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82" r:id="rId3"/>
    <p:sldId id="307" r:id="rId4"/>
    <p:sldId id="308" r:id="rId5"/>
    <p:sldId id="313" r:id="rId6"/>
    <p:sldId id="330" r:id="rId7"/>
    <p:sldId id="361" r:id="rId8"/>
    <p:sldId id="363" r:id="rId9"/>
    <p:sldId id="381" r:id="rId10"/>
    <p:sldId id="3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BFF"/>
    <a:srgbClr val="97DFFF"/>
    <a:srgbClr val="EDFFD1"/>
    <a:srgbClr val="D9FF9B"/>
    <a:srgbClr val="FFD664"/>
    <a:srgbClr val="BFB198"/>
    <a:srgbClr val="D7CEBF"/>
    <a:srgbClr val="C2966E"/>
    <a:srgbClr val="D0C6B4"/>
    <a:srgbClr val="B4A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5" autoAdjust="0"/>
    <p:restoredTop sz="96353" autoAdjust="0"/>
  </p:normalViewPr>
  <p:slideViewPr>
    <p:cSldViewPr snapToGrid="0">
      <p:cViewPr varScale="1">
        <p:scale>
          <a:sx n="86" d="100"/>
          <a:sy n="86" d="100"/>
        </p:scale>
        <p:origin x="9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25027-84AB-4002-BE7A-2EBBC43DD43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9BBF-F03D-4647-982D-9DE8B27B2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988-03B4-4052-9F17-A5EF05F7883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10650" y="6356350"/>
            <a:ext cx="2743200" cy="365125"/>
          </a:xfrm>
        </p:spPr>
        <p:txBody>
          <a:bodyPr/>
          <a:lstStyle/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A988-03B4-4052-9F17-A5EF05F7883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자유형 117"/>
          <p:cNvSpPr/>
          <p:nvPr/>
        </p:nvSpPr>
        <p:spPr>
          <a:xfrm>
            <a:off x="6509624" y="1379843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6480" y="1495557"/>
            <a:ext cx="4557431" cy="4557431"/>
          </a:xfrm>
          <a:prstGeom prst="ellipse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-13778" y="4989103"/>
            <a:ext cx="12205778" cy="1868897"/>
          </a:xfrm>
          <a:custGeom>
            <a:avLst/>
            <a:gdLst>
              <a:gd name="connsiteX0" fmla="*/ 6400802 w 12205778"/>
              <a:gd name="connsiteY0" fmla="*/ 0 h 3156155"/>
              <a:gd name="connsiteX1" fmla="*/ 11784693 w 12205778"/>
              <a:gd name="connsiteY1" fmla="*/ 456927 h 3156155"/>
              <a:gd name="connsiteX2" fmla="*/ 12205778 w 12205778"/>
              <a:gd name="connsiteY2" fmla="*/ 538987 h 3156155"/>
              <a:gd name="connsiteX3" fmla="*/ 12205778 w 12205778"/>
              <a:gd name="connsiteY3" fmla="*/ 3156155 h 3156155"/>
              <a:gd name="connsiteX4" fmla="*/ 0 w 12205778"/>
              <a:gd name="connsiteY4" fmla="*/ 3156155 h 3156155"/>
              <a:gd name="connsiteX5" fmla="*/ 0 w 12205778"/>
              <a:gd name="connsiteY5" fmla="*/ 674417 h 3156155"/>
              <a:gd name="connsiteX6" fmla="*/ 595642 w 12205778"/>
              <a:gd name="connsiteY6" fmla="*/ 539022 h 3156155"/>
              <a:gd name="connsiteX7" fmla="*/ 6400802 w 12205778"/>
              <a:gd name="connsiteY7" fmla="*/ 0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5778" h="3156155">
                <a:moveTo>
                  <a:pt x="6400802" y="0"/>
                </a:moveTo>
                <a:cubicBezTo>
                  <a:pt x="8371966" y="0"/>
                  <a:pt x="10214836" y="166973"/>
                  <a:pt x="11784693" y="456927"/>
                </a:cubicBezTo>
                <a:lnTo>
                  <a:pt x="12205778" y="538987"/>
                </a:lnTo>
                <a:lnTo>
                  <a:pt x="12205778" y="3156155"/>
                </a:lnTo>
                <a:lnTo>
                  <a:pt x="0" y="3156155"/>
                </a:lnTo>
                <a:lnTo>
                  <a:pt x="0" y="674417"/>
                </a:lnTo>
                <a:lnTo>
                  <a:pt x="595642" y="539022"/>
                </a:lnTo>
                <a:cubicBezTo>
                  <a:pt x="2252758" y="198712"/>
                  <a:pt x="4250441" y="0"/>
                  <a:pt x="6400802" y="0"/>
                </a:cubicBezTo>
                <a:close/>
              </a:path>
            </a:pathLst>
          </a:custGeom>
          <a:solidFill>
            <a:srgbClr val="ED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252196" y="4276179"/>
            <a:ext cx="1687608" cy="1129488"/>
            <a:chOff x="854427" y="1213665"/>
            <a:chExt cx="1687608" cy="1129488"/>
          </a:xfrm>
        </p:grpSpPr>
        <p:grpSp>
          <p:nvGrpSpPr>
            <p:cNvPr id="82" name="그룹 81"/>
            <p:cNvGrpSpPr/>
            <p:nvPr/>
          </p:nvGrpSpPr>
          <p:grpSpPr>
            <a:xfrm>
              <a:off x="2264374" y="1778409"/>
              <a:ext cx="277661" cy="284357"/>
              <a:chOff x="7838808" y="2409264"/>
              <a:chExt cx="1390918" cy="1424461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4427" y="1778409"/>
              <a:ext cx="277661" cy="284357"/>
              <a:chOff x="7838808" y="2409264"/>
              <a:chExt cx="1390918" cy="1424461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021643" y="1213665"/>
              <a:ext cx="1395047" cy="1129488"/>
              <a:chOff x="3477358" y="3739317"/>
              <a:chExt cx="2206018" cy="1786085"/>
            </a:xfrm>
          </p:grpSpPr>
          <p:sp>
            <p:nvSpPr>
              <p:cNvPr id="93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CCEAD4-174F-4C11-B999-19BF7F910C29}"/>
              </a:ext>
            </a:extLst>
          </p:cNvPr>
          <p:cNvSpPr/>
          <p:nvPr/>
        </p:nvSpPr>
        <p:spPr>
          <a:xfrm>
            <a:off x="5889344" y="381000"/>
            <a:ext cx="206656" cy="84684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9560AC-5C6D-4838-B41F-AF31B221CAD3}"/>
              </a:ext>
            </a:extLst>
          </p:cNvPr>
          <p:cNvSpPr/>
          <p:nvPr/>
        </p:nvSpPr>
        <p:spPr>
          <a:xfrm rot="19496823">
            <a:off x="4327453" y="855566"/>
            <a:ext cx="206656" cy="84684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3076EA-902E-4B21-AC82-9D927FAFB434}"/>
              </a:ext>
            </a:extLst>
          </p:cNvPr>
          <p:cNvSpPr/>
          <p:nvPr/>
        </p:nvSpPr>
        <p:spPr>
          <a:xfrm rot="1978581">
            <a:off x="7501903" y="781137"/>
            <a:ext cx="206656" cy="84684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92919B-D346-42B6-AAFD-93EF1BF2FF7C}"/>
              </a:ext>
            </a:extLst>
          </p:cNvPr>
          <p:cNvSpPr/>
          <p:nvPr/>
        </p:nvSpPr>
        <p:spPr>
          <a:xfrm rot="3444270">
            <a:off x="8548611" y="1924246"/>
            <a:ext cx="206656" cy="84684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DAC75A-8E84-4A68-B6CA-B7910626570F}"/>
              </a:ext>
            </a:extLst>
          </p:cNvPr>
          <p:cNvSpPr/>
          <p:nvPr/>
        </p:nvSpPr>
        <p:spPr>
          <a:xfrm rot="18116703">
            <a:off x="3289183" y="1766507"/>
            <a:ext cx="206656" cy="84684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>
            <a:off x="3439885" y="2189930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D45875-5BC4-4050-BAB9-5E30C5D81B9C}"/>
              </a:ext>
            </a:extLst>
          </p:cNvPr>
          <p:cNvSpPr/>
          <p:nvPr/>
        </p:nvSpPr>
        <p:spPr>
          <a:xfrm rot="5400000">
            <a:off x="9050600" y="3108906"/>
            <a:ext cx="206656" cy="84684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7822198" y="3362781"/>
            <a:ext cx="1256597" cy="701146"/>
          </a:xfrm>
          <a:custGeom>
            <a:avLst/>
            <a:gdLst>
              <a:gd name="connsiteX0" fmla="*/ 0 w 2180089"/>
              <a:gd name="connsiteY0" fmla="*/ 826380 h 1216429"/>
              <a:gd name="connsiteX1" fmla="*/ 0 w 2180089"/>
              <a:gd name="connsiteY1" fmla="*/ 826381 h 1216429"/>
              <a:gd name="connsiteX2" fmla="*/ 0 w 2180089"/>
              <a:gd name="connsiteY2" fmla="*/ 826381 h 1216429"/>
              <a:gd name="connsiteX3" fmla="*/ 481917 w 2180089"/>
              <a:gd name="connsiteY3" fmla="*/ 390047 h 1216429"/>
              <a:gd name="connsiteX4" fmla="*/ 481917 w 2180089"/>
              <a:gd name="connsiteY4" fmla="*/ 390048 h 1216429"/>
              <a:gd name="connsiteX5" fmla="*/ 481917 w 2180089"/>
              <a:gd name="connsiteY5" fmla="*/ 390048 h 1216429"/>
              <a:gd name="connsiteX6" fmla="*/ 871965 w 2180089"/>
              <a:gd name="connsiteY6" fmla="*/ 0 h 1216429"/>
              <a:gd name="connsiteX7" fmla="*/ 1790041 w 2180089"/>
              <a:gd name="connsiteY7" fmla="*/ 0 h 1216429"/>
              <a:gd name="connsiteX8" fmla="*/ 2180089 w 2180089"/>
              <a:gd name="connsiteY8" fmla="*/ 390048 h 1216429"/>
              <a:gd name="connsiteX9" fmla="*/ 2180088 w 2180089"/>
              <a:gd name="connsiteY9" fmla="*/ 390048 h 1216429"/>
              <a:gd name="connsiteX10" fmla="*/ 1790040 w 2180089"/>
              <a:gd name="connsiteY10" fmla="*/ 780096 h 1216429"/>
              <a:gd name="connsiteX11" fmla="*/ 1693506 w 2180089"/>
              <a:gd name="connsiteY11" fmla="*/ 780096 h 1216429"/>
              <a:gd name="connsiteX12" fmla="*/ 1698172 w 2180089"/>
              <a:gd name="connsiteY12" fmla="*/ 826381 h 1216429"/>
              <a:gd name="connsiteX13" fmla="*/ 1698171 w 2180089"/>
              <a:gd name="connsiteY13" fmla="*/ 826381 h 1216429"/>
              <a:gd name="connsiteX14" fmla="*/ 1308123 w 2180089"/>
              <a:gd name="connsiteY14" fmla="*/ 1216429 h 1216429"/>
              <a:gd name="connsiteX15" fmla="*/ 390048 w 2180089"/>
              <a:gd name="connsiteY15" fmla="*/ 1216428 h 1216429"/>
              <a:gd name="connsiteX16" fmla="*/ 7924 w 2180089"/>
              <a:gd name="connsiteY16" fmla="*/ 904988 h 1216429"/>
              <a:gd name="connsiteX17" fmla="*/ 0 w 2180089"/>
              <a:gd name="connsiteY17" fmla="*/ 826381 h 1216429"/>
              <a:gd name="connsiteX18" fmla="*/ 7924 w 2180089"/>
              <a:gd name="connsiteY18" fmla="*/ 747773 h 1216429"/>
              <a:gd name="connsiteX19" fmla="*/ 390048 w 2180089"/>
              <a:gd name="connsiteY19" fmla="*/ 436333 h 1216429"/>
              <a:gd name="connsiteX20" fmla="*/ 486583 w 2180089"/>
              <a:gd name="connsiteY20" fmla="*/ 436333 h 1216429"/>
              <a:gd name="connsiteX21" fmla="*/ 481917 w 2180089"/>
              <a:gd name="connsiteY21" fmla="*/ 390048 h 1216429"/>
              <a:gd name="connsiteX22" fmla="*/ 489841 w 2180089"/>
              <a:gd name="connsiteY22" fmla="*/ 311440 h 1216429"/>
              <a:gd name="connsiteX23" fmla="*/ 871965 w 2180089"/>
              <a:gd name="connsiteY23" fmla="*/ 0 h 12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0089" h="1216429">
                <a:moveTo>
                  <a:pt x="0" y="826380"/>
                </a:moveTo>
                <a:lnTo>
                  <a:pt x="0" y="826381"/>
                </a:lnTo>
                <a:lnTo>
                  <a:pt x="0" y="826381"/>
                </a:lnTo>
                <a:close/>
                <a:moveTo>
                  <a:pt x="481917" y="390047"/>
                </a:moveTo>
                <a:lnTo>
                  <a:pt x="481917" y="390048"/>
                </a:lnTo>
                <a:lnTo>
                  <a:pt x="481917" y="390048"/>
                </a:lnTo>
                <a:close/>
                <a:moveTo>
                  <a:pt x="871965" y="0"/>
                </a:moveTo>
                <a:lnTo>
                  <a:pt x="1790041" y="0"/>
                </a:lnTo>
                <a:cubicBezTo>
                  <a:pt x="2005459" y="0"/>
                  <a:pt x="2180089" y="174630"/>
                  <a:pt x="2180089" y="390048"/>
                </a:cubicBezTo>
                <a:lnTo>
                  <a:pt x="2180088" y="390048"/>
                </a:lnTo>
                <a:cubicBezTo>
                  <a:pt x="2180088" y="605466"/>
                  <a:pt x="2005458" y="780096"/>
                  <a:pt x="1790040" y="780096"/>
                </a:cubicBezTo>
                <a:lnTo>
                  <a:pt x="1693506" y="780096"/>
                </a:lnTo>
                <a:lnTo>
                  <a:pt x="1698172" y="826381"/>
                </a:lnTo>
                <a:lnTo>
                  <a:pt x="1698171" y="826381"/>
                </a:lnTo>
                <a:cubicBezTo>
                  <a:pt x="1698171" y="1041799"/>
                  <a:pt x="1523541" y="1216429"/>
                  <a:pt x="1308123" y="1216429"/>
                </a:cubicBezTo>
                <a:lnTo>
                  <a:pt x="390048" y="1216428"/>
                </a:lnTo>
                <a:cubicBezTo>
                  <a:pt x="201557" y="1216428"/>
                  <a:pt x="44295" y="1082727"/>
                  <a:pt x="7924" y="904988"/>
                </a:cubicBezTo>
                <a:lnTo>
                  <a:pt x="0" y="826381"/>
                </a:lnTo>
                <a:lnTo>
                  <a:pt x="7924" y="747773"/>
                </a:lnTo>
                <a:cubicBezTo>
                  <a:pt x="44295" y="570034"/>
                  <a:pt x="201557" y="436333"/>
                  <a:pt x="390048" y="436333"/>
                </a:cubicBezTo>
                <a:lnTo>
                  <a:pt x="486583" y="436333"/>
                </a:lnTo>
                <a:lnTo>
                  <a:pt x="481917" y="390048"/>
                </a:lnTo>
                <a:lnTo>
                  <a:pt x="489841" y="311440"/>
                </a:lnTo>
                <a:cubicBezTo>
                  <a:pt x="526212" y="133701"/>
                  <a:pt x="683474" y="0"/>
                  <a:pt x="871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DE0386-A424-466D-A4D4-D591805B4E3B}"/>
              </a:ext>
            </a:extLst>
          </p:cNvPr>
          <p:cNvSpPr/>
          <p:nvPr/>
        </p:nvSpPr>
        <p:spPr>
          <a:xfrm rot="16200000">
            <a:off x="2913135" y="3108905"/>
            <a:ext cx="206656" cy="84684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84C847-6E65-4DD8-90C8-23BCE53323B0}"/>
              </a:ext>
            </a:extLst>
          </p:cNvPr>
          <p:cNvSpPr/>
          <p:nvPr/>
        </p:nvSpPr>
        <p:spPr>
          <a:xfrm rot="15097540">
            <a:off x="3230356" y="4355951"/>
            <a:ext cx="206656" cy="84684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0830E3-8331-463E-ADE9-A60B930DE390}"/>
              </a:ext>
            </a:extLst>
          </p:cNvPr>
          <p:cNvSpPr/>
          <p:nvPr/>
        </p:nvSpPr>
        <p:spPr>
          <a:xfrm rot="6560332">
            <a:off x="8780917" y="4329350"/>
            <a:ext cx="206656" cy="84684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9E3B74-9C3E-4FEB-A823-29D3473FC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36141" r="20237" b="47439"/>
          <a:stretch/>
        </p:blipFill>
        <p:spPr bwMode="auto">
          <a:xfrm>
            <a:off x="4157663" y="2599667"/>
            <a:ext cx="4096711" cy="9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78D2CF-3C6C-4923-9E99-D5391AB58CF1}"/>
              </a:ext>
            </a:extLst>
          </p:cNvPr>
          <p:cNvSpPr txBox="1"/>
          <p:nvPr/>
        </p:nvSpPr>
        <p:spPr>
          <a:xfrm>
            <a:off x="4567504" y="3436941"/>
            <a:ext cx="3070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Performed by </a:t>
            </a:r>
            <a:r>
              <a:rPr lang="en-US" altLang="ko-KR" sz="1800" b="1" i="0" u="none" strike="noStrike" dirty="0">
                <a:solidFill>
                  <a:srgbClr val="46D4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 Harness</a:t>
            </a:r>
            <a:b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8052D4-38C5-40F5-B393-3E6F67D0E4DC}"/>
              </a:ext>
            </a:extLst>
          </p:cNvPr>
          <p:cNvSpPr txBox="1"/>
          <p:nvPr/>
        </p:nvSpPr>
        <p:spPr>
          <a:xfrm>
            <a:off x="4550103" y="3835649"/>
            <a:ext cx="3070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StoryBoard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ver.1.0</a:t>
            </a:r>
            <a:endParaRPr lang="ko-KR" altLang="en-US" sz="24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92921-FF58-46D3-897E-7C5F67212BE0}"/>
              </a:ext>
            </a:extLst>
          </p:cNvPr>
          <p:cNvSpPr txBox="1"/>
          <p:nvPr/>
        </p:nvSpPr>
        <p:spPr>
          <a:xfrm>
            <a:off x="3984402" y="6302878"/>
            <a:ext cx="4201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2020.07.30 </a:t>
            </a:r>
            <a:r>
              <a:rPr lang="en-US" altLang="ko-KR" sz="1400" b="1" dirty="0" err="1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renewaled</a:t>
            </a:r>
            <a:r>
              <a:rPr lang="en-US" altLang="ko-KR" sz="1400" b="1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version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accent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ⓒ 2020 Harness Team.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623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362382" y="707586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진행상태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FC732B-A214-4BB5-A996-49210DA3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74713"/>
              </p:ext>
            </p:extLst>
          </p:nvPr>
        </p:nvGraphicFramePr>
        <p:xfrm>
          <a:off x="1416000" y="2667290"/>
          <a:ext cx="9360000" cy="3751446"/>
        </p:xfrm>
        <a:graphic>
          <a:graphicData uri="http://schemas.openxmlformats.org/drawingml/2006/table">
            <a:tbl>
              <a:tblPr firstRow="1"/>
              <a:tblGrid>
                <a:gridCol w="1080000">
                  <a:extLst>
                    <a:ext uri="{9D8B030D-6E8A-4147-A177-3AD203B41FA5}">
                      <a16:colId xmlns:a16="http://schemas.microsoft.com/office/drawing/2014/main" val="2998652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360647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7180164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8949755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849246618"/>
                    </a:ext>
                  </a:extLst>
                </a:gridCol>
              </a:tblGrid>
              <a:tr h="276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진행상태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상태문구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조건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4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대기중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대기중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워커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보낸 신청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받은 신청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의 수락 혹은 거절 응답 대기중일 경우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latinLnBrk="1"/>
                      <a:r>
                        <a:rPr lang="en-US" altLang="ko-KR" sz="900" dirty="0"/>
                        <a:t>24</a:t>
                      </a:r>
                      <a:r>
                        <a:rPr lang="ko-KR" altLang="en-US" sz="900" dirty="0"/>
                        <a:t>시간 이내 미응답시 자동 거절 응답 처리</a:t>
                      </a:r>
                      <a:endParaRPr lang="en-US" altLang="ko-KR" sz="9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취소됨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취소되었어요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워커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회원 본인이 신청취소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매칭 등록정보 삭제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했을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3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거절됨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거절되었어요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워커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보낸 신청이 거절 응답을 받은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700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거절함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거절했어요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워커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받은 신청에 거절 응답한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96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매칭불가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매칭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워커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상대 </a:t>
                      </a:r>
                      <a:r>
                        <a:rPr lang="ko-KR" altLang="en-US" sz="900" dirty="0" err="1"/>
                        <a:t>견주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워커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가 타 워커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견주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와 매칭된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err="1"/>
                        <a:t>매칭정보의</a:t>
                      </a:r>
                      <a:r>
                        <a:rPr lang="ko-KR" altLang="en-US" sz="900" dirty="0"/>
                        <a:t> 산책날짜 및 산책시간이 공통 범위에 해당하는 </a:t>
                      </a:r>
                      <a:r>
                        <a:rPr lang="ko-KR" altLang="en-US" sz="900" dirty="0" err="1"/>
                        <a:t>신청건당</a:t>
                      </a:r>
                      <a:r>
                        <a:rPr lang="ko-KR" altLang="en-US" sz="900" dirty="0"/>
                        <a:t> 우선순으로 한 명의 </a:t>
                      </a:r>
                      <a:r>
                        <a:rPr lang="ko-KR" altLang="en-US" sz="900" dirty="0" err="1"/>
                        <a:t>상대와만</a:t>
                      </a:r>
                      <a:r>
                        <a:rPr lang="ko-KR" altLang="en-US" sz="900" dirty="0"/>
                        <a:t> 매칭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2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결제대기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결제 대기중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매칭 수락 응답 이후 결제 프로세스가 완료되지 못한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5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대행예정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대행예정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워커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대행매칭</a:t>
                      </a:r>
                      <a:r>
                        <a:rPr lang="ko-KR" altLang="en-US" sz="900" dirty="0"/>
                        <a:t> 완료 이후 </a:t>
                      </a:r>
                      <a:r>
                        <a:rPr lang="en-US" altLang="ko-KR" sz="900" dirty="0"/>
                        <a:t>~ </a:t>
                      </a:r>
                      <a:r>
                        <a:rPr lang="ko-KR" altLang="en-US" sz="900" dirty="0"/>
                        <a:t>대행날짜 및 시간 이전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err="1"/>
                        <a:t>견주에</a:t>
                      </a:r>
                      <a:r>
                        <a:rPr lang="ko-KR" altLang="en-US" sz="900" dirty="0"/>
                        <a:t> 한하여 </a:t>
                      </a:r>
                      <a:r>
                        <a:rPr lang="ko-KR" altLang="en-US" sz="900" dirty="0" err="1"/>
                        <a:t>매칭완료</a:t>
                      </a:r>
                      <a:r>
                        <a:rPr lang="ko-KR" altLang="en-US" sz="900" dirty="0"/>
                        <a:t> 이후 취소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신청정보 삭제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가능</a:t>
                      </a:r>
                      <a:endParaRPr lang="en-US" altLang="ko-KR" sz="900" dirty="0"/>
                    </a:p>
                    <a:p>
                      <a:pPr algn="just" latinLnBrk="1"/>
                      <a:r>
                        <a:rPr lang="ko-KR" altLang="en-US" sz="900" dirty="0"/>
                        <a:t>단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취소일에 따른 </a:t>
                      </a:r>
                      <a:r>
                        <a:rPr lang="ko-KR" altLang="en-US" sz="900" dirty="0" err="1"/>
                        <a:t>환불액</a:t>
                      </a:r>
                      <a:r>
                        <a:rPr lang="ko-KR" altLang="en-US" sz="900" dirty="0"/>
                        <a:t> 차감 </a:t>
                      </a:r>
                      <a:r>
                        <a:rPr lang="ko-KR" altLang="en-US" sz="900" dirty="0" err="1"/>
                        <a:t>패널티</a:t>
                      </a:r>
                      <a:r>
                        <a:rPr lang="ko-KR" altLang="en-US" sz="900" dirty="0"/>
                        <a:t> 부여 → 가격 정책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89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환불중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환불 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대행매칭</a:t>
                      </a:r>
                      <a:r>
                        <a:rPr lang="ko-KR" altLang="en-US" sz="900" dirty="0"/>
                        <a:t> 완료 이후 신청취소한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3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환불완료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환불완료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환불 계좌에 입금이 최종 완료된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신청정보 수정 및 삭제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68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완료대기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완료대기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워커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대행날짜의 종료시간 이후 피드백 및 기록을 미작성한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신청정보 수정 및 삭제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7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대행완료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대행완료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워커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대행날짜의 종료시간 이후</a:t>
                      </a:r>
                      <a:endParaRPr lang="en-US" altLang="ko-KR" sz="9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워커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대행날짜의 종료시간 이후 피드백 및 기록 모두 작성한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신청정보 수정 및 삭제 불가능</a:t>
                      </a:r>
                      <a:endParaRPr lang="en-US" altLang="ko-KR" sz="900" dirty="0"/>
                    </a:p>
                    <a:p>
                      <a:pPr algn="just" latinLnBrk="1"/>
                      <a:r>
                        <a:rPr lang="ko-KR" altLang="en-US" sz="900" dirty="0"/>
                        <a:t>워커가 피드백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기록 작성하지 않을 경우 정산진행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6773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376C9D-3909-4230-8171-8204ABA442B1}"/>
              </a:ext>
            </a:extLst>
          </p:cNvPr>
          <p:cNvSpPr txBox="1"/>
          <p:nvPr/>
        </p:nvSpPr>
        <p:spPr>
          <a:xfrm>
            <a:off x="1416000" y="2043105"/>
            <a:ext cx="7183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산책대행</a:t>
            </a:r>
            <a:endParaRPr lang="ko-KR" altLang="en-US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1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A2D4921-AE4F-4B9B-9064-9B6F33D2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9" y="2687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ECD7993-4138-426C-AD75-51AB19D0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14875"/>
              </p:ext>
            </p:extLst>
          </p:nvPr>
        </p:nvGraphicFramePr>
        <p:xfrm>
          <a:off x="7302500" y="-13252"/>
          <a:ext cx="4889500" cy="6831913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543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Description</a:t>
                      </a:r>
                      <a:endParaRPr lang="ko-KR" altLang="en-US" sz="1200" b="1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907867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입력 정보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ko-KR" altLang="en-US" sz="900" dirty="0"/>
                        <a:t>◈ 정책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1) </a:t>
                      </a:r>
                      <a:r>
                        <a:rPr lang="ko-KR" altLang="en-US" sz="900" dirty="0"/>
                        <a:t>견주가입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워커신청 시 공통 입력정보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  : </a:t>
                      </a:r>
                      <a:r>
                        <a:rPr lang="ko-KR" altLang="en-US" sz="900" dirty="0"/>
                        <a:t>아이디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비밀번호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비밀번호 재입력 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    </a:t>
                      </a:r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이메일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주소 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    </a:t>
                      </a:r>
                      <a:r>
                        <a:rPr lang="ko-KR" altLang="en-US" sz="900" dirty="0"/>
                        <a:t>상세주소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휴대폰번호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성별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  </a:t>
                      </a:r>
                      <a:r>
                        <a:rPr lang="ko-KR" altLang="en-US" sz="900" dirty="0"/>
                        <a:t>→ 해당 정보들은 모두 필수 입력사항</a:t>
                      </a:r>
                      <a:r>
                        <a:rPr lang="en-US" altLang="ko-KR" sz="900" dirty="0"/>
                        <a:t>,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      </a:t>
                      </a:r>
                      <a:r>
                        <a:rPr lang="ko-KR" altLang="en-US" sz="900" dirty="0"/>
                        <a:t>휴대폰번호는 본인인증 정보 자동 로드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2) </a:t>
                      </a:r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고유 입력정보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  : </a:t>
                      </a:r>
                      <a:r>
                        <a:rPr lang="ko-KR" altLang="en-US" sz="900" dirty="0" err="1"/>
                        <a:t>펫정보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닉네임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관심사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상세관심사 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    </a:t>
                      </a:r>
                      <a:r>
                        <a:rPr lang="ko-KR" altLang="en-US" sz="900" dirty="0"/>
                        <a:t>선호 산책 요일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선호 산책 시간 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    </a:t>
                      </a:r>
                      <a:r>
                        <a:rPr lang="ko-KR" altLang="en-US" sz="900" dirty="0"/>
                        <a:t>정산 계좌 정보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추천인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  </a:t>
                      </a:r>
                      <a:r>
                        <a:rPr lang="ko-KR" altLang="en-US" sz="900" dirty="0"/>
                        <a:t>→ </a:t>
                      </a:r>
                      <a:r>
                        <a:rPr lang="ko-KR" altLang="en-US" sz="900" dirty="0" err="1"/>
                        <a:t>펫정보</a:t>
                      </a:r>
                      <a:r>
                        <a:rPr lang="en-US" altLang="ko-KR" sz="900" dirty="0"/>
                        <a:t> / </a:t>
                      </a:r>
                      <a:r>
                        <a:rPr lang="ko-KR" altLang="en-US" sz="900" dirty="0"/>
                        <a:t>관심사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선호 산책 요일만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     </a:t>
                      </a:r>
                      <a:r>
                        <a:rPr lang="ko-KR" altLang="en-US" sz="900" dirty="0"/>
                        <a:t>필수 입력사항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※ </a:t>
                      </a:r>
                      <a:r>
                        <a:rPr lang="ko-KR" altLang="en-US" sz="900" dirty="0"/>
                        <a:t>입력란 데이터 유효성은 정책에 따름</a:t>
                      </a:r>
                      <a:endParaRPr lang="en-US" altLang="ko-KR" sz="9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중복확인 버튼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click </a:t>
                      </a:r>
                      <a:r>
                        <a:rPr lang="ko-KR" altLang="en-US" sz="900" dirty="0"/>
                        <a:t>시 기존회원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데이터와 중복 여부 체크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※ </a:t>
                      </a:r>
                      <a:r>
                        <a:rPr lang="ko-KR" altLang="en-US" sz="900" dirty="0"/>
                        <a:t>중복확인 </a:t>
                      </a:r>
                      <a:r>
                        <a:rPr lang="en-US" altLang="ko-KR" sz="900" dirty="0"/>
                        <a:t>CASE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1) </a:t>
                      </a:r>
                      <a:r>
                        <a:rPr lang="ko-KR" altLang="en-US" sz="900" dirty="0"/>
                        <a:t>중복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우측에 ‘이미 존재하는 데이터입니다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 표시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입력란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focus()</a:t>
                      </a:r>
                    </a:p>
                    <a:p>
                      <a:pPr marL="0" latinLnBrk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2) </a:t>
                      </a:r>
                      <a:r>
                        <a:rPr lang="ko-KR" alt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미중복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 표시 없음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149454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 err="1"/>
                        <a:t>주소찾기</a:t>
                      </a:r>
                      <a:r>
                        <a:rPr lang="ko-KR" altLang="en-US" sz="900" dirty="0"/>
                        <a:t> 버튼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주소찾기</a:t>
                      </a:r>
                      <a:r>
                        <a:rPr lang="ko-KR" altLang="en-US" sz="900" dirty="0"/>
                        <a:t> 팝업 ← </a:t>
                      </a:r>
                      <a:r>
                        <a:rPr lang="en-US" altLang="ko-KR" sz="900" dirty="0"/>
                        <a:t>API </a:t>
                      </a:r>
                      <a:r>
                        <a:rPr lang="ko-KR" altLang="en-US" sz="900" dirty="0"/>
                        <a:t>활용</a:t>
                      </a:r>
                      <a:r>
                        <a:rPr lang="en-US" altLang="ko-KR" sz="900" dirty="0"/>
                        <a:t>, API </a:t>
                      </a:r>
                      <a:r>
                        <a:rPr lang="ko-KR" altLang="en-US" sz="900" dirty="0"/>
                        <a:t>프로세스대로 진행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85768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 err="1"/>
                        <a:t>펫정보</a:t>
                      </a:r>
                      <a:r>
                        <a:rPr lang="ko-KR" altLang="en-US" sz="900" dirty="0"/>
                        <a:t> 등록 버튼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 click </a:t>
                      </a:r>
                      <a:r>
                        <a:rPr lang="ko-KR" altLang="en-US" sz="900" dirty="0"/>
                        <a:t>시 펫 등록</a:t>
                      </a:r>
                      <a:r>
                        <a:rPr lang="en-US" altLang="ko-KR" sz="900" dirty="0"/>
                        <a:t>(page 10) </a:t>
                      </a:r>
                      <a:r>
                        <a:rPr lang="ko-KR" altLang="en-US" sz="900" dirty="0"/>
                        <a:t>팝업 호출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정보등록 </a:t>
                      </a:r>
                      <a:r>
                        <a:rPr lang="ko-KR" altLang="en-US" sz="900" dirty="0" err="1"/>
                        <a:t>완료시</a:t>
                      </a:r>
                      <a:r>
                        <a:rPr lang="ko-KR" altLang="en-US" sz="900" dirty="0"/>
                        <a:t> 버튼 아이콘은 </a:t>
                      </a:r>
                      <a:r>
                        <a:rPr lang="ko-KR" altLang="en-US" sz="900" dirty="0" err="1"/>
                        <a:t>등록펫의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프로필이미지로</a:t>
                      </a:r>
                      <a:r>
                        <a:rPr lang="ko-KR" altLang="en-US" sz="900" dirty="0"/>
                        <a:t> 대체되며 기존 버튼 아이콘은 우측으로 한 영역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24126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추천인 회원확인 버튼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click </a:t>
                      </a:r>
                      <a:r>
                        <a:rPr lang="ko-KR" altLang="en-US" sz="900" dirty="0"/>
                        <a:t>시 기존회원 데이터 여부 체크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※ </a:t>
                      </a:r>
                      <a:r>
                        <a:rPr lang="ko-KR" altLang="en-US" sz="900" dirty="0"/>
                        <a:t>회원확인 </a:t>
                      </a:r>
                      <a:r>
                        <a:rPr lang="en-US" altLang="ko-KR" sz="900" dirty="0"/>
                        <a:t>CASE</a:t>
                      </a:r>
                    </a:p>
                    <a:p>
                      <a:pPr rtl="0"/>
                      <a:r>
                        <a:rPr lang="en-US" altLang="ko-KR" sz="900" dirty="0"/>
                        <a:t> 1) </a:t>
                      </a:r>
                      <a:r>
                        <a:rPr lang="ko-KR" altLang="en-US" sz="900" dirty="0" err="1"/>
                        <a:t>미유</a:t>
                      </a:r>
                      <a:r>
                        <a:rPr lang="ko-KR" altLang="en-US" sz="900" dirty="0" err="1">
                          <a:latin typeface="+mn-lt"/>
                        </a:rPr>
                        <a:t>효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en-US" altLang="ko-KR" sz="900" dirty="0">
                          <a:latin typeface="+mn-lt"/>
                        </a:rPr>
                        <a:t>: 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우측에 ‘가입되지 않은 회원입니다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 표시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입력란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focus()</a:t>
                      </a:r>
                      <a:endParaRPr lang="ko-KR" altLang="en-US" sz="900" b="0" dirty="0">
                        <a:effectLst/>
                        <a:latin typeface="+mn-lt"/>
                      </a:endParaRPr>
                    </a:p>
                    <a:p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en-US" altLang="ko-KR" sz="900" dirty="0">
                          <a:latin typeface="+mn-lt"/>
                        </a:rPr>
                        <a:t>2) </a:t>
                      </a:r>
                      <a:r>
                        <a:rPr lang="ko-KR" altLang="en-US" sz="900" dirty="0"/>
                        <a:t>추천인 확인 팝업</a:t>
                      </a:r>
                      <a:r>
                        <a:rPr lang="en-US" altLang="ko-KR" sz="900" dirty="0"/>
                        <a:t>(page 11)</a:t>
                      </a:r>
                      <a:r>
                        <a:rPr lang="ko-KR" altLang="en-US" sz="900" dirty="0"/>
                        <a:t> 호출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27249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lt"/>
                        </a:rPr>
                        <a:t>가입하기 버튼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r>
                        <a:rPr lang="en-US" altLang="ko-KR" sz="900" dirty="0">
                          <a:latin typeface="+mn-lt"/>
                        </a:rPr>
                        <a:t> - click </a:t>
                      </a:r>
                      <a:r>
                        <a:rPr lang="ko-KR" altLang="en-US" sz="900" dirty="0">
                          <a:latin typeface="+mn-lt"/>
                        </a:rPr>
                        <a:t>시 필수 입력사항 데이터가 모두 유효할 경우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 err="1">
                          <a:latin typeface="+mn-lt"/>
                        </a:rPr>
                        <a:t>견주</a:t>
                      </a:r>
                      <a:r>
                        <a:rPr lang="ko-KR" altLang="en-US" sz="900" dirty="0">
                          <a:latin typeface="+mn-lt"/>
                        </a:rPr>
                        <a:t> 회원가입 처리 및 </a:t>
                      </a:r>
                      <a:r>
                        <a:rPr lang="ko-KR" altLang="en-US" sz="900" dirty="0" err="1">
                          <a:latin typeface="+mn-lt"/>
                        </a:rPr>
                        <a:t>견주</a:t>
                      </a:r>
                      <a:r>
                        <a:rPr lang="ko-KR" altLang="en-US" sz="900" dirty="0">
                          <a:latin typeface="+mn-lt"/>
                        </a:rPr>
                        <a:t> 회원가입 완료</a:t>
                      </a:r>
                      <a:r>
                        <a:rPr lang="en-US" altLang="ko-KR" sz="900" dirty="0">
                          <a:latin typeface="+mn-lt"/>
                        </a:rPr>
                        <a:t>(page 12)</a:t>
                      </a:r>
                      <a:r>
                        <a:rPr lang="ko-KR" altLang="en-US" sz="900" dirty="0">
                          <a:latin typeface="+mn-lt"/>
                        </a:rPr>
                        <a:t>로 이동</a:t>
                      </a:r>
                      <a:endParaRPr lang="en-US" altLang="ko-KR" sz="9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64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lt"/>
                        </a:rPr>
                        <a:t>견주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 err="1">
                          <a:latin typeface="+mn-lt"/>
                        </a:rPr>
                        <a:t>프로필이미지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r>
                        <a:rPr lang="en-US" altLang="ko-KR" sz="900" dirty="0">
                          <a:latin typeface="+mn-lt"/>
                        </a:rPr>
                        <a:t> - </a:t>
                      </a:r>
                      <a:r>
                        <a:rPr lang="ko-KR" altLang="en-US" sz="900" dirty="0">
                          <a:latin typeface="+mn-lt"/>
                        </a:rPr>
                        <a:t>프로필사진 첨부 버튼 </a:t>
                      </a:r>
                      <a:r>
                        <a:rPr lang="en-US" altLang="ko-KR" sz="900" dirty="0">
                          <a:latin typeface="+mn-lt"/>
                        </a:rPr>
                        <a:t>click </a:t>
                      </a:r>
                      <a:r>
                        <a:rPr lang="ko-KR" altLang="en-US" sz="900" dirty="0">
                          <a:latin typeface="+mn-lt"/>
                        </a:rPr>
                        <a:t>시 파일첨부 가능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필수입력 사항에 해당하지 않음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업로드시 파일 확장자 체크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사이즈 체크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baseline="0" dirty="0"/>
                        <a:t>   </a:t>
                      </a:r>
                      <a:r>
                        <a:rPr lang="ko-KR" altLang="en-US" sz="900" baseline="0" dirty="0"/>
                        <a:t>→ 이미지 파일만 첨부 가능</a:t>
                      </a:r>
                      <a:endParaRPr lang="en-US" altLang="ko-KR" sz="900" baseline="0" dirty="0"/>
                    </a:p>
                    <a:p>
                      <a:pPr marL="0" latinLnBrk="1"/>
                      <a:r>
                        <a:rPr lang="en-US" altLang="ko-KR" sz="900" baseline="0" dirty="0"/>
                        <a:t> - </a:t>
                      </a:r>
                      <a:r>
                        <a:rPr lang="ko-KR" altLang="en-US" sz="900" baseline="0" dirty="0"/>
                        <a:t>정상 업로드 </a:t>
                      </a:r>
                      <a:r>
                        <a:rPr lang="ko-KR" altLang="en-US" sz="900" baseline="0" dirty="0" err="1"/>
                        <a:t>완료시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DB </a:t>
                      </a:r>
                      <a:r>
                        <a:rPr lang="ko-KR" altLang="en-US" sz="900" baseline="0" dirty="0"/>
                        <a:t>전송 및 이미지 영역에 이미지 표시 </a:t>
                      </a:r>
                      <a:r>
                        <a:rPr lang="en-US" altLang="ko-KR" sz="900" baseline="0" dirty="0"/>
                        <a:t>(</a:t>
                      </a:r>
                      <a:r>
                        <a:rPr lang="ko-KR" altLang="en-US" sz="900" baseline="0" dirty="0"/>
                        <a:t>중앙 맞춤</a:t>
                      </a:r>
                      <a:r>
                        <a:rPr lang="en-US" altLang="ko-KR" sz="900" baseline="0" dirty="0"/>
                        <a:t>)</a:t>
                      </a:r>
                      <a:r>
                        <a:rPr lang="en-US" altLang="ko-KR" sz="900" dirty="0">
                          <a:latin typeface="+mn-lt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89018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5F079B6-D03D-4875-A51B-A3ACB54C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45853"/>
              </p:ext>
            </p:extLst>
          </p:nvPr>
        </p:nvGraphicFramePr>
        <p:xfrm>
          <a:off x="0" y="-13252"/>
          <a:ext cx="7302500" cy="538586"/>
        </p:xfrm>
        <a:graphic>
          <a:graphicData uri="http://schemas.openxmlformats.org/drawingml/2006/table">
            <a:tbl>
              <a:tblPr/>
              <a:tblGrid>
                <a:gridCol w="1228898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6073602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53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Title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r>
                        <a:rPr lang="ko-KR" altLang="en-US" sz="1200" dirty="0" err="1"/>
                        <a:t>견주</a:t>
                      </a:r>
                      <a:r>
                        <a:rPr lang="ko-KR" altLang="en-US" sz="1200" dirty="0"/>
                        <a:t> 회원가입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05BD5BC-A61F-4B79-A559-4F0BC0782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3" b="14256"/>
          <a:stretch/>
        </p:blipFill>
        <p:spPr>
          <a:xfrm>
            <a:off x="483361" y="635000"/>
            <a:ext cx="6670812" cy="6223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BDE43B1-B0B6-47A5-911C-90EB5D6752D0}"/>
              </a:ext>
            </a:extLst>
          </p:cNvPr>
          <p:cNvSpPr/>
          <p:nvPr/>
        </p:nvSpPr>
        <p:spPr bwMode="auto">
          <a:xfrm>
            <a:off x="646084" y="1236817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2B90AA-36F2-4059-A881-5B7A019C6666}"/>
              </a:ext>
            </a:extLst>
          </p:cNvPr>
          <p:cNvSpPr/>
          <p:nvPr/>
        </p:nvSpPr>
        <p:spPr bwMode="auto">
          <a:xfrm>
            <a:off x="3314639" y="6158046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EA8598-1FF7-484B-8E9E-D3CFB72A8D52}"/>
              </a:ext>
            </a:extLst>
          </p:cNvPr>
          <p:cNvSpPr/>
          <p:nvPr/>
        </p:nvSpPr>
        <p:spPr bwMode="auto">
          <a:xfrm>
            <a:off x="3627014" y="1236817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E26E71D-F1D9-4012-A39A-23094028897A}"/>
              </a:ext>
            </a:extLst>
          </p:cNvPr>
          <p:cNvSpPr/>
          <p:nvPr/>
        </p:nvSpPr>
        <p:spPr bwMode="auto">
          <a:xfrm>
            <a:off x="2538005" y="2548949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9034BB8-E9FE-4A6B-B4BD-6EC93BF80F43}"/>
              </a:ext>
            </a:extLst>
          </p:cNvPr>
          <p:cNvSpPr/>
          <p:nvPr/>
        </p:nvSpPr>
        <p:spPr bwMode="auto">
          <a:xfrm>
            <a:off x="1936818" y="3617351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D04E2F6-09A7-410C-9063-7A6B8706DBE3}"/>
              </a:ext>
            </a:extLst>
          </p:cNvPr>
          <p:cNvSpPr/>
          <p:nvPr/>
        </p:nvSpPr>
        <p:spPr bwMode="auto">
          <a:xfrm>
            <a:off x="3644147" y="5581267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3F15A6-A22D-46C3-8C64-004B3A1E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89" y="1244959"/>
            <a:ext cx="1012862" cy="120517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62303E2-39FA-4AFA-B6AF-1E639046D8FF}"/>
              </a:ext>
            </a:extLst>
          </p:cNvPr>
          <p:cNvSpPr/>
          <p:nvPr/>
        </p:nvSpPr>
        <p:spPr bwMode="auto">
          <a:xfrm>
            <a:off x="4854579" y="1236817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  <a:cs typeface="Helvetica"/>
              </a:rPr>
              <a:t>7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63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A2D4921-AE4F-4B9B-9064-9B6F33D2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9" y="2687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ECD7993-4138-426C-AD75-51AB19D0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41078"/>
              </p:ext>
            </p:extLst>
          </p:nvPr>
        </p:nvGraphicFramePr>
        <p:xfrm>
          <a:off x="9131558" y="-13252"/>
          <a:ext cx="3060442" cy="5348087"/>
        </p:xfrm>
        <a:graphic>
          <a:graphicData uri="http://schemas.openxmlformats.org/drawingml/2006/table">
            <a:tbl>
              <a:tblPr/>
              <a:tblGrid>
                <a:gridCol w="429208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2631234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543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Description</a:t>
                      </a:r>
                      <a:endParaRPr lang="ko-KR" altLang="en-US" sz="1200" b="1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907867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추천 우선순위 넘버링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내부 매칭 기준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정책상 일치도가 높은 회원순으로 우선 노출</a:t>
                      </a:r>
                      <a:endParaRPr lang="en-US" altLang="ko-KR" sz="900" dirty="0"/>
                    </a:p>
                    <a:p>
                      <a:pPr marL="0" latinLnBrk="1"/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※ </a:t>
                      </a:r>
                      <a:r>
                        <a:rPr lang="ko-KR" altLang="en-US" sz="900" dirty="0"/>
                        <a:t>단계별로 노출 수 제한 → 추천리스트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내부매칭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정책에 따름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프로필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프로필사진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닉네임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나이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성별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평점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평가받은 횟수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149454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 err="1"/>
                        <a:t>대표펫</a:t>
                      </a:r>
                      <a:r>
                        <a:rPr lang="ko-KR" altLang="en-US" sz="900" dirty="0"/>
                        <a:t> 프로필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 err="1"/>
                        <a:t>대표펫</a:t>
                      </a:r>
                      <a:r>
                        <a:rPr lang="ko-KR" altLang="en-US" sz="900" dirty="0"/>
                        <a:t> 프로필사진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이름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견종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성별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중성화여부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85768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산책정보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산책날짜</a:t>
                      </a:r>
                      <a:r>
                        <a:rPr lang="en-US" altLang="ko-KR" sz="900" dirty="0"/>
                        <a:t> : YYYY-MM-DD </a:t>
                      </a:r>
                      <a:r>
                        <a:rPr lang="ko-KR" altLang="en-US" sz="900" dirty="0"/>
                        <a:t>형식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산책시간 </a:t>
                      </a:r>
                      <a:r>
                        <a:rPr lang="en-US" altLang="ko-KR" sz="900" dirty="0"/>
                        <a:t>: 24HI:MI </a:t>
                      </a:r>
                      <a:r>
                        <a:rPr lang="ko-KR" altLang="en-US" sz="900" dirty="0"/>
                        <a:t>형식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시작시간 </a:t>
                      </a:r>
                      <a:r>
                        <a:rPr lang="en-US" altLang="ko-KR" sz="900" dirty="0"/>
                        <a:t>~ </a:t>
                      </a:r>
                      <a:r>
                        <a:rPr lang="ko-KR" altLang="en-US" sz="900" dirty="0" err="1"/>
                        <a:t>끝시간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산책장소 </a:t>
                      </a:r>
                      <a:r>
                        <a:rPr lang="en-US" altLang="ko-KR" sz="900" dirty="0"/>
                        <a:t>: 6</a:t>
                      </a:r>
                      <a:r>
                        <a:rPr lang="ko-KR" altLang="en-US" sz="900" dirty="0"/>
                        <a:t>자까지 표시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초과시 </a:t>
                      </a:r>
                      <a:r>
                        <a:rPr lang="en-US" altLang="ko-KR" sz="900" dirty="0"/>
                        <a:t>…</a:t>
                      </a:r>
                      <a:r>
                        <a:rPr lang="ko-KR" altLang="en-US" sz="900" dirty="0"/>
                        <a:t>로 생략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24126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산책신청 버튼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click </a:t>
                      </a:r>
                      <a:r>
                        <a:rPr lang="ko-KR" altLang="en-US" sz="900" dirty="0"/>
                        <a:t>시 해당 견주에게 일대일산책 </a:t>
                      </a:r>
                      <a:r>
                        <a:rPr lang="ko-KR" altLang="en-US" sz="900" dirty="0" err="1"/>
                        <a:t>매칭신청</a:t>
                      </a:r>
                      <a:r>
                        <a:rPr lang="ko-KR" altLang="en-US" sz="900" dirty="0"/>
                        <a:t> 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27249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단일 리스트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click </a:t>
                      </a:r>
                      <a:r>
                        <a:rPr lang="ko-KR" altLang="en-US" sz="900" dirty="0"/>
                        <a:t>시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차 추천 리스트 상세</a:t>
                      </a:r>
                      <a:r>
                        <a:rPr lang="en-US" altLang="ko-KR" sz="900" dirty="0"/>
                        <a:t>(page 36)</a:t>
                      </a:r>
                      <a:r>
                        <a:rPr lang="ko-KR" altLang="en-US" sz="900" dirty="0"/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612518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차 추천 리스트 링크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click</a:t>
                      </a:r>
                      <a:r>
                        <a:rPr lang="ko-KR" altLang="en-US" sz="900" dirty="0"/>
                        <a:t> 시 </a:t>
                      </a: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차 추천 리스트로 이동</a:t>
                      </a:r>
                      <a:endParaRPr lang="en-US" altLang="ko-KR" sz="900" dirty="0"/>
                    </a:p>
                    <a:p>
                      <a:pPr marL="0" latinLnBrk="1"/>
                      <a:endParaRPr lang="en-US" altLang="ko-KR" sz="900" dirty="0"/>
                    </a:p>
                    <a:p>
                      <a:pPr marL="0" latinLnBrk="1"/>
                      <a:r>
                        <a:rPr lang="ko-KR" altLang="en-US" sz="900" dirty="0"/>
                        <a:t>◈ 정책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- 1</a:t>
                      </a:r>
                      <a:r>
                        <a:rPr lang="ko-KR" altLang="en-US" sz="900" dirty="0"/>
                        <a:t>차 추천 리스트는 항상 볼 수 있으나</a:t>
                      </a:r>
                      <a:r>
                        <a:rPr lang="en-US" altLang="ko-KR" sz="900" dirty="0"/>
                        <a:t>,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1)</a:t>
                      </a:r>
                      <a:r>
                        <a:rPr lang="ko-KR" altLang="en-US" sz="900" dirty="0"/>
                        <a:t> 추천 </a:t>
                      </a:r>
                      <a:r>
                        <a:rPr lang="ko-KR" altLang="en-US" sz="900" dirty="0" err="1"/>
                        <a:t>견주가</a:t>
                      </a:r>
                      <a:r>
                        <a:rPr lang="ko-KR" altLang="en-US" sz="900" dirty="0"/>
                        <a:t> 타 </a:t>
                      </a:r>
                      <a:r>
                        <a:rPr lang="ko-KR" altLang="en-US" sz="900" dirty="0" err="1"/>
                        <a:t>견주와</a:t>
                      </a:r>
                      <a:r>
                        <a:rPr lang="ko-KR" altLang="en-US" sz="900" dirty="0"/>
                        <a:t> 매칭되었을 경우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2) </a:t>
                      </a:r>
                      <a:r>
                        <a:rPr lang="ko-KR" altLang="en-US" sz="900" dirty="0"/>
                        <a:t>본인의 산책정보가 수정된 경우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ko-KR" altLang="en-US" sz="900" dirty="0"/>
                        <a:t>   리스트 갱신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8216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5F079B6-D03D-4875-A51B-A3ACB54C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89771"/>
              </p:ext>
            </p:extLst>
          </p:nvPr>
        </p:nvGraphicFramePr>
        <p:xfrm>
          <a:off x="0" y="-13252"/>
          <a:ext cx="9131558" cy="538586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7594858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53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Title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r>
                        <a:rPr lang="ko-KR" altLang="en-US" sz="1200" dirty="0"/>
                        <a:t>일대일산책 </a:t>
                      </a:r>
                      <a:r>
                        <a:rPr lang="en-US" altLang="ko-KR" sz="1200" dirty="0"/>
                        <a:t>&gt; 1</a:t>
                      </a:r>
                      <a:r>
                        <a:rPr lang="ko-KR" altLang="en-US" sz="1200" dirty="0"/>
                        <a:t>차 추천 리스트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501BFB2-04A9-4275-B74D-4DBCCA5C0C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1" b="14783"/>
          <a:stretch/>
        </p:blipFill>
        <p:spPr>
          <a:xfrm>
            <a:off x="168822" y="725942"/>
            <a:ext cx="8741589" cy="554233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816351" y="1659063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1448119" y="1659063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1448119" y="2137540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3709180" y="1659063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7641100" y="1962920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3557072" y="5437692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7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61F336F-5C2E-4E06-80DF-BF7C7BAC1A89}"/>
              </a:ext>
            </a:extLst>
          </p:cNvPr>
          <p:cNvSpPr/>
          <p:nvPr/>
        </p:nvSpPr>
        <p:spPr bwMode="auto">
          <a:xfrm>
            <a:off x="816351" y="3789050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542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A2D4921-AE4F-4B9B-9064-9B6F33D2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9" y="2687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ECD7993-4138-426C-AD75-51AB19D0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32328"/>
              </p:ext>
            </p:extLst>
          </p:nvPr>
        </p:nvGraphicFramePr>
        <p:xfrm>
          <a:off x="8115301" y="-13252"/>
          <a:ext cx="4076700" cy="7884983"/>
        </p:xfrm>
        <a:graphic>
          <a:graphicData uri="http://schemas.openxmlformats.org/drawingml/2006/table">
            <a:tbl>
              <a:tblPr/>
              <a:tblGrid>
                <a:gridCol w="406399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3670301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2308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Description</a:t>
                      </a:r>
                      <a:endParaRPr lang="ko-KR" altLang="en-US" sz="1200" b="1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907867"/>
                  </a:ext>
                </a:extLst>
              </a:tr>
              <a:tr h="30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상대 </a:t>
                      </a:r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프로필 이미지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click</a:t>
                      </a:r>
                      <a:r>
                        <a:rPr lang="ko-KR" altLang="en-US" sz="900" dirty="0"/>
                        <a:t> 시에도 확대보기 불가능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  <a:tr h="7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진행상태 아이콘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기능 없는 아이콘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진행 상태에 따라 아이콘 전환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※ </a:t>
                      </a:r>
                      <a:r>
                        <a:rPr lang="ko-KR" altLang="en-US" sz="900" dirty="0" err="1"/>
                        <a:t>서비스플로우에</a:t>
                      </a:r>
                      <a:r>
                        <a:rPr lang="ko-KR" altLang="en-US" sz="900" dirty="0"/>
                        <a:t> 대한 진행상태 전환은 정책에 따름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149454"/>
                  </a:ext>
                </a:extLst>
              </a:tr>
              <a:tr h="1115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1) </a:t>
                      </a:r>
                      <a:r>
                        <a:rPr lang="ko-KR" altLang="en-US" sz="900" dirty="0"/>
                        <a:t>견주정보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닉네임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나이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성별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단계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아이콘</a:t>
                      </a:r>
                      <a:r>
                        <a:rPr lang="en-US" altLang="ko-KR" sz="900" dirty="0"/>
                        <a:t>), </a:t>
                      </a:r>
                      <a:r>
                        <a:rPr lang="ko-KR" altLang="en-US" sz="900" dirty="0" err="1"/>
                        <a:t>별점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평가받은 횟수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2) </a:t>
                      </a:r>
                      <a:r>
                        <a:rPr lang="ko-KR" altLang="en-US" sz="900" dirty="0"/>
                        <a:t>차단 및 신고 버튼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차단 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회원 차단하기 호출 링크 구성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이미 차단된 회원이면 아이콘 회색으로 변경 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비활성화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>
                        <a:lnSpc>
                          <a:spcPct val="100000"/>
                        </a:lnSpc>
                      </a:pPr>
                      <a:r>
                        <a:rPr lang="en-US" altLang="ko-KR" sz="900" baseline="0" dirty="0"/>
                        <a:t> - </a:t>
                      </a:r>
                      <a:r>
                        <a:rPr lang="ko-KR" altLang="en-US" sz="900" baseline="0" dirty="0"/>
                        <a:t>신고 </a:t>
                      </a:r>
                      <a:r>
                        <a:rPr lang="en-US" altLang="ko-KR" sz="900" baseline="0" dirty="0"/>
                        <a:t>: </a:t>
                      </a:r>
                      <a:r>
                        <a:rPr lang="ko-KR" altLang="en-US" sz="900" baseline="0" dirty="0"/>
                        <a:t>해당회원 신고하기 팝업</a:t>
                      </a:r>
                      <a:r>
                        <a:rPr lang="en-US" altLang="ko-KR" sz="900" baseline="0" dirty="0"/>
                        <a:t>(page 24) </a:t>
                      </a:r>
                      <a:r>
                        <a:rPr lang="ko-KR" altLang="en-US" sz="900" baseline="0" dirty="0"/>
                        <a:t>호출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85768"/>
                  </a:ext>
                </a:extLst>
              </a:tr>
              <a:tr h="1115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산책정보</a:t>
                      </a:r>
                      <a:endParaRPr lang="en-US" altLang="ko-KR" sz="900" dirty="0"/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 err="1"/>
                        <a:t>최근산책일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해당 </a:t>
                      </a:r>
                      <a:r>
                        <a:rPr lang="ko-KR" altLang="en-US" sz="900" dirty="0" err="1"/>
                        <a:t>견주의</a:t>
                      </a:r>
                      <a:r>
                        <a:rPr lang="ko-KR" altLang="en-US" sz="900" dirty="0"/>
                        <a:t> 일대일산책과 산책대행 </a:t>
                      </a:r>
                      <a:r>
                        <a:rPr lang="ko-KR" altLang="en-US" sz="900" dirty="0" err="1"/>
                        <a:t>매칭완료</a:t>
                      </a:r>
                      <a:r>
                        <a:rPr lang="ko-KR" altLang="en-US" sz="900" dirty="0"/>
                        <a:t> 리스트 중 산책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대행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완료 상태인 가장 최근의 산책날짜</a:t>
                      </a:r>
                      <a:endParaRPr lang="en-US" altLang="ko-KR" sz="900" dirty="0"/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산책완료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해당 </a:t>
                      </a:r>
                      <a:r>
                        <a:rPr lang="ko-KR" altLang="en-US" sz="900" dirty="0" err="1"/>
                        <a:t>견주의</a:t>
                      </a:r>
                      <a:r>
                        <a:rPr lang="ko-KR" altLang="en-US" sz="900" dirty="0"/>
                        <a:t> 일대일산책과 산책대행 </a:t>
                      </a:r>
                      <a:r>
                        <a:rPr lang="ko-KR" altLang="en-US" sz="900" dirty="0" err="1"/>
                        <a:t>매칭완료</a:t>
                      </a:r>
                      <a:r>
                        <a:rPr lang="ko-KR" altLang="en-US" sz="900" dirty="0"/>
                        <a:t> 리스트 중 산책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대행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완료 상태인 단일 리스트 개수</a:t>
                      </a:r>
                      <a:endParaRPr lang="en-US" altLang="ko-KR" sz="900" dirty="0"/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산책할 펫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해당 </a:t>
                      </a:r>
                      <a:r>
                        <a:rPr lang="ko-KR" altLang="en-US" sz="900" dirty="0" err="1"/>
                        <a:t>견주가</a:t>
                      </a:r>
                      <a:r>
                        <a:rPr lang="ko-KR" altLang="en-US" sz="900" dirty="0"/>
                        <a:t> 등록한 </a:t>
                      </a:r>
                      <a:r>
                        <a:rPr lang="ko-KR" altLang="en-US" sz="900" dirty="0" err="1"/>
                        <a:t>매칭정보에서</a:t>
                      </a:r>
                      <a:r>
                        <a:rPr lang="ko-KR" altLang="en-US" sz="900" dirty="0"/>
                        <a:t> 선택된 </a:t>
                      </a:r>
                      <a:r>
                        <a:rPr lang="ko-KR" altLang="en-US" sz="900" dirty="0" err="1"/>
                        <a:t>산책펫</a:t>
                      </a:r>
                      <a:r>
                        <a:rPr lang="ko-KR" altLang="en-US" sz="900" dirty="0"/>
                        <a:t> 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24126"/>
                  </a:ext>
                </a:extLst>
              </a:tr>
              <a:tr h="885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/>
                        <a:t>산책펫정보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정책에 따라 최대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마리까지 표시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 err="1"/>
                        <a:t>대표펫은</a:t>
                      </a:r>
                      <a:r>
                        <a:rPr lang="ko-KR" altLang="en-US" sz="900" dirty="0"/>
                        <a:t> 최상단에 노출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프로필사진 아이콘에 왕관 아이콘 추가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 펫 프로필사진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칭호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이름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견종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성별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생년월일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나이</a:t>
                      </a:r>
                      <a:r>
                        <a:rPr lang="en-US" altLang="ko-KR" sz="900" dirty="0"/>
                        <a:t>), </a:t>
                      </a:r>
                      <a:r>
                        <a:rPr lang="ko-KR" altLang="en-US" sz="900" dirty="0"/>
                        <a:t>사이즈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몸무게</a:t>
                      </a:r>
                      <a:r>
                        <a:rPr lang="en-US" altLang="ko-KR" sz="900" dirty="0"/>
                        <a:t>(kg), </a:t>
                      </a:r>
                      <a:r>
                        <a:rPr lang="ko-KR" altLang="en-US" sz="900" dirty="0"/>
                        <a:t>중성화여부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중성화날짜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항목 구성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27249"/>
                  </a:ext>
                </a:extLst>
              </a:tr>
              <a:tr h="885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산책 </a:t>
                      </a:r>
                      <a:r>
                        <a:rPr lang="ko-KR" altLang="en-US" sz="900" dirty="0" err="1"/>
                        <a:t>반려견</a:t>
                      </a:r>
                      <a:r>
                        <a:rPr lang="ko-KR" altLang="en-US" sz="900" dirty="0"/>
                        <a:t> 건강 정보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 err="1"/>
                        <a:t>펫순서는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(5)</a:t>
                      </a:r>
                      <a:r>
                        <a:rPr lang="ko-KR" altLang="en-US" sz="900" dirty="0"/>
                        <a:t>의 </a:t>
                      </a:r>
                      <a:r>
                        <a:rPr lang="ko-KR" altLang="en-US" sz="900" dirty="0" err="1"/>
                        <a:t>산책펫정보와</a:t>
                      </a:r>
                      <a:r>
                        <a:rPr lang="ko-KR" altLang="en-US" sz="900" dirty="0"/>
                        <a:t> 동일하게 구성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각 펫의 이름과 장애 및 </a:t>
                      </a:r>
                      <a:r>
                        <a:rPr lang="ko-KR" altLang="en-US" sz="900" dirty="0" err="1"/>
                        <a:t>알러지</a:t>
                      </a:r>
                      <a:r>
                        <a:rPr lang="ko-KR" altLang="en-US" sz="900" dirty="0"/>
                        <a:t> 정보 표시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 err="1"/>
                        <a:t>알러지와</a:t>
                      </a:r>
                      <a:r>
                        <a:rPr lang="ko-KR" altLang="en-US" sz="900" dirty="0"/>
                        <a:t> 장애사항이 없는 펫 리스트 </a:t>
                      </a:r>
                      <a:r>
                        <a:rPr lang="ko-KR" altLang="en-US" sz="900" dirty="0" err="1"/>
                        <a:t>미구성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모든 펫이 </a:t>
                      </a:r>
                      <a:r>
                        <a:rPr lang="ko-KR" altLang="en-US" sz="900" dirty="0" err="1"/>
                        <a:t>알러지와</a:t>
                      </a:r>
                      <a:r>
                        <a:rPr lang="ko-KR" altLang="en-US" sz="900" dirty="0"/>
                        <a:t> 장애사항이 없는 경우 해당 영역 </a:t>
                      </a:r>
                      <a:r>
                        <a:rPr lang="ko-KR" altLang="en-US" sz="900" dirty="0" err="1"/>
                        <a:t>미구성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33864"/>
                  </a:ext>
                </a:extLst>
              </a:tr>
              <a:tr h="7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/>
                        <a:t>매칭신청</a:t>
                      </a:r>
                      <a:r>
                        <a:rPr lang="ko-KR" altLang="en-US" sz="900" dirty="0"/>
                        <a:t> 산책정보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산책날짜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산책시간은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차 추천 리스트</a:t>
                      </a:r>
                      <a:r>
                        <a:rPr lang="en-US" altLang="ko-KR" sz="900" dirty="0"/>
                        <a:t>(page 35)</a:t>
                      </a:r>
                      <a:r>
                        <a:rPr lang="ko-KR" altLang="en-US" sz="900" dirty="0"/>
                        <a:t>의 </a:t>
                      </a:r>
                      <a:r>
                        <a:rPr lang="en-US" altLang="ko-KR" sz="900" dirty="0"/>
                        <a:t>(4)</a:t>
                      </a:r>
                      <a:r>
                        <a:rPr lang="ko-KR" altLang="en-US" sz="900" dirty="0"/>
                        <a:t>번과 동일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산책장소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지정된 산책장소를 생략없이 표기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신청일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상대 </a:t>
                      </a:r>
                      <a:r>
                        <a:rPr lang="ko-KR" altLang="en-US" sz="900" dirty="0" err="1"/>
                        <a:t>견주가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매칭정보를</a:t>
                      </a:r>
                      <a:r>
                        <a:rPr lang="ko-KR" altLang="en-US" sz="900" dirty="0"/>
                        <a:t> 등록한 날짜</a:t>
                      </a:r>
                      <a:r>
                        <a:rPr lang="en-US" altLang="ko-KR" sz="900" dirty="0"/>
                        <a:t>,</a:t>
                      </a:r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              YYYY-MM-DD 24HI:MI </a:t>
                      </a:r>
                      <a:r>
                        <a:rPr lang="ko-KR" altLang="en-US" sz="900" dirty="0"/>
                        <a:t>형식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271045"/>
                  </a:ext>
                </a:extLst>
              </a:tr>
              <a:tr h="654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이전 </a:t>
                      </a:r>
                      <a:r>
                        <a:rPr lang="ko-KR" altLang="en-US" sz="900" dirty="0" err="1"/>
                        <a:t>매칭정보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상대 </a:t>
                      </a:r>
                      <a:r>
                        <a:rPr lang="ko-KR" altLang="en-US" sz="900" dirty="0" err="1"/>
                        <a:t>견주와</a:t>
                      </a:r>
                      <a:r>
                        <a:rPr lang="ko-KR" altLang="en-US" sz="900" dirty="0"/>
                        <a:t> 과거 </a:t>
                      </a:r>
                      <a:r>
                        <a:rPr lang="ko-KR" altLang="en-US" sz="900" dirty="0" err="1"/>
                        <a:t>매칭완료</a:t>
                      </a:r>
                      <a:r>
                        <a:rPr lang="ko-KR" altLang="en-US" sz="900" dirty="0"/>
                        <a:t> 전적이 있는 경우 영역 구성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이전 </a:t>
                      </a:r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피드백 정보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항목 및 </a:t>
                      </a:r>
                      <a:r>
                        <a:rPr lang="ko-KR" altLang="en-US" sz="900" dirty="0" err="1"/>
                        <a:t>별점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표시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height</a:t>
                      </a:r>
                      <a:r>
                        <a:rPr lang="ko-KR" altLang="en-US" sz="900" dirty="0"/>
                        <a:t>가 길어질 경우 영역내 스크롤 처리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991323"/>
                  </a:ext>
                </a:extLst>
              </a:tr>
              <a:tr h="538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/>
                        <a:t>툴팁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아이콘에 </a:t>
                      </a:r>
                      <a:r>
                        <a:rPr lang="en-US" altLang="ko-KR" sz="900" dirty="0"/>
                        <a:t>mouseover</a:t>
                      </a:r>
                      <a:r>
                        <a:rPr lang="ko-KR" altLang="en-US" sz="900" dirty="0"/>
                        <a:t>시 말풍선 위 </a:t>
                      </a:r>
                      <a:r>
                        <a:rPr lang="ko-KR" altLang="en-US" sz="900" dirty="0" err="1"/>
                        <a:t>안내텍스트</a:t>
                      </a:r>
                      <a:r>
                        <a:rPr lang="ko-KR" altLang="en-US" sz="900" dirty="0"/>
                        <a:t> 표현 → 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이전 매칭에서 상대 견주에게 주셨던 피드백 내용입니다</a:t>
                      </a:r>
                      <a:r>
                        <a:rPr lang="en-US" altLang="ko-KR" sz="900" dirty="0"/>
                        <a:t>.’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4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/>
                        <a:t>매칭신청</a:t>
                      </a:r>
                      <a:r>
                        <a:rPr lang="ko-KR" altLang="en-US" sz="900" dirty="0"/>
                        <a:t> 버튼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해당 견주에게 일대일산책 </a:t>
                      </a:r>
                      <a:r>
                        <a:rPr lang="ko-KR" altLang="en-US" sz="900" dirty="0" err="1"/>
                        <a:t>매칭신청</a:t>
                      </a:r>
                      <a:r>
                        <a:rPr lang="ko-KR" altLang="en-US" sz="900" dirty="0"/>
                        <a:t> 전송</a:t>
                      </a:r>
                      <a:endParaRPr lang="en-US" altLang="ko-KR" sz="900" dirty="0"/>
                    </a:p>
                    <a:p>
                      <a:pPr marL="0" latinLnBrk="1"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→ </a:t>
                      </a:r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r>
                        <a:rPr lang="ko-KR" altLang="en-US" sz="900" dirty="0">
                          <a:latin typeface="+mn-lt"/>
                        </a:rPr>
                        <a:t>차추천리스트 </a:t>
                      </a:r>
                      <a:r>
                        <a:rPr lang="en-US" altLang="ko-KR" sz="900" dirty="0">
                          <a:latin typeface="+mn-lt"/>
                        </a:rPr>
                        <a:t>&gt; </a:t>
                      </a:r>
                      <a:r>
                        <a:rPr lang="ko-KR" altLang="en-US" sz="900" dirty="0">
                          <a:latin typeface="+mn-lt"/>
                        </a:rPr>
                        <a:t>산책신청 버튼과 동일기능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95885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5F079B6-D03D-4875-A51B-A3ACB54C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58987"/>
              </p:ext>
            </p:extLst>
          </p:nvPr>
        </p:nvGraphicFramePr>
        <p:xfrm>
          <a:off x="0" y="-13252"/>
          <a:ext cx="8115300" cy="538586"/>
        </p:xfrm>
        <a:graphic>
          <a:graphicData uri="http://schemas.openxmlformats.org/drawingml/2006/table">
            <a:tbl>
              <a:tblPr/>
              <a:tblGrid>
                <a:gridCol w="1365680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6749620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53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Title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r>
                        <a:rPr lang="ko-KR" altLang="en-US" sz="1200" dirty="0"/>
                        <a:t>일대일산책 </a:t>
                      </a:r>
                      <a:r>
                        <a:rPr lang="en-US" altLang="ko-KR" sz="1200" dirty="0"/>
                        <a:t>&gt; 1</a:t>
                      </a:r>
                      <a:r>
                        <a:rPr lang="ko-KR" altLang="en-US" sz="1200" dirty="0"/>
                        <a:t>차 추천 리스트 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3E61131-2125-4CCF-9452-BECD84175E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" y="616382"/>
            <a:ext cx="7914879" cy="527658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207968" y="1402534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227017" y="2801248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120658" y="4148472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1825593" y="3167364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1825593" y="4148472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7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4479269" y="4148472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8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5785746" y="4460675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9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2932633" y="5388805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10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D976D8-ADE6-44C4-A73E-E60DF8894578}"/>
              </a:ext>
            </a:extLst>
          </p:cNvPr>
          <p:cNvSpPr/>
          <p:nvPr/>
        </p:nvSpPr>
        <p:spPr>
          <a:xfrm>
            <a:off x="227017" y="3187700"/>
            <a:ext cx="1544990" cy="906406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120658" y="3133334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D976D8-ADE6-44C4-A73E-E60DF8894578}"/>
              </a:ext>
            </a:extLst>
          </p:cNvPr>
          <p:cNvSpPr/>
          <p:nvPr/>
        </p:nvSpPr>
        <p:spPr>
          <a:xfrm>
            <a:off x="1772007" y="1443795"/>
            <a:ext cx="5670194" cy="1641395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8CAD8-E9B7-41B3-B0BE-6999F8F8A35A}"/>
              </a:ext>
            </a:extLst>
          </p:cNvPr>
          <p:cNvSpPr/>
          <p:nvPr/>
        </p:nvSpPr>
        <p:spPr bwMode="auto">
          <a:xfrm>
            <a:off x="1670498" y="1356486"/>
            <a:ext cx="163932" cy="15108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9198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A2D4921-AE4F-4B9B-9064-9B6F33D2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9" y="2687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ECD7993-4138-426C-AD75-51AB19D0033E}"/>
              </a:ext>
            </a:extLst>
          </p:cNvPr>
          <p:cNvGraphicFramePr>
            <a:graphicFrameLocks noGrp="1"/>
          </p:cNvGraphicFramePr>
          <p:nvPr/>
        </p:nvGraphicFramePr>
        <p:xfrm>
          <a:off x="8023545" y="-13252"/>
          <a:ext cx="4168456" cy="6910886"/>
        </p:xfrm>
        <a:graphic>
          <a:graphicData uri="http://schemas.openxmlformats.org/drawingml/2006/table">
            <a:tbl>
              <a:tblPr/>
              <a:tblGrid>
                <a:gridCol w="434655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543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Description</a:t>
                      </a:r>
                      <a:endParaRPr lang="ko-KR" altLang="en-US" sz="1200" b="1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907867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프로필 영역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프로필 이미지</a:t>
                      </a:r>
                      <a:r>
                        <a:rPr lang="en-US" altLang="ko-KR" sz="900" dirty="0"/>
                        <a:t> (</a:t>
                      </a:r>
                      <a:r>
                        <a:rPr lang="ko-KR" altLang="en-US" sz="900" dirty="0"/>
                        <a:t>클릭 불가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 err="1"/>
                        <a:t>견주</a:t>
                      </a:r>
                      <a:r>
                        <a:rPr lang="ko-KR" altLang="en-US" sz="900" dirty="0"/>
                        <a:t> 닉네임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단계아이콘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텍스트</a:t>
                      </a:r>
                      <a:r>
                        <a:rPr lang="en-US" altLang="ko-KR" sz="900" dirty="0"/>
                        <a:t>), </a:t>
                      </a:r>
                      <a:r>
                        <a:rPr lang="ko-KR" altLang="en-US" sz="900" dirty="0"/>
                        <a:t>쪽지 아이콘</a:t>
                      </a:r>
                      <a:r>
                        <a:rPr lang="en-US" altLang="ko-KR" sz="900" dirty="0"/>
                        <a:t>(+</a:t>
                      </a:r>
                      <a:r>
                        <a:rPr lang="ko-KR" altLang="en-US" sz="900" dirty="0" err="1"/>
                        <a:t>새쪽지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뱃지</a:t>
                      </a:r>
                      <a:r>
                        <a:rPr lang="en-US" altLang="ko-KR" sz="900" dirty="0"/>
                        <a:t>), </a:t>
                      </a:r>
                      <a:r>
                        <a:rPr lang="ko-KR" altLang="en-US" sz="900" dirty="0"/>
                        <a:t>알림 아이콘</a:t>
                      </a:r>
                      <a:r>
                        <a:rPr lang="en-US" altLang="ko-KR" sz="900" dirty="0"/>
                        <a:t>(+</a:t>
                      </a:r>
                      <a:r>
                        <a:rPr lang="ko-KR" altLang="en-US" sz="900" dirty="0" err="1"/>
                        <a:t>새알림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뱃지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쪽지 아이콘 </a:t>
                      </a:r>
                      <a:r>
                        <a:rPr lang="en-US" altLang="ko-KR" sz="900" dirty="0"/>
                        <a:t>: click </a:t>
                      </a:r>
                      <a:r>
                        <a:rPr lang="ko-KR" altLang="en-US" sz="900" dirty="0"/>
                        <a:t>시 쪽지리스트</a:t>
                      </a:r>
                      <a:r>
                        <a:rPr lang="en-US" altLang="ko-KR" sz="900" dirty="0"/>
                        <a:t>(page 27)</a:t>
                      </a:r>
                      <a:r>
                        <a:rPr lang="ko-KR" altLang="en-US" sz="900" dirty="0"/>
                        <a:t>로 이동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알림 아이콘 </a:t>
                      </a:r>
                      <a:r>
                        <a:rPr lang="en-US" altLang="ko-KR" sz="900" dirty="0"/>
                        <a:t>: click </a:t>
                      </a:r>
                      <a:r>
                        <a:rPr lang="ko-KR" altLang="en-US" sz="900" dirty="0"/>
                        <a:t>시 </a:t>
                      </a:r>
                      <a:r>
                        <a:rPr lang="ko-KR" altLang="en-US" sz="900" dirty="0" err="1"/>
                        <a:t>알림리스트</a:t>
                      </a:r>
                      <a:r>
                        <a:rPr lang="en-US" altLang="ko-KR" sz="900" dirty="0"/>
                        <a:t>(page 26)</a:t>
                      </a:r>
                      <a:r>
                        <a:rPr lang="ko-KR" altLang="en-US" sz="900" dirty="0"/>
                        <a:t>로 이동</a:t>
                      </a:r>
                      <a:endParaRPr lang="en-US" altLang="ko-KR" sz="9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체크리스트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사용자 메모 영역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 err="1"/>
                        <a:t>툴팁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아이콘에 </a:t>
                      </a:r>
                      <a:r>
                        <a:rPr lang="en-US" altLang="ko-KR" sz="900" dirty="0"/>
                        <a:t>mouseover</a:t>
                      </a:r>
                      <a:r>
                        <a:rPr lang="ko-KR" altLang="en-US" sz="900" dirty="0"/>
                        <a:t>시 말풍선 위 </a:t>
                      </a:r>
                      <a:r>
                        <a:rPr lang="ko-KR" altLang="en-US" sz="900" dirty="0" err="1"/>
                        <a:t>안내텍스트</a:t>
                      </a:r>
                      <a:r>
                        <a:rPr lang="ko-KR" altLang="en-US" sz="900" dirty="0"/>
                        <a:t> 표현 → 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산책 체크사항 등 자유롭게 메모하는 영역입니다</a:t>
                      </a:r>
                      <a:r>
                        <a:rPr lang="en-US" altLang="ko-KR" sz="900" dirty="0"/>
                        <a:t>.’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수정 버튼 </a:t>
                      </a:r>
                      <a:r>
                        <a:rPr lang="en-US" altLang="ko-KR" sz="900" dirty="0"/>
                        <a:t>: click </a:t>
                      </a:r>
                      <a:r>
                        <a:rPr lang="ko-KR" altLang="en-US" sz="900" dirty="0"/>
                        <a:t>시 컨텐츠 수정 모드로 전환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내용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1) </a:t>
                      </a:r>
                      <a:r>
                        <a:rPr lang="ko-KR" altLang="en-US" sz="900" dirty="0"/>
                        <a:t>수정 버튼 클릭 전에는 내용 출력만 함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2) </a:t>
                      </a:r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height</a:t>
                      </a:r>
                      <a:r>
                        <a:rPr lang="ko-KR" altLang="en-US" sz="900" dirty="0"/>
                        <a:t>가 길어지면 하단 ▼ 영역 생성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ko-KR" altLang="en-US" sz="900" dirty="0"/>
                        <a:t>   </a:t>
                      </a:r>
                      <a:r>
                        <a:rPr lang="en-US" altLang="ko-KR" sz="900" dirty="0"/>
                        <a:t>3) </a:t>
                      </a:r>
                      <a:r>
                        <a:rPr lang="ko-KR" altLang="en-US" sz="900" dirty="0"/>
                        <a:t>하단 ▼ 영역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아이콘 포함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에 마우스 </a:t>
                      </a:r>
                      <a:r>
                        <a:rPr lang="en-US" altLang="ko-KR" sz="900" dirty="0"/>
                        <a:t>hover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   </a:t>
                      </a:r>
                      <a:r>
                        <a:rPr lang="ko-KR" altLang="en-US" sz="900" dirty="0"/>
                        <a:t>시 아래로 점점 내려가는 효과</a:t>
                      </a:r>
                      <a:r>
                        <a:rPr lang="en-US" altLang="ko-KR" sz="900" dirty="0"/>
                        <a:t>, 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   </a:t>
                      </a:r>
                      <a:r>
                        <a:rPr lang="ko-KR" altLang="en-US" sz="900" dirty="0"/>
                        <a:t>내용이 끝까지 표시되면 멈추고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▼ 아이콘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   </a:t>
                      </a:r>
                      <a:r>
                        <a:rPr lang="ko-KR" altLang="en-US" sz="900" dirty="0"/>
                        <a:t>▲로 전환되며 </a:t>
                      </a:r>
                      <a:r>
                        <a:rPr lang="en-US" altLang="ko-KR" sz="900" dirty="0"/>
                        <a:t>click</a:t>
                      </a:r>
                      <a:r>
                        <a:rPr lang="ko-KR" altLang="en-US" sz="900" dirty="0"/>
                        <a:t>시 맨 위로 이동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149454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투데이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(API </a:t>
                      </a:r>
                      <a:r>
                        <a:rPr lang="ko-KR" altLang="en-US" sz="900" dirty="0"/>
                        <a:t>활용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당일 날씨 아이콘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텍스트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온도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날씨에 따른 </a:t>
                      </a:r>
                      <a:r>
                        <a:rPr lang="ko-KR" altLang="en-US" sz="900" dirty="0" err="1"/>
                        <a:t>안내텍스트</a:t>
                      </a:r>
                      <a:r>
                        <a:rPr lang="ko-KR" altLang="en-US" sz="900" dirty="0"/>
                        <a:t> 표시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1) </a:t>
                      </a:r>
                      <a:r>
                        <a:rPr lang="ko-KR" altLang="en-US" sz="900" dirty="0"/>
                        <a:t>해 있음 → 산책하기 </a:t>
                      </a:r>
                      <a:r>
                        <a:rPr lang="ko-KR" altLang="en-US" sz="900" dirty="0" err="1"/>
                        <a:t>딱좋은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날씨에요</a:t>
                      </a:r>
                      <a:r>
                        <a:rPr lang="en-US" altLang="ko-KR" sz="900" dirty="0"/>
                        <a:t>~!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2) </a:t>
                      </a:r>
                      <a:r>
                        <a:rPr lang="ko-KR" altLang="en-US" sz="900" dirty="0" err="1"/>
                        <a:t>구름만있음</a:t>
                      </a:r>
                      <a:r>
                        <a:rPr lang="ko-KR" altLang="en-US" sz="900" dirty="0"/>
                        <a:t> → 그럭저럭 산책하기 좋아요</a:t>
                      </a:r>
                      <a:r>
                        <a:rPr lang="en-US" altLang="ko-KR" sz="900" dirty="0"/>
                        <a:t>~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  3) </a:t>
                      </a:r>
                      <a:r>
                        <a:rPr lang="ko-KR" altLang="en-US" sz="900" dirty="0"/>
                        <a:t>기타 → 나중에 산책하는 게 </a:t>
                      </a:r>
                      <a:r>
                        <a:rPr lang="ko-KR" altLang="en-US" sz="900" dirty="0" err="1"/>
                        <a:t>좋겠어요</a:t>
                      </a:r>
                      <a:r>
                        <a:rPr lang="en-US" altLang="ko-KR" sz="900" dirty="0"/>
                        <a:t>~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85768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캘린더 연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월 선택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◀▶</a:t>
                      </a:r>
                      <a:r>
                        <a:rPr lang="en-US" altLang="ko-KR" sz="900" dirty="0"/>
                        <a:t> : </a:t>
                      </a:r>
                      <a:r>
                        <a:rPr lang="ko-KR" altLang="en-US" sz="900" dirty="0"/>
                        <a:t>선택 시점의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년 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후 연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월 선택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◁▷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선택 시점의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 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후 연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월 선택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현재 시점 텍스트 </a:t>
                      </a:r>
                      <a:r>
                        <a:rPr lang="en-US" altLang="ko-KR" sz="900" dirty="0"/>
                        <a:t>click</a:t>
                      </a:r>
                      <a:r>
                        <a:rPr lang="ko-KR" altLang="en-US" sz="900" dirty="0"/>
                        <a:t>시 </a:t>
                      </a:r>
                      <a:r>
                        <a:rPr lang="en-US" altLang="ko-KR" sz="900" dirty="0" err="1"/>
                        <a:t>datepicker</a:t>
                      </a:r>
                      <a:r>
                        <a:rPr lang="ko-KR" altLang="en-US" sz="900" dirty="0"/>
                        <a:t>로 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직접 선택 가능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24126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캘린더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기록 항목에 따라 다른 색 컬러 바 버튼 표시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  </a:t>
                      </a:r>
                      <a:r>
                        <a:rPr lang="ko-KR" altLang="en-US" sz="900" dirty="0"/>
                        <a:t>→ 각 컬러 바 </a:t>
                      </a:r>
                      <a:r>
                        <a:rPr lang="en-US" altLang="ko-KR" sz="900" dirty="0"/>
                        <a:t>click </a:t>
                      </a:r>
                      <a:r>
                        <a:rPr lang="ko-KR" altLang="en-US" sz="900" dirty="0"/>
                        <a:t>시 하단 영역 </a:t>
                      </a:r>
                      <a:r>
                        <a:rPr lang="en-US" altLang="ko-KR" sz="900" dirty="0"/>
                        <a:t>(7) </a:t>
                      </a:r>
                      <a:r>
                        <a:rPr lang="ko-KR" altLang="en-US" sz="900" dirty="0"/>
                        <a:t>드롭다운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토요일 파란색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공휴일 및 일요일은 빨간색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27249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날짜 칸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오늘 날짜 칸에는 컬러 테두리 강조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숫자는 굵은 텍스트 강조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623473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캘린더 일정 리스트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캘린더 </a:t>
                      </a:r>
                      <a:r>
                        <a:rPr lang="ko-KR" altLang="en-US" sz="900" dirty="0" err="1"/>
                        <a:t>날짜별</a:t>
                      </a:r>
                      <a:r>
                        <a:rPr lang="ko-KR" altLang="en-US" sz="900" dirty="0"/>
                        <a:t> 컬러 바 </a:t>
                      </a:r>
                      <a:r>
                        <a:rPr lang="en-US" altLang="ko-KR" sz="900" dirty="0"/>
                        <a:t>click </a:t>
                      </a:r>
                      <a:r>
                        <a:rPr lang="ko-KR" altLang="en-US" sz="900" dirty="0"/>
                        <a:t>시 드롭다운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해당 컬러 바가 있는 날짜의 모든 일정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일정 등록일 </a:t>
                      </a:r>
                      <a:r>
                        <a:rPr lang="ko-KR" altLang="en-US" sz="900" dirty="0" err="1"/>
                        <a:t>최신순</a:t>
                      </a:r>
                      <a:r>
                        <a:rPr lang="ko-KR" altLang="en-US" sz="900" dirty="0"/>
                        <a:t> 표시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319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새 일정 추가 버튼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일정 리스트의 </a:t>
                      </a:r>
                      <a:r>
                        <a:rPr lang="ko-KR" altLang="en-US" sz="900" dirty="0" err="1"/>
                        <a:t>최하단</a:t>
                      </a:r>
                      <a:r>
                        <a:rPr lang="ko-KR" altLang="en-US" sz="900" dirty="0"/>
                        <a:t> 위치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click </a:t>
                      </a:r>
                      <a:r>
                        <a:rPr lang="ko-KR" altLang="en-US" sz="900" dirty="0"/>
                        <a:t>시 일정 추가</a:t>
                      </a:r>
                      <a:r>
                        <a:rPr lang="en-US" altLang="ko-KR" sz="900" dirty="0"/>
                        <a:t>(page 44) </a:t>
                      </a:r>
                      <a:r>
                        <a:rPr lang="ko-KR" altLang="en-US" sz="900" dirty="0" err="1"/>
                        <a:t>모달창</a:t>
                      </a:r>
                      <a:r>
                        <a:rPr lang="ko-KR" altLang="en-US" sz="900" dirty="0"/>
                        <a:t> 호출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1893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5F079B6-D03D-4875-A51B-A3ACB54C2E49}"/>
              </a:ext>
            </a:extLst>
          </p:cNvPr>
          <p:cNvGraphicFramePr>
            <a:graphicFrameLocks noGrp="1"/>
          </p:cNvGraphicFramePr>
          <p:nvPr/>
        </p:nvGraphicFramePr>
        <p:xfrm>
          <a:off x="1" y="-13252"/>
          <a:ext cx="8026399" cy="538586"/>
        </p:xfrm>
        <a:graphic>
          <a:graphicData uri="http://schemas.openxmlformats.org/drawingml/2006/table">
            <a:tbl>
              <a:tblPr/>
              <a:tblGrid>
                <a:gridCol w="1350719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6675680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53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Title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r>
                        <a:rPr lang="ko-KR" altLang="en-US" sz="1200" dirty="0" err="1"/>
                        <a:t>마이어리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메인 캘린더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1D76174-FED6-4F0E-A4A9-16C981E5A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1" y="657944"/>
            <a:ext cx="7621366" cy="616060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4A989CC-4CA1-437E-843B-85FA5FE9A76E}"/>
              </a:ext>
            </a:extLst>
          </p:cNvPr>
          <p:cNvSpPr/>
          <p:nvPr/>
        </p:nvSpPr>
        <p:spPr bwMode="auto">
          <a:xfrm>
            <a:off x="451756" y="1935689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0520930-719C-4455-8927-879C5A8A8527}"/>
              </a:ext>
            </a:extLst>
          </p:cNvPr>
          <p:cNvSpPr/>
          <p:nvPr/>
        </p:nvSpPr>
        <p:spPr bwMode="auto">
          <a:xfrm>
            <a:off x="451756" y="3429000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AB2B64-0C1B-449D-B9C6-F536C2511069}"/>
              </a:ext>
            </a:extLst>
          </p:cNvPr>
          <p:cNvSpPr/>
          <p:nvPr/>
        </p:nvSpPr>
        <p:spPr bwMode="auto">
          <a:xfrm>
            <a:off x="451756" y="4283839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1F765D-041D-4745-A9CE-363BD2333343}"/>
              </a:ext>
            </a:extLst>
          </p:cNvPr>
          <p:cNvSpPr/>
          <p:nvPr/>
        </p:nvSpPr>
        <p:spPr bwMode="auto">
          <a:xfrm>
            <a:off x="3386168" y="1935689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6130AC-8451-4865-A9C2-FD6CCBA9B784}"/>
              </a:ext>
            </a:extLst>
          </p:cNvPr>
          <p:cNvSpPr/>
          <p:nvPr/>
        </p:nvSpPr>
        <p:spPr bwMode="auto">
          <a:xfrm>
            <a:off x="2285805" y="2242960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57B834-F0F9-4047-A3B2-2501CD756CD6}"/>
              </a:ext>
            </a:extLst>
          </p:cNvPr>
          <p:cNvSpPr/>
          <p:nvPr/>
        </p:nvSpPr>
        <p:spPr bwMode="auto">
          <a:xfrm>
            <a:off x="2882705" y="3516310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CEF9BC-586A-4768-A99A-C059BC938CB0}"/>
              </a:ext>
            </a:extLst>
          </p:cNvPr>
          <p:cNvSpPr/>
          <p:nvPr/>
        </p:nvSpPr>
        <p:spPr bwMode="auto">
          <a:xfrm>
            <a:off x="2285805" y="5288137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7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64F981-7858-402F-89B3-2BF6F5AE9D3F}"/>
              </a:ext>
            </a:extLst>
          </p:cNvPr>
          <p:cNvSpPr/>
          <p:nvPr/>
        </p:nvSpPr>
        <p:spPr bwMode="auto">
          <a:xfrm>
            <a:off x="3990534" y="5909460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8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512C494-0ACC-44EB-8A3B-7BFF5AFE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93" y="3523870"/>
            <a:ext cx="182212" cy="1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A2D4921-AE4F-4B9B-9064-9B6F33D2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9" y="2687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ECD7993-4138-426C-AD75-51AB19D0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29246"/>
              </p:ext>
            </p:extLst>
          </p:nvPr>
        </p:nvGraphicFramePr>
        <p:xfrm>
          <a:off x="9131558" y="-13252"/>
          <a:ext cx="3060442" cy="2604887"/>
        </p:xfrm>
        <a:graphic>
          <a:graphicData uri="http://schemas.openxmlformats.org/drawingml/2006/table">
            <a:tbl>
              <a:tblPr/>
              <a:tblGrid>
                <a:gridCol w="429208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2631234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543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Description</a:t>
                      </a:r>
                      <a:endParaRPr lang="ko-KR" altLang="en-US" sz="1200" b="1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907867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피드백 항목</a:t>
                      </a:r>
                      <a:endParaRPr lang="en-US" altLang="ko-KR" sz="900" dirty="0"/>
                    </a:p>
                    <a:p>
                      <a:pPr marL="0" latinLnBrk="1"/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※ </a:t>
                      </a:r>
                      <a:r>
                        <a:rPr lang="ko-KR" altLang="en-US" sz="900" dirty="0"/>
                        <a:t>노출되는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피드백 항목은 피드백 정책에 따름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 err="1"/>
                        <a:t>별점</a:t>
                      </a:r>
                      <a:r>
                        <a:rPr lang="ko-KR" altLang="en-US" sz="900" dirty="0"/>
                        <a:t> 포인터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- 1~5</a:t>
                      </a:r>
                      <a:r>
                        <a:rPr lang="ko-KR" altLang="en-US" sz="900" dirty="0"/>
                        <a:t>점 지정 가능</a:t>
                      </a:r>
                      <a:r>
                        <a:rPr lang="en-US" altLang="ko-KR" sz="900" dirty="0"/>
                        <a:t> (</a:t>
                      </a:r>
                      <a:r>
                        <a:rPr lang="ko-KR" altLang="en-US" sz="900" dirty="0" err="1"/>
                        <a:t>반별점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X)</a:t>
                      </a:r>
                    </a:p>
                    <a:p>
                      <a:pPr marL="0" latinLnBrk="1"/>
                      <a:r>
                        <a:rPr lang="en-US" altLang="ko-KR" sz="900" dirty="0"/>
                        <a:t> - default 5</a:t>
                      </a:r>
                      <a:r>
                        <a:rPr lang="ko-KR" altLang="en-US" sz="900" dirty="0"/>
                        <a:t>점 설정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149454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등록 버튼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click </a:t>
                      </a:r>
                      <a:r>
                        <a:rPr lang="ko-KR" altLang="en-US" sz="900" dirty="0"/>
                        <a:t>시 펫 피드백 </a:t>
                      </a:r>
                      <a:r>
                        <a:rPr lang="ko-KR" altLang="en-US" sz="900" dirty="0" err="1"/>
                        <a:t>모달</a:t>
                      </a:r>
                      <a:r>
                        <a:rPr lang="en-US" altLang="ko-KR" sz="900" dirty="0"/>
                        <a:t>(page 61) </a:t>
                      </a:r>
                      <a:r>
                        <a:rPr lang="ko-KR" altLang="en-US" sz="900" dirty="0"/>
                        <a:t>이어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85768"/>
                  </a:ext>
                </a:extLst>
              </a:tr>
              <a:tr h="51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/>
                      <a:r>
                        <a:rPr lang="ko-KR" altLang="en-US" sz="900" dirty="0"/>
                        <a:t>취소 버튼</a:t>
                      </a:r>
                      <a:endParaRPr lang="en-US" altLang="ko-KR" sz="900" dirty="0"/>
                    </a:p>
                    <a:p>
                      <a:pPr marL="0" latinLnBrk="1"/>
                      <a:r>
                        <a:rPr lang="en-US" altLang="ko-KR" sz="900" dirty="0"/>
                        <a:t> - click </a:t>
                      </a:r>
                      <a:r>
                        <a:rPr lang="ko-KR" altLang="en-US" sz="900" dirty="0"/>
                        <a:t>시 피드백 등록 없이 </a:t>
                      </a:r>
                      <a:r>
                        <a:rPr lang="ko-KR" altLang="en-US" sz="900" dirty="0" err="1"/>
                        <a:t>모달</a:t>
                      </a:r>
                      <a:r>
                        <a:rPr lang="ko-KR" altLang="en-US" sz="900" dirty="0"/>
                        <a:t> 종료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2412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5F079B6-D03D-4875-A51B-A3ACB54C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47673"/>
              </p:ext>
            </p:extLst>
          </p:nvPr>
        </p:nvGraphicFramePr>
        <p:xfrm>
          <a:off x="0" y="-13252"/>
          <a:ext cx="9131558" cy="538586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7594858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53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Title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r>
                        <a:rPr lang="ko-KR" altLang="en-US" sz="1200" dirty="0" err="1"/>
                        <a:t>마이어리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매칭완료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견주</a:t>
                      </a:r>
                      <a:r>
                        <a:rPr lang="ko-KR" altLang="en-US" sz="1200" dirty="0"/>
                        <a:t> 피드백</a:t>
                      </a:r>
                      <a:endParaRPr lang="en-US" altLang="ko-KR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</a:tbl>
          </a:graphicData>
        </a:graphic>
      </p:graphicFrame>
      <p:pic>
        <p:nvPicPr>
          <p:cNvPr id="3" name="그림 2" descr="스크린샷, 기계, 측정기이(가) 표시된 사진&#10;&#10;자동 생성된 설명">
            <a:extLst>
              <a:ext uri="{FF2B5EF4-FFF2-40B4-BE49-F238E27FC236}">
                <a16:creationId xmlns:a16="http://schemas.microsoft.com/office/drawing/2014/main" id="{67696986-1AF4-4DBF-97AC-6433E18A3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0" y="613974"/>
            <a:ext cx="7463120" cy="614463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E60F9DC-9BE2-4006-8796-AD782642A26F}"/>
              </a:ext>
            </a:extLst>
          </p:cNvPr>
          <p:cNvSpPr/>
          <p:nvPr/>
        </p:nvSpPr>
        <p:spPr bwMode="auto">
          <a:xfrm>
            <a:off x="2610696" y="2720614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EF77171-4F0E-4C4A-B4E2-25656D0BB3C3}"/>
              </a:ext>
            </a:extLst>
          </p:cNvPr>
          <p:cNvSpPr/>
          <p:nvPr/>
        </p:nvSpPr>
        <p:spPr bwMode="auto">
          <a:xfrm>
            <a:off x="5249218" y="2720614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0DEA00-73ED-45F8-8357-5B2290A5A66A}"/>
              </a:ext>
            </a:extLst>
          </p:cNvPr>
          <p:cNvSpPr/>
          <p:nvPr/>
        </p:nvSpPr>
        <p:spPr bwMode="auto">
          <a:xfrm>
            <a:off x="3815028" y="4627472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396C5A-3C00-4B1E-A9CF-9D549F019D43}"/>
              </a:ext>
            </a:extLst>
          </p:cNvPr>
          <p:cNvSpPr/>
          <p:nvPr/>
        </p:nvSpPr>
        <p:spPr bwMode="auto">
          <a:xfrm>
            <a:off x="4651369" y="4627472"/>
            <a:ext cx="174620" cy="17462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2700000" algn="tl" rotWithShape="0">
              <a:prstClr val="black">
                <a:alpha val="52000"/>
              </a:prstClr>
            </a:outerShdw>
          </a:effec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Helvetica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5605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079B6-D03D-4875-A51B-A3ACB54C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13845"/>
              </p:ext>
            </p:extLst>
          </p:nvPr>
        </p:nvGraphicFramePr>
        <p:xfrm>
          <a:off x="0" y="0"/>
          <a:ext cx="12186458" cy="417269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10649758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41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Title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r>
                        <a:rPr lang="ko-KR" altLang="en-US" sz="1200" dirty="0" err="1"/>
                        <a:t>일대일산책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</a:tbl>
          </a:graphicData>
        </a:graphic>
      </p:graphicFrame>
      <p:pic>
        <p:nvPicPr>
          <p:cNvPr id="7170" name="Picture 2" descr="G:\② SELF-DEV❤️\⑺ Programming❤️\★ [my]FinalProject_Team1_TOGEDOG\01_기획 (20200518~)\플로우차트(200608~)\04 일대일산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500062"/>
            <a:ext cx="4829175" cy="62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079B6-D03D-4875-A51B-A3ACB54C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78170"/>
              </p:ext>
            </p:extLst>
          </p:nvPr>
        </p:nvGraphicFramePr>
        <p:xfrm>
          <a:off x="0" y="0"/>
          <a:ext cx="12186458" cy="417269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706541482"/>
                    </a:ext>
                  </a:extLst>
                </a:gridCol>
                <a:gridCol w="10649758">
                  <a:extLst>
                    <a:ext uri="{9D8B030D-6E8A-4147-A177-3AD203B41FA5}">
                      <a16:colId xmlns:a16="http://schemas.microsoft.com/office/drawing/2014/main" val="1947314167"/>
                    </a:ext>
                  </a:extLst>
                </a:gridCol>
              </a:tblGrid>
              <a:tr h="41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Title</a:t>
                      </a:r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r>
                        <a:rPr lang="ko-KR" altLang="en-US" sz="1200" dirty="0"/>
                        <a:t>산책대행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714"/>
                  </a:ext>
                </a:extLst>
              </a:tr>
            </a:tbl>
          </a:graphicData>
        </a:graphic>
      </p:graphicFrame>
      <p:pic>
        <p:nvPicPr>
          <p:cNvPr id="9218" name="Picture 2" descr="G:\② SELF-DEV❤️\⑺ Programming❤️\★ [my]FinalProject_Team1_TOGEDOG\01_기획 (20200518~)\플로우차트(200608~)\06 산책대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471736"/>
            <a:ext cx="7638369" cy="63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5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362382" y="707586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진행상태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9D30B0-0653-46EF-8E23-8BBDC56C5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01041"/>
              </p:ext>
            </p:extLst>
          </p:nvPr>
        </p:nvGraphicFramePr>
        <p:xfrm>
          <a:off x="1416000" y="2662245"/>
          <a:ext cx="9360000" cy="2151246"/>
        </p:xfrm>
        <a:graphic>
          <a:graphicData uri="http://schemas.openxmlformats.org/drawingml/2006/table">
            <a:tbl>
              <a:tblPr firstRow="1"/>
              <a:tblGrid>
                <a:gridCol w="1080000">
                  <a:extLst>
                    <a:ext uri="{9D8B030D-6E8A-4147-A177-3AD203B41FA5}">
                      <a16:colId xmlns:a16="http://schemas.microsoft.com/office/drawing/2014/main" val="2998652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360647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7180164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8949755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849246618"/>
                    </a:ext>
                  </a:extLst>
                </a:gridCol>
              </a:tblGrid>
              <a:tr h="276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진행상태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상태문구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조건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4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대기중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대기중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보낸 신청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받은 신청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의 수락 혹은 거절 응답 대기중일 경우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latinLnBrk="1"/>
                      <a:r>
                        <a:rPr lang="en-US" altLang="ko-KR" sz="900" dirty="0"/>
                        <a:t>24</a:t>
                      </a:r>
                      <a:r>
                        <a:rPr lang="ko-KR" altLang="en-US" sz="900" dirty="0"/>
                        <a:t>시간 이내 미응답시 자동 거절 응답 처리</a:t>
                      </a:r>
                      <a:endParaRPr lang="en-US" altLang="ko-KR" sz="9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취소됨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취소되었어요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회원 본인이 신청취소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매칭 등록정보 삭제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했을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3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거절됨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거절되었어요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보낸 신청이 거절 응답을 받은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700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거절함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거절했어요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받은 신청에 거절 응답한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96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매칭불가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매칭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상대 </a:t>
                      </a:r>
                      <a:r>
                        <a:rPr lang="ko-KR" altLang="en-US" sz="900" dirty="0" err="1"/>
                        <a:t>견주가</a:t>
                      </a:r>
                      <a:r>
                        <a:rPr lang="ko-KR" altLang="en-US" sz="900" dirty="0"/>
                        <a:t> 타 </a:t>
                      </a:r>
                      <a:r>
                        <a:rPr lang="ko-KR" altLang="en-US" sz="900" dirty="0" err="1"/>
                        <a:t>견주와</a:t>
                      </a:r>
                      <a:r>
                        <a:rPr lang="ko-KR" altLang="en-US" sz="900" dirty="0"/>
                        <a:t> 매칭된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 err="1"/>
                        <a:t>매칭정보의</a:t>
                      </a:r>
                      <a:r>
                        <a:rPr lang="ko-KR" altLang="en-US" sz="900" dirty="0"/>
                        <a:t> 산책날짜 및 산책시간이 공통 범위에 해당하는 </a:t>
                      </a:r>
                      <a:r>
                        <a:rPr lang="ko-KR" altLang="en-US" sz="900" dirty="0" err="1"/>
                        <a:t>신청건당</a:t>
                      </a:r>
                      <a:r>
                        <a:rPr lang="ko-KR" altLang="en-US" sz="900" dirty="0"/>
                        <a:t> 우선순으로 한 명의 </a:t>
                      </a:r>
                      <a:r>
                        <a:rPr lang="ko-KR" altLang="en-US" sz="900" dirty="0" err="1"/>
                        <a:t>상대와만</a:t>
                      </a:r>
                      <a:r>
                        <a:rPr lang="ko-KR" altLang="en-US" sz="900" dirty="0"/>
                        <a:t> 매칭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2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산책예정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산책예정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매칭완료</a:t>
                      </a:r>
                      <a:r>
                        <a:rPr lang="ko-KR" altLang="en-US" sz="900" dirty="0"/>
                        <a:t> 이후 </a:t>
                      </a:r>
                      <a:r>
                        <a:rPr lang="en-US" altLang="ko-KR" sz="900" dirty="0"/>
                        <a:t>~ </a:t>
                      </a:r>
                      <a:r>
                        <a:rPr lang="ko-KR" altLang="en-US" sz="900" dirty="0"/>
                        <a:t>산책날짜 및 시간 이전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신청정보 수정 및 삭제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14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산책완료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산책완료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견주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/>
                        <a:t>산책날짜의 종료시간 이후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신청정보 수정 및 삭제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087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D16FEB-AE0F-4371-B427-0C7409DE3443}"/>
              </a:ext>
            </a:extLst>
          </p:cNvPr>
          <p:cNvSpPr txBox="1"/>
          <p:nvPr/>
        </p:nvSpPr>
        <p:spPr>
          <a:xfrm>
            <a:off x="1416000" y="2043105"/>
            <a:ext cx="7183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일대일산책</a:t>
            </a:r>
            <a:endParaRPr lang="ko-KR" altLang="en-US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4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1699</Words>
  <Application>Microsoft Office PowerPoint</Application>
  <PresentationFormat>와이드스크린</PresentationFormat>
  <Paragraphs>343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 ExtraBold</vt:lpstr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SIST</cp:lastModifiedBy>
  <cp:revision>342</cp:revision>
  <dcterms:created xsi:type="dcterms:W3CDTF">2017-12-29T02:19:49Z</dcterms:created>
  <dcterms:modified xsi:type="dcterms:W3CDTF">2020-07-30T08:43:39Z</dcterms:modified>
</cp:coreProperties>
</file>