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33"/>
  </p:notesMasterIdLst>
  <p:handoutMasterIdLst>
    <p:handoutMasterId r:id="rId34"/>
  </p:handoutMasterIdLst>
  <p:sldIdLst>
    <p:sldId id="256" r:id="rId2"/>
    <p:sldId id="484" r:id="rId3"/>
    <p:sldId id="485" r:id="rId4"/>
    <p:sldId id="486" r:id="rId5"/>
    <p:sldId id="488" r:id="rId6"/>
    <p:sldId id="489" r:id="rId7"/>
    <p:sldId id="490" r:id="rId8"/>
    <p:sldId id="491" r:id="rId9"/>
    <p:sldId id="492" r:id="rId10"/>
    <p:sldId id="493" r:id="rId11"/>
    <p:sldId id="463" r:id="rId12"/>
    <p:sldId id="464" r:id="rId13"/>
    <p:sldId id="465" r:id="rId14"/>
    <p:sldId id="470" r:id="rId15"/>
    <p:sldId id="466" r:id="rId16"/>
    <p:sldId id="467" r:id="rId17"/>
    <p:sldId id="468" r:id="rId18"/>
    <p:sldId id="469" r:id="rId19"/>
    <p:sldId id="473" r:id="rId20"/>
    <p:sldId id="474" r:id="rId21"/>
    <p:sldId id="472" r:id="rId22"/>
    <p:sldId id="475" r:id="rId23"/>
    <p:sldId id="476" r:id="rId24"/>
    <p:sldId id="477" r:id="rId25"/>
    <p:sldId id="478" r:id="rId26"/>
    <p:sldId id="479" r:id="rId27"/>
    <p:sldId id="480" r:id="rId28"/>
    <p:sldId id="481" r:id="rId29"/>
    <p:sldId id="482" r:id="rId30"/>
    <p:sldId id="483" r:id="rId31"/>
    <p:sldId id="33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0CC200-BB19-4C0C-AD50-851FFD94282D}" v="26" dt="2021-10-07T04:53:30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92009" autoAdjust="0"/>
  </p:normalViewPr>
  <p:slideViewPr>
    <p:cSldViewPr snapToGrid="0">
      <p:cViewPr varScale="1">
        <p:scale>
          <a:sx n="101" d="100"/>
          <a:sy n="101" d="100"/>
        </p:scale>
        <p:origin x="49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ncle" userId="0bfad639c4a4d2db" providerId="LiveId" clId="{510CC200-BB19-4C0C-AD50-851FFD94282D}"/>
    <pc:docChg chg="custSel addSld delSld modMainMaster">
      <pc:chgData name="Uncle" userId="0bfad639c4a4d2db" providerId="LiveId" clId="{510CC200-BB19-4C0C-AD50-851FFD94282D}" dt="2021-10-07T04:52:34.389" v="65" actId="20577"/>
      <pc:docMkLst>
        <pc:docMk/>
      </pc:docMkLst>
      <pc:sldChg chg="new del">
        <pc:chgData name="Uncle" userId="0bfad639c4a4d2db" providerId="LiveId" clId="{510CC200-BB19-4C0C-AD50-851FFD94282D}" dt="2021-10-07T04:51:54.088" v="63" actId="47"/>
        <pc:sldMkLst>
          <pc:docMk/>
          <pc:sldMk cId="1692647723" sldId="494"/>
        </pc:sldMkLst>
      </pc:sldChg>
      <pc:sldMasterChg chg="modSldLayout">
        <pc:chgData name="Uncle" userId="0bfad639c4a4d2db" providerId="LiveId" clId="{510CC200-BB19-4C0C-AD50-851FFD94282D}" dt="2021-10-07T04:52:34.389" v="65" actId="20577"/>
        <pc:sldMasterMkLst>
          <pc:docMk/>
          <pc:sldMasterMk cId="3378053415" sldId="2147483665"/>
        </pc:sldMasterMkLst>
        <pc:sldLayoutChg chg="modSp mod">
          <pc:chgData name="Uncle" userId="0bfad639c4a4d2db" providerId="LiveId" clId="{510CC200-BB19-4C0C-AD50-851FFD94282D}" dt="2021-10-07T04:52:34.389" v="65" actId="20577"/>
          <pc:sldLayoutMkLst>
            <pc:docMk/>
            <pc:sldMasterMk cId="3378053415" sldId="2147483665"/>
            <pc:sldLayoutMk cId="1967663357" sldId="2147483666"/>
          </pc:sldLayoutMkLst>
          <pc:spChg chg="mod">
            <ac:chgData name="Uncle" userId="0bfad639c4a4d2db" providerId="LiveId" clId="{510CC200-BB19-4C0C-AD50-851FFD94282D}" dt="2021-10-07T04:49:41.587" v="46" actId="403"/>
            <ac:spMkLst>
              <pc:docMk/>
              <pc:sldMasterMk cId="3378053415" sldId="2147483665"/>
              <pc:sldLayoutMk cId="1967663357" sldId="2147483666"/>
              <ac:spMk id="5" creationId="{00000000-0000-0000-0000-000000000000}"/>
            </ac:spMkLst>
          </pc:spChg>
          <pc:spChg chg="mod">
            <ac:chgData name="Uncle" userId="0bfad639c4a4d2db" providerId="LiveId" clId="{510CC200-BB19-4C0C-AD50-851FFD94282D}" dt="2021-10-07T04:52:34.389" v="65" actId="20577"/>
            <ac:spMkLst>
              <pc:docMk/>
              <pc:sldMasterMk cId="3378053415" sldId="2147483665"/>
              <pc:sldLayoutMk cId="1967663357" sldId="2147483666"/>
              <ac:spMk id="8" creationId="{00000000-0000-0000-0000-000000000000}"/>
            </ac:spMkLst>
          </pc:spChg>
        </pc:sldLayoutChg>
        <pc:sldLayoutChg chg="modSp mod">
          <pc:chgData name="Uncle" userId="0bfad639c4a4d2db" providerId="LiveId" clId="{510CC200-BB19-4C0C-AD50-851FFD94282D}" dt="2021-10-07T04:49:46.882" v="51" actId="403"/>
          <pc:sldLayoutMkLst>
            <pc:docMk/>
            <pc:sldMasterMk cId="3378053415" sldId="2147483665"/>
            <pc:sldLayoutMk cId="2160233417" sldId="2147483667"/>
          </pc:sldLayoutMkLst>
          <pc:spChg chg="mod">
            <ac:chgData name="Uncle" userId="0bfad639c4a4d2db" providerId="LiveId" clId="{510CC200-BB19-4C0C-AD50-851FFD94282D}" dt="2021-10-07T04:49:46.882" v="51" actId="403"/>
            <ac:spMkLst>
              <pc:docMk/>
              <pc:sldMasterMk cId="3378053415" sldId="2147483665"/>
              <pc:sldLayoutMk cId="2160233417" sldId="2147483667"/>
              <ac:spMk id="5" creationId="{00000000-0000-0000-0000-000000000000}"/>
            </ac:spMkLst>
          </pc:spChg>
        </pc:sldLayoutChg>
        <pc:sldLayoutChg chg="modSp mod">
          <pc:chgData name="Uncle" userId="0bfad639c4a4d2db" providerId="LiveId" clId="{510CC200-BB19-4C0C-AD50-851FFD94282D}" dt="2021-10-07T04:49:54.081" v="56" actId="403"/>
          <pc:sldLayoutMkLst>
            <pc:docMk/>
            <pc:sldMasterMk cId="3378053415" sldId="2147483665"/>
            <pc:sldLayoutMk cId="738113287" sldId="2147483668"/>
          </pc:sldLayoutMkLst>
          <pc:spChg chg="mod">
            <ac:chgData name="Uncle" userId="0bfad639c4a4d2db" providerId="LiveId" clId="{510CC200-BB19-4C0C-AD50-851FFD94282D}" dt="2021-10-07T04:49:54.081" v="56" actId="403"/>
            <ac:spMkLst>
              <pc:docMk/>
              <pc:sldMasterMk cId="3378053415" sldId="2147483665"/>
              <pc:sldLayoutMk cId="738113287" sldId="2147483668"/>
              <ac:spMk id="5" creationId="{00000000-0000-0000-0000-000000000000}"/>
            </ac:spMkLst>
          </pc:spChg>
        </pc:sldLayoutChg>
        <pc:sldLayoutChg chg="modSp mod">
          <pc:chgData name="Uncle" userId="0bfad639c4a4d2db" providerId="LiveId" clId="{510CC200-BB19-4C0C-AD50-851FFD94282D}" dt="2021-10-07T04:50:04.017" v="61" actId="403"/>
          <pc:sldLayoutMkLst>
            <pc:docMk/>
            <pc:sldMasterMk cId="3378053415" sldId="2147483665"/>
            <pc:sldLayoutMk cId="3446941811" sldId="2147483671"/>
          </pc:sldLayoutMkLst>
          <pc:spChg chg="mod">
            <ac:chgData name="Uncle" userId="0bfad639c4a4d2db" providerId="LiveId" clId="{510CC200-BB19-4C0C-AD50-851FFD94282D}" dt="2021-10-07T04:50:04.017" v="61" actId="403"/>
            <ac:spMkLst>
              <pc:docMk/>
              <pc:sldMasterMk cId="3378053415" sldId="2147483665"/>
              <pc:sldLayoutMk cId="3446941811" sldId="2147483671"/>
              <ac:spMk id="4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CF80BE-DC2F-410B-9741-00A59DE04C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5A523-014B-4240-97D8-4B4452259E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E02D0-3052-4D13-95D1-CB895C9A4DF2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36387-ACCC-4C2B-86AF-B480FE381D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EFB68-10D1-4D15-9965-C832D5EC1C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F1935-1DF2-4262-B19F-E64B1E456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77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4530E-66E8-4EEF-8660-8A53FF529BDE}" type="datetimeFigureOut">
              <a:rPr lang="en-SG" smtClean="0"/>
              <a:t>7/10/2021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195AC-A795-4C37-B905-E546E142DA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4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6705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223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2221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3165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2688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505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795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1985-4647-48E3-A3BC-24FF50C28BC0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Official (closed), Non-sensitive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Page </a:t>
            </a:r>
            <a:fld id="{8171E6F6-E6A4-4115-9778-B0A1DA8DDB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6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788E-A907-4B83-89BC-EBD4325631A9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0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B373-1CDE-411B-9C6A-2EDC5006DEF4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0000"/>
          </a:xfrm>
        </p:spPr>
        <p:txBody>
          <a:bodyPr anchor="ctr">
            <a:normAutofit/>
          </a:bodyPr>
          <a:lstStyle>
            <a:lvl1pPr marL="0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1pPr>
            <a:lvl2pPr marL="627063" indent="-268288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defRPr sz="2000"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68AC-0700-4A68-82AE-84189CF5E6AD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Official (closed), Non-sensitive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3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8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B9F6-E20A-4618-A482-7BAACFF3E59B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Official (closed), Non-sensitive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11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09E3-1B8D-4417-92E8-C0CAB96C231E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0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77B6-CBCC-4818-99F5-8276A5137AEC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8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22E4-E2E7-45FD-9AC7-C6F9E7724560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Official (closed), Non-sensitive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94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EC42-F50C-4F0A-A447-FC7C27E1CAFA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Official (closed), Non-sensitive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3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88473B-610D-4E52-ABFC-78EE3FCEBC69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Official (closed), Non-sensitive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83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53C-9C8D-4F53-8629-211252217A11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0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80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40000"/>
            <a:ext cx="10080000" cy="4680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EBF2D6-6472-4D4F-9575-2A20571B7345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Official (closed), Non-sensitive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84672" y="1226198"/>
            <a:ext cx="10080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05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Physical quantities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8171E6F6-E6A4-4115-9778-B0A1DA8DDBE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B18878-5138-49B1-B1F5-7DB6D936F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34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names of derived units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Some derived units have </a:t>
            </a:r>
            <a:r>
              <a:rPr lang="en-GB" dirty="0">
                <a:solidFill>
                  <a:srgbClr val="FF0000"/>
                </a:solidFill>
              </a:rPr>
              <a:t>special</a:t>
            </a:r>
            <a:r>
              <a:rPr lang="en-GB" dirty="0"/>
              <a:t> names.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Special names are in </a:t>
            </a:r>
            <a:r>
              <a:rPr lang="en-GB" dirty="0">
                <a:solidFill>
                  <a:srgbClr val="FF0000"/>
                </a:solidFill>
              </a:rPr>
              <a:t>small</a:t>
            </a:r>
            <a:r>
              <a:rPr lang="en-GB" dirty="0"/>
              <a:t> letters.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Symbols for units are single </a:t>
            </a:r>
            <a:r>
              <a:rPr lang="en-GB" dirty="0">
                <a:solidFill>
                  <a:srgbClr val="FF0000"/>
                </a:solidFill>
              </a:rPr>
              <a:t>capital</a:t>
            </a:r>
            <a:r>
              <a:rPr lang="en-GB" dirty="0"/>
              <a:t> letter or start with capital letter.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17060" y="3290480"/>
          <a:ext cx="7956114" cy="2482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038">
                  <a:extLst>
                    <a:ext uri="{9D8B030D-6E8A-4147-A177-3AD203B41FA5}">
                      <a16:colId xmlns:a16="http://schemas.microsoft.com/office/drawing/2014/main" val="4294755539"/>
                    </a:ext>
                  </a:extLst>
                </a:gridCol>
                <a:gridCol w="1868629">
                  <a:extLst>
                    <a:ext uri="{9D8B030D-6E8A-4147-A177-3AD203B41FA5}">
                      <a16:colId xmlns:a16="http://schemas.microsoft.com/office/drawing/2014/main" val="300262149"/>
                    </a:ext>
                  </a:extLst>
                </a:gridCol>
                <a:gridCol w="2109428">
                  <a:extLst>
                    <a:ext uri="{9D8B030D-6E8A-4147-A177-3AD203B41FA5}">
                      <a16:colId xmlns:a16="http://schemas.microsoft.com/office/drawing/2014/main" val="4110786727"/>
                    </a:ext>
                  </a:extLst>
                </a:gridCol>
                <a:gridCol w="1326019">
                  <a:extLst>
                    <a:ext uri="{9D8B030D-6E8A-4147-A177-3AD203B41FA5}">
                      <a16:colId xmlns:a16="http://schemas.microsoft.com/office/drawing/2014/main" val="2695271569"/>
                    </a:ext>
                  </a:extLst>
                </a:gridCol>
              </a:tblGrid>
              <a:tr h="566553"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</a:t>
                      </a: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 unit</a:t>
                      </a: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name</a:t>
                      </a: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Symbol</a:t>
                      </a:r>
                    </a:p>
                  </a:txBody>
                  <a:tcPr marL="119341" marR="119341" marT="59671" marB="59671"/>
                </a:tc>
                <a:extLst>
                  <a:ext uri="{0D108BD9-81ED-4DB2-BD59-A6C34878D82A}">
                    <a16:rowId xmlns:a16="http://schemas.microsoft.com/office/drawing/2014/main" val="1444816698"/>
                  </a:ext>
                </a:extLst>
              </a:tr>
              <a:tr h="483997"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Force</a:t>
                      </a: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kg m/s</a:t>
                      </a:r>
                      <a:r>
                        <a:rPr lang="en-GB" sz="20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SG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newton</a:t>
                      </a:r>
                      <a:endParaRPr lang="en-SG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119341" marR="119341" marT="59671" marB="59671"/>
                </a:tc>
                <a:extLst>
                  <a:ext uri="{0D108BD9-81ED-4DB2-BD59-A6C34878D82A}">
                    <a16:rowId xmlns:a16="http://schemas.microsoft.com/office/drawing/2014/main" val="945826577"/>
                  </a:ext>
                </a:extLst>
              </a:tr>
              <a:tr h="477367"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</a:t>
                      </a: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kg m</a:t>
                      </a:r>
                      <a:r>
                        <a:rPr lang="en-GB" sz="20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/s</a:t>
                      </a:r>
                      <a:r>
                        <a:rPr lang="en-GB" sz="20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SG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joule</a:t>
                      </a:r>
                      <a:endParaRPr lang="en-SG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119341" marR="119341" marT="59671" marB="59671"/>
                </a:tc>
                <a:extLst>
                  <a:ext uri="{0D108BD9-81ED-4DB2-BD59-A6C34878D82A}">
                    <a16:rowId xmlns:a16="http://schemas.microsoft.com/office/drawing/2014/main" val="958941040"/>
                  </a:ext>
                </a:extLst>
              </a:tr>
              <a:tr h="477367"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Pressure</a:t>
                      </a: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N/m</a:t>
                      </a:r>
                      <a:r>
                        <a:rPr lang="en-GB" sz="20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SG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pascal </a:t>
                      </a:r>
                      <a:endParaRPr lang="en-SG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</a:t>
                      </a:r>
                    </a:p>
                  </a:txBody>
                  <a:tcPr marL="119341" marR="119341" marT="59671" marB="59671"/>
                </a:tc>
                <a:extLst>
                  <a:ext uri="{0D108BD9-81ED-4DB2-BD59-A6C34878D82A}">
                    <a16:rowId xmlns:a16="http://schemas.microsoft.com/office/drawing/2014/main" val="1609973563"/>
                  </a:ext>
                </a:extLst>
              </a:tr>
              <a:tr h="477367"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</a:t>
                      </a: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J/s</a:t>
                      </a: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watt</a:t>
                      </a:r>
                      <a:endParaRPr lang="en-SG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 marL="119341" marR="119341" marT="59671" marB="59671"/>
                </a:tc>
                <a:extLst>
                  <a:ext uri="{0D108BD9-81ED-4DB2-BD59-A6C34878D82A}">
                    <a16:rowId xmlns:a16="http://schemas.microsoft.com/office/drawing/2014/main" val="2336734362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C6666-D238-4C78-AB8E-4D2B3383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294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of base quantities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Each </a:t>
            </a:r>
            <a:r>
              <a:rPr lang="en-GB" dirty="0">
                <a:solidFill>
                  <a:srgbClr val="FF0000"/>
                </a:solidFill>
              </a:rPr>
              <a:t>base</a:t>
            </a:r>
            <a:r>
              <a:rPr lang="en-GB" dirty="0"/>
              <a:t> quantity has an </a:t>
            </a:r>
            <a:r>
              <a:rPr lang="en-GB" dirty="0">
                <a:solidFill>
                  <a:srgbClr val="FF0000"/>
                </a:solidFill>
              </a:rPr>
              <a:t>associated</a:t>
            </a:r>
            <a:r>
              <a:rPr lang="en-GB" dirty="0"/>
              <a:t> dimension.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Dimensions of a unit is </a:t>
            </a:r>
            <a:r>
              <a:rPr lang="en-GB" dirty="0">
                <a:solidFill>
                  <a:srgbClr val="FF0000"/>
                </a:solidFill>
              </a:rPr>
              <a:t>independent</a:t>
            </a:r>
            <a:r>
              <a:rPr lang="en-GB" dirty="0"/>
              <a:t> of the system of units used.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E.g. the dimension of </a:t>
            </a:r>
            <a:r>
              <a:rPr lang="en-GB" dirty="0">
                <a:solidFill>
                  <a:srgbClr val="FF0000"/>
                </a:solidFill>
              </a:rPr>
              <a:t>length</a:t>
            </a:r>
            <a:r>
              <a:rPr lang="en-GB" dirty="0"/>
              <a:t> is [L], whether it is in inches or metres.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Group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405903"/>
              </p:ext>
            </p:extLst>
          </p:nvPr>
        </p:nvGraphicFramePr>
        <p:xfrm>
          <a:off x="1451372" y="3363813"/>
          <a:ext cx="7430704" cy="3169920"/>
        </p:xfrm>
        <a:graphic>
          <a:graphicData uri="http://schemas.openxmlformats.org/drawingml/2006/table">
            <a:tbl>
              <a:tblPr/>
              <a:tblGrid>
                <a:gridCol w="3414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3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 Quantity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 Base 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Dimension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[L]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[T]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S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l-G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kumimoji="0" lang="en-S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 of substance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[N]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luminous intensity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[J]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AEDB9-BDE1-4926-BB25-385A04E3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34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of derived quantities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dimension of a </a:t>
            </a:r>
            <a:r>
              <a:rPr lang="en-GB" dirty="0">
                <a:solidFill>
                  <a:srgbClr val="FF0000"/>
                </a:solidFill>
              </a:rPr>
              <a:t>derived</a:t>
            </a:r>
            <a:r>
              <a:rPr lang="en-GB" dirty="0"/>
              <a:t> quantity is the </a:t>
            </a:r>
            <a:r>
              <a:rPr lang="en-GB" dirty="0">
                <a:solidFill>
                  <a:srgbClr val="FF0000"/>
                </a:solidFill>
              </a:rPr>
              <a:t>product or quotient </a:t>
            </a:r>
            <a:r>
              <a:rPr lang="en-GB" dirty="0"/>
              <a:t>of base quantities dimensions.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Group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203789"/>
              </p:ext>
            </p:extLst>
          </p:nvPr>
        </p:nvGraphicFramePr>
        <p:xfrm>
          <a:off x="1439506" y="2583943"/>
          <a:ext cx="7943032" cy="3031704"/>
        </p:xfrm>
        <a:graphic>
          <a:graphicData uri="http://schemas.openxmlformats.org/drawingml/2006/table">
            <a:tbl>
              <a:tblPr/>
              <a:tblGrid>
                <a:gridCol w="3248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7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7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Derived quantity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Derived SI 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Derived Dimension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volume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[L]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velocity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m/s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[L]/[T]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kg m/s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[M][L]/[T]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kg m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/s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[M][L]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/[T]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7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 heat capacity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/s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[L]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/[T]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l-G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kumimoji="0" lang="en-S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C5B77-492A-4816-9F88-786DF35D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98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Dimensionless quantities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Dimensionless quantities are ratios of physical quantities with the </a:t>
            </a:r>
            <a:r>
              <a:rPr lang="en-GB" dirty="0">
                <a:solidFill>
                  <a:srgbClr val="FF0000"/>
                </a:solidFill>
              </a:rPr>
              <a:t>same </a:t>
            </a:r>
            <a:r>
              <a:rPr lang="en-GB" dirty="0"/>
              <a:t>dimensions.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Examples are: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relative density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relative atomic mass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efficiency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angle in radians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relative humidity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187D1-FBAE-4B55-A152-D94D8932B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01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Homogeneous vs physically correct equations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When an equation is </a:t>
            </a:r>
            <a:r>
              <a:rPr lang="en-GB" dirty="0">
                <a:solidFill>
                  <a:srgbClr val="FF0000"/>
                </a:solidFill>
              </a:rPr>
              <a:t>homogeneous</a:t>
            </a:r>
            <a:r>
              <a:rPr lang="en-GB" dirty="0"/>
              <a:t>, the </a:t>
            </a:r>
            <a:r>
              <a:rPr lang="en-GB" dirty="0">
                <a:solidFill>
                  <a:srgbClr val="FF0000"/>
                </a:solidFill>
              </a:rPr>
              <a:t>left</a:t>
            </a:r>
            <a:r>
              <a:rPr lang="en-GB" dirty="0"/>
              <a:t> side and </a:t>
            </a:r>
            <a:r>
              <a:rPr lang="en-GB" dirty="0">
                <a:solidFill>
                  <a:srgbClr val="FF0000"/>
                </a:solidFill>
              </a:rPr>
              <a:t>right</a:t>
            </a:r>
            <a:r>
              <a:rPr lang="en-GB" dirty="0"/>
              <a:t> side of the equation have the </a:t>
            </a:r>
            <a:r>
              <a:rPr lang="en-GB" dirty="0">
                <a:solidFill>
                  <a:srgbClr val="FF0000"/>
                </a:solidFill>
              </a:rPr>
              <a:t>same</a:t>
            </a:r>
            <a:r>
              <a:rPr lang="en-GB" dirty="0"/>
              <a:t> dimension.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A homogeneous </a:t>
            </a:r>
            <a:r>
              <a:rPr lang="en-GB" dirty="0">
                <a:solidFill>
                  <a:schemeClr val="tx1"/>
                </a:solidFill>
              </a:rPr>
              <a:t>(or dimensionally correct) </a:t>
            </a:r>
            <a:r>
              <a:rPr lang="en-GB" dirty="0"/>
              <a:t>equation may not be physically</a:t>
            </a:r>
            <a:r>
              <a:rPr lang="en-GB" dirty="0">
                <a:solidFill>
                  <a:srgbClr val="FF0000"/>
                </a:solidFill>
              </a:rPr>
              <a:t> correct</a:t>
            </a:r>
            <a:r>
              <a:rPr lang="en-GB" dirty="0"/>
              <a:t>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For example, the kinematic equation </a:t>
            </a:r>
            <a:r>
              <a:rPr lang="en-GB" i="1" dirty="0"/>
              <a:t>v</a:t>
            </a:r>
            <a:r>
              <a:rPr lang="en-GB" dirty="0"/>
              <a:t> = </a:t>
            </a:r>
            <a:r>
              <a:rPr lang="en-GB" i="1" dirty="0"/>
              <a:t>u</a:t>
            </a:r>
            <a:r>
              <a:rPr lang="en-GB" dirty="0"/>
              <a:t> + ½ </a:t>
            </a:r>
            <a:r>
              <a:rPr lang="en-GB" i="1" dirty="0"/>
              <a:t>at </a:t>
            </a:r>
            <a:r>
              <a:rPr lang="en-GB" dirty="0"/>
              <a:t>is homogeneous because both sides of the equal sign have the same dimension but it is physically wrong.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ADA22-6647-4B1B-A81D-82DCDB128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87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dimension analysis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Dimension analysis is used to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determine the unit of a physical quantity.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check if a relationship or equation is incorrect.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predict relationships between physical quantities.  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E9886-A1AD-42F3-BA9F-73A60389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23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483" y="1483194"/>
            <a:ext cx="10080000" cy="4680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If </a:t>
            </a:r>
            <a:r>
              <a:rPr lang="en-GB" sz="2000" i="1" dirty="0"/>
              <a:t>k</a:t>
            </a:r>
            <a:r>
              <a:rPr lang="en-GB" sz="2000" dirty="0"/>
              <a:t> is dimensionless, </a:t>
            </a:r>
            <a:r>
              <a:rPr lang="en-GB" sz="2000" i="1" dirty="0"/>
              <a:t>m</a:t>
            </a:r>
            <a:r>
              <a:rPr lang="en-GB" sz="2000" dirty="0"/>
              <a:t> is mass, </a:t>
            </a:r>
            <a:r>
              <a:rPr lang="en-GB" sz="2000" i="1" dirty="0"/>
              <a:t>l</a:t>
            </a:r>
            <a:r>
              <a:rPr lang="en-GB" sz="2000" dirty="0"/>
              <a:t> is length, g is acceleration due to gravity and </a:t>
            </a:r>
            <a:r>
              <a:rPr lang="en-GB" sz="2000" i="1" dirty="0"/>
              <a:t>T</a:t>
            </a:r>
            <a:r>
              <a:rPr lang="en-GB" sz="2000" dirty="0"/>
              <a:t> is period, is 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the equation                    correct?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The dimension of period </a:t>
            </a:r>
            <a:r>
              <a:rPr lang="en-GB" sz="2000" i="1" dirty="0"/>
              <a:t>T</a:t>
            </a:r>
            <a:r>
              <a:rPr lang="en-GB" sz="2000" dirty="0"/>
              <a:t> is [T].  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The dimension of              is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Hence the equation is not homogeneous or dimensionally inconsistent.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469312"/>
              </p:ext>
            </p:extLst>
          </p:nvPr>
        </p:nvGraphicFramePr>
        <p:xfrm>
          <a:off x="2457036" y="2084048"/>
          <a:ext cx="1079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79280" imgH="736560" progId="Equation.DSMT4">
                  <p:embed/>
                </p:oleObj>
              </mc:Choice>
              <mc:Fallback>
                <p:oleObj name="Equation" r:id="rId2" imgW="1079280" imgH="73656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036" y="2084048"/>
                        <a:ext cx="10795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672421"/>
              </p:ext>
            </p:extLst>
          </p:nvPr>
        </p:nvGraphicFramePr>
        <p:xfrm>
          <a:off x="3071214" y="3599172"/>
          <a:ext cx="660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240" imgH="736560" progId="Equation.DSMT4">
                  <p:embed/>
                </p:oleObj>
              </mc:Choice>
              <mc:Fallback>
                <p:oleObj name="Equation" r:id="rId4" imgW="660240" imgH="73656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214" y="3599172"/>
                        <a:ext cx="6604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89676"/>
              </p:ext>
            </p:extLst>
          </p:nvPr>
        </p:nvGraphicFramePr>
        <p:xfrm>
          <a:off x="4139184" y="3561072"/>
          <a:ext cx="2197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97080" imgH="774360" progId="Equation.DSMT4">
                  <p:embed/>
                </p:oleObj>
              </mc:Choice>
              <mc:Fallback>
                <p:oleObj name="Equation" r:id="rId6" imgW="2197080" imgH="77436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184" y="3561072"/>
                        <a:ext cx="21971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0FBA40-3632-4558-BCED-D8DC4514F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44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Prove whether </a:t>
            </a:r>
            <a:r>
              <a:rPr lang="en-GB" sz="2000" i="1" dirty="0"/>
              <a:t>v</a:t>
            </a:r>
            <a:r>
              <a:rPr lang="en-GB" sz="2000" baseline="30000" dirty="0"/>
              <a:t>2</a:t>
            </a:r>
            <a:r>
              <a:rPr lang="en-GB" sz="2000" dirty="0"/>
              <a:t> - </a:t>
            </a:r>
            <a:r>
              <a:rPr lang="en-GB" sz="2000" i="1" dirty="0"/>
              <a:t>u</a:t>
            </a:r>
            <a:r>
              <a:rPr lang="en-GB" sz="2000" baseline="30000" dirty="0"/>
              <a:t>2</a:t>
            </a:r>
            <a:r>
              <a:rPr lang="en-GB" sz="2000" dirty="0"/>
              <a:t> = 2</a:t>
            </a:r>
            <a:r>
              <a:rPr lang="en-GB" sz="2000" i="1" dirty="0"/>
              <a:t>as</a:t>
            </a:r>
            <a:r>
              <a:rPr lang="en-GB" sz="2000" dirty="0"/>
              <a:t> is homogeneous, where </a:t>
            </a:r>
            <a:r>
              <a:rPr lang="en-GB" sz="2000" i="1" dirty="0"/>
              <a:t>u</a:t>
            </a:r>
            <a:r>
              <a:rPr lang="en-GB" sz="2000" dirty="0"/>
              <a:t> and </a:t>
            </a:r>
            <a:r>
              <a:rPr lang="en-GB" sz="2000" i="1" dirty="0"/>
              <a:t>v</a:t>
            </a:r>
            <a:r>
              <a:rPr lang="en-GB" sz="2000" dirty="0"/>
              <a:t> are velocities, </a:t>
            </a:r>
            <a:r>
              <a:rPr lang="en-GB" sz="2000" i="1" dirty="0"/>
              <a:t>a</a:t>
            </a:r>
            <a:r>
              <a:rPr lang="en-GB" sz="2000" dirty="0"/>
              <a:t> is acceleration and </a:t>
            </a:r>
            <a:r>
              <a:rPr lang="en-GB" sz="2000" i="1" dirty="0"/>
              <a:t>s</a:t>
            </a:r>
            <a:r>
              <a:rPr lang="en-GB" sz="2000" dirty="0"/>
              <a:t> is displacement.</a:t>
            </a:r>
          </a:p>
          <a:p>
            <a:pPr marL="82550" indent="-82550">
              <a:spcBef>
                <a:spcPts val="0"/>
              </a:spcBef>
              <a:buNone/>
            </a:pPr>
            <a:endParaRPr lang="en-GB" sz="2000" b="1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The dimension of </a:t>
            </a:r>
            <a:r>
              <a:rPr lang="en-GB" sz="2000" i="1" dirty="0"/>
              <a:t>v</a:t>
            </a:r>
            <a:r>
              <a:rPr lang="en-GB" sz="2000" baseline="30000" dirty="0"/>
              <a:t>2</a:t>
            </a:r>
            <a:r>
              <a:rPr lang="en-GB" sz="2000" dirty="0"/>
              <a:t> - </a:t>
            </a:r>
            <a:r>
              <a:rPr lang="en-GB" sz="2000" i="1" dirty="0"/>
              <a:t>u</a:t>
            </a:r>
            <a:r>
              <a:rPr lang="en-GB" sz="2000" baseline="30000" dirty="0"/>
              <a:t>2</a:t>
            </a:r>
            <a:r>
              <a:rPr lang="en-GB" sz="2000" dirty="0"/>
              <a:t> is</a:t>
            </a:r>
          </a:p>
          <a:p>
            <a:pPr marL="82550" indent="-82550">
              <a:spcBef>
                <a:spcPts val="0"/>
              </a:spcBef>
              <a:buNone/>
            </a:pPr>
            <a:endParaRPr lang="en-GB" sz="2000" dirty="0"/>
          </a:p>
          <a:p>
            <a:pPr marL="82550" indent="-8255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The dimension of 2</a:t>
            </a:r>
            <a:r>
              <a:rPr lang="en-GB" sz="2000" i="1" dirty="0"/>
              <a:t>as </a:t>
            </a:r>
            <a:r>
              <a:rPr lang="en-GB" sz="2000" dirty="0"/>
              <a:t>is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Both sides have the same dimension and the equation is homogeneous.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Note that the number 2 does </a:t>
            </a:r>
            <a:r>
              <a:rPr lang="en-GB" sz="2000" dirty="0">
                <a:solidFill>
                  <a:srgbClr val="FF0000"/>
                </a:solidFill>
              </a:rPr>
              <a:t>not</a:t>
            </a:r>
            <a:r>
              <a:rPr lang="en-GB" sz="2000" dirty="0"/>
              <a:t> contribute any dimension to the term 2</a:t>
            </a:r>
            <a:r>
              <a:rPr lang="en-GB" sz="2000" i="1" dirty="0"/>
              <a:t>as.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If this number is missing, the equation is dimensionally correct but physically wrong.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980930"/>
              </p:ext>
            </p:extLst>
          </p:nvPr>
        </p:nvGraphicFramePr>
        <p:xfrm>
          <a:off x="3946597" y="2369724"/>
          <a:ext cx="18542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54000" imgH="774360" progId="Equation.DSMT4">
                  <p:embed/>
                </p:oleObj>
              </mc:Choice>
              <mc:Fallback>
                <p:oleObj name="Equation" r:id="rId2" imgW="1854000" imgH="774360" progId="Equation.DSMT4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6597" y="2369724"/>
                        <a:ext cx="18542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537843"/>
              </p:ext>
            </p:extLst>
          </p:nvPr>
        </p:nvGraphicFramePr>
        <p:xfrm>
          <a:off x="3682310" y="3472542"/>
          <a:ext cx="1690688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88760" imgH="774360" progId="Equation.DSMT4">
                  <p:embed/>
                </p:oleObj>
              </mc:Choice>
              <mc:Fallback>
                <p:oleObj name="Equation" r:id="rId4" imgW="1688760" imgH="77436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2310" y="3472542"/>
                        <a:ext cx="1690688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DDBE5EC-1E0D-4A67-A0F6-D1ECF749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49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3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Show that k is dimensionless in the equation                     where </a:t>
            </a:r>
            <a:r>
              <a:rPr lang="en-GB" sz="2000" i="1" dirty="0"/>
              <a:t>F</a:t>
            </a:r>
            <a:r>
              <a:rPr lang="en-GB" sz="2000" dirty="0"/>
              <a:t> is force, </a:t>
            </a:r>
            <a:r>
              <a:rPr lang="en-GB" sz="2000" i="1" dirty="0"/>
              <a:t>v</a:t>
            </a:r>
            <a:r>
              <a:rPr lang="en-GB" sz="2000" dirty="0"/>
              <a:t> is velocity, </a:t>
            </a:r>
            <a:r>
              <a:rPr lang="en-GB" sz="2000" i="1" dirty="0"/>
              <a:t>r</a:t>
            </a:r>
            <a:r>
              <a:rPr lang="en-GB" sz="2000" dirty="0"/>
              <a:t> is radius and </a:t>
            </a:r>
            <a:r>
              <a:rPr lang="el-GR" sz="2000" i="1" dirty="0"/>
              <a:t>ρ</a:t>
            </a:r>
            <a:r>
              <a:rPr lang="en-GB" sz="2000" dirty="0"/>
              <a:t> is density.</a:t>
            </a:r>
            <a:endParaRPr lang="en-GB" sz="2000" i="1" baseline="30000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257215"/>
              </p:ext>
            </p:extLst>
          </p:nvPr>
        </p:nvGraphicFramePr>
        <p:xfrm>
          <a:off x="5688841" y="1420813"/>
          <a:ext cx="11588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55600" imgH="393480" progId="Equation.DSMT4">
                  <p:embed/>
                </p:oleObj>
              </mc:Choice>
              <mc:Fallback>
                <p:oleObj name="Equation" r:id="rId2" imgW="1155600" imgH="393480" progId="Equation.DSMT4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841" y="1420813"/>
                        <a:ext cx="115887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230016"/>
              </p:ext>
            </p:extLst>
          </p:nvPr>
        </p:nvGraphicFramePr>
        <p:xfrm>
          <a:off x="1048416" y="2401950"/>
          <a:ext cx="5435600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35280" imgH="2006280" progId="Equation.DSMT4">
                  <p:embed/>
                </p:oleObj>
              </mc:Choice>
              <mc:Fallback>
                <p:oleObj name="Equation" r:id="rId4" imgW="5435280" imgH="2006280" progId="Equation.DSMT4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8416" y="2401950"/>
                        <a:ext cx="5435600" cy="2006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D22EB5E-C9C5-4E93-A756-76A7623A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5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Scale reading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A scale reading is the process of comparing a physical quantity against a scale.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We usually quote readings up to half the smallest division in the scale.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In the example below, the length of the rod is read as 24.5 cm because the smallest scale is 1.00 cm</a:t>
            </a:r>
            <a:r>
              <a:rPr lang="en-GB" dirty="0">
                <a:sym typeface="Symbol" pitchFamily="18" charset="2"/>
              </a:rPr>
              <a:t>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1733267" y="3847458"/>
            <a:ext cx="6923727" cy="1816802"/>
            <a:chOff x="2246511" y="4570061"/>
            <a:chExt cx="6923727" cy="1816802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246511" y="5831221"/>
              <a:ext cx="6923727" cy="542176"/>
            </a:xfrm>
            <a:prstGeom prst="rect">
              <a:avLst/>
            </a:prstGeom>
            <a:noFill/>
            <a:ln w="9525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square">
              <a:noAutofit/>
            </a:bodyPr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7" name="Group 48"/>
            <p:cNvGrpSpPr>
              <a:grpSpLocks/>
            </p:cNvGrpSpPr>
            <p:nvPr/>
          </p:nvGrpSpPr>
          <p:grpSpPr bwMode="auto">
            <a:xfrm>
              <a:off x="2446251" y="5831222"/>
              <a:ext cx="6139292" cy="237872"/>
              <a:chOff x="1981193" y="4996534"/>
              <a:chExt cx="5366770" cy="239487"/>
            </a:xfrm>
          </p:grpSpPr>
          <p:cxnSp>
            <p:nvCxnSpPr>
              <p:cNvPr id="17" name="Straight Connector 5"/>
              <p:cNvCxnSpPr>
                <a:cxnSpLocks noChangeShapeType="1"/>
              </p:cNvCxnSpPr>
              <p:nvPr/>
            </p:nvCxnSpPr>
            <p:spPr bwMode="auto">
              <a:xfrm rot="5400000">
                <a:off x="1861450" y="5116277"/>
                <a:ext cx="239487" cy="1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18" name="Straight Connector 7"/>
              <p:cNvCxnSpPr>
                <a:cxnSpLocks noChangeShapeType="1"/>
              </p:cNvCxnSpPr>
              <p:nvPr/>
            </p:nvCxnSpPr>
            <p:spPr bwMode="auto">
              <a:xfrm rot="16200000" flipH="1">
                <a:off x="2075747" y="5078177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19" name="Straight Connector 10"/>
              <p:cNvCxnSpPr>
                <a:cxnSpLocks noChangeShapeType="1"/>
              </p:cNvCxnSpPr>
              <p:nvPr/>
            </p:nvCxnSpPr>
            <p:spPr bwMode="auto">
              <a:xfrm rot="16200000" flipH="1">
                <a:off x="2213843" y="5078177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0" name="Straight Connector 11"/>
              <p:cNvCxnSpPr>
                <a:cxnSpLocks noChangeShapeType="1"/>
              </p:cNvCxnSpPr>
              <p:nvPr/>
            </p:nvCxnSpPr>
            <p:spPr bwMode="auto">
              <a:xfrm rot="16200000" flipH="1">
                <a:off x="2351939" y="5078177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1" name="Straight Connector 12"/>
              <p:cNvCxnSpPr>
                <a:cxnSpLocks noChangeShapeType="1"/>
              </p:cNvCxnSpPr>
              <p:nvPr/>
            </p:nvCxnSpPr>
            <p:spPr bwMode="auto">
              <a:xfrm rot="16200000" flipH="1">
                <a:off x="2490035" y="5078177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2" name="Straight Connector 13"/>
              <p:cNvCxnSpPr>
                <a:cxnSpLocks noChangeShapeType="1"/>
              </p:cNvCxnSpPr>
              <p:nvPr/>
            </p:nvCxnSpPr>
            <p:spPr bwMode="auto">
              <a:xfrm rot="5400000">
                <a:off x="2628131" y="5116277"/>
                <a:ext cx="239487" cy="1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3" name="Straight Connector 15"/>
              <p:cNvCxnSpPr>
                <a:cxnSpLocks noChangeShapeType="1"/>
              </p:cNvCxnSpPr>
              <p:nvPr/>
            </p:nvCxnSpPr>
            <p:spPr bwMode="auto">
              <a:xfrm rot="16200000" flipH="1">
                <a:off x="2842428" y="5078177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4" name="Straight Connector 16"/>
              <p:cNvCxnSpPr>
                <a:cxnSpLocks noChangeShapeType="1"/>
              </p:cNvCxnSpPr>
              <p:nvPr/>
            </p:nvCxnSpPr>
            <p:spPr bwMode="auto">
              <a:xfrm rot="16200000" flipH="1">
                <a:off x="2980524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5" name="Straight Connector 17"/>
              <p:cNvCxnSpPr>
                <a:cxnSpLocks noChangeShapeType="1"/>
              </p:cNvCxnSpPr>
              <p:nvPr/>
            </p:nvCxnSpPr>
            <p:spPr bwMode="auto">
              <a:xfrm rot="16200000" flipH="1">
                <a:off x="3118620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6" name="Straight Connector 18"/>
              <p:cNvCxnSpPr>
                <a:cxnSpLocks noChangeShapeType="1"/>
              </p:cNvCxnSpPr>
              <p:nvPr/>
            </p:nvCxnSpPr>
            <p:spPr bwMode="auto">
              <a:xfrm rot="16200000" flipH="1">
                <a:off x="3256716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7" name="Straight Connector 19"/>
              <p:cNvCxnSpPr>
                <a:cxnSpLocks noChangeShapeType="1"/>
              </p:cNvCxnSpPr>
              <p:nvPr/>
            </p:nvCxnSpPr>
            <p:spPr bwMode="auto">
              <a:xfrm rot="5400000">
                <a:off x="3394812" y="5116277"/>
                <a:ext cx="239487" cy="1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8" name="Straight Connector 21"/>
              <p:cNvCxnSpPr>
                <a:cxnSpLocks noChangeShapeType="1"/>
              </p:cNvCxnSpPr>
              <p:nvPr/>
            </p:nvCxnSpPr>
            <p:spPr bwMode="auto">
              <a:xfrm rot="16200000" flipH="1">
                <a:off x="3609109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9" name="Straight Connector 22"/>
              <p:cNvCxnSpPr>
                <a:cxnSpLocks noChangeShapeType="1"/>
              </p:cNvCxnSpPr>
              <p:nvPr/>
            </p:nvCxnSpPr>
            <p:spPr bwMode="auto">
              <a:xfrm rot="16200000" flipH="1">
                <a:off x="3747205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0" name="Straight Connector 23"/>
              <p:cNvCxnSpPr>
                <a:cxnSpLocks noChangeShapeType="1"/>
              </p:cNvCxnSpPr>
              <p:nvPr/>
            </p:nvCxnSpPr>
            <p:spPr bwMode="auto">
              <a:xfrm rot="16200000" flipH="1">
                <a:off x="3885301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1" name="Straight Connector 24"/>
              <p:cNvCxnSpPr>
                <a:cxnSpLocks noChangeShapeType="1"/>
              </p:cNvCxnSpPr>
              <p:nvPr/>
            </p:nvCxnSpPr>
            <p:spPr bwMode="auto">
              <a:xfrm rot="16200000" flipH="1">
                <a:off x="4023397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2" name="Straight Connector 25"/>
              <p:cNvCxnSpPr>
                <a:cxnSpLocks noChangeShapeType="1"/>
              </p:cNvCxnSpPr>
              <p:nvPr/>
            </p:nvCxnSpPr>
            <p:spPr bwMode="auto">
              <a:xfrm rot="5400000">
                <a:off x="4161493" y="5116277"/>
                <a:ext cx="239487" cy="1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3" name="Straight Connector 26"/>
              <p:cNvCxnSpPr>
                <a:cxnSpLocks noChangeShapeType="1"/>
              </p:cNvCxnSpPr>
              <p:nvPr/>
            </p:nvCxnSpPr>
            <p:spPr bwMode="auto">
              <a:xfrm rot="16200000" flipH="1">
                <a:off x="4375790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4" name="Straight Connector 27"/>
              <p:cNvCxnSpPr>
                <a:cxnSpLocks noChangeShapeType="1"/>
              </p:cNvCxnSpPr>
              <p:nvPr/>
            </p:nvCxnSpPr>
            <p:spPr bwMode="auto">
              <a:xfrm rot="16200000" flipH="1">
                <a:off x="4513886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5" name="Straight Connector 28"/>
              <p:cNvCxnSpPr>
                <a:cxnSpLocks noChangeShapeType="1"/>
              </p:cNvCxnSpPr>
              <p:nvPr/>
            </p:nvCxnSpPr>
            <p:spPr bwMode="auto">
              <a:xfrm rot="16200000" flipH="1">
                <a:off x="4651982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6" name="Straight Connector 29"/>
              <p:cNvCxnSpPr>
                <a:cxnSpLocks noChangeShapeType="1"/>
              </p:cNvCxnSpPr>
              <p:nvPr/>
            </p:nvCxnSpPr>
            <p:spPr bwMode="auto">
              <a:xfrm rot="16200000" flipH="1">
                <a:off x="4790078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7" name="Straight Connector 30"/>
              <p:cNvCxnSpPr>
                <a:cxnSpLocks noChangeShapeType="1"/>
              </p:cNvCxnSpPr>
              <p:nvPr/>
            </p:nvCxnSpPr>
            <p:spPr bwMode="auto">
              <a:xfrm rot="5400000">
                <a:off x="4928174" y="5116277"/>
                <a:ext cx="239487" cy="1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8" name="Straight Connector 31"/>
              <p:cNvCxnSpPr>
                <a:cxnSpLocks noChangeShapeType="1"/>
              </p:cNvCxnSpPr>
              <p:nvPr/>
            </p:nvCxnSpPr>
            <p:spPr bwMode="auto">
              <a:xfrm rot="16200000" flipH="1">
                <a:off x="5142471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9" name="Straight Connector 32"/>
              <p:cNvCxnSpPr>
                <a:cxnSpLocks noChangeShapeType="1"/>
              </p:cNvCxnSpPr>
              <p:nvPr/>
            </p:nvCxnSpPr>
            <p:spPr bwMode="auto">
              <a:xfrm rot="16200000" flipH="1">
                <a:off x="5280567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0" name="Straight Connector 33"/>
              <p:cNvCxnSpPr>
                <a:cxnSpLocks noChangeShapeType="1"/>
              </p:cNvCxnSpPr>
              <p:nvPr/>
            </p:nvCxnSpPr>
            <p:spPr bwMode="auto">
              <a:xfrm rot="16200000" flipH="1">
                <a:off x="5418663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1" name="Straight Connector 34"/>
              <p:cNvCxnSpPr>
                <a:cxnSpLocks noChangeShapeType="1"/>
              </p:cNvCxnSpPr>
              <p:nvPr/>
            </p:nvCxnSpPr>
            <p:spPr bwMode="auto">
              <a:xfrm rot="16200000" flipH="1">
                <a:off x="5556759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2" name="Straight Connector 35"/>
              <p:cNvCxnSpPr>
                <a:cxnSpLocks noChangeShapeType="1"/>
              </p:cNvCxnSpPr>
              <p:nvPr/>
            </p:nvCxnSpPr>
            <p:spPr bwMode="auto">
              <a:xfrm rot="5400000">
                <a:off x="5694855" y="5116277"/>
                <a:ext cx="239487" cy="1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3" name="Straight Connector 36"/>
              <p:cNvCxnSpPr>
                <a:cxnSpLocks noChangeShapeType="1"/>
              </p:cNvCxnSpPr>
              <p:nvPr/>
            </p:nvCxnSpPr>
            <p:spPr bwMode="auto">
              <a:xfrm rot="16200000" flipH="1">
                <a:off x="5909152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4" name="Straight Connector 37"/>
              <p:cNvCxnSpPr>
                <a:cxnSpLocks noChangeShapeType="1"/>
              </p:cNvCxnSpPr>
              <p:nvPr/>
            </p:nvCxnSpPr>
            <p:spPr bwMode="auto">
              <a:xfrm rot="16200000" flipH="1">
                <a:off x="6047248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5" name="Straight Connector 38"/>
              <p:cNvCxnSpPr>
                <a:cxnSpLocks noChangeShapeType="1"/>
              </p:cNvCxnSpPr>
              <p:nvPr/>
            </p:nvCxnSpPr>
            <p:spPr bwMode="auto">
              <a:xfrm rot="16200000" flipH="1">
                <a:off x="6185344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6" name="Straight Connector 39"/>
              <p:cNvCxnSpPr>
                <a:cxnSpLocks noChangeShapeType="1"/>
              </p:cNvCxnSpPr>
              <p:nvPr/>
            </p:nvCxnSpPr>
            <p:spPr bwMode="auto">
              <a:xfrm rot="16200000" flipH="1">
                <a:off x="6323440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7" name="Straight Connector 40"/>
              <p:cNvCxnSpPr>
                <a:cxnSpLocks noChangeShapeType="1"/>
              </p:cNvCxnSpPr>
              <p:nvPr/>
            </p:nvCxnSpPr>
            <p:spPr bwMode="auto">
              <a:xfrm rot="5400000">
                <a:off x="6461536" y="5116277"/>
                <a:ext cx="239487" cy="1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8" name="Straight Connector 41"/>
              <p:cNvCxnSpPr>
                <a:cxnSpLocks noChangeShapeType="1"/>
              </p:cNvCxnSpPr>
              <p:nvPr/>
            </p:nvCxnSpPr>
            <p:spPr bwMode="auto">
              <a:xfrm rot="16200000" flipH="1">
                <a:off x="6675833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9" name="Straight Connector 42"/>
              <p:cNvCxnSpPr>
                <a:cxnSpLocks noChangeShapeType="1"/>
              </p:cNvCxnSpPr>
              <p:nvPr/>
            </p:nvCxnSpPr>
            <p:spPr bwMode="auto">
              <a:xfrm rot="16200000" flipH="1">
                <a:off x="6813929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50" name="Straight Connector 43"/>
              <p:cNvCxnSpPr>
                <a:cxnSpLocks noChangeShapeType="1"/>
              </p:cNvCxnSpPr>
              <p:nvPr/>
            </p:nvCxnSpPr>
            <p:spPr bwMode="auto">
              <a:xfrm rot="16200000" flipH="1">
                <a:off x="6952025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51" name="Straight Connector 44"/>
              <p:cNvCxnSpPr>
                <a:cxnSpLocks noChangeShapeType="1"/>
              </p:cNvCxnSpPr>
              <p:nvPr/>
            </p:nvCxnSpPr>
            <p:spPr bwMode="auto">
              <a:xfrm rot="16200000" flipH="1">
                <a:off x="7090121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52" name="Straight Connector 45"/>
              <p:cNvCxnSpPr>
                <a:cxnSpLocks noChangeShapeType="1"/>
              </p:cNvCxnSpPr>
              <p:nvPr/>
            </p:nvCxnSpPr>
            <p:spPr bwMode="auto">
              <a:xfrm rot="5400000">
                <a:off x="7228219" y="5116277"/>
                <a:ext cx="239487" cy="1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</p:grpSp>
        <p:sp>
          <p:nvSpPr>
            <p:cNvPr id="8" name="Rectangle 7"/>
            <p:cNvSpPr/>
            <p:nvPr/>
          </p:nvSpPr>
          <p:spPr bwMode="auto">
            <a:xfrm>
              <a:off x="2446251" y="5419030"/>
              <a:ext cx="4296233" cy="369332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TextBox 47"/>
            <p:cNvSpPr txBox="1">
              <a:spLocks noChangeArrowheads="1"/>
            </p:cNvSpPr>
            <p:nvPr/>
          </p:nvSpPr>
          <p:spPr bwMode="auto">
            <a:xfrm>
              <a:off x="2310065" y="6043672"/>
              <a:ext cx="348638" cy="343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r>
                <a:rPr lang="en-GB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49"/>
            <p:cNvSpPr txBox="1">
              <a:spLocks noChangeArrowheads="1"/>
            </p:cNvSpPr>
            <p:nvPr/>
          </p:nvSpPr>
          <p:spPr bwMode="auto">
            <a:xfrm>
              <a:off x="4027832" y="6043672"/>
              <a:ext cx="497535" cy="32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r>
                <a:rPr lang="en-GB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50"/>
            <p:cNvSpPr txBox="1">
              <a:spLocks noChangeArrowheads="1"/>
            </p:cNvSpPr>
            <p:nvPr/>
          </p:nvSpPr>
          <p:spPr bwMode="auto">
            <a:xfrm>
              <a:off x="5774652" y="6043672"/>
              <a:ext cx="448507" cy="32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r>
                <a:rPr lang="en-GB"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7532367" y="6043672"/>
              <a:ext cx="510245" cy="32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r>
                <a:rPr lang="en-GB"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Connector 53"/>
            <p:cNvCxnSpPr>
              <a:cxnSpLocks noChangeShapeType="1"/>
            </p:cNvCxnSpPr>
            <p:nvPr/>
          </p:nvCxnSpPr>
          <p:spPr bwMode="auto">
            <a:xfrm rot="5400000">
              <a:off x="2236524" y="5645100"/>
              <a:ext cx="421271" cy="1816"/>
            </a:xfrm>
            <a:prstGeom prst="line">
              <a:avLst/>
            </a:prstGeom>
            <a:noFill/>
            <a:ln w="9525" algn="ctr">
              <a:solidFill>
                <a:schemeClr val="accent1"/>
              </a:solidFill>
              <a:prstDash val="dash"/>
              <a:round/>
              <a:headEnd/>
              <a:tailEnd/>
            </a:ln>
          </p:spPr>
        </p:cxnSp>
        <p:cxnSp>
          <p:nvCxnSpPr>
            <p:cNvPr id="14" name="Straight Connector 56"/>
            <p:cNvCxnSpPr>
              <a:cxnSpLocks noChangeShapeType="1"/>
            </p:cNvCxnSpPr>
            <p:nvPr/>
          </p:nvCxnSpPr>
          <p:spPr bwMode="auto">
            <a:xfrm>
              <a:off x="6742484" y="5442636"/>
              <a:ext cx="1816" cy="388586"/>
            </a:xfrm>
            <a:prstGeom prst="line">
              <a:avLst/>
            </a:prstGeom>
            <a:noFill/>
            <a:ln w="9525" algn="ctr">
              <a:solidFill>
                <a:schemeClr val="accent1"/>
              </a:solidFill>
              <a:prstDash val="dash"/>
              <a:round/>
              <a:headEnd/>
              <a:tailEnd/>
            </a:ln>
          </p:spPr>
        </p:cxnSp>
        <p:sp>
          <p:nvSpPr>
            <p:cNvPr id="15" name="Right Brace 48"/>
            <p:cNvSpPr>
              <a:spLocks/>
            </p:cNvSpPr>
            <p:nvPr/>
          </p:nvSpPr>
          <p:spPr bwMode="auto">
            <a:xfrm rot="16200000">
              <a:off x="4449941" y="3008456"/>
              <a:ext cx="288859" cy="4296232"/>
            </a:xfrm>
            <a:prstGeom prst="rightBrace">
              <a:avLst>
                <a:gd name="adj1" fmla="val 24917"/>
                <a:gd name="adj2" fmla="val 48226"/>
              </a:avLst>
            </a:prstGeom>
            <a:noFill/>
            <a:ln w="9525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square">
              <a:noAutofit/>
            </a:bodyPr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TextBox 49"/>
            <p:cNvSpPr txBox="1">
              <a:spLocks noChangeArrowheads="1"/>
            </p:cNvSpPr>
            <p:nvPr/>
          </p:nvSpPr>
          <p:spPr bwMode="auto">
            <a:xfrm>
              <a:off x="2884714" y="4570061"/>
              <a:ext cx="364983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Scale reading = 24.5 cm (3 </a:t>
              </a:r>
              <a:r>
                <a:rPr lang="en-GB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s.f</a:t>
              </a:r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.) 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8C7F3-9D4B-4886-8957-F0C0D98F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33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quantities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Physics is the most fundamental physical science.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It is the foundation of engineering and technology.</a:t>
            </a:r>
            <a:endParaRPr lang="en-US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It is </a:t>
            </a:r>
            <a:r>
              <a:rPr lang="en-US" dirty="0"/>
              <a:t>based on </a:t>
            </a:r>
            <a:r>
              <a:rPr lang="en-US" dirty="0">
                <a:solidFill>
                  <a:srgbClr val="FF0000"/>
                </a:solidFill>
              </a:rPr>
              <a:t>experimental observations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measurements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Physical quantities are measurable quantities.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Examples are the weight and height of a person.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C6F15-3292-4AE0-BA44-326208F66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770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vs precision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Precision of an instrument refers to the limit of its sensitivity.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E.g.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meter rule : precision is up to 0.1 cm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micrometer screw-gauge : precision is up to 0.001 cm.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Accuracy refers to how close the measured quantity is to the “true” value.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DFA30-AD10-4B29-BB79-7FE67662B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27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Uncertainty in measurement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Measurements always have uncertainties because of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limitations of the person taking the measurement.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the instruments used.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the methods used.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28590-5676-4EA1-90A8-3E023660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17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uncertainty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Absolute uncertainty of </a:t>
            </a:r>
            <a:r>
              <a:rPr lang="en-GB" i="1" dirty="0"/>
              <a:t>R</a:t>
            </a:r>
            <a:r>
              <a:rPr lang="en-GB" dirty="0"/>
              <a:t> is </a:t>
            </a:r>
            <a:r>
              <a:rPr lang="en-GB" dirty="0">
                <a:sym typeface="Symbol" pitchFamily="18" charset="2"/>
              </a:rPr>
              <a:t></a:t>
            </a:r>
            <a:r>
              <a:rPr lang="en-GB" dirty="0"/>
              <a:t> </a:t>
            </a:r>
            <a:r>
              <a:rPr lang="en-GB" dirty="0">
                <a:sym typeface="Symbol" pitchFamily="18" charset="2"/>
              </a:rPr>
              <a:t></a:t>
            </a:r>
            <a:r>
              <a:rPr lang="en-GB" i="1" dirty="0"/>
              <a:t>R</a:t>
            </a: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Fractional uncertainty of R is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Percentage uncertainty of R is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We should always measure small quantities with high precision. 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828438"/>
              </p:ext>
            </p:extLst>
          </p:nvPr>
        </p:nvGraphicFramePr>
        <p:xfrm>
          <a:off x="5112896" y="2428215"/>
          <a:ext cx="6477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7640" imgH="723600" progId="Equation.DSMT4">
                  <p:embed/>
                </p:oleObj>
              </mc:Choice>
              <mc:Fallback>
                <p:oleObj name="Equation" r:id="rId2" imgW="647640" imgH="7236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2896" y="2428215"/>
                        <a:ext cx="647700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06801"/>
              </p:ext>
            </p:extLst>
          </p:nvPr>
        </p:nvGraphicFramePr>
        <p:xfrm>
          <a:off x="5222660" y="3555793"/>
          <a:ext cx="16129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800" imgH="723600" progId="Equation.DSMT4">
                  <p:embed/>
                </p:oleObj>
              </mc:Choice>
              <mc:Fallback>
                <p:oleObj name="Equation" r:id="rId4" imgW="1612800" imgH="723600" progId="Equation.DSMT4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660" y="3555793"/>
                        <a:ext cx="161290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4CE435A-C15C-413B-BF4C-F589482E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96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figures (</a:t>
            </a:r>
            <a:r>
              <a:rPr lang="en-US" dirty="0" err="1"/>
              <a:t>s.f.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uncertainty in a measurement is indicated by its number of </a:t>
            </a:r>
            <a:r>
              <a:rPr lang="en-GB" dirty="0">
                <a:solidFill>
                  <a:srgbClr val="FF0000"/>
                </a:solidFill>
              </a:rPr>
              <a:t>significant figures</a:t>
            </a:r>
            <a:r>
              <a:rPr lang="en-GB" dirty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E.g. if we measure the thickness of a book as </a:t>
            </a:r>
            <a:r>
              <a:rPr lang="en-GB" dirty="0">
                <a:solidFill>
                  <a:srgbClr val="FF0000"/>
                </a:solidFill>
              </a:rPr>
              <a:t>2.91</a:t>
            </a:r>
            <a:r>
              <a:rPr lang="en-GB" dirty="0"/>
              <a:t> mm, the first two digits are certain while the third digit has an </a:t>
            </a:r>
            <a:r>
              <a:rPr lang="en-GB" dirty="0">
                <a:solidFill>
                  <a:srgbClr val="FF0000"/>
                </a:solidFill>
              </a:rPr>
              <a:t>uncertainty </a:t>
            </a:r>
            <a:r>
              <a:rPr lang="en-GB" dirty="0"/>
              <a:t>of about 0.01 mm depending on the instrument we use.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result of calculations must also be written with an </a:t>
            </a:r>
            <a:r>
              <a:rPr lang="en-GB" dirty="0">
                <a:solidFill>
                  <a:srgbClr val="FF0000"/>
                </a:solidFill>
              </a:rPr>
              <a:t>appropriate</a:t>
            </a:r>
            <a:r>
              <a:rPr lang="en-GB" dirty="0"/>
              <a:t> number of significant figures.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E.g. 2.0 × 11.0 = 22 (2 </a:t>
            </a:r>
            <a:r>
              <a:rPr lang="en-GB" dirty="0" err="1"/>
              <a:t>s.f.</a:t>
            </a:r>
            <a:r>
              <a:rPr lang="en-GB" dirty="0"/>
              <a:t>) and not 22.0 (3 </a:t>
            </a:r>
            <a:r>
              <a:rPr lang="en-GB" dirty="0" err="1"/>
              <a:t>s.f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19D17-2EF0-42DE-B683-AD9473343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78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significant figures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In </a:t>
            </a:r>
            <a:r>
              <a:rPr lang="en-GB" dirty="0">
                <a:solidFill>
                  <a:srgbClr val="FF3300"/>
                </a:solidFill>
              </a:rPr>
              <a:t>whole</a:t>
            </a:r>
            <a:r>
              <a:rPr lang="en-GB" dirty="0"/>
              <a:t> numbers with trailing zeroes, the zeroes may or may not be significant.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The number 500 may have 1, 2 or 3 significant figures depending on the context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In such cases, use the scientific notations.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500 written as 5 × 10</a:t>
            </a:r>
            <a:r>
              <a:rPr lang="en-GB" baseline="30000" dirty="0"/>
              <a:t>2</a:t>
            </a:r>
            <a:r>
              <a:rPr lang="en-GB" dirty="0"/>
              <a:t>      implies 1 </a:t>
            </a:r>
            <a:r>
              <a:rPr lang="en-GB" dirty="0" err="1"/>
              <a:t>s.f.</a:t>
            </a:r>
            <a:endParaRPr lang="en-GB" dirty="0"/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500 written as 5.0 × 10</a:t>
            </a:r>
            <a:r>
              <a:rPr lang="en-GB" baseline="30000" dirty="0"/>
              <a:t>2</a:t>
            </a:r>
            <a:r>
              <a:rPr lang="en-GB" dirty="0"/>
              <a:t>   implies 2 </a:t>
            </a:r>
            <a:r>
              <a:rPr lang="en-GB" dirty="0" err="1"/>
              <a:t>s.f.</a:t>
            </a:r>
            <a:endParaRPr lang="en-GB" dirty="0"/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500 written as 5.00 × 10</a:t>
            </a:r>
            <a:r>
              <a:rPr lang="en-GB" baseline="30000" dirty="0"/>
              <a:t>2</a:t>
            </a:r>
            <a:r>
              <a:rPr lang="en-GB" dirty="0"/>
              <a:t> implies 3 </a:t>
            </a:r>
            <a:r>
              <a:rPr lang="en-GB" dirty="0" err="1"/>
              <a:t>s.f.</a:t>
            </a: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80335-6C4D-4F4F-92EC-87D2C05B5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41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significant figures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Zeroes </a:t>
            </a:r>
            <a:r>
              <a:rPr lang="en-GB" dirty="0">
                <a:solidFill>
                  <a:srgbClr val="FF0000"/>
                </a:solidFill>
              </a:rPr>
              <a:t>before</a:t>
            </a:r>
            <a:r>
              <a:rPr lang="en-GB" dirty="0"/>
              <a:t> first non zero digit are </a:t>
            </a:r>
            <a:r>
              <a:rPr lang="en-GB" dirty="0">
                <a:solidFill>
                  <a:srgbClr val="FF3300"/>
                </a:solidFill>
              </a:rPr>
              <a:t>not</a:t>
            </a:r>
            <a:r>
              <a:rPr lang="en-GB" dirty="0"/>
              <a:t> significant.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0.0023 has 2 </a:t>
            </a:r>
            <a:r>
              <a:rPr lang="en-GB" dirty="0" err="1"/>
              <a:t>s.f.</a:t>
            </a: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Zeroes </a:t>
            </a:r>
            <a:r>
              <a:rPr lang="en-GB" dirty="0">
                <a:solidFill>
                  <a:srgbClr val="FF0000"/>
                </a:solidFill>
              </a:rPr>
              <a:t>within</a:t>
            </a:r>
            <a:r>
              <a:rPr lang="en-GB" dirty="0"/>
              <a:t> numbers are significant.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0.0203 has 3 </a:t>
            </a:r>
            <a:r>
              <a:rPr lang="en-GB" dirty="0" err="1"/>
              <a:t>s.f.</a:t>
            </a: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Zeroes </a:t>
            </a:r>
            <a:r>
              <a:rPr lang="en-GB" dirty="0">
                <a:solidFill>
                  <a:srgbClr val="FF0000"/>
                </a:solidFill>
              </a:rPr>
              <a:t>after</a:t>
            </a:r>
            <a:r>
              <a:rPr lang="en-GB" dirty="0"/>
              <a:t> the decimal point are significant.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2705.40 has  6 </a:t>
            </a:r>
            <a:r>
              <a:rPr lang="en-GB" dirty="0" err="1"/>
              <a:t>s.f.</a:t>
            </a:r>
            <a:endParaRPr lang="en-GB" dirty="0"/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1.00 has 3 </a:t>
            </a:r>
            <a:r>
              <a:rPr lang="en-GB" dirty="0" err="1"/>
              <a:t>s.f.</a:t>
            </a: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F2F32-8552-4196-AC37-6EE9FE061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24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figures in answers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answer obtained from mathematical </a:t>
            </a:r>
            <a:r>
              <a:rPr lang="en-GB" dirty="0">
                <a:solidFill>
                  <a:srgbClr val="FF0000"/>
                </a:solidFill>
              </a:rPr>
              <a:t>operations</a:t>
            </a:r>
            <a:r>
              <a:rPr lang="en-GB" dirty="0"/>
              <a:t> on numbers cannot be </a:t>
            </a:r>
            <a:r>
              <a:rPr lang="en-GB" dirty="0">
                <a:solidFill>
                  <a:srgbClr val="FF0000"/>
                </a:solidFill>
              </a:rPr>
              <a:t>more</a:t>
            </a:r>
            <a:r>
              <a:rPr lang="en-GB" dirty="0"/>
              <a:t> precise than the numbers used in the operation.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There are rules on the number of </a:t>
            </a:r>
            <a:r>
              <a:rPr lang="en-GB" dirty="0" err="1"/>
              <a:t>s.f.</a:t>
            </a:r>
            <a:r>
              <a:rPr lang="en-GB" dirty="0"/>
              <a:t> in the answer arising from 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multiplication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division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addition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subtraction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CD8D2-2C1A-4A46-A36B-C918CB55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92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on multiplication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number of significant figures in the answer follows the quantity with the </a:t>
            </a:r>
            <a:r>
              <a:rPr lang="en-GB" dirty="0">
                <a:solidFill>
                  <a:srgbClr val="FF0000"/>
                </a:solidFill>
              </a:rPr>
              <a:t>least</a:t>
            </a:r>
            <a:r>
              <a:rPr lang="en-GB" dirty="0"/>
              <a:t> significant figures.</a:t>
            </a:r>
          </a:p>
          <a:p>
            <a:pPr>
              <a:lnSpc>
                <a:spcPct val="110000"/>
              </a:lnSpc>
              <a:spcBef>
                <a:spcPts val="600"/>
              </a:spcBef>
              <a:tabLst>
                <a:tab pos="1347788" algn="l"/>
                <a:tab pos="2243138" algn="l"/>
              </a:tabLst>
            </a:pPr>
            <a:r>
              <a:rPr lang="en-GB" dirty="0"/>
              <a:t>E.g.	2.4	2 </a:t>
            </a:r>
            <a:r>
              <a:rPr lang="en-GB" dirty="0" err="1"/>
              <a:t>s.f</a:t>
            </a:r>
            <a:endParaRPr lang="en-GB" dirty="0"/>
          </a:p>
          <a:p>
            <a:pPr marL="109728" indent="0">
              <a:lnSpc>
                <a:spcPct val="110000"/>
              </a:lnSpc>
              <a:spcBef>
                <a:spcPts val="600"/>
              </a:spcBef>
              <a:buNone/>
              <a:tabLst>
                <a:tab pos="1077913" algn="l"/>
                <a:tab pos="1347788" algn="l"/>
                <a:tab pos="2243138" algn="l"/>
              </a:tabLst>
            </a:pPr>
            <a:r>
              <a:rPr lang="en-GB" dirty="0"/>
              <a:t>	× 	3.65	3 </a:t>
            </a:r>
            <a:r>
              <a:rPr lang="en-GB" dirty="0" err="1"/>
              <a:t>s.f</a:t>
            </a:r>
            <a:endParaRPr lang="en-GB" dirty="0"/>
          </a:p>
          <a:p>
            <a:pPr marL="109728" indent="0">
              <a:lnSpc>
                <a:spcPct val="110000"/>
              </a:lnSpc>
              <a:spcBef>
                <a:spcPts val="600"/>
              </a:spcBef>
              <a:buNone/>
              <a:tabLst>
                <a:tab pos="1077913" algn="l"/>
                <a:tab pos="1347788" algn="l"/>
                <a:tab pos="2243138" algn="l"/>
              </a:tabLst>
            </a:pPr>
            <a:r>
              <a:rPr lang="en-GB" dirty="0"/>
              <a:t>	   8.76 rounded to 8.8 (to 2 </a:t>
            </a:r>
            <a:r>
              <a:rPr lang="en-GB" dirty="0" err="1"/>
              <a:t>s.f.</a:t>
            </a:r>
            <a:r>
              <a:rPr lang="en-GB" dirty="0"/>
              <a:t>)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69405" y="3504080"/>
            <a:ext cx="756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68367-E2E0-4AF2-9646-42FB3F20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1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on division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number of significant figures in the answer follows the quantity with the </a:t>
            </a:r>
            <a:r>
              <a:rPr lang="en-GB" dirty="0">
                <a:solidFill>
                  <a:srgbClr val="FF0000"/>
                </a:solidFill>
              </a:rPr>
              <a:t>least</a:t>
            </a:r>
            <a:r>
              <a:rPr lang="en-GB" dirty="0"/>
              <a:t> significant figures.</a:t>
            </a:r>
          </a:p>
          <a:p>
            <a:pPr>
              <a:lnSpc>
                <a:spcPct val="110000"/>
              </a:lnSpc>
              <a:spcBef>
                <a:spcPts val="600"/>
              </a:spcBef>
              <a:tabLst>
                <a:tab pos="1433513" algn="l"/>
                <a:tab pos="2695575" algn="l"/>
              </a:tabLst>
            </a:pPr>
            <a:r>
              <a:rPr lang="en-GB" dirty="0"/>
              <a:t>E.g.	725.0	4 </a:t>
            </a:r>
            <a:r>
              <a:rPr lang="en-GB" dirty="0" err="1"/>
              <a:t>s.f.</a:t>
            </a:r>
            <a:endParaRPr lang="en-GB" dirty="0"/>
          </a:p>
          <a:p>
            <a:pPr marL="109728" indent="0">
              <a:lnSpc>
                <a:spcPct val="110000"/>
              </a:lnSpc>
              <a:spcBef>
                <a:spcPts val="600"/>
              </a:spcBef>
              <a:buNone/>
              <a:tabLst>
                <a:tab pos="1433513" algn="l"/>
                <a:tab pos="2695575" algn="l"/>
              </a:tabLst>
            </a:pPr>
            <a:r>
              <a:rPr lang="en-GB" dirty="0"/>
              <a:t>	0.125	3 </a:t>
            </a:r>
            <a:r>
              <a:rPr lang="en-GB" dirty="0" err="1"/>
              <a:t>s.f.</a:t>
            </a:r>
            <a:endParaRPr lang="en-GB" dirty="0"/>
          </a:p>
          <a:p>
            <a:pPr marL="109728" indent="0">
              <a:lnSpc>
                <a:spcPct val="110000"/>
              </a:lnSpc>
              <a:spcBef>
                <a:spcPts val="600"/>
              </a:spcBef>
              <a:buNone/>
              <a:tabLst>
                <a:tab pos="1165225" algn="l"/>
                <a:tab pos="2243138" algn="l"/>
              </a:tabLst>
            </a:pPr>
            <a:r>
              <a:rPr lang="en-GB" dirty="0"/>
              <a:t>	 5800 </a:t>
            </a:r>
          </a:p>
          <a:p>
            <a:pPr marL="109728" indent="0">
              <a:lnSpc>
                <a:spcPct val="110000"/>
              </a:lnSpc>
              <a:spcBef>
                <a:spcPts val="600"/>
              </a:spcBef>
              <a:buNone/>
              <a:tabLst>
                <a:tab pos="1165225" algn="l"/>
                <a:tab pos="2243138" algn="l"/>
              </a:tabLst>
            </a:pPr>
            <a:r>
              <a:rPr lang="en-GB" dirty="0"/>
              <a:t>	= 5.80 × 10</a:t>
            </a:r>
            <a:r>
              <a:rPr lang="en-GB" baseline="30000" dirty="0"/>
              <a:t>3</a:t>
            </a:r>
            <a:r>
              <a:rPr lang="en-GB" dirty="0"/>
              <a:t> (to 3 </a:t>
            </a:r>
            <a:r>
              <a:rPr lang="en-GB" dirty="0" err="1"/>
              <a:t>s.f.</a:t>
            </a:r>
            <a:r>
              <a:rPr lang="en-GB" dirty="0"/>
              <a:t>)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262624" y="3484819"/>
            <a:ext cx="1008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690800"/>
              </p:ext>
            </p:extLst>
          </p:nvPr>
        </p:nvGraphicFramePr>
        <p:xfrm>
          <a:off x="2241604" y="3109595"/>
          <a:ext cx="20320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040" imgH="203040" progId="Equation.DSMT4">
                  <p:embed/>
                </p:oleObj>
              </mc:Choice>
              <mc:Fallback>
                <p:oleObj name="Equation" r:id="rId2" imgW="203040" imgH="20304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604" y="3109595"/>
                        <a:ext cx="203200" cy="20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46E8E-EF32-41A4-AEA0-FCCC6789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60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on addition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answer has the same number of </a:t>
            </a:r>
            <a:r>
              <a:rPr lang="en-GB" dirty="0">
                <a:solidFill>
                  <a:srgbClr val="FF0000"/>
                </a:solidFill>
              </a:rPr>
              <a:t>decimal</a:t>
            </a:r>
            <a:r>
              <a:rPr lang="en-GB" dirty="0"/>
              <a:t> places as the quantity with the </a:t>
            </a:r>
            <a:r>
              <a:rPr lang="en-GB" dirty="0">
                <a:solidFill>
                  <a:srgbClr val="FF0000"/>
                </a:solidFill>
              </a:rPr>
              <a:t>least</a:t>
            </a:r>
            <a:r>
              <a:rPr lang="en-GB" dirty="0"/>
              <a:t> number of decimal places.</a:t>
            </a:r>
          </a:p>
          <a:p>
            <a:pPr>
              <a:lnSpc>
                <a:spcPct val="110000"/>
              </a:lnSpc>
              <a:spcBef>
                <a:spcPts val="600"/>
              </a:spcBef>
              <a:buNone/>
              <a:tabLst>
                <a:tab pos="981075" algn="l"/>
                <a:tab pos="1433513" algn="l"/>
                <a:tab pos="2425700" algn="l"/>
              </a:tabLst>
            </a:pPr>
            <a:r>
              <a:rPr lang="en-GB" dirty="0"/>
              <a:t>	E.g.		23.1 	</a:t>
            </a:r>
            <a:r>
              <a:rPr lang="en-GB" dirty="0">
                <a:solidFill>
                  <a:srgbClr val="FF0000"/>
                </a:solidFill>
              </a:rPr>
              <a:t>1</a:t>
            </a:r>
            <a:r>
              <a:rPr lang="en-GB" dirty="0"/>
              <a:t> </a:t>
            </a:r>
            <a:r>
              <a:rPr lang="en-GB" dirty="0" err="1"/>
              <a:t>d.p.</a:t>
            </a: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  <a:buNone/>
              <a:tabLst>
                <a:tab pos="1165225" algn="l"/>
                <a:tab pos="1433513" algn="l"/>
                <a:tab pos="2425700" algn="l"/>
              </a:tabLst>
            </a:pPr>
            <a:r>
              <a:rPr lang="en-GB" dirty="0"/>
              <a:t>		+	0.546	</a:t>
            </a:r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dirty="0"/>
              <a:t> </a:t>
            </a:r>
            <a:r>
              <a:rPr lang="en-GB" dirty="0" err="1"/>
              <a:t>d.p.</a:t>
            </a:r>
            <a:endParaRPr lang="en-GB" dirty="0"/>
          </a:p>
          <a:p>
            <a:pPr marL="393192" lvl="1" indent="0">
              <a:lnSpc>
                <a:spcPct val="110000"/>
              </a:lnSpc>
              <a:spcAft>
                <a:spcPct val="0"/>
              </a:spcAft>
              <a:buNone/>
              <a:tabLst>
                <a:tab pos="1165225" algn="l"/>
                <a:tab pos="1433513" algn="l"/>
                <a:tab pos="2425700" algn="l"/>
              </a:tabLst>
            </a:pPr>
            <a:r>
              <a:rPr lang="en-GB" sz="2400" dirty="0"/>
              <a:t>	+	1.45 	</a:t>
            </a:r>
            <a:r>
              <a:rPr lang="en-GB" sz="2400" dirty="0">
                <a:solidFill>
                  <a:srgbClr val="FF0000"/>
                </a:solidFill>
              </a:rPr>
              <a:t>2</a:t>
            </a:r>
            <a:r>
              <a:rPr lang="en-GB" sz="2400" dirty="0"/>
              <a:t> </a:t>
            </a:r>
            <a:r>
              <a:rPr lang="en-GB" sz="2400" dirty="0" err="1"/>
              <a:t>d.p.</a:t>
            </a:r>
            <a:endParaRPr lang="en-GB" sz="2400" dirty="0"/>
          </a:p>
          <a:p>
            <a:pPr>
              <a:lnSpc>
                <a:spcPct val="110000"/>
              </a:lnSpc>
              <a:spcBef>
                <a:spcPts val="600"/>
              </a:spcBef>
              <a:buNone/>
              <a:tabLst>
                <a:tab pos="981075" algn="l"/>
                <a:tab pos="2425700" algn="l"/>
              </a:tabLst>
            </a:pPr>
            <a:r>
              <a:rPr lang="en-GB" dirty="0"/>
              <a:t>		 25.096</a:t>
            </a:r>
          </a:p>
          <a:p>
            <a:pPr>
              <a:lnSpc>
                <a:spcPct val="110000"/>
              </a:lnSpc>
              <a:spcBef>
                <a:spcPts val="600"/>
              </a:spcBef>
              <a:buNone/>
              <a:tabLst>
                <a:tab pos="981075" algn="l"/>
                <a:tab pos="2425700" algn="l"/>
              </a:tabLst>
            </a:pPr>
            <a:r>
              <a:rPr lang="en-GB" dirty="0"/>
              <a:t> 		= 25.1 	(To </a:t>
            </a:r>
            <a:r>
              <a:rPr lang="en-GB" dirty="0">
                <a:solidFill>
                  <a:srgbClr val="FF0000"/>
                </a:solidFill>
              </a:rPr>
              <a:t>1</a:t>
            </a:r>
            <a:r>
              <a:rPr lang="en-GB" dirty="0"/>
              <a:t> </a:t>
            </a:r>
            <a:r>
              <a:rPr lang="en-GB" dirty="0" err="1"/>
              <a:t>d.p.</a:t>
            </a:r>
            <a:r>
              <a:rPr lang="en-GB" dirty="0"/>
              <a:t> and 3 </a:t>
            </a:r>
            <a:r>
              <a:rPr lang="en-GB" dirty="0" err="1"/>
              <a:t>s.f.</a:t>
            </a:r>
            <a:r>
              <a:rPr lang="en-GB" dirty="0"/>
              <a:t>)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074704" y="4011329"/>
            <a:ext cx="104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59014-F5FD-4D92-8AEE-DA72760F0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86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quantities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If the length of a stick is 2.98 m, we mean it is 2.98 times the </a:t>
            </a:r>
            <a:r>
              <a:rPr lang="en-US" dirty="0">
                <a:solidFill>
                  <a:srgbClr val="FF0000"/>
                </a:solidFill>
              </a:rPr>
              <a:t>standard</a:t>
            </a:r>
            <a:r>
              <a:rPr lang="en-US" dirty="0"/>
              <a:t> length defined as 1.00 m.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Physical quantities must be </a:t>
            </a:r>
            <a:r>
              <a:rPr lang="en-US" dirty="0"/>
              <a:t>quoted with values and units.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E.g. the mass of a stone is </a:t>
            </a:r>
            <a:r>
              <a:rPr lang="en-US" dirty="0">
                <a:solidFill>
                  <a:srgbClr val="FF0000"/>
                </a:solidFill>
              </a:rPr>
              <a:t>50.0 kg</a:t>
            </a:r>
            <a:r>
              <a:rPr lang="en-US" dirty="0"/>
              <a:t>, the distance is </a:t>
            </a:r>
            <a:r>
              <a:rPr lang="en-US" dirty="0">
                <a:solidFill>
                  <a:srgbClr val="FF0000"/>
                </a:solidFill>
              </a:rPr>
              <a:t>100 m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</a:t>
            </a:r>
            <a:r>
              <a:rPr lang="en-GB" dirty="0" err="1">
                <a:solidFill>
                  <a:srgbClr val="FF0000"/>
                </a:solidFill>
              </a:rPr>
              <a:t>Systeme</a:t>
            </a:r>
            <a:r>
              <a:rPr lang="en-GB" dirty="0">
                <a:solidFill>
                  <a:srgbClr val="FF0000"/>
                </a:solidFill>
              </a:rPr>
              <a:t> International</a:t>
            </a:r>
            <a:r>
              <a:rPr lang="en-GB" dirty="0"/>
              <a:t> (French) or </a:t>
            </a:r>
            <a:r>
              <a:rPr lang="en-GB" dirty="0">
                <a:solidFill>
                  <a:schemeClr val="tx1"/>
                </a:solidFill>
              </a:rPr>
              <a:t>SI</a:t>
            </a:r>
            <a:r>
              <a:rPr lang="en-GB" b="1" dirty="0"/>
              <a:t> </a:t>
            </a:r>
            <a:r>
              <a:rPr lang="en-GB" dirty="0"/>
              <a:t>units is used globally by scientists and engineers.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E403A-E0FE-47D9-AB0D-2365D525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74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on subtraction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final result has the same number of decimal places as the quantity with the least number of decimal places.</a:t>
            </a:r>
          </a:p>
          <a:p>
            <a:pPr>
              <a:lnSpc>
                <a:spcPct val="110000"/>
              </a:lnSpc>
              <a:spcBef>
                <a:spcPts val="600"/>
              </a:spcBef>
              <a:tabLst>
                <a:tab pos="1250950" algn="l"/>
                <a:tab pos="2243138" algn="l"/>
              </a:tabLst>
            </a:pPr>
            <a:r>
              <a:rPr lang="en-GB" dirty="0"/>
              <a:t>E.g. 	1.002 	</a:t>
            </a:r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dirty="0"/>
              <a:t> </a:t>
            </a:r>
            <a:r>
              <a:rPr lang="en-GB" dirty="0" err="1"/>
              <a:t>d.p</a:t>
            </a:r>
            <a:endParaRPr lang="en-GB" dirty="0"/>
          </a:p>
          <a:p>
            <a:pPr marL="109728" indent="0">
              <a:lnSpc>
                <a:spcPct val="110000"/>
              </a:lnSpc>
              <a:spcBef>
                <a:spcPts val="600"/>
              </a:spcBef>
              <a:buNone/>
              <a:tabLst>
                <a:tab pos="981075" algn="l"/>
                <a:tab pos="1250950" algn="l"/>
                <a:tab pos="2243138" algn="l"/>
              </a:tabLst>
            </a:pPr>
            <a:r>
              <a:rPr lang="en-GB" dirty="0"/>
              <a:t>	– 	0.998 	</a:t>
            </a:r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dirty="0"/>
              <a:t> </a:t>
            </a:r>
            <a:r>
              <a:rPr lang="en-GB" dirty="0" err="1"/>
              <a:t>d.p</a:t>
            </a: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  <a:buNone/>
              <a:tabLst>
                <a:tab pos="981075" algn="l"/>
                <a:tab pos="1250950" algn="l"/>
                <a:tab pos="2243138" algn="l"/>
              </a:tabLst>
            </a:pPr>
            <a:r>
              <a:rPr lang="en-GB" dirty="0"/>
              <a:t>		= 	0.004 	</a:t>
            </a:r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dirty="0"/>
              <a:t> </a:t>
            </a:r>
            <a:r>
              <a:rPr lang="en-GB" dirty="0" err="1"/>
              <a:t>d.p</a:t>
            </a:r>
            <a:r>
              <a:rPr lang="en-GB" dirty="0"/>
              <a:t>  (To 3 </a:t>
            </a:r>
            <a:r>
              <a:rPr lang="en-GB" dirty="0" err="1"/>
              <a:t>d.p</a:t>
            </a:r>
            <a:r>
              <a:rPr lang="en-GB" dirty="0"/>
              <a:t> and 1 </a:t>
            </a:r>
            <a:r>
              <a:rPr lang="en-GB" dirty="0" err="1"/>
              <a:t>s.f.</a:t>
            </a:r>
            <a:r>
              <a:rPr lang="en-GB" dirty="0"/>
              <a:t>)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055455" y="3456432"/>
            <a:ext cx="1008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A4C2B-FA77-4800-A0CC-235B928A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94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1981200" y="277813"/>
            <a:ext cx="8229600" cy="900112"/>
          </a:xfrm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55300" name="TextBox 3"/>
          <p:cNvSpPr txBox="1">
            <a:spLocks noChangeArrowheads="1"/>
          </p:cNvSpPr>
          <p:nvPr/>
        </p:nvSpPr>
        <p:spPr bwMode="auto">
          <a:xfrm>
            <a:off x="2678113" y="3146425"/>
            <a:ext cx="68897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chapter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C61D40-2D5D-458C-A339-4A240F600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0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 of the SI system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Prefixes can be used with any unit, e.g.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1 nanosecond (ns) = 10</a:t>
            </a:r>
            <a:r>
              <a:rPr lang="en-GB" baseline="30000" dirty="0"/>
              <a:t>-9</a:t>
            </a:r>
            <a:r>
              <a:rPr lang="en-GB" dirty="0"/>
              <a:t> s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1 millimetre (mm) = 10</a:t>
            </a:r>
            <a:r>
              <a:rPr lang="en-GB" baseline="30000" dirty="0"/>
              <a:t>-3</a:t>
            </a:r>
            <a:r>
              <a:rPr lang="en-GB" dirty="0"/>
              <a:t> m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1 kilometre (km) =  10</a:t>
            </a:r>
            <a:r>
              <a:rPr lang="en-GB" baseline="30000" dirty="0"/>
              <a:t>3</a:t>
            </a:r>
            <a:r>
              <a:rPr lang="en-GB" dirty="0"/>
              <a:t> m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Very large or very small numbers can be expressed in scientific notations, e.g.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Radius of Earth = 6.4 × 10</a:t>
            </a:r>
            <a:r>
              <a:rPr lang="en-GB" baseline="30000" dirty="0"/>
              <a:t>6</a:t>
            </a:r>
            <a:r>
              <a:rPr lang="en-GB" dirty="0"/>
              <a:t> m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Radius of hydrogen atom = 1.3 × 10</a:t>
            </a:r>
            <a:r>
              <a:rPr lang="en-GB" baseline="30000" dirty="0"/>
              <a:t>-15</a:t>
            </a:r>
            <a:r>
              <a:rPr lang="en-GB" dirty="0"/>
              <a:t> 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4055A-3B96-47FE-9D4E-AB7CB9529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6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of time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SI unit of time is the second (s).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This is defined as 9,192,631,770 times the period of vibration of the radiation from the cesium-133 atom.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Based on this standard, one day is 8.6 × 10</a:t>
            </a:r>
            <a:r>
              <a:rPr lang="en-GB" baseline="30000" dirty="0"/>
              <a:t>4</a:t>
            </a:r>
            <a:r>
              <a:rPr lang="en-GB" dirty="0"/>
              <a:t> s.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2" descr="https://encrypted-tbn1.gstatic.com/images?q=tbn:ANd9GcQsx83QXki8J5lVifVwnw34oprsy1HLAqA7OxxecBvMNCsHiW9V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3858" y="3790489"/>
            <a:ext cx="4694348" cy="1802526"/>
          </a:xfrm>
          <a:prstGeom prst="rect">
            <a:avLst/>
          </a:prstGeom>
          <a:noFill/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5CC8E-EE9E-44A0-849B-1546A64D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8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of length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SI unit of length is the meter (m).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This is defined as the distance travelled by light in </a:t>
            </a:r>
            <a:r>
              <a:rPr lang="en-GB" dirty="0">
                <a:solidFill>
                  <a:srgbClr val="FF0000"/>
                </a:solidFill>
              </a:rPr>
              <a:t>vacuum</a:t>
            </a:r>
            <a:r>
              <a:rPr lang="en-GB" dirty="0"/>
              <a:t> in 1/299,792,458 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This standard was chosen because the speed of light in vacuum is the </a:t>
            </a:r>
            <a:r>
              <a:rPr lang="en-GB" dirty="0">
                <a:solidFill>
                  <a:srgbClr val="FF0000"/>
                </a:solidFill>
              </a:rPr>
              <a:t>same</a:t>
            </a:r>
            <a:r>
              <a:rPr lang="en-GB" dirty="0"/>
              <a:t> everywhere and every time.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Based on this standard, the distance from our Sun to the nearest star, </a:t>
            </a:r>
            <a:r>
              <a:rPr lang="en-GB" dirty="0" err="1"/>
              <a:t>Proxima</a:t>
            </a:r>
            <a:r>
              <a:rPr lang="en-GB" dirty="0"/>
              <a:t> Centauri, is 4 x 10</a:t>
            </a:r>
            <a:r>
              <a:rPr lang="en-GB" baseline="30000" dirty="0"/>
              <a:t>16</a:t>
            </a:r>
            <a:r>
              <a:rPr lang="en-GB" dirty="0"/>
              <a:t> m or 4.4 light-years (</a:t>
            </a:r>
            <a:r>
              <a:rPr lang="en-GB" dirty="0" err="1"/>
              <a:t>ly</a:t>
            </a:r>
            <a:r>
              <a:rPr lang="en-GB" dirty="0"/>
              <a:t>).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E7211-A390-4D07-8F7F-93B27FFF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737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of mass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SI unit of mass is the kilogram (kg).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This is defined as the mass of a specific platinum-iridium alloy cylinder kept at the international Bureau of Weights and Measures at Sevres, France.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Based on this standard, the mass of an electron is 9.11 x 10</a:t>
            </a:r>
            <a:r>
              <a:rPr lang="en-GB" baseline="30000" dirty="0"/>
              <a:t>-31</a:t>
            </a:r>
            <a:r>
              <a:rPr lang="en-GB" dirty="0"/>
              <a:t> kg.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3" descr="Standard Kilogra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3146" y="3780000"/>
            <a:ext cx="3055938" cy="223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5AADB-D9BA-4008-8AD5-0B19CA47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73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physical quantities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seven SI physical </a:t>
            </a:r>
            <a:r>
              <a:rPr lang="en-GB" dirty="0">
                <a:solidFill>
                  <a:srgbClr val="FF0000"/>
                </a:solidFill>
              </a:rPr>
              <a:t>base quantities</a:t>
            </a:r>
            <a:r>
              <a:rPr lang="en-GB" dirty="0"/>
              <a:t>, each with a symbol and a base unit.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Group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42496"/>
              </p:ext>
            </p:extLst>
          </p:nvPr>
        </p:nvGraphicFramePr>
        <p:xfrm>
          <a:off x="1642942" y="2296708"/>
          <a:ext cx="6285791" cy="3647976"/>
        </p:xfrm>
        <a:graphic>
          <a:graphicData uri="http://schemas.openxmlformats.org/drawingml/2006/table">
            <a:tbl>
              <a:tblPr/>
              <a:tblGrid>
                <a:gridCol w="2792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1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2248">
                  <a:extLst>
                    <a:ext uri="{9D8B030D-6E8A-4147-A177-3AD203B41FA5}">
                      <a16:colId xmlns:a16="http://schemas.microsoft.com/office/drawing/2014/main" val="2872075686"/>
                    </a:ext>
                  </a:extLst>
                </a:gridCol>
              </a:tblGrid>
              <a:tr h="454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 quantity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 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kilogram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ampere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Kelvin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5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 of substance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luminous intensity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candela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  <a:endParaRPr kumimoji="0" lang="en-GB" sz="2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97DA-9EDE-4DD7-8896-871F542D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9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quantities and units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Derived quantities are products or quotients of base quantities, e.g.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sz="2400" dirty="0"/>
              <a:t>Area is </a:t>
            </a:r>
            <a:r>
              <a:rPr lang="en-GB" sz="2400" dirty="0">
                <a:solidFill>
                  <a:srgbClr val="FF0000"/>
                </a:solidFill>
              </a:rPr>
              <a:t>length</a:t>
            </a:r>
            <a:r>
              <a:rPr lang="en-GB" sz="2400" dirty="0"/>
              <a:t> multiply with </a:t>
            </a:r>
            <a:r>
              <a:rPr lang="en-GB" sz="2400" dirty="0">
                <a:solidFill>
                  <a:srgbClr val="FF0000"/>
                </a:solidFill>
              </a:rPr>
              <a:t>length</a:t>
            </a:r>
            <a:r>
              <a:rPr lang="en-GB" sz="2400" dirty="0"/>
              <a:t>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sz="2400" dirty="0"/>
              <a:t>Speed (distance/time) is </a:t>
            </a:r>
            <a:r>
              <a:rPr lang="en-GB" sz="2400" dirty="0">
                <a:solidFill>
                  <a:srgbClr val="FF0000"/>
                </a:solidFill>
              </a:rPr>
              <a:t>length</a:t>
            </a:r>
            <a:r>
              <a:rPr lang="en-GB" sz="2400" dirty="0"/>
              <a:t> divide with </a:t>
            </a:r>
            <a:r>
              <a:rPr lang="en-GB" sz="2400" dirty="0">
                <a:solidFill>
                  <a:srgbClr val="FF0000"/>
                </a:solidFill>
              </a:rPr>
              <a:t>time</a:t>
            </a:r>
            <a:r>
              <a:rPr lang="en-GB" sz="2400" dirty="0"/>
              <a:t>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sz="2400" dirty="0"/>
              <a:t>Density (mass/volume) is </a:t>
            </a:r>
            <a:r>
              <a:rPr lang="en-GB" sz="2400" dirty="0">
                <a:solidFill>
                  <a:srgbClr val="FF0000"/>
                </a:solidFill>
              </a:rPr>
              <a:t>mass</a:t>
            </a:r>
            <a:r>
              <a:rPr lang="en-GB" sz="2400" dirty="0"/>
              <a:t> divide with </a:t>
            </a:r>
            <a:r>
              <a:rPr lang="en-GB" sz="2400" dirty="0">
                <a:solidFill>
                  <a:srgbClr val="FF0000"/>
                </a:solidFill>
              </a:rPr>
              <a:t>length</a:t>
            </a:r>
            <a:r>
              <a:rPr lang="en-GB" sz="2400" baseline="30000" dirty="0">
                <a:solidFill>
                  <a:srgbClr val="FF0000"/>
                </a:solidFill>
              </a:rPr>
              <a:t>3</a:t>
            </a:r>
            <a:r>
              <a:rPr lang="en-GB" sz="2400" dirty="0"/>
              <a:t>.  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Each </a:t>
            </a:r>
            <a:r>
              <a:rPr lang="en-GB" dirty="0">
                <a:solidFill>
                  <a:srgbClr val="FF0000"/>
                </a:solidFill>
              </a:rPr>
              <a:t>derived </a:t>
            </a:r>
            <a:r>
              <a:rPr lang="en-GB" dirty="0"/>
              <a:t>quantity has a </a:t>
            </a:r>
            <a:r>
              <a:rPr lang="en-GB" dirty="0">
                <a:solidFill>
                  <a:srgbClr val="FF0000"/>
                </a:solidFill>
              </a:rPr>
              <a:t>derived</a:t>
            </a:r>
            <a:r>
              <a:rPr lang="en-GB" dirty="0"/>
              <a:t> unit which is the product or quotient of base units.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derived units of the above derived quantities are m</a:t>
            </a:r>
            <a:r>
              <a:rPr lang="en-GB" baseline="30000" dirty="0"/>
              <a:t>2</a:t>
            </a:r>
            <a:r>
              <a:rPr lang="en-GB" dirty="0"/>
              <a:t>, m/s and kg/m</a:t>
            </a:r>
            <a:r>
              <a:rPr lang="en-GB" baseline="30000" dirty="0"/>
              <a:t>3</a:t>
            </a:r>
            <a:r>
              <a:rPr lang="en-GB" dirty="0"/>
              <a:t>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44E8A-916D-4D68-95C4-95FBFA6F0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958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2323</TotalTime>
  <Words>2008</Words>
  <Application>Microsoft Office PowerPoint</Application>
  <PresentationFormat>Widescreen</PresentationFormat>
  <Paragraphs>326</Paragraphs>
  <Slides>31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Times New Roman</vt:lpstr>
      <vt:lpstr>Retrospect</vt:lpstr>
      <vt:lpstr>Equation</vt:lpstr>
      <vt:lpstr>Physical quantities</vt:lpstr>
      <vt:lpstr>Physical quantities</vt:lpstr>
      <vt:lpstr>Physical quantities</vt:lpstr>
      <vt:lpstr>Advantage of the SI system </vt:lpstr>
      <vt:lpstr>Standard of time</vt:lpstr>
      <vt:lpstr>Standard of length</vt:lpstr>
      <vt:lpstr>Standard of mass</vt:lpstr>
      <vt:lpstr>Base physical quantities</vt:lpstr>
      <vt:lpstr>Derived quantities and units</vt:lpstr>
      <vt:lpstr>Special names of derived units</vt:lpstr>
      <vt:lpstr>Dimensions of base quantities</vt:lpstr>
      <vt:lpstr>Dimensions of derived quantities</vt:lpstr>
      <vt:lpstr>Dimensionless quantities</vt:lpstr>
      <vt:lpstr>Homogeneous vs physically correct equations</vt:lpstr>
      <vt:lpstr>Uses of dimension analysis</vt:lpstr>
      <vt:lpstr>Example 1</vt:lpstr>
      <vt:lpstr>Example 2</vt:lpstr>
      <vt:lpstr>Example 3</vt:lpstr>
      <vt:lpstr>Scale reading</vt:lpstr>
      <vt:lpstr>Accuracy vs precision</vt:lpstr>
      <vt:lpstr>Uncertainty in measurement</vt:lpstr>
      <vt:lpstr>Expressing uncertainty</vt:lpstr>
      <vt:lpstr>Significant figures (s.f.)</vt:lpstr>
      <vt:lpstr>Identifying significant figures</vt:lpstr>
      <vt:lpstr>Identifying significant figures</vt:lpstr>
      <vt:lpstr>Significant figures in answers</vt:lpstr>
      <vt:lpstr>Rules on multiplication</vt:lpstr>
      <vt:lpstr>Rules on division</vt:lpstr>
      <vt:lpstr>Rules on addition</vt:lpstr>
      <vt:lpstr>Rules on subtraction</vt:lpstr>
      <vt:lpstr>PowerPoint Presentation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electricity</dc:title>
  <dc:creator>Tan Teow Chye</dc:creator>
  <cp:lastModifiedBy>Uncle</cp:lastModifiedBy>
  <cp:revision>364</cp:revision>
  <dcterms:created xsi:type="dcterms:W3CDTF">2018-09-30T12:15:30Z</dcterms:created>
  <dcterms:modified xsi:type="dcterms:W3CDTF">2021-10-07T04:53:37Z</dcterms:modified>
</cp:coreProperties>
</file>