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2"/>
  </p:notesMasterIdLst>
  <p:sldIdLst>
    <p:sldId id="256" r:id="rId2"/>
    <p:sldId id="509" r:id="rId3"/>
    <p:sldId id="510" r:id="rId4"/>
    <p:sldId id="511" r:id="rId5"/>
    <p:sldId id="514" r:id="rId6"/>
    <p:sldId id="512" r:id="rId7"/>
    <p:sldId id="513" r:id="rId8"/>
    <p:sldId id="518" r:id="rId9"/>
    <p:sldId id="515" r:id="rId10"/>
    <p:sldId id="516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90" r:id="rId27"/>
    <p:sldId id="508" r:id="rId28"/>
    <p:sldId id="491" r:id="rId29"/>
    <p:sldId id="492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33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3325" autoAdjust="0"/>
  </p:normalViewPr>
  <p:slideViewPr>
    <p:cSldViewPr snapToGrid="0">
      <p:cViewPr>
        <p:scale>
          <a:sx n="60" d="100"/>
          <a:sy n="60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cle" userId="0bfad639c4a4d2db" providerId="LiveId" clId="{E936082B-5EAA-42C6-8309-CD9E852BB8F4}"/>
    <pc:docChg chg="undo custSel modSld modMainMaster">
      <pc:chgData name="Uncle" userId="0bfad639c4a4d2db" providerId="LiveId" clId="{E936082B-5EAA-42C6-8309-CD9E852BB8F4}" dt="2021-10-10T23:39:11.215" v="383" actId="164"/>
      <pc:docMkLst>
        <pc:docMk/>
      </pc:docMkLst>
      <pc:sldChg chg="modSp mod">
        <pc:chgData name="Uncle" userId="0bfad639c4a4d2db" providerId="LiveId" clId="{E936082B-5EAA-42C6-8309-CD9E852BB8F4}" dt="2021-10-10T13:27:59.332" v="54" actId="1035"/>
        <pc:sldMkLst>
          <pc:docMk/>
          <pc:sldMk cId="1894736636" sldId="491"/>
        </pc:sldMkLst>
        <pc:graphicFrameChg chg="mod">
          <ac:chgData name="Uncle" userId="0bfad639c4a4d2db" providerId="LiveId" clId="{E936082B-5EAA-42C6-8309-CD9E852BB8F4}" dt="2021-10-10T13:27:59.332" v="54" actId="1035"/>
          <ac:graphicFrameMkLst>
            <pc:docMk/>
            <pc:sldMk cId="1894736636" sldId="491"/>
            <ac:graphicFrameMk id="7" creationId="{00000000-0000-0000-0000-000000000000}"/>
          </ac:graphicFrameMkLst>
        </pc:graphicFrameChg>
      </pc:sldChg>
      <pc:sldChg chg="modSp mod">
        <pc:chgData name="Uncle" userId="0bfad639c4a4d2db" providerId="LiveId" clId="{E936082B-5EAA-42C6-8309-CD9E852BB8F4}" dt="2021-10-10T13:28:15.789" v="90" actId="1035"/>
        <pc:sldMkLst>
          <pc:docMk/>
          <pc:sldMk cId="2492752504" sldId="492"/>
        </pc:sldMkLst>
        <pc:grpChg chg="mod">
          <ac:chgData name="Uncle" userId="0bfad639c4a4d2db" providerId="LiveId" clId="{E936082B-5EAA-42C6-8309-CD9E852BB8F4}" dt="2021-10-10T13:28:15.789" v="90" actId="1035"/>
          <ac:grpSpMkLst>
            <pc:docMk/>
            <pc:sldMk cId="2492752504" sldId="492"/>
            <ac:grpSpMk id="13" creationId="{00000000-0000-0000-0000-000000000000}"/>
          </ac:grpSpMkLst>
        </pc:grpChg>
        <pc:picChg chg="mod">
          <ac:chgData name="Uncle" userId="0bfad639c4a4d2db" providerId="LiveId" clId="{E936082B-5EAA-42C6-8309-CD9E852BB8F4}" dt="2021-10-10T13:28:09.835" v="77" actId="1035"/>
          <ac:picMkLst>
            <pc:docMk/>
            <pc:sldMk cId="2492752504" sldId="492"/>
            <ac:picMk id="36" creationId="{00000000-0000-0000-0000-000000000000}"/>
          </ac:picMkLst>
        </pc:picChg>
      </pc:sldChg>
      <pc:sldChg chg="delSp modSp mod">
        <pc:chgData name="Uncle" userId="0bfad639c4a4d2db" providerId="LiveId" clId="{E936082B-5EAA-42C6-8309-CD9E852BB8F4}" dt="2021-10-10T23:31:02.146" v="148" actId="20577"/>
        <pc:sldMkLst>
          <pc:docMk/>
          <pc:sldMk cId="499078737" sldId="512"/>
        </pc:sldMkLst>
        <pc:spChg chg="mod">
          <ac:chgData name="Uncle" userId="0bfad639c4a4d2db" providerId="LiveId" clId="{E936082B-5EAA-42C6-8309-CD9E852BB8F4}" dt="2021-10-10T23:31:02.146" v="148" actId="20577"/>
          <ac:spMkLst>
            <pc:docMk/>
            <pc:sldMk cId="499078737" sldId="512"/>
            <ac:spMk id="3" creationId="{00000000-0000-0000-0000-000000000000}"/>
          </ac:spMkLst>
        </pc:spChg>
        <pc:graphicFrameChg chg="del">
          <ac:chgData name="Uncle" userId="0bfad639c4a4d2db" providerId="LiveId" clId="{E936082B-5EAA-42C6-8309-CD9E852BB8F4}" dt="2021-10-10T23:30:35.932" v="119" actId="478"/>
          <ac:graphicFrameMkLst>
            <pc:docMk/>
            <pc:sldMk cId="499078737" sldId="512"/>
            <ac:graphicFrameMk id="5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0:53.430" v="145" actId="478"/>
          <ac:graphicFrameMkLst>
            <pc:docMk/>
            <pc:sldMk cId="499078737" sldId="512"/>
            <ac:graphicFrameMk id="6" creationId="{00000000-0000-0000-0000-000000000000}"/>
          </ac:graphicFrameMkLst>
        </pc:graphicFrameChg>
      </pc:sldChg>
      <pc:sldChg chg="delSp modSp mod">
        <pc:chgData name="Uncle" userId="0bfad639c4a4d2db" providerId="LiveId" clId="{E936082B-5EAA-42C6-8309-CD9E852BB8F4}" dt="2021-10-10T23:34:17.614" v="216" actId="478"/>
        <pc:sldMkLst>
          <pc:docMk/>
          <pc:sldMk cId="779586124" sldId="513"/>
        </pc:sldMkLst>
        <pc:spChg chg="mod">
          <ac:chgData name="Uncle" userId="0bfad639c4a4d2db" providerId="LiveId" clId="{E936082B-5EAA-42C6-8309-CD9E852BB8F4}" dt="2021-10-10T23:34:14.868" v="215" actId="20577"/>
          <ac:spMkLst>
            <pc:docMk/>
            <pc:sldMk cId="779586124" sldId="513"/>
            <ac:spMk id="3" creationId="{00000000-0000-0000-0000-000000000000}"/>
          </ac:spMkLst>
        </pc:spChg>
        <pc:graphicFrameChg chg="del">
          <ac:chgData name="Uncle" userId="0bfad639c4a4d2db" providerId="LiveId" clId="{E936082B-5EAA-42C6-8309-CD9E852BB8F4}" dt="2021-10-10T23:33:38.248" v="172" actId="478"/>
          <ac:graphicFrameMkLst>
            <pc:docMk/>
            <pc:sldMk cId="779586124" sldId="513"/>
            <ac:graphicFrameMk id="5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1:35.512" v="154" actId="478"/>
          <ac:graphicFrameMkLst>
            <pc:docMk/>
            <pc:sldMk cId="779586124" sldId="513"/>
            <ac:graphicFrameMk id="6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3:39.118" v="173" actId="478"/>
          <ac:graphicFrameMkLst>
            <pc:docMk/>
            <pc:sldMk cId="779586124" sldId="513"/>
            <ac:graphicFrameMk id="7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4:17.614" v="216" actId="478"/>
          <ac:graphicFrameMkLst>
            <pc:docMk/>
            <pc:sldMk cId="779586124" sldId="513"/>
            <ac:graphicFrameMk id="9" creationId="{00000000-0000-0000-0000-000000000000}"/>
          </ac:graphicFrameMkLst>
        </pc:graphicFrameChg>
      </pc:sldChg>
      <pc:sldChg chg="addSp delSp modSp mod">
        <pc:chgData name="Uncle" userId="0bfad639c4a4d2db" providerId="LiveId" clId="{E936082B-5EAA-42C6-8309-CD9E852BB8F4}" dt="2021-10-10T23:39:11.215" v="383" actId="164"/>
        <pc:sldMkLst>
          <pc:docMk/>
          <pc:sldMk cId="2444832117" sldId="518"/>
        </pc:sldMkLst>
        <pc:spChg chg="mod topLvl">
          <ac:chgData name="Uncle" userId="0bfad639c4a4d2db" providerId="LiveId" clId="{E936082B-5EAA-42C6-8309-CD9E852BB8F4}" dt="2021-10-10T23:39:11.215" v="383" actId="164"/>
          <ac:spMkLst>
            <pc:docMk/>
            <pc:sldMk cId="2444832117" sldId="518"/>
            <ac:spMk id="19" creationId="{00000000-0000-0000-0000-000000000000}"/>
          </ac:spMkLst>
        </pc:spChg>
        <pc:spChg chg="mod topLvl">
          <ac:chgData name="Uncle" userId="0bfad639c4a4d2db" providerId="LiveId" clId="{E936082B-5EAA-42C6-8309-CD9E852BB8F4}" dt="2021-10-10T23:39:11.215" v="383" actId="164"/>
          <ac:spMkLst>
            <pc:docMk/>
            <pc:sldMk cId="2444832117" sldId="518"/>
            <ac:spMk id="23" creationId="{00000000-0000-0000-0000-000000000000}"/>
          </ac:spMkLst>
        </pc:spChg>
        <pc:spChg chg="mod topLvl">
          <ac:chgData name="Uncle" userId="0bfad639c4a4d2db" providerId="LiveId" clId="{E936082B-5EAA-42C6-8309-CD9E852BB8F4}" dt="2021-10-10T23:39:02.671" v="379" actId="164"/>
          <ac:spMkLst>
            <pc:docMk/>
            <pc:sldMk cId="2444832117" sldId="518"/>
            <ac:spMk id="27" creationId="{00000000-0000-0000-0000-000000000000}"/>
          </ac:spMkLst>
        </pc:spChg>
        <pc:spChg chg="mod topLvl">
          <ac:chgData name="Uncle" userId="0bfad639c4a4d2db" providerId="LiveId" clId="{E936082B-5EAA-42C6-8309-CD9E852BB8F4}" dt="2021-10-10T23:39:02.671" v="379" actId="164"/>
          <ac:spMkLst>
            <pc:docMk/>
            <pc:sldMk cId="2444832117" sldId="518"/>
            <ac:spMk id="28" creationId="{00000000-0000-0000-0000-000000000000}"/>
          </ac:spMkLst>
        </pc:spChg>
        <pc:spChg chg="mod topLvl">
          <ac:chgData name="Uncle" userId="0bfad639c4a4d2db" providerId="LiveId" clId="{E936082B-5EAA-42C6-8309-CD9E852BB8F4}" dt="2021-10-10T23:39:08.205" v="382" actId="164"/>
          <ac:spMkLst>
            <pc:docMk/>
            <pc:sldMk cId="2444832117" sldId="518"/>
            <ac:spMk id="32" creationId="{00000000-0000-0000-0000-000000000000}"/>
          </ac:spMkLst>
        </pc:spChg>
        <pc:spChg chg="mod topLvl">
          <ac:chgData name="Uncle" userId="0bfad639c4a4d2db" providerId="LiveId" clId="{E936082B-5EAA-42C6-8309-CD9E852BB8F4}" dt="2021-10-10T23:39:08.205" v="382" actId="164"/>
          <ac:spMkLst>
            <pc:docMk/>
            <pc:sldMk cId="2444832117" sldId="518"/>
            <ac:spMk id="33" creationId="{00000000-0000-0000-0000-000000000000}"/>
          </ac:spMkLst>
        </pc:spChg>
        <pc:spChg chg="add mod">
          <ac:chgData name="Uncle" userId="0bfad639c4a4d2db" providerId="LiveId" clId="{E936082B-5EAA-42C6-8309-CD9E852BB8F4}" dt="2021-10-10T23:39:02.671" v="379" actId="164"/>
          <ac:spMkLst>
            <pc:docMk/>
            <pc:sldMk cId="2444832117" sldId="518"/>
            <ac:spMk id="36" creationId="{54802A43-7E10-46EA-851B-C4D61DB9F90F}"/>
          </ac:spMkLst>
        </pc:spChg>
        <pc:spChg chg="add mod">
          <ac:chgData name="Uncle" userId="0bfad639c4a4d2db" providerId="LiveId" clId="{E936082B-5EAA-42C6-8309-CD9E852BB8F4}" dt="2021-10-10T23:39:02.671" v="379" actId="164"/>
          <ac:spMkLst>
            <pc:docMk/>
            <pc:sldMk cId="2444832117" sldId="518"/>
            <ac:spMk id="37" creationId="{D74C2CD3-4B51-4BE1-BB85-5BAD674CE28D}"/>
          </ac:spMkLst>
        </pc:spChg>
        <pc:spChg chg="add mod">
          <ac:chgData name="Uncle" userId="0bfad639c4a4d2db" providerId="LiveId" clId="{E936082B-5EAA-42C6-8309-CD9E852BB8F4}" dt="2021-10-10T23:39:08.205" v="382" actId="164"/>
          <ac:spMkLst>
            <pc:docMk/>
            <pc:sldMk cId="2444832117" sldId="518"/>
            <ac:spMk id="38" creationId="{E01DCA31-80FB-40CF-A58E-ADB9D89465AD}"/>
          </ac:spMkLst>
        </pc:spChg>
        <pc:spChg chg="add mod">
          <ac:chgData name="Uncle" userId="0bfad639c4a4d2db" providerId="LiveId" clId="{E936082B-5EAA-42C6-8309-CD9E852BB8F4}" dt="2021-10-10T23:39:11.215" v="383" actId="164"/>
          <ac:spMkLst>
            <pc:docMk/>
            <pc:sldMk cId="2444832117" sldId="518"/>
            <ac:spMk id="39" creationId="{6C540BE2-874A-48F2-BC0E-59E32F4C361D}"/>
          </ac:spMkLst>
        </pc:spChg>
        <pc:spChg chg="add mod">
          <ac:chgData name="Uncle" userId="0bfad639c4a4d2db" providerId="LiveId" clId="{E936082B-5EAA-42C6-8309-CD9E852BB8F4}" dt="2021-10-10T23:39:08.205" v="382" actId="164"/>
          <ac:spMkLst>
            <pc:docMk/>
            <pc:sldMk cId="2444832117" sldId="518"/>
            <ac:spMk id="40" creationId="{2CEE7729-2026-4DC0-B62D-5B39C9BB3944}"/>
          </ac:spMkLst>
        </pc:spChg>
        <pc:spChg chg="add mod">
          <ac:chgData name="Uncle" userId="0bfad639c4a4d2db" providerId="LiveId" clId="{E936082B-5EAA-42C6-8309-CD9E852BB8F4}" dt="2021-10-10T23:39:11.215" v="383" actId="164"/>
          <ac:spMkLst>
            <pc:docMk/>
            <pc:sldMk cId="2444832117" sldId="518"/>
            <ac:spMk id="41" creationId="{0FD6CA4F-8229-468E-8D05-A094D088FEE0}"/>
          </ac:spMkLst>
        </pc:spChg>
        <pc:spChg chg="mod">
          <ac:chgData name="Uncle" userId="0bfad639c4a4d2db" providerId="LiveId" clId="{E936082B-5EAA-42C6-8309-CD9E852BB8F4}" dt="2021-10-10T23:39:04.944" v="381" actId="1076"/>
          <ac:spMkLst>
            <pc:docMk/>
            <pc:sldMk cId="2444832117" sldId="518"/>
            <ac:spMk id="4102" creationId="{00000000-0000-0000-0000-000000000000}"/>
          </ac:spMkLst>
        </pc:spChg>
        <pc:grpChg chg="add mod">
          <ac:chgData name="Uncle" userId="0bfad639c4a4d2db" providerId="LiveId" clId="{E936082B-5EAA-42C6-8309-CD9E852BB8F4}" dt="2021-10-10T23:39:02.671" v="379" actId="164"/>
          <ac:grpSpMkLst>
            <pc:docMk/>
            <pc:sldMk cId="2444832117" sldId="518"/>
            <ac:grpSpMk id="5" creationId="{B03B6AD6-0320-4EAD-89FA-D1D4B1E9CE57}"/>
          </ac:grpSpMkLst>
        </pc:grpChg>
        <pc:grpChg chg="add mod">
          <ac:chgData name="Uncle" userId="0bfad639c4a4d2db" providerId="LiveId" clId="{E936082B-5EAA-42C6-8309-CD9E852BB8F4}" dt="2021-10-10T23:39:08.205" v="382" actId="164"/>
          <ac:grpSpMkLst>
            <pc:docMk/>
            <pc:sldMk cId="2444832117" sldId="518"/>
            <ac:grpSpMk id="6" creationId="{3F0F73F6-3EDB-4076-95B3-DAF036990B5E}"/>
          </ac:grpSpMkLst>
        </pc:grpChg>
        <pc:grpChg chg="add mod">
          <ac:chgData name="Uncle" userId="0bfad639c4a4d2db" providerId="LiveId" clId="{E936082B-5EAA-42C6-8309-CD9E852BB8F4}" dt="2021-10-10T23:39:11.215" v="383" actId="164"/>
          <ac:grpSpMkLst>
            <pc:docMk/>
            <pc:sldMk cId="2444832117" sldId="518"/>
            <ac:grpSpMk id="7" creationId="{09CE56E2-00A9-4D4F-BFEE-679E05CF74F1}"/>
          </ac:grpSpMkLst>
        </pc:grpChg>
        <pc:grpChg chg="del">
          <ac:chgData name="Uncle" userId="0bfad639c4a4d2db" providerId="LiveId" clId="{E936082B-5EAA-42C6-8309-CD9E852BB8F4}" dt="2021-10-10T23:37:56.517" v="310" actId="165"/>
          <ac:grpSpMkLst>
            <pc:docMk/>
            <pc:sldMk cId="2444832117" sldId="518"/>
            <ac:grpSpMk id="18" creationId="{00000000-0000-0000-0000-000000000000}"/>
          </ac:grpSpMkLst>
        </pc:grpChg>
        <pc:grpChg chg="del">
          <ac:chgData name="Uncle" userId="0bfad639c4a4d2db" providerId="LiveId" clId="{E936082B-5EAA-42C6-8309-CD9E852BB8F4}" dt="2021-10-10T23:37:02.744" v="293" actId="165"/>
          <ac:grpSpMkLst>
            <pc:docMk/>
            <pc:sldMk cId="2444832117" sldId="518"/>
            <ac:grpSpMk id="26" creationId="{00000000-0000-0000-0000-000000000000}"/>
          </ac:grpSpMkLst>
        </pc:grpChg>
        <pc:grpChg chg="del">
          <ac:chgData name="Uncle" userId="0bfad639c4a4d2db" providerId="LiveId" clId="{E936082B-5EAA-42C6-8309-CD9E852BB8F4}" dt="2021-10-10T23:37:55.134" v="309" actId="165"/>
          <ac:grpSpMkLst>
            <pc:docMk/>
            <pc:sldMk cId="2444832117" sldId="518"/>
            <ac:grpSpMk id="31" creationId="{00000000-0000-0000-0000-000000000000}"/>
          </ac:grpSpMkLst>
        </pc:grpChg>
        <pc:graphicFrameChg chg="del">
          <ac:chgData name="Uncle" userId="0bfad639c4a4d2db" providerId="LiveId" clId="{E936082B-5EAA-42C6-8309-CD9E852BB8F4}" dt="2021-10-10T23:35:59.354" v="250" actId="478"/>
          <ac:graphicFrameMkLst>
            <pc:docMk/>
            <pc:sldMk cId="2444832117" sldId="518"/>
            <ac:graphicFrameMk id="9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6:17.152" v="273" actId="478"/>
          <ac:graphicFrameMkLst>
            <pc:docMk/>
            <pc:sldMk cId="2444832117" sldId="518"/>
            <ac:graphicFrameMk id="11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4:45.182" v="219" actId="478"/>
          <ac:graphicFrameMkLst>
            <pc:docMk/>
            <pc:sldMk cId="2444832117" sldId="518"/>
            <ac:graphicFrameMk id="15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6:30.529" v="284" actId="478"/>
          <ac:graphicFrameMkLst>
            <pc:docMk/>
            <pc:sldMk cId="2444832117" sldId="518"/>
            <ac:graphicFrameMk id="17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5:09.209" v="232" actId="478"/>
          <ac:graphicFrameMkLst>
            <pc:docMk/>
            <pc:sldMk cId="2444832117" sldId="518"/>
            <ac:graphicFrameMk id="20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5:24.284" v="236" actId="478"/>
          <ac:graphicFrameMkLst>
            <pc:docMk/>
            <pc:sldMk cId="2444832117" sldId="518"/>
            <ac:graphicFrameMk id="21" creationId="{00000000-0000-0000-0000-000000000000}"/>
          </ac:graphicFrameMkLst>
        </pc:graphicFrameChg>
        <pc:graphicFrameChg chg="del">
          <ac:chgData name="Uncle" userId="0bfad639c4a4d2db" providerId="LiveId" clId="{E936082B-5EAA-42C6-8309-CD9E852BB8F4}" dt="2021-10-10T23:35:27.106" v="237" actId="478"/>
          <ac:graphicFrameMkLst>
            <pc:docMk/>
            <pc:sldMk cId="2444832117" sldId="518"/>
            <ac:graphicFrameMk id="22" creationId="{00000000-0000-0000-0000-000000000000}"/>
          </ac:graphicFrameMkLst>
        </pc:graphicFrameChg>
        <pc:graphicFrameChg chg="del mod topLvl">
          <ac:chgData name="Uncle" userId="0bfad639c4a4d2db" providerId="LiveId" clId="{E936082B-5EAA-42C6-8309-CD9E852BB8F4}" dt="2021-10-10T23:38:21.480" v="322" actId="478"/>
          <ac:graphicFrameMkLst>
            <pc:docMk/>
            <pc:sldMk cId="2444832117" sldId="518"/>
            <ac:graphicFrameMk id="24" creationId="{00000000-0000-0000-0000-000000000000}"/>
          </ac:graphicFrameMkLst>
        </pc:graphicFrameChg>
        <pc:graphicFrameChg chg="del mod topLvl">
          <ac:chgData name="Uncle" userId="0bfad639c4a4d2db" providerId="LiveId" clId="{E936082B-5EAA-42C6-8309-CD9E852BB8F4}" dt="2021-10-10T23:37:58.365" v="311" actId="478"/>
          <ac:graphicFrameMkLst>
            <pc:docMk/>
            <pc:sldMk cId="2444832117" sldId="518"/>
            <ac:graphicFrameMk id="25" creationId="{00000000-0000-0000-0000-000000000000}"/>
          </ac:graphicFrameMkLst>
        </pc:graphicFrameChg>
        <pc:graphicFrameChg chg="del mod topLvl">
          <ac:chgData name="Uncle" userId="0bfad639c4a4d2db" providerId="LiveId" clId="{E936082B-5EAA-42C6-8309-CD9E852BB8F4}" dt="2021-10-10T23:37:45.415" v="307" actId="478"/>
          <ac:graphicFrameMkLst>
            <pc:docMk/>
            <pc:sldMk cId="2444832117" sldId="518"/>
            <ac:graphicFrameMk id="29" creationId="{00000000-0000-0000-0000-000000000000}"/>
          </ac:graphicFrameMkLst>
        </pc:graphicFrameChg>
        <pc:graphicFrameChg chg="del mod topLvl">
          <ac:chgData name="Uncle" userId="0bfad639c4a4d2db" providerId="LiveId" clId="{E936082B-5EAA-42C6-8309-CD9E852BB8F4}" dt="2021-10-10T23:37:19.814" v="296" actId="478"/>
          <ac:graphicFrameMkLst>
            <pc:docMk/>
            <pc:sldMk cId="2444832117" sldId="518"/>
            <ac:graphicFrameMk id="30" creationId="{00000000-0000-0000-0000-000000000000}"/>
          </ac:graphicFrameMkLst>
        </pc:graphicFrameChg>
        <pc:graphicFrameChg chg="del mod topLvl">
          <ac:chgData name="Uncle" userId="0bfad639c4a4d2db" providerId="LiveId" clId="{E936082B-5EAA-42C6-8309-CD9E852BB8F4}" dt="2021-10-10T23:38:14.756" v="319" actId="478"/>
          <ac:graphicFrameMkLst>
            <pc:docMk/>
            <pc:sldMk cId="2444832117" sldId="518"/>
            <ac:graphicFrameMk id="34" creationId="{00000000-0000-0000-0000-000000000000}"/>
          </ac:graphicFrameMkLst>
        </pc:graphicFrameChg>
        <pc:graphicFrameChg chg="del mod topLvl">
          <ac:chgData name="Uncle" userId="0bfad639c4a4d2db" providerId="LiveId" clId="{E936082B-5EAA-42C6-8309-CD9E852BB8F4}" dt="2021-10-10T23:37:59.594" v="312" actId="478"/>
          <ac:graphicFrameMkLst>
            <pc:docMk/>
            <pc:sldMk cId="2444832117" sldId="518"/>
            <ac:graphicFrameMk id="35" creationId="{00000000-0000-0000-0000-000000000000}"/>
          </ac:graphicFrameMkLst>
        </pc:graphicFrameChg>
      </pc:sldChg>
      <pc:sldMasterChg chg="modSldLayout">
        <pc:chgData name="Uncle" userId="0bfad639c4a4d2db" providerId="LiveId" clId="{E936082B-5EAA-42C6-8309-CD9E852BB8F4}" dt="2021-10-10T01:24:05.182" v="46" actId="403"/>
        <pc:sldMasterMkLst>
          <pc:docMk/>
          <pc:sldMasterMk cId="3378053415" sldId="2147483665"/>
        </pc:sldMasterMkLst>
        <pc:sldLayoutChg chg="modSp mod">
          <pc:chgData name="Uncle" userId="0bfad639c4a4d2db" providerId="LiveId" clId="{E936082B-5EAA-42C6-8309-CD9E852BB8F4}" dt="2021-10-10T01:24:05.182" v="46" actId="403"/>
          <pc:sldLayoutMkLst>
            <pc:docMk/>
            <pc:sldMasterMk cId="3378053415" sldId="2147483665"/>
            <pc:sldLayoutMk cId="1967663357" sldId="2147483666"/>
          </pc:sldLayoutMkLst>
          <pc:spChg chg="mod">
            <ac:chgData name="Uncle" userId="0bfad639c4a4d2db" providerId="LiveId" clId="{E936082B-5EAA-42C6-8309-CD9E852BB8F4}" dt="2021-10-10T01:24:05.182" v="46" actId="403"/>
            <ac:spMkLst>
              <pc:docMk/>
              <pc:sldMasterMk cId="3378053415" sldId="2147483665"/>
              <pc:sldLayoutMk cId="1967663357" sldId="2147483666"/>
              <ac:spMk id="5" creationId="{00000000-0000-0000-0000-000000000000}"/>
            </ac:spMkLst>
          </pc:spChg>
        </pc:sldLayoutChg>
        <pc:sldLayoutChg chg="modSp mod">
          <pc:chgData name="Uncle" userId="0bfad639c4a4d2db" providerId="LiveId" clId="{E936082B-5EAA-42C6-8309-CD9E852BB8F4}" dt="2021-10-10T01:23:33.772" v="39" actId="20577"/>
          <pc:sldLayoutMkLst>
            <pc:docMk/>
            <pc:sldMasterMk cId="3378053415" sldId="2147483665"/>
            <pc:sldLayoutMk cId="2160233417" sldId="2147483667"/>
          </pc:sldLayoutMkLst>
          <pc:spChg chg="mod">
            <ac:chgData name="Uncle" userId="0bfad639c4a4d2db" providerId="LiveId" clId="{E936082B-5EAA-42C6-8309-CD9E852BB8F4}" dt="2021-10-10T01:23:33.772" v="39" actId="20577"/>
            <ac:spMkLst>
              <pc:docMk/>
              <pc:sldMasterMk cId="3378053415" sldId="2147483665"/>
              <pc:sldLayoutMk cId="2160233417" sldId="2147483667"/>
              <ac:spMk id="5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</a:t>
            </a:r>
            <a:r>
              <a:rPr lang="en-GB" baseline="-25000" dirty="0" err="1"/>
              <a:t>x</a:t>
            </a:r>
            <a:r>
              <a:rPr lang="en-GB" dirty="0"/>
              <a:t> = +2.1 m</a:t>
            </a:r>
            <a:r>
              <a:rPr lang="en-GB" baseline="0" dirty="0"/>
              <a:t>,  </a:t>
            </a:r>
            <a:r>
              <a:rPr lang="en-GB" baseline="0" dirty="0" err="1"/>
              <a:t>D</a:t>
            </a:r>
            <a:r>
              <a:rPr lang="en-GB" sz="1200" kern="1200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GB" baseline="0" dirty="0"/>
              <a:t> = −2.1 m,  E</a:t>
            </a:r>
            <a:r>
              <a:rPr lang="en-GB" sz="12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GB" baseline="0" dirty="0"/>
              <a:t> =  +2.71 m,  </a:t>
            </a:r>
            <a:r>
              <a:rPr lang="en-GB" baseline="0" dirty="0" err="1"/>
              <a:t>E</a:t>
            </a:r>
            <a:r>
              <a:rPr lang="en-GB" sz="1200" kern="1200" baseline="-25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GB" baseline="0" dirty="0"/>
              <a:t> = +3.59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5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 =  12.7 m, </a:t>
            </a:r>
            <a:r>
              <a:rPr lang="el-GR" dirty="0">
                <a:latin typeface="Times New Roman"/>
                <a:cs typeface="Times New Roman"/>
              </a:rPr>
              <a:t>θ</a:t>
            </a:r>
            <a:r>
              <a:rPr lang="en-GB" dirty="0">
                <a:latin typeface="Times New Roman"/>
                <a:cs typeface="Times New Roman"/>
              </a:rPr>
              <a:t>  = −51</a:t>
            </a:r>
            <a:r>
              <a:rPr lang="en-GB" baseline="30000" dirty="0">
                <a:latin typeface="Times New Roman"/>
                <a:cs typeface="Times New Roman"/>
              </a:rPr>
              <a:t>o</a:t>
            </a:r>
            <a:r>
              <a:rPr lang="en-GB" dirty="0">
                <a:latin typeface="Times New Roman"/>
                <a:cs typeface="Times New Roman"/>
              </a:rPr>
              <a:t>.</a:t>
            </a:r>
            <a:r>
              <a:rPr lang="en-GB" baseline="0" dirty="0">
                <a:latin typeface="Times New Roman"/>
                <a:cs typeface="Times New Roman"/>
              </a:rPr>
              <a:t> This should be interpreted as 180</a:t>
            </a:r>
            <a:r>
              <a:rPr lang="en-GB" sz="1200" kern="1200" baseline="300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>
                <a:latin typeface="Times New Roman"/>
                <a:cs typeface="Times New Roman"/>
              </a:rPr>
              <a:t> – 51</a:t>
            </a:r>
            <a:r>
              <a:rPr lang="en-GB" sz="1200" kern="1200" baseline="300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>
                <a:latin typeface="Times New Roman"/>
                <a:cs typeface="Times New Roman"/>
              </a:rPr>
              <a:t> = 129</a:t>
            </a:r>
            <a:r>
              <a:rPr lang="en-GB" sz="1200" kern="1200" baseline="300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>
                <a:latin typeface="Times New Roman"/>
                <a:cs typeface="Times New Roman"/>
              </a:rPr>
              <a:t>  which is 39</a:t>
            </a:r>
            <a:r>
              <a:rPr lang="en-GB" sz="1200" kern="1200" baseline="300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GB" baseline="0" dirty="0">
                <a:latin typeface="Times New Roman"/>
                <a:cs typeface="Times New Roman"/>
              </a:rPr>
              <a:t> west of north.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71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80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 + B  = </a:t>
            </a:r>
            <a:r>
              <a:rPr lang="en-GB" b="0" dirty="0"/>
              <a:t>5</a:t>
            </a:r>
            <a:r>
              <a:rPr lang="en-GB" b="1" dirty="0"/>
              <a:t>i</a:t>
            </a:r>
            <a:r>
              <a:rPr lang="en-GB" b="1" baseline="0" dirty="0"/>
              <a:t> – j  – </a:t>
            </a:r>
            <a:r>
              <a:rPr lang="en-GB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GB" b="1" baseline="0" dirty="0"/>
              <a:t>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A </a:t>
            </a:r>
            <a:r>
              <a:rPr lang="en-GB" b="1" baseline="0" dirty="0"/>
              <a:t>–</a:t>
            </a:r>
            <a:r>
              <a:rPr lang="en-GB" b="1" dirty="0"/>
              <a:t> B   = </a:t>
            </a:r>
            <a:r>
              <a:rPr lang="en-GB" b="1" dirty="0" err="1"/>
              <a:t>i</a:t>
            </a:r>
            <a:r>
              <a:rPr lang="en-GB" b="1" baseline="0" dirty="0"/>
              <a:t> – </a:t>
            </a:r>
            <a:r>
              <a:rPr lang="en-GB" b="0" baseline="0" dirty="0"/>
              <a:t>7</a:t>
            </a:r>
            <a:r>
              <a:rPr lang="en-GB" b="1" baseline="0" dirty="0"/>
              <a:t>j  – </a:t>
            </a:r>
            <a:r>
              <a:rPr lang="en-GB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GB" b="1" baseline="0" dirty="0"/>
              <a:t>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29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A9C9-1C34-4805-8309-BE6590FD01E9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Official (Closed), Non-sensitive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565D-7C03-45E6-89CA-7C3E9F97CDA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809A-7D39-44D0-AB3B-DC1DE4634E67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D044-17A7-4164-8188-0F672E9F50F2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Official(closed), Non-sensitive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3A90-3A78-448F-B033-8AC1A3DE36F3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50A-7BAA-4B5B-8EF9-DBC1AC4B7DF9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3AA-0D0F-453E-BB81-617488F82EAF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7386-69BF-4C4D-85D2-F7C5F082DB5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3AF5-8D7D-475B-86D0-8B8DD05B5186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EDC99A-501B-43C9-9018-A6FAEBA4B07E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125-6503-4577-820E-54F49C62ADF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CE8D38-7897-48AE-80AE-DFDABD9AB08C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hyperlink" Target="http://faraday.physics.utoronto.ca/PVB/Harrison/Flash/Vectors/Add2Vecto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png"/><Relationship Id="rId5" Type="http://schemas.openxmlformats.org/officeDocument/2006/relationships/image" Target="../media/image33.wmf"/><Relationship Id="rId10" Type="http://schemas.openxmlformats.org/officeDocument/2006/relationships/image" Target="../media/image5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waynesclass.com/teacher/Vectors/Components/hom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8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image" Target="../media/image78.png"/><Relationship Id="rId4" Type="http://schemas.openxmlformats.org/officeDocument/2006/relationships/image" Target="../media/image69.jpeg"/><Relationship Id="rId9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hyperlink" Target="http://www.google.co.uk/imgres?imgurl=http://upload.wikimedia.org/wikipedia/commons/0/09/Torque_animation.gif&amp;imgrefurl=http://en.wikipedia.org/wiki/Torque&amp;h=154&amp;w=220&amp;sz=157&amp;tbnid=YY-2mbmgx8yoeM:&amp;tbnh=92&amp;tbnw=131&amp;zoom=1&amp;usg=__4B-_O28jFIrNb1l-TA_IjNSfFTI=&amp;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e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Pre-class (1 to 16)</a:t>
            </a:r>
          </a:p>
          <a:p>
            <a:r>
              <a:rPr lang="en-US" dirty="0"/>
              <a:t>in-class (18 </a:t>
            </a:r>
            <a:r>
              <a:rPr lang="en-US" dirty="0" err="1"/>
              <a:t>onwardS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Vectors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C921F-3CF3-4B5E-B4BC-BB7FB95E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2056567"/>
          </a:xfrm>
        </p:spPr>
        <p:txBody>
          <a:bodyPr/>
          <a:lstStyle/>
          <a:p>
            <a:r>
              <a:rPr lang="en-GB" dirty="0"/>
              <a:t>Two vectors are </a:t>
            </a:r>
            <a:r>
              <a:rPr lang="en-GB" dirty="0">
                <a:solidFill>
                  <a:srgbClr val="FF0000"/>
                </a:solidFill>
              </a:rPr>
              <a:t>negative </a:t>
            </a:r>
            <a:r>
              <a:rPr lang="en-GB" dirty="0"/>
              <a:t>of each other if they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magnitude, are </a:t>
            </a:r>
            <a:r>
              <a:rPr lang="en-GB" dirty="0">
                <a:solidFill>
                  <a:srgbClr val="FF0000"/>
                </a:solidFill>
              </a:rPr>
              <a:t>parallel </a:t>
            </a:r>
            <a:r>
              <a:rPr lang="en-GB" dirty="0"/>
              <a:t>but in </a:t>
            </a:r>
            <a:r>
              <a:rPr lang="en-GB" dirty="0">
                <a:solidFill>
                  <a:srgbClr val="FF0000"/>
                </a:solidFill>
              </a:rPr>
              <a:t>opposite</a:t>
            </a:r>
            <a:r>
              <a:rPr lang="en-GB" dirty="0"/>
              <a:t> directions. </a:t>
            </a:r>
          </a:p>
          <a:p>
            <a:r>
              <a:rPr lang="en-GB" dirty="0"/>
              <a:t>In the figure below, only the vectors in the </a:t>
            </a:r>
            <a:r>
              <a:rPr lang="en-GB" dirty="0">
                <a:solidFill>
                  <a:srgbClr val="FF0000"/>
                </a:solidFill>
              </a:rPr>
              <a:t>first</a:t>
            </a:r>
            <a:r>
              <a:rPr lang="en-GB" dirty="0"/>
              <a:t> pair of vectors are </a:t>
            </a:r>
            <a:r>
              <a:rPr lang="en-GB" dirty="0">
                <a:solidFill>
                  <a:srgbClr val="FF0000"/>
                </a:solidFill>
              </a:rPr>
              <a:t>negative</a:t>
            </a:r>
            <a:r>
              <a:rPr lang="en-GB" dirty="0"/>
              <a:t> of each </a:t>
            </a:r>
            <a:r>
              <a:rPr lang="en-GB" dirty="0" smtClean="0"/>
              <a:t>other.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4C42F-7DBF-4458-AAD6-02D52F20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929622" y="3809365"/>
            <a:ext cx="2397846" cy="2069960"/>
            <a:chOff x="2272077" y="3799091"/>
            <a:chExt cx="2397846" cy="2069960"/>
          </a:xfrm>
        </p:grpSpPr>
        <p:grpSp>
          <p:nvGrpSpPr>
            <p:cNvPr id="15" name="Group 14"/>
            <p:cNvGrpSpPr/>
            <p:nvPr/>
          </p:nvGrpSpPr>
          <p:grpSpPr>
            <a:xfrm>
              <a:off x="2461740" y="3799091"/>
              <a:ext cx="2018521" cy="1293690"/>
              <a:chOff x="2563982" y="3799091"/>
              <a:chExt cx="2018521" cy="1293690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2563982" y="3799091"/>
                <a:ext cx="1657350" cy="85725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2819423" y="4162857"/>
                <a:ext cx="1763080" cy="9299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617" y="3815683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617" y="3815683"/>
                    <a:ext cx="637383" cy="43749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9718" r="-2115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3664111" y="4512612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111" y="4512612"/>
                    <a:ext cx="637383" cy="4374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9444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2272077" y="5431559"/>
                  <a:ext cx="2397846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077" y="5431559"/>
                  <a:ext cx="2397846" cy="437492"/>
                </a:xfrm>
                <a:prstGeom prst="rect">
                  <a:avLst/>
                </a:prstGeom>
                <a:blipFill>
                  <a:blip r:embed="rId4"/>
                  <a:stretch>
                    <a:fillRect t="-19718" b="-2535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7256301" y="4002759"/>
            <a:ext cx="2036804" cy="1876566"/>
            <a:chOff x="6598756" y="3992485"/>
            <a:chExt cx="2036804" cy="1876566"/>
          </a:xfrm>
        </p:grpSpPr>
        <p:grpSp>
          <p:nvGrpSpPr>
            <p:cNvPr id="17" name="Group 16"/>
            <p:cNvGrpSpPr/>
            <p:nvPr/>
          </p:nvGrpSpPr>
          <p:grpSpPr>
            <a:xfrm>
              <a:off x="6598756" y="3992485"/>
              <a:ext cx="2036804" cy="1233309"/>
              <a:chOff x="6711700" y="3992485"/>
              <a:chExt cx="2036804" cy="1233309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V="1">
                <a:off x="6711700" y="3992485"/>
                <a:ext cx="1657350" cy="85725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rot="10800000" flipV="1">
                <a:off x="7801143" y="4654784"/>
                <a:ext cx="819337" cy="43799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7016203" y="4022513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6203" y="4022513"/>
                    <a:ext cx="637383" cy="4374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9718" r="-2095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111121" y="4788302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1121" y="4788302"/>
                    <a:ext cx="637383" cy="43749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9444" r="-2019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6645158" y="5431559"/>
                  <a:ext cx="1944000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158" y="5431559"/>
                  <a:ext cx="1944000" cy="437492"/>
                </a:xfrm>
                <a:prstGeom prst="rect">
                  <a:avLst/>
                </a:prstGeom>
                <a:blipFill>
                  <a:blip r:embed="rId7"/>
                  <a:stretch>
                    <a:fillRect t="-19718" b="-140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462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rule for adding two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319369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resultant of adding two vectors is obtained by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placing the </a:t>
            </a:r>
            <a:r>
              <a:rPr lang="en-GB" dirty="0">
                <a:solidFill>
                  <a:srgbClr val="FF0000"/>
                </a:solidFill>
              </a:rPr>
              <a:t>tail</a:t>
            </a:r>
            <a:r>
              <a:rPr lang="en-GB" dirty="0"/>
              <a:t> of the second vector at the </a:t>
            </a:r>
            <a:r>
              <a:rPr lang="en-GB" dirty="0">
                <a:solidFill>
                  <a:srgbClr val="FF0000"/>
                </a:solidFill>
              </a:rPr>
              <a:t>head</a:t>
            </a:r>
            <a:r>
              <a:rPr lang="en-GB" dirty="0"/>
              <a:t> of the first vector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drawing a line joining the </a:t>
            </a:r>
            <a:r>
              <a:rPr lang="en-GB" dirty="0">
                <a:solidFill>
                  <a:srgbClr val="FF0000"/>
                </a:solidFill>
              </a:rPr>
              <a:t>tail </a:t>
            </a:r>
            <a:r>
              <a:rPr lang="en-GB" dirty="0"/>
              <a:t>of the</a:t>
            </a:r>
            <a:r>
              <a:rPr lang="en-GB" dirty="0">
                <a:solidFill>
                  <a:srgbClr val="FF0000"/>
                </a:solidFill>
              </a:rPr>
              <a:t> first </a:t>
            </a:r>
            <a:r>
              <a:rPr lang="en-GB" dirty="0"/>
              <a:t>vector to the </a:t>
            </a:r>
            <a:r>
              <a:rPr lang="en-GB" dirty="0">
                <a:solidFill>
                  <a:srgbClr val="FF0000"/>
                </a:solidFill>
              </a:rPr>
              <a:t>head </a:t>
            </a:r>
            <a:r>
              <a:rPr lang="en-GB" dirty="0"/>
              <a:t>of the</a:t>
            </a:r>
            <a:r>
              <a:rPr lang="en-GB" dirty="0">
                <a:solidFill>
                  <a:srgbClr val="FF0000"/>
                </a:solidFill>
              </a:rPr>
              <a:t> second </a:t>
            </a:r>
            <a:r>
              <a:rPr lang="en-GB" dirty="0"/>
              <a:t>vector.</a:t>
            </a:r>
          </a:p>
          <a:p>
            <a:pPr>
              <a:lnSpc>
                <a:spcPct val="110000"/>
              </a:lnSpc>
            </a:pPr>
            <a:r>
              <a:rPr lang="en-GB" dirty="0"/>
              <a:t>It </a:t>
            </a:r>
            <a:r>
              <a:rPr lang="en-GB" dirty="0">
                <a:solidFill>
                  <a:srgbClr val="FF0000"/>
                </a:solidFill>
              </a:rPr>
              <a:t>does not</a:t>
            </a:r>
            <a:r>
              <a:rPr lang="en-GB" dirty="0"/>
              <a:t> matter which vector is first and which is second. </a:t>
            </a:r>
            <a:endParaRPr lang="en-GB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>
                <a:hlinkClick r:id="rId2"/>
              </a:rPr>
              <a:t>Animation</a:t>
            </a:r>
            <a:endParaRPr lang="en-GB" sz="200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CCE9C-CC90-4C3F-8310-77EDB659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4626" y="4090896"/>
            <a:ext cx="6185308" cy="1746241"/>
            <a:chOff x="3044626" y="4090896"/>
            <a:chExt cx="6185308" cy="1746241"/>
          </a:xfrm>
        </p:grpSpPr>
        <p:sp>
          <p:nvSpPr>
            <p:cNvPr id="18" name="Line 125"/>
            <p:cNvSpPr>
              <a:spLocks noChangeShapeType="1"/>
            </p:cNvSpPr>
            <p:nvPr/>
          </p:nvSpPr>
          <p:spPr bwMode="auto">
            <a:xfrm>
              <a:off x="3044626" y="5405346"/>
              <a:ext cx="20193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6"/>
            <p:cNvSpPr>
              <a:spLocks noChangeShapeType="1"/>
            </p:cNvSpPr>
            <p:nvPr/>
          </p:nvSpPr>
          <p:spPr bwMode="auto">
            <a:xfrm>
              <a:off x="6053346" y="5392646"/>
              <a:ext cx="192563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7"/>
            <p:cNvSpPr>
              <a:spLocks noChangeShapeType="1"/>
            </p:cNvSpPr>
            <p:nvPr/>
          </p:nvSpPr>
          <p:spPr bwMode="auto">
            <a:xfrm flipV="1">
              <a:off x="7969459" y="4359184"/>
              <a:ext cx="1260475" cy="102235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8"/>
            <p:cNvSpPr>
              <a:spLocks noChangeShapeType="1"/>
            </p:cNvSpPr>
            <p:nvPr/>
          </p:nvSpPr>
          <p:spPr bwMode="auto">
            <a:xfrm flipV="1">
              <a:off x="6066046" y="4365534"/>
              <a:ext cx="3155950" cy="101758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29"/>
            <p:cNvSpPr txBox="1">
              <a:spLocks noChangeArrowheads="1"/>
            </p:cNvSpPr>
            <p:nvPr/>
          </p:nvSpPr>
          <p:spPr bwMode="auto">
            <a:xfrm>
              <a:off x="5235784" y="4502059"/>
              <a:ext cx="550863" cy="46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</a:t>
              </a:r>
              <a:endParaRPr lang="en-GB" sz="2400" dirty="0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 flipV="1">
              <a:off x="3085902" y="4090896"/>
              <a:ext cx="1260475" cy="102235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3288438" y="4217230"/>
                  <a:ext cx="637383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438" y="4217230"/>
                  <a:ext cx="637383" cy="4374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3682576" y="5399645"/>
                  <a:ext cx="637383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576" y="5399645"/>
                  <a:ext cx="637383" cy="437492"/>
                </a:xfrm>
                <a:prstGeom prst="rect">
                  <a:avLst/>
                </a:prstGeom>
                <a:blipFill>
                  <a:blip r:embed="rId4"/>
                  <a:stretch>
                    <a:fillRect t="-18056" r="-2952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6697473" y="5389472"/>
                  <a:ext cx="637383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473" y="5389472"/>
                  <a:ext cx="637383" cy="437492"/>
                </a:xfrm>
                <a:prstGeom prst="rect">
                  <a:avLst/>
                </a:prstGeom>
                <a:blipFill>
                  <a:blip r:embed="rId5"/>
                  <a:stretch>
                    <a:fillRect t="-18056" r="-2980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8508989" y="4753213"/>
                  <a:ext cx="637383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989" y="4753213"/>
                  <a:ext cx="637383" cy="4374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6460995" y="4343689"/>
                  <a:ext cx="2041879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995" y="4343689"/>
                  <a:ext cx="2041879" cy="439479"/>
                </a:xfrm>
                <a:prstGeom prst="rect">
                  <a:avLst/>
                </a:prstGeom>
                <a:blipFill>
                  <a:blip r:embed="rId7"/>
                  <a:stretch>
                    <a:fillRect t="-180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719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GB" sz="2000" dirty="0" smtClean="0"/>
                  <a:t>A cross-country skier skis 1.00 km north and then 2.00 km east on a horizontal snow field. How far and in what direction is she from the starting point, i.e. what is her final displacement?</a:t>
                </a:r>
              </a:p>
              <a:p>
                <a:pPr marL="0" indent="0">
                  <a:buNone/>
                  <a:defRPr/>
                </a:pPr>
                <a:r>
                  <a:rPr lang="en-GB" sz="2000" dirty="0"/>
                  <a:t>The first displacement is 1.00 km north.</a:t>
                </a:r>
              </a:p>
              <a:p>
                <a:pPr marL="0" indent="0">
                  <a:buNone/>
                  <a:defRPr/>
                </a:pPr>
                <a:r>
                  <a:rPr lang="en-GB" sz="2000" dirty="0"/>
                  <a:t>The second displacement is 2.00 km east.</a:t>
                </a:r>
              </a:p>
              <a:p>
                <a:pPr marL="0" indent="0">
                  <a:buNone/>
                  <a:defRPr/>
                </a:pPr>
                <a:r>
                  <a:rPr lang="en-GB" sz="2000" dirty="0">
                    <a:solidFill>
                      <a:schemeClr val="tx1"/>
                    </a:solidFill>
                  </a:rPr>
                  <a:t>The</a:t>
                </a:r>
                <a:r>
                  <a:rPr lang="en-GB" sz="2000" dirty="0">
                    <a:solidFill>
                      <a:srgbClr val="FF0000"/>
                    </a:solidFill>
                  </a:rPr>
                  <a:t> resultant</a:t>
                </a:r>
                <a:r>
                  <a:rPr lang="en-GB" sz="2000" dirty="0"/>
                  <a:t> or </a:t>
                </a:r>
                <a:r>
                  <a:rPr lang="en-GB" sz="2000" dirty="0">
                    <a:solidFill>
                      <a:srgbClr val="FF0000"/>
                    </a:solidFill>
                  </a:rPr>
                  <a:t>final</a:t>
                </a:r>
                <a:r>
                  <a:rPr lang="en-GB" sz="2000" dirty="0"/>
                  <a:t> displacement </a:t>
                </a:r>
                <a:r>
                  <a:rPr lang="en-GB" sz="2000" dirty="0" smtClean="0"/>
                  <a:t>is</a:t>
                </a:r>
                <a:br>
                  <a:rPr lang="en-GB" sz="20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1.00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2.00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=2.24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km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  <a:defRPr/>
                </a:pPr>
                <a:r>
                  <a:rPr lang="en-GB" sz="2000" dirty="0" smtClean="0"/>
                  <a:t>The </a:t>
                </a:r>
                <a:r>
                  <a:rPr lang="en-GB" sz="2000" dirty="0">
                    <a:solidFill>
                      <a:srgbClr val="FF0000"/>
                    </a:solidFill>
                  </a:rPr>
                  <a:t>direction</a:t>
                </a:r>
                <a:r>
                  <a:rPr lang="en-GB" sz="2000" dirty="0"/>
                  <a:t> </a:t>
                </a:r>
                <a:r>
                  <a:rPr lang="en-GB" sz="2000" dirty="0" smtClean="0"/>
                  <a:t>of the final displacement is </a:t>
                </a:r>
                <a:r>
                  <a:rPr lang="en-GB" sz="2000" dirty="0"/>
                  <a:t/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(2.00)</m:t>
                        </m:r>
                      </m:e>
                    </m:fun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=63.4°</m:t>
                    </m:r>
                  </m:oMath>
                </a14:m>
                <a:r>
                  <a:rPr lang="en-GB" sz="2000" dirty="0"/>
                  <a:t> east of north or 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90°−63.4°=26.6°</m:t>
                    </m:r>
                  </m:oMath>
                </a14:m>
                <a:r>
                  <a:rPr lang="en-GB" sz="2000" dirty="0"/>
                  <a:t> north of east. </a:t>
                </a:r>
                <a:endParaRPr lang="en-SG" sz="2000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1" t="-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7" descr="01_16_Figure"/>
          <p:cNvPicPr>
            <a:picLocks noChangeAspect="1" noChangeArrowheads="1"/>
          </p:cNvPicPr>
          <p:nvPr/>
        </p:nvPicPr>
        <p:blipFill>
          <a:blip r:embed="rId3" cstate="print"/>
          <a:srcRect b="2632"/>
          <a:stretch>
            <a:fillRect/>
          </a:stretch>
        </p:blipFill>
        <p:spPr bwMode="auto">
          <a:xfrm>
            <a:off x="6617340" y="2539014"/>
            <a:ext cx="4001658" cy="28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5A5DA9-9D43-4256-BD1E-0D1E704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rule for adding 3 or more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184885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an </a:t>
            </a:r>
            <a:r>
              <a:rPr lang="en-GB" dirty="0">
                <a:solidFill>
                  <a:srgbClr val="FF0000"/>
                </a:solidFill>
              </a:rPr>
              <a:t>extension</a:t>
            </a:r>
            <a:r>
              <a:rPr lang="en-GB" dirty="0"/>
              <a:t> of the triangle rule for adding more than </a:t>
            </a:r>
            <a:r>
              <a:rPr lang="en-GB" dirty="0">
                <a:solidFill>
                  <a:srgbClr val="FF0000"/>
                </a:solidFill>
              </a:rPr>
              <a:t>two</a:t>
            </a:r>
            <a:r>
              <a:rPr lang="en-GB" dirty="0"/>
              <a:t> vectors by drawing.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resultant</a:t>
            </a:r>
            <a:r>
              <a:rPr lang="en-GB" dirty="0"/>
              <a:t> is the line joining the </a:t>
            </a:r>
            <a:r>
              <a:rPr lang="en-GB" dirty="0">
                <a:solidFill>
                  <a:srgbClr val="FF0000"/>
                </a:solidFill>
              </a:rPr>
              <a:t>tail</a:t>
            </a:r>
            <a:r>
              <a:rPr lang="en-GB" dirty="0"/>
              <a:t> of the first vector to the </a:t>
            </a:r>
            <a:r>
              <a:rPr lang="en-GB" dirty="0">
                <a:solidFill>
                  <a:srgbClr val="FF0000"/>
                </a:solidFill>
              </a:rPr>
              <a:t>head</a:t>
            </a:r>
            <a:r>
              <a:rPr lang="en-GB" dirty="0"/>
              <a:t> of the last vector after putting all the vectors </a:t>
            </a:r>
            <a:r>
              <a:rPr lang="en-GB" dirty="0">
                <a:solidFill>
                  <a:srgbClr val="FF0000"/>
                </a:solidFill>
              </a:rPr>
              <a:t>touching</a:t>
            </a:r>
            <a:r>
              <a:rPr lang="en-GB" dirty="0"/>
              <a:t> head to tail.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11C7-3AAD-4BF4-8AD3-8F5211BC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Official (Closed), Non-sensitive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62343" y="3679610"/>
            <a:ext cx="7245496" cy="1728720"/>
            <a:chOff x="1562343" y="3679610"/>
            <a:chExt cx="7245496" cy="1728720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692985" y="5206948"/>
              <a:ext cx="18002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564623" y="3803551"/>
              <a:ext cx="492125" cy="61753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6390371" y="4108351"/>
              <a:ext cx="1412697" cy="129997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886979" y="4342537"/>
              <a:ext cx="53181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2400" dirty="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</a:t>
              </a:r>
              <a:endParaRPr lang="en-GB" sz="2400" dirty="0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1562343" y="4219515"/>
              <a:ext cx="860604" cy="682441"/>
            </a:xfrm>
            <a:prstGeom prst="line">
              <a:avLst/>
            </a:prstGeom>
            <a:noFill/>
            <a:ln w="2222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6379260" y="4098826"/>
              <a:ext cx="18018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8171548" y="4108351"/>
              <a:ext cx="492125" cy="61753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7804043" y="4725889"/>
              <a:ext cx="860604" cy="682441"/>
            </a:xfrm>
            <a:prstGeom prst="line">
              <a:avLst/>
            </a:prstGeom>
            <a:noFill/>
            <a:ln w="2222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5313371" y="4809898"/>
                  <a:ext cx="2041879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371" y="4809898"/>
                  <a:ext cx="2041879" cy="439479"/>
                </a:xfrm>
                <a:prstGeom prst="rect">
                  <a:avLst/>
                </a:prstGeom>
                <a:blipFill>
                  <a:blip r:embed="rId2"/>
                  <a:stretch>
                    <a:fillRect t="-18056" r="-98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1677802" y="4184899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802" y="4184899"/>
                  <a:ext cx="526053" cy="439479"/>
                </a:xfrm>
                <a:prstGeom prst="rect">
                  <a:avLst/>
                </a:prstGeom>
                <a:blipFill>
                  <a:blip r:embed="rId3"/>
                  <a:stretch>
                    <a:fillRect t="-16438" r="-3563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3737686" y="3766935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686" y="3766935"/>
                  <a:ext cx="526053" cy="4394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3243108" y="4750776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108" y="4750776"/>
                  <a:ext cx="526053" cy="439479"/>
                </a:xfrm>
                <a:prstGeom prst="rect">
                  <a:avLst/>
                </a:prstGeom>
                <a:blipFill>
                  <a:blip r:embed="rId5"/>
                  <a:stretch>
                    <a:fillRect t="-18056" r="-3837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8181072" y="4918323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072" y="4918323"/>
                  <a:ext cx="526053" cy="439479"/>
                </a:xfrm>
                <a:prstGeom prst="rect">
                  <a:avLst/>
                </a:prstGeom>
                <a:blipFill>
                  <a:blip r:embed="rId6"/>
                  <a:stretch>
                    <a:fillRect t="-18056" r="-372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8281786" y="4043448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786" y="4043448"/>
                  <a:ext cx="526053" cy="4394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7017139" y="3679610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139" y="3679610"/>
                  <a:ext cx="526053" cy="439479"/>
                </a:xfrm>
                <a:prstGeom prst="rect">
                  <a:avLst/>
                </a:prstGeom>
                <a:blipFill>
                  <a:blip r:embed="rId8"/>
                  <a:stretch>
                    <a:fillRect t="-18056" r="-3837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916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531416"/>
              </a:xfrm>
            </p:spPr>
            <p:txBody>
              <a:bodyPr/>
              <a:lstStyle/>
              <a:p>
                <a:r>
                  <a:rPr lang="en-GB" dirty="0" smtClean="0"/>
                  <a:t>Add the force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GB" dirty="0" smtClean="0"/>
                  <a:t>. </a:t>
                </a:r>
                <a:r>
                  <a:rPr lang="en-GB" dirty="0"/>
                  <a:t>Comment on your answer.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531416"/>
              </a:xfrm>
              <a:blipFill>
                <a:blip r:embed="rId2"/>
                <a:stretch>
                  <a:fillRect l="-1693" b="-218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DFE7009-9042-4EC0-9759-E48F1408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5741652" y="4967939"/>
                <a:ext cx="3822971" cy="74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/>
                  <a:t>Head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SG" sz="2000" dirty="0" smtClean="0"/>
                  <a:t> touches the tail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SG" sz="2000" dirty="0" smtClean="0"/>
                  <a:t>. The resultant force is zero.</a:t>
                </a:r>
                <a:endParaRPr lang="en-SG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41652" y="4967939"/>
                <a:ext cx="3822971" cy="747256"/>
              </a:xfrm>
              <a:prstGeom prst="rect">
                <a:avLst/>
              </a:prstGeom>
              <a:blipFill>
                <a:blip r:embed="rId3"/>
                <a:stretch>
                  <a:fillRect l="-1754" t="-10569" b="-130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457102" y="2716006"/>
            <a:ext cx="6767514" cy="2428379"/>
            <a:chOff x="1457102" y="2716006"/>
            <a:chExt cx="6767514" cy="2428379"/>
          </a:xfrm>
        </p:grpSpPr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2693765" y="3176581"/>
              <a:ext cx="20335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5373465" y="3325806"/>
              <a:ext cx="568325" cy="650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zh-CN" sz="2400">
                  <a:latin typeface="Times New Roman" pitchFamily="18" charset="0"/>
                  <a:ea typeface="SimSun" pitchFamily="2" charset="-122"/>
                  <a:sym typeface="Symbol" pitchFamily="18" charset="2"/>
                </a:rPr>
                <a:t></a:t>
              </a:r>
              <a:endParaRPr lang="en-GB" sz="2400"/>
            </a:p>
          </p:txBody>
        </p:sp>
        <p:sp>
          <p:nvSpPr>
            <p:cNvPr id="9" name="Line 33"/>
            <p:cNvSpPr>
              <a:spLocks noChangeShapeType="1"/>
            </p:cNvSpPr>
            <p:nvPr/>
          </p:nvSpPr>
          <p:spPr bwMode="auto">
            <a:xfrm>
              <a:off x="6171978" y="4164008"/>
              <a:ext cx="20526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H="1" flipV="1">
              <a:off x="7257828" y="2877363"/>
              <a:ext cx="966788" cy="12906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H="1">
              <a:off x="6171977" y="2877363"/>
              <a:ext cx="1088665" cy="1282651"/>
            </a:xfrm>
            <a:prstGeom prst="line">
              <a:avLst/>
            </a:prstGeom>
            <a:noFill/>
            <a:ln w="19050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H="1" flipV="1">
              <a:off x="1457102" y="3152769"/>
              <a:ext cx="966788" cy="12906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166226" y="3861734"/>
              <a:ext cx="1088665" cy="1282651"/>
            </a:xfrm>
            <a:prstGeom prst="line">
              <a:avLst/>
            </a:prstGeom>
            <a:noFill/>
            <a:ln w="19050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3662332" y="4414986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332" y="4414986"/>
                  <a:ext cx="526053" cy="439479"/>
                </a:xfrm>
                <a:prstGeom prst="rect">
                  <a:avLst/>
                </a:prstGeom>
                <a:blipFill>
                  <a:blip r:embed="rId4"/>
                  <a:stretch>
                    <a:fillRect t="-18056" r="-360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1834221" y="3422255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221" y="3422255"/>
                  <a:ext cx="526053" cy="439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3342461" y="2716006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461" y="2716006"/>
                  <a:ext cx="526053" cy="439479"/>
                </a:xfrm>
                <a:prstGeom prst="rect">
                  <a:avLst/>
                </a:prstGeom>
                <a:blipFill>
                  <a:blip r:embed="rId6"/>
                  <a:stretch>
                    <a:fillRect t="-18056" r="-367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6262201" y="3152769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201" y="3152769"/>
                  <a:ext cx="526053" cy="439479"/>
                </a:xfrm>
                <a:prstGeom prst="rect">
                  <a:avLst/>
                </a:prstGeom>
                <a:blipFill>
                  <a:blip r:embed="rId7"/>
                  <a:stretch>
                    <a:fillRect t="-18056" r="-3563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7653137" y="3152769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137" y="3152769"/>
                  <a:ext cx="526053" cy="4394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6935270" y="4183126"/>
                  <a:ext cx="526053" cy="439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270" y="4183126"/>
                  <a:ext cx="526053" cy="439479"/>
                </a:xfrm>
                <a:prstGeom prst="rect">
                  <a:avLst/>
                </a:prstGeom>
                <a:blipFill>
                  <a:blip r:embed="rId9"/>
                  <a:stretch>
                    <a:fillRect t="-18056" r="-372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540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rule – Subtracting two vectors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1636103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It is easier to treat vector </a:t>
                </a:r>
                <a:r>
                  <a:rPr lang="en-GB" dirty="0">
                    <a:solidFill>
                      <a:srgbClr val="FF0000"/>
                    </a:solidFill>
                  </a:rPr>
                  <a:t>subtraction</a:t>
                </a:r>
                <a:r>
                  <a:rPr lang="en-GB" dirty="0"/>
                  <a:t> as vector </a:t>
                </a:r>
                <a:r>
                  <a:rPr lang="en-GB" dirty="0">
                    <a:solidFill>
                      <a:srgbClr val="FF0000"/>
                    </a:solidFill>
                  </a:rPr>
                  <a:t>addition</a:t>
                </a:r>
                <a:r>
                  <a:rPr lang="en-GB" dirty="0"/>
                  <a:t> by </a:t>
                </a:r>
                <a:r>
                  <a:rPr lang="en-GB" dirty="0">
                    <a:solidFill>
                      <a:srgbClr val="FF0000"/>
                    </a:solidFill>
                  </a:rPr>
                  <a:t>reversing</a:t>
                </a:r>
                <a:r>
                  <a:rPr lang="en-GB" dirty="0"/>
                  <a:t> the vector to be subtracted.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For example, to </a:t>
                </a:r>
                <a:r>
                  <a:rPr lang="en-GB" dirty="0" smtClean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/>
                  <a:t>, we write it </a:t>
                </a: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.  </a:t>
                </a:r>
                <a:endParaRPr lang="en-GB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1636103"/>
              </a:xfrm>
              <a:blipFill>
                <a:blip r:embed="rId3"/>
                <a:stretch>
                  <a:fillRect l="-1693" t="-2230" r="-7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756824" y="5304518"/>
            <a:ext cx="215265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2734600" y="3932919"/>
            <a:ext cx="1808163" cy="1004887"/>
          </a:xfrm>
          <a:prstGeom prst="line">
            <a:avLst/>
          </a:prstGeom>
          <a:noFill/>
          <a:ln w="22225">
            <a:solidFill>
              <a:srgbClr val="00808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7396835" y="4231369"/>
            <a:ext cx="306388" cy="9985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7387310" y="4223431"/>
            <a:ext cx="215265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7707985" y="4223432"/>
            <a:ext cx="1809750" cy="1006475"/>
          </a:xfrm>
          <a:prstGeom prst="line">
            <a:avLst/>
          </a:prstGeom>
          <a:noFill/>
          <a:ln w="22225">
            <a:solidFill>
              <a:srgbClr val="008080"/>
            </a:solidFill>
            <a:round/>
            <a:headEnd type="triangle" w="med" len="lg"/>
            <a:tailEnd type="none" w="sm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017239" y="4599668"/>
          <a:ext cx="30956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4" imgW="190417" imgH="152334" progId="Equation.DSMT4">
                  <p:embed/>
                </p:oleObj>
              </mc:Choice>
              <mc:Fallback>
                <p:oleObj name="Equation" r:id="rId4" imgW="190417" imgH="152334" progId="Equation.DSMT4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239" y="4599668"/>
                        <a:ext cx="309563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BC2B65-7928-471C-B10C-8E83A1F9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802A43-7E10-46EA-851B-C4D61DB9F90F}"/>
                  </a:ext>
                </a:extLst>
              </p:cNvPr>
              <p:cNvSpPr txBox="1"/>
              <p:nvPr/>
            </p:nvSpPr>
            <p:spPr>
              <a:xfrm>
                <a:off x="3570122" y="5301277"/>
                <a:ext cx="526053" cy="43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802A43-7E10-46EA-851B-C4D61DB9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22" y="5301277"/>
                <a:ext cx="526053" cy="439479"/>
              </a:xfrm>
              <a:prstGeom prst="rect">
                <a:avLst/>
              </a:prstGeom>
              <a:blipFill>
                <a:blip r:embed="rId6"/>
                <a:stretch>
                  <a:fillRect t="-18056" r="-372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802A43-7E10-46EA-851B-C4D61DB9F90F}"/>
                  </a:ext>
                </a:extLst>
              </p:cNvPr>
              <p:cNvSpPr txBox="1"/>
              <p:nvPr/>
            </p:nvSpPr>
            <p:spPr>
              <a:xfrm>
                <a:off x="3187564" y="4092651"/>
                <a:ext cx="526053" cy="43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802A43-7E10-46EA-851B-C4D61DB9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4" y="4092651"/>
                <a:ext cx="526053" cy="439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802A43-7E10-46EA-851B-C4D61DB9F90F}"/>
                  </a:ext>
                </a:extLst>
              </p:cNvPr>
              <p:cNvSpPr txBox="1"/>
              <p:nvPr/>
            </p:nvSpPr>
            <p:spPr>
              <a:xfrm>
                <a:off x="8200608" y="3795132"/>
                <a:ext cx="526053" cy="43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802A43-7E10-46EA-851B-C4D61DB9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08" y="3795132"/>
                <a:ext cx="526053" cy="439479"/>
              </a:xfrm>
              <a:prstGeom prst="rect">
                <a:avLst/>
              </a:prstGeom>
              <a:blipFill>
                <a:blip r:embed="rId8"/>
                <a:stretch>
                  <a:fillRect t="-18056" r="-367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802A43-7E10-46EA-851B-C4D61DB9F90F}"/>
                  </a:ext>
                </a:extLst>
              </p:cNvPr>
              <p:cNvSpPr txBox="1"/>
              <p:nvPr/>
            </p:nvSpPr>
            <p:spPr>
              <a:xfrm>
                <a:off x="8480386" y="4662910"/>
                <a:ext cx="526053" cy="43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802A43-7E10-46EA-851B-C4D61DB9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386" y="4662910"/>
                <a:ext cx="526053" cy="439479"/>
              </a:xfrm>
              <a:prstGeom prst="rect">
                <a:avLst/>
              </a:prstGeom>
              <a:blipFill>
                <a:blip r:embed="rId9"/>
                <a:stretch>
                  <a:fillRect r="-34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832490" y="4525053"/>
                <a:ext cx="1640962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i="1">
                          <a:latin typeface="Cambria Math" panose="02040503050406030204" pitchFamily="18" charset="0"/>
                        </a:rPr>
                        <m:t>+(−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490" y="4525053"/>
                <a:ext cx="1640962" cy="404791"/>
              </a:xfrm>
              <a:prstGeom prst="rect">
                <a:avLst/>
              </a:prstGeom>
              <a:blipFill>
                <a:blip r:embed="rId10"/>
                <a:stretch>
                  <a:fillRect t="-22388" b="-119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62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77919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An object is moving east at 11.0 m/s. It then changes direction to move at 11.0 m/s south. What is the change in its velocity?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55389" y="2352843"/>
            <a:ext cx="546950" cy="1258935"/>
            <a:chOff x="7146523" y="2845792"/>
            <a:chExt cx="546950" cy="1258935"/>
          </a:xfrm>
        </p:grpSpPr>
        <p:sp>
          <p:nvSpPr>
            <p:cNvPr id="31" name="Line 6"/>
            <p:cNvSpPr>
              <a:spLocks noChangeShapeType="1"/>
            </p:cNvSpPr>
            <p:nvPr/>
          </p:nvSpPr>
          <p:spPr bwMode="auto">
            <a:xfrm rot="5400000" flipV="1">
              <a:off x="6939929" y="3708727"/>
              <a:ext cx="792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lg" len="med"/>
              <a:tailEnd type="none" w="med" len="med"/>
            </a:ln>
          </p:spPr>
          <p:txBody>
            <a:bodyPr/>
            <a:lstStyle/>
            <a:p>
              <a:endParaRPr 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66710" y="2845792"/>
              <a:ext cx="526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 rot="5400000" flipH="1" flipV="1">
              <a:off x="7344523" y="3627545"/>
              <a:ext cx="0" cy="396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lg" len="med"/>
              <a:tailEnd type="none" w="med" len="med"/>
            </a:ln>
          </p:spPr>
          <p:txBody>
            <a:bodyPr/>
            <a:lstStyle/>
            <a:p>
              <a:endParaRPr 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A9C3653-AE85-4CAE-A43D-126C3E15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97279" y="2341080"/>
                <a:ext cx="4819034" cy="3868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/>
                  <a:t>Change in velocity is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 smtClean="0"/>
              </a:p>
              <a:p>
                <a:endParaRPr lang="en-SG" sz="2000" dirty="0"/>
              </a:p>
              <a:p>
                <a:r>
                  <a:rPr lang="en-SG" sz="2000" dirty="0" smtClean="0"/>
                  <a:t>The magnitude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SG" sz="2000" dirty="0" smtClean="0"/>
                  <a:t>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11.0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11.0</m:t>
                            </m:r>
                          </m:e>
                          <m:sup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=15.6</m:t>
                    </m:r>
                  </m:oMath>
                </a14:m>
                <a:r>
                  <a:rPr lang="en-SG" sz="2000" dirty="0" smtClean="0"/>
                  <a:t> m/s</a:t>
                </a:r>
              </a:p>
              <a:p>
                <a:endParaRPr lang="en-SG" sz="2000" dirty="0"/>
              </a:p>
              <a:p>
                <a:r>
                  <a:rPr lang="en-SG" sz="2000" dirty="0" smtClean="0"/>
                  <a:t>The angle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sz="2000" dirty="0" smtClean="0"/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11.0</m:t>
                                  </m:r>
                                </m:num>
                                <m:den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11.0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en-SG" sz="2000" dirty="0" smtClean="0"/>
              </a:p>
              <a:p>
                <a:endParaRPr lang="en-SG" sz="2000" dirty="0"/>
              </a:p>
              <a:p>
                <a:r>
                  <a:rPr lang="en-SG" sz="2000" dirty="0" smtClean="0"/>
                  <a:t>The direction is angle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=90°−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G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=90°−45°=45°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south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west</m:t>
                      </m:r>
                    </m:oMath>
                  </m:oMathPara>
                </a14:m>
                <a:endParaRPr lang="en-SG" sz="2000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341080"/>
                <a:ext cx="4819034" cy="3868495"/>
              </a:xfrm>
              <a:prstGeom prst="rect">
                <a:avLst/>
              </a:prstGeom>
              <a:blipFill>
                <a:blip r:embed="rId2"/>
                <a:stretch>
                  <a:fillRect l="-1264" t="-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026825" y="2329934"/>
            <a:ext cx="2232405" cy="1740168"/>
            <a:chOff x="6026825" y="2329934"/>
            <a:chExt cx="2232405" cy="174016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026825" y="2532474"/>
              <a:ext cx="540000" cy="360001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344316" y="2715545"/>
              <a:ext cx="792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 rot="5400000">
              <a:off x="7519236" y="3074955"/>
              <a:ext cx="540000" cy="360000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rot="5400000" flipV="1">
              <a:off x="7393236" y="3674102"/>
              <a:ext cx="792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596335" y="2329934"/>
                  <a:ext cx="40425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6335" y="2329934"/>
                  <a:ext cx="40425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196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791538" y="362838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538" y="3628382"/>
                  <a:ext cx="46769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879985" y="4566241"/>
            <a:ext cx="1897405" cy="1816938"/>
            <a:chOff x="6879985" y="4566241"/>
            <a:chExt cx="1897405" cy="1816938"/>
          </a:xfrm>
        </p:grpSpPr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6879985" y="6063608"/>
              <a:ext cx="14694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rot="5400000" flipV="1">
              <a:off x="7725442" y="5448705"/>
              <a:ext cx="12478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endCxn id="21" idx="1"/>
            </p:cNvCxnSpPr>
            <p:nvPr/>
          </p:nvCxnSpPr>
          <p:spPr>
            <a:xfrm flipH="1">
              <a:off x="6879985" y="4836681"/>
              <a:ext cx="1469401" cy="122692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099798">
              <a:off x="8031931" y="4764401"/>
              <a:ext cx="523007" cy="52300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H="1">
              <a:off x="7110524" y="4807001"/>
              <a:ext cx="14694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Arc 35"/>
            <p:cNvSpPr/>
            <p:nvPr/>
          </p:nvSpPr>
          <p:spPr>
            <a:xfrm rot="10800000">
              <a:off x="7988500" y="4566241"/>
              <a:ext cx="523007" cy="523007"/>
            </a:xfrm>
            <a:prstGeom prst="arc">
              <a:avLst>
                <a:gd name="adj1" fmla="val 1849166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309698" y="5371838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698" y="5371838"/>
                  <a:ext cx="46769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449533" y="6013847"/>
                  <a:ext cx="40425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533" y="6013847"/>
                  <a:ext cx="40425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621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104277" y="5246870"/>
                  <a:ext cx="5071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277" y="5246870"/>
                  <a:ext cx="50719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4642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598053" y="4771382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053" y="4771382"/>
                  <a:ext cx="38241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887613" y="5161526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613" y="5161526"/>
                  <a:ext cx="3741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72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0733" y="3256908"/>
            <a:ext cx="6739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pre-class slides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AE0D-C7E4-40DD-A98D-7A238D21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5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of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Since vectors can be </a:t>
            </a:r>
            <a:r>
              <a:rPr lang="en-GB" dirty="0">
                <a:solidFill>
                  <a:srgbClr val="FF0000"/>
                </a:solidFill>
              </a:rPr>
              <a:t>added</a:t>
            </a:r>
            <a:r>
              <a:rPr lang="en-GB" dirty="0"/>
              <a:t> to form a resultant, the </a:t>
            </a:r>
            <a:r>
              <a:rPr lang="en-GB" dirty="0">
                <a:solidFill>
                  <a:srgbClr val="FF0000"/>
                </a:solidFill>
              </a:rPr>
              <a:t>reverse</a:t>
            </a:r>
            <a:r>
              <a:rPr lang="en-GB" dirty="0"/>
              <a:t> is also possible. </a:t>
            </a:r>
          </a:p>
          <a:p>
            <a:r>
              <a:rPr lang="en-GB" dirty="0"/>
              <a:t>Any vector can be </a:t>
            </a:r>
            <a:r>
              <a:rPr lang="en-GB" dirty="0">
                <a:solidFill>
                  <a:srgbClr val="FF0000"/>
                </a:solidFill>
              </a:rPr>
              <a:t>resolved</a:t>
            </a:r>
            <a:r>
              <a:rPr lang="en-GB" dirty="0"/>
              <a:t> (break up) into its components. </a:t>
            </a:r>
          </a:p>
          <a:p>
            <a:r>
              <a:rPr lang="en-GB" dirty="0"/>
              <a:t>We usually resolve a vector into mutually </a:t>
            </a:r>
            <a:r>
              <a:rPr lang="en-GB" dirty="0">
                <a:solidFill>
                  <a:srgbClr val="FF0000"/>
                </a:solidFill>
              </a:rPr>
              <a:t>perpendicular</a:t>
            </a:r>
            <a:r>
              <a:rPr lang="en-GB" dirty="0"/>
              <a:t> components. </a:t>
            </a:r>
            <a:r>
              <a:rPr lang="en-GB" dirty="0">
                <a:hlinkClick r:id="rId2"/>
              </a:rPr>
              <a:t>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C9F4-CED3-46BB-84FC-5A1B4E9C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8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vectors in 2D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32219"/>
                <a:ext cx="10080000" cy="468000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SG" dirty="0" smtClean="0">
                    <a:solidFill>
                      <a:srgbClr val="000000"/>
                    </a:solidFill>
                  </a:rPr>
                  <a:t>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SG" dirty="0" smtClean="0">
                    <a:solidFill>
                      <a:srgbClr val="000000"/>
                    </a:solidFill>
                  </a:rPr>
                  <a:t> in </a:t>
                </a:r>
                <a:r>
                  <a:rPr lang="en-SG" dirty="0">
                    <a:solidFill>
                      <a:srgbClr val="000000"/>
                    </a:solidFill>
                  </a:rPr>
                  <a:t>2D can be resolved into two </a:t>
                </a:r>
                <a:r>
                  <a:rPr lang="en-SG" dirty="0">
                    <a:solidFill>
                      <a:srgbClr val="FF0000"/>
                    </a:solidFill>
                  </a:rPr>
                  <a:t>mutually</a:t>
                </a:r>
                <a:r>
                  <a:rPr lang="en-SG" dirty="0">
                    <a:solidFill>
                      <a:srgbClr val="000000"/>
                    </a:solidFill>
                  </a:rPr>
                  <a:t> perpendicular vectors</a:t>
                </a:r>
                <a:r>
                  <a:rPr lang="en-SG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SG" dirty="0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SG" dirty="0" smtClean="0">
                    <a:solidFill>
                      <a:srgbClr val="000000"/>
                    </a:solidFill>
                  </a:rPr>
                  <a:t> such </a:t>
                </a:r>
                <a:r>
                  <a:rPr lang="en-SG" dirty="0">
                    <a:solidFill>
                      <a:srgbClr val="000000"/>
                    </a:solidFill>
                  </a:rPr>
                  <a:t>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SG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GB" dirty="0">
                  <a:solidFill>
                    <a:srgbClr val="000000"/>
                  </a:solidFill>
                </a:endParaRPr>
              </a:p>
              <a:p>
                <a:pPr marL="268288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GB" dirty="0" smtClean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 smtClean="0">
                  <a:solidFill>
                    <a:srgbClr val="000000"/>
                  </a:solidFill>
                </a:endParaRPr>
              </a:p>
              <a:p>
                <a:pPr marL="268288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GB" dirty="0" smtClean="0">
                    <a:solidFill>
                      <a:srgbClr val="000000"/>
                    </a:solidFill>
                  </a:rPr>
                  <a:t>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GB" dirty="0" smtClean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GB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marL="268288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GB" dirty="0" smtClean="0">
                    <a:solidFill>
                      <a:srgbClr val="000000"/>
                    </a:solidFill>
                  </a:rPr>
                  <a:t>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GB" dirty="0" smtClean="0">
                    <a:solidFill>
                      <a:srgbClr val="0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SG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SG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SG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SG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GB" dirty="0" smtClean="0">
                    <a:solidFill>
                      <a:srgbClr val="000000"/>
                    </a:solidFill>
                  </a:rPr>
                  <a:t>.</a:t>
                </a:r>
                <a:endParaRPr lang="en-GB" dirty="0">
                  <a:solidFill>
                    <a:srgbClr val="000000"/>
                  </a:solidFill>
                </a:endParaRPr>
              </a:p>
              <a:p>
                <a:pPr marL="109728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GB" dirty="0"/>
                  <a:t>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32219"/>
                <a:ext cx="10080000" cy="4680000"/>
              </a:xfrm>
              <a:blipFill>
                <a:blip r:embed="rId2"/>
                <a:stretch>
                  <a:fillRect l="-16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C55C6FE-F036-478D-8D96-AE1BA4B2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016146" y="2816147"/>
            <a:ext cx="3129379" cy="2372132"/>
            <a:chOff x="7016146" y="2816147"/>
            <a:chExt cx="3129379" cy="2372132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7467283" y="3185652"/>
              <a:ext cx="2249578" cy="1565135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7467283" y="2816147"/>
              <a:ext cx="0" cy="1912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467283" y="4750787"/>
              <a:ext cx="26782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7467283" y="3176080"/>
              <a:ext cx="2249578" cy="15747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489779" y="4750787"/>
              <a:ext cx="2227082" cy="0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7467282" y="3176078"/>
              <a:ext cx="1" cy="15401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rot="1404097">
              <a:off x="7619645" y="4276716"/>
              <a:ext cx="722380" cy="722380"/>
            </a:xfrm>
            <a:prstGeom prst="arc">
              <a:avLst>
                <a:gd name="adj1" fmla="val 16200000"/>
                <a:gd name="adj2" fmla="val 211940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406216" y="4750787"/>
                  <a:ext cx="527773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216" y="4750787"/>
                  <a:ext cx="527773" cy="4374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7016146" y="3776352"/>
                  <a:ext cx="535339" cy="4687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SG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146" y="3776352"/>
                  <a:ext cx="535339" cy="468783"/>
                </a:xfrm>
                <a:prstGeom prst="rect">
                  <a:avLst/>
                </a:prstGeom>
                <a:blipFill>
                  <a:blip r:embed="rId4"/>
                  <a:stretch>
                    <a:fillRect b="-519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8338512" y="3476915"/>
                  <a:ext cx="413383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512" y="3476915"/>
                  <a:ext cx="413383" cy="4374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273861" y="42712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861" y="4271240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141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physical quantity that is </a:t>
            </a:r>
            <a:r>
              <a:rPr lang="en-GB" dirty="0">
                <a:solidFill>
                  <a:srgbClr val="FF0000"/>
                </a:solidFill>
              </a:rPr>
              <a:t>completely</a:t>
            </a:r>
            <a:r>
              <a:rPr lang="en-GB" dirty="0"/>
              <a:t> described by its </a:t>
            </a:r>
            <a:r>
              <a:rPr lang="en-GB" dirty="0">
                <a:solidFill>
                  <a:srgbClr val="FF0000"/>
                </a:solidFill>
              </a:rPr>
              <a:t>magnitude</a:t>
            </a:r>
            <a:r>
              <a:rPr lang="en-GB" dirty="0"/>
              <a:t> is called a </a:t>
            </a:r>
            <a:r>
              <a:rPr lang="en-GB" dirty="0">
                <a:solidFill>
                  <a:srgbClr val="FF0000"/>
                </a:solidFill>
              </a:rPr>
              <a:t>scalar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of scalars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Volume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Work and energy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Time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Temperature</a:t>
            </a:r>
          </a:p>
          <a:p>
            <a:r>
              <a:rPr lang="en-GB" dirty="0"/>
              <a:t>Obviously mass, volume, temperature, time, etc.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have </a:t>
            </a:r>
            <a:r>
              <a:rPr lang="en-GB" dirty="0" smtClean="0"/>
              <a:t>directions.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14C9-EF13-4F34-A394-419D8F16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9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components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5001768" cy="4680000"/>
              </a:xfrm>
            </p:spPr>
            <p:txBody>
              <a:bodyPr/>
              <a:lstStyle/>
              <a:p>
                <a:pPr marL="354013" indent="-265113">
                  <a:lnSpc>
                    <a:spcPct val="110000"/>
                  </a:lnSpc>
                  <a:spcBef>
                    <a:spcPts val="600"/>
                  </a:spcBef>
                  <a:tabLst>
                    <a:tab pos="354013" algn="l"/>
                  </a:tabLst>
                </a:pPr>
                <a:r>
                  <a:rPr lang="en-US" dirty="0" smtClean="0"/>
                  <a:t>The components of a vector can be positive or negative, depending on which </a:t>
                </a:r>
                <a:r>
                  <a:rPr lang="en-US" dirty="0">
                    <a:solidFill>
                      <a:srgbClr val="FF0000"/>
                    </a:solidFill>
                  </a:rPr>
                  <a:t>quadrant</a:t>
                </a:r>
                <a:r>
                  <a:rPr lang="en-US" dirty="0"/>
                  <a:t> of the circle it </a:t>
                </a:r>
                <a:r>
                  <a:rPr lang="en-US" dirty="0" smtClean="0"/>
                  <a:t>is </a:t>
                </a:r>
                <a:r>
                  <a:rPr lang="en-US" dirty="0"/>
                  <a:t>in.</a:t>
                </a:r>
              </a:p>
              <a:p>
                <a:pPr marL="354013" indent="-265113">
                  <a:lnSpc>
                    <a:spcPct val="110000"/>
                  </a:lnSpc>
                  <a:spcBef>
                    <a:spcPts val="600"/>
                  </a:spcBef>
                  <a:tabLst>
                    <a:tab pos="354013" algn="l"/>
                  </a:tabLst>
                </a:pPr>
                <a:endParaRPr lang="en-GB" dirty="0" smtClean="0"/>
              </a:p>
              <a:p>
                <a:pPr marL="354013" indent="-265113">
                  <a:lnSpc>
                    <a:spcPct val="110000"/>
                  </a:lnSpc>
                  <a:spcBef>
                    <a:spcPts val="600"/>
                  </a:spcBef>
                  <a:tabLst>
                    <a:tab pos="354013" algn="l"/>
                  </a:tabLst>
                </a:pPr>
                <a:r>
                  <a:rPr lang="en-GB" dirty="0" smtClean="0"/>
                  <a:t>In </a:t>
                </a:r>
                <a:r>
                  <a:rPr lang="en-GB" dirty="0"/>
                  <a:t>(a),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 smtClean="0"/>
                  <a:t> has </a:t>
                </a:r>
                <a:r>
                  <a:rPr lang="en-GB" dirty="0"/>
                  <a:t>a </a:t>
                </a:r>
                <a:r>
                  <a:rPr lang="en-GB" dirty="0">
                    <a:solidFill>
                      <a:srgbClr val="FF0000"/>
                    </a:solidFill>
                  </a:rPr>
                  <a:t>positive</a:t>
                </a:r>
                <a:r>
                  <a:rPr lang="en-GB" dirty="0"/>
                  <a:t> </a:t>
                </a:r>
                <a:r>
                  <a:rPr lang="en-GB" i="1" dirty="0"/>
                  <a:t>y</a:t>
                </a:r>
                <a:r>
                  <a:rPr lang="en-GB" dirty="0"/>
                  <a:t> </a:t>
                </a:r>
                <a:r>
                  <a:rPr lang="en-GB" dirty="0" smtClean="0"/>
                  <a:t>component </a:t>
                </a:r>
                <a:r>
                  <a:rPr lang="en-GB" dirty="0"/>
                  <a:t>and a </a:t>
                </a:r>
                <a:r>
                  <a:rPr lang="en-GB" dirty="0">
                    <a:solidFill>
                      <a:srgbClr val="FF0000"/>
                    </a:solidFill>
                  </a:rPr>
                  <a:t>negative </a:t>
                </a:r>
                <a:r>
                  <a:rPr lang="en-GB" i="1" dirty="0" smtClean="0"/>
                  <a:t>x </a:t>
                </a:r>
                <a:r>
                  <a:rPr lang="en-GB" dirty="0" smtClean="0"/>
                  <a:t>component</a:t>
                </a:r>
                <a:r>
                  <a:rPr lang="en-GB" dirty="0"/>
                  <a:t>.</a:t>
                </a:r>
              </a:p>
              <a:p>
                <a:pPr marL="354013" indent="-265113">
                  <a:lnSpc>
                    <a:spcPct val="110000"/>
                  </a:lnSpc>
                  <a:spcBef>
                    <a:spcPts val="600"/>
                  </a:spcBef>
                  <a:tabLst>
                    <a:tab pos="354013" algn="l"/>
                  </a:tabLst>
                </a:pPr>
                <a:endParaRPr lang="en-GB" dirty="0" smtClean="0"/>
              </a:p>
              <a:p>
                <a:pPr marL="354013" indent="-265113">
                  <a:lnSpc>
                    <a:spcPct val="110000"/>
                  </a:lnSpc>
                  <a:spcBef>
                    <a:spcPts val="600"/>
                  </a:spcBef>
                  <a:tabLst>
                    <a:tab pos="354013" algn="l"/>
                  </a:tabLst>
                </a:pPr>
                <a:r>
                  <a:rPr lang="en-GB" dirty="0" smtClean="0"/>
                  <a:t>In </a:t>
                </a:r>
                <a:r>
                  <a:rPr lang="en-GB" dirty="0"/>
                  <a:t>(b),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has </a:t>
                </a:r>
                <a:r>
                  <a:rPr lang="en-GB" dirty="0"/>
                  <a:t>a </a:t>
                </a:r>
                <a:r>
                  <a:rPr lang="en-GB" dirty="0">
                    <a:solidFill>
                      <a:srgbClr val="FF0000"/>
                    </a:solidFill>
                  </a:rPr>
                  <a:t>negative </a:t>
                </a:r>
                <a:r>
                  <a:rPr lang="en-GB" i="1" dirty="0" smtClean="0"/>
                  <a:t>y </a:t>
                </a:r>
                <a:r>
                  <a:rPr lang="en-GB" dirty="0" smtClean="0"/>
                  <a:t>component </a:t>
                </a:r>
                <a:r>
                  <a:rPr lang="en-GB" dirty="0"/>
                  <a:t>and </a:t>
                </a:r>
                <a:r>
                  <a:rPr lang="en-GB" dirty="0">
                    <a:solidFill>
                      <a:srgbClr val="FF0000"/>
                    </a:solidFill>
                  </a:rPr>
                  <a:t>a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negative </a:t>
                </a:r>
                <a:r>
                  <a:rPr lang="en-GB" i="1" dirty="0" smtClean="0"/>
                  <a:t>x</a:t>
                </a:r>
                <a:r>
                  <a:rPr lang="en-GB" dirty="0" smtClean="0"/>
                  <a:t> </a:t>
                </a:r>
                <a:r>
                  <a:rPr lang="en-GB" dirty="0"/>
                  <a:t>component.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5001768" cy="4680000"/>
              </a:xfrm>
              <a:blipFill>
                <a:blip r:embed="rId2"/>
                <a:stretch>
                  <a:fillRect l="-1583" t="-781" r="-15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7" descr="01_18_Figure"/>
          <p:cNvPicPr>
            <a:picLocks noChangeAspect="1" noChangeArrowheads="1"/>
          </p:cNvPicPr>
          <p:nvPr/>
        </p:nvPicPr>
        <p:blipFill>
          <a:blip r:embed="rId3" cstate="print"/>
          <a:srcRect l="-13" t="-209" b="2806"/>
          <a:stretch>
            <a:fillRect/>
          </a:stretch>
        </p:blipFill>
        <p:spPr bwMode="auto">
          <a:xfrm>
            <a:off x="7312330" y="1374294"/>
            <a:ext cx="3602193" cy="508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ECA63-0FA6-4221-AF7C-218C9D6B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8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2000" dirty="0" smtClean="0"/>
                  <a:t>What are the </a:t>
                </a:r>
                <a:r>
                  <a:rPr lang="en-GB" sz="2000" i="1" dirty="0"/>
                  <a:t>x</a:t>
                </a:r>
                <a:r>
                  <a:rPr lang="en-GB" sz="2000" dirty="0"/>
                  <a:t>- and </a:t>
                </a:r>
                <a:r>
                  <a:rPr lang="en-GB" sz="2000" i="1" dirty="0"/>
                  <a:t>y</a:t>
                </a:r>
                <a:r>
                  <a:rPr lang="en-GB" sz="2000" dirty="0"/>
                  <a:t>- components of </a:t>
                </a:r>
                <a:r>
                  <a:rPr lang="en-GB" sz="2000" dirty="0" smtClean="0"/>
                  <a:t>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GB" sz="20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sz="2000" dirty="0" smtClean="0"/>
                  <a:t> in </a:t>
                </a:r>
                <a:r>
                  <a:rPr lang="en-GB" sz="2000" dirty="0"/>
                  <a:t>the below figures?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is </a:t>
                </a:r>
                <a:r>
                  <a:rPr lang="en-GB" sz="2000" dirty="0"/>
                  <a:t>3.00 m and the angle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 smtClean="0"/>
                  <a:t> </a:t>
                </a:r>
                <a:r>
                  <a:rPr lang="en-GB" sz="2000" dirty="0"/>
                  <a:t>is 45</a:t>
                </a:r>
                <a:r>
                  <a:rPr lang="en-GB" sz="2000" baseline="30000" dirty="0"/>
                  <a:t>o</a:t>
                </a:r>
                <a:r>
                  <a:rPr lang="en-GB" sz="2000" dirty="0"/>
                  <a:t>.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is </a:t>
                </a:r>
                <a:r>
                  <a:rPr lang="en-GB" sz="2000" dirty="0"/>
                  <a:t>4.50 m and the </a:t>
                </a:r>
                <a:r>
                  <a:rPr lang="en-GB" sz="2000" dirty="0" smtClean="0"/>
                  <a:t>angle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000" dirty="0" smtClean="0"/>
                  <a:t> is </a:t>
                </a:r>
                <a:r>
                  <a:rPr lang="en-GB" sz="2000" dirty="0"/>
                  <a:t>37.0</a:t>
                </a:r>
                <a:r>
                  <a:rPr lang="en-GB" sz="2000" baseline="30000" dirty="0"/>
                  <a:t>o</a:t>
                </a:r>
                <a:r>
                  <a:rPr lang="en-GB" sz="2000" dirty="0"/>
                  <a:t>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1" r="-18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7" descr="01_19_Figure"/>
          <p:cNvPicPr>
            <a:picLocks noChangeAspect="1" noChangeArrowheads="1"/>
          </p:cNvPicPr>
          <p:nvPr/>
        </p:nvPicPr>
        <p:blipFill>
          <a:blip r:embed="rId4" cstate="print"/>
          <a:srcRect l="451" t="10203" b="3152"/>
          <a:stretch>
            <a:fillRect/>
          </a:stretch>
        </p:blipFill>
        <p:spPr bwMode="auto">
          <a:xfrm>
            <a:off x="1097280" y="2382700"/>
            <a:ext cx="5240835" cy="228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1762FD-1EE7-4C40-BE15-BC2B95E3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as column matrices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A vector can also be represented as a </a:t>
                </a:r>
                <a:r>
                  <a:rPr lang="en-GB" dirty="0">
                    <a:solidFill>
                      <a:srgbClr val="FF0000"/>
                    </a:solidFill>
                  </a:rPr>
                  <a:t>column</a:t>
                </a:r>
                <a:r>
                  <a:rPr lang="en-GB" dirty="0"/>
                  <a:t> matrix where each row consists of its </a:t>
                </a:r>
                <a:r>
                  <a:rPr lang="en-GB" i="1" dirty="0"/>
                  <a:t>x</a:t>
                </a:r>
                <a:r>
                  <a:rPr lang="en-GB" dirty="0"/>
                  <a:t>, </a:t>
                </a:r>
                <a:r>
                  <a:rPr lang="en-GB" i="1" dirty="0"/>
                  <a:t>y</a:t>
                </a:r>
                <a:r>
                  <a:rPr lang="en-GB" dirty="0"/>
                  <a:t>, </a:t>
                </a:r>
                <a:r>
                  <a:rPr lang="en-GB" i="1" dirty="0"/>
                  <a:t>z</a:t>
                </a:r>
                <a:r>
                  <a:rPr lang="en-GB" dirty="0"/>
                  <a:t> components.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The </a:t>
                </a:r>
                <a:r>
                  <a:rPr lang="en-GB" dirty="0"/>
                  <a:t>above notation is useful in solving problems.   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781" r="-24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78693-A063-409E-A42B-E3B97B4F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as column matrices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1293893"/>
              </a:xfrm>
            </p:spPr>
            <p:txBody>
              <a:bodyPr/>
              <a:lstStyle/>
              <a:p>
                <a:r>
                  <a:rPr lang="en-GB" dirty="0" smtClean="0"/>
                  <a:t>We </a:t>
                </a:r>
                <a:r>
                  <a:rPr lang="en-US" dirty="0"/>
                  <a:t>can use column matrices to find the sum of two </a:t>
                </a:r>
                <a:r>
                  <a:rPr lang="en-US" dirty="0" smtClean="0"/>
                  <a:t>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by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first adding their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components and then adding the resultants of the components using vector addition.</a:t>
                </a:r>
                <a:endParaRPr lang="en-GB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1293893"/>
              </a:xfrm>
              <a:blipFill>
                <a:blip r:embed="rId2"/>
                <a:stretch>
                  <a:fillRect l="-1693" b="-66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11557" y="2419717"/>
            <a:ext cx="3115963" cy="3996087"/>
            <a:chOff x="4491315" y="2792835"/>
            <a:chExt cx="2882559" cy="3806594"/>
          </a:xfrm>
        </p:grpSpPr>
        <p:pic>
          <p:nvPicPr>
            <p:cNvPr id="7" name="Picture 8" descr="01_21_Figure"/>
            <p:cNvPicPr>
              <a:picLocks noChangeAspect="1" noChangeArrowheads="1"/>
            </p:cNvPicPr>
            <p:nvPr/>
          </p:nvPicPr>
          <p:blipFill>
            <a:blip r:embed="rId3" cstate="print"/>
            <a:srcRect b="2556"/>
            <a:stretch>
              <a:fillRect/>
            </a:stretch>
          </p:blipFill>
          <p:spPr bwMode="auto">
            <a:xfrm>
              <a:off x="4491315" y="2792835"/>
              <a:ext cx="2882559" cy="380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5212868" y="4745293"/>
              <a:ext cx="789647" cy="508352"/>
              <a:chOff x="5006390" y="4696132"/>
              <a:chExt cx="789647" cy="508352"/>
            </a:xfrm>
          </p:grpSpPr>
          <p:sp>
            <p:nvSpPr>
              <p:cNvPr id="9" name="Arc 8"/>
              <p:cNvSpPr/>
              <p:nvPr/>
            </p:nvSpPr>
            <p:spPr>
              <a:xfrm rot="919094">
                <a:off x="5006390" y="4700155"/>
                <a:ext cx="504329" cy="50432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496306" y="4696132"/>
                    <a:ext cx="299731" cy="351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06" y="4696132"/>
                    <a:ext cx="299731" cy="3518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1718293-3C69-4A6A-A660-370AAF6A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45879" y="2736848"/>
                <a:ext cx="3657600" cy="3678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200" dirty="0" smtClean="0"/>
              </a:p>
              <a:p>
                <a:endParaRPr lang="en-SG" sz="2200" dirty="0"/>
              </a:p>
              <a:p>
                <a:r>
                  <a:rPr lang="en-SG" sz="2200" dirty="0" smtClean="0"/>
                  <a:t>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SG" sz="2200" dirty="0" smtClean="0"/>
                  <a:t>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SG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SG" sz="2200" dirty="0" smtClean="0"/>
              </a:p>
              <a:p>
                <a:endParaRPr lang="en-SG" sz="2200" dirty="0"/>
              </a:p>
              <a:p>
                <a:r>
                  <a:rPr lang="en-SG" sz="2200" dirty="0" smtClean="0"/>
                  <a:t>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SG" sz="2200" dirty="0" smtClean="0"/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SG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SG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SG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SG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79" y="2736848"/>
                <a:ext cx="3657600" cy="3678956"/>
              </a:xfrm>
              <a:prstGeom prst="rect">
                <a:avLst/>
              </a:prstGeom>
              <a:blipFill>
                <a:blip r:embed="rId5"/>
                <a:stretch>
                  <a:fillRect l="-21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81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5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2000" dirty="0" smtClean="0"/>
                  <a:t>An object starts from a point O goes to point A which is described by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sz="2000" b="1" dirty="0" smtClean="0"/>
                  <a:t> </a:t>
                </a:r>
                <a:r>
                  <a:rPr lang="en-GB" sz="2000" dirty="0" smtClean="0"/>
                  <a:t>: </a:t>
                </a:r>
                <a:r>
                  <a:rPr lang="en-GB" sz="2000" dirty="0"/>
                  <a:t>72.4 m, </a:t>
                </a:r>
                <a:r>
                  <a:rPr lang="en-GB" sz="2000" dirty="0" smtClean="0"/>
                  <a:t>32.0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sz="2000" b="1" dirty="0" smtClean="0"/>
                  <a:t> </a:t>
                </a:r>
                <a:r>
                  <a:rPr lang="en-GB" sz="2000" dirty="0"/>
                  <a:t>east of north. It then moves to point B which is described by </a:t>
                </a:r>
                <a:r>
                  <a:rPr lang="en-GB" sz="2000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sz="2000" dirty="0" smtClean="0"/>
                  <a:t> : </a:t>
                </a:r>
                <a:r>
                  <a:rPr lang="en-GB" sz="2000" dirty="0"/>
                  <a:t>57.3 m, 36.0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sz="2000" b="1" dirty="0" smtClean="0"/>
                  <a:t> </a:t>
                </a:r>
                <a:r>
                  <a:rPr lang="en-GB" sz="2000" dirty="0"/>
                  <a:t>south of west. Finally it moves to point C which is described </a:t>
                </a:r>
                <a:r>
                  <a:rPr lang="en-GB" sz="2000" dirty="0" smtClean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GB" sz="2000" dirty="0" smtClean="0"/>
                  <a:t> : </a:t>
                </a:r>
                <a:r>
                  <a:rPr lang="en-GB" sz="2000" dirty="0"/>
                  <a:t>17.8 m due south. Find the resultant displacement vector.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1" t="-1563" r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01_Figure22-I"/>
          <p:cNvPicPr>
            <a:picLocks noChangeAspect="1" noChangeArrowheads="1"/>
          </p:cNvPicPr>
          <p:nvPr/>
        </p:nvPicPr>
        <p:blipFill>
          <a:blip r:embed="rId4" cstate="print"/>
          <a:srcRect b="2556"/>
          <a:stretch>
            <a:fillRect/>
          </a:stretch>
        </p:blipFill>
        <p:spPr bwMode="auto">
          <a:xfrm>
            <a:off x="8032148" y="2603127"/>
            <a:ext cx="3554175" cy="385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D83F-4060-48A9-8D65-B2423AA6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01031" y="3087550"/>
            <a:ext cx="6778765" cy="636585"/>
            <a:chOff x="1001031" y="3087550"/>
            <a:chExt cx="6778765" cy="6365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01031" y="3103067"/>
                  <a:ext cx="2271562" cy="605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72.4</m:t>
                                  </m:r>
                                  <m:func>
                                    <m:func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SG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°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72.4</m:t>
                                  </m:r>
                                  <m:func>
                                    <m:func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32°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031" y="3103067"/>
                  <a:ext cx="2271562" cy="6055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12287" y="3087550"/>
                  <a:ext cx="2589195" cy="636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57.3</m:t>
                                  </m:r>
                                  <m:func>
                                    <m:func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6°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57.3</m:t>
                                  </m:r>
                                  <m:func>
                                    <m:func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°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287" y="3087550"/>
                  <a:ext cx="2589195" cy="636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67403" y="3103067"/>
                  <a:ext cx="1612393" cy="605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SG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7.8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403" y="3103067"/>
                  <a:ext cx="1612393" cy="6055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01030" y="3893535"/>
                <a:ext cx="6877291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38.37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61.40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−46.36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−33.68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−17.8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−7.99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9.92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0" y="3893535"/>
                <a:ext cx="6877291" cy="6055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01031" y="4668485"/>
                <a:ext cx="4270750" cy="47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−7.99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9.92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=12.7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1" y="4668485"/>
                <a:ext cx="4270750" cy="4792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001031" y="5317118"/>
                <a:ext cx="4270750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9.92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−7.99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=129°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31" y="5317118"/>
                <a:ext cx="4270750" cy="6950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01_Figure25-I"/>
          <p:cNvPicPr>
            <a:picLocks noChangeAspect="1" noChangeArrowheads="1"/>
          </p:cNvPicPr>
          <p:nvPr/>
        </p:nvPicPr>
        <p:blipFill rotWithShape="1">
          <a:blip r:embed="rId2" cstate="print"/>
          <a:srcRect l="-147" t="65610" r="-1" b="2557"/>
          <a:stretch/>
        </p:blipFill>
        <p:spPr bwMode="auto">
          <a:xfrm>
            <a:off x="6608397" y="4108539"/>
            <a:ext cx="3240000" cy="227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(scalar) product of two vectors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5467149" cy="4680000"/>
              </a:xfrm>
            </p:spPr>
            <p:txBody>
              <a:bodyPr/>
              <a:lstStyle/>
              <a:p>
                <a:pPr marL="361950" indent="-36195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The </a:t>
                </a:r>
                <a:r>
                  <a:rPr lang="en-GB" dirty="0">
                    <a:solidFill>
                      <a:srgbClr val="FF0000"/>
                    </a:solidFill>
                  </a:rPr>
                  <a:t>dot</a:t>
                </a:r>
                <a:r>
                  <a:rPr lang="en-GB" dirty="0"/>
                  <a:t> product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/>
                  <a:t>is defined </a:t>
                </a: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GB" dirty="0" smtClean="0"/>
                  <a:t> 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 smtClean="0"/>
                  <a:t> is the angle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361950" indent="-36195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The result </a:t>
                </a:r>
                <a:r>
                  <a:rPr lang="en-GB" i="1" dirty="0"/>
                  <a:t>C</a:t>
                </a:r>
                <a:r>
                  <a:rPr lang="en-GB" dirty="0"/>
                  <a:t> is a </a:t>
                </a:r>
                <a:r>
                  <a:rPr lang="en-GB" dirty="0">
                    <a:solidFill>
                      <a:srgbClr val="FF0000"/>
                    </a:solidFill>
                  </a:rPr>
                  <a:t>scalar</a:t>
                </a:r>
                <a:r>
                  <a:rPr lang="en-GB" dirty="0"/>
                  <a:t>.</a:t>
                </a:r>
              </a:p>
              <a:p>
                <a:pPr marL="361950" indent="-36195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Note that </a:t>
                </a:r>
                <a:r>
                  <a:rPr lang="en-GB" i="1" dirty="0"/>
                  <a:t>A</a:t>
                </a:r>
                <a:r>
                  <a:rPr lang="en-GB" dirty="0"/>
                  <a:t> and </a:t>
                </a:r>
                <a:r>
                  <a:rPr lang="en-GB" i="1" dirty="0"/>
                  <a:t>B</a:t>
                </a:r>
                <a:r>
                  <a:rPr lang="en-GB" dirty="0"/>
                  <a:t> are </a:t>
                </a:r>
                <a:r>
                  <a:rPr lang="en-GB" dirty="0">
                    <a:solidFill>
                      <a:srgbClr val="FF0000"/>
                    </a:solidFill>
                  </a:rPr>
                  <a:t>positive</a:t>
                </a:r>
                <a:r>
                  <a:rPr lang="en-GB" dirty="0"/>
                  <a:t> quantities.</a:t>
                </a:r>
              </a:p>
              <a:p>
                <a:pPr marL="361950" indent="-36195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Since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𝐵𝐴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GB" dirty="0" smtClean="0"/>
                  <a:t>, 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GB" dirty="0"/>
              </a:p>
              <a:p>
                <a:pPr marL="361950" indent="-36195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The dot product can be </a:t>
                </a:r>
                <a:r>
                  <a:rPr lang="en-GB" dirty="0">
                    <a:solidFill>
                      <a:srgbClr val="FF0000"/>
                    </a:solidFill>
                  </a:rPr>
                  <a:t>positive,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rgbClr val="FF0000"/>
                    </a:solidFill>
                  </a:rPr>
                  <a:t>negative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or </a:t>
                </a:r>
                <a:r>
                  <a:rPr lang="en-GB" dirty="0">
                    <a:solidFill>
                      <a:srgbClr val="FF0000"/>
                    </a:solidFill>
                  </a:rPr>
                  <a:t>zero</a:t>
                </a:r>
                <a:r>
                  <a:rPr lang="en-GB" dirty="0"/>
                  <a:t>, depending on the angle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SG" i="1" dirty="0" smtClean="0">
                    <a:sym typeface="Symbol" panose="05050102010706020507" pitchFamily="18" charset="2"/>
                  </a:rPr>
                  <a:t>.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5467149" cy="4680000"/>
              </a:xfrm>
              <a:blipFill>
                <a:blip r:embed="rId3"/>
                <a:stretch>
                  <a:fillRect l="-3122" r="-15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8673324-BB4D-4758-B05A-8802146F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64429" y="1391585"/>
            <a:ext cx="3099335" cy="1027455"/>
            <a:chOff x="6564429" y="1391585"/>
            <a:chExt cx="3621062" cy="1200412"/>
          </a:xfrm>
        </p:grpSpPr>
        <p:pic>
          <p:nvPicPr>
            <p:cNvPr id="5" name="Picture 5" descr="01_Figure25-I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-147" t="308" r="-1" b="96375"/>
            <a:stretch/>
          </p:blipFill>
          <p:spPr bwMode="auto">
            <a:xfrm>
              <a:off x="6564429" y="1391585"/>
              <a:ext cx="3468662" cy="25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 descr="01_Figure25-I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9904" t="5794" r="-1" b="78550"/>
            <a:stretch/>
          </p:blipFill>
          <p:spPr bwMode="auto">
            <a:xfrm>
              <a:off x="7064943" y="1391585"/>
              <a:ext cx="3120548" cy="12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5" descr="01_Figure25-I"/>
          <p:cNvPicPr>
            <a:picLocks noChangeAspect="1" noChangeArrowheads="1"/>
          </p:cNvPicPr>
          <p:nvPr/>
        </p:nvPicPr>
        <p:blipFill rotWithShape="1">
          <a:blip r:embed="rId2" cstate="print"/>
          <a:srcRect l="-147" t="28253" r="-1" b="41779"/>
          <a:stretch/>
        </p:blipFill>
        <p:spPr bwMode="auto">
          <a:xfrm>
            <a:off x="8856231" y="2244132"/>
            <a:ext cx="3240000" cy="214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0996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dot product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50564"/>
                <a:ext cx="10080000" cy="468000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If a </a:t>
                </a:r>
                <a:r>
                  <a:rPr lang="en-GB" dirty="0">
                    <a:solidFill>
                      <a:srgbClr val="FF0000"/>
                    </a:solidFill>
                  </a:rPr>
                  <a:t>constant</a:t>
                </a:r>
                <a:r>
                  <a:rPr lang="en-GB" dirty="0"/>
                  <a:t> </a:t>
                </a:r>
                <a:r>
                  <a:rPr lang="en-GB" dirty="0" smtClean="0"/>
                  <a:t>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causes an object to undergo a </a:t>
                </a:r>
                <a:r>
                  <a:rPr lang="en-GB" dirty="0">
                    <a:solidFill>
                      <a:srgbClr val="FF0000"/>
                    </a:solidFill>
                  </a:rPr>
                  <a:t>displacement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GB" dirty="0" smtClean="0"/>
                  <a:t>, </a:t>
                </a:r>
                <a:r>
                  <a:rPr lang="en-GB" dirty="0"/>
                  <a:t>the work done, which is a scalar, is given </a:t>
                </a:r>
                <a:r>
                  <a:rPr lang="en-GB" dirty="0" smtClean="0"/>
                  <a:t>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𝐹𝑠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r>
                  <a:rPr lang="en-GB" dirty="0"/>
                  <a:t>Work is maximum when the force is </a:t>
                </a:r>
                <a:r>
                  <a:rPr lang="en-GB" dirty="0">
                    <a:solidFill>
                      <a:srgbClr val="FF0000"/>
                    </a:solidFill>
                  </a:rPr>
                  <a:t>parallel</a:t>
                </a:r>
                <a:r>
                  <a:rPr lang="en-GB" dirty="0"/>
                  <a:t> to the displacement and work is zero when the force is </a:t>
                </a:r>
                <a:r>
                  <a:rPr lang="en-GB" dirty="0">
                    <a:solidFill>
                      <a:srgbClr val="FF0000"/>
                    </a:solidFill>
                  </a:rPr>
                  <a:t>perpendicular</a:t>
                </a:r>
                <a:r>
                  <a:rPr lang="en-GB" dirty="0"/>
                  <a:t> to the displacement.</a:t>
                </a:r>
              </a:p>
              <a:p>
                <a:r>
                  <a:rPr lang="en-GB" dirty="0"/>
                  <a:t>Work can be zero, positive or negative depending on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SG" i="1" dirty="0" smtClean="0">
                    <a:sym typeface="Symbol" panose="05050102010706020507" pitchFamily="18" charset="2"/>
                  </a:rPr>
                  <a:t> </a:t>
                </a:r>
                <a:r>
                  <a:rPr lang="en-GB" dirty="0"/>
                  <a:t>.  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50564"/>
                <a:ext cx="10080000" cy="4680000"/>
              </a:xfrm>
              <a:blipFill>
                <a:blip r:embed="rId2"/>
                <a:stretch>
                  <a:fillRect l="-16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5152019" y="5239607"/>
            <a:ext cx="1008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5148658" y="4366207"/>
            <a:ext cx="1026704" cy="860699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Arc 23"/>
          <p:cNvSpPr>
            <a:spLocks/>
          </p:cNvSpPr>
          <p:nvPr/>
        </p:nvSpPr>
        <p:spPr bwMode="auto">
          <a:xfrm rot="1527113">
            <a:off x="5363745" y="5007832"/>
            <a:ext cx="221808" cy="438150"/>
          </a:xfrm>
          <a:custGeom>
            <a:avLst/>
            <a:gdLst>
              <a:gd name="T0" fmla="*/ 0 w 17029"/>
              <a:gd name="T1" fmla="*/ 0 h 21600"/>
              <a:gd name="T2" fmla="*/ 0 w 17029"/>
              <a:gd name="T3" fmla="*/ 0 h 21600"/>
              <a:gd name="T4" fmla="*/ 0 w 17029"/>
              <a:gd name="T5" fmla="*/ 0 h 21600"/>
              <a:gd name="T6" fmla="*/ 0 60000 65536"/>
              <a:gd name="T7" fmla="*/ 0 60000 65536"/>
              <a:gd name="T8" fmla="*/ 0 60000 65536"/>
              <a:gd name="T9" fmla="*/ 0 w 17029"/>
              <a:gd name="T10" fmla="*/ 0 h 21600"/>
              <a:gd name="T11" fmla="*/ 17029 w 1702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29" h="21600" fill="none" extrusionOk="0">
                <a:moveTo>
                  <a:pt x="-1" y="0"/>
                </a:moveTo>
                <a:cubicBezTo>
                  <a:pt x="6653" y="0"/>
                  <a:pt x="12935" y="3066"/>
                  <a:pt x="17029" y="8311"/>
                </a:cubicBezTo>
              </a:path>
              <a:path w="17029" h="21600" stroke="0" extrusionOk="0">
                <a:moveTo>
                  <a:pt x="-1" y="0"/>
                </a:moveTo>
                <a:cubicBezTo>
                  <a:pt x="6653" y="0"/>
                  <a:pt x="12935" y="3066"/>
                  <a:pt x="17029" y="831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78491" y="5041460"/>
            <a:ext cx="470167" cy="47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2422008" y="5028862"/>
            <a:ext cx="470167" cy="470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100943" y="5499029"/>
            <a:ext cx="4040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2895536" y="5235928"/>
            <a:ext cx="9720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non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2892175" y="4369886"/>
            <a:ext cx="1009536" cy="853341"/>
          </a:xfrm>
          <a:prstGeom prst="line">
            <a:avLst/>
          </a:prstGeom>
          <a:noFill/>
          <a:ln w="28575">
            <a:solidFill>
              <a:srgbClr val="008080"/>
            </a:solidFill>
            <a:prstDash val="dash"/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57091" y="5721551"/>
            <a:ext cx="2256483" cy="0"/>
          </a:xfrm>
          <a:prstGeom prst="straightConnector1">
            <a:avLst/>
          </a:prstGeom>
          <a:ln w="19050"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3"/>
          <p:cNvSpPr>
            <a:spLocks/>
          </p:cNvSpPr>
          <p:nvPr/>
        </p:nvSpPr>
        <p:spPr bwMode="auto">
          <a:xfrm rot="1527113">
            <a:off x="3098761" y="4997286"/>
            <a:ext cx="221808" cy="438150"/>
          </a:xfrm>
          <a:custGeom>
            <a:avLst/>
            <a:gdLst>
              <a:gd name="T0" fmla="*/ 0 w 17029"/>
              <a:gd name="T1" fmla="*/ 0 h 21600"/>
              <a:gd name="T2" fmla="*/ 0 w 17029"/>
              <a:gd name="T3" fmla="*/ 0 h 21600"/>
              <a:gd name="T4" fmla="*/ 0 w 17029"/>
              <a:gd name="T5" fmla="*/ 0 h 21600"/>
              <a:gd name="T6" fmla="*/ 0 60000 65536"/>
              <a:gd name="T7" fmla="*/ 0 60000 65536"/>
              <a:gd name="T8" fmla="*/ 0 60000 65536"/>
              <a:gd name="T9" fmla="*/ 0 w 17029"/>
              <a:gd name="T10" fmla="*/ 0 h 21600"/>
              <a:gd name="T11" fmla="*/ 17029 w 1702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29" h="21600" fill="none" extrusionOk="0">
                <a:moveTo>
                  <a:pt x="-1" y="0"/>
                </a:moveTo>
                <a:cubicBezTo>
                  <a:pt x="6653" y="0"/>
                  <a:pt x="12935" y="3066"/>
                  <a:pt x="17029" y="8311"/>
                </a:cubicBezTo>
              </a:path>
              <a:path w="17029" h="21600" stroke="0" extrusionOk="0">
                <a:moveTo>
                  <a:pt x="-1" y="0"/>
                </a:moveTo>
                <a:cubicBezTo>
                  <a:pt x="6653" y="0"/>
                  <a:pt x="12935" y="3066"/>
                  <a:pt x="17029" y="831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26CF-325C-4AE6-95C1-7B877AF5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28822" y="4389424"/>
                <a:ext cx="409471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22" y="4389424"/>
                <a:ext cx="409471" cy="437492"/>
              </a:xfrm>
              <a:prstGeom prst="rect">
                <a:avLst/>
              </a:prstGeom>
              <a:blipFill>
                <a:blip r:embed="rId3"/>
                <a:stretch>
                  <a:fillRect t="-19444" r="-283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07700" y="4359064"/>
                <a:ext cx="409471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700" y="4359064"/>
                <a:ext cx="409471" cy="437492"/>
              </a:xfrm>
              <a:prstGeom prst="rect">
                <a:avLst/>
              </a:prstGeom>
              <a:blipFill>
                <a:blip r:embed="rId4"/>
                <a:stretch>
                  <a:fillRect t="-19444" r="-298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601992" y="5739900"/>
                <a:ext cx="3662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2" y="5739900"/>
                <a:ext cx="366254" cy="400110"/>
              </a:xfrm>
              <a:prstGeom prst="rect">
                <a:avLst/>
              </a:prstGeom>
              <a:blipFill>
                <a:blip r:embed="rId5"/>
                <a:stretch>
                  <a:fillRect t="-18462" r="-2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260244" y="4807021"/>
                <a:ext cx="4226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44" y="4807021"/>
                <a:ext cx="422616" cy="400110"/>
              </a:xfrm>
              <a:prstGeom prst="rect">
                <a:avLst/>
              </a:prstGeom>
              <a:blipFill>
                <a:blip r:embed="rId6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7016" y="4783933"/>
                <a:ext cx="4226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16" y="4783933"/>
                <a:ext cx="422616" cy="400110"/>
              </a:xfrm>
              <a:prstGeom prst="rect">
                <a:avLst/>
              </a:prstGeom>
              <a:blipFill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199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6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7859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000" dirty="0" smtClean="0"/>
                  <a:t>Determine the magnetic flux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dirty="0" smtClean="0">
                    <a:sym typeface="Symbol" panose="05050102010706020507" pitchFamily="18" charset="2"/>
                  </a:rPr>
                  <a:t>, </a:t>
                </a:r>
                <a:r>
                  <a:rPr lang="en-GB" sz="2000" dirty="0">
                    <a:sym typeface="Symbol" panose="05050102010706020507" pitchFamily="18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dirty="0">
                    <a:sym typeface="Symbol" panose="05050102010706020507" pitchFamily="18" charset="2"/>
                  </a:rPr>
                  <a:t> is defined </a:t>
                </a:r>
                <a:r>
                  <a:rPr lang="en-GB" sz="2000" dirty="0" smtClean="0">
                    <a:sym typeface="Symbol" panose="05050102010706020507" pitchFamily="18" charset="2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Φ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sz="2000" dirty="0">
                    <a:sym typeface="Symbol" panose="05050102010706020507" pitchFamily="18" charset="2"/>
                  </a:rPr>
                  <a:t>. Assume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sz="2000" dirty="0">
                    <a:sym typeface="Symbol" panose="05050102010706020507" pitchFamily="18" charset="2"/>
                  </a:rPr>
                  <a:t> </a:t>
                </a:r>
                <a:r>
                  <a:rPr lang="en-GB" sz="2000" dirty="0" smtClean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SG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sz="2000" dirty="0" smtClean="0">
                    <a:sym typeface="Symbol" panose="05050102010706020507" pitchFamily="18" charset="2"/>
                  </a:rPr>
                  <a:t> are at 60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°</m:t>
                    </m:r>
                  </m:oMath>
                </a14:m>
                <a:r>
                  <a:rPr lang="en-GB" sz="2000" dirty="0" smtClean="0">
                    <a:sym typeface="Symbol" panose="05050102010706020507" pitchFamily="18" charset="2"/>
                  </a:rPr>
                  <a:t> </a:t>
                </a:r>
                <a:r>
                  <a:rPr lang="en-GB" sz="2000" dirty="0">
                    <a:sym typeface="Symbol" panose="05050102010706020507" pitchFamily="18" charset="2"/>
                  </a:rPr>
                  <a:t>to each other and </a:t>
                </a:r>
                <a:r>
                  <a:rPr lang="en-GB" sz="2000" i="1" dirty="0">
                    <a:sym typeface="Symbol" panose="05050102010706020507" pitchFamily="18" charset="2"/>
                  </a:rPr>
                  <a:t>B</a:t>
                </a:r>
                <a:r>
                  <a:rPr lang="en-GB" sz="2000" dirty="0">
                    <a:sym typeface="Symbol" panose="05050102010706020507" pitchFamily="18" charset="2"/>
                  </a:rPr>
                  <a:t> is 1.0 tesla (T) and </a:t>
                </a:r>
                <a:r>
                  <a:rPr lang="en-GB" sz="2000" i="1" dirty="0">
                    <a:sym typeface="Symbol" panose="05050102010706020507" pitchFamily="18" charset="2"/>
                  </a:rPr>
                  <a:t>A</a:t>
                </a:r>
                <a:r>
                  <a:rPr lang="en-GB" sz="2000" dirty="0">
                    <a:sym typeface="Symbol" panose="05050102010706020507" pitchFamily="18" charset="2"/>
                  </a:rPr>
                  <a:t> is 2.0 m</a:t>
                </a:r>
                <a:r>
                  <a:rPr lang="en-GB" sz="2000" baseline="30000" dirty="0">
                    <a:sym typeface="Symbol" panose="05050102010706020507" pitchFamily="18" charset="2"/>
                  </a:rPr>
                  <a:t>2</a:t>
                </a:r>
                <a:r>
                  <a:rPr lang="en-GB" sz="2000" dirty="0">
                    <a:sym typeface="Symbol" panose="05050102010706020507" pitchFamily="18" charset="2"/>
                  </a:rPr>
                  <a:t>. 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785964"/>
              </a:xfrm>
              <a:blipFill>
                <a:blip r:embed="rId3"/>
                <a:stretch>
                  <a:fillRect l="-1511" t="-9302" r="-726" b="-85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5C6B-08B2-4518-857D-8EE93B8B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1226" y="2832643"/>
                <a:ext cx="3490507" cy="1616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SG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SG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𝐵𝐴</m:t>
                      </m:r>
                      <m:func>
                        <m:func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cos</m:t>
                          </m:r>
                        </m:fName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60°</m:t>
                          </m:r>
                        </m:e>
                      </m:func>
                    </m:oMath>
                  </m:oMathPara>
                </a14:m>
                <a:endParaRPr lang="en-SG" sz="2400" b="0" dirty="0" smtClean="0"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=1.0×2.0×0.5</m:t>
                      </m:r>
                    </m:oMath>
                  </m:oMathPara>
                </a14:m>
                <a:endParaRPr lang="en-SG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=1.0 </m:t>
                      </m:r>
                      <m:r>
                        <m:rPr>
                          <m:nor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=1.0 </m:t>
                      </m:r>
                      <m:r>
                        <m:rPr>
                          <m:nor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weber</m:t>
                      </m:r>
                      <m:r>
                        <m:rPr>
                          <m:nor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Wb</m:t>
                      </m:r>
                      <m:r>
                        <m:rPr>
                          <m:nor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26" y="2832643"/>
                <a:ext cx="3490507" cy="1616853"/>
              </a:xfrm>
              <a:prstGeom prst="rect">
                <a:avLst/>
              </a:prstGeom>
              <a:blipFill>
                <a:blip r:embed="rId4"/>
                <a:stretch>
                  <a:fillRect b="-45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8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vectors in 3D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896390"/>
              </a:xfrm>
            </p:spPr>
            <p:txBody>
              <a:bodyPr/>
              <a:lstStyle/>
              <a:p>
                <a:r>
                  <a:rPr lang="en-GB" dirty="0" smtClean="0"/>
                  <a:t>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 in </a:t>
                </a:r>
                <a:r>
                  <a:rPr lang="en-GB" dirty="0"/>
                  <a:t>3D can be resolved into three mutually perpendicular components as follow :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896390"/>
              </a:xfrm>
              <a:blipFill>
                <a:blip r:embed="rId2"/>
                <a:stretch>
                  <a:fillRect l="-1693" r="-2479" b="-129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7CD2DA-F0C7-41AB-BC72-858AA5E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47353" y="2398243"/>
                <a:ext cx="3940585" cy="168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SG" sz="2400" dirty="0" smtClean="0"/>
              </a:p>
              <a:p>
                <a:r>
                  <a:rPr lang="en-SG" sz="2400" dirty="0" smtClean="0"/>
                  <a:t>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func>
                      <m:func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SG" sz="2400" b="0" dirty="0" smtClean="0"/>
              </a:p>
              <a:p>
                <a:r>
                  <a:rPr lang="en-SG" sz="2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func>
                      <m:func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SG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SG" sz="2400" dirty="0" smtClean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endParaRPr lang="en-SG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53" y="2398243"/>
                <a:ext cx="3940585" cy="1683731"/>
              </a:xfrm>
              <a:prstGeom prst="rect">
                <a:avLst/>
              </a:prstGeom>
              <a:blipFill>
                <a:blip r:embed="rId3"/>
                <a:stretch>
                  <a:fillRect l="-2322" b="-1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347353" y="4178295"/>
                <a:ext cx="5632029" cy="213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smtClean="0"/>
                  <a:t>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SG" sz="2400" dirty="0" smtClean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SG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SG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SG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SG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SG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SG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SG" sz="2400" dirty="0" smtClean="0"/>
                  <a:t>.</a:t>
                </a:r>
              </a:p>
              <a:p>
                <a:r>
                  <a:rPr lang="en-SG" sz="2400" dirty="0" smtClean="0"/>
                  <a:t>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SG" sz="2400" dirty="0" smtClean="0"/>
                  <a:t> is given by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SG" sz="2400" dirty="0" smtClean="0"/>
                  <a:t>  and 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SG" sz="24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SG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SG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SG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SG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num>
                          <m:den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SG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53" y="4178295"/>
                <a:ext cx="5632029" cy="2139688"/>
              </a:xfrm>
              <a:prstGeom prst="rect">
                <a:avLst/>
              </a:prstGeom>
              <a:blipFill>
                <a:blip r:embed="rId4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364523" y="2210759"/>
            <a:ext cx="5505988" cy="3156280"/>
            <a:chOff x="6364523" y="2210759"/>
            <a:chExt cx="5505988" cy="3156280"/>
          </a:xfrm>
        </p:grpSpPr>
        <p:grpSp>
          <p:nvGrpSpPr>
            <p:cNvPr id="5" name="Group 4"/>
            <p:cNvGrpSpPr/>
            <p:nvPr/>
          </p:nvGrpSpPr>
          <p:grpSpPr>
            <a:xfrm>
              <a:off x="6364523" y="2210759"/>
              <a:ext cx="5505988" cy="3156280"/>
              <a:chOff x="6062691" y="2535110"/>
              <a:chExt cx="5505988" cy="3156280"/>
            </a:xfrm>
          </p:grpSpPr>
          <p:sp>
            <p:nvSpPr>
              <p:cNvPr id="37" name="Parallelogram 36"/>
              <p:cNvSpPr/>
              <p:nvPr/>
            </p:nvSpPr>
            <p:spPr>
              <a:xfrm>
                <a:off x="6062691" y="4327894"/>
                <a:ext cx="5505988" cy="1306456"/>
              </a:xfrm>
              <a:prstGeom prst="parallelogram">
                <a:avLst>
                  <a:gd name="adj" fmla="val 14746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7877622" y="2535110"/>
                <a:ext cx="457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 flipV="1">
                <a:off x="8114648" y="2727338"/>
                <a:ext cx="0" cy="205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 rot="5400000" flipV="1">
                <a:off x="9355675" y="3554919"/>
                <a:ext cx="0" cy="248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6707463" y="5291280"/>
                <a:ext cx="49554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rot="5400000" flipV="1">
                <a:off x="9252243" y="3631511"/>
                <a:ext cx="0" cy="232668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8113343" y="3268225"/>
                <a:ext cx="0" cy="1529909"/>
              </a:xfrm>
              <a:prstGeom prst="line">
                <a:avLst/>
              </a:prstGeom>
              <a:noFill/>
              <a:ln w="25400">
                <a:solidFill>
                  <a:srgbClr val="33CC33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rot="16200000" flipH="1" flipV="1">
                <a:off x="7144482" y="4593426"/>
                <a:ext cx="765033" cy="1158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9355029" y="3830919"/>
                <a:ext cx="0" cy="156170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8085727" y="4790569"/>
                <a:ext cx="1265860" cy="5976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 flipH="1" flipV="1">
                <a:off x="8131548" y="3268226"/>
                <a:ext cx="1221760" cy="558519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rot="16200000" flipH="1" flipV="1">
                <a:off x="7355197" y="4642889"/>
                <a:ext cx="597546" cy="891415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10573158" y="4565707"/>
                <a:ext cx="32481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4" name="Arc 27"/>
              <p:cNvSpPr>
                <a:spLocks/>
              </p:cNvSpPr>
              <p:nvPr/>
            </p:nvSpPr>
            <p:spPr bwMode="auto">
              <a:xfrm rot="21316748">
                <a:off x="8122242" y="4391054"/>
                <a:ext cx="228600" cy="2381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04457" y="4924914"/>
                    <a:ext cx="387350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GB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04457" y="4924914"/>
                    <a:ext cx="38735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89444" y="4052913"/>
                    <a:ext cx="387350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GB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6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189444" y="4052913"/>
                    <a:ext cx="38735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692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Arc 29"/>
              <p:cNvSpPr/>
              <p:nvPr/>
            </p:nvSpPr>
            <p:spPr>
              <a:xfrm rot="8099684">
                <a:off x="7854726" y="4452210"/>
                <a:ext cx="555092" cy="52151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115445" y="3322527"/>
                <a:ext cx="141351" cy="217932"/>
              </a:xfrm>
              <a:custGeom>
                <a:avLst/>
                <a:gdLst>
                  <a:gd name="connsiteX0" fmla="*/ 173736 w 173736"/>
                  <a:gd name="connsiteY0" fmla="*/ 0 h 274320"/>
                  <a:gd name="connsiteX1" fmla="*/ 164592 w 173736"/>
                  <a:gd name="connsiteY1" fmla="*/ 274320 h 274320"/>
                  <a:gd name="connsiteX2" fmla="*/ 0 w 173736"/>
                  <a:gd name="connsiteY2" fmla="*/ 210312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36" h="274320">
                    <a:moveTo>
                      <a:pt x="173736" y="0"/>
                    </a:moveTo>
                    <a:lnTo>
                      <a:pt x="164592" y="274320"/>
                    </a:lnTo>
                    <a:lnTo>
                      <a:pt x="0" y="21031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423322" y="5250675"/>
                <a:ext cx="228111" cy="132981"/>
              </a:xfrm>
              <a:custGeom>
                <a:avLst/>
                <a:gdLst>
                  <a:gd name="connsiteX0" fmla="*/ 173736 w 173736"/>
                  <a:gd name="connsiteY0" fmla="*/ 0 h 274320"/>
                  <a:gd name="connsiteX1" fmla="*/ 164592 w 173736"/>
                  <a:gd name="connsiteY1" fmla="*/ 274320 h 274320"/>
                  <a:gd name="connsiteX2" fmla="*/ 0 w 173736"/>
                  <a:gd name="connsiteY2" fmla="*/ 210312 h 274320"/>
                  <a:gd name="connsiteX0" fmla="*/ 0 w 278364"/>
                  <a:gd name="connsiteY0" fmla="*/ 0 h 200710"/>
                  <a:gd name="connsiteX1" fmla="*/ 278365 w 278364"/>
                  <a:gd name="connsiteY1" fmla="*/ 200710 h 200710"/>
                  <a:gd name="connsiteX2" fmla="*/ 113773 w 278364"/>
                  <a:gd name="connsiteY2" fmla="*/ 136702 h 200710"/>
                  <a:gd name="connsiteX0" fmla="*/ 0 w 518898"/>
                  <a:gd name="connsiteY0" fmla="*/ 0 h 200710"/>
                  <a:gd name="connsiteX1" fmla="*/ 278365 w 518898"/>
                  <a:gd name="connsiteY1" fmla="*/ 200710 h 200710"/>
                  <a:gd name="connsiteX2" fmla="*/ 518898 w 518898"/>
                  <a:gd name="connsiteY2" fmla="*/ 103243 h 200710"/>
                  <a:gd name="connsiteX0" fmla="*/ 0 w 520133"/>
                  <a:gd name="connsiteY0" fmla="*/ 0 h 103243"/>
                  <a:gd name="connsiteX1" fmla="*/ 520133 w 520133"/>
                  <a:gd name="connsiteY1" fmla="*/ 13340 h 103243"/>
                  <a:gd name="connsiteX2" fmla="*/ 518898 w 520133"/>
                  <a:gd name="connsiteY2" fmla="*/ 103243 h 103243"/>
                  <a:gd name="connsiteX0" fmla="*/ 0 w 520133"/>
                  <a:gd name="connsiteY0" fmla="*/ 0 h 223695"/>
                  <a:gd name="connsiteX1" fmla="*/ 520133 w 520133"/>
                  <a:gd name="connsiteY1" fmla="*/ 13340 h 223695"/>
                  <a:gd name="connsiteX2" fmla="*/ 192183 w 520133"/>
                  <a:gd name="connsiteY2" fmla="*/ 223695 h 223695"/>
                  <a:gd name="connsiteX0" fmla="*/ 0 w 520133"/>
                  <a:gd name="connsiteY0" fmla="*/ 40195 h 210355"/>
                  <a:gd name="connsiteX1" fmla="*/ 520133 w 520133"/>
                  <a:gd name="connsiteY1" fmla="*/ 0 h 210355"/>
                  <a:gd name="connsiteX2" fmla="*/ 192183 w 520133"/>
                  <a:gd name="connsiteY2" fmla="*/ 210355 h 210355"/>
                  <a:gd name="connsiteX0" fmla="*/ 0 w 513599"/>
                  <a:gd name="connsiteY0" fmla="*/ 6735 h 210355"/>
                  <a:gd name="connsiteX1" fmla="*/ 513599 w 513599"/>
                  <a:gd name="connsiteY1" fmla="*/ 0 h 210355"/>
                  <a:gd name="connsiteX2" fmla="*/ 185649 w 513599"/>
                  <a:gd name="connsiteY2" fmla="*/ 210355 h 210355"/>
                  <a:gd name="connsiteX0" fmla="*/ 0 w 513599"/>
                  <a:gd name="connsiteY0" fmla="*/ 6735 h 217046"/>
                  <a:gd name="connsiteX1" fmla="*/ 513599 w 513599"/>
                  <a:gd name="connsiteY1" fmla="*/ 0 h 217046"/>
                  <a:gd name="connsiteX2" fmla="*/ 113772 w 513599"/>
                  <a:gd name="connsiteY2" fmla="*/ 217046 h 217046"/>
                  <a:gd name="connsiteX0" fmla="*/ 0 w 467859"/>
                  <a:gd name="connsiteY0" fmla="*/ 0 h 210311"/>
                  <a:gd name="connsiteX1" fmla="*/ 467859 w 467859"/>
                  <a:gd name="connsiteY1" fmla="*/ 13341 h 210311"/>
                  <a:gd name="connsiteX2" fmla="*/ 113772 w 467859"/>
                  <a:gd name="connsiteY2" fmla="*/ 210311 h 210311"/>
                  <a:gd name="connsiteX0" fmla="*/ 0 w 467859"/>
                  <a:gd name="connsiteY0" fmla="*/ 0 h 210311"/>
                  <a:gd name="connsiteX1" fmla="*/ 467859 w 467859"/>
                  <a:gd name="connsiteY1" fmla="*/ 13341 h 210311"/>
                  <a:gd name="connsiteX2" fmla="*/ 29945 w 467859"/>
                  <a:gd name="connsiteY2" fmla="*/ 210311 h 210311"/>
                  <a:gd name="connsiteX0" fmla="*/ 1491 w 469350"/>
                  <a:gd name="connsiteY0" fmla="*/ 0 h 203569"/>
                  <a:gd name="connsiteX1" fmla="*/ 469350 w 469350"/>
                  <a:gd name="connsiteY1" fmla="*/ 13341 h 203569"/>
                  <a:gd name="connsiteX2" fmla="*/ 0 w 469350"/>
                  <a:gd name="connsiteY2" fmla="*/ 203569 h 203569"/>
                  <a:gd name="connsiteX0" fmla="*/ 32925 w 500784"/>
                  <a:gd name="connsiteY0" fmla="*/ 0 h 183344"/>
                  <a:gd name="connsiteX1" fmla="*/ 500784 w 500784"/>
                  <a:gd name="connsiteY1" fmla="*/ 13341 h 183344"/>
                  <a:gd name="connsiteX2" fmla="*/ 0 w 500784"/>
                  <a:gd name="connsiteY2" fmla="*/ 183344 h 183344"/>
                  <a:gd name="connsiteX0" fmla="*/ 22446 w 490305"/>
                  <a:gd name="connsiteY0" fmla="*/ 0 h 210312"/>
                  <a:gd name="connsiteX1" fmla="*/ 490305 w 490305"/>
                  <a:gd name="connsiteY1" fmla="*/ 13341 h 210312"/>
                  <a:gd name="connsiteX2" fmla="*/ 0 w 490305"/>
                  <a:gd name="connsiteY2" fmla="*/ 210312 h 210312"/>
                  <a:gd name="connsiteX0" fmla="*/ 43403 w 511262"/>
                  <a:gd name="connsiteY0" fmla="*/ 0 h 203570"/>
                  <a:gd name="connsiteX1" fmla="*/ 511262 w 511262"/>
                  <a:gd name="connsiteY1" fmla="*/ 13341 h 203570"/>
                  <a:gd name="connsiteX2" fmla="*/ 0 w 511262"/>
                  <a:gd name="connsiteY2" fmla="*/ 203570 h 203570"/>
                  <a:gd name="connsiteX0" fmla="*/ 0 w 572640"/>
                  <a:gd name="connsiteY0" fmla="*/ 6884 h 190229"/>
                  <a:gd name="connsiteX1" fmla="*/ 572640 w 572640"/>
                  <a:gd name="connsiteY1" fmla="*/ 0 h 190229"/>
                  <a:gd name="connsiteX2" fmla="*/ 61378 w 572640"/>
                  <a:gd name="connsiteY2" fmla="*/ 190229 h 190229"/>
                  <a:gd name="connsiteX0" fmla="*/ 0 w 488813"/>
                  <a:gd name="connsiteY0" fmla="*/ 0 h 183345"/>
                  <a:gd name="connsiteX1" fmla="*/ 488813 w 488813"/>
                  <a:gd name="connsiteY1" fmla="*/ 20083 h 183345"/>
                  <a:gd name="connsiteX2" fmla="*/ 61378 w 488813"/>
                  <a:gd name="connsiteY2" fmla="*/ 183345 h 183345"/>
                  <a:gd name="connsiteX0" fmla="*/ 0 w 488813"/>
                  <a:gd name="connsiteY0" fmla="*/ 0 h 183345"/>
                  <a:gd name="connsiteX1" fmla="*/ 488813 w 488813"/>
                  <a:gd name="connsiteY1" fmla="*/ 6599 h 183345"/>
                  <a:gd name="connsiteX2" fmla="*/ 61378 w 488813"/>
                  <a:gd name="connsiteY2" fmla="*/ 183345 h 18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8813" h="183345">
                    <a:moveTo>
                      <a:pt x="0" y="0"/>
                    </a:moveTo>
                    <a:lnTo>
                      <a:pt x="488813" y="6599"/>
                    </a:lnTo>
                    <a:cubicBezTo>
                      <a:pt x="488401" y="36567"/>
                      <a:pt x="61790" y="153377"/>
                      <a:pt x="61378" y="18334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0800000">
                <a:off x="9949452" y="4793781"/>
                <a:ext cx="241200" cy="139481"/>
              </a:xfrm>
              <a:custGeom>
                <a:avLst/>
                <a:gdLst>
                  <a:gd name="connsiteX0" fmla="*/ 173736 w 173736"/>
                  <a:gd name="connsiteY0" fmla="*/ 0 h 274320"/>
                  <a:gd name="connsiteX1" fmla="*/ 164592 w 173736"/>
                  <a:gd name="connsiteY1" fmla="*/ 274320 h 274320"/>
                  <a:gd name="connsiteX2" fmla="*/ 0 w 173736"/>
                  <a:gd name="connsiteY2" fmla="*/ 210312 h 274320"/>
                  <a:gd name="connsiteX0" fmla="*/ 0 w 278364"/>
                  <a:gd name="connsiteY0" fmla="*/ 0 h 200710"/>
                  <a:gd name="connsiteX1" fmla="*/ 278365 w 278364"/>
                  <a:gd name="connsiteY1" fmla="*/ 200710 h 200710"/>
                  <a:gd name="connsiteX2" fmla="*/ 113773 w 278364"/>
                  <a:gd name="connsiteY2" fmla="*/ 136702 h 200710"/>
                  <a:gd name="connsiteX0" fmla="*/ 0 w 518898"/>
                  <a:gd name="connsiteY0" fmla="*/ 0 h 200710"/>
                  <a:gd name="connsiteX1" fmla="*/ 278365 w 518898"/>
                  <a:gd name="connsiteY1" fmla="*/ 200710 h 200710"/>
                  <a:gd name="connsiteX2" fmla="*/ 518898 w 518898"/>
                  <a:gd name="connsiteY2" fmla="*/ 103243 h 200710"/>
                  <a:gd name="connsiteX0" fmla="*/ 0 w 520133"/>
                  <a:gd name="connsiteY0" fmla="*/ 0 h 103243"/>
                  <a:gd name="connsiteX1" fmla="*/ 520133 w 520133"/>
                  <a:gd name="connsiteY1" fmla="*/ 13340 h 103243"/>
                  <a:gd name="connsiteX2" fmla="*/ 518898 w 520133"/>
                  <a:gd name="connsiteY2" fmla="*/ 103243 h 103243"/>
                  <a:gd name="connsiteX0" fmla="*/ 0 w 520133"/>
                  <a:gd name="connsiteY0" fmla="*/ 0 h 223695"/>
                  <a:gd name="connsiteX1" fmla="*/ 520133 w 520133"/>
                  <a:gd name="connsiteY1" fmla="*/ 13340 h 223695"/>
                  <a:gd name="connsiteX2" fmla="*/ 192183 w 520133"/>
                  <a:gd name="connsiteY2" fmla="*/ 223695 h 223695"/>
                  <a:gd name="connsiteX0" fmla="*/ 0 w 520133"/>
                  <a:gd name="connsiteY0" fmla="*/ 40195 h 210355"/>
                  <a:gd name="connsiteX1" fmla="*/ 520133 w 520133"/>
                  <a:gd name="connsiteY1" fmla="*/ 0 h 210355"/>
                  <a:gd name="connsiteX2" fmla="*/ 192183 w 520133"/>
                  <a:gd name="connsiteY2" fmla="*/ 210355 h 210355"/>
                  <a:gd name="connsiteX0" fmla="*/ 0 w 513599"/>
                  <a:gd name="connsiteY0" fmla="*/ 6735 h 210355"/>
                  <a:gd name="connsiteX1" fmla="*/ 513599 w 513599"/>
                  <a:gd name="connsiteY1" fmla="*/ 0 h 210355"/>
                  <a:gd name="connsiteX2" fmla="*/ 185649 w 513599"/>
                  <a:gd name="connsiteY2" fmla="*/ 210355 h 210355"/>
                  <a:gd name="connsiteX0" fmla="*/ 0 w 513599"/>
                  <a:gd name="connsiteY0" fmla="*/ 6735 h 217046"/>
                  <a:gd name="connsiteX1" fmla="*/ 513599 w 513599"/>
                  <a:gd name="connsiteY1" fmla="*/ 0 h 217046"/>
                  <a:gd name="connsiteX2" fmla="*/ 113772 w 513599"/>
                  <a:gd name="connsiteY2" fmla="*/ 217046 h 217046"/>
                  <a:gd name="connsiteX0" fmla="*/ 0 w 467859"/>
                  <a:gd name="connsiteY0" fmla="*/ 0 h 210311"/>
                  <a:gd name="connsiteX1" fmla="*/ 467859 w 467859"/>
                  <a:gd name="connsiteY1" fmla="*/ 13341 h 210311"/>
                  <a:gd name="connsiteX2" fmla="*/ 113772 w 467859"/>
                  <a:gd name="connsiteY2" fmla="*/ 210311 h 210311"/>
                  <a:gd name="connsiteX0" fmla="*/ 0 w 484421"/>
                  <a:gd name="connsiteY0" fmla="*/ 0 h 203312"/>
                  <a:gd name="connsiteX1" fmla="*/ 484421 w 484421"/>
                  <a:gd name="connsiteY1" fmla="*/ 6342 h 203312"/>
                  <a:gd name="connsiteX2" fmla="*/ 130334 w 484421"/>
                  <a:gd name="connsiteY2" fmla="*/ 203312 h 203312"/>
                  <a:gd name="connsiteX0" fmla="*/ 0 w 484421"/>
                  <a:gd name="connsiteY0" fmla="*/ 0 h 217308"/>
                  <a:gd name="connsiteX1" fmla="*/ 484421 w 484421"/>
                  <a:gd name="connsiteY1" fmla="*/ 6342 h 217308"/>
                  <a:gd name="connsiteX2" fmla="*/ 80647 w 484421"/>
                  <a:gd name="connsiteY2" fmla="*/ 217308 h 217308"/>
                  <a:gd name="connsiteX0" fmla="*/ 3142 w 487563"/>
                  <a:gd name="connsiteY0" fmla="*/ 0 h 223743"/>
                  <a:gd name="connsiteX1" fmla="*/ 487563 w 487563"/>
                  <a:gd name="connsiteY1" fmla="*/ 6342 h 223743"/>
                  <a:gd name="connsiteX2" fmla="*/ 0 w 487563"/>
                  <a:gd name="connsiteY2" fmla="*/ 223743 h 223743"/>
                  <a:gd name="connsiteX0" fmla="*/ 0 w 591062"/>
                  <a:gd name="connsiteY0" fmla="*/ 32276 h 217401"/>
                  <a:gd name="connsiteX1" fmla="*/ 591062 w 591062"/>
                  <a:gd name="connsiteY1" fmla="*/ 0 h 217401"/>
                  <a:gd name="connsiteX2" fmla="*/ 103499 w 591062"/>
                  <a:gd name="connsiteY2" fmla="*/ 217401 h 217401"/>
                  <a:gd name="connsiteX0" fmla="*/ 0 w 530124"/>
                  <a:gd name="connsiteY0" fmla="*/ 12967 h 198092"/>
                  <a:gd name="connsiteX1" fmla="*/ 530124 w 530124"/>
                  <a:gd name="connsiteY1" fmla="*/ 0 h 198092"/>
                  <a:gd name="connsiteX2" fmla="*/ 103499 w 530124"/>
                  <a:gd name="connsiteY2" fmla="*/ 198092 h 198092"/>
                  <a:gd name="connsiteX0" fmla="*/ 0 w 530124"/>
                  <a:gd name="connsiteY0" fmla="*/ 12967 h 198092"/>
                  <a:gd name="connsiteX1" fmla="*/ 530124 w 530124"/>
                  <a:gd name="connsiteY1" fmla="*/ 0 h 198092"/>
                  <a:gd name="connsiteX2" fmla="*/ 47843 w 530124"/>
                  <a:gd name="connsiteY2" fmla="*/ 198092 h 198092"/>
                  <a:gd name="connsiteX0" fmla="*/ 7815 w 537939"/>
                  <a:gd name="connsiteY0" fmla="*/ 12967 h 211982"/>
                  <a:gd name="connsiteX1" fmla="*/ 537939 w 537939"/>
                  <a:gd name="connsiteY1" fmla="*/ 0 h 211982"/>
                  <a:gd name="connsiteX2" fmla="*/ 0 w 537939"/>
                  <a:gd name="connsiteY2" fmla="*/ 211982 h 211982"/>
                  <a:gd name="connsiteX0" fmla="*/ 18947 w 549071"/>
                  <a:gd name="connsiteY0" fmla="*/ 12967 h 198092"/>
                  <a:gd name="connsiteX1" fmla="*/ 549071 w 549071"/>
                  <a:gd name="connsiteY1" fmla="*/ 0 h 198092"/>
                  <a:gd name="connsiteX2" fmla="*/ 0 w 549071"/>
                  <a:gd name="connsiteY2" fmla="*/ 198092 h 198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9071" h="198092">
                    <a:moveTo>
                      <a:pt x="18947" y="12967"/>
                    </a:moveTo>
                    <a:lnTo>
                      <a:pt x="549071" y="0"/>
                    </a:lnTo>
                    <a:cubicBezTo>
                      <a:pt x="548659" y="29968"/>
                      <a:pt x="412" y="168124"/>
                      <a:pt x="0" y="19809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V="1">
                <a:off x="8113159" y="3830918"/>
                <a:ext cx="1238428" cy="960027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 flipH="1" flipV="1">
                <a:off x="7208261" y="5392627"/>
                <a:ext cx="215706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 flipH="1">
                <a:off x="9388595" y="4801967"/>
                <a:ext cx="1026989" cy="58138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8908564" y="3505752"/>
                  <a:ext cx="406778" cy="439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8564" y="3505752"/>
                  <a:ext cx="406778" cy="439479"/>
                </a:xfrm>
                <a:prstGeom prst="rect">
                  <a:avLst/>
                </a:prstGeom>
                <a:blipFill>
                  <a:blip r:embed="rId7"/>
                  <a:stretch>
                    <a:fillRect t="-18056" r="-3432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7506786" y="4398599"/>
                  <a:ext cx="530530" cy="439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86" y="4398599"/>
                  <a:ext cx="530530" cy="439479"/>
                </a:xfrm>
                <a:prstGeom prst="rect">
                  <a:avLst/>
                </a:prstGeom>
                <a:blipFill>
                  <a:blip r:embed="rId8"/>
                  <a:stretch>
                    <a:fillRect t="-18056" r="-2643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9733792" y="3985892"/>
                  <a:ext cx="538096" cy="470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792" y="3985892"/>
                  <a:ext cx="538096" cy="470770"/>
                </a:xfrm>
                <a:prstGeom prst="rect">
                  <a:avLst/>
                </a:prstGeom>
                <a:blipFill>
                  <a:blip r:embed="rId9"/>
                  <a:stretch>
                    <a:fillRect t="-15584" r="-25000" b="-389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7970941" y="3412269"/>
                  <a:ext cx="518411" cy="439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941" y="3412269"/>
                  <a:ext cx="518411" cy="439479"/>
                </a:xfrm>
                <a:prstGeom prst="rect">
                  <a:avLst/>
                </a:prstGeom>
                <a:blipFill>
                  <a:blip r:embed="rId10"/>
                  <a:stretch>
                    <a:fillRect t="-18056" r="-258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473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(vector) product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1950" indent="-36195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The cross product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defined </a:t>
                </a:r>
                <a:r>
                  <a:rPr lang="en-GB" dirty="0" smtClean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marL="361950" indent="-36195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dirty="0"/>
                  <a:t>The magnitude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0°≤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≤180°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361950" indent="-361950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 </a:t>
                </a:r>
                <a:r>
                  <a:rPr lang="en-GB" dirty="0">
                    <a:solidFill>
                      <a:srgbClr val="FF3300"/>
                    </a:solidFill>
                  </a:rPr>
                  <a:t>perpendicular</a:t>
                </a:r>
                <a:r>
                  <a:rPr lang="en-GB" dirty="0"/>
                  <a:t> to 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/>
                  <a:t> and can be obtained using the right hand grip rule.</a:t>
                </a:r>
                <a:br>
                  <a:rPr lang="en-GB" dirty="0"/>
                </a:br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r="-3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6" name="Picture 35" descr="01_Figure29a-I.jpg"/>
          <p:cNvPicPr>
            <a:picLocks noChangeAspect="1"/>
          </p:cNvPicPr>
          <p:nvPr/>
        </p:nvPicPr>
        <p:blipFill rotWithShape="1">
          <a:blip r:embed="rId3" cstate="print"/>
          <a:srcRect l="7580" t="3247"/>
          <a:stretch/>
        </p:blipFill>
        <p:spPr>
          <a:xfrm>
            <a:off x="6602930" y="3339438"/>
            <a:ext cx="4178483" cy="316942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D44BE-9C24-49BA-9131-77AA051E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84052" y="3961276"/>
            <a:ext cx="4804266" cy="2196741"/>
            <a:chOff x="1455410" y="4137921"/>
            <a:chExt cx="4804266" cy="2196741"/>
          </a:xfrm>
        </p:grpSpPr>
        <p:grpSp>
          <p:nvGrpSpPr>
            <p:cNvPr id="13" name="Group 12"/>
            <p:cNvGrpSpPr/>
            <p:nvPr/>
          </p:nvGrpSpPr>
          <p:grpSpPr>
            <a:xfrm>
              <a:off x="1455410" y="4297177"/>
              <a:ext cx="4804266" cy="2037485"/>
              <a:chOff x="2024222" y="4796182"/>
              <a:chExt cx="4804266" cy="1838325"/>
            </a:xfrm>
          </p:grpSpPr>
          <p:sp>
            <p:nvSpPr>
              <p:cNvPr id="14" name="Parallelogram 13"/>
              <p:cNvSpPr/>
              <p:nvPr/>
            </p:nvSpPr>
            <p:spPr>
              <a:xfrm>
                <a:off x="2024222" y="5120368"/>
                <a:ext cx="4804266" cy="1451696"/>
              </a:xfrm>
              <a:prstGeom prst="parallelogram">
                <a:avLst>
                  <a:gd name="adj" fmla="val 7198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3003669" y="4796182"/>
                <a:ext cx="2957431" cy="1838325"/>
                <a:chOff x="516" y="2270"/>
                <a:chExt cx="1760" cy="1158"/>
              </a:xfrm>
            </p:grpSpPr>
            <p:sp>
              <p:nvSpPr>
                <p:cNvPr id="29" name="Line 13"/>
                <p:cNvSpPr>
                  <a:spLocks noChangeShapeType="1"/>
                </p:cNvSpPr>
                <p:nvPr/>
              </p:nvSpPr>
              <p:spPr bwMode="auto">
                <a:xfrm>
                  <a:off x="516" y="3044"/>
                  <a:ext cx="145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>
                  <a:off x="942" y="3045"/>
                  <a:ext cx="836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50" y="2633"/>
                  <a:ext cx="503" cy="420"/>
                </a:xfrm>
                <a:prstGeom prst="line">
                  <a:avLst/>
                </a:prstGeom>
                <a:noFill/>
                <a:ln w="28575">
                  <a:solidFill>
                    <a:srgbClr val="00808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Arc 23"/>
                <p:cNvSpPr>
                  <a:spLocks/>
                </p:cNvSpPr>
                <p:nvPr/>
              </p:nvSpPr>
              <p:spPr bwMode="auto">
                <a:xfrm rot="1527113">
                  <a:off x="1068" y="2904"/>
                  <a:ext cx="132" cy="276"/>
                </a:xfrm>
                <a:custGeom>
                  <a:avLst/>
                  <a:gdLst>
                    <a:gd name="T0" fmla="*/ 0 w 17029"/>
                    <a:gd name="T1" fmla="*/ 0 h 21600"/>
                    <a:gd name="T2" fmla="*/ 0 w 17029"/>
                    <a:gd name="T3" fmla="*/ 0 h 21600"/>
                    <a:gd name="T4" fmla="*/ 0 w 170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7029"/>
                    <a:gd name="T10" fmla="*/ 0 h 21600"/>
                    <a:gd name="T11" fmla="*/ 17029 w 170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029" h="21600" fill="none" extrusionOk="0">
                      <a:moveTo>
                        <a:pt x="-1" y="0"/>
                      </a:moveTo>
                      <a:cubicBezTo>
                        <a:pt x="6653" y="0"/>
                        <a:pt x="12935" y="3066"/>
                        <a:pt x="17029" y="8311"/>
                      </a:cubicBezTo>
                    </a:path>
                    <a:path w="17029" h="21600" stroke="0" extrusionOk="0">
                      <a:moveTo>
                        <a:pt x="-1" y="0"/>
                      </a:moveTo>
                      <a:cubicBezTo>
                        <a:pt x="6653" y="0"/>
                        <a:pt x="12935" y="3066"/>
                        <a:pt x="17029" y="831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1" y="2777"/>
                      <a:ext cx="237" cy="2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𝜙</m:t>
                            </m:r>
                          </m:oMath>
                        </m:oMathPara>
                      </a14:m>
                      <a:endParaRPr lang="en-GB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Text 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01" y="2777"/>
                      <a:ext cx="237" cy="22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538" r="-1538" b="-15152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945" y="2270"/>
                  <a:ext cx="1" cy="773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79" y="2629"/>
                  <a:ext cx="445" cy="689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039" y="2911"/>
                  <a:ext cx="237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SG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64" y="3201"/>
                  <a:ext cx="237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SG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Line 13"/>
                <p:cNvSpPr>
                  <a:spLocks noChangeShapeType="1"/>
                </p:cNvSpPr>
                <p:nvPr/>
              </p:nvSpPr>
              <p:spPr bwMode="auto">
                <a:xfrm>
                  <a:off x="936" y="2944"/>
                  <a:ext cx="10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 rot="5400000">
                  <a:off x="992" y="2992"/>
                  <a:ext cx="10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942" y="2871"/>
                  <a:ext cx="67" cy="7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 rot="5400000">
                  <a:off x="951" y="2939"/>
                  <a:ext cx="12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157411" y="4137921"/>
                  <a:ext cx="1377108" cy="439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411" y="4137921"/>
                  <a:ext cx="1377108" cy="439479"/>
                </a:xfrm>
                <a:prstGeom prst="rect">
                  <a:avLst/>
                </a:prstGeom>
                <a:blipFill>
                  <a:blip r:embed="rId5"/>
                  <a:stretch>
                    <a:fillRect t="-1805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3683071" y="5650019"/>
                  <a:ext cx="406778" cy="439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071" y="5650019"/>
                  <a:ext cx="406778" cy="439479"/>
                </a:xfrm>
                <a:prstGeom prst="rect">
                  <a:avLst/>
                </a:prstGeom>
                <a:blipFill>
                  <a:blip r:embed="rId6"/>
                  <a:stretch>
                    <a:fillRect t="-18056" r="-3432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3944154" y="4674650"/>
                  <a:ext cx="417550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SG" sz="2000" dirty="0"/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154" y="4674650"/>
                  <a:ext cx="417550" cy="4374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275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Scalars can </a:t>
            </a:r>
            <a:r>
              <a:rPr lang="en-GB" sz="2000" dirty="0"/>
              <a:t>be</a:t>
            </a:r>
            <a:r>
              <a:rPr lang="en-GB" dirty="0"/>
              <a:t> added/subtracted using </a:t>
            </a:r>
            <a:r>
              <a:rPr lang="en-GB" dirty="0">
                <a:solidFill>
                  <a:srgbClr val="FF0000"/>
                </a:solidFill>
              </a:rPr>
              <a:t>algebraic</a:t>
            </a:r>
            <a:r>
              <a:rPr lang="en-GB" dirty="0"/>
              <a:t> addition/subtraction.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For example, 2.0 kg + 3.0 kg = 5.0 kg.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Some physical quantities like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area</a:t>
            </a:r>
            <a:r>
              <a:rPr lang="en-GB" dirty="0"/>
              <a:t> are treated as vectors by giving them a direction.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CB51-8C52-4B9B-8D81-F1A14275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31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hand grip rule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rotated about a perpendicular line </a:t>
                </a:r>
                <a:br>
                  <a:rPr lang="en-GB" dirty="0"/>
                </a:br>
                <a:r>
                  <a:rPr lang="en-GB" dirty="0"/>
                  <a:t>until it is aligned </a:t>
                </a:r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, </a:t>
                </a:r>
                <a:r>
                  <a:rPr lang="en-GB" dirty="0"/>
                  <a:t>the </a:t>
                </a:r>
                <a:r>
                  <a:rPr lang="en-GB" dirty="0">
                    <a:solidFill>
                      <a:srgbClr val="FF0000"/>
                    </a:solidFill>
                  </a:rPr>
                  <a:t>thumb</a:t>
                </a:r>
                <a:r>
                  <a:rPr lang="en-GB" dirty="0"/>
                  <a:t> points </a:t>
                </a:r>
                <a:br>
                  <a:rPr lang="en-GB" dirty="0"/>
                </a:br>
                <a:r>
                  <a:rPr lang="en-GB" dirty="0"/>
                  <a:t>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. 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In other </a:t>
                </a:r>
                <a:r>
                  <a:rPr lang="en-GB" dirty="0" smtClean="0"/>
                  <a:t>words,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endParaRPr lang="en-GB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01_Figure29b-I.jpg"/>
          <p:cNvPicPr>
            <a:picLocks noChangeAspect="1"/>
          </p:cNvPicPr>
          <p:nvPr/>
        </p:nvPicPr>
        <p:blipFill>
          <a:blip r:embed="rId3" cstate="print"/>
          <a:srcRect l="8594" t="-3306"/>
          <a:stretch>
            <a:fillRect/>
          </a:stretch>
        </p:blipFill>
        <p:spPr>
          <a:xfrm>
            <a:off x="7278368" y="1625600"/>
            <a:ext cx="3611269" cy="283754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4C5220-71C3-4F99-B08B-6F43FA0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2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cross product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SG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known as torque 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the radius vector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/>
                  <a:t> is the force vector.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The </a:t>
                </a:r>
                <a:r>
                  <a:rPr lang="en-GB" dirty="0">
                    <a:solidFill>
                      <a:srgbClr val="FF3300"/>
                    </a:solidFill>
                  </a:rPr>
                  <a:t>magnitude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 </a:t>
                </a:r>
                <a:r>
                  <a:rPr lang="en-GB" dirty="0"/>
                  <a:t>known as the moment (turning effect) of the force.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The </a:t>
                </a:r>
                <a:r>
                  <a:rPr lang="en-GB" dirty="0">
                    <a:solidFill>
                      <a:srgbClr val="FF3300"/>
                    </a:solidFill>
                  </a:rPr>
                  <a:t>direction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 </a:t>
                </a:r>
                <a:r>
                  <a:rPr lang="en-GB" dirty="0"/>
                  <a:t>given by the right hand grip rule. </a:t>
                </a:r>
                <a:r>
                  <a:rPr lang="en-GB" dirty="0">
                    <a:hlinkClick r:id="rId2"/>
                  </a:rPr>
                  <a:t>Animation</a:t>
                </a:r>
                <a:endParaRPr lang="en-GB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3" r="-1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 descr="Torque.jpg"/>
          <p:cNvPicPr>
            <a:picLocks noChangeAspect="1"/>
          </p:cNvPicPr>
          <p:nvPr/>
        </p:nvPicPr>
        <p:blipFill rotWithShape="1">
          <a:blip r:embed="rId4" cstate="print"/>
          <a:srcRect b="13931"/>
          <a:stretch/>
        </p:blipFill>
        <p:spPr>
          <a:xfrm>
            <a:off x="1499566" y="3703255"/>
            <a:ext cx="4731027" cy="267014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815242" y="5741342"/>
            <a:ext cx="414409" cy="45585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100C0A2-8D6D-4FD5-B606-B1430C16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12353" y="5626415"/>
                <a:ext cx="1510093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SG" sz="2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353" y="5626415"/>
                <a:ext cx="1510093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311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A </a:t>
                </a:r>
                <a:r>
                  <a:rPr lang="en-GB" dirty="0">
                    <a:solidFill>
                      <a:srgbClr val="FF0000"/>
                    </a:solidFill>
                  </a:rPr>
                  <a:t>unit</a:t>
                </a:r>
                <a:r>
                  <a:rPr lang="en-GB" dirty="0"/>
                  <a:t> vector has magnitude 1.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It is used to indicate the </a:t>
                </a:r>
                <a:r>
                  <a:rPr lang="en-GB" dirty="0">
                    <a:solidFill>
                      <a:srgbClr val="FF0000"/>
                    </a:solidFill>
                  </a:rPr>
                  <a:t>direction</a:t>
                </a:r>
                <a:r>
                  <a:rPr lang="en-GB" dirty="0"/>
                  <a:t> of a vector.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Unit vectors are denoted with small letters and a </a:t>
                </a:r>
                <a:r>
                  <a:rPr lang="en-GB" dirty="0">
                    <a:solidFill>
                      <a:srgbClr val="FF0000"/>
                    </a:solidFill>
                  </a:rPr>
                  <a:t>hat</a:t>
                </a:r>
                <a:r>
                  <a:rPr lang="en-GB" dirty="0"/>
                  <a:t> on top.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E.g. the unit vector pointing in the </a:t>
                </a:r>
                <a:r>
                  <a:rPr lang="en-GB" dirty="0">
                    <a:solidFill>
                      <a:srgbClr val="FF0000"/>
                    </a:solidFill>
                  </a:rPr>
                  <a:t>same</a:t>
                </a:r>
                <a:r>
                  <a:rPr lang="en-GB" dirty="0"/>
                  <a:t> direction as the </a:t>
                </a:r>
                <a:r>
                  <a:rPr lang="en-GB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It follows </a:t>
                </a:r>
                <a:r>
                  <a:rPr lang="en-GB" dirty="0" smtClean="0"/>
                  <a:t>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7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40BE4-B0E0-4B8E-96BA-8F5A3187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5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vectors in 3D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229521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In 3D, it is usual to use the unit 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These vectors have </a:t>
                </a:r>
                <a:r>
                  <a:rPr lang="en-GB" dirty="0">
                    <a:solidFill>
                      <a:srgbClr val="FF0000"/>
                    </a:solidFill>
                  </a:rPr>
                  <a:t>size</a:t>
                </a:r>
                <a:r>
                  <a:rPr lang="en-GB" dirty="0"/>
                  <a:t> 1 and point in the direction of </a:t>
                </a:r>
                <a:r>
                  <a:rPr lang="en-GB" dirty="0">
                    <a:solidFill>
                      <a:srgbClr val="FF0000"/>
                    </a:solidFill>
                  </a:rPr>
                  <a:t>positive</a:t>
                </a:r>
                <a:r>
                  <a:rPr lang="en-GB" dirty="0"/>
                  <a:t> </a:t>
                </a:r>
                <a:r>
                  <a:rPr lang="en-GB" i="1" dirty="0"/>
                  <a:t>x</a:t>
                </a:r>
                <a:r>
                  <a:rPr lang="en-GB" dirty="0"/>
                  <a:t>, </a:t>
                </a:r>
                <a:r>
                  <a:rPr lang="en-GB" i="1" dirty="0"/>
                  <a:t>y</a:t>
                </a:r>
                <a:r>
                  <a:rPr lang="en-GB" dirty="0"/>
                  <a:t> and </a:t>
                </a:r>
                <a:r>
                  <a:rPr lang="en-GB" i="1" dirty="0"/>
                  <a:t>z</a:t>
                </a:r>
                <a:r>
                  <a:rPr lang="en-GB" dirty="0"/>
                  <a:t> respectively.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Any </a:t>
                </a:r>
                <a:r>
                  <a:rPr lang="en-GB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can be written </a:t>
                </a:r>
                <a:r>
                  <a:rPr lang="en-GB" dirty="0" smtClean="0"/>
                  <a:t>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2295210"/>
              </a:xfrm>
              <a:blipFill>
                <a:blip r:embed="rId2"/>
                <a:stretch>
                  <a:fillRect l="-1693" t="-10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56931" y="3255016"/>
            <a:ext cx="4062473" cy="3236617"/>
            <a:chOff x="3420834" y="3254070"/>
            <a:chExt cx="4062473" cy="3236617"/>
          </a:xfrm>
        </p:grpSpPr>
        <p:sp>
          <p:nvSpPr>
            <p:cNvPr id="9" name="Parallelogram 8"/>
            <p:cNvSpPr/>
            <p:nvPr/>
          </p:nvSpPr>
          <p:spPr>
            <a:xfrm rot="1021130">
              <a:off x="3420834" y="4954749"/>
              <a:ext cx="4062473" cy="1535938"/>
            </a:xfrm>
            <a:prstGeom prst="parallelogram">
              <a:avLst>
                <a:gd name="adj" fmla="val 84101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 flipH="1">
              <a:off x="4240772" y="5258857"/>
              <a:ext cx="1015428" cy="640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5241451" y="5269922"/>
              <a:ext cx="1527157" cy="468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5241452" y="3309183"/>
              <a:ext cx="0" cy="194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292604" y="3254070"/>
              <a:ext cx="191719" cy="304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4019296" y="5797494"/>
              <a:ext cx="387217" cy="2876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x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5239609" y="4747493"/>
              <a:ext cx="478619" cy="524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>
              <a:off x="5682228" y="4747494"/>
              <a:ext cx="36000" cy="14194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5239607" y="3984675"/>
              <a:ext cx="478621" cy="76281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5239609" y="5271766"/>
              <a:ext cx="1278742" cy="3893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V="1">
              <a:off x="5241452" y="3987661"/>
              <a:ext cx="0" cy="1300222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6864526" y="5595514"/>
              <a:ext cx="389061" cy="2894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 flipH="1">
              <a:off x="5686681" y="5661075"/>
              <a:ext cx="829709" cy="50286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4422037" y="5787851"/>
              <a:ext cx="1261166" cy="37609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5261184" y="5271766"/>
              <a:ext cx="417564" cy="8921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4422036" y="5264389"/>
              <a:ext cx="817571" cy="5157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9392DEA3-4CD1-4467-BFA1-6FAFE9FA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677283" y="3955180"/>
            <a:ext cx="3374871" cy="2124150"/>
            <a:chOff x="1677283" y="3955180"/>
            <a:chExt cx="3374871" cy="212415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7283" y="3955180"/>
              <a:ext cx="3374871" cy="2124150"/>
              <a:chOff x="3729774" y="4142157"/>
              <a:chExt cx="3374871" cy="2124150"/>
            </a:xfrm>
          </p:grpSpPr>
          <p:sp>
            <p:nvSpPr>
              <p:cNvPr id="30" name="Parallelogram 29"/>
              <p:cNvSpPr/>
              <p:nvPr/>
            </p:nvSpPr>
            <p:spPr>
              <a:xfrm rot="1021130">
                <a:off x="3729774" y="4922120"/>
                <a:ext cx="3374871" cy="1344187"/>
              </a:xfrm>
              <a:prstGeom prst="parallelogram">
                <a:avLst>
                  <a:gd name="adj" fmla="val 8410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4426318" y="5258857"/>
                <a:ext cx="829880" cy="5620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5241452" y="5269922"/>
                <a:ext cx="998524" cy="312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 flipV="1">
                <a:off x="5241452" y="4190839"/>
                <a:ext cx="0" cy="108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5330277" y="4142157"/>
                <a:ext cx="191719" cy="304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4264966" y="5554525"/>
                <a:ext cx="387217" cy="2876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r>
                  <a:rPr lang="en-GB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x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5239608" y="5271766"/>
                <a:ext cx="765315" cy="22959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 flipV="1">
                <a:off x="5241452" y="4440259"/>
                <a:ext cx="9220" cy="828000"/>
              </a:xfrm>
              <a:prstGeom prst="line">
                <a:avLst/>
              </a:prstGeom>
              <a:noFill/>
              <a:ln w="28575">
                <a:solidFill>
                  <a:srgbClr val="00CC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41"/>
              <p:cNvSpPr txBox="1">
                <a:spLocks noChangeArrowheads="1"/>
              </p:cNvSpPr>
              <p:nvPr/>
            </p:nvSpPr>
            <p:spPr bwMode="auto">
              <a:xfrm>
                <a:off x="6058088" y="5506035"/>
                <a:ext cx="389061" cy="28949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9" name="Line 46"/>
              <p:cNvSpPr>
                <a:spLocks noChangeShapeType="1"/>
              </p:cNvSpPr>
              <p:nvPr/>
            </p:nvSpPr>
            <p:spPr bwMode="auto">
              <a:xfrm flipH="1">
                <a:off x="4620104" y="5264389"/>
                <a:ext cx="619502" cy="41590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2606135" y="4976944"/>
                  <a:ext cx="3124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135" y="4976944"/>
                  <a:ext cx="31245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r="-2941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3434175" y="4783904"/>
                  <a:ext cx="3231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175" y="4783904"/>
                  <a:ext cx="32316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r="-35849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2916015" y="4606104"/>
                  <a:ext cx="370935" cy="384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015" y="4606104"/>
                  <a:ext cx="370935" cy="384144"/>
                </a:xfrm>
                <a:prstGeom prst="rect">
                  <a:avLst/>
                </a:prstGeom>
                <a:blipFill>
                  <a:blip r:embed="rId5"/>
                  <a:stretch>
                    <a:fillRect t="-1587" r="-81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7617340" y="5174021"/>
                <a:ext cx="6135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340" y="5174021"/>
                <a:ext cx="613565" cy="400110"/>
              </a:xfrm>
              <a:prstGeom prst="rect">
                <a:avLst/>
              </a:prstGeom>
              <a:blipFill>
                <a:blip r:embed="rId6"/>
                <a:stretch>
                  <a:fillRect t="-6154" r="-4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9220877" y="5120081"/>
                <a:ext cx="633570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877" y="5120081"/>
                <a:ext cx="633570" cy="424283"/>
              </a:xfrm>
              <a:prstGeom prst="rect">
                <a:avLst/>
              </a:prstGeom>
              <a:blipFill>
                <a:blip r:embed="rId7"/>
                <a:stretch>
                  <a:fillRect t="-4286" r="-42308" b="-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7996242" y="4183575"/>
                <a:ext cx="666977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42" y="4183575"/>
                <a:ext cx="666977" cy="416589"/>
              </a:xfrm>
              <a:prstGeom prst="rect">
                <a:avLst/>
              </a:prstGeom>
              <a:blipFill>
                <a:blip r:embed="rId8"/>
                <a:stretch>
                  <a:fillRect t="-8696" r="-394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8623582" y="4523283"/>
                <a:ext cx="406778" cy="43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582" y="4523283"/>
                <a:ext cx="406778" cy="439479"/>
              </a:xfrm>
              <a:prstGeom prst="rect">
                <a:avLst/>
              </a:prstGeom>
              <a:blipFill>
                <a:blip r:embed="rId9"/>
                <a:stretch>
                  <a:fillRect t="-18056" r="-348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339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vector operations in 3D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865409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are </a:t>
                </a:r>
                <a:r>
                  <a:rPr lang="en-GB" dirty="0">
                    <a:solidFill>
                      <a:srgbClr val="FF0000"/>
                    </a:solidFill>
                  </a:rPr>
                  <a:t>perpendicular</a:t>
                </a:r>
                <a:r>
                  <a:rPr lang="en-GB" dirty="0"/>
                  <a:t> to each other and of size 1, the following results </a:t>
                </a:r>
                <a:r>
                  <a:rPr lang="en-GB" dirty="0" smtClean="0"/>
                  <a:t>hold: </a:t>
                </a:r>
                <a:endParaRPr lang="en-GB" dirty="0"/>
              </a:p>
              <a:p>
                <a:pPr marL="361950" indent="-252413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GB" dirty="0"/>
                  <a:t>	</a:t>
                </a:r>
              </a:p>
              <a:p>
                <a:pPr marL="361950" indent="-252413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GB" dirty="0"/>
              </a:p>
              <a:p>
                <a:pPr marL="361950" indent="-252413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en-GB" dirty="0"/>
              </a:p>
              <a:p>
                <a:pPr marL="361950" indent="-252413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GB" dirty="0"/>
                  <a:t>	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865409"/>
              </a:xfrm>
              <a:blipFill>
                <a:blip r:embed="rId2"/>
                <a:stretch>
                  <a:fillRect l="-1693" t="-2817" b="-190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259F8605-3C81-401B-9301-C5676677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248685" y="2347761"/>
            <a:ext cx="3374871" cy="2124150"/>
            <a:chOff x="1677283" y="3955180"/>
            <a:chExt cx="3374871" cy="2124150"/>
          </a:xfrm>
        </p:grpSpPr>
        <p:grpSp>
          <p:nvGrpSpPr>
            <p:cNvPr id="24" name="Group 23"/>
            <p:cNvGrpSpPr/>
            <p:nvPr/>
          </p:nvGrpSpPr>
          <p:grpSpPr>
            <a:xfrm>
              <a:off x="1677283" y="3955180"/>
              <a:ext cx="3374871" cy="2124150"/>
              <a:chOff x="3729774" y="4142157"/>
              <a:chExt cx="3374871" cy="2124150"/>
            </a:xfrm>
          </p:grpSpPr>
          <p:sp>
            <p:nvSpPr>
              <p:cNvPr id="28" name="Parallelogram 27"/>
              <p:cNvSpPr/>
              <p:nvPr/>
            </p:nvSpPr>
            <p:spPr>
              <a:xfrm rot="1021130">
                <a:off x="3729774" y="4922120"/>
                <a:ext cx="3374871" cy="1344187"/>
              </a:xfrm>
              <a:prstGeom prst="parallelogram">
                <a:avLst>
                  <a:gd name="adj" fmla="val 8410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flipH="1">
                <a:off x="4426318" y="5258857"/>
                <a:ext cx="829880" cy="5620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5241452" y="5269922"/>
                <a:ext cx="998524" cy="312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5241452" y="4190839"/>
                <a:ext cx="0" cy="108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5330277" y="4142157"/>
                <a:ext cx="191719" cy="304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4264966" y="5554525"/>
                <a:ext cx="387217" cy="2876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r>
                  <a:rPr lang="en-GB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x</a:t>
                </a:r>
                <a:endPara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>
                <a:off x="5239608" y="5271766"/>
                <a:ext cx="765315" cy="22959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 flipV="1">
                <a:off x="5241452" y="4440259"/>
                <a:ext cx="9220" cy="828000"/>
              </a:xfrm>
              <a:prstGeom prst="line">
                <a:avLst/>
              </a:prstGeom>
              <a:noFill/>
              <a:ln w="28575">
                <a:solidFill>
                  <a:srgbClr val="00CC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41"/>
              <p:cNvSpPr txBox="1">
                <a:spLocks noChangeArrowheads="1"/>
              </p:cNvSpPr>
              <p:nvPr/>
            </p:nvSpPr>
            <p:spPr bwMode="auto">
              <a:xfrm>
                <a:off x="6058088" y="5506035"/>
                <a:ext cx="389061" cy="28949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 flipH="1">
                <a:off x="4620104" y="5264389"/>
                <a:ext cx="619502" cy="41590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2606135" y="4976944"/>
                  <a:ext cx="3124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135" y="4976944"/>
                  <a:ext cx="31245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667" r="-2884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3434175" y="4783904"/>
                  <a:ext cx="3231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175" y="4783904"/>
                  <a:ext cx="32316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35849"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2916015" y="4606104"/>
                  <a:ext cx="370935" cy="384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015" y="4606104"/>
                  <a:ext cx="370935" cy="384144"/>
                </a:xfrm>
                <a:prstGeom prst="rect">
                  <a:avLst/>
                </a:prstGeom>
                <a:blipFill>
                  <a:blip r:embed="rId5"/>
                  <a:stretch>
                    <a:fillRect t="-1587" r="-819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349788" y="2454618"/>
                <a:ext cx="5232682" cy="123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Dot products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=1×1</m:t>
                      </m:r>
                      <m:func>
                        <m:func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e>
                      </m:fun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=1×1</m:t>
                      </m:r>
                      <m:func>
                        <m:func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0°</m:t>
                          </m:r>
                        </m:e>
                      </m:func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8" y="2454618"/>
                <a:ext cx="5232682" cy="1239698"/>
              </a:xfrm>
              <a:prstGeom prst="rect">
                <a:avLst/>
              </a:prstGeom>
              <a:blipFill>
                <a:blip r:embed="rId6"/>
                <a:stretch>
                  <a:fillRect l="-1746" t="-3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349788" y="3828826"/>
                <a:ext cx="5232682" cy="2328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products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=1×1</m:t>
                      </m:r>
                      <m:func>
                        <m:func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e>
                      </m:fun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=1×1</m:t>
                      </m:r>
                      <m:func>
                        <m:func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0°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SG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=1×1</m:t>
                      </m:r>
                      <m:func>
                        <m:func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0°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SG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=1×1</m:t>
                      </m:r>
                      <m:func>
                        <m:func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0°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SG" sz="24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8" y="3828826"/>
                <a:ext cx="5232682" cy="2328843"/>
              </a:xfrm>
              <a:prstGeom prst="rect">
                <a:avLst/>
              </a:prstGeom>
              <a:blipFill>
                <a:blip r:embed="rId7"/>
                <a:stretch>
                  <a:fillRect l="-1746" t="-2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63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 using unit vectors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 smtClean="0"/>
                  <a:t>Addition/Subtraction</a:t>
                </a:r>
              </a:p>
              <a:p>
                <a:pPr marL="35560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Dot product </a:t>
                </a:r>
              </a:p>
              <a:p>
                <a:pPr marL="35560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Cross </a:t>
                </a:r>
                <a:r>
                  <a:rPr lang="en-GB" dirty="0" smtClean="0"/>
                  <a:t>product</a:t>
                </a:r>
              </a:p>
              <a:p>
                <a:pPr marL="35560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GB" dirty="0" smtClean="0"/>
              </a:p>
              <a:p>
                <a:pPr marL="35560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7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A7770-0025-44F4-B600-65DB21D4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50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7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2000" dirty="0" smtClean="0"/>
                  <a:t>Given the position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−4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sz="20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−7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sz="2000" dirty="0" smtClean="0"/>
                  <a:t>, </a:t>
                </a:r>
                <a:r>
                  <a:rPr lang="en-GB" sz="2000" dirty="0"/>
                  <a:t>find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2000" dirty="0"/>
                  <a:t>a</a:t>
                </a:r>
                <a:r>
                  <a:rPr lang="en-GB" sz="2000" dirty="0" smtClean="0"/>
                  <a:t>)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2000" dirty="0"/>
                  <a:t>b) </a:t>
                </a: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2000" dirty="0"/>
                  <a:t>in terms of </a:t>
                </a:r>
                <a:r>
                  <a:rPr lang="en-GB" sz="2000" i="1" dirty="0"/>
                  <a:t>x</a:t>
                </a:r>
                <a:r>
                  <a:rPr lang="en-GB" sz="2000" dirty="0"/>
                  <a:t>, </a:t>
                </a:r>
                <a:r>
                  <a:rPr lang="en-GB" sz="2000" i="1" dirty="0"/>
                  <a:t>y</a:t>
                </a:r>
                <a:r>
                  <a:rPr lang="en-GB" sz="2000" dirty="0"/>
                  <a:t> and </a:t>
                </a:r>
                <a:r>
                  <a:rPr lang="en-GB" sz="2000" i="1" dirty="0"/>
                  <a:t>z</a:t>
                </a:r>
                <a:r>
                  <a:rPr lang="en-GB" sz="2000" dirty="0"/>
                  <a:t> components.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1" t="-15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808E6E-611C-461E-A986-D11525BA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20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8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754560"/>
              </a:xfrm>
            </p:spPr>
            <p:txBody>
              <a:bodyPr/>
              <a:lstStyle/>
              <a:p>
                <a:pPr marL="0" indent="0">
                  <a:spcBef>
                    <a:spcPts val="500"/>
                  </a:spcBef>
                  <a:buNone/>
                </a:pPr>
                <a:r>
                  <a:rPr lang="en-GB" sz="2000" dirty="0" smtClean="0"/>
                  <a:t>A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−5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N acts </a:t>
                </a:r>
                <a:r>
                  <a:rPr lang="en-GB" sz="2000" dirty="0"/>
                  <a:t>on an object and produces a displacement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6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sz="2000" dirty="0" smtClean="0"/>
                  <a:t> m. </a:t>
                </a:r>
                <a:r>
                  <a:rPr lang="en-GB" sz="2000" dirty="0"/>
                  <a:t>What is the work </a:t>
                </a:r>
                <a:r>
                  <a:rPr lang="en-GB" sz="2000" dirty="0" smtClean="0"/>
                  <a:t>done</a:t>
                </a:r>
                <a:r>
                  <a:rPr lang="en-GB" sz="2000" dirty="0"/>
                  <a:t>?</a:t>
                </a: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754560"/>
              </a:xfrm>
              <a:blipFill>
                <a:blip r:embed="rId2"/>
                <a:stretch>
                  <a:fillRect l="-1511" t="-10484" b="-12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D0683-4816-4FEE-BA08-D5E4E9B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29903" y="2329313"/>
                <a:ext cx="4932930" cy="2056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SG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−5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SG" sz="20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" y="2329313"/>
                <a:ext cx="4932930" cy="2056782"/>
              </a:xfrm>
              <a:prstGeom prst="rect">
                <a:avLst/>
              </a:prstGeom>
              <a:blipFill>
                <a:blip r:embed="rId3"/>
                <a:stretch>
                  <a:fillRect l="-1360" b="-14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6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9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6101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000" dirty="0" smtClean="0"/>
                  <a:t>Find the angle between the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−4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610181"/>
              </a:xfrm>
              <a:blipFill>
                <a:blip r:embed="rId2"/>
                <a:stretch>
                  <a:fillRect l="-1511" t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 descr="01_Figure28-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8142" y="2151063"/>
            <a:ext cx="4969138" cy="354786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16F02A-1777-46F8-B49D-F4B61E76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97280" y="2050181"/>
                <a:ext cx="4841507" cy="115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SG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SG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−8+6−1=−3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50181"/>
                <a:ext cx="4841507" cy="1158394"/>
              </a:xfrm>
              <a:prstGeom prst="rect">
                <a:avLst/>
              </a:prstGeom>
              <a:blipFill>
                <a:blip r:embed="rId4"/>
                <a:stretch>
                  <a:fillRect t="-6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97280" y="3313842"/>
                <a:ext cx="4841507" cy="85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</m:oMath>
                  </m:oMathPara>
                </a14:m>
                <a:endParaRPr lang="en-SG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rad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13842"/>
                <a:ext cx="4841507" cy="854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97279" y="4273958"/>
                <a:ext cx="4841507" cy="1154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func>
                        <m:func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SG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=−0.175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273958"/>
                <a:ext cx="4841507" cy="1154868"/>
              </a:xfrm>
              <a:prstGeom prst="rect">
                <a:avLst/>
              </a:prstGeom>
              <a:blipFill>
                <a:blip r:embed="rId6"/>
                <a:stretch>
                  <a:fillRect t="-68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97278" y="5534092"/>
                <a:ext cx="48415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SG" sz="20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−0.175</m:t>
                          </m:r>
                        </m:e>
                      </m:fun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=100°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8" y="5534092"/>
                <a:ext cx="4841507" cy="400110"/>
              </a:xfrm>
              <a:prstGeom prst="rect">
                <a:avLst/>
              </a:prstGeom>
              <a:blipFill>
                <a:blip r:embed="rId7"/>
                <a:stretch>
                  <a:fillRect l="-504" b="-13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10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440000"/>
                <a:ext cx="10080000" cy="8730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000" dirty="0" smtClean="0"/>
                  <a:t>A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−5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sz="2000" dirty="0"/>
                  <a:t> </a:t>
                </a:r>
                <a:r>
                  <a:rPr lang="en-GB" sz="2000" dirty="0"/>
                  <a:t>N </a:t>
                </a:r>
                <a:r>
                  <a:rPr lang="en-GB" sz="2000" dirty="0" smtClean="0"/>
                  <a:t>acts </a:t>
                </a:r>
                <a:r>
                  <a:rPr lang="en-GB" sz="2000" dirty="0"/>
                  <a:t>on an object with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6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sz="2000" dirty="0" smtClean="0"/>
                  <a:t> m. </a:t>
                </a:r>
                <a:r>
                  <a:rPr lang="en-GB" sz="2000" dirty="0"/>
                  <a:t>What is the torque about the origin?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440000"/>
                <a:ext cx="10080000" cy="873043"/>
              </a:xfrm>
              <a:blipFill>
                <a:blip r:embed="rId2"/>
                <a:stretch>
                  <a:fillRect l="-1511" t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6FCCB-40B7-44E6-9815-EFB9420E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20278" y="2213810"/>
                <a:ext cx="7026442" cy="288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SG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+2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−5</m:t>
                          </m:r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SG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S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SG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SG" sz="2000" dirty="0" smtClean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−19</m:t>
                      </m:r>
                      <m:acc>
                        <m:accPr>
                          <m:chr m:val="̂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acc>
                        <m:accPr>
                          <m:chr m:val="̂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en-SG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8" y="2213810"/>
                <a:ext cx="7026442" cy="2881110"/>
              </a:xfrm>
              <a:prstGeom prst="rect">
                <a:avLst/>
              </a:prstGeom>
              <a:blipFill>
                <a:blip r:embed="rId3"/>
                <a:stretch>
                  <a:fillRect l="-867" b="-10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9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physical quantity that is </a:t>
            </a:r>
            <a:r>
              <a:rPr lang="en-GB" dirty="0">
                <a:solidFill>
                  <a:srgbClr val="FF0000"/>
                </a:solidFill>
              </a:rPr>
              <a:t>completely</a:t>
            </a:r>
            <a:r>
              <a:rPr lang="en-GB" dirty="0"/>
              <a:t> described only if </a:t>
            </a:r>
            <a:r>
              <a:rPr lang="en-GB" dirty="0">
                <a:solidFill>
                  <a:srgbClr val="FF0000"/>
                </a:solidFill>
              </a:rPr>
              <a:t>both</a:t>
            </a:r>
            <a:r>
              <a:rPr lang="en-GB" dirty="0"/>
              <a:t> its </a:t>
            </a:r>
            <a:r>
              <a:rPr lang="en-GB" dirty="0">
                <a:solidFill>
                  <a:srgbClr val="FF0000"/>
                </a:solidFill>
              </a:rPr>
              <a:t>magnitude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are specified is known as a </a:t>
            </a:r>
            <a:r>
              <a:rPr lang="en-GB" dirty="0">
                <a:solidFill>
                  <a:srgbClr val="FF0000"/>
                </a:solidFill>
              </a:rPr>
              <a:t>vector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If we ask someone to apply a force of 10 N, he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act until he knows the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to apply the force. Hence force is a vector.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Other examples of vectors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velocity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acceleration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displacement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momentum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5F3E-5F24-4FF0-89BC-6E63249B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0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9D6A82-2856-4147-9661-6B0ADF94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 of vectors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vector can be represented as an </a:t>
            </a:r>
            <a:r>
              <a:rPr lang="en-GB" dirty="0">
                <a:solidFill>
                  <a:srgbClr val="FF0000"/>
                </a:solidFill>
              </a:rPr>
              <a:t>arrow</a:t>
            </a:r>
            <a:r>
              <a:rPr lang="en-GB" dirty="0"/>
              <a:t> drawn to scale.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of the arrow gives the </a:t>
            </a:r>
            <a:r>
              <a:rPr lang="en-GB" dirty="0">
                <a:solidFill>
                  <a:srgbClr val="FF0000"/>
                </a:solidFill>
              </a:rPr>
              <a:t>magnitude</a:t>
            </a:r>
            <a:r>
              <a:rPr lang="en-GB" dirty="0"/>
              <a:t> of the vector and the arrow </a:t>
            </a:r>
            <a:r>
              <a:rPr lang="en-GB" dirty="0">
                <a:solidFill>
                  <a:srgbClr val="FF0000"/>
                </a:solidFill>
              </a:rPr>
              <a:t>head </a:t>
            </a:r>
            <a:r>
              <a:rPr lang="en-GB" dirty="0"/>
              <a:t>gives the </a:t>
            </a:r>
            <a:r>
              <a:rPr lang="en-GB" dirty="0">
                <a:solidFill>
                  <a:srgbClr val="FF0000"/>
                </a:solidFill>
              </a:rPr>
              <a:t>direction</a:t>
            </a:r>
            <a:r>
              <a:rPr lang="en-GB" dirty="0"/>
              <a:t> of the vector.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dirty="0"/>
              <a:t>The figure below shows how a velocity vector is represented as an arrow.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58608" y="3761329"/>
            <a:ext cx="7684513" cy="2382901"/>
            <a:chOff x="2696180" y="3271742"/>
            <a:chExt cx="7684513" cy="2382901"/>
          </a:xfrm>
        </p:grpSpPr>
        <p:sp>
          <p:nvSpPr>
            <p:cNvPr id="7" name="Text Box 4"/>
            <p:cNvSpPr txBox="1">
              <a:spLocks noChangeAspect="1" noChangeArrowheads="1"/>
            </p:cNvSpPr>
            <p:nvPr/>
          </p:nvSpPr>
          <p:spPr bwMode="auto">
            <a:xfrm>
              <a:off x="6802314" y="3971878"/>
              <a:ext cx="3578379" cy="118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In words : Velocity = 28 m/s in the direction of North East or 45</a:t>
              </a:r>
              <a:r>
                <a:rPr lang="en-GB" altLang="zh-CN" sz="2000" baseline="30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o</a:t>
              </a:r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 with respect to </a:t>
              </a:r>
              <a:r>
                <a:rPr lang="en-GB" altLang="zh-CN" sz="2000" dirty="0" smtClean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East.</a:t>
              </a:r>
              <a:endParaRPr lang="en-GB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6"/>
            <p:cNvSpPr>
              <a:spLocks noChangeAspect="1" noChangeShapeType="1"/>
            </p:cNvSpPr>
            <p:nvPr/>
          </p:nvSpPr>
          <p:spPr bwMode="auto">
            <a:xfrm>
              <a:off x="2696180" y="5125618"/>
              <a:ext cx="266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"/>
            <p:cNvSpPr>
              <a:spLocks noChangeAspect="1" noChangeShapeType="1"/>
            </p:cNvSpPr>
            <p:nvPr/>
          </p:nvSpPr>
          <p:spPr bwMode="auto">
            <a:xfrm flipH="1">
              <a:off x="3525761" y="3674643"/>
              <a:ext cx="0" cy="1980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/>
              <a:tailEnd type="none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8"/>
            <p:cNvSpPr>
              <a:spLocks noChangeAspect="1" noChangeShapeType="1"/>
            </p:cNvSpPr>
            <p:nvPr/>
          </p:nvSpPr>
          <p:spPr bwMode="auto">
            <a:xfrm flipV="1">
              <a:off x="3532556" y="3999550"/>
              <a:ext cx="1286781" cy="1129919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0"/>
            <p:cNvSpPr txBox="1">
              <a:spLocks noChangeAspect="1" noChangeArrowheads="1"/>
            </p:cNvSpPr>
            <p:nvPr/>
          </p:nvSpPr>
          <p:spPr bwMode="auto">
            <a:xfrm>
              <a:off x="6813815" y="3402040"/>
              <a:ext cx="2259028" cy="44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Scale: 1 cm = 10 m/s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3206185" y="3271742"/>
              <a:ext cx="696659" cy="394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North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484268" y="4938246"/>
              <a:ext cx="696659" cy="394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East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173194">
              <a:off x="3575300" y="4721584"/>
              <a:ext cx="584791" cy="58479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4"/>
            <p:cNvSpPr txBox="1">
              <a:spLocks noChangeAspect="1" noChangeArrowheads="1"/>
            </p:cNvSpPr>
            <p:nvPr/>
          </p:nvSpPr>
          <p:spPr bwMode="auto">
            <a:xfrm>
              <a:off x="4301102" y="4608094"/>
              <a:ext cx="558904" cy="445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altLang="zh-CN" sz="2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45</a:t>
              </a:r>
              <a:r>
                <a:rPr lang="en-GB" altLang="zh-CN" sz="2000" baseline="30000" dirty="0">
                  <a:latin typeface="Times New Roman" panose="02020603050405020304" pitchFamily="18" charset="0"/>
                  <a:ea typeface="SimSun" pitchFamily="2" charset="-122"/>
                  <a:cs typeface="Times New Roman" panose="02020603050405020304" pitchFamily="18" charset="0"/>
                </a:rPr>
                <a:t>o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 rot="2887532">
              <a:off x="3859653" y="3562712"/>
              <a:ext cx="248361" cy="1677015"/>
            </a:xfrm>
            <a:prstGeom prst="leftBrace">
              <a:avLst>
                <a:gd name="adj1" fmla="val 70867"/>
                <a:gd name="adj2" fmla="val 4926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0"/>
            <p:cNvSpPr txBox="1">
              <a:spLocks noChangeAspect="1" noChangeArrowheads="1"/>
            </p:cNvSpPr>
            <p:nvPr/>
          </p:nvSpPr>
          <p:spPr bwMode="auto">
            <a:xfrm rot="18951293">
              <a:off x="3531733" y="3947149"/>
              <a:ext cx="770190" cy="44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2.8 cm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0"/>
            <p:cNvSpPr txBox="1">
              <a:spLocks noChangeAspect="1" noChangeArrowheads="1"/>
            </p:cNvSpPr>
            <p:nvPr/>
          </p:nvSpPr>
          <p:spPr bwMode="auto">
            <a:xfrm>
              <a:off x="5044290" y="3847489"/>
              <a:ext cx="1286974" cy="728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velocity</a:t>
              </a:r>
              <a:endPara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0FBB-F217-4701-B314-BD44B18C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5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direction of a vector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The </a:t>
                </a:r>
                <a:r>
                  <a:rPr lang="en-GB" dirty="0">
                    <a:solidFill>
                      <a:srgbClr val="FF0000"/>
                    </a:solidFill>
                  </a:rPr>
                  <a:t>direction</a:t>
                </a:r>
                <a:r>
                  <a:rPr lang="en-GB" dirty="0"/>
                  <a:t> of a vector may be stated in words or numerically. 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GB" dirty="0"/>
                  <a:t>In words,  </a:t>
                </a:r>
              </a:p>
              <a:p>
                <a:pPr lvl="1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en-GB" dirty="0"/>
                  <a:t>weight of an object is 20 N vertically down.</a:t>
                </a:r>
              </a:p>
              <a:p>
                <a:pPr lvl="1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en-GB" dirty="0"/>
                  <a:t>force is 10 N to the right. </a:t>
                </a:r>
              </a:p>
              <a:p>
                <a:pPr lvl="1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en-GB" dirty="0"/>
                  <a:t>acceleration is 2.0 m/s</a:t>
                </a:r>
                <a:r>
                  <a:rPr lang="en-GB" baseline="30000" dirty="0"/>
                  <a:t>2</a:t>
                </a:r>
                <a:r>
                  <a:rPr lang="en-GB" dirty="0"/>
                  <a:t> north-east. </a:t>
                </a:r>
              </a:p>
              <a:p>
                <a:pPr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en-GB" dirty="0"/>
                  <a:t>Numerically,</a:t>
                </a:r>
              </a:p>
              <a:p>
                <a:pPr lvl="1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en-GB" dirty="0"/>
                  <a:t>velocity is 2.0 m/s, 30</a:t>
                </a:r>
                <a:r>
                  <a:rPr lang="en-GB" b="1" baseline="30000" dirty="0"/>
                  <a:t>o</a:t>
                </a:r>
                <a:r>
                  <a:rPr lang="en-GB" dirty="0"/>
                  <a:t> anti-clockwise from the +</a:t>
                </a:r>
                <a:r>
                  <a:rPr lang="en-GB" i="1" dirty="0"/>
                  <a:t>x</a:t>
                </a:r>
                <a:r>
                  <a:rPr lang="en-GB" dirty="0"/>
                  <a:t>-axis. </a:t>
                </a:r>
              </a:p>
              <a:p>
                <a:pPr lvl="1">
                  <a:lnSpc>
                    <a:spcPct val="110000"/>
                  </a:lnSpc>
                  <a:spcAft>
                    <a:spcPct val="0"/>
                  </a:spcAft>
                </a:pPr>
                <a:r>
                  <a:rPr lang="en-GB" dirty="0"/>
                  <a:t>momentum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GB" dirty="0"/>
                  <a:t> kg m/s,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GB" dirty="0"/>
                  <a:t> is a vector of size 1 pointing in the +</a:t>
                </a:r>
                <a:r>
                  <a:rPr lang="en-GB" i="1" dirty="0"/>
                  <a:t>x</a:t>
                </a:r>
                <a:r>
                  <a:rPr lang="en-GB" dirty="0"/>
                  <a:t>-axis.  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E161EE-0A7F-4EEF-ABF7-F9A62CC6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notations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A vector can be written as a letter with an </a:t>
                </a:r>
                <a:r>
                  <a:rPr lang="en-GB" dirty="0">
                    <a:solidFill>
                      <a:srgbClr val="FF0000"/>
                    </a:solidFill>
                  </a:rPr>
                  <a:t>arrow</a:t>
                </a:r>
                <a:r>
                  <a:rPr lang="en-GB" dirty="0"/>
                  <a:t> on top such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It can also be written in </a:t>
                </a:r>
                <a:r>
                  <a:rPr lang="en-GB" dirty="0">
                    <a:solidFill>
                      <a:srgbClr val="FF0000"/>
                    </a:solidFill>
                  </a:rPr>
                  <a:t>boldface</a:t>
                </a:r>
                <a:r>
                  <a:rPr lang="en-GB" dirty="0"/>
                  <a:t>, such as </a:t>
                </a:r>
                <a:r>
                  <a:rPr lang="en-GB" b="1" i="1" dirty="0"/>
                  <a:t>A</a:t>
                </a:r>
                <a:r>
                  <a:rPr lang="en-GB" dirty="0"/>
                  <a:t>.</a:t>
                </a:r>
                <a:endParaRPr lang="en-GB" b="1" i="1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The magnitude or size of a vector is </a:t>
                </a:r>
                <a:r>
                  <a:rPr lang="en-GB" dirty="0">
                    <a:solidFill>
                      <a:srgbClr val="FF0000"/>
                    </a:solidFill>
                  </a:rPr>
                  <a:t>always</a:t>
                </a:r>
                <a:r>
                  <a:rPr lang="en-GB" dirty="0"/>
                  <a:t> positive and can be written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/>
                  <a:t>, or simply as </a:t>
                </a:r>
                <a:r>
                  <a:rPr lang="en-GB" i="1" dirty="0"/>
                  <a:t>A.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In our slides, we shall use a letter with an arrow on top to represent a vector and the </a:t>
                </a:r>
                <a:r>
                  <a:rPr lang="en-GB" dirty="0">
                    <a:solidFill>
                      <a:srgbClr val="FF0000"/>
                    </a:solidFill>
                  </a:rPr>
                  <a:t>same</a:t>
                </a:r>
                <a:r>
                  <a:rPr lang="en-GB" dirty="0"/>
                  <a:t> letter </a:t>
                </a:r>
                <a:r>
                  <a:rPr lang="en-GB" dirty="0">
                    <a:solidFill>
                      <a:srgbClr val="FF0000"/>
                    </a:solidFill>
                  </a:rPr>
                  <a:t>without</a:t>
                </a:r>
                <a:r>
                  <a:rPr lang="en-GB" dirty="0"/>
                  <a:t> the arrow to indicate its magnitude.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E.g. the size of a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/>
                  <a:t> is 50 N or simply </a:t>
                </a:r>
                <a:r>
                  <a:rPr lang="en-GB" i="1" dirty="0"/>
                  <a:t>F</a:t>
                </a:r>
                <a:r>
                  <a:rPr lang="en-GB" dirty="0"/>
                  <a:t> = 50 N.  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r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E8AD-132C-4158-935A-F0A7C80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GB" dirty="0"/>
                  <a:t>When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 is multiplied with a </a:t>
                </a:r>
                <a:r>
                  <a:rPr lang="en-GB" dirty="0">
                    <a:solidFill>
                      <a:srgbClr val="FF0000"/>
                    </a:solidFill>
                  </a:rPr>
                  <a:t>scalar </a:t>
                </a:r>
                <a:r>
                  <a:rPr lang="en-GB" i="1" dirty="0">
                    <a:solidFill>
                      <a:schemeClr val="tx1"/>
                    </a:solidFill>
                  </a:rPr>
                  <a:t>m</a:t>
                </a:r>
                <a:r>
                  <a:rPr lang="en-GB" dirty="0"/>
                  <a:t>, the resultant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GB" dirty="0"/>
              </a:p>
              <a:p>
                <a:pPr lvl="1">
                  <a:lnSpc>
                    <a:spcPct val="110000"/>
                  </a:lnSpc>
                </a:pPr>
                <a:r>
                  <a:rPr lang="en-GB" dirty="0"/>
                  <a:t>has the </a:t>
                </a:r>
                <a:r>
                  <a:rPr lang="en-GB" dirty="0">
                    <a:solidFill>
                      <a:srgbClr val="FF0000"/>
                    </a:solidFill>
                  </a:rPr>
                  <a:t>same</a:t>
                </a:r>
                <a:r>
                  <a:rPr lang="en-GB" dirty="0"/>
                  <a:t> or </a:t>
                </a:r>
                <a:r>
                  <a:rPr lang="en-GB" dirty="0">
                    <a:solidFill>
                      <a:srgbClr val="FF0000"/>
                    </a:solidFill>
                  </a:rPr>
                  <a:t>opposite</a:t>
                </a:r>
                <a:r>
                  <a:rPr lang="en-GB" dirty="0"/>
                  <a:t> direction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 depending on the </a:t>
                </a:r>
                <a:r>
                  <a:rPr lang="en-GB" dirty="0">
                    <a:solidFill>
                      <a:srgbClr val="FF0000"/>
                    </a:solidFill>
                  </a:rPr>
                  <a:t>sign</a:t>
                </a:r>
                <a:r>
                  <a:rPr lang="en-GB" dirty="0"/>
                  <a:t> of the scalar </a:t>
                </a:r>
                <a:r>
                  <a:rPr lang="en-GB" i="1" dirty="0"/>
                  <a:t>m</a:t>
                </a:r>
                <a:r>
                  <a:rPr lang="en-GB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GB" dirty="0"/>
                  <a:t>is </a:t>
                </a:r>
                <a:r>
                  <a:rPr lang="en-GB" dirty="0">
                    <a:solidFill>
                      <a:srgbClr val="FF0000"/>
                    </a:solidFill>
                  </a:rPr>
                  <a:t>larger</a:t>
                </a:r>
                <a:r>
                  <a:rPr lang="en-GB" dirty="0"/>
                  <a:t> or </a:t>
                </a:r>
                <a:r>
                  <a:rPr lang="en-GB" dirty="0">
                    <a:solidFill>
                      <a:srgbClr val="FF0000"/>
                    </a:solidFill>
                  </a:rPr>
                  <a:t>smaller</a:t>
                </a:r>
                <a:r>
                  <a:rPr lang="en-GB" dirty="0"/>
                  <a:t> than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 depending whether the scalar is greater or less than one.</a:t>
                </a:r>
              </a:p>
              <a:p>
                <a:pPr>
                  <a:lnSpc>
                    <a:spcPct val="110000"/>
                  </a:lnSpc>
                </a:pPr>
                <a:r>
                  <a:rPr lang="en-GB" dirty="0"/>
                  <a:t>For example, in the formula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dirty="0"/>
                  <a:t>,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GB" dirty="0"/>
                  <a:t> is 10 times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dirty="0"/>
                  <a:t> if </a:t>
                </a:r>
                <a:r>
                  <a:rPr lang="en-GB" i="1" dirty="0"/>
                  <a:t>m</a:t>
                </a:r>
                <a:r>
                  <a:rPr lang="en-GB" dirty="0"/>
                  <a:t> is 10 kg. </a:t>
                </a: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3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multiplication</a:t>
            </a:r>
            <a:endParaRPr lang="en-US" dirty="0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8F44D1-FC66-43AC-8D0D-0AF02583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2612A-2FB8-4876-AFDA-E7BB260E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3B6AD6-0320-4EAD-89FA-D1D4B1E9CE57}"/>
              </a:ext>
            </a:extLst>
          </p:cNvPr>
          <p:cNvGrpSpPr/>
          <p:nvPr/>
        </p:nvGrpSpPr>
        <p:grpSpPr>
          <a:xfrm>
            <a:off x="1578143" y="4195582"/>
            <a:ext cx="2228259" cy="1561302"/>
            <a:chOff x="1578143" y="4195582"/>
            <a:chExt cx="2228259" cy="1561302"/>
          </a:xfrm>
        </p:grpSpPr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H="1">
              <a:off x="1578143" y="4759772"/>
              <a:ext cx="1689385" cy="9971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V="1">
              <a:off x="2265601" y="4383411"/>
              <a:ext cx="746159" cy="42179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2118808" y="4195582"/>
                  <a:ext cx="637383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808" y="4195582"/>
                  <a:ext cx="637383" cy="437492"/>
                </a:xfrm>
                <a:prstGeom prst="rect">
                  <a:avLst/>
                </a:prstGeom>
                <a:blipFill>
                  <a:blip r:embed="rId3"/>
                  <a:stretch>
                    <a:fillRect t="-19444" r="-2115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74C2CD3-4B51-4BE1-BB85-5BAD674CE28D}"/>
                    </a:ext>
                  </a:extLst>
                </p:cNvPr>
                <p:cNvSpPr txBox="1"/>
                <p:nvPr/>
              </p:nvSpPr>
              <p:spPr>
                <a:xfrm>
                  <a:off x="2032622" y="5265099"/>
                  <a:ext cx="1773780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74C2CD3-4B51-4BE1-BB85-5BAD674CE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622" y="5265099"/>
                  <a:ext cx="1773780" cy="437492"/>
                </a:xfrm>
                <a:prstGeom prst="rect">
                  <a:avLst/>
                </a:prstGeom>
                <a:blipFill>
                  <a:blip r:embed="rId4"/>
                  <a:stretch>
                    <a:fillRect t="-19718" r="-1031"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F0F73F6-3EDB-4076-95B3-DAF036990B5E}"/>
              </a:ext>
            </a:extLst>
          </p:cNvPr>
          <p:cNvGrpSpPr/>
          <p:nvPr/>
        </p:nvGrpSpPr>
        <p:grpSpPr>
          <a:xfrm>
            <a:off x="4683752" y="4548351"/>
            <a:ext cx="2268696" cy="1154240"/>
            <a:chOff x="4683752" y="4548351"/>
            <a:chExt cx="2268696" cy="1154240"/>
          </a:xfrm>
        </p:grpSpPr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V="1">
              <a:off x="4989389" y="4729475"/>
              <a:ext cx="1657350" cy="857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V="1">
              <a:off x="4743184" y="4777682"/>
              <a:ext cx="791611" cy="416323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1DCA31-80FB-40CF-A58E-ADB9D89465AD}"/>
                    </a:ext>
                  </a:extLst>
                </p:cNvPr>
                <p:cNvSpPr txBox="1"/>
                <p:nvPr/>
              </p:nvSpPr>
              <p:spPr>
                <a:xfrm>
                  <a:off x="4683752" y="4548351"/>
                  <a:ext cx="637383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01DCA31-80FB-40CF-A58E-ADB9D894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752" y="4548351"/>
                  <a:ext cx="637383" cy="437492"/>
                </a:xfrm>
                <a:prstGeom prst="rect">
                  <a:avLst/>
                </a:prstGeom>
                <a:blipFill>
                  <a:blip r:embed="rId5"/>
                  <a:stretch>
                    <a:fillRect t="-19444" r="-2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CEE7729-2026-4DC0-B62D-5B39C9BB3944}"/>
                    </a:ext>
                  </a:extLst>
                </p:cNvPr>
                <p:cNvSpPr txBox="1"/>
                <p:nvPr/>
              </p:nvSpPr>
              <p:spPr>
                <a:xfrm>
                  <a:off x="5178668" y="5265099"/>
                  <a:ext cx="1773780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CEE7729-2026-4DC0-B62D-5B39C9BB3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668" y="5265099"/>
                  <a:ext cx="1773780" cy="437492"/>
                </a:xfrm>
                <a:prstGeom prst="rect">
                  <a:avLst/>
                </a:prstGeom>
                <a:blipFill>
                  <a:blip r:embed="rId6"/>
                  <a:stretch>
                    <a:fillRect t="-19718" b="-1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CE56E2-00A9-4D4F-BFEE-679E05CF74F1}"/>
              </a:ext>
            </a:extLst>
          </p:cNvPr>
          <p:cNvGrpSpPr/>
          <p:nvPr/>
        </p:nvGrpSpPr>
        <p:grpSpPr>
          <a:xfrm>
            <a:off x="7830541" y="4594865"/>
            <a:ext cx="2952383" cy="1223238"/>
            <a:chOff x="7830541" y="4594865"/>
            <a:chExt cx="2952383" cy="1223238"/>
          </a:xfrm>
        </p:grpSpPr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V="1">
              <a:off x="7830541" y="4604560"/>
              <a:ext cx="1657350" cy="8572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rot="10800000" flipV="1">
              <a:off x="8970696" y="4988098"/>
              <a:ext cx="727258" cy="38358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540BE2-874A-48F2-BC0E-59E32F4C361D}"/>
                    </a:ext>
                  </a:extLst>
                </p:cNvPr>
                <p:cNvSpPr txBox="1"/>
                <p:nvPr/>
              </p:nvSpPr>
              <p:spPr>
                <a:xfrm>
                  <a:off x="8150948" y="4594865"/>
                  <a:ext cx="637383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C540BE2-874A-48F2-BC0E-59E32F4C3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948" y="4594865"/>
                  <a:ext cx="637383" cy="437492"/>
                </a:xfrm>
                <a:prstGeom prst="rect">
                  <a:avLst/>
                </a:prstGeom>
                <a:blipFill>
                  <a:blip r:embed="rId7"/>
                  <a:stretch>
                    <a:fillRect t="-19444" r="-2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D6CA4F-8229-468E-8D05-A094D088FEE0}"/>
                    </a:ext>
                  </a:extLst>
                </p:cNvPr>
                <p:cNvSpPr txBox="1"/>
                <p:nvPr/>
              </p:nvSpPr>
              <p:spPr>
                <a:xfrm>
                  <a:off x="9009144" y="5149587"/>
                  <a:ext cx="1773780" cy="6685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FD6CA4F-8229-468E-8D05-A094D088F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144" y="5149587"/>
                  <a:ext cx="1773780" cy="6685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483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vectors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16549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Two vectors are </a:t>
            </a:r>
            <a:r>
              <a:rPr lang="en-GB" dirty="0">
                <a:solidFill>
                  <a:srgbClr val="FF3300"/>
                </a:solidFill>
              </a:rPr>
              <a:t>equal</a:t>
            </a:r>
            <a:r>
              <a:rPr lang="en-GB" dirty="0"/>
              <a:t> if they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magnitude, are </a:t>
            </a:r>
            <a:r>
              <a:rPr lang="en-GB" dirty="0">
                <a:solidFill>
                  <a:srgbClr val="FF0000"/>
                </a:solidFill>
              </a:rPr>
              <a:t>parallel</a:t>
            </a:r>
            <a:r>
              <a:rPr lang="en-GB" dirty="0"/>
              <a:t> and in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direction.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figure below, only the </a:t>
            </a:r>
            <a:r>
              <a:rPr lang="en-GB" dirty="0">
                <a:solidFill>
                  <a:srgbClr val="FF0000"/>
                </a:solidFill>
              </a:rPr>
              <a:t>first</a:t>
            </a:r>
            <a:r>
              <a:rPr lang="en-GB" dirty="0"/>
              <a:t> pair of vectors are equal.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BBB7-62EB-420F-97CF-408055AD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Official (Closed), Non-sensitive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782025" y="3802725"/>
            <a:ext cx="2397846" cy="2105649"/>
            <a:chOff x="1782025" y="3802725"/>
            <a:chExt cx="2397846" cy="2105649"/>
          </a:xfrm>
        </p:grpSpPr>
        <p:grpSp>
          <p:nvGrpSpPr>
            <p:cNvPr id="16" name="Group 15"/>
            <p:cNvGrpSpPr/>
            <p:nvPr/>
          </p:nvGrpSpPr>
          <p:grpSpPr>
            <a:xfrm>
              <a:off x="2038474" y="3802725"/>
              <a:ext cx="1884948" cy="1271308"/>
              <a:chOff x="2187986" y="3802725"/>
              <a:chExt cx="1884948" cy="1271308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V="1">
                <a:off x="2187986" y="3829074"/>
                <a:ext cx="1657350" cy="85725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V="1">
                <a:off x="2415584" y="4216783"/>
                <a:ext cx="1657350" cy="85725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345" y="3802725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345" y="3802725"/>
                    <a:ext cx="637383" cy="43749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9444" r="-2095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42204" y="4559526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2204" y="4559526"/>
                    <a:ext cx="637383" cy="4374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9444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1782025" y="5470882"/>
                  <a:ext cx="2397846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025" y="5470882"/>
                  <a:ext cx="2397846" cy="437492"/>
                </a:xfrm>
                <a:prstGeom prst="rect">
                  <a:avLst/>
                </a:prstGeom>
                <a:blipFill>
                  <a:blip r:embed="rId4"/>
                  <a:stretch>
                    <a:fillRect t="-19444" b="-236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01164" y="3331157"/>
            <a:ext cx="2736000" cy="2582254"/>
            <a:chOff x="4572391" y="3331157"/>
            <a:chExt cx="2736000" cy="2582254"/>
          </a:xfrm>
        </p:grpSpPr>
        <p:grpSp>
          <p:nvGrpSpPr>
            <p:cNvPr id="21" name="Group 20"/>
            <p:cNvGrpSpPr/>
            <p:nvPr/>
          </p:nvGrpSpPr>
          <p:grpSpPr>
            <a:xfrm>
              <a:off x="4847064" y="3331157"/>
              <a:ext cx="2186655" cy="1771251"/>
              <a:chOff x="4980465" y="3330702"/>
              <a:chExt cx="2186655" cy="1771251"/>
            </a:xfrm>
          </p:grpSpPr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 flipV="1">
                <a:off x="5396815" y="3330702"/>
                <a:ext cx="265572" cy="170624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 flipV="1">
                <a:off x="5509770" y="4244703"/>
                <a:ext cx="1657350" cy="85725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80465" y="3742206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0465" y="3742206"/>
                    <a:ext cx="637383" cy="4374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9444" r="-2095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342" y="4560440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8342" y="4560440"/>
                    <a:ext cx="637383" cy="43749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9444" r="-2019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4572391" y="5475919"/>
                  <a:ext cx="2736000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even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391" y="5475919"/>
                  <a:ext cx="2736000" cy="437492"/>
                </a:xfrm>
                <a:prstGeom prst="rect">
                  <a:avLst/>
                </a:prstGeom>
                <a:blipFill>
                  <a:blip r:embed="rId7"/>
                  <a:stretch>
                    <a:fillRect t="-19444" b="-236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8169413" y="3581912"/>
            <a:ext cx="2736000" cy="2326462"/>
            <a:chOff x="7439949" y="3581912"/>
            <a:chExt cx="2736000" cy="2326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/>
                <p:nvPr/>
              </p:nvSpPr>
              <p:spPr>
                <a:xfrm>
                  <a:off x="7439949" y="5470882"/>
                  <a:ext cx="2736000" cy="437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802A43-7E10-46EA-851B-C4D61DB9F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9949" y="5470882"/>
                  <a:ext cx="2736000" cy="437492"/>
                </a:xfrm>
                <a:prstGeom prst="rect">
                  <a:avLst/>
                </a:prstGeom>
                <a:blipFill>
                  <a:blip r:embed="rId8"/>
                  <a:stretch>
                    <a:fillRect t="-19444" b="-236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7979274" y="3581912"/>
              <a:ext cx="1657350" cy="1429597"/>
              <a:chOff x="8397509" y="3576875"/>
              <a:chExt cx="1657350" cy="1429597"/>
            </a:xfrm>
          </p:grpSpPr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flipV="1">
                <a:off x="8397509" y="3585742"/>
                <a:ext cx="1657350" cy="85725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V="1">
                <a:off x="8603956" y="4385607"/>
                <a:ext cx="819337" cy="43799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802006" y="3576875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2006" y="3576875"/>
                    <a:ext cx="637383" cy="43749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9718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802006" y="4568980"/>
                    <a:ext cx="637383" cy="4374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4802A43-7E10-46EA-851B-C4D61DB9F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2006" y="4568980"/>
                    <a:ext cx="637383" cy="43749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9444" r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95703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4328</TotalTime>
  <Words>4963</Words>
  <Application>Microsoft Office PowerPoint</Application>
  <PresentationFormat>Widescreen</PresentationFormat>
  <Paragraphs>423</Paragraphs>
  <Slides>40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SimSun</vt:lpstr>
      <vt:lpstr>Arial</vt:lpstr>
      <vt:lpstr>Calibri</vt:lpstr>
      <vt:lpstr>Cambria Math</vt:lpstr>
      <vt:lpstr>Symbol</vt:lpstr>
      <vt:lpstr>Times New Roman</vt:lpstr>
      <vt:lpstr>Retrospect</vt:lpstr>
      <vt:lpstr>Equation</vt:lpstr>
      <vt:lpstr>Vectors</vt:lpstr>
      <vt:lpstr>Scalars</vt:lpstr>
      <vt:lpstr>Scalars</vt:lpstr>
      <vt:lpstr>Vectors</vt:lpstr>
      <vt:lpstr>Graphical representation of vectors </vt:lpstr>
      <vt:lpstr>Specifying direction of a vector</vt:lpstr>
      <vt:lpstr>Vector notations </vt:lpstr>
      <vt:lpstr>Scalar multiplication</vt:lpstr>
      <vt:lpstr>Equality of vectors</vt:lpstr>
      <vt:lpstr>Negative vectors</vt:lpstr>
      <vt:lpstr>Triangle rule for adding two vectors</vt:lpstr>
      <vt:lpstr>Example 1</vt:lpstr>
      <vt:lpstr>Polygon rule for adding 3 or more vectors</vt:lpstr>
      <vt:lpstr>Example 2</vt:lpstr>
      <vt:lpstr>Triangle rule – Subtracting two vectors</vt:lpstr>
      <vt:lpstr>Example 3</vt:lpstr>
      <vt:lpstr>PowerPoint Presentation</vt:lpstr>
      <vt:lpstr>Resolution of vectors</vt:lpstr>
      <vt:lpstr>Resolving vectors in 2D</vt:lpstr>
      <vt:lpstr>Positive and negative components</vt:lpstr>
      <vt:lpstr>Example 4</vt:lpstr>
      <vt:lpstr>Vectors as column matrices</vt:lpstr>
      <vt:lpstr>Vectors as column matrices</vt:lpstr>
      <vt:lpstr>Example 5</vt:lpstr>
      <vt:lpstr>Dot (scalar) product of two vectors</vt:lpstr>
      <vt:lpstr>Application of dot product</vt:lpstr>
      <vt:lpstr>Example 6</vt:lpstr>
      <vt:lpstr>Resolving vectors in 3D</vt:lpstr>
      <vt:lpstr>Cross (vector) product</vt:lpstr>
      <vt:lpstr>Right hand grip rule</vt:lpstr>
      <vt:lpstr>Application of cross product</vt:lpstr>
      <vt:lpstr>Unit vector</vt:lpstr>
      <vt:lpstr>Unit vectors in 3D</vt:lpstr>
      <vt:lpstr>Unit vector operations in 3D</vt:lpstr>
      <vt:lpstr>Vector operations using unit vectors</vt:lpstr>
      <vt:lpstr>Example 7</vt:lpstr>
      <vt:lpstr>Example 8</vt:lpstr>
      <vt:lpstr>Example 9</vt:lpstr>
      <vt:lpstr>Example 10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Sheh Lit CHANG (SP)</cp:lastModifiedBy>
  <cp:revision>406</cp:revision>
  <dcterms:created xsi:type="dcterms:W3CDTF">2018-09-30T12:15:30Z</dcterms:created>
  <dcterms:modified xsi:type="dcterms:W3CDTF">2021-10-14T04:53:28Z</dcterms:modified>
</cp:coreProperties>
</file>