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7"/>
  </p:notesMasterIdLst>
  <p:sldIdLst>
    <p:sldId id="256" r:id="rId2"/>
    <p:sldId id="444" r:id="rId3"/>
    <p:sldId id="445" r:id="rId4"/>
    <p:sldId id="446" r:id="rId5"/>
    <p:sldId id="447" r:id="rId6"/>
    <p:sldId id="448" r:id="rId7"/>
    <p:sldId id="451" r:id="rId8"/>
    <p:sldId id="449" r:id="rId9"/>
    <p:sldId id="450" r:id="rId10"/>
    <p:sldId id="463" r:id="rId11"/>
    <p:sldId id="453" r:id="rId12"/>
    <p:sldId id="454" r:id="rId13"/>
    <p:sldId id="459" r:id="rId14"/>
    <p:sldId id="458" r:id="rId15"/>
    <p:sldId id="456" r:id="rId16"/>
    <p:sldId id="457" r:id="rId17"/>
    <p:sldId id="461" r:id="rId18"/>
    <p:sldId id="464" r:id="rId19"/>
    <p:sldId id="424" r:id="rId20"/>
    <p:sldId id="429" r:id="rId21"/>
    <p:sldId id="425" r:id="rId22"/>
    <p:sldId id="430" r:id="rId23"/>
    <p:sldId id="427" r:id="rId24"/>
    <p:sldId id="428" r:id="rId25"/>
    <p:sldId id="431" r:id="rId26"/>
    <p:sldId id="441" r:id="rId27"/>
    <p:sldId id="433" r:id="rId28"/>
    <p:sldId id="443" r:id="rId29"/>
    <p:sldId id="434" r:id="rId30"/>
    <p:sldId id="437" r:id="rId31"/>
    <p:sldId id="438" r:id="rId32"/>
    <p:sldId id="436" r:id="rId33"/>
    <p:sldId id="439" r:id="rId34"/>
    <p:sldId id="440" r:id="rId35"/>
    <p:sldId id="33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979" autoAdjust="0"/>
  </p:normalViewPr>
  <p:slideViewPr>
    <p:cSldViewPr snapToGrid="0">
      <p:cViewPr varScale="1">
        <p:scale>
          <a:sx n="61" d="100"/>
          <a:sy n="61" d="100"/>
        </p:scale>
        <p:origin x="712" y="60"/>
      </p:cViewPr>
      <p:guideLst/>
    </p:cSldViewPr>
  </p:slideViewPr>
  <p:outlineViewPr>
    <p:cViewPr>
      <p:scale>
        <a:sx n="33" d="100"/>
        <a:sy n="33" d="100"/>
      </p:scale>
      <p:origin x="0" y="-15428"/>
    </p:cViewPr>
  </p:outlineViewPr>
  <p:notesTextViewPr>
    <p:cViewPr>
      <p:scale>
        <a:sx n="1" d="1"/>
        <a:sy n="1" d="1"/>
      </p:scale>
      <p:origin x="0" y="0"/>
    </p:cViewPr>
  </p:notesTextViewPr>
  <p:sorterViewPr>
    <p:cViewPr>
      <p:scale>
        <a:sx n="100" d="100"/>
        <a:sy n="100" d="100"/>
      </p:scale>
      <p:origin x="0" y="-5444"/>
    </p:cViewPr>
  </p:sorterViewPr>
  <p:notesViewPr>
    <p:cSldViewPr snapToGrid="0">
      <p:cViewPr varScale="1">
        <p:scale>
          <a:sx n="50" d="100"/>
          <a:sy n="50" d="100"/>
        </p:scale>
        <p:origin x="2640"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1/12/2021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W = 3.3 × 10</a:t>
            </a:r>
            <a:r>
              <a:rPr lang="en-GB" baseline="30000" dirty="0" smtClean="0"/>
              <a:t>3 </a:t>
            </a:r>
            <a:r>
              <a:rPr lang="en-GB" baseline="0" dirty="0" smtClean="0"/>
              <a:t>J  b) W = 1.8 × 10</a:t>
            </a:r>
            <a:r>
              <a:rPr lang="en-GB" baseline="30000" dirty="0" smtClean="0"/>
              <a:t>3 </a:t>
            </a:r>
            <a:r>
              <a:rPr lang="en-GB" baseline="0" dirty="0" smtClean="0"/>
              <a:t>J </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6</a:t>
            </a:fld>
            <a:endParaRPr lang="en-SG"/>
          </a:p>
        </p:txBody>
      </p:sp>
    </p:spTree>
    <p:extLst>
      <p:ext uri="{BB962C8B-B14F-4D97-AF65-F5344CB8AC3E}">
        <p14:creationId xmlns:p14="http://schemas.microsoft.com/office/powerpoint/2010/main" val="184031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a:t>
            </a:r>
            <a:r>
              <a:rPr lang="en-GB" baseline="0" dirty="0" smtClean="0"/>
              <a:t> </a:t>
            </a:r>
            <a:r>
              <a:rPr lang="en-GB" baseline="0" dirty="0" err="1" smtClean="0"/>
              <a:t>W</a:t>
            </a:r>
            <a:r>
              <a:rPr lang="en-GB" baseline="-25000" dirty="0" err="1" smtClean="0"/>
              <a:t>Tractor</a:t>
            </a:r>
            <a:r>
              <a:rPr lang="en-GB" baseline="0" dirty="0" smtClean="0"/>
              <a:t> = 80 × 10</a:t>
            </a:r>
            <a:r>
              <a:rPr lang="en-GB" baseline="30000" dirty="0" smtClean="0"/>
              <a:t>3 </a:t>
            </a:r>
            <a:r>
              <a:rPr lang="en-GB" baseline="0" dirty="0" smtClean="0"/>
              <a:t>J, </a:t>
            </a:r>
            <a:r>
              <a:rPr lang="en-GB" baseline="0" dirty="0" err="1" smtClean="0"/>
              <a:t>W</a:t>
            </a:r>
            <a:r>
              <a:rPr lang="en-GB" baseline="-25000" dirty="0" err="1" smtClean="0"/>
              <a:t>friction</a:t>
            </a:r>
            <a:r>
              <a:rPr lang="en-GB" baseline="0" dirty="0" smtClean="0"/>
              <a:t> = -70 × 10</a:t>
            </a:r>
            <a:r>
              <a:rPr lang="en-GB" baseline="30000" dirty="0" smtClean="0"/>
              <a:t>3 </a:t>
            </a:r>
            <a:r>
              <a:rPr lang="en-GB" baseline="0" dirty="0" smtClean="0"/>
              <a:t>J , </a:t>
            </a:r>
            <a:r>
              <a:rPr lang="en-GB" baseline="0" dirty="0" err="1" smtClean="0"/>
              <a:t>W</a:t>
            </a:r>
            <a:r>
              <a:rPr lang="en-GB" baseline="-25000" dirty="0" err="1" smtClean="0"/>
              <a:t>weight</a:t>
            </a:r>
            <a:r>
              <a:rPr lang="en-GB" baseline="0" dirty="0" smtClean="0"/>
              <a:t>= 0 J, </a:t>
            </a:r>
            <a:r>
              <a:rPr lang="en-GB" baseline="0" dirty="0" err="1" smtClean="0"/>
              <a:t>W</a:t>
            </a:r>
            <a:r>
              <a:rPr lang="en-GB" baseline="-25000" dirty="0" err="1" smtClean="0"/>
              <a:t>normal</a:t>
            </a:r>
            <a:r>
              <a:rPr lang="en-GB" baseline="0" dirty="0" smtClean="0"/>
              <a:t>= 0 J   b) </a:t>
            </a:r>
            <a:r>
              <a:rPr lang="en-GB" baseline="0" dirty="0" err="1" smtClean="0"/>
              <a:t>W</a:t>
            </a:r>
            <a:r>
              <a:rPr lang="en-GB" baseline="-25000" dirty="0" err="1" smtClean="0"/>
              <a:t>total</a:t>
            </a:r>
            <a:r>
              <a:rPr lang="en-GB" baseline="-25000" dirty="0" smtClean="0"/>
              <a:t> </a:t>
            </a:r>
            <a:r>
              <a:rPr lang="en-GB" baseline="0" dirty="0" smtClean="0"/>
              <a:t>= 10 × 10</a:t>
            </a:r>
            <a:r>
              <a:rPr lang="en-GB" baseline="30000" dirty="0" smtClean="0"/>
              <a:t>3 </a:t>
            </a:r>
            <a:r>
              <a:rPr lang="en-GB" baseline="0" dirty="0" smtClean="0"/>
              <a:t> J  c)  v =  4.2 m/s</a:t>
            </a:r>
            <a:endParaRPr lang="en-US" baseline="30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13</a:t>
            </a:fld>
            <a:endParaRPr lang="en-SG"/>
          </a:p>
        </p:txBody>
      </p:sp>
    </p:spTree>
    <p:extLst>
      <p:ext uri="{BB962C8B-B14F-4D97-AF65-F5344CB8AC3E}">
        <p14:creationId xmlns:p14="http://schemas.microsoft.com/office/powerpoint/2010/main" val="253951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above  expression is true even  if the body moves upward.</a:t>
            </a:r>
          </a:p>
          <a:p>
            <a:endParaRPr lang="en-US" dirty="0"/>
          </a:p>
        </p:txBody>
      </p:sp>
      <p:sp>
        <p:nvSpPr>
          <p:cNvPr id="4" name="Slide Number Placeholder 3"/>
          <p:cNvSpPr>
            <a:spLocks noGrp="1"/>
          </p:cNvSpPr>
          <p:nvPr>
            <p:ph type="sldNum" sz="quarter" idx="10"/>
          </p:nvPr>
        </p:nvSpPr>
        <p:spPr/>
        <p:txBody>
          <a:bodyPr/>
          <a:lstStyle/>
          <a:p>
            <a:fld id="{9DDA3C8C-DC59-46E6-9E9C-2C3D43B5E77D}" type="slidenum">
              <a:rPr lang="en-US" smtClean="0"/>
              <a:pPr/>
              <a:t>17</a:t>
            </a:fld>
            <a:endParaRPr lang="en-US"/>
          </a:p>
        </p:txBody>
      </p:sp>
    </p:spTree>
    <p:extLst>
      <p:ext uri="{BB962C8B-B14F-4D97-AF65-F5344CB8AC3E}">
        <p14:creationId xmlns:p14="http://schemas.microsoft.com/office/powerpoint/2010/main" val="790762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above  expression is true even  if the body moves upward.</a:t>
            </a:r>
          </a:p>
          <a:p>
            <a:endParaRPr lang="en-US" dirty="0"/>
          </a:p>
        </p:txBody>
      </p:sp>
      <p:sp>
        <p:nvSpPr>
          <p:cNvPr id="4" name="Slide Number Placeholder 3"/>
          <p:cNvSpPr>
            <a:spLocks noGrp="1"/>
          </p:cNvSpPr>
          <p:nvPr>
            <p:ph type="sldNum" sz="quarter" idx="10"/>
          </p:nvPr>
        </p:nvSpPr>
        <p:spPr/>
        <p:txBody>
          <a:bodyPr/>
          <a:lstStyle/>
          <a:p>
            <a:fld id="{9DDA3C8C-DC59-46E6-9E9C-2C3D43B5E77D}" type="slidenum">
              <a:rPr lang="en-US" smtClean="0"/>
              <a:pPr/>
              <a:t>18</a:t>
            </a:fld>
            <a:endParaRPr lang="en-US"/>
          </a:p>
        </p:txBody>
      </p:sp>
    </p:spTree>
    <p:extLst>
      <p:ext uri="{BB962C8B-B14F-4D97-AF65-F5344CB8AC3E}">
        <p14:creationId xmlns:p14="http://schemas.microsoft.com/office/powerpoint/2010/main" val="360089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33DF4E-7A3C-4632-94B4-EA03C509954C}" type="datetime1">
              <a:rPr lang="en-US" smtClean="0"/>
              <a:t>12/1/2021</a:t>
            </a:fld>
            <a:endParaRPr lang="en-US" dirty="0"/>
          </a:p>
        </p:txBody>
      </p:sp>
      <p:sp>
        <p:nvSpPr>
          <p:cNvPr id="5" name="Footer Placeholder 4"/>
          <p:cNvSpPr>
            <a:spLocks noGrp="1"/>
          </p:cNvSpPr>
          <p:nvPr>
            <p:ph type="ftr" sz="quarter" idx="11"/>
          </p:nvPr>
        </p:nvSpPr>
        <p:spPr/>
        <p:txBody>
          <a:bodyPr/>
          <a:lstStyle>
            <a:lvl1pPr>
              <a:defRPr sz="1400">
                <a:solidFill>
                  <a:schemeClr val="tx1"/>
                </a:solidFill>
              </a:defRPr>
            </a:lvl1pPr>
          </a:lstStyle>
          <a:p>
            <a:r>
              <a:rPr lang="en-US" dirty="0" smtClean="0"/>
              <a:t>Official (closed), Non-sensitive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16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44940A-FD29-4BE2-A8C9-390C3EAE99E1}"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smtClean="0"/>
              <a:t>Official (closed), Non-sensitive</a:t>
            </a:r>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7BB78C-02C1-4475-B35C-AB3F17686A93}" type="datetime1">
              <a:rPr lang="en-US" smtClean="0"/>
              <a:t>12/1/2021</a:t>
            </a:fld>
            <a:endParaRPr lang="en-US" dirty="0"/>
          </a:p>
        </p:txBody>
      </p:sp>
      <p:sp>
        <p:nvSpPr>
          <p:cNvPr id="5" name="Footer Placeholder 4"/>
          <p:cNvSpPr>
            <a:spLocks noGrp="1"/>
          </p:cNvSpPr>
          <p:nvPr>
            <p:ph type="ftr" sz="quarter" idx="11"/>
          </p:nvPr>
        </p:nvSpPr>
        <p:spPr/>
        <p:txBody>
          <a:bodyPr/>
          <a:lstStyle/>
          <a:p>
            <a:r>
              <a:rPr lang="en-US" smtClean="0"/>
              <a:t>Official (closed), Non-sensitive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C249AAC3-7E09-4BA2-A13A-C17AD3959334}" type="datetime1">
              <a:rPr lang="en-US" smtClean="0"/>
              <a:t>12/1/2021</a:t>
            </a:fld>
            <a:endParaRPr lang="en-US" dirty="0"/>
          </a:p>
        </p:txBody>
      </p:sp>
      <p:sp>
        <p:nvSpPr>
          <p:cNvPr id="5" name="Footer Placeholder 4"/>
          <p:cNvSpPr>
            <a:spLocks noGrp="1"/>
          </p:cNvSpPr>
          <p:nvPr>
            <p:ph type="ftr" sz="quarter" idx="11"/>
          </p:nvPr>
        </p:nvSpPr>
        <p:spPr/>
        <p:txBody>
          <a:bodyPr/>
          <a:lstStyle>
            <a:lvl1pPr>
              <a:defRPr sz="1400">
                <a:solidFill>
                  <a:schemeClr val="tx1"/>
                </a:solidFill>
              </a:defRPr>
            </a:lvl1pPr>
          </a:lstStyle>
          <a:p>
            <a:r>
              <a:rPr lang="en-US" dirty="0" smtClean="0"/>
              <a:t>Official (closed), Non-sensitive</a:t>
            </a:r>
            <a:endParaRPr lang="en-US" dirty="0" smtClean="0"/>
          </a:p>
        </p:txBody>
      </p:sp>
      <p:sp>
        <p:nvSpPr>
          <p:cNvPr id="6" name="Slide Number Placeholder 5"/>
          <p:cNvSpPr>
            <a:spLocks noGrp="1"/>
          </p:cNvSpPr>
          <p:nvPr>
            <p:ph type="sldNum" sz="quarter" idx="12"/>
          </p:nvPr>
        </p:nvSpPr>
        <p:spPr/>
        <p:txBody>
          <a:bodyPr/>
          <a:lstStyle>
            <a:lvl1pPr>
              <a:defRPr sz="1600">
                <a:solidFill>
                  <a:schemeClr val="tx1"/>
                </a:solidFill>
                <a:latin typeface="Times New Roman" panose="02020603050405020304" pitchFamily="18" charset="0"/>
                <a:cs typeface="Times New Roman" panose="02020603050405020304" pitchFamily="18" charset="0"/>
              </a:defRPr>
            </a:lvl1pPr>
          </a:lstStyle>
          <a:p>
            <a:r>
              <a:rPr lang="en-US" dirty="0"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C02D08-1ED0-4F0C-ACD8-1BF1FF690B09}" type="datetime1">
              <a:rPr lang="en-US" smtClean="0"/>
              <a:t>12/1/2021</a:t>
            </a:fld>
            <a:endParaRPr lang="en-US" dirty="0"/>
          </a:p>
        </p:txBody>
      </p:sp>
      <p:sp>
        <p:nvSpPr>
          <p:cNvPr id="5" name="Footer Placeholder 4"/>
          <p:cNvSpPr>
            <a:spLocks noGrp="1"/>
          </p:cNvSpPr>
          <p:nvPr>
            <p:ph type="ftr" sz="quarter" idx="11"/>
          </p:nvPr>
        </p:nvSpPr>
        <p:spPr/>
        <p:txBody>
          <a:bodyPr/>
          <a:lstStyle>
            <a:lvl1pPr>
              <a:defRPr sz="1400">
                <a:solidFill>
                  <a:schemeClr val="tx1"/>
                </a:solidFill>
              </a:defRPr>
            </a:lvl1pPr>
          </a:lstStyle>
          <a:p>
            <a:r>
              <a:rPr lang="en-US" dirty="0" smtClean="0"/>
              <a:t>Official (closed), Non-sensitive</a:t>
            </a:r>
            <a:endParaRPr lang="en-US" dirty="0"/>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r>
              <a:rPr lang="en-US" dirty="0"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687B56-741E-4F2F-9847-3F99CFCAABA4}"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smtClean="0"/>
              <a:t>Official (closed), Non-sensitive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DF21F4-E355-446A-910F-46388E5CF82B}" type="datetime1">
              <a:rPr lang="en-US" smtClean="0"/>
              <a:t>12/1/2021</a:t>
            </a:fld>
            <a:endParaRPr lang="en-US" dirty="0"/>
          </a:p>
        </p:txBody>
      </p:sp>
      <p:sp>
        <p:nvSpPr>
          <p:cNvPr id="8" name="Footer Placeholder 7"/>
          <p:cNvSpPr>
            <a:spLocks noGrp="1"/>
          </p:cNvSpPr>
          <p:nvPr>
            <p:ph type="ftr" sz="quarter" idx="11"/>
          </p:nvPr>
        </p:nvSpPr>
        <p:spPr/>
        <p:txBody>
          <a:bodyPr/>
          <a:lstStyle/>
          <a:p>
            <a:r>
              <a:rPr lang="en-US" smtClean="0"/>
              <a:t>Official (closed), Non-sensitive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AB0EC6-C3B1-4E17-BE76-EA2074D11E1E}" type="datetime1">
              <a:rPr lang="en-US" smtClean="0"/>
              <a:t>12/1/2021</a:t>
            </a:fld>
            <a:endParaRPr lang="en-US" dirty="0"/>
          </a:p>
        </p:txBody>
      </p:sp>
      <p:sp>
        <p:nvSpPr>
          <p:cNvPr id="4" name="Footer Placeholder 3"/>
          <p:cNvSpPr>
            <a:spLocks noGrp="1"/>
          </p:cNvSpPr>
          <p:nvPr>
            <p:ph type="ftr" sz="quarter" idx="11"/>
          </p:nvPr>
        </p:nvSpPr>
        <p:spPr/>
        <p:txBody>
          <a:bodyPr/>
          <a:lstStyle>
            <a:lvl1pPr>
              <a:defRPr sz="1400">
                <a:solidFill>
                  <a:schemeClr val="tx1"/>
                </a:solidFill>
              </a:defRPr>
            </a:lvl1pPr>
          </a:lstStyle>
          <a:p>
            <a:r>
              <a:rPr lang="en-US" dirty="0" smtClean="0"/>
              <a:t>Official (closed), Non-sensitive</a:t>
            </a:r>
            <a:endParaRPr lang="en-US" dirty="0" smtClean="0"/>
          </a:p>
        </p:txBody>
      </p:sp>
      <p:sp>
        <p:nvSpPr>
          <p:cNvPr id="5" name="Slide Number Placeholder 4"/>
          <p:cNvSpPr>
            <a:spLocks noGrp="1"/>
          </p:cNvSpPr>
          <p:nvPr>
            <p:ph type="sldNum" sz="quarter" idx="12"/>
          </p:nvPr>
        </p:nvSpPr>
        <p:spPr/>
        <p:txBody>
          <a:bodyPr/>
          <a:lstStyle>
            <a:lvl1pPr>
              <a:defRPr sz="1600">
                <a:solidFill>
                  <a:schemeClr val="tx1"/>
                </a:solidFill>
              </a:defRPr>
            </a:lvl1pPr>
          </a:lstStyle>
          <a:p>
            <a:r>
              <a:rPr lang="en-US" dirty="0"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FDA4F7D-D4BE-4342-A1FD-DA3E0B1774DB}" type="datetime1">
              <a:rPr lang="en-US" smtClean="0"/>
              <a:t>12/1/2021</a:t>
            </a:fld>
            <a:endParaRPr lang="en-US" dirty="0"/>
          </a:p>
        </p:txBody>
      </p:sp>
      <p:sp>
        <p:nvSpPr>
          <p:cNvPr id="8" name="Footer Placeholder 7"/>
          <p:cNvSpPr>
            <a:spLocks noGrp="1"/>
          </p:cNvSpPr>
          <p:nvPr>
            <p:ph type="ftr" sz="quarter" idx="11"/>
          </p:nvPr>
        </p:nvSpPr>
        <p:spPr/>
        <p:txBody>
          <a:bodyPr/>
          <a:lstStyle>
            <a:lvl1pPr>
              <a:defRPr sz="1400">
                <a:solidFill>
                  <a:schemeClr val="tx1"/>
                </a:solidFill>
              </a:defRPr>
            </a:lvl1pPr>
          </a:lstStyle>
          <a:p>
            <a:r>
              <a:rPr lang="en-US" dirty="0" smtClean="0"/>
              <a:t>Official (closed), Non-sensitive</a:t>
            </a:r>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8296DA-1961-46D2-AA1E-385B4AE48C06}" type="datetime1">
              <a:rPr lang="en-US" smtClean="0"/>
              <a:t>12/1/2021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Official (closed), Non-sensitive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EAF335-15EC-4888-A496-BA5E5682ED36}" type="datetime1">
              <a:rPr lang="en-US" smtClean="0"/>
              <a:t>12/1/2021</a:t>
            </a:fld>
            <a:endParaRPr lang="en-US" dirty="0"/>
          </a:p>
        </p:txBody>
      </p:sp>
      <p:sp>
        <p:nvSpPr>
          <p:cNvPr id="6" name="Footer Placeholder 5"/>
          <p:cNvSpPr>
            <a:spLocks noGrp="1"/>
          </p:cNvSpPr>
          <p:nvPr>
            <p:ph type="ftr" sz="quarter" idx="11"/>
          </p:nvPr>
        </p:nvSpPr>
        <p:spPr/>
        <p:txBody>
          <a:bodyPr/>
          <a:lstStyle/>
          <a:p>
            <a:r>
              <a:rPr lang="en-US" smtClean="0"/>
              <a:t>Official (closed), Non-sensitive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6D99C5-F0AB-4D6A-ACDE-2BAC5B88936F}" type="datetime1">
              <a:rPr lang="en-US" smtClean="0"/>
              <a:t>12/1/2021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400" cap="all" baseline="0">
                <a:solidFill>
                  <a:schemeClr val="tx1"/>
                </a:solidFill>
              </a:defRPr>
            </a:lvl1pPr>
          </a:lstStyle>
          <a:p>
            <a:r>
              <a:rPr lang="en-US" dirty="0" smtClean="0"/>
              <a:t>Official (closed), Non-sensitive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600">
                <a:solidFill>
                  <a:schemeClr val="tx1"/>
                </a:solidFill>
              </a:defRPr>
            </a:lvl1pPr>
          </a:lstStyle>
          <a:p>
            <a:r>
              <a:rPr lang="en-US" dirty="0" smtClean="0"/>
              <a:t>Page </a:t>
            </a:r>
            <a:fld id="{8171E6F6-E6A4-4115-9778-B0A1DA8DDBEB}"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Pre-class (1 to 13)</a:t>
            </a:r>
          </a:p>
          <a:p>
            <a:r>
              <a:rPr lang="en-US" dirty="0" smtClean="0"/>
              <a:t>in-class (15 </a:t>
            </a:r>
            <a:r>
              <a:rPr lang="en-US" dirty="0" err="1" smtClean="0"/>
              <a:t>onwardS</a:t>
            </a:r>
            <a:r>
              <a:rPr lang="en-US" dirty="0" smtClean="0"/>
              <a:t>)</a:t>
            </a:r>
            <a:endParaRPr lang="en-SG" dirty="0"/>
          </a:p>
        </p:txBody>
      </p:sp>
      <p:sp>
        <p:nvSpPr>
          <p:cNvPr id="4" name="Title 3"/>
          <p:cNvSpPr>
            <a:spLocks noGrp="1"/>
          </p:cNvSpPr>
          <p:nvPr>
            <p:ph type="ctrTitle"/>
          </p:nvPr>
        </p:nvSpPr>
        <p:spPr/>
        <p:txBody>
          <a:bodyPr/>
          <a:lstStyle/>
          <a:p>
            <a:r>
              <a:rPr lang="en-SG" dirty="0" smtClean="0"/>
              <a:t>Work, energy and power</a:t>
            </a:r>
            <a:endParaRPr lang="en-SG" dirty="0"/>
          </a:p>
        </p:txBody>
      </p:sp>
      <p:sp>
        <p:nvSpPr>
          <p:cNvPr id="2" name="Footer Placeholder 1"/>
          <p:cNvSpPr>
            <a:spLocks noGrp="1"/>
          </p:cNvSpPr>
          <p:nvPr>
            <p:ph type="ftr" sz="quarter" idx="11"/>
          </p:nvPr>
        </p:nvSpPr>
        <p:spPr/>
        <p:txBody>
          <a:bodyPr/>
          <a:lstStyle/>
          <a:p>
            <a:r>
              <a:rPr lang="en-US" smtClean="0"/>
              <a:t>Official (closed), Non-sensitive</a:t>
            </a:r>
            <a:endParaRPr lang="en-US" dirty="0"/>
          </a:p>
        </p:txBody>
      </p:sp>
      <p:sp>
        <p:nvSpPr>
          <p:cNvPr id="5" name="Slide Number Placeholder 4"/>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Work</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Suppose a constant </a:t>
                </a:r>
                <a:r>
                  <a:rPr lang="en-GB" b="1" dirty="0">
                    <a:solidFill>
                      <a:srgbClr val="FF0000"/>
                    </a:solidFill>
                  </a:rPr>
                  <a:t>net force </a:t>
                </a:r>
                <a14:m>
                  <m:oMath xmlns:m="http://schemas.openxmlformats.org/officeDocument/2006/math">
                    <m:sSub>
                      <m:sSubPr>
                        <m:ctrlPr>
                          <a:rPr lang="en-SG"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𝐹</m:t>
                        </m:r>
                      </m:e>
                      <m:sub>
                        <m:r>
                          <a:rPr lang="en-SG" b="0" i="1" smtClean="0">
                            <a:solidFill>
                              <a:schemeClr val="tx1"/>
                            </a:solidFill>
                            <a:latin typeface="Cambria Math" panose="02040503050406030204" pitchFamily="18" charset="0"/>
                          </a:rPr>
                          <m:t>𝑛𝑒𝑡</m:t>
                        </m:r>
                      </m:sub>
                    </m:sSub>
                  </m:oMath>
                </a14:m>
                <a:r>
                  <a:rPr lang="en-GB" dirty="0" smtClean="0"/>
                  <a:t> acting </a:t>
                </a:r>
                <a:r>
                  <a:rPr lang="en-GB" dirty="0"/>
                  <a:t>on a particle of mass </a:t>
                </a:r>
                <a:r>
                  <a:rPr lang="en-GB" i="1" dirty="0"/>
                  <a:t>m</a:t>
                </a:r>
                <a:r>
                  <a:rPr lang="en-GB" dirty="0"/>
                  <a:t> along the +</a:t>
                </a:r>
                <a:r>
                  <a:rPr lang="en-GB" i="1" dirty="0"/>
                  <a:t>x</a:t>
                </a:r>
                <a:r>
                  <a:rPr lang="en-GB" dirty="0"/>
                  <a:t>-axis results in a displacement </a:t>
                </a:r>
                <a:r>
                  <a:rPr lang="en-GB" i="1" dirty="0"/>
                  <a:t>s</a:t>
                </a:r>
                <a:r>
                  <a:rPr lang="en-GB" dirty="0"/>
                  <a:t> along the +</a:t>
                </a:r>
                <a:r>
                  <a:rPr lang="en-GB" i="1" dirty="0"/>
                  <a:t>x</a:t>
                </a:r>
                <a:r>
                  <a:rPr lang="en-GB" dirty="0"/>
                  <a:t>-axis such that it has an initial velocity </a:t>
                </a:r>
                <a:r>
                  <a:rPr lang="en-GB" i="1" dirty="0"/>
                  <a:t>v</a:t>
                </a:r>
                <a:r>
                  <a:rPr lang="en-GB" baseline="-25000" dirty="0"/>
                  <a:t>1 </a:t>
                </a:r>
                <a:r>
                  <a:rPr lang="en-GB" dirty="0"/>
                  <a:t>and final velocity </a:t>
                </a:r>
                <a:r>
                  <a:rPr lang="en-GB" i="1" dirty="0"/>
                  <a:t>v</a:t>
                </a:r>
                <a:r>
                  <a:rPr lang="en-GB" baseline="-25000" dirty="0"/>
                  <a:t>2</a:t>
                </a:r>
                <a:r>
                  <a:rPr lang="en-GB" dirty="0"/>
                  <a:t> then from kinematics. </a:t>
                </a:r>
                <a:endParaRPr lang="en-GB" dirty="0" smtClean="0"/>
              </a:p>
              <a:p>
                <a:pPr marL="0" indent="0">
                  <a:buNone/>
                </a:pPr>
                <a14:m>
                  <m:oMathPara xmlns:m="http://schemas.openxmlformats.org/officeDocument/2006/math">
                    <m:oMathParaPr>
                      <m:jc m:val="centerGroup"/>
                    </m:oMathParaPr>
                    <m:oMath xmlns:m="http://schemas.openxmlformats.org/officeDocument/2006/math">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2</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1</m:t>
                          </m:r>
                        </m:sub>
                        <m:sup>
                          <m:r>
                            <a:rPr lang="en-SG" b="0" i="1" smtClean="0">
                              <a:latin typeface="Cambria Math" panose="02040503050406030204" pitchFamily="18" charset="0"/>
                            </a:rPr>
                            <m:t>2</m:t>
                          </m:r>
                        </m:sup>
                      </m:sSubSup>
                      <m:r>
                        <a:rPr lang="en-SG" b="0" i="1" smtClean="0">
                          <a:latin typeface="Cambria Math" panose="02040503050406030204" pitchFamily="18" charset="0"/>
                        </a:rPr>
                        <m:t>+2</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𝑥</m:t>
                          </m:r>
                        </m:sub>
                      </m:sSub>
                      <m:r>
                        <a:rPr lang="en-SG" b="0" i="1" smtClean="0">
                          <a:latin typeface="Cambria Math" panose="02040503050406030204" pitchFamily="18" charset="0"/>
                        </a:rPr>
                        <m:t>𝑠</m:t>
                      </m:r>
                      <m:r>
                        <a:rPr lang="en-SG" b="0" i="1" smtClean="0">
                          <a:latin typeface="Cambria Math" panose="02040503050406030204" pitchFamily="18" charset="0"/>
                        </a:rPr>
                        <m:t>   </m:t>
                      </m:r>
                      <m:r>
                        <m:rPr>
                          <m:nor/>
                        </m:rPr>
                        <a:rPr lang="en-SG" b="0" i="0" smtClean="0"/>
                        <m:t>or</m:t>
                      </m:r>
                      <m:r>
                        <a:rPr lang="en-SG" b="0" i="1" smtClean="0">
                          <a:latin typeface="Cambria Math" panose="02040503050406030204" pitchFamily="18" charset="0"/>
                        </a:rPr>
                        <m:t>   </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𝑥</m:t>
                          </m:r>
                        </m:sub>
                      </m:sSub>
                      <m:r>
                        <a:rPr lang="en-SG" b="0" i="1" smtClean="0">
                          <a:latin typeface="Cambria Math" panose="02040503050406030204" pitchFamily="18" charset="0"/>
                        </a:rPr>
                        <m:t>=</m:t>
                      </m:r>
                      <m:f>
                        <m:fPr>
                          <m:ctrlPr>
                            <a:rPr lang="en-SG" b="0" i="1" smtClean="0">
                              <a:latin typeface="Cambria Math" panose="02040503050406030204" pitchFamily="18" charset="0"/>
                            </a:rPr>
                          </m:ctrlPr>
                        </m:fPr>
                        <m:num>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2</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1</m:t>
                              </m:r>
                            </m:sub>
                            <m:sup>
                              <m:r>
                                <a:rPr lang="en-SG" b="0" i="1" smtClean="0">
                                  <a:latin typeface="Cambria Math" panose="02040503050406030204" pitchFamily="18" charset="0"/>
                                </a:rPr>
                                <m:t>2</m:t>
                              </m:r>
                            </m:sup>
                          </m:sSubSup>
                        </m:num>
                        <m:den>
                          <m:r>
                            <a:rPr lang="en-SG" b="0" i="1" smtClean="0">
                              <a:latin typeface="Cambria Math" panose="02040503050406030204" pitchFamily="18" charset="0"/>
                            </a:rPr>
                            <m:t>2</m:t>
                          </m:r>
                          <m:r>
                            <a:rPr lang="en-SG" b="0" i="1" smtClean="0">
                              <a:latin typeface="Cambria Math" panose="02040503050406030204" pitchFamily="18" charset="0"/>
                            </a:rPr>
                            <m:t>𝑠</m:t>
                          </m:r>
                        </m:den>
                      </m:f>
                    </m:oMath>
                  </m:oMathPara>
                </a14:m>
                <a:endParaRPr lang="en-GB" dirty="0" smtClean="0"/>
              </a:p>
              <a:p>
                <a:r>
                  <a:rPr lang="en-GB" dirty="0" smtClean="0"/>
                  <a:t>Multiplying the above equation with </a:t>
                </a:r>
                <a:r>
                  <a:rPr lang="en-GB" i="1" dirty="0" smtClean="0"/>
                  <a:t>m</a:t>
                </a:r>
                <a:r>
                  <a:rPr lang="en-GB" dirty="0" smtClean="0"/>
                  <a:t>:</a:t>
                </a:r>
              </a:p>
              <a:p>
                <a:r>
                  <a:rPr lang="en-GB" dirty="0" smtClean="0"/>
                  <a:t>Since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𝑛𝑒𝑡</m:t>
                        </m:r>
                      </m:sub>
                    </m:sSub>
                    <m:r>
                      <a:rPr lang="en-SG" b="0" i="1" smtClean="0">
                        <a:latin typeface="Cambria Math" panose="02040503050406030204" pitchFamily="18" charset="0"/>
                      </a:rPr>
                      <m:t>=</m:t>
                    </m:r>
                    <m:r>
                      <a:rPr lang="en-SG" b="0" i="1" smtClean="0">
                        <a:latin typeface="Cambria Math" panose="02040503050406030204" pitchFamily="18" charset="0"/>
                      </a:rPr>
                      <m:t>𝑚</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𝑎</m:t>
                        </m:r>
                      </m:e>
                      <m:sub>
                        <m:r>
                          <a:rPr lang="en-SG" b="0" i="1" smtClean="0">
                            <a:latin typeface="Cambria Math" panose="02040503050406030204" pitchFamily="18" charset="0"/>
                          </a:rPr>
                          <m:t>𝑥</m:t>
                        </m:r>
                      </m:sub>
                    </m:sSub>
                  </m:oMath>
                </a14:m>
                <a:r>
                  <a:rPr lang="en-GB" dirty="0" smtClean="0"/>
                  <a:t>, so</a:t>
                </a:r>
              </a:p>
              <a:p>
                <a:r>
                  <a:rPr lang="en-GB" dirty="0" smtClean="0"/>
                  <a:t>Multiply both sides with </a:t>
                </a:r>
                <a:r>
                  <a:rPr lang="en-GB" i="1" dirty="0" smtClean="0"/>
                  <a:t>s</a:t>
                </a:r>
                <a:r>
                  <a:rPr lang="en-GB" dirty="0" smtClean="0"/>
                  <a:t> and using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𝑛𝑒𝑡</m:t>
                        </m:r>
                      </m:sub>
                    </m:sSub>
                    <m:r>
                      <a:rPr lang="en-SG" b="0" i="1" smtClean="0">
                        <a:latin typeface="Cambria Math" panose="02040503050406030204" pitchFamily="18" charset="0"/>
                      </a:rPr>
                      <m:t>𝑠</m:t>
                    </m:r>
                  </m:oMath>
                </a14:m>
                <a:r>
                  <a:rPr lang="en-GB" dirty="0" smtClean="0"/>
                  <a:t>, we get</a:t>
                </a:r>
              </a:p>
              <a:p>
                <a:pPr marL="0" indent="0">
                  <a:buNone/>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𝑛𝑒𝑡</m:t>
                          </m:r>
                        </m:sub>
                      </m:sSub>
                      <m:r>
                        <a:rPr lang="en-SG" b="0" i="1" smtClean="0">
                          <a:latin typeface="Cambria Math" panose="02040503050406030204" pitchFamily="18" charset="0"/>
                        </a:rPr>
                        <m:t>𝑠</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2</m:t>
                          </m:r>
                        </m:den>
                      </m:f>
                      <m:r>
                        <a:rPr lang="en-SG" b="0" i="1" smtClean="0">
                          <a:latin typeface="Cambria Math" panose="02040503050406030204" pitchFamily="18" charset="0"/>
                        </a:rPr>
                        <m:t>𝑚</m:t>
                      </m:r>
                      <m:d>
                        <m:dPr>
                          <m:ctrlPr>
                            <a:rPr lang="en-SG" b="0" i="1" smtClean="0">
                              <a:latin typeface="Cambria Math" panose="02040503050406030204" pitchFamily="18" charset="0"/>
                            </a:rPr>
                          </m:ctrlPr>
                        </m:dPr>
                        <m:e>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2</m:t>
                              </m:r>
                            </m:sub>
                            <m:sup>
                              <m:r>
                                <a:rPr lang="en-SG" b="0" i="1" smtClean="0">
                                  <a:latin typeface="Cambria Math" panose="02040503050406030204" pitchFamily="18" charset="0"/>
                                </a:rPr>
                                <m:t>2</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0" i="1" smtClean="0">
                                  <a:latin typeface="Cambria Math" panose="02040503050406030204" pitchFamily="18" charset="0"/>
                                </a:rPr>
                                <m:t>𝑣</m:t>
                              </m:r>
                            </m:e>
                            <m:sub>
                              <m:r>
                                <a:rPr lang="en-SG" b="0" i="1" smtClean="0">
                                  <a:latin typeface="Cambria Math" panose="02040503050406030204" pitchFamily="18" charset="0"/>
                                </a:rPr>
                                <m:t>1</m:t>
                              </m:r>
                            </m:sub>
                            <m:sup>
                              <m:r>
                                <a:rPr lang="en-SG" b="0" i="1" smtClean="0">
                                  <a:latin typeface="Cambria Math" panose="02040503050406030204" pitchFamily="18" charset="0"/>
                                </a:rPr>
                                <m:t>2</m:t>
                              </m:r>
                            </m:sup>
                          </m:sSubSup>
                        </m:e>
                      </m:d>
                    </m:oMath>
                  </m:oMathPara>
                </a14:m>
                <a:endParaRPr lang="en-GB" dirty="0"/>
              </a:p>
              <a:p>
                <a:pPr marL="0" indent="0">
                  <a:buNone/>
                </a:pPr>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1042" b="-104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571080" y="3410734"/>
                <a:ext cx="2575962" cy="8393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2400" i="1">
                          <a:latin typeface="Cambria Math" panose="02040503050406030204" pitchFamily="18" charset="0"/>
                        </a:rPr>
                        <m:t>𝑚</m:t>
                      </m:r>
                      <m:sSub>
                        <m:sSubPr>
                          <m:ctrlPr>
                            <a:rPr lang="en-SG" sz="2400" i="1">
                              <a:latin typeface="Cambria Math" panose="02040503050406030204" pitchFamily="18" charset="0"/>
                            </a:rPr>
                          </m:ctrlPr>
                        </m:sSubPr>
                        <m:e>
                          <m:r>
                            <a:rPr lang="en-SG" sz="2400" i="1">
                              <a:latin typeface="Cambria Math" panose="02040503050406030204" pitchFamily="18" charset="0"/>
                            </a:rPr>
                            <m:t>𝑎</m:t>
                          </m:r>
                        </m:e>
                        <m:sub>
                          <m:r>
                            <a:rPr lang="en-SG" sz="2400" i="1">
                              <a:latin typeface="Cambria Math" panose="02040503050406030204" pitchFamily="18" charset="0"/>
                            </a:rPr>
                            <m:t>𝑥</m:t>
                          </m:r>
                        </m:sub>
                      </m:sSub>
                      <m:r>
                        <a:rPr lang="en-SG" sz="2400" i="1">
                          <a:latin typeface="Cambria Math" panose="02040503050406030204" pitchFamily="18" charset="0"/>
                        </a:rPr>
                        <m:t>=</m:t>
                      </m:r>
                      <m:r>
                        <a:rPr lang="en-SG" sz="2400" i="1">
                          <a:latin typeface="Cambria Math" panose="02040503050406030204" pitchFamily="18" charset="0"/>
                        </a:rPr>
                        <m:t>𝑚</m:t>
                      </m:r>
                      <m:f>
                        <m:fPr>
                          <m:ctrlPr>
                            <a:rPr lang="en-SG" sz="2400" i="1">
                              <a:latin typeface="Cambria Math" panose="02040503050406030204" pitchFamily="18" charset="0"/>
                            </a:rPr>
                          </m:ctrlPr>
                        </m:fPr>
                        <m:num>
                          <m:sSubSup>
                            <m:sSubSupPr>
                              <m:ctrlPr>
                                <a:rPr lang="en-SG" sz="2400" i="1">
                                  <a:latin typeface="Cambria Math" panose="02040503050406030204" pitchFamily="18" charset="0"/>
                                </a:rPr>
                              </m:ctrlPr>
                            </m:sSubSupPr>
                            <m:e>
                              <m:r>
                                <a:rPr lang="en-SG" sz="2400" i="1">
                                  <a:latin typeface="Cambria Math" panose="02040503050406030204" pitchFamily="18" charset="0"/>
                                </a:rPr>
                                <m:t>𝑣</m:t>
                              </m:r>
                            </m:e>
                            <m:sub>
                              <m:r>
                                <a:rPr lang="en-SG" sz="2400" i="1">
                                  <a:latin typeface="Cambria Math" panose="02040503050406030204" pitchFamily="18" charset="0"/>
                                </a:rPr>
                                <m:t>2</m:t>
                              </m:r>
                            </m:sub>
                            <m:sup>
                              <m:r>
                                <a:rPr lang="en-SG" sz="2400" i="1">
                                  <a:latin typeface="Cambria Math" panose="02040503050406030204" pitchFamily="18" charset="0"/>
                                </a:rPr>
                                <m:t>2</m:t>
                              </m:r>
                            </m:sup>
                          </m:sSubSup>
                          <m:r>
                            <a:rPr lang="en-SG" sz="2400" i="1">
                              <a:latin typeface="Cambria Math" panose="02040503050406030204" pitchFamily="18" charset="0"/>
                            </a:rPr>
                            <m:t>−</m:t>
                          </m:r>
                          <m:sSubSup>
                            <m:sSubSupPr>
                              <m:ctrlPr>
                                <a:rPr lang="en-SG" sz="2400" i="1">
                                  <a:latin typeface="Cambria Math" panose="02040503050406030204" pitchFamily="18" charset="0"/>
                                </a:rPr>
                              </m:ctrlPr>
                            </m:sSubSupPr>
                            <m:e>
                              <m:r>
                                <a:rPr lang="en-SG" sz="2400" i="1">
                                  <a:latin typeface="Cambria Math" panose="02040503050406030204" pitchFamily="18" charset="0"/>
                                </a:rPr>
                                <m:t>𝑣</m:t>
                              </m:r>
                            </m:e>
                            <m:sub>
                              <m:r>
                                <a:rPr lang="en-SG" sz="2400" i="1">
                                  <a:latin typeface="Cambria Math" panose="02040503050406030204" pitchFamily="18" charset="0"/>
                                </a:rPr>
                                <m:t>1</m:t>
                              </m:r>
                            </m:sub>
                            <m:sup>
                              <m:r>
                                <a:rPr lang="en-SG" sz="2400" i="1">
                                  <a:latin typeface="Cambria Math" panose="02040503050406030204" pitchFamily="18" charset="0"/>
                                </a:rPr>
                                <m:t>2</m:t>
                              </m:r>
                            </m:sup>
                          </m:sSubSup>
                        </m:num>
                        <m:den>
                          <m:r>
                            <a:rPr lang="en-SG" sz="2400" i="1">
                              <a:latin typeface="Cambria Math" panose="02040503050406030204" pitchFamily="18" charset="0"/>
                            </a:rPr>
                            <m:t>2</m:t>
                          </m:r>
                          <m:r>
                            <a:rPr lang="en-SG" sz="2400" i="1">
                              <a:latin typeface="Cambria Math" panose="02040503050406030204" pitchFamily="18" charset="0"/>
                            </a:rPr>
                            <m:t>𝑠</m:t>
                          </m:r>
                        </m:den>
                      </m:f>
                    </m:oMath>
                  </m:oMathPara>
                </a14:m>
                <a:endParaRPr lang="en-SG" sz="2400" dirty="0"/>
              </a:p>
            </p:txBody>
          </p:sp>
        </mc:Choice>
        <mc:Fallback xmlns="">
          <p:sp>
            <p:nvSpPr>
              <p:cNvPr id="6" name="Rectangle 5"/>
              <p:cNvSpPr>
                <a:spLocks noRot="1" noChangeAspect="1" noMove="1" noResize="1" noEditPoints="1" noAdjustHandles="1" noChangeArrowheads="1" noChangeShapeType="1" noTextEdit="1"/>
              </p:cNvSpPr>
              <p:nvPr/>
            </p:nvSpPr>
            <p:spPr>
              <a:xfrm>
                <a:off x="6571080" y="3410734"/>
                <a:ext cx="2575962" cy="839397"/>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266045" y="4088008"/>
                <a:ext cx="2529026" cy="8393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r>
                            <a:rPr lang="en-SG" sz="2400" i="1" smtClean="0">
                              <a:latin typeface="Cambria Math" panose="02040503050406030204" pitchFamily="18" charset="0"/>
                            </a:rPr>
                            <m:t>𝐹</m:t>
                          </m:r>
                        </m:e>
                        <m:sub>
                          <m:r>
                            <a:rPr lang="en-SG" sz="2400" b="0" i="1" smtClean="0">
                              <a:latin typeface="Cambria Math" panose="02040503050406030204" pitchFamily="18" charset="0"/>
                            </a:rPr>
                            <m:t>𝑛𝑒𝑡</m:t>
                          </m:r>
                        </m:sub>
                      </m:sSub>
                      <m:r>
                        <a:rPr lang="en-SG" sz="2400" i="1">
                          <a:latin typeface="Cambria Math" panose="02040503050406030204" pitchFamily="18" charset="0"/>
                        </a:rPr>
                        <m:t>=</m:t>
                      </m:r>
                      <m:r>
                        <a:rPr lang="en-SG" sz="2400" i="1">
                          <a:latin typeface="Cambria Math" panose="02040503050406030204" pitchFamily="18" charset="0"/>
                        </a:rPr>
                        <m:t>𝑚</m:t>
                      </m:r>
                      <m:f>
                        <m:fPr>
                          <m:ctrlPr>
                            <a:rPr lang="en-SG" sz="2400" i="1">
                              <a:latin typeface="Cambria Math" panose="02040503050406030204" pitchFamily="18" charset="0"/>
                            </a:rPr>
                          </m:ctrlPr>
                        </m:fPr>
                        <m:num>
                          <m:sSubSup>
                            <m:sSubSupPr>
                              <m:ctrlPr>
                                <a:rPr lang="en-SG" sz="2400" i="1">
                                  <a:latin typeface="Cambria Math" panose="02040503050406030204" pitchFamily="18" charset="0"/>
                                </a:rPr>
                              </m:ctrlPr>
                            </m:sSubSupPr>
                            <m:e>
                              <m:r>
                                <a:rPr lang="en-SG" sz="2400" i="1">
                                  <a:latin typeface="Cambria Math" panose="02040503050406030204" pitchFamily="18" charset="0"/>
                                </a:rPr>
                                <m:t>𝑣</m:t>
                              </m:r>
                            </m:e>
                            <m:sub>
                              <m:r>
                                <a:rPr lang="en-SG" sz="2400" i="1">
                                  <a:latin typeface="Cambria Math" panose="02040503050406030204" pitchFamily="18" charset="0"/>
                                </a:rPr>
                                <m:t>2</m:t>
                              </m:r>
                            </m:sub>
                            <m:sup>
                              <m:r>
                                <a:rPr lang="en-SG" sz="2400" i="1">
                                  <a:latin typeface="Cambria Math" panose="02040503050406030204" pitchFamily="18" charset="0"/>
                                </a:rPr>
                                <m:t>2</m:t>
                              </m:r>
                            </m:sup>
                          </m:sSubSup>
                          <m:r>
                            <a:rPr lang="en-SG" sz="2400" i="1">
                              <a:latin typeface="Cambria Math" panose="02040503050406030204" pitchFamily="18" charset="0"/>
                            </a:rPr>
                            <m:t>−</m:t>
                          </m:r>
                          <m:sSubSup>
                            <m:sSubSupPr>
                              <m:ctrlPr>
                                <a:rPr lang="en-SG" sz="2400" i="1">
                                  <a:latin typeface="Cambria Math" panose="02040503050406030204" pitchFamily="18" charset="0"/>
                                </a:rPr>
                              </m:ctrlPr>
                            </m:sSubSupPr>
                            <m:e>
                              <m:r>
                                <a:rPr lang="en-SG" sz="2400" i="1">
                                  <a:latin typeface="Cambria Math" panose="02040503050406030204" pitchFamily="18" charset="0"/>
                                </a:rPr>
                                <m:t>𝑣</m:t>
                              </m:r>
                            </m:e>
                            <m:sub>
                              <m:r>
                                <a:rPr lang="en-SG" sz="2400" i="1">
                                  <a:latin typeface="Cambria Math" panose="02040503050406030204" pitchFamily="18" charset="0"/>
                                </a:rPr>
                                <m:t>1</m:t>
                              </m:r>
                            </m:sub>
                            <m:sup>
                              <m:r>
                                <a:rPr lang="en-SG" sz="2400" i="1">
                                  <a:latin typeface="Cambria Math" panose="02040503050406030204" pitchFamily="18" charset="0"/>
                                </a:rPr>
                                <m:t>2</m:t>
                              </m:r>
                            </m:sup>
                          </m:sSubSup>
                        </m:num>
                        <m:den>
                          <m:r>
                            <a:rPr lang="en-SG" sz="2400" i="1">
                              <a:latin typeface="Cambria Math" panose="02040503050406030204" pitchFamily="18" charset="0"/>
                            </a:rPr>
                            <m:t>2</m:t>
                          </m:r>
                          <m:r>
                            <a:rPr lang="en-SG" sz="2400" i="1">
                              <a:latin typeface="Cambria Math" panose="02040503050406030204" pitchFamily="18" charset="0"/>
                            </a:rPr>
                            <m:t>𝑠</m:t>
                          </m:r>
                        </m:den>
                      </m:f>
                    </m:oMath>
                  </m:oMathPara>
                </a14:m>
                <a:endParaRPr lang="en-SG" sz="2400" dirty="0"/>
              </a:p>
            </p:txBody>
          </p:sp>
        </mc:Choice>
        <mc:Fallback>
          <p:sp>
            <p:nvSpPr>
              <p:cNvPr id="7" name="Rectangle 6"/>
              <p:cNvSpPr>
                <a:spLocks noRot="1" noChangeAspect="1" noMove="1" noResize="1" noEditPoints="1" noAdjustHandles="1" noChangeArrowheads="1" noChangeShapeType="1" noTextEdit="1"/>
              </p:cNvSpPr>
              <p:nvPr/>
            </p:nvSpPr>
            <p:spPr>
              <a:xfrm>
                <a:off x="4266045" y="4088008"/>
                <a:ext cx="2529026" cy="839397"/>
              </a:xfrm>
              <a:prstGeom prst="rect">
                <a:avLst/>
              </a:prstGeom>
              <a:blipFill>
                <a:blip r:embed="rId4"/>
                <a:stretch>
                  <a:fillRect/>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8" name="Slide Number Placeholder 7"/>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spTree>
    <p:extLst>
      <p:ext uri="{BB962C8B-B14F-4D97-AF65-F5344CB8AC3E}">
        <p14:creationId xmlns:p14="http://schemas.microsoft.com/office/powerpoint/2010/main" val="4116472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Kinetic energy and Work-energy theorem</a:t>
            </a:r>
            <a:endParaRPr lang="en-SG"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GB" dirty="0" smtClean="0"/>
                  <a:t>The quantity </a:t>
                </a:r>
                <a14:m>
                  <m:oMath xmlns:m="http://schemas.openxmlformats.org/officeDocument/2006/math">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2</m:t>
                        </m:r>
                      </m:den>
                    </m:f>
                    <m:r>
                      <a:rPr lang="en-SG" b="0" i="1" smtClean="0">
                        <a:latin typeface="Cambria Math" panose="02040503050406030204" pitchFamily="18" charset="0"/>
                      </a:rPr>
                      <m:t>𝑚</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𝑣</m:t>
                        </m:r>
                      </m:e>
                      <m:sup>
                        <m:r>
                          <a:rPr lang="en-SG" b="0" i="1" smtClean="0">
                            <a:latin typeface="Cambria Math" panose="02040503050406030204" pitchFamily="18" charset="0"/>
                          </a:rPr>
                          <m:t>2</m:t>
                        </m:r>
                      </m:sup>
                    </m:sSup>
                  </m:oMath>
                </a14:m>
                <a:r>
                  <a:rPr lang="en-GB" dirty="0" smtClean="0"/>
                  <a:t> is </a:t>
                </a:r>
                <a:r>
                  <a:rPr lang="en-GB" dirty="0"/>
                  <a:t>known as </a:t>
                </a:r>
                <a:r>
                  <a:rPr lang="en-GB" dirty="0">
                    <a:solidFill>
                      <a:srgbClr val="FF0000"/>
                    </a:solidFill>
                  </a:rPr>
                  <a:t>kinetic </a:t>
                </a:r>
                <a:r>
                  <a:rPr lang="en-GB" dirty="0">
                    <a:solidFill>
                      <a:schemeClr val="tx1"/>
                    </a:solidFill>
                  </a:rPr>
                  <a:t>energy (</a:t>
                </a:r>
                <a:r>
                  <a:rPr lang="en-GB" i="1" dirty="0">
                    <a:solidFill>
                      <a:schemeClr val="tx1"/>
                    </a:solidFill>
                  </a:rPr>
                  <a:t>KE</a:t>
                </a:r>
                <a:r>
                  <a:rPr lang="en-GB" dirty="0">
                    <a:solidFill>
                      <a:schemeClr val="tx1"/>
                    </a:solidFill>
                  </a:rPr>
                  <a:t> or </a:t>
                </a:r>
                <a:r>
                  <a:rPr lang="en-GB" i="1" dirty="0">
                    <a:solidFill>
                      <a:schemeClr val="tx1"/>
                    </a:solidFill>
                  </a:rPr>
                  <a:t>K</a:t>
                </a:r>
                <a:r>
                  <a:rPr lang="en-GB" dirty="0">
                    <a:solidFill>
                      <a:schemeClr val="tx1"/>
                    </a:solidFill>
                  </a:rPr>
                  <a:t>)</a:t>
                </a:r>
                <a:r>
                  <a:rPr lang="en-GB" dirty="0"/>
                  <a:t>.</a:t>
                </a:r>
              </a:p>
              <a:p>
                <a:r>
                  <a:rPr lang="en-SG" dirty="0"/>
                  <a:t>The SI unit of kinetic energy is joule (J).  </a:t>
                </a:r>
                <a:endParaRPr lang="en-GB" dirty="0"/>
              </a:p>
              <a:p>
                <a:pPr>
                  <a:lnSpc>
                    <a:spcPct val="110000"/>
                  </a:lnSpc>
                </a:pPr>
                <a:r>
                  <a:rPr lang="en-SG" dirty="0" smtClean="0"/>
                  <a:t>The </a:t>
                </a:r>
                <a:r>
                  <a:rPr lang="en-SG" dirty="0"/>
                  <a:t>work-energy theorem states that the work done by the </a:t>
                </a:r>
                <a:r>
                  <a:rPr lang="en-SG" dirty="0">
                    <a:solidFill>
                      <a:srgbClr val="FF0000"/>
                    </a:solidFill>
                  </a:rPr>
                  <a:t>net force </a:t>
                </a:r>
                <a:r>
                  <a:rPr lang="en-SG" dirty="0"/>
                  <a:t>on an object equals the </a:t>
                </a:r>
                <a:r>
                  <a:rPr lang="en-SG" dirty="0">
                    <a:solidFill>
                      <a:srgbClr val="FF0000"/>
                    </a:solidFill>
                  </a:rPr>
                  <a:t>change</a:t>
                </a:r>
                <a:r>
                  <a:rPr lang="en-SG" dirty="0"/>
                  <a:t> in the kinetic energy of the </a:t>
                </a:r>
                <a:r>
                  <a:rPr lang="en-SG" dirty="0" smtClean="0"/>
                  <a:t>object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𝑛𝑒𝑡</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𝐾</m:t>
                    </m:r>
                  </m:oMath>
                </a14:m>
                <a:r>
                  <a:rPr lang="en-SG" dirty="0" smtClean="0"/>
                  <a:t>). </a:t>
                </a:r>
                <a:endParaRPr lang="en-GB" dirty="0"/>
              </a:p>
              <a:p>
                <a:pPr>
                  <a:lnSpc>
                    <a:spcPct val="110000"/>
                  </a:lnSpc>
                </a:pPr>
                <a:r>
                  <a:rPr lang="en-GB" dirty="0">
                    <a:solidFill>
                      <a:schemeClr val="tx1"/>
                    </a:solidFill>
                  </a:rPr>
                  <a:t>Kinetic energy cannot be </a:t>
                </a:r>
                <a:r>
                  <a:rPr lang="en-GB" dirty="0">
                    <a:solidFill>
                      <a:srgbClr val="FF0000"/>
                    </a:solidFill>
                  </a:rPr>
                  <a:t>negative</a:t>
                </a:r>
                <a:r>
                  <a:rPr lang="en-GB" dirty="0">
                    <a:solidFill>
                      <a:schemeClr val="tx1"/>
                    </a:solidFill>
                  </a:rPr>
                  <a:t> because of the </a:t>
                </a:r>
                <a:r>
                  <a:rPr lang="en-GB" dirty="0" smtClean="0">
                    <a:solidFill>
                      <a:schemeClr val="tx1"/>
                    </a:solidFill>
                  </a:rPr>
                  <a:t>factor </a:t>
                </a:r>
                <a14:m>
                  <m:oMath xmlns:m="http://schemas.openxmlformats.org/officeDocument/2006/math">
                    <m:sSup>
                      <m:sSupPr>
                        <m:ctrlPr>
                          <a:rPr lang="en-SG" b="0" i="1" smtClean="0">
                            <a:solidFill>
                              <a:schemeClr val="tx1"/>
                            </a:solidFill>
                            <a:latin typeface="Cambria Math" panose="02040503050406030204" pitchFamily="18" charset="0"/>
                          </a:rPr>
                        </m:ctrlPr>
                      </m:sSupPr>
                      <m:e>
                        <m:r>
                          <a:rPr lang="en-SG" b="0" i="1" smtClean="0">
                            <a:solidFill>
                              <a:schemeClr val="tx1"/>
                            </a:solidFill>
                            <a:latin typeface="Cambria Math" panose="02040503050406030204" pitchFamily="18" charset="0"/>
                          </a:rPr>
                          <m:t>𝑣</m:t>
                        </m:r>
                      </m:e>
                      <m:sup>
                        <m:r>
                          <a:rPr lang="en-SG" b="0" i="1" smtClean="0">
                            <a:solidFill>
                              <a:schemeClr val="tx1"/>
                            </a:solidFill>
                            <a:latin typeface="Cambria Math" panose="02040503050406030204" pitchFamily="18" charset="0"/>
                          </a:rPr>
                          <m:t>2</m:t>
                        </m:r>
                      </m:sup>
                    </m:sSup>
                  </m:oMath>
                </a14:m>
                <a:r>
                  <a:rPr lang="en-GB" dirty="0" smtClean="0">
                    <a:solidFill>
                      <a:schemeClr val="tx1"/>
                    </a:solidFill>
                  </a:rPr>
                  <a:t>.</a:t>
                </a:r>
                <a:endParaRPr lang="en-GB" dirty="0">
                  <a:solidFill>
                    <a:schemeClr val="tx1"/>
                  </a:solidFill>
                </a:endParaRPr>
              </a:p>
              <a:p>
                <a:pPr>
                  <a:lnSpc>
                    <a:spcPct val="110000"/>
                  </a:lnSpc>
                </a:pPr>
                <a:r>
                  <a:rPr lang="en-GB" dirty="0">
                    <a:solidFill>
                      <a:schemeClr val="tx1"/>
                    </a:solidFill>
                  </a:rPr>
                  <a:t>If the object at rest (i.e</a:t>
                </a:r>
                <a:r>
                  <a:rPr lang="en-GB" dirty="0" smtClean="0">
                    <a:solidFill>
                      <a:schemeClr val="tx1"/>
                    </a:solidFill>
                  </a:rPr>
                  <a:t>., </a:t>
                </a:r>
                <a14:m>
                  <m:oMath xmlns:m="http://schemas.openxmlformats.org/officeDocument/2006/math">
                    <m:r>
                      <a:rPr lang="en-SG" b="0" i="1" smtClean="0">
                        <a:solidFill>
                          <a:schemeClr val="tx1"/>
                        </a:solidFill>
                        <a:latin typeface="Cambria Math" panose="02040503050406030204" pitchFamily="18" charset="0"/>
                      </a:rPr>
                      <m:t>𝑣</m:t>
                    </m:r>
                    <m:r>
                      <a:rPr lang="en-SG" b="0" i="1" smtClean="0">
                        <a:solidFill>
                          <a:schemeClr val="tx1"/>
                        </a:solidFill>
                        <a:latin typeface="Cambria Math" panose="02040503050406030204" pitchFamily="18" charset="0"/>
                      </a:rPr>
                      <m:t>=0</m:t>
                    </m:r>
                  </m:oMath>
                </a14:m>
                <a:r>
                  <a:rPr lang="en-GB" dirty="0" smtClean="0">
                    <a:solidFill>
                      <a:schemeClr val="tx1"/>
                    </a:solidFill>
                  </a:rPr>
                  <a:t>), </a:t>
                </a:r>
                <a:r>
                  <a:rPr lang="en-GB" dirty="0">
                    <a:solidFill>
                      <a:schemeClr val="tx1"/>
                    </a:solidFill>
                  </a:rPr>
                  <a:t>then its kinetic energy is 0.</a:t>
                </a:r>
              </a:p>
              <a:p>
                <a:pPr>
                  <a:lnSpc>
                    <a:spcPct val="110000"/>
                  </a:lnSpc>
                </a:pPr>
                <a:r>
                  <a:rPr lang="en-GB" dirty="0">
                    <a:solidFill>
                      <a:schemeClr val="tx1"/>
                    </a:solidFill>
                  </a:rPr>
                  <a:t>Note that the </a:t>
                </a:r>
                <a:r>
                  <a:rPr lang="en-GB" dirty="0">
                    <a:solidFill>
                      <a:srgbClr val="FF0000"/>
                    </a:solidFill>
                  </a:rPr>
                  <a:t>direction</a:t>
                </a:r>
                <a:r>
                  <a:rPr lang="en-GB" dirty="0">
                    <a:solidFill>
                      <a:schemeClr val="tx1"/>
                    </a:solidFill>
                  </a:rPr>
                  <a:t> in which the object moved is not considered in the calculation of its kinetic energy. </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693" b="-7292"/>
                </a:stretch>
              </a:blipFill>
            </p:spPr>
            <p:txBody>
              <a:bodyPr/>
              <a:lstStyle/>
              <a:p>
                <a:r>
                  <a:rPr lang="en-SG">
                    <a:noFill/>
                  </a:rPr>
                  <a:t> </a:t>
                </a:r>
              </a:p>
            </p:txBody>
          </p:sp>
        </mc:Fallback>
      </mc:AlternateContent>
      <p:sp>
        <p:nvSpPr>
          <p:cNvPr id="3" name="Footer Placeholder 2"/>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spTree>
    <p:extLst>
      <p:ext uri="{BB962C8B-B14F-4D97-AF65-F5344CB8AC3E}">
        <p14:creationId xmlns:p14="http://schemas.microsoft.com/office/powerpoint/2010/main" val="889096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SG" dirty="0" smtClean="0"/>
                  <a:t>From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𝐾</m:t>
                    </m:r>
                  </m:oMath>
                </a14:m>
                <a:r>
                  <a:rPr lang="en-SG" dirty="0" smtClean="0"/>
                  <a:t>, </a:t>
                </a:r>
                <a:endParaRPr lang="en-SG" dirty="0"/>
              </a:p>
              <a:p>
                <a:pPr marL="0" indent="0">
                  <a:buNone/>
                  <a:tabLst>
                    <a:tab pos="354013" algn="l"/>
                  </a:tabLst>
                </a:pPr>
                <a:r>
                  <a:rPr lang="en-SG" dirty="0"/>
                  <a:t>	</a:t>
                </a:r>
                <a:r>
                  <a:rPr lang="en-SG" dirty="0" smtClean="0"/>
                  <a:t>if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&gt;0</m:t>
                    </m:r>
                  </m:oMath>
                </a14:m>
                <a:r>
                  <a:rPr lang="en-SG" dirty="0" smtClean="0"/>
                  <a:t>, then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&gt;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oMath>
                </a14:m>
                <a:r>
                  <a:rPr lang="en-SG" dirty="0" smtClean="0"/>
                  <a:t> (the object is speeding up)</a:t>
                </a:r>
              </a:p>
              <a:p>
                <a:pPr marL="0" indent="0">
                  <a:buNone/>
                  <a:tabLst>
                    <a:tab pos="354013" algn="l"/>
                  </a:tabLst>
                </a:pPr>
                <a:r>
                  <a:rPr lang="en-SG" dirty="0"/>
                  <a:t>	</a:t>
                </a:r>
                <a:r>
                  <a:rPr lang="en-SG" dirty="0" smtClean="0"/>
                  <a:t>if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&lt;0</m:t>
                    </m:r>
                  </m:oMath>
                </a14:m>
                <a:r>
                  <a:rPr lang="en-SG" dirty="0" smtClean="0"/>
                  <a:t>, then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&lt;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oMath>
                </a14:m>
                <a:r>
                  <a:rPr lang="en-SG" dirty="0" smtClean="0"/>
                  <a:t> (the object is slowing down)</a:t>
                </a:r>
              </a:p>
              <a:p>
                <a:pPr marL="0" indent="0">
                  <a:buNone/>
                  <a:tabLst>
                    <a:tab pos="354013" algn="l"/>
                  </a:tabLst>
                </a:pPr>
                <a:r>
                  <a:rPr lang="en-SG" dirty="0"/>
                  <a:t>	</a:t>
                </a:r>
                <a:r>
                  <a:rPr lang="en-SG" dirty="0" smtClean="0"/>
                  <a:t>if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𝑡𝑜𝑡𝑎𝑙</m:t>
                        </m:r>
                      </m:sub>
                    </m:sSub>
                    <m:r>
                      <a:rPr lang="en-SG" b="0" i="1" smtClean="0">
                        <a:latin typeface="Cambria Math" panose="02040503050406030204" pitchFamily="18" charset="0"/>
                      </a:rPr>
                      <m:t>=0</m:t>
                    </m:r>
                  </m:oMath>
                </a14:m>
                <a:r>
                  <a:rPr lang="en-SG" dirty="0" smtClean="0"/>
                  <a:t>, then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oMath>
                </a14:m>
                <a:r>
                  <a:rPr lang="en-SG" dirty="0" smtClean="0"/>
                  <a:t>. (the object is moving at constant speed)</a:t>
                </a:r>
                <a:endParaRPr lang="en-SG" dirty="0"/>
              </a:p>
              <a:p>
                <a:r>
                  <a:rPr lang="en-SG" dirty="0"/>
                  <a:t>The work-energy theorem applies even when the forces are </a:t>
                </a:r>
                <a:r>
                  <a:rPr lang="en-SG" dirty="0">
                    <a:solidFill>
                      <a:srgbClr val="FF0000"/>
                    </a:solidFill>
                  </a:rPr>
                  <a:t>not constant </a:t>
                </a:r>
                <a:r>
                  <a:rPr lang="en-SG" dirty="0"/>
                  <a:t>and the particle’s trajectory is </a:t>
                </a:r>
                <a:r>
                  <a:rPr lang="en-SG" dirty="0">
                    <a:solidFill>
                      <a:srgbClr val="FF0000"/>
                    </a:solidFill>
                  </a:rPr>
                  <a:t>curved</a:t>
                </a:r>
                <a:r>
                  <a:rPr lang="en-SG" dirty="0" smtClean="0"/>
                  <a:t>.</a:t>
                </a:r>
                <a:endParaRPr lang="en-SG"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1693" t="-1042" r="-2539"/>
                </a:stretch>
              </a:blipFill>
            </p:spPr>
            <p:txBody>
              <a:bodyPr/>
              <a:lstStyle/>
              <a:p>
                <a:r>
                  <a:rPr lang="en-SG">
                    <a:noFill/>
                  </a:rPr>
                  <a:t> </a:t>
                </a:r>
              </a:p>
            </p:txBody>
          </p:sp>
        </mc:Fallback>
      </mc:AlternateContent>
      <p:sp>
        <p:nvSpPr>
          <p:cNvPr id="6" name="Title 5"/>
          <p:cNvSpPr>
            <a:spLocks noGrp="1"/>
          </p:cNvSpPr>
          <p:nvPr>
            <p:ph type="title"/>
          </p:nvPr>
        </p:nvSpPr>
        <p:spPr/>
        <p:txBody>
          <a:bodyPr/>
          <a:lstStyle/>
          <a:p>
            <a:r>
              <a:rPr lang="en-US" dirty="0"/>
              <a:t>Work-energy theorem</a:t>
            </a:r>
            <a:endParaRPr lang="en-SG" dirty="0"/>
          </a:p>
        </p:txBody>
      </p:sp>
      <p:sp>
        <p:nvSpPr>
          <p:cNvPr id="2" name="Footer Placeholder 1"/>
          <p:cNvSpPr>
            <a:spLocks noGrp="1"/>
          </p:cNvSpPr>
          <p:nvPr>
            <p:ph type="ftr" sz="quarter" idx="11"/>
          </p:nvPr>
        </p:nvSpPr>
        <p:spPr/>
        <p:txBody>
          <a:bodyPr/>
          <a:lstStyle/>
          <a:p>
            <a:r>
              <a:rPr lang="en-US" smtClean="0"/>
              <a:t>Official (closed), Non-sensitive</a:t>
            </a:r>
            <a:endParaRPr lang="en-US" dirty="0" smtClean="0"/>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spTree>
    <p:extLst>
      <p:ext uri="{BB962C8B-B14F-4D97-AF65-F5344CB8AC3E}">
        <p14:creationId xmlns:p14="http://schemas.microsoft.com/office/powerpoint/2010/main" val="3985832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endParaRPr lang="en-SG" dirty="0"/>
          </a:p>
        </p:txBody>
      </p:sp>
      <p:sp>
        <p:nvSpPr>
          <p:cNvPr id="3" name="Content Placeholder 2"/>
          <p:cNvSpPr>
            <a:spLocks noGrp="1"/>
          </p:cNvSpPr>
          <p:nvPr>
            <p:ph idx="1"/>
          </p:nvPr>
        </p:nvSpPr>
        <p:spPr>
          <a:xfrm>
            <a:off x="1097280" y="1305250"/>
            <a:ext cx="10080000" cy="4680000"/>
          </a:xfrm>
        </p:spPr>
        <p:txBody>
          <a:bodyPr/>
          <a:lstStyle/>
          <a:p>
            <a:pPr marL="0" indent="0">
              <a:buNone/>
            </a:pPr>
            <a:r>
              <a:rPr lang="en-GB" sz="2000" dirty="0"/>
              <a:t>A farmer hitches his tractor to a sled loaded with firewood and pulls it a distance of 20 m along level ground (see figure). The total weight of the sled and load is 14700 N. The tractor exerts a constant force of 5000 N </a:t>
            </a:r>
            <a:r>
              <a:rPr lang="en-GB" sz="2000" dirty="0" smtClean="0"/>
              <a:t>at </a:t>
            </a:r>
            <a:r>
              <a:rPr lang="en-GB" sz="2000" dirty="0"/>
              <a:t>an angle of </a:t>
            </a:r>
            <a:r>
              <a:rPr lang="en-GB" sz="2000" dirty="0" smtClean="0"/>
              <a:t>36.9° </a:t>
            </a:r>
            <a:r>
              <a:rPr lang="en-GB" sz="2000" dirty="0"/>
              <a:t>above the horizontal.  A friction force of 3500 N  opposes the sled’s motion. (a) Find the work done by each force acting on the sled and (b) the total work done by all the forces. (c) Suppose the sled’s initial speed is 2.0 m/s. What is the speed of the sled after it moves 20.0 m?</a:t>
            </a:r>
          </a:p>
          <a:p>
            <a:pPr marL="0" indent="0">
              <a:buNone/>
            </a:pPr>
            <a:endParaRPr lang="en-SG" dirty="0"/>
          </a:p>
        </p:txBody>
      </p:sp>
      <p:pic>
        <p:nvPicPr>
          <p:cNvPr id="20" name="Picture 19" descr="06_07_FigureA"/>
          <p:cNvPicPr>
            <a:picLocks noChangeAspect="1" noChangeArrowheads="1"/>
          </p:cNvPicPr>
          <p:nvPr/>
        </p:nvPicPr>
        <p:blipFill>
          <a:blip r:embed="rId3" cstate="print"/>
          <a:srcRect l="893" t="15555"/>
          <a:stretch>
            <a:fillRect/>
          </a:stretch>
        </p:blipFill>
        <p:spPr bwMode="auto">
          <a:xfrm>
            <a:off x="1092539" y="3791017"/>
            <a:ext cx="2350999" cy="1236009"/>
          </a:xfrm>
          <a:prstGeom prst="rect">
            <a:avLst/>
          </a:prstGeom>
          <a:noFill/>
        </p:spPr>
      </p:pic>
      <p:pic>
        <p:nvPicPr>
          <p:cNvPr id="21" name="Picture 4" descr="06_07_FigureB"/>
          <p:cNvPicPr>
            <a:picLocks noChangeAspect="1" noChangeArrowheads="1"/>
          </p:cNvPicPr>
          <p:nvPr/>
        </p:nvPicPr>
        <p:blipFill>
          <a:blip r:embed="rId4" cstate="print"/>
          <a:srcRect/>
          <a:stretch>
            <a:fillRect/>
          </a:stretch>
        </p:blipFill>
        <p:spPr bwMode="auto">
          <a:xfrm>
            <a:off x="3630824" y="3433294"/>
            <a:ext cx="1811508" cy="2833726"/>
          </a:xfrm>
          <a:prstGeom prst="rect">
            <a:avLst/>
          </a:prstGeom>
          <a:noFill/>
        </p:spPr>
      </p:pic>
      <mc:AlternateContent xmlns:mc="http://schemas.openxmlformats.org/markup-compatibility/2006" xmlns:a14="http://schemas.microsoft.com/office/drawing/2010/main">
        <mc:Choice Requires="a14">
          <p:sp>
            <p:nvSpPr>
              <p:cNvPr id="5" name="TextBox 4"/>
              <p:cNvSpPr txBox="1"/>
              <p:nvPr/>
            </p:nvSpPr>
            <p:spPr>
              <a:xfrm>
                <a:off x="5629618" y="3116985"/>
                <a:ext cx="6420142" cy="3379067"/>
              </a:xfrm>
              <a:prstGeom prst="rect">
                <a:avLst/>
              </a:prstGeom>
              <a:noFill/>
            </p:spPr>
            <p:txBody>
              <a:bodyPr wrap="square" rtlCol="0">
                <a:spAutoFit/>
              </a:bodyPr>
              <a:lstStyle/>
              <a:p>
                <a:r>
                  <a:rPr lang="en-SG" dirty="0" smtClean="0">
                    <a:latin typeface="Times New Roman" panose="02020603050405020304" pitchFamily="18" charset="0"/>
                    <a:cs typeface="Times New Roman" panose="02020603050405020304" pitchFamily="18" charset="0"/>
                  </a:rPr>
                  <a:t>(a)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weight</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normal</m:t>
                        </m:r>
                      </m:sub>
                    </m:sSub>
                    <m:r>
                      <a:rPr lang="en-SG" b="0" i="1" smtClean="0">
                        <a:latin typeface="Cambria Math" panose="02040503050406030204" pitchFamily="18" charset="0"/>
                      </a:rPr>
                      <m:t>=0</m:t>
                    </m:r>
                  </m:oMath>
                </a14:m>
                <a:r>
                  <a:rPr lang="en-SG" dirty="0" smtClean="0">
                    <a:latin typeface="Times New Roman" panose="02020603050405020304" pitchFamily="18" charset="0"/>
                    <a:cs typeface="Times New Roman" panose="02020603050405020304" pitchFamily="18" charset="0"/>
                  </a:rPr>
                  <a:t> (angle between force and s is 90</a:t>
                </a:r>
                <a14:m>
                  <m:oMath xmlns:m="http://schemas.openxmlformats.org/officeDocument/2006/math">
                    <m:r>
                      <a:rPr lang="en-SG" b="0" i="1" smtClean="0">
                        <a:latin typeface="Cambria Math" panose="02040503050406030204" pitchFamily="18" charset="0"/>
                      </a:rPr>
                      <m:t>°</m:t>
                    </m:r>
                  </m:oMath>
                </a14:m>
                <a:r>
                  <a:rPr lang="en-SG" dirty="0" smtClean="0">
                    <a:latin typeface="Times New Roman" panose="02020603050405020304" pitchFamily="18" charset="0"/>
                    <a:cs typeface="Times New Roman" panose="02020603050405020304" pitchFamily="18" charset="0"/>
                  </a:rPr>
                  <a:t>)</a:t>
                </a:r>
              </a:p>
              <a:p>
                <a:r>
                  <a:rPr lang="en-SG"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friction</m:t>
                        </m:r>
                      </m:sub>
                    </m:sSub>
                    <m:r>
                      <a:rPr lang="en-SG" b="0" i="1" smtClean="0">
                        <a:latin typeface="Cambria Math" panose="02040503050406030204" pitchFamily="18" charset="0"/>
                      </a:rPr>
                      <m:t>=3500×20×</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r>
                          <a:rPr lang="en-SG" b="0" i="1" smtClean="0">
                            <a:latin typeface="Cambria Math" panose="02040503050406030204" pitchFamily="18" charset="0"/>
                          </a:rPr>
                          <m:t>180°</m:t>
                        </m:r>
                      </m:e>
                    </m:func>
                    <m:r>
                      <a:rPr lang="en-SG" b="0" i="1" smtClean="0">
                        <a:latin typeface="Cambria Math" panose="02040503050406030204" pitchFamily="18" charset="0"/>
                      </a:rPr>
                      <m:t>=−70 </m:t>
                    </m:r>
                  </m:oMath>
                </a14:m>
                <a:r>
                  <a:rPr lang="en-SG" dirty="0" smtClean="0">
                    <a:latin typeface="Times New Roman" panose="02020603050405020304" pitchFamily="18" charset="0"/>
                    <a:cs typeface="Times New Roman" panose="02020603050405020304" pitchFamily="18" charset="0"/>
                  </a:rPr>
                  <a:t>kJ</a:t>
                </a:r>
              </a:p>
              <a:p>
                <a:r>
                  <a:rPr lang="en-SG"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tractor</m:t>
                        </m:r>
                      </m:sub>
                    </m:sSub>
                    <m:r>
                      <a:rPr lang="en-SG" b="0" i="1" smtClean="0">
                        <a:latin typeface="Cambria Math" panose="02040503050406030204" pitchFamily="18" charset="0"/>
                      </a:rPr>
                      <m:t>=5000×20×</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r>
                          <a:rPr lang="en-SG" b="0" i="1" smtClean="0">
                            <a:latin typeface="Cambria Math" panose="02040503050406030204" pitchFamily="18" charset="0"/>
                          </a:rPr>
                          <m:t>36.9°</m:t>
                        </m:r>
                      </m:e>
                    </m:func>
                    <m:r>
                      <a:rPr lang="en-SG" b="0" i="1" smtClean="0">
                        <a:latin typeface="Cambria Math" panose="02040503050406030204" pitchFamily="18" charset="0"/>
                      </a:rPr>
                      <m:t>=80</m:t>
                    </m:r>
                  </m:oMath>
                </a14:m>
                <a:r>
                  <a:rPr lang="en-SG" dirty="0" smtClean="0">
                    <a:latin typeface="Times New Roman" panose="02020603050405020304" pitchFamily="18" charset="0"/>
                    <a:cs typeface="Times New Roman" panose="02020603050405020304" pitchFamily="18" charset="0"/>
                  </a:rPr>
                  <a:t> kJ</a:t>
                </a:r>
              </a:p>
              <a:p>
                <a:endParaRPr lang="en-SG" dirty="0" smtClean="0">
                  <a:latin typeface="Times New Roman" panose="02020603050405020304" pitchFamily="18" charset="0"/>
                  <a:cs typeface="Times New Roman" panose="02020603050405020304" pitchFamily="18" charset="0"/>
                </a:endParaRPr>
              </a:p>
              <a:p>
                <a:r>
                  <a:rPr lang="en-SG" dirty="0" smtClean="0">
                    <a:latin typeface="Times New Roman" panose="02020603050405020304" pitchFamily="18" charset="0"/>
                    <a:cs typeface="Times New Roman" panose="02020603050405020304" pitchFamily="18" charset="0"/>
                  </a:rPr>
                  <a:t>(b)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total</m:t>
                        </m:r>
                      </m:sub>
                    </m:sSub>
                    <m:r>
                      <a:rPr lang="en-SG" b="0" i="1" smtClean="0">
                        <a:latin typeface="Cambria Math" panose="02040503050406030204" pitchFamily="18" charset="0"/>
                      </a:rPr>
                      <m:t>=0+0+80</m:t>
                    </m:r>
                  </m:oMath>
                </a14:m>
                <a:r>
                  <a:rPr lang="en-SG" dirty="0" smtClean="0">
                    <a:latin typeface="Times New Roman" panose="02020603050405020304" pitchFamily="18" charset="0"/>
                    <a:cs typeface="Times New Roman" panose="02020603050405020304" pitchFamily="18" charset="0"/>
                  </a:rPr>
                  <a:t> kJ </a:t>
                </a:r>
                <a14:m>
                  <m:oMath xmlns:m="http://schemas.openxmlformats.org/officeDocument/2006/math">
                    <m:r>
                      <a:rPr lang="en-SG" b="0" i="1" smtClean="0">
                        <a:latin typeface="Cambria Math" panose="02040503050406030204" pitchFamily="18" charset="0"/>
                      </a:rPr>
                      <m:t>−</m:t>
                    </m:r>
                    <m:r>
                      <a:rPr lang="en-SG" b="0" i="0" smtClean="0">
                        <a:latin typeface="Cambria Math" panose="02040503050406030204" pitchFamily="18" charset="0"/>
                      </a:rPr>
                      <m:t>70</m:t>
                    </m:r>
                  </m:oMath>
                </a14:m>
                <a:r>
                  <a:rPr lang="en-SG" dirty="0" smtClean="0">
                    <a:latin typeface="Times New Roman" panose="02020603050405020304" pitchFamily="18" charset="0"/>
                    <a:cs typeface="Times New Roman" panose="02020603050405020304" pitchFamily="18" charset="0"/>
                  </a:rPr>
                  <a:t> kJ </a:t>
                </a:r>
                <a14:m>
                  <m:oMath xmlns:m="http://schemas.openxmlformats.org/officeDocument/2006/math">
                    <m:r>
                      <a:rPr lang="en-SG" b="0" i="1" smtClean="0">
                        <a:latin typeface="Cambria Math" panose="02040503050406030204" pitchFamily="18" charset="0"/>
                      </a:rPr>
                      <m:t>=10</m:t>
                    </m:r>
                  </m:oMath>
                </a14:m>
                <a:r>
                  <a:rPr lang="en-SG" dirty="0" smtClean="0">
                    <a:latin typeface="Times New Roman" panose="02020603050405020304" pitchFamily="18" charset="0"/>
                    <a:cs typeface="Times New Roman" panose="02020603050405020304" pitchFamily="18" charset="0"/>
                  </a:rPr>
                  <a:t> kJ</a:t>
                </a:r>
              </a:p>
              <a:p>
                <a:endParaRPr lang="en-SG" dirty="0" smtClean="0">
                  <a:latin typeface="Times New Roman" panose="02020603050405020304" pitchFamily="18" charset="0"/>
                  <a:cs typeface="Times New Roman" panose="02020603050405020304" pitchFamily="18" charset="0"/>
                </a:endParaRPr>
              </a:p>
              <a:p>
                <a:r>
                  <a:rPr lang="en-SG" dirty="0" smtClean="0">
                    <a:latin typeface="Times New Roman" panose="02020603050405020304" pitchFamily="18" charset="0"/>
                    <a:cs typeface="Times New Roman" panose="02020603050405020304" pitchFamily="18" charset="0"/>
                  </a:rPr>
                  <a:t>(c)	Mass of sled, </a:t>
                </a:r>
                <a14:m>
                  <m:oMath xmlns:m="http://schemas.openxmlformats.org/officeDocument/2006/math">
                    <m:r>
                      <a:rPr lang="en-SG" b="0" i="1" smtClean="0">
                        <a:latin typeface="Cambria Math" panose="02040503050406030204" pitchFamily="18" charset="0"/>
                      </a:rPr>
                      <m:t>𝑚</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𝑊</m:t>
                        </m:r>
                      </m:num>
                      <m:den>
                        <m:r>
                          <a:rPr lang="en-SG" b="0" i="1" smtClean="0">
                            <a:latin typeface="Cambria Math" panose="02040503050406030204" pitchFamily="18" charset="0"/>
                          </a:rPr>
                          <m:t>𝑔</m:t>
                        </m:r>
                      </m:den>
                    </m:f>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14700</m:t>
                        </m:r>
                      </m:num>
                      <m:den>
                        <m:r>
                          <a:rPr lang="en-SG" b="0" i="1" smtClean="0">
                            <a:latin typeface="Cambria Math" panose="02040503050406030204" pitchFamily="18" charset="0"/>
                          </a:rPr>
                          <m:t>9.80</m:t>
                        </m:r>
                      </m:den>
                    </m:f>
                    <m:r>
                      <a:rPr lang="en-SG" b="0" i="1" smtClean="0">
                        <a:latin typeface="Cambria Math" panose="02040503050406030204" pitchFamily="18" charset="0"/>
                      </a:rPr>
                      <m:t>=1500</m:t>
                    </m:r>
                  </m:oMath>
                </a14:m>
                <a:r>
                  <a:rPr lang="en-SG" dirty="0" smtClean="0">
                    <a:latin typeface="Times New Roman" panose="02020603050405020304" pitchFamily="18" charset="0"/>
                    <a:cs typeface="Times New Roman" panose="02020603050405020304" pitchFamily="18" charset="0"/>
                  </a:rPr>
                  <a:t> kg</a:t>
                </a:r>
              </a:p>
              <a:p>
                <a:r>
                  <a:rPr lang="en-SG" dirty="0" smtClean="0">
                    <a:latin typeface="Times New Roman" panose="02020603050405020304" pitchFamily="18" charset="0"/>
                    <a:cs typeface="Times New Roman" panose="02020603050405020304" pitchFamily="18" charset="0"/>
                  </a:rPr>
                  <a:t>	By work-energy theorem,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m:rPr>
                            <m:nor/>
                          </m:rPr>
                          <a:rPr lang="en-SG" b="0" i="0" smtClean="0">
                            <a:latin typeface="Times New Roman" panose="02020603050405020304" pitchFamily="18" charset="0"/>
                            <a:cs typeface="Times New Roman" panose="02020603050405020304" pitchFamily="18" charset="0"/>
                          </a:rPr>
                          <m:t>total</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𝐾</m:t>
                    </m:r>
                  </m:oMath>
                </a14:m>
                <a:endParaRPr lang="en-SG"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10000=</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2</m:t>
                          </m:r>
                        </m:den>
                      </m:f>
                      <m:d>
                        <m:dPr>
                          <m:ctrlPr>
                            <a:rPr lang="en-SG" b="0" i="1" smtClean="0">
                              <a:latin typeface="Cambria Math" panose="02040503050406030204" pitchFamily="18" charset="0"/>
                            </a:rPr>
                          </m:ctrlPr>
                        </m:dPr>
                        <m:e>
                          <m:r>
                            <a:rPr lang="en-SG" b="0" i="1" smtClean="0">
                              <a:latin typeface="Cambria Math" panose="02040503050406030204" pitchFamily="18" charset="0"/>
                            </a:rPr>
                            <m:t>1500</m:t>
                          </m:r>
                        </m:e>
                      </m:d>
                      <m:d>
                        <m:dPr>
                          <m:ctrlPr>
                            <a:rPr lang="en-SG" b="0" i="1" smtClean="0">
                              <a:latin typeface="Cambria Math" panose="02040503050406030204" pitchFamily="18" charset="0"/>
                            </a:rPr>
                          </m:ctrlPr>
                        </m:dPr>
                        <m:e>
                          <m:sSup>
                            <m:sSupPr>
                              <m:ctrlPr>
                                <a:rPr lang="en-SG" b="0" i="1" smtClean="0">
                                  <a:latin typeface="Cambria Math" panose="02040503050406030204" pitchFamily="18" charset="0"/>
                                </a:rPr>
                              </m:ctrlPr>
                            </m:sSupPr>
                            <m:e>
                              <m:r>
                                <a:rPr lang="en-SG" b="0" i="1" smtClean="0">
                                  <a:latin typeface="Cambria Math" panose="02040503050406030204" pitchFamily="18" charset="0"/>
                                </a:rPr>
                                <m:t>𝑣</m:t>
                              </m:r>
                            </m:e>
                            <m:sup>
                              <m:r>
                                <a:rPr lang="en-SG" b="0" i="1" smtClean="0">
                                  <a:latin typeface="Cambria Math" panose="02040503050406030204" pitchFamily="18" charset="0"/>
                                </a:rPr>
                                <m:t>2</m:t>
                              </m:r>
                            </m:sup>
                          </m:sSup>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2</m:t>
                              </m:r>
                            </m:e>
                            <m:sup>
                              <m:r>
                                <a:rPr lang="en-SG" b="0" i="1" smtClean="0">
                                  <a:latin typeface="Cambria Math" panose="02040503050406030204" pitchFamily="18" charset="0"/>
                                </a:rPr>
                                <m:t>2</m:t>
                              </m:r>
                            </m:sup>
                          </m:sSup>
                        </m:e>
                      </m:d>
                    </m:oMath>
                  </m:oMathPara>
                </a14:m>
                <a:endParaRPr lang="en-SG" dirty="0" smtClean="0">
                  <a:latin typeface="Times New Roman" panose="02020603050405020304" pitchFamily="18" charset="0"/>
                  <a:cs typeface="Times New Roman" panose="02020603050405020304" pitchFamily="18" charset="0"/>
                </a:endParaRPr>
              </a:p>
              <a:p>
                <a:r>
                  <a:rPr lang="en-SG" dirty="0">
                    <a:latin typeface="Times New Roman" panose="02020603050405020304" pitchFamily="18" charset="0"/>
                    <a:cs typeface="Times New Roman" panose="02020603050405020304" pitchFamily="18" charset="0"/>
                  </a:rPr>
                  <a:t>	</a:t>
                </a:r>
                <a:r>
                  <a:rPr lang="en-SG" dirty="0" smtClean="0">
                    <a:latin typeface="Times New Roman" panose="02020603050405020304" pitchFamily="18" charset="0"/>
                    <a:cs typeface="Times New Roman" panose="02020603050405020304" pitchFamily="18" charset="0"/>
                  </a:rPr>
                  <a:t>Hence </a:t>
                </a:r>
                <a14:m>
                  <m:oMath xmlns:m="http://schemas.openxmlformats.org/officeDocument/2006/math">
                    <m:r>
                      <a:rPr lang="en-SG" b="0" i="1" smtClean="0">
                        <a:latin typeface="Cambria Math" panose="02040503050406030204" pitchFamily="18" charset="0"/>
                      </a:rPr>
                      <m:t>𝑣</m:t>
                    </m:r>
                    <m:r>
                      <a:rPr lang="en-SG" b="0" i="1" smtClean="0">
                        <a:latin typeface="Cambria Math" panose="02040503050406030204" pitchFamily="18" charset="0"/>
                      </a:rPr>
                      <m:t>=4.2</m:t>
                    </m:r>
                  </m:oMath>
                </a14:m>
                <a:r>
                  <a:rPr lang="en-SG" dirty="0" smtClean="0">
                    <a:latin typeface="Times New Roman" panose="02020603050405020304" pitchFamily="18" charset="0"/>
                    <a:cs typeface="Times New Roman" panose="02020603050405020304" pitchFamily="18" charset="0"/>
                  </a:rPr>
                  <a:t> m/s</a:t>
                </a:r>
                <a:endParaRPr lang="en-SG" dirty="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629618" y="3116985"/>
                <a:ext cx="6420142" cy="3379067"/>
              </a:xfrm>
              <a:prstGeom prst="rect">
                <a:avLst/>
              </a:prstGeom>
              <a:blipFill>
                <a:blip r:embed="rId5"/>
                <a:stretch>
                  <a:fillRect l="-759" t="-901" b="-1802"/>
                </a:stretch>
              </a:blipFill>
            </p:spPr>
            <p:txBody>
              <a:bodyPr/>
              <a:lstStyle/>
              <a:p>
                <a:r>
                  <a:rPr lang="en-SG">
                    <a:noFill/>
                  </a:rPr>
                  <a:t> </a:t>
                </a:r>
              </a:p>
            </p:txBody>
          </p:sp>
        </mc:Fallback>
      </mc:AlternateContent>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spTree>
    <p:extLst>
      <p:ext uri="{BB962C8B-B14F-4D97-AF65-F5344CB8AC3E}">
        <p14:creationId xmlns:p14="http://schemas.microsoft.com/office/powerpoint/2010/main" val="332369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dirty="0"/>
          </a:p>
        </p:txBody>
      </p:sp>
      <p:sp>
        <p:nvSpPr>
          <p:cNvPr id="5" name="TextBox 4"/>
          <p:cNvSpPr txBox="1"/>
          <p:nvPr/>
        </p:nvSpPr>
        <p:spPr>
          <a:xfrm>
            <a:off x="2650733" y="3256908"/>
            <a:ext cx="6739847" cy="830997"/>
          </a:xfrm>
          <a:prstGeom prst="rect">
            <a:avLst/>
          </a:prstGeom>
          <a:noFill/>
        </p:spPr>
        <p:txBody>
          <a:bodyPr wrap="square" rtlCol="0">
            <a:spAutoFit/>
          </a:bodyPr>
          <a:lstStyle/>
          <a:p>
            <a:pPr algn="ctr"/>
            <a:r>
              <a:rPr lang="en-SG" sz="4800" dirty="0" smtClean="0"/>
              <a:t>End of pre-class slides</a:t>
            </a:r>
            <a:endParaRPr lang="en-SG" sz="4800" dirty="0"/>
          </a:p>
        </p:txBody>
      </p:sp>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spTree>
    <p:extLst>
      <p:ext uri="{BB962C8B-B14F-4D97-AF65-F5344CB8AC3E}">
        <p14:creationId xmlns:p14="http://schemas.microsoft.com/office/powerpoint/2010/main" val="3447432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440000"/>
                <a:ext cx="10080000" cy="1760535"/>
              </a:xfrm>
            </p:spPr>
            <p:txBody>
              <a:bodyPr/>
              <a:lstStyle/>
              <a:p>
                <a:r>
                  <a:rPr lang="en-GB" dirty="0" smtClean="0"/>
                  <a:t>If the force is </a:t>
                </a:r>
                <a:r>
                  <a:rPr lang="en-GB" dirty="0">
                    <a:solidFill>
                      <a:srgbClr val="FF0000"/>
                    </a:solidFill>
                  </a:rPr>
                  <a:t>not</a:t>
                </a:r>
                <a:r>
                  <a:rPr lang="en-GB" dirty="0"/>
                  <a:t> constant, the infinitesimal work done is </a:t>
                </a:r>
                <a14:m>
                  <m:oMath xmlns:m="http://schemas.openxmlformats.org/officeDocument/2006/math">
                    <m:r>
                      <a:rPr lang="en-SG" b="0" i="1" smtClean="0">
                        <a:latin typeface="Cambria Math" panose="02040503050406030204" pitchFamily="18" charset="0"/>
                      </a:rPr>
                      <m:t>𝑑𝑊</m:t>
                    </m:r>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smtClean="0">
                        <a:latin typeface="Cambria Math" panose="02040503050406030204" pitchFamily="18" charset="0"/>
                      </a:rPr>
                      <m:t>⋅</m:t>
                    </m:r>
                    <m:r>
                      <a:rPr lang="en-SG" b="0" i="1" smtClean="0">
                        <a:latin typeface="Cambria Math" panose="02040503050406030204" pitchFamily="18" charset="0"/>
                      </a:rPr>
                      <m:t>𝑑</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𝑟</m:t>
                        </m:r>
                      </m:e>
                    </m:acc>
                  </m:oMath>
                </a14:m>
                <a:endParaRPr lang="en-GB" dirty="0"/>
              </a:p>
              <a:p>
                <a:r>
                  <a:rPr lang="en-GB" dirty="0" smtClean="0"/>
                  <a:t>Suppose </a:t>
                </a:r>
                <a:r>
                  <a:rPr lang="en-GB" dirty="0" smtClean="0"/>
                  <a:t>an object moves from A to </a:t>
                </a:r>
                <a:r>
                  <a:rPr lang="en-GB" dirty="0" smtClean="0"/>
                  <a:t>B under </a:t>
                </a:r>
                <a:r>
                  <a:rPr lang="en-GB" dirty="0" smtClean="0"/>
                  <a:t>a </a:t>
                </a:r>
                <a:r>
                  <a:rPr lang="en-GB" dirty="0" smtClean="0">
                    <a:solidFill>
                      <a:srgbClr val="FF0000"/>
                    </a:solidFill>
                  </a:rPr>
                  <a:t>variable</a:t>
                </a:r>
                <a:r>
                  <a:rPr lang="en-GB" dirty="0" smtClean="0"/>
                  <a:t> net force.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440000"/>
                <a:ext cx="10080000" cy="1760535"/>
              </a:xfrm>
              <a:blipFill>
                <a:blip r:embed="rId2"/>
                <a:stretch>
                  <a:fillRect l="-1693"/>
                </a:stretch>
              </a:blipFill>
            </p:spPr>
            <p:txBody>
              <a:bodyPr/>
              <a:lstStyle/>
              <a:p>
                <a:r>
                  <a:rPr lang="en-SG">
                    <a:noFill/>
                  </a:rPr>
                  <a:t> </a:t>
                </a:r>
              </a:p>
            </p:txBody>
          </p:sp>
        </mc:Fallback>
      </mc:AlternateContent>
      <p:sp>
        <p:nvSpPr>
          <p:cNvPr id="2" name="Title 1"/>
          <p:cNvSpPr>
            <a:spLocks noGrp="1"/>
          </p:cNvSpPr>
          <p:nvPr>
            <p:ph type="title"/>
          </p:nvPr>
        </p:nvSpPr>
        <p:spPr/>
        <p:txBody>
          <a:bodyPr/>
          <a:lstStyle/>
          <a:p>
            <a:r>
              <a:rPr lang="en-SG" dirty="0" smtClean="0"/>
              <a:t>Work done by non-constant force</a:t>
            </a:r>
            <a:endParaRPr lang="en-SG" dirty="0"/>
          </a:p>
        </p:txBody>
      </p:sp>
      <p:grpSp>
        <p:nvGrpSpPr>
          <p:cNvPr id="29" name="Group 28"/>
          <p:cNvGrpSpPr/>
          <p:nvPr/>
        </p:nvGrpSpPr>
        <p:grpSpPr>
          <a:xfrm>
            <a:off x="6684638" y="2639776"/>
            <a:ext cx="3799697" cy="3122834"/>
            <a:chOff x="6549171" y="2377306"/>
            <a:chExt cx="3799697" cy="3122834"/>
          </a:xfrm>
        </p:grpSpPr>
        <p:sp>
          <p:nvSpPr>
            <p:cNvPr id="9" name="Freeform 6"/>
            <p:cNvSpPr>
              <a:spLocks noChangeArrowheads="1"/>
            </p:cNvSpPr>
            <p:nvPr/>
          </p:nvSpPr>
          <p:spPr bwMode="auto">
            <a:xfrm>
              <a:off x="7025665" y="2777909"/>
              <a:ext cx="2648089" cy="1452013"/>
            </a:xfrm>
            <a:custGeom>
              <a:avLst/>
              <a:gdLst>
                <a:gd name="T0" fmla="*/ 0 w 2153328"/>
                <a:gd name="T1" fmla="*/ 1188772 h 1169386"/>
                <a:gd name="T2" fmla="*/ 615427 w 2153328"/>
                <a:gd name="T3" fmla="*/ 660781 h 1169386"/>
                <a:gd name="T4" fmla="*/ 1628931 w 2153328"/>
                <a:gd name="T5" fmla="*/ 531178 h 1169386"/>
                <a:gd name="T6" fmla="*/ 2182624 w 2153328"/>
                <a:gd name="T7" fmla="*/ 0 h 1169386"/>
                <a:gd name="T8" fmla="*/ 0 60000 65536"/>
                <a:gd name="T9" fmla="*/ 0 60000 65536"/>
                <a:gd name="T10" fmla="*/ 0 60000 65536"/>
                <a:gd name="T11" fmla="*/ 0 60000 65536"/>
                <a:gd name="T12" fmla="*/ 0 w 2153328"/>
                <a:gd name="T13" fmla="*/ 0 h 1169386"/>
                <a:gd name="T14" fmla="*/ 2153328 w 2153328"/>
                <a:gd name="T15" fmla="*/ 1169386 h 1169386"/>
              </a:gdLst>
              <a:ahLst/>
              <a:cxnLst>
                <a:cxn ang="T8">
                  <a:pos x="T0" y="T1"/>
                </a:cxn>
                <a:cxn ang="T9">
                  <a:pos x="T2" y="T3"/>
                </a:cxn>
                <a:cxn ang="T10">
                  <a:pos x="T4" y="T5"/>
                </a:cxn>
                <a:cxn ang="T11">
                  <a:pos x="T6" y="T7"/>
                </a:cxn>
              </a:cxnLst>
              <a:rect l="T12" t="T13" r="T14" b="T15"/>
              <a:pathLst>
                <a:path w="2153328" h="1169386">
                  <a:moveTo>
                    <a:pt x="0" y="1169386"/>
                  </a:moveTo>
                  <a:cubicBezTo>
                    <a:pt x="102476" y="1030191"/>
                    <a:pt x="339318" y="757819"/>
                    <a:pt x="607162" y="650007"/>
                  </a:cubicBezTo>
                  <a:cubicBezTo>
                    <a:pt x="875006" y="542195"/>
                    <a:pt x="1349369" y="630850"/>
                    <a:pt x="1607063" y="522515"/>
                  </a:cubicBezTo>
                  <a:cubicBezTo>
                    <a:pt x="1864757" y="414181"/>
                    <a:pt x="2060304" y="198912"/>
                    <a:pt x="2153328" y="0"/>
                  </a:cubicBezTo>
                </a:path>
              </a:pathLst>
            </a:custGeom>
            <a:noFill/>
            <a:ln w="25400" algn="ctr">
              <a:solidFill>
                <a:srgbClr val="FF0000"/>
              </a:solidFill>
              <a:round/>
              <a:headEnd/>
              <a:tailEnd/>
            </a:ln>
          </p:spPr>
          <p:txBody>
            <a:bodyPr wrap="none"/>
            <a:lstStyle/>
            <a:p>
              <a:endParaRPr lang="en-US"/>
            </a:p>
          </p:txBody>
        </p:sp>
        <p:cxnSp>
          <p:nvCxnSpPr>
            <p:cNvPr id="10" name="Straight Arrow Connector 8"/>
            <p:cNvCxnSpPr>
              <a:cxnSpLocks noChangeShapeType="1"/>
            </p:cNvCxnSpPr>
            <p:nvPr/>
          </p:nvCxnSpPr>
          <p:spPr bwMode="auto">
            <a:xfrm rot="5400000" flipH="1" flipV="1">
              <a:off x="5421521" y="4040085"/>
              <a:ext cx="2519999" cy="0"/>
            </a:xfrm>
            <a:prstGeom prst="straightConnector1">
              <a:avLst/>
            </a:prstGeom>
            <a:noFill/>
            <a:ln w="12700" algn="ctr">
              <a:solidFill>
                <a:schemeClr val="tx1"/>
              </a:solidFill>
              <a:round/>
              <a:headEnd/>
              <a:tailEnd type="arrow" w="med" len="med"/>
            </a:ln>
          </p:spPr>
        </p:cxnSp>
        <p:cxnSp>
          <p:nvCxnSpPr>
            <p:cNvPr id="11" name="Straight Arrow Connector 10"/>
            <p:cNvCxnSpPr>
              <a:cxnSpLocks noChangeShapeType="1"/>
            </p:cNvCxnSpPr>
            <p:nvPr/>
          </p:nvCxnSpPr>
          <p:spPr bwMode="auto">
            <a:xfrm>
              <a:off x="6679373" y="5314974"/>
              <a:ext cx="3159132" cy="1285"/>
            </a:xfrm>
            <a:prstGeom prst="straightConnector1">
              <a:avLst/>
            </a:prstGeom>
            <a:noFill/>
            <a:ln w="12700" algn="ctr">
              <a:solidFill>
                <a:schemeClr val="tx1"/>
              </a:solidFill>
              <a:round/>
              <a:headEnd/>
              <a:tailEnd type="arrow" w="med" len="med"/>
            </a:ln>
          </p:spPr>
        </p:cxnSp>
        <p:cxnSp>
          <p:nvCxnSpPr>
            <p:cNvPr id="12" name="Straight Arrow Connector 12"/>
            <p:cNvCxnSpPr>
              <a:cxnSpLocks noChangeShapeType="1"/>
            </p:cNvCxnSpPr>
            <p:nvPr/>
          </p:nvCxnSpPr>
          <p:spPr bwMode="auto">
            <a:xfrm flipV="1">
              <a:off x="6690127" y="3729707"/>
              <a:ext cx="790880" cy="1584280"/>
            </a:xfrm>
            <a:prstGeom prst="straightConnector1">
              <a:avLst/>
            </a:prstGeom>
            <a:noFill/>
            <a:ln w="19050" algn="ctr">
              <a:solidFill>
                <a:srgbClr val="00B050"/>
              </a:solidFill>
              <a:round/>
              <a:headEnd/>
              <a:tailEnd type="triangle" w="sm" len="lg"/>
            </a:ln>
          </p:spPr>
        </p:cxnSp>
        <p:cxnSp>
          <p:nvCxnSpPr>
            <p:cNvPr id="13" name="Straight Arrow Connector 12"/>
            <p:cNvCxnSpPr>
              <a:cxnSpLocks noChangeShapeType="1"/>
              <a:endCxn id="9" idx="2"/>
            </p:cNvCxnSpPr>
            <p:nvPr/>
          </p:nvCxnSpPr>
          <p:spPr bwMode="auto">
            <a:xfrm flipV="1">
              <a:off x="6698542" y="3437466"/>
              <a:ext cx="2330327" cy="1877329"/>
            </a:xfrm>
            <a:prstGeom prst="straightConnector1">
              <a:avLst/>
            </a:prstGeom>
            <a:noFill/>
            <a:ln w="22225" algn="ctr">
              <a:solidFill>
                <a:srgbClr val="0070C0"/>
              </a:solidFill>
              <a:round/>
              <a:headEnd/>
              <a:tailEnd type="triangle" w="med" len="med"/>
            </a:ln>
          </p:spPr>
        </p:cxnSp>
        <p:cxnSp>
          <p:nvCxnSpPr>
            <p:cNvPr id="15" name="Straight Arrow Connector 10"/>
            <p:cNvCxnSpPr>
              <a:cxnSpLocks noChangeShapeType="1"/>
              <a:endCxn id="9" idx="2"/>
            </p:cNvCxnSpPr>
            <p:nvPr/>
          </p:nvCxnSpPr>
          <p:spPr bwMode="auto">
            <a:xfrm flipV="1">
              <a:off x="7467601" y="3437466"/>
              <a:ext cx="1561268" cy="322217"/>
            </a:xfrm>
            <a:prstGeom prst="straightConnector1">
              <a:avLst/>
            </a:prstGeom>
            <a:noFill/>
            <a:ln w="15875" algn="ctr">
              <a:solidFill>
                <a:schemeClr val="tx1"/>
              </a:solidFill>
              <a:round/>
              <a:headEnd/>
              <a:tailEnd type="triangle" w="med" len="med"/>
            </a:ln>
          </p:spPr>
        </p:cxnSp>
        <p:cxnSp>
          <p:nvCxnSpPr>
            <p:cNvPr id="16" name="Straight Arrow Connector 10"/>
            <p:cNvCxnSpPr>
              <a:cxnSpLocks noChangeShapeType="1"/>
            </p:cNvCxnSpPr>
            <p:nvPr/>
          </p:nvCxnSpPr>
          <p:spPr bwMode="auto">
            <a:xfrm flipV="1">
              <a:off x="7481006" y="3060455"/>
              <a:ext cx="693610" cy="682762"/>
            </a:xfrm>
            <a:prstGeom prst="straightConnector1">
              <a:avLst/>
            </a:prstGeom>
            <a:noFill/>
            <a:ln w="19050" algn="ctr">
              <a:solidFill>
                <a:schemeClr val="tx1"/>
              </a:solidFill>
              <a:round/>
              <a:headEnd/>
              <a:tailEnd type="triangle" w="med" len="med"/>
            </a:ln>
          </p:spPr>
        </p:cxnSp>
        <p:sp>
          <p:nvSpPr>
            <p:cNvPr id="20" name="TextBox 19"/>
            <p:cNvSpPr txBox="1"/>
            <p:nvPr/>
          </p:nvSpPr>
          <p:spPr>
            <a:xfrm>
              <a:off x="6549171" y="2377306"/>
              <a:ext cx="317298" cy="400110"/>
            </a:xfrm>
            <a:prstGeom prst="rect">
              <a:avLst/>
            </a:prstGeom>
            <a:noFill/>
          </p:spPr>
          <p:txBody>
            <a:bodyPr wrap="square" rtlCol="0">
              <a:spAutoFit/>
            </a:bodyPr>
            <a:lstStyle/>
            <a:p>
              <a:r>
                <a:rPr lang="en-SG" sz="2000" i="1" dirty="0" smtClean="0">
                  <a:latin typeface="Times New Roman" panose="02020603050405020304" pitchFamily="18" charset="0"/>
                  <a:cs typeface="Times New Roman" panose="02020603050405020304" pitchFamily="18" charset="0"/>
                </a:rPr>
                <a:t>y</a:t>
              </a:r>
              <a:endParaRPr lang="en-SG" sz="2000" i="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9838505" y="5100030"/>
              <a:ext cx="510363" cy="400110"/>
            </a:xfrm>
            <a:prstGeom prst="rect">
              <a:avLst/>
            </a:prstGeom>
            <a:noFill/>
          </p:spPr>
          <p:txBody>
            <a:bodyPr wrap="square" rtlCol="0">
              <a:spAutoFit/>
            </a:bodyPr>
            <a:lstStyle/>
            <a:p>
              <a:r>
                <a:rPr lang="en-SG" sz="2000" i="1" dirty="0" smtClean="0">
                  <a:latin typeface="Times New Roman" panose="02020603050405020304" pitchFamily="18" charset="0"/>
                  <a:cs typeface="Times New Roman" panose="02020603050405020304" pitchFamily="18" charset="0"/>
                </a:rPr>
                <a:t>x</a:t>
              </a:r>
              <a:endParaRPr lang="en-SG" sz="2000" i="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109095" y="3377277"/>
              <a:ext cx="510363" cy="400110"/>
            </a:xfrm>
            <a:prstGeom prst="rect">
              <a:avLst/>
            </a:prstGeom>
            <a:noFill/>
          </p:spPr>
          <p:txBody>
            <a:bodyPr wrap="square" rtlCol="0">
              <a:spAutoFit/>
            </a:bodyPr>
            <a:lstStyle/>
            <a:p>
              <a:r>
                <a:rPr lang="en-SG" sz="2000" dirty="0" smtClean="0">
                  <a:latin typeface="Times New Roman" panose="02020603050405020304" pitchFamily="18" charset="0"/>
                  <a:cs typeface="Times New Roman" panose="02020603050405020304" pitchFamily="18" charset="0"/>
                </a:rPr>
                <a:t>A</a:t>
              </a:r>
              <a:endParaRPr lang="en-SG" sz="20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9053525" y="3411548"/>
              <a:ext cx="510363" cy="400110"/>
            </a:xfrm>
            <a:prstGeom prst="rect">
              <a:avLst/>
            </a:prstGeom>
            <a:noFill/>
          </p:spPr>
          <p:txBody>
            <a:bodyPr wrap="square" rtlCol="0">
              <a:spAutoFit/>
            </a:bodyPr>
            <a:lstStyle/>
            <a:p>
              <a:r>
                <a:rPr lang="en-SG" sz="2000" dirty="0" smtClean="0">
                  <a:latin typeface="Times New Roman" panose="02020603050405020304" pitchFamily="18" charset="0"/>
                  <a:cs typeface="Times New Roman" panose="02020603050405020304" pitchFamily="18" charset="0"/>
                </a:rPr>
                <a:t>B</a:t>
              </a:r>
              <a:endParaRPr lang="en-SG"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7182702" y="3996614"/>
                  <a:ext cx="50116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acc>
                              <m:accPr>
                                <m:chr m:val="⃗"/>
                                <m:ctrlPr>
                                  <a:rPr lang="en-SG" sz="2400" b="0" i="1" smtClean="0">
                                    <a:latin typeface="Cambria Math" panose="02040503050406030204" pitchFamily="18" charset="0"/>
                                  </a:rPr>
                                </m:ctrlPr>
                              </m:accPr>
                              <m:e>
                                <m:r>
                                  <a:rPr lang="en-SG" sz="2400" b="0" i="1" smtClean="0">
                                    <a:latin typeface="Cambria Math" panose="02040503050406030204" pitchFamily="18" charset="0"/>
                                  </a:rPr>
                                  <m:t>𝑟</m:t>
                                </m:r>
                              </m:e>
                            </m:acc>
                          </m:e>
                          <m:sub>
                            <m:r>
                              <a:rPr lang="en-SG" sz="2400" b="0" i="1" smtClean="0">
                                <a:latin typeface="Cambria Math" panose="02040503050406030204" pitchFamily="18" charset="0"/>
                              </a:rPr>
                              <m:t>1</m:t>
                            </m:r>
                          </m:sub>
                        </m:sSub>
                      </m:oMath>
                    </m:oMathPara>
                  </a14:m>
                  <a:endParaRPr lang="en-SG" sz="2400" dirty="0"/>
                </a:p>
              </p:txBody>
            </p:sp>
          </mc:Choice>
          <mc:Fallback>
            <p:sp>
              <p:nvSpPr>
                <p:cNvPr id="8" name="TextBox 7"/>
                <p:cNvSpPr txBox="1">
                  <a:spLocks noRot="1" noChangeAspect="1" noMove="1" noResize="1" noEditPoints="1" noAdjustHandles="1" noChangeArrowheads="1" noChangeShapeType="1" noTextEdit="1"/>
                </p:cNvSpPr>
                <p:nvPr/>
              </p:nvSpPr>
              <p:spPr>
                <a:xfrm>
                  <a:off x="7182702" y="3996614"/>
                  <a:ext cx="501163" cy="461665"/>
                </a:xfrm>
                <a:prstGeom prst="rect">
                  <a:avLst/>
                </a:prstGeom>
                <a:blipFill>
                  <a:blip r:embed="rId3"/>
                  <a:stretch>
                    <a:fillRect t="-20000" r="-25301" b="-1333"/>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7877329" y="4299829"/>
                  <a:ext cx="50828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SG" sz="2400" b="0" i="1" smtClean="0">
                                <a:latin typeface="Cambria Math" panose="02040503050406030204" pitchFamily="18" charset="0"/>
                              </a:rPr>
                            </m:ctrlPr>
                          </m:sSubPr>
                          <m:e>
                            <m:acc>
                              <m:accPr>
                                <m:chr m:val="⃗"/>
                                <m:ctrlPr>
                                  <a:rPr lang="en-SG" sz="2400" b="0" i="1" smtClean="0">
                                    <a:latin typeface="Cambria Math" panose="02040503050406030204" pitchFamily="18" charset="0"/>
                                  </a:rPr>
                                </m:ctrlPr>
                              </m:accPr>
                              <m:e>
                                <m:r>
                                  <a:rPr lang="en-SG" sz="2400" b="0" i="1" smtClean="0">
                                    <a:latin typeface="Cambria Math" panose="02040503050406030204" pitchFamily="18" charset="0"/>
                                  </a:rPr>
                                  <m:t>𝑟</m:t>
                                </m:r>
                              </m:e>
                            </m:acc>
                          </m:e>
                          <m:sub>
                            <m:r>
                              <a:rPr lang="en-SG" sz="2400" b="0" i="1" smtClean="0">
                                <a:latin typeface="Cambria Math" panose="02040503050406030204" pitchFamily="18" charset="0"/>
                              </a:rPr>
                              <m:t>2</m:t>
                            </m:r>
                          </m:sub>
                        </m:sSub>
                      </m:oMath>
                    </m:oMathPara>
                  </a14:m>
                  <a:endParaRPr lang="en-SG" sz="2400" dirty="0"/>
                </a:p>
              </p:txBody>
            </p:sp>
          </mc:Choice>
          <mc:Fallback>
            <p:sp>
              <p:nvSpPr>
                <p:cNvPr id="25" name="TextBox 24"/>
                <p:cNvSpPr txBox="1">
                  <a:spLocks noRot="1" noChangeAspect="1" noMove="1" noResize="1" noEditPoints="1" noAdjustHandles="1" noChangeArrowheads="1" noChangeShapeType="1" noTextEdit="1"/>
                </p:cNvSpPr>
                <p:nvPr/>
              </p:nvSpPr>
              <p:spPr>
                <a:xfrm>
                  <a:off x="7877329" y="4299829"/>
                  <a:ext cx="508281" cy="461665"/>
                </a:xfrm>
                <a:prstGeom prst="rect">
                  <a:avLst/>
                </a:prstGeom>
                <a:blipFill>
                  <a:blip r:embed="rId4"/>
                  <a:stretch>
                    <a:fillRect t="-19737" r="-25000" b="-13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7466319" y="3060791"/>
                  <a:ext cx="453201" cy="5064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SG" sz="2400" b="0" i="1" smtClean="0">
                                <a:latin typeface="Cambria Math" panose="02040503050406030204" pitchFamily="18" charset="0"/>
                              </a:rPr>
                            </m:ctrlPr>
                          </m:accPr>
                          <m:e>
                            <m:r>
                              <a:rPr lang="en-SG" sz="2400" b="0" i="1" smtClean="0">
                                <a:latin typeface="Cambria Math" panose="02040503050406030204" pitchFamily="18" charset="0"/>
                              </a:rPr>
                              <m:t>𝐹</m:t>
                            </m:r>
                          </m:e>
                        </m:acc>
                      </m:oMath>
                    </m:oMathPara>
                  </a14:m>
                  <a:endParaRPr lang="en-SG" sz="2400" dirty="0"/>
                </a:p>
              </p:txBody>
            </p:sp>
          </mc:Choice>
          <mc:Fallback>
            <p:sp>
              <p:nvSpPr>
                <p:cNvPr id="26" name="TextBox 25"/>
                <p:cNvSpPr txBox="1">
                  <a:spLocks noRot="1" noChangeAspect="1" noMove="1" noResize="1" noEditPoints="1" noAdjustHandles="1" noChangeArrowheads="1" noChangeShapeType="1" noTextEdit="1"/>
                </p:cNvSpPr>
                <p:nvPr/>
              </p:nvSpPr>
              <p:spPr>
                <a:xfrm>
                  <a:off x="7466319" y="3060791"/>
                  <a:ext cx="453201" cy="5064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8258939" y="3064806"/>
                  <a:ext cx="59388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𝑑</m:t>
                        </m:r>
                        <m:acc>
                          <m:accPr>
                            <m:chr m:val="⃗"/>
                            <m:ctrlPr>
                              <a:rPr lang="en-SG" sz="2400" b="0" i="1" smtClean="0">
                                <a:latin typeface="Cambria Math" panose="02040503050406030204" pitchFamily="18" charset="0"/>
                              </a:rPr>
                            </m:ctrlPr>
                          </m:accPr>
                          <m:e>
                            <m:r>
                              <a:rPr lang="en-SG" sz="2400" b="0" i="1" smtClean="0">
                                <a:latin typeface="Cambria Math" panose="02040503050406030204" pitchFamily="18" charset="0"/>
                              </a:rPr>
                              <m:t>𝑟</m:t>
                            </m:r>
                          </m:e>
                        </m:acc>
                      </m:oMath>
                    </m:oMathPara>
                  </a14:m>
                  <a:endParaRPr lang="en-SG" sz="2400" dirty="0"/>
                </a:p>
              </p:txBody>
            </p:sp>
          </mc:Choice>
          <mc:Fallback>
            <p:sp>
              <p:nvSpPr>
                <p:cNvPr id="27" name="TextBox 26"/>
                <p:cNvSpPr txBox="1">
                  <a:spLocks noRot="1" noChangeAspect="1" noMove="1" noResize="1" noEditPoints="1" noAdjustHandles="1" noChangeArrowheads="1" noChangeShapeType="1" noTextEdit="1"/>
                </p:cNvSpPr>
                <p:nvPr/>
              </p:nvSpPr>
              <p:spPr>
                <a:xfrm>
                  <a:off x="8258939" y="3064806"/>
                  <a:ext cx="593881" cy="461665"/>
                </a:xfrm>
                <a:prstGeom prst="rect">
                  <a:avLst/>
                </a:prstGeom>
                <a:blipFill>
                  <a:blip r:embed="rId6"/>
                  <a:stretch>
                    <a:fillRect t="-19737" r="-53608"/>
                  </a:stretch>
                </a:blipFill>
              </p:spPr>
              <p:txBody>
                <a:bodyPr/>
                <a:lstStyle/>
                <a:p>
                  <a:r>
                    <a:rPr lang="en-SG">
                      <a:noFill/>
                    </a:rPr>
                    <a:t> </a:t>
                  </a:r>
                </a:p>
              </p:txBody>
            </p:sp>
          </mc:Fallback>
        </mc:AlternateContent>
      </p:grpSp>
      <mc:AlternateContent xmlns:mc="http://schemas.openxmlformats.org/markup-compatibility/2006">
        <mc:Choice xmlns:a14="http://schemas.microsoft.com/office/drawing/2010/main" Requires="a14">
          <p:sp>
            <p:nvSpPr>
              <p:cNvPr id="28" name="Rectangle 27"/>
              <p:cNvSpPr/>
              <p:nvPr/>
            </p:nvSpPr>
            <p:spPr>
              <a:xfrm>
                <a:off x="1002848" y="3095471"/>
                <a:ext cx="5048775" cy="2271199"/>
              </a:xfrm>
              <a:prstGeom prst="rect">
                <a:avLst/>
              </a:prstGeom>
            </p:spPr>
            <p:txBody>
              <a:bodyPr wrap="square">
                <a:spAutoFit/>
              </a:bodyPr>
              <a:lstStyle/>
              <a:p>
                <a:pPr marL="285750" indent="-285750">
                  <a:buFont typeface="Arial" panose="020B0604020202020204" pitchFamily="34" charset="0"/>
                  <a:buChar char="•"/>
                </a:pPr>
                <a:r>
                  <a:rPr lang="en-GB" sz="2400" dirty="0" smtClean="0">
                    <a:latin typeface="Times New Roman" panose="02020603050405020304" pitchFamily="18" charset="0"/>
                    <a:cs typeface="Times New Roman" panose="02020603050405020304" pitchFamily="18" charset="0"/>
                  </a:rPr>
                  <a:t>Since </a:t>
                </a:r>
                <a14:m>
                  <m:oMath xmlns:m="http://schemas.openxmlformats.org/officeDocument/2006/math">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𝐹</m:t>
                        </m:r>
                      </m:e>
                    </m:acc>
                    <m:r>
                      <a:rPr lang="en-SG" sz="2400" i="1" dirty="0">
                        <a:latin typeface="Cambria Math" panose="02040503050406030204" pitchFamily="18" charset="0"/>
                      </a:rPr>
                      <m:t>=</m:t>
                    </m:r>
                    <m:sSub>
                      <m:sSubPr>
                        <m:ctrlPr>
                          <a:rPr lang="en-SG" sz="2400" i="1" dirty="0">
                            <a:latin typeface="Cambria Math" panose="02040503050406030204" pitchFamily="18" charset="0"/>
                          </a:rPr>
                        </m:ctrlPr>
                      </m:sSubPr>
                      <m:e>
                        <m:r>
                          <a:rPr lang="en-SG" sz="2400" i="1" dirty="0">
                            <a:latin typeface="Cambria Math" panose="02040503050406030204" pitchFamily="18" charset="0"/>
                          </a:rPr>
                          <m:t>𝐹</m:t>
                        </m:r>
                      </m:e>
                      <m:sub>
                        <m:r>
                          <a:rPr lang="en-SG" sz="2400" i="1" dirty="0">
                            <a:latin typeface="Cambria Math" panose="02040503050406030204" pitchFamily="18" charset="0"/>
                          </a:rPr>
                          <m:t>𝑥</m:t>
                        </m:r>
                      </m:sub>
                    </m:sSub>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𝑖</m:t>
                        </m:r>
                      </m:e>
                    </m:acc>
                    <m:r>
                      <a:rPr lang="en-SG" sz="2400" i="1" dirty="0">
                        <a:latin typeface="Cambria Math" panose="02040503050406030204" pitchFamily="18" charset="0"/>
                      </a:rPr>
                      <m:t>+</m:t>
                    </m:r>
                    <m:sSub>
                      <m:sSubPr>
                        <m:ctrlPr>
                          <a:rPr lang="en-SG" sz="2400" i="1" dirty="0">
                            <a:latin typeface="Cambria Math" panose="02040503050406030204" pitchFamily="18" charset="0"/>
                          </a:rPr>
                        </m:ctrlPr>
                      </m:sSubPr>
                      <m:e>
                        <m:r>
                          <a:rPr lang="en-SG" sz="2400" i="1" dirty="0">
                            <a:latin typeface="Cambria Math" panose="02040503050406030204" pitchFamily="18" charset="0"/>
                          </a:rPr>
                          <m:t>𝐹</m:t>
                        </m:r>
                      </m:e>
                      <m:sub>
                        <m:r>
                          <a:rPr lang="en-SG" sz="2400" i="1" dirty="0">
                            <a:latin typeface="Cambria Math" panose="02040503050406030204" pitchFamily="18" charset="0"/>
                          </a:rPr>
                          <m:t>𝑦</m:t>
                        </m:r>
                      </m:sub>
                    </m:sSub>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𝑗</m:t>
                        </m:r>
                      </m:e>
                    </m:acc>
                    <m:r>
                      <a:rPr lang="en-SG" sz="2400" i="1" dirty="0">
                        <a:latin typeface="Cambria Math" panose="02040503050406030204" pitchFamily="18" charset="0"/>
                      </a:rPr>
                      <m:t>+</m:t>
                    </m:r>
                    <m:sSub>
                      <m:sSubPr>
                        <m:ctrlPr>
                          <a:rPr lang="en-SG" sz="2400" i="1" dirty="0">
                            <a:latin typeface="Cambria Math" panose="02040503050406030204" pitchFamily="18" charset="0"/>
                          </a:rPr>
                        </m:ctrlPr>
                      </m:sSubPr>
                      <m:e>
                        <m:r>
                          <a:rPr lang="en-SG" sz="2400" i="1" dirty="0">
                            <a:latin typeface="Cambria Math" panose="02040503050406030204" pitchFamily="18" charset="0"/>
                          </a:rPr>
                          <m:t>𝐹</m:t>
                        </m:r>
                      </m:e>
                      <m:sub>
                        <m:r>
                          <a:rPr lang="en-SG" sz="2400" i="1" dirty="0">
                            <a:latin typeface="Cambria Math" panose="02040503050406030204" pitchFamily="18" charset="0"/>
                          </a:rPr>
                          <m:t>𝑧</m:t>
                        </m:r>
                      </m:sub>
                    </m:sSub>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𝑘</m:t>
                        </m:r>
                      </m:e>
                    </m:acc>
                  </m:oMath>
                </a14:m>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and </a:t>
                </a:r>
                <a14:m>
                  <m:oMath xmlns:m="http://schemas.openxmlformats.org/officeDocument/2006/math">
                    <m:r>
                      <a:rPr lang="en-SG" sz="2400" i="1">
                        <a:latin typeface="Cambria Math" panose="02040503050406030204" pitchFamily="18" charset="0"/>
                      </a:rPr>
                      <m:t>𝑑</m:t>
                    </m:r>
                    <m:acc>
                      <m:accPr>
                        <m:chr m:val="⃗"/>
                        <m:ctrlPr>
                          <a:rPr lang="en-SG" sz="2400" i="1">
                            <a:latin typeface="Cambria Math" panose="02040503050406030204" pitchFamily="18" charset="0"/>
                          </a:rPr>
                        </m:ctrlPr>
                      </m:accPr>
                      <m:e>
                        <m:r>
                          <a:rPr lang="en-SG" sz="2400" i="1">
                            <a:latin typeface="Cambria Math" panose="02040503050406030204" pitchFamily="18" charset="0"/>
                          </a:rPr>
                          <m:t>𝑟</m:t>
                        </m:r>
                      </m:e>
                    </m:acc>
                    <m:r>
                      <a:rPr lang="en-SG" sz="2400" i="1" dirty="0">
                        <a:latin typeface="Cambria Math" panose="02040503050406030204" pitchFamily="18" charset="0"/>
                      </a:rPr>
                      <m:t>=</m:t>
                    </m:r>
                    <m:r>
                      <a:rPr lang="en-SG" sz="2400" i="1" dirty="0">
                        <a:latin typeface="Cambria Math" panose="02040503050406030204" pitchFamily="18" charset="0"/>
                      </a:rPr>
                      <m:t>𝑑𝑥</m:t>
                    </m:r>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𝑖</m:t>
                        </m:r>
                      </m:e>
                    </m:acc>
                    <m:r>
                      <a:rPr lang="en-SG" sz="2400" i="1" dirty="0">
                        <a:latin typeface="Cambria Math" panose="02040503050406030204" pitchFamily="18" charset="0"/>
                      </a:rPr>
                      <m:t>+</m:t>
                    </m:r>
                    <m:r>
                      <a:rPr lang="en-SG" sz="2400" i="1" dirty="0">
                        <a:latin typeface="Cambria Math" panose="02040503050406030204" pitchFamily="18" charset="0"/>
                      </a:rPr>
                      <m:t>𝑑𝑦</m:t>
                    </m:r>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𝑗</m:t>
                        </m:r>
                      </m:e>
                    </m:acc>
                    <m:r>
                      <a:rPr lang="en-SG" sz="2400" i="1" dirty="0">
                        <a:latin typeface="Cambria Math" panose="02040503050406030204" pitchFamily="18" charset="0"/>
                      </a:rPr>
                      <m:t>+</m:t>
                    </m:r>
                    <m:r>
                      <a:rPr lang="en-SG" sz="2400" i="1" dirty="0">
                        <a:latin typeface="Cambria Math" panose="02040503050406030204" pitchFamily="18" charset="0"/>
                      </a:rPr>
                      <m:t>𝑑𝑧</m:t>
                    </m:r>
                    <m:r>
                      <a:rPr lang="en-SG" sz="2400" i="1" dirty="0">
                        <a:latin typeface="Cambria Math" panose="02040503050406030204" pitchFamily="18" charset="0"/>
                      </a:rPr>
                      <m:t> </m:t>
                    </m:r>
                    <m:acc>
                      <m:accPr>
                        <m:chr m:val="̂"/>
                        <m:ctrlPr>
                          <a:rPr lang="en-SG" sz="2400" i="1" dirty="0">
                            <a:latin typeface="Cambria Math" panose="02040503050406030204" pitchFamily="18" charset="0"/>
                          </a:rPr>
                        </m:ctrlPr>
                      </m:accPr>
                      <m:e>
                        <m:r>
                          <a:rPr lang="en-SG" sz="2400" i="1" dirty="0">
                            <a:latin typeface="Cambria Math" panose="02040503050406030204" pitchFamily="18" charset="0"/>
                          </a:rPr>
                          <m:t>𝑘</m:t>
                        </m:r>
                      </m:e>
                    </m:acc>
                  </m:oMath>
                </a14:m>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then the total work done is </a:t>
                </a:r>
              </a:p>
              <a:p>
                <a14:m>
                  <m:oMathPara xmlns:m="http://schemas.openxmlformats.org/officeDocument/2006/math">
                    <m:oMathParaPr>
                      <m:jc m:val="centerGroup"/>
                    </m:oMathParaPr>
                    <m:oMath xmlns:m="http://schemas.openxmlformats.org/officeDocument/2006/math">
                      <m:r>
                        <a:rPr lang="en-SG" sz="2400" b="0" i="1" smtClean="0">
                          <a:latin typeface="Cambria Math" panose="02040503050406030204" pitchFamily="18" charset="0"/>
                        </a:rPr>
                        <m:t>𝑊</m:t>
                      </m:r>
                      <m:r>
                        <a:rPr lang="en-SG" sz="2400" b="0" i="1" smtClean="0">
                          <a:latin typeface="Cambria Math" panose="02040503050406030204" pitchFamily="18" charset="0"/>
                        </a:rPr>
                        <m:t>=</m:t>
                      </m:r>
                      <m:nary>
                        <m:naryPr>
                          <m:limLoc m:val="undOvr"/>
                          <m:subHide m:val="on"/>
                          <m:supHide m:val="on"/>
                          <m:ctrlPr>
                            <a:rPr lang="en-SG" sz="2400" b="0" i="1" smtClean="0">
                              <a:latin typeface="Cambria Math" panose="02040503050406030204" pitchFamily="18" charset="0"/>
                            </a:rPr>
                          </m:ctrlPr>
                        </m:naryPr>
                        <m:sub/>
                        <m:sup/>
                        <m:e>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𝐹</m:t>
                              </m:r>
                            </m:e>
                            <m:sub>
                              <m:r>
                                <a:rPr lang="en-SG" sz="2400" b="0" i="1" smtClean="0">
                                  <a:latin typeface="Cambria Math" panose="02040503050406030204" pitchFamily="18" charset="0"/>
                                </a:rPr>
                                <m:t>𝑥</m:t>
                              </m:r>
                            </m:sub>
                          </m:sSub>
                          <m:r>
                            <a:rPr lang="en-SG" sz="2400" b="0" i="1" smtClean="0">
                              <a:latin typeface="Cambria Math" panose="02040503050406030204" pitchFamily="18" charset="0"/>
                            </a:rPr>
                            <m:t> </m:t>
                          </m:r>
                          <m:r>
                            <a:rPr lang="en-SG" sz="2400" b="0" i="1" smtClean="0">
                              <a:latin typeface="Cambria Math" panose="02040503050406030204" pitchFamily="18" charset="0"/>
                            </a:rPr>
                            <m:t>𝑑𝑥</m:t>
                          </m:r>
                        </m:e>
                      </m:nary>
                      <m:r>
                        <a:rPr lang="en-SG" sz="2400" b="0" i="1" smtClean="0">
                          <a:latin typeface="Cambria Math" panose="02040503050406030204" pitchFamily="18" charset="0"/>
                        </a:rPr>
                        <m:t>+</m:t>
                      </m:r>
                      <m:nary>
                        <m:naryPr>
                          <m:limLoc m:val="undOvr"/>
                          <m:subHide m:val="on"/>
                          <m:supHide m:val="on"/>
                          <m:ctrlPr>
                            <a:rPr lang="en-SG" sz="2400" i="1">
                              <a:latin typeface="Cambria Math" panose="02040503050406030204" pitchFamily="18" charset="0"/>
                            </a:rPr>
                          </m:ctrlPr>
                        </m:naryPr>
                        <m:sub/>
                        <m:sup/>
                        <m:e>
                          <m:sSub>
                            <m:sSubPr>
                              <m:ctrlPr>
                                <a:rPr lang="en-SG" sz="2400" i="1">
                                  <a:latin typeface="Cambria Math" panose="02040503050406030204" pitchFamily="18" charset="0"/>
                                </a:rPr>
                              </m:ctrlPr>
                            </m:sSubPr>
                            <m:e>
                              <m:r>
                                <a:rPr lang="en-SG" sz="2400" i="1">
                                  <a:latin typeface="Cambria Math" panose="02040503050406030204" pitchFamily="18" charset="0"/>
                                </a:rPr>
                                <m:t>𝐹</m:t>
                              </m:r>
                            </m:e>
                            <m:sub>
                              <m:r>
                                <a:rPr lang="en-SG" sz="2400" b="0" i="1" smtClean="0">
                                  <a:latin typeface="Cambria Math" panose="02040503050406030204" pitchFamily="18" charset="0"/>
                                </a:rPr>
                                <m:t>𝑦</m:t>
                              </m:r>
                            </m:sub>
                          </m:sSub>
                          <m:r>
                            <a:rPr lang="en-SG" sz="2400" i="1">
                              <a:latin typeface="Cambria Math" panose="02040503050406030204" pitchFamily="18" charset="0"/>
                            </a:rPr>
                            <m:t> </m:t>
                          </m:r>
                          <m:r>
                            <a:rPr lang="en-SG" sz="2400" i="1">
                              <a:latin typeface="Cambria Math" panose="02040503050406030204" pitchFamily="18" charset="0"/>
                            </a:rPr>
                            <m:t>𝑑𝑦</m:t>
                          </m:r>
                        </m:e>
                      </m:nary>
                      <m:r>
                        <a:rPr lang="en-SG" sz="2400" b="0" i="1" smtClean="0">
                          <a:latin typeface="Cambria Math" panose="02040503050406030204" pitchFamily="18" charset="0"/>
                        </a:rPr>
                        <m:t>+</m:t>
                      </m:r>
                      <m:nary>
                        <m:naryPr>
                          <m:limLoc m:val="undOvr"/>
                          <m:subHide m:val="on"/>
                          <m:supHide m:val="on"/>
                          <m:ctrlPr>
                            <a:rPr lang="en-SG" sz="2400" i="1">
                              <a:latin typeface="Cambria Math" panose="02040503050406030204" pitchFamily="18" charset="0"/>
                            </a:rPr>
                          </m:ctrlPr>
                        </m:naryPr>
                        <m:sub/>
                        <m:sup/>
                        <m:e>
                          <m:sSub>
                            <m:sSubPr>
                              <m:ctrlPr>
                                <a:rPr lang="en-SG" sz="2400" i="1">
                                  <a:latin typeface="Cambria Math" panose="02040503050406030204" pitchFamily="18" charset="0"/>
                                </a:rPr>
                              </m:ctrlPr>
                            </m:sSubPr>
                            <m:e>
                              <m:r>
                                <a:rPr lang="en-SG" sz="2400" i="1">
                                  <a:latin typeface="Cambria Math" panose="02040503050406030204" pitchFamily="18" charset="0"/>
                                </a:rPr>
                                <m:t>𝐹</m:t>
                              </m:r>
                            </m:e>
                            <m:sub>
                              <m:r>
                                <a:rPr lang="en-SG" sz="2400" b="0" i="1" smtClean="0">
                                  <a:latin typeface="Cambria Math" panose="02040503050406030204" pitchFamily="18" charset="0"/>
                                </a:rPr>
                                <m:t>𝑧</m:t>
                              </m:r>
                            </m:sub>
                          </m:sSub>
                          <m:r>
                            <a:rPr lang="en-SG" sz="2400" i="1">
                              <a:latin typeface="Cambria Math" panose="02040503050406030204" pitchFamily="18" charset="0"/>
                            </a:rPr>
                            <m:t> </m:t>
                          </m:r>
                          <m:r>
                            <a:rPr lang="en-SG" sz="2400" i="1">
                              <a:latin typeface="Cambria Math" panose="02040503050406030204" pitchFamily="18" charset="0"/>
                            </a:rPr>
                            <m:t>𝑑𝑧</m:t>
                          </m:r>
                        </m:e>
                      </m:nary>
                    </m:oMath>
                  </m:oMathPara>
                </a14:m>
                <a:endParaRPr lang="en-GB" sz="2400" dirty="0">
                  <a:latin typeface="Times New Roman" panose="02020603050405020304" pitchFamily="18" charset="0"/>
                  <a:cs typeface="Times New Roman" panose="02020603050405020304" pitchFamily="18" charset="0"/>
                </a:endParaRPr>
              </a:p>
            </p:txBody>
          </p:sp>
        </mc:Choice>
        <mc:Fallback>
          <p:sp>
            <p:nvSpPr>
              <p:cNvPr id="28" name="Rectangle 27"/>
              <p:cNvSpPr>
                <a:spLocks noRot="1" noChangeAspect="1" noMove="1" noResize="1" noEditPoints="1" noAdjustHandles="1" noChangeArrowheads="1" noChangeShapeType="1" noTextEdit="1"/>
              </p:cNvSpPr>
              <p:nvPr/>
            </p:nvSpPr>
            <p:spPr>
              <a:xfrm>
                <a:off x="1002848" y="3095471"/>
                <a:ext cx="5048775" cy="2271199"/>
              </a:xfrm>
              <a:prstGeom prst="rect">
                <a:avLst/>
              </a:prstGeom>
              <a:blipFill>
                <a:blip r:embed="rId7"/>
                <a:stretch>
                  <a:fillRect l="-1691"/>
                </a:stretch>
              </a:blipFill>
            </p:spPr>
            <p:txBody>
              <a:bodyPr/>
              <a:lstStyle/>
              <a:p>
                <a:r>
                  <a:rPr lang="en-SG">
                    <a:noFill/>
                  </a:rPr>
                  <a:t> </a:t>
                </a:r>
              </a:p>
            </p:txBody>
          </p:sp>
        </mc:Fallback>
      </mc:AlternateContent>
      <p:sp>
        <p:nvSpPr>
          <p:cNvPr id="30" name="Footer Placeholder 29"/>
          <p:cNvSpPr>
            <a:spLocks noGrp="1"/>
          </p:cNvSpPr>
          <p:nvPr>
            <p:ph type="ftr" sz="quarter" idx="11"/>
          </p:nvPr>
        </p:nvSpPr>
        <p:spPr/>
        <p:txBody>
          <a:bodyPr/>
          <a:lstStyle/>
          <a:p>
            <a:r>
              <a:rPr lang="en-US" smtClean="0"/>
              <a:t>Official (closed), Non-sensitive</a:t>
            </a:r>
            <a:endParaRPr lang="en-US" dirty="0" smtClean="0"/>
          </a:p>
        </p:txBody>
      </p:sp>
      <p:sp>
        <p:nvSpPr>
          <p:cNvPr id="31" name="Slide Number Placeholder 30"/>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spTree>
    <p:extLst>
      <p:ext uri="{BB962C8B-B14F-4D97-AF65-F5344CB8AC3E}">
        <p14:creationId xmlns:p14="http://schemas.microsoft.com/office/powerpoint/2010/main" val="2320684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spcBef>
                    <a:spcPts val="600"/>
                  </a:spcBef>
                  <a:buNone/>
                </a:pPr>
                <a:r>
                  <a:rPr lang="en-GB" sz="2000" dirty="0" smtClean="0"/>
                  <a:t>A force </a:t>
                </a:r>
                <a14:m>
                  <m:oMath xmlns:m="http://schemas.openxmlformats.org/officeDocument/2006/math">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𝐹</m:t>
                        </m:r>
                      </m:e>
                    </m:acc>
                    <m:r>
                      <a:rPr lang="en-SG" sz="2000" b="0" i="1" dirty="0" smtClean="0">
                        <a:latin typeface="Cambria Math" panose="02040503050406030204" pitchFamily="18" charset="0"/>
                      </a:rPr>
                      <m:t>=4 </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𝑖</m:t>
                        </m:r>
                      </m:e>
                    </m:acc>
                  </m:oMath>
                </a14:m>
                <a:r>
                  <a:rPr lang="en-GB" sz="2000" dirty="0" smtClean="0"/>
                  <a:t> N acts </a:t>
                </a:r>
                <a:r>
                  <a:rPr lang="en-GB" sz="2000" dirty="0"/>
                  <a:t>on a particle moving along the curve </a:t>
                </a:r>
                <a14:m>
                  <m:oMath xmlns:m="http://schemas.openxmlformats.org/officeDocument/2006/math">
                    <m:r>
                      <a:rPr lang="en-SG" sz="2000" b="0" i="1" smtClean="0">
                        <a:latin typeface="Cambria Math" panose="02040503050406030204" pitchFamily="18" charset="0"/>
                      </a:rPr>
                      <m:t>𝑦</m:t>
                    </m:r>
                    <m:r>
                      <a:rPr lang="en-SG" sz="2000" b="0" i="1" smtClean="0">
                        <a:latin typeface="Cambria Math" panose="02040503050406030204" pitchFamily="18" charset="0"/>
                      </a:rPr>
                      <m:t>=4</m:t>
                    </m:r>
                    <m:sSup>
                      <m:sSupPr>
                        <m:ctrlPr>
                          <a:rPr lang="en-SG" sz="2000" b="0" i="1" smtClean="0">
                            <a:latin typeface="Cambria Math" panose="02040503050406030204" pitchFamily="18" charset="0"/>
                          </a:rPr>
                        </m:ctrlPr>
                      </m:sSupPr>
                      <m:e>
                        <m:r>
                          <a:rPr lang="en-SG" sz="2000" b="0" i="1" smtClean="0">
                            <a:latin typeface="Cambria Math" panose="02040503050406030204" pitchFamily="18" charset="0"/>
                          </a:rPr>
                          <m:t>𝑥</m:t>
                        </m:r>
                      </m:e>
                      <m:sup>
                        <m:r>
                          <a:rPr lang="en-SG" sz="2000" b="0" i="1" smtClean="0">
                            <a:latin typeface="Cambria Math" panose="02040503050406030204" pitchFamily="18" charset="0"/>
                          </a:rPr>
                          <m:t>2</m:t>
                        </m:r>
                      </m:sup>
                    </m:sSup>
                  </m:oMath>
                </a14:m>
                <a:r>
                  <a:rPr lang="en-GB" sz="2000" dirty="0" smtClean="0"/>
                  <a:t> from </a:t>
                </a:r>
                <a14:m>
                  <m:oMath xmlns:m="http://schemas.openxmlformats.org/officeDocument/2006/math">
                    <m:r>
                      <a:rPr lang="en-SG" sz="2000" b="0" i="1" smtClean="0">
                        <a:latin typeface="Cambria Math" panose="02040503050406030204" pitchFamily="18" charset="0"/>
                      </a:rPr>
                      <m:t>𝑥</m:t>
                    </m:r>
                    <m:r>
                      <a:rPr lang="en-SG" sz="2000" b="0" i="1" smtClean="0">
                        <a:latin typeface="Cambria Math" panose="02040503050406030204" pitchFamily="18" charset="0"/>
                      </a:rPr>
                      <m:t>=1</m:t>
                    </m:r>
                  </m:oMath>
                </a14:m>
                <a:r>
                  <a:rPr lang="en-GB" sz="2000" dirty="0" smtClean="0"/>
                  <a:t> to </a:t>
                </a:r>
                <a14:m>
                  <m:oMath xmlns:m="http://schemas.openxmlformats.org/officeDocument/2006/math">
                    <m:r>
                      <a:rPr lang="en-SG" sz="2000" b="0" i="1" smtClean="0">
                        <a:latin typeface="Cambria Math" panose="02040503050406030204" pitchFamily="18" charset="0"/>
                      </a:rPr>
                      <m:t>𝑥</m:t>
                    </m:r>
                    <m:r>
                      <a:rPr lang="en-SG" sz="2000" b="0" i="1" smtClean="0">
                        <a:latin typeface="Cambria Math" panose="02040503050406030204" pitchFamily="18" charset="0"/>
                      </a:rPr>
                      <m:t>=4</m:t>
                    </m:r>
                  </m:oMath>
                </a14:m>
                <a:r>
                  <a:rPr lang="en-GB" sz="2000" dirty="0" smtClean="0"/>
                  <a:t>. </a:t>
                </a:r>
                <a:r>
                  <a:rPr lang="en-GB" sz="2000" dirty="0"/>
                  <a:t/>
                </a:r>
                <a:br>
                  <a:rPr lang="en-GB" sz="2000" dirty="0"/>
                </a:br>
                <a:r>
                  <a:rPr lang="en-GB" sz="2000" dirty="0" smtClean="0"/>
                  <a:t>Calculate </a:t>
                </a:r>
                <a:r>
                  <a:rPr lang="en-GB" sz="2000" dirty="0"/>
                  <a:t>the work done by the force</a:t>
                </a:r>
                <a:r>
                  <a:rPr lang="en-GB" sz="2000" dirty="0" smtClean="0"/>
                  <a:t>.</a:t>
                </a:r>
              </a:p>
              <a:p>
                <a:pPr marL="0" indent="0">
                  <a:spcBef>
                    <a:spcPts val="600"/>
                  </a:spcBef>
                  <a:buNone/>
                </a:pPr>
                <a:r>
                  <a:rPr lang="en-GB" sz="2000" dirty="0" smtClean="0">
                    <a:solidFill>
                      <a:srgbClr val="FF0000"/>
                    </a:solidFill>
                  </a:rPr>
                  <a:t>Solution:</a:t>
                </a:r>
              </a:p>
              <a:p>
                <a:pPr marL="0" indent="0">
                  <a:spcBef>
                    <a:spcPts val="600"/>
                  </a:spcBef>
                  <a:buNone/>
                </a:pPr>
                <a:r>
                  <a:rPr lang="en-GB" sz="2000" dirty="0" smtClean="0"/>
                  <a:t>The position vector of the particle is </a:t>
                </a:r>
                <a14:m>
                  <m:oMath xmlns:m="http://schemas.openxmlformats.org/officeDocument/2006/math">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𝑟</m:t>
                        </m:r>
                      </m:e>
                    </m:acc>
                    <m:r>
                      <a:rPr lang="en-SG" sz="2000" b="0" i="1" dirty="0" smtClean="0">
                        <a:latin typeface="Cambria Math" panose="02040503050406030204" pitchFamily="18" charset="0"/>
                      </a:rPr>
                      <m:t>=</m:t>
                    </m:r>
                    <m:r>
                      <a:rPr lang="en-SG" sz="2000" b="0" i="1" dirty="0" smtClean="0">
                        <a:latin typeface="Cambria Math" panose="02040503050406030204" pitchFamily="18" charset="0"/>
                      </a:rPr>
                      <m:t>𝑥</m:t>
                    </m:r>
                    <m:r>
                      <a:rPr lang="en-SG" sz="2000" b="0" i="1" dirty="0" smtClean="0">
                        <a:latin typeface="Cambria Math" panose="02040503050406030204" pitchFamily="18" charset="0"/>
                      </a:rPr>
                      <m:t> </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𝑖</m:t>
                        </m:r>
                      </m:e>
                    </m:acc>
                    <m:r>
                      <a:rPr lang="en-SG" sz="2000" b="0" i="1" dirty="0" smtClean="0">
                        <a:latin typeface="Cambria Math" panose="02040503050406030204" pitchFamily="18" charset="0"/>
                      </a:rPr>
                      <m:t>+4</m:t>
                    </m:r>
                    <m:sSup>
                      <m:sSupPr>
                        <m:ctrlPr>
                          <a:rPr lang="en-SG" sz="2000" b="0" i="1" dirty="0" smtClean="0">
                            <a:latin typeface="Cambria Math" panose="02040503050406030204" pitchFamily="18" charset="0"/>
                          </a:rPr>
                        </m:ctrlPr>
                      </m:sSupPr>
                      <m:e>
                        <m:r>
                          <a:rPr lang="en-SG" sz="2000" b="0" i="1" dirty="0" smtClean="0">
                            <a:latin typeface="Cambria Math" panose="02040503050406030204" pitchFamily="18" charset="0"/>
                          </a:rPr>
                          <m:t>𝑥</m:t>
                        </m:r>
                      </m:e>
                      <m:sup>
                        <m:r>
                          <a:rPr lang="en-SG" sz="2000" b="0" i="1" dirty="0" smtClean="0">
                            <a:latin typeface="Cambria Math" panose="02040503050406030204" pitchFamily="18" charset="0"/>
                          </a:rPr>
                          <m:t>2</m:t>
                        </m:r>
                      </m:sup>
                    </m:sSup>
                    <m:r>
                      <a:rPr lang="en-SG" sz="2000" b="0" i="1" dirty="0" smtClean="0">
                        <a:latin typeface="Cambria Math" panose="02040503050406030204" pitchFamily="18" charset="0"/>
                      </a:rPr>
                      <m:t> </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𝑗</m:t>
                        </m:r>
                      </m:e>
                    </m:acc>
                  </m:oMath>
                </a14:m>
                <a:endParaRPr lang="en-GB" sz="2000" dirty="0" smtClean="0"/>
              </a:p>
              <a:p>
                <a:pPr marL="0" indent="0">
                  <a:lnSpc>
                    <a:spcPct val="150000"/>
                  </a:lnSpc>
                  <a:spcBef>
                    <a:spcPts val="600"/>
                  </a:spcBef>
                  <a:buNone/>
                </a:pPr>
                <a:r>
                  <a:rPr lang="en-GB" sz="2000" dirty="0" smtClean="0"/>
                  <a:t>Infinitesimal displacement is </a:t>
                </a:r>
                <a14:m>
                  <m:oMath xmlns:m="http://schemas.openxmlformats.org/officeDocument/2006/math">
                    <m:r>
                      <a:rPr lang="en-SG" sz="2000" b="0" i="1" smtClean="0">
                        <a:latin typeface="Cambria Math" panose="02040503050406030204" pitchFamily="18" charset="0"/>
                      </a:rPr>
                      <m:t>𝑑</m:t>
                    </m:r>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𝑟</m:t>
                        </m:r>
                      </m:e>
                    </m:acc>
                    <m:r>
                      <a:rPr lang="en-SG" sz="2000" b="0" i="1" dirty="0" smtClean="0">
                        <a:latin typeface="Cambria Math" panose="02040503050406030204" pitchFamily="18" charset="0"/>
                      </a:rPr>
                      <m:t>=</m:t>
                    </m:r>
                    <m:r>
                      <a:rPr lang="en-SG" sz="2000" b="0" i="1" dirty="0" smtClean="0">
                        <a:latin typeface="Cambria Math" panose="02040503050406030204" pitchFamily="18" charset="0"/>
                      </a:rPr>
                      <m:t>𝑑𝑥</m:t>
                    </m:r>
                    <m:r>
                      <a:rPr lang="en-SG" sz="2000" b="0" i="1" dirty="0" smtClean="0">
                        <a:latin typeface="Cambria Math" panose="02040503050406030204" pitchFamily="18" charset="0"/>
                      </a:rPr>
                      <m:t> </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𝑖</m:t>
                        </m:r>
                      </m:e>
                    </m:acc>
                    <m:r>
                      <a:rPr lang="en-SG" sz="2000" b="0" i="1" dirty="0" smtClean="0">
                        <a:latin typeface="Cambria Math" panose="02040503050406030204" pitchFamily="18" charset="0"/>
                      </a:rPr>
                      <m:t>+8</m:t>
                    </m:r>
                    <m:r>
                      <a:rPr lang="en-SG" sz="2000" b="0" i="1" dirty="0" smtClean="0">
                        <a:latin typeface="Cambria Math" panose="02040503050406030204" pitchFamily="18" charset="0"/>
                      </a:rPr>
                      <m:t>𝑥</m:t>
                    </m:r>
                    <m:r>
                      <a:rPr lang="en-SG" sz="2000" b="0" i="1" dirty="0" smtClean="0">
                        <a:latin typeface="Cambria Math" panose="02040503050406030204" pitchFamily="18" charset="0"/>
                      </a:rPr>
                      <m:t> </m:t>
                    </m:r>
                    <m:r>
                      <a:rPr lang="en-SG" sz="2000" b="0" i="1" dirty="0" smtClean="0">
                        <a:latin typeface="Cambria Math" panose="02040503050406030204" pitchFamily="18" charset="0"/>
                      </a:rPr>
                      <m:t>𝑑𝑥</m:t>
                    </m:r>
                    <m:r>
                      <a:rPr lang="en-SG" sz="2000" b="0" i="1" dirty="0" smtClean="0">
                        <a:latin typeface="Cambria Math" panose="02040503050406030204" pitchFamily="18" charset="0"/>
                      </a:rPr>
                      <m:t> </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𝑗</m:t>
                        </m:r>
                      </m:e>
                    </m:acc>
                  </m:oMath>
                </a14:m>
                <a:endParaRPr lang="en-GB" sz="2000" dirty="0" smtClean="0"/>
              </a:p>
              <a:p>
                <a:pPr marL="0" indent="0">
                  <a:spcBef>
                    <a:spcPts val="600"/>
                  </a:spcBef>
                  <a:buNone/>
                </a:pPr>
                <a:r>
                  <a:rPr lang="en-GB" sz="2000" dirty="0" smtClean="0"/>
                  <a:t>Work done by the force:</a:t>
                </a:r>
              </a:p>
              <a:p>
                <a:pPr marL="0" indent="0">
                  <a:spcBef>
                    <a:spcPts val="600"/>
                  </a:spcBef>
                  <a:buNone/>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𝑊</m:t>
                      </m:r>
                      <m:r>
                        <a:rPr lang="en-SG" sz="2000" b="0" i="1" smtClean="0">
                          <a:latin typeface="Cambria Math" panose="02040503050406030204" pitchFamily="18" charset="0"/>
                        </a:rPr>
                        <m:t>=</m:t>
                      </m:r>
                      <m:nary>
                        <m:naryPr>
                          <m:limLoc m:val="undOvr"/>
                          <m:subHide m:val="on"/>
                          <m:supHide m:val="on"/>
                          <m:ctrlPr>
                            <a:rPr lang="en-SG" sz="2000" b="0" i="1" smtClean="0">
                              <a:latin typeface="Cambria Math" panose="02040503050406030204" pitchFamily="18" charset="0"/>
                            </a:rPr>
                          </m:ctrlPr>
                        </m:naryPr>
                        <m:sub/>
                        <m:sup/>
                        <m:e>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𝐹</m:t>
                              </m:r>
                            </m:e>
                          </m:acc>
                          <m:r>
                            <a:rPr lang="en-SG" sz="2000" b="0" i="1" dirty="0" smtClean="0">
                              <a:latin typeface="Cambria Math" panose="02040503050406030204" pitchFamily="18" charset="0"/>
                            </a:rPr>
                            <m:t>⋅</m:t>
                          </m:r>
                          <m:r>
                            <a:rPr lang="en-SG" sz="2000" b="0" i="1" dirty="0" smtClean="0">
                              <a:latin typeface="Cambria Math" panose="02040503050406030204" pitchFamily="18" charset="0"/>
                            </a:rPr>
                            <m:t>𝑑</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𝑟</m:t>
                              </m:r>
                            </m:e>
                          </m:acc>
                        </m:e>
                      </m:nary>
                      <m:r>
                        <a:rPr lang="en-SG" sz="2000" b="0" i="1" smtClean="0">
                          <a:latin typeface="Cambria Math" panose="02040503050406030204" pitchFamily="18" charset="0"/>
                        </a:rPr>
                        <m:t>=</m:t>
                      </m:r>
                      <m:nary>
                        <m:naryPr>
                          <m:limLoc m:val="undOvr"/>
                          <m:subHide m:val="on"/>
                          <m:supHide m:val="on"/>
                          <m:ctrlPr>
                            <a:rPr lang="en-SG" sz="2000" b="0" i="1" smtClean="0">
                              <a:latin typeface="Cambria Math" panose="02040503050406030204" pitchFamily="18" charset="0"/>
                            </a:rPr>
                          </m:ctrlPr>
                        </m:naryPr>
                        <m:sub/>
                        <m:sup/>
                        <m:e>
                          <m:d>
                            <m:dPr>
                              <m:ctrlPr>
                                <a:rPr lang="en-SG" sz="2000" b="0" i="1" smtClean="0">
                                  <a:latin typeface="Cambria Math" panose="02040503050406030204" pitchFamily="18" charset="0"/>
                                </a:rPr>
                              </m:ctrlPr>
                            </m:dPr>
                            <m:e>
                              <m:r>
                                <a:rPr lang="en-SG" sz="2000" i="1" dirty="0">
                                  <a:latin typeface="Cambria Math" panose="02040503050406030204" pitchFamily="18" charset="0"/>
                                </a:rPr>
                                <m:t>4 </m:t>
                              </m:r>
                              <m:acc>
                                <m:accPr>
                                  <m:chr m:val="̂"/>
                                  <m:ctrlPr>
                                    <a:rPr lang="en-SG" sz="2000" i="1" dirty="0">
                                      <a:latin typeface="Cambria Math" panose="02040503050406030204" pitchFamily="18" charset="0"/>
                                    </a:rPr>
                                  </m:ctrlPr>
                                </m:accPr>
                                <m:e>
                                  <m:r>
                                    <a:rPr lang="en-SG" sz="2000" i="1" dirty="0">
                                      <a:latin typeface="Cambria Math" panose="02040503050406030204" pitchFamily="18" charset="0"/>
                                    </a:rPr>
                                    <m:t>𝑖</m:t>
                                  </m:r>
                                </m:e>
                              </m:acc>
                            </m:e>
                          </m:d>
                          <m:r>
                            <a:rPr lang="en-SG" sz="2000" b="0" i="1" smtClean="0">
                              <a:latin typeface="Cambria Math" panose="02040503050406030204" pitchFamily="18" charset="0"/>
                            </a:rPr>
                            <m:t>⋅</m:t>
                          </m:r>
                          <m:d>
                            <m:dPr>
                              <m:ctrlPr>
                                <a:rPr lang="en-SG" sz="2000" b="0" i="1" smtClean="0">
                                  <a:latin typeface="Cambria Math" panose="02040503050406030204" pitchFamily="18" charset="0"/>
                                </a:rPr>
                              </m:ctrlPr>
                            </m:dPr>
                            <m:e>
                              <m:r>
                                <a:rPr lang="en-SG" sz="2000" i="1" dirty="0">
                                  <a:latin typeface="Cambria Math" panose="02040503050406030204" pitchFamily="18" charset="0"/>
                                </a:rPr>
                                <m:t>𝑑𝑥</m:t>
                              </m:r>
                              <m:r>
                                <a:rPr lang="en-SG" sz="2000" i="1" dirty="0">
                                  <a:latin typeface="Cambria Math" panose="02040503050406030204" pitchFamily="18" charset="0"/>
                                </a:rPr>
                                <m:t> </m:t>
                              </m:r>
                              <m:acc>
                                <m:accPr>
                                  <m:chr m:val="̂"/>
                                  <m:ctrlPr>
                                    <a:rPr lang="en-SG" sz="2000" i="1" dirty="0">
                                      <a:latin typeface="Cambria Math" panose="02040503050406030204" pitchFamily="18" charset="0"/>
                                    </a:rPr>
                                  </m:ctrlPr>
                                </m:accPr>
                                <m:e>
                                  <m:r>
                                    <a:rPr lang="en-SG" sz="2000" i="1" dirty="0">
                                      <a:latin typeface="Cambria Math" panose="02040503050406030204" pitchFamily="18" charset="0"/>
                                    </a:rPr>
                                    <m:t>𝑖</m:t>
                                  </m:r>
                                </m:e>
                              </m:acc>
                              <m:r>
                                <a:rPr lang="en-SG" sz="2000" i="1" dirty="0">
                                  <a:latin typeface="Cambria Math" panose="02040503050406030204" pitchFamily="18" charset="0"/>
                                </a:rPr>
                                <m:t>+8</m:t>
                              </m:r>
                              <m:r>
                                <a:rPr lang="en-SG" sz="2000" i="1" dirty="0">
                                  <a:latin typeface="Cambria Math" panose="02040503050406030204" pitchFamily="18" charset="0"/>
                                </a:rPr>
                                <m:t>𝑥</m:t>
                              </m:r>
                              <m:r>
                                <a:rPr lang="en-SG" sz="2000" i="1" dirty="0">
                                  <a:latin typeface="Cambria Math" panose="02040503050406030204" pitchFamily="18" charset="0"/>
                                </a:rPr>
                                <m:t> </m:t>
                              </m:r>
                              <m:r>
                                <a:rPr lang="en-SG" sz="2000" i="1" dirty="0">
                                  <a:latin typeface="Cambria Math" panose="02040503050406030204" pitchFamily="18" charset="0"/>
                                </a:rPr>
                                <m:t>𝑑𝑥</m:t>
                              </m:r>
                              <m:r>
                                <a:rPr lang="en-SG" sz="2000" i="1" dirty="0">
                                  <a:latin typeface="Cambria Math" panose="02040503050406030204" pitchFamily="18" charset="0"/>
                                </a:rPr>
                                <m:t> </m:t>
                              </m:r>
                              <m:acc>
                                <m:accPr>
                                  <m:chr m:val="̂"/>
                                  <m:ctrlPr>
                                    <a:rPr lang="en-SG" sz="2000" i="1" dirty="0">
                                      <a:latin typeface="Cambria Math" panose="02040503050406030204" pitchFamily="18" charset="0"/>
                                    </a:rPr>
                                  </m:ctrlPr>
                                </m:accPr>
                                <m:e>
                                  <m:r>
                                    <a:rPr lang="en-SG" sz="2000" i="1" dirty="0">
                                      <a:latin typeface="Cambria Math" panose="02040503050406030204" pitchFamily="18" charset="0"/>
                                    </a:rPr>
                                    <m:t>𝑗</m:t>
                                  </m:r>
                                </m:e>
                              </m:acc>
                            </m:e>
                          </m:d>
                        </m:e>
                      </m:nary>
                      <m:r>
                        <a:rPr lang="en-SG" sz="2000" b="0" i="1" smtClean="0">
                          <a:latin typeface="Cambria Math" panose="02040503050406030204" pitchFamily="18" charset="0"/>
                        </a:rPr>
                        <m:t>=</m:t>
                      </m:r>
                      <m:nary>
                        <m:naryPr>
                          <m:ctrlPr>
                            <a:rPr lang="en-SG" sz="2000" b="0" i="1" smtClean="0">
                              <a:latin typeface="Cambria Math" panose="02040503050406030204" pitchFamily="18" charset="0"/>
                            </a:rPr>
                          </m:ctrlPr>
                        </m:naryPr>
                        <m:sub>
                          <m:r>
                            <m:rPr>
                              <m:brk m:alnAt="23"/>
                            </m:rPr>
                            <a:rPr lang="en-SG" sz="2000" b="0" i="1" smtClean="0">
                              <a:latin typeface="Cambria Math" panose="02040503050406030204" pitchFamily="18" charset="0"/>
                            </a:rPr>
                            <m:t>1</m:t>
                          </m:r>
                        </m:sub>
                        <m:sup>
                          <m:r>
                            <a:rPr lang="en-SG" sz="2000" b="0" i="1" smtClean="0">
                              <a:latin typeface="Cambria Math" panose="02040503050406030204" pitchFamily="18" charset="0"/>
                            </a:rPr>
                            <m:t>4</m:t>
                          </m:r>
                        </m:sup>
                        <m:e>
                          <m:r>
                            <a:rPr lang="en-SG" sz="2000" b="0" i="1" smtClean="0">
                              <a:latin typeface="Cambria Math" panose="02040503050406030204" pitchFamily="18" charset="0"/>
                            </a:rPr>
                            <m:t>4 </m:t>
                          </m:r>
                          <m:r>
                            <a:rPr lang="en-SG" sz="2000" b="0" i="1" smtClean="0">
                              <a:latin typeface="Cambria Math" panose="02040503050406030204" pitchFamily="18" charset="0"/>
                            </a:rPr>
                            <m:t>𝑑𝑥</m:t>
                          </m:r>
                        </m:e>
                      </m:nary>
                    </m:oMath>
                  </m:oMathPara>
                </a14:m>
                <a:endParaRPr lang="en-GB" sz="2000" dirty="0" smtClean="0"/>
              </a:p>
              <a:p>
                <a:pPr marL="0" indent="0">
                  <a:spcBef>
                    <a:spcPts val="600"/>
                  </a:spcBef>
                  <a:buNone/>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𝑊</m:t>
                      </m:r>
                      <m:r>
                        <a:rPr lang="en-SG" sz="2000" b="0" i="1" smtClean="0">
                          <a:latin typeface="Cambria Math" panose="02040503050406030204" pitchFamily="18" charset="0"/>
                        </a:rPr>
                        <m:t>=</m:t>
                      </m:r>
                      <m:nary>
                        <m:naryPr>
                          <m:ctrlPr>
                            <a:rPr lang="en-SG" sz="2000" i="1">
                              <a:latin typeface="Cambria Math" panose="02040503050406030204" pitchFamily="18" charset="0"/>
                            </a:rPr>
                          </m:ctrlPr>
                        </m:naryPr>
                        <m:sub>
                          <m:r>
                            <m:rPr>
                              <m:brk m:alnAt="23"/>
                            </m:rPr>
                            <a:rPr lang="en-SG" sz="2000" i="1">
                              <a:latin typeface="Cambria Math" panose="02040503050406030204" pitchFamily="18" charset="0"/>
                            </a:rPr>
                            <m:t>1</m:t>
                          </m:r>
                        </m:sub>
                        <m:sup>
                          <m:r>
                            <a:rPr lang="en-SG" sz="2000" i="1">
                              <a:latin typeface="Cambria Math" panose="02040503050406030204" pitchFamily="18" charset="0"/>
                            </a:rPr>
                            <m:t>4</m:t>
                          </m:r>
                        </m:sup>
                        <m:e>
                          <m:r>
                            <a:rPr lang="en-SG" sz="2000" i="1">
                              <a:latin typeface="Cambria Math" panose="02040503050406030204" pitchFamily="18" charset="0"/>
                            </a:rPr>
                            <m:t>4 </m:t>
                          </m:r>
                          <m:r>
                            <a:rPr lang="en-SG" sz="2000" i="1">
                              <a:latin typeface="Cambria Math" panose="02040503050406030204" pitchFamily="18" charset="0"/>
                            </a:rPr>
                            <m:t>𝑑𝑥</m:t>
                          </m:r>
                        </m:e>
                      </m:nary>
                      <m:r>
                        <a:rPr lang="en-SG" sz="2000" b="0" i="0" smtClean="0">
                          <a:latin typeface="Cambria Math" panose="02040503050406030204" pitchFamily="18" charset="0"/>
                        </a:rPr>
                        <m:t>=</m:t>
                      </m:r>
                      <m:sSubSup>
                        <m:sSubSupPr>
                          <m:ctrlPr>
                            <a:rPr lang="en-SG" sz="2000" b="0" i="1" smtClean="0">
                              <a:latin typeface="Cambria Math" panose="02040503050406030204" pitchFamily="18" charset="0"/>
                            </a:rPr>
                          </m:ctrlPr>
                        </m:sSubSupPr>
                        <m:e>
                          <m:d>
                            <m:dPr>
                              <m:begChr m:val="["/>
                              <m:endChr m:val="]"/>
                              <m:ctrlPr>
                                <a:rPr lang="en-SG" sz="2000" b="0" i="0" smtClean="0">
                                  <a:latin typeface="Cambria Math" panose="02040503050406030204" pitchFamily="18" charset="0"/>
                                </a:rPr>
                              </m:ctrlPr>
                            </m:dPr>
                            <m:e>
                              <m:r>
                                <a:rPr lang="en-SG" sz="2000" b="0" i="1" smtClean="0">
                                  <a:latin typeface="Cambria Math" panose="02040503050406030204" pitchFamily="18" charset="0"/>
                                </a:rPr>
                                <m:t>4</m:t>
                              </m:r>
                              <m:r>
                                <a:rPr lang="en-SG" sz="2000" b="0" i="1" smtClean="0">
                                  <a:latin typeface="Cambria Math" panose="02040503050406030204" pitchFamily="18" charset="0"/>
                                </a:rPr>
                                <m:t>𝑥</m:t>
                              </m:r>
                            </m:e>
                          </m:d>
                        </m:e>
                        <m:sub>
                          <m:r>
                            <a:rPr lang="en-SG" sz="2000" b="0" i="1" smtClean="0">
                              <a:latin typeface="Cambria Math" panose="02040503050406030204" pitchFamily="18" charset="0"/>
                            </a:rPr>
                            <m:t>1</m:t>
                          </m:r>
                        </m:sub>
                        <m:sup>
                          <m:r>
                            <a:rPr lang="en-SG" sz="2000" b="0" i="1" smtClean="0">
                              <a:latin typeface="Cambria Math" panose="02040503050406030204" pitchFamily="18" charset="0"/>
                            </a:rPr>
                            <m:t>4</m:t>
                          </m:r>
                        </m:sup>
                      </m:sSubSup>
                      <m:r>
                        <a:rPr lang="en-SG" sz="2000" b="0" i="1" smtClean="0">
                          <a:latin typeface="Cambria Math" panose="02040503050406030204" pitchFamily="18" charset="0"/>
                        </a:rPr>
                        <m:t>=4</m:t>
                      </m:r>
                      <m:d>
                        <m:dPr>
                          <m:ctrlPr>
                            <a:rPr lang="en-SG" sz="2000" b="0" i="1" smtClean="0">
                              <a:latin typeface="Cambria Math" panose="02040503050406030204" pitchFamily="18" charset="0"/>
                            </a:rPr>
                          </m:ctrlPr>
                        </m:dPr>
                        <m:e>
                          <m:r>
                            <a:rPr lang="en-SG" sz="2000" b="0" i="1" smtClean="0">
                              <a:latin typeface="Cambria Math" panose="02040503050406030204" pitchFamily="18" charset="0"/>
                            </a:rPr>
                            <m:t>4−1</m:t>
                          </m:r>
                        </m:e>
                      </m:d>
                      <m:r>
                        <a:rPr lang="en-SG" sz="2000" b="0" i="1" smtClean="0">
                          <a:latin typeface="Cambria Math" panose="02040503050406030204" pitchFamily="18" charset="0"/>
                        </a:rPr>
                        <m:t>=12 </m:t>
                      </m:r>
                      <m:r>
                        <m:rPr>
                          <m:nor/>
                        </m:rPr>
                        <a:rPr lang="en-SG" sz="2000" b="0" i="0" smtClean="0"/>
                        <m:t>J</m:t>
                      </m:r>
                    </m:oMath>
                  </m:oMathPara>
                </a14:m>
                <a:endParaRPr lang="en-GB" sz="2000" dirty="0"/>
              </a:p>
              <a:p>
                <a:pPr>
                  <a:spcBef>
                    <a:spcPts val="600"/>
                  </a:spcBef>
                </a:pPr>
                <a:endParaRPr lang="en-SG"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1" t="-1693"/>
                </a:stretch>
              </a:blipFill>
            </p:spPr>
            <p:txBody>
              <a:bodyPr/>
              <a:lstStyle/>
              <a:p>
                <a:r>
                  <a:rPr lang="en-SG">
                    <a:noFill/>
                  </a:rPr>
                  <a:t> </a:t>
                </a:r>
              </a:p>
            </p:txBody>
          </p:sp>
        </mc:Fallback>
      </mc:AlternateContent>
      <p:sp>
        <p:nvSpPr>
          <p:cNvPr id="7" name="Footer Placeholder 6"/>
          <p:cNvSpPr>
            <a:spLocks noGrp="1"/>
          </p:cNvSpPr>
          <p:nvPr>
            <p:ph type="ftr" sz="quarter" idx="11"/>
          </p:nvPr>
        </p:nvSpPr>
        <p:spPr/>
        <p:txBody>
          <a:bodyPr/>
          <a:lstStyle/>
          <a:p>
            <a:r>
              <a:rPr lang="en-US" smtClean="0"/>
              <a:t>Official (closed), Non-sensitive</a:t>
            </a:r>
            <a:endParaRPr lang="en-US" dirty="0" smtClean="0"/>
          </a:p>
        </p:txBody>
      </p:sp>
      <p:sp>
        <p:nvSpPr>
          <p:cNvPr id="8" name="Slide Number Placeholder 7"/>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spTree>
    <p:extLst>
      <p:ext uri="{BB962C8B-B14F-4D97-AF65-F5344CB8AC3E}">
        <p14:creationId xmlns:p14="http://schemas.microsoft.com/office/powerpoint/2010/main" val="2199149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4035" name="Rectangle 3"/>
              <p:cNvSpPr>
                <a:spLocks noGrp="1" noChangeArrowheads="1"/>
              </p:cNvSpPr>
              <p:nvPr>
                <p:ph type="body" idx="1"/>
              </p:nvPr>
            </p:nvSpPr>
            <p:spPr>
              <a:xfrm>
                <a:off x="1097280" y="1342744"/>
                <a:ext cx="7597987" cy="4837924"/>
              </a:xfrm>
            </p:spPr>
            <p:txBody>
              <a:bodyPr/>
              <a:lstStyle/>
              <a:p>
                <a:r>
                  <a:rPr lang="en-GB" dirty="0" smtClean="0"/>
                  <a:t>A body of mass </a:t>
                </a:r>
                <a:r>
                  <a:rPr lang="en-GB" i="1" dirty="0" smtClean="0"/>
                  <a:t>m</a:t>
                </a:r>
                <a:r>
                  <a:rPr lang="en-GB" dirty="0" smtClean="0"/>
                  <a:t> moves vertically down </a:t>
                </a:r>
                <a:r>
                  <a:rPr lang="en-GB" dirty="0" smtClean="0"/>
                  <a:t>from a height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m:t>
                        </m:r>
                      </m:sub>
                    </m:sSub>
                  </m:oMath>
                </a14:m>
                <a:r>
                  <a:rPr lang="en-GB" dirty="0" smtClean="0"/>
                  <a:t> above </a:t>
                </a:r>
                <a:r>
                  <a:rPr lang="en-GB" dirty="0" smtClean="0"/>
                  <a:t>the origin to </a:t>
                </a:r>
                <a:r>
                  <a:rPr lang="en-GB" dirty="0" smtClean="0"/>
                  <a:t>a </a:t>
                </a:r>
                <a:r>
                  <a:rPr lang="en-GB" dirty="0" smtClean="0"/>
                  <a:t>lower </a:t>
                </a:r>
                <a:r>
                  <a:rPr lang="en-GB" dirty="0" smtClean="0"/>
                  <a:t>height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2</m:t>
                        </m:r>
                      </m:sub>
                    </m:sSub>
                  </m:oMath>
                </a14:m>
                <a:r>
                  <a:rPr lang="en-GB" dirty="0" smtClean="0"/>
                  <a:t>. </a:t>
                </a:r>
                <a:endParaRPr lang="en-GB" dirty="0" smtClean="0"/>
              </a:p>
              <a:p>
                <a:endParaRPr lang="en-GB" dirty="0" smtClean="0"/>
              </a:p>
              <a:p>
                <a:r>
                  <a:rPr lang="en-GB" dirty="0" smtClean="0"/>
                  <a:t>The </a:t>
                </a:r>
                <a:r>
                  <a:rPr lang="en-GB" dirty="0" smtClean="0"/>
                  <a:t>work done </a:t>
                </a:r>
                <a:r>
                  <a:rPr lang="en-GB" dirty="0" smtClean="0"/>
                  <a:t>on</a:t>
                </a:r>
                <a:r>
                  <a:rPr lang="en-GB" dirty="0" smtClean="0"/>
                  <a:t> </a:t>
                </a:r>
                <a:r>
                  <a:rPr lang="en-GB" dirty="0" smtClean="0"/>
                  <a:t>the </a:t>
                </a:r>
                <a:r>
                  <a:rPr lang="en-GB" dirty="0" smtClean="0"/>
                  <a:t>mass by gravitational force </a:t>
                </a:r>
                <a:r>
                  <a:rPr lang="en-GB" dirty="0" smtClean="0"/>
                  <a:t>is </a:t>
                </a:r>
                <a:endParaRPr lang="en-GB" dirty="0" smtClean="0"/>
              </a:p>
              <a:p>
                <a:pPr marL="0" indent="0">
                  <a:buNone/>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𝑔𝑟𝑎𝑣</m:t>
                          </m:r>
                        </m:sub>
                      </m:sSub>
                      <m:r>
                        <a:rPr lang="en-SG" b="0" i="1" smtClean="0">
                          <a:latin typeface="Cambria Math" panose="02040503050406030204" pitchFamily="18" charset="0"/>
                        </a:rPr>
                        <m:t>=</m:t>
                      </m:r>
                      <m:r>
                        <a:rPr lang="en-SG" b="0" i="1" smtClean="0">
                          <a:latin typeface="Cambria Math" panose="02040503050406030204" pitchFamily="18" charset="0"/>
                        </a:rPr>
                        <m:t>𝐹𝑠</m:t>
                      </m:r>
                      <m:r>
                        <a:rPr lang="en-SG" b="0" i="1" smtClean="0">
                          <a:latin typeface="Cambria Math" panose="02040503050406030204" pitchFamily="18" charset="0"/>
                        </a:rPr>
                        <m:t>=</m:t>
                      </m:r>
                      <m:r>
                        <a:rPr lang="en-SG" b="0" i="1" smtClean="0">
                          <a:latin typeface="Cambria Math" panose="02040503050406030204" pitchFamily="18" charset="0"/>
                        </a:rPr>
                        <m:t>𝑤</m:t>
                      </m:r>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𝑦</m:t>
                              </m:r>
                            </m:e>
                            <m:sub>
                              <m:r>
                                <a:rPr lang="en-SG" b="0" i="1" smtClean="0">
                                  <a:latin typeface="Cambria Math" panose="02040503050406030204" pitchFamily="18" charset="0"/>
                                </a:rPr>
                                <m:t>2</m:t>
                              </m:r>
                            </m:sub>
                          </m:sSub>
                        </m:e>
                      </m:d>
                      <m:r>
                        <a:rPr lang="en-SG" b="0" i="1" smtClean="0">
                          <a:latin typeface="Cambria Math" panose="02040503050406030204" pitchFamily="18" charset="0"/>
                        </a:rPr>
                        <m:t>=</m:t>
                      </m:r>
                      <m:r>
                        <a:rPr lang="en-SG" b="0" i="1" smtClean="0">
                          <a:latin typeface="Cambria Math" panose="02040503050406030204" pitchFamily="18" charset="0"/>
                        </a:rPr>
                        <m:t>𝑚𝑔</m:t>
                      </m:r>
                      <m:sSub>
                        <m:sSubPr>
                          <m:ctrlPr>
                            <a:rPr lang="en-SG" i="1">
                              <a:latin typeface="Cambria Math" panose="02040503050406030204" pitchFamily="18" charset="0"/>
                            </a:rPr>
                          </m:ctrlPr>
                        </m:sSubPr>
                        <m:e>
                          <m:r>
                            <a:rPr lang="en-SG" i="1">
                              <a:latin typeface="Cambria Math" panose="02040503050406030204" pitchFamily="18" charset="0"/>
                            </a:rPr>
                            <m:t>𝑦</m:t>
                          </m:r>
                        </m:e>
                        <m:sub>
                          <m:r>
                            <a:rPr lang="en-SG" i="1">
                              <a:latin typeface="Cambria Math" panose="02040503050406030204" pitchFamily="18" charset="0"/>
                            </a:rPr>
                            <m:t>1</m:t>
                          </m:r>
                        </m:sub>
                      </m:sSub>
                      <m:r>
                        <a:rPr lang="en-SG" b="0" i="1" smtClean="0">
                          <a:latin typeface="Cambria Math" panose="02040503050406030204" pitchFamily="18" charset="0"/>
                        </a:rPr>
                        <m:t>−</m:t>
                      </m:r>
                      <m:r>
                        <a:rPr lang="en-SG" i="1">
                          <a:latin typeface="Cambria Math" panose="02040503050406030204" pitchFamily="18" charset="0"/>
                        </a:rPr>
                        <m:t>𝑚𝑔</m:t>
                      </m:r>
                      <m:sSub>
                        <m:sSubPr>
                          <m:ctrlPr>
                            <a:rPr lang="en-SG" i="1">
                              <a:latin typeface="Cambria Math" panose="02040503050406030204" pitchFamily="18" charset="0"/>
                            </a:rPr>
                          </m:ctrlPr>
                        </m:sSubPr>
                        <m:e>
                          <m:r>
                            <a:rPr lang="en-SG" i="1">
                              <a:latin typeface="Cambria Math" panose="02040503050406030204" pitchFamily="18" charset="0"/>
                            </a:rPr>
                            <m:t>𝑦</m:t>
                          </m:r>
                        </m:e>
                        <m:sub>
                          <m:r>
                            <a:rPr lang="en-SG" b="0" i="1" smtClean="0">
                              <a:latin typeface="Cambria Math" panose="02040503050406030204" pitchFamily="18" charset="0"/>
                            </a:rPr>
                            <m:t>2</m:t>
                          </m:r>
                        </m:sub>
                      </m:sSub>
                    </m:oMath>
                  </m:oMathPara>
                </a14:m>
                <a:endParaRPr lang="en-GB" dirty="0" smtClean="0"/>
              </a:p>
              <a:p>
                <a:pPr>
                  <a:buNone/>
                </a:pPr>
                <a:r>
                  <a:rPr lang="en-GB" dirty="0" smtClean="0"/>
                  <a:t> </a:t>
                </a:r>
                <a:endParaRPr lang="en-GB" dirty="0" smtClean="0"/>
              </a:p>
              <a:p>
                <a:r>
                  <a:rPr lang="en-GB" dirty="0" smtClean="0"/>
                  <a:t>We define the quantity </a:t>
                </a:r>
                <a14:m>
                  <m:oMath xmlns:m="http://schemas.openxmlformats.org/officeDocument/2006/math">
                    <m:r>
                      <a:rPr lang="en-SG" b="0" i="1" smtClean="0">
                        <a:solidFill>
                          <a:srgbClr val="FF0000"/>
                        </a:solidFill>
                        <a:latin typeface="Cambria Math" panose="02040503050406030204" pitchFamily="18" charset="0"/>
                      </a:rPr>
                      <m:t>𝑚𝑔𝑦</m:t>
                    </m:r>
                  </m:oMath>
                </a14:m>
                <a:r>
                  <a:rPr lang="en-GB" dirty="0" smtClean="0"/>
                  <a:t> as the gravitational potential energy (referred to GPE or </a:t>
                </a:r>
                <a:r>
                  <a:rPr lang="en-GB" i="1" dirty="0" err="1" smtClean="0"/>
                  <a:t>U</a:t>
                </a:r>
                <a:r>
                  <a:rPr lang="en-GB" baseline="-25000" dirty="0" err="1" smtClean="0"/>
                  <a:t>grav</a:t>
                </a:r>
                <a:r>
                  <a:rPr lang="en-GB" dirty="0" smtClean="0"/>
                  <a:t>), i.e.,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𝑈</m:t>
                        </m:r>
                      </m:e>
                      <m:sub>
                        <m:r>
                          <a:rPr lang="en-SG" b="0" i="1" smtClean="0">
                            <a:latin typeface="Cambria Math" panose="02040503050406030204" pitchFamily="18" charset="0"/>
                          </a:rPr>
                          <m:t>𝑔𝑟𝑎𝑣</m:t>
                        </m:r>
                      </m:sub>
                    </m:sSub>
                    <m:r>
                      <a:rPr lang="en-SG" b="0" i="1" smtClean="0">
                        <a:latin typeface="Cambria Math" panose="02040503050406030204" pitchFamily="18" charset="0"/>
                      </a:rPr>
                      <m:t>=</m:t>
                    </m:r>
                    <m:r>
                      <a:rPr lang="en-SG" b="0" i="1" smtClean="0">
                        <a:latin typeface="Cambria Math" panose="02040503050406030204" pitchFamily="18" charset="0"/>
                      </a:rPr>
                      <m:t>𝑚𝑔𝑦</m:t>
                    </m:r>
                  </m:oMath>
                </a14:m>
                <a:endParaRPr lang="en-GB" dirty="0" smtClean="0"/>
              </a:p>
            </p:txBody>
          </p:sp>
        </mc:Choice>
        <mc:Fallback>
          <p:sp>
            <p:nvSpPr>
              <p:cNvPr id="44035" name="Rectangle 3"/>
              <p:cNvSpPr>
                <a:spLocks noGrp="1" noRot="1" noChangeAspect="1" noMove="1" noResize="1" noEditPoints="1" noAdjustHandles="1" noChangeArrowheads="1" noChangeShapeType="1" noTextEdit="1"/>
              </p:cNvSpPr>
              <p:nvPr>
                <p:ph type="body" idx="1"/>
              </p:nvPr>
            </p:nvSpPr>
            <p:spPr>
              <a:xfrm>
                <a:off x="1097280" y="1342744"/>
                <a:ext cx="7597987" cy="4837924"/>
              </a:xfrm>
              <a:blipFill>
                <a:blip r:embed="rId3"/>
                <a:stretch>
                  <a:fillRect l="-2247" t="-1008"/>
                </a:stretch>
              </a:blipFill>
            </p:spPr>
            <p:txBody>
              <a:bodyPr/>
              <a:lstStyle/>
              <a:p>
                <a:r>
                  <a:rPr lang="en-SG">
                    <a:noFill/>
                  </a:rPr>
                  <a:t> </a:t>
                </a:r>
              </a:p>
            </p:txBody>
          </p:sp>
        </mc:Fallback>
      </mc:AlternateContent>
      <p:sp>
        <p:nvSpPr>
          <p:cNvPr id="17" name="Title 16"/>
          <p:cNvSpPr>
            <a:spLocks noGrp="1"/>
          </p:cNvSpPr>
          <p:nvPr>
            <p:ph type="title"/>
          </p:nvPr>
        </p:nvSpPr>
        <p:spPr/>
        <p:txBody>
          <a:bodyPr>
            <a:normAutofit/>
          </a:bodyPr>
          <a:lstStyle/>
          <a:p>
            <a:r>
              <a:rPr lang="en-US" dirty="0" smtClean="0"/>
              <a:t>Work and </a:t>
            </a:r>
            <a:r>
              <a:rPr lang="en-GB" dirty="0" smtClean="0"/>
              <a:t>Gravitational Potential Energy</a:t>
            </a:r>
            <a:endParaRPr lang="en-US" dirty="0"/>
          </a:p>
        </p:txBody>
      </p:sp>
      <p:pic>
        <p:nvPicPr>
          <p:cNvPr id="18" name="Picture 4" descr="07_02_FigureA"/>
          <p:cNvPicPr>
            <a:picLocks noChangeAspect="1" noChangeArrowheads="1"/>
          </p:cNvPicPr>
          <p:nvPr/>
        </p:nvPicPr>
        <p:blipFill>
          <a:blip r:embed="rId4" cstate="print"/>
          <a:srcRect/>
          <a:stretch>
            <a:fillRect/>
          </a:stretch>
        </p:blipFill>
        <p:spPr bwMode="auto">
          <a:xfrm>
            <a:off x="8822563" y="1342744"/>
            <a:ext cx="3045244" cy="3155684"/>
          </a:xfrm>
          <a:prstGeom prst="rect">
            <a:avLst/>
          </a:prstGeom>
          <a:noFill/>
        </p:spPr>
      </p:pic>
      <p:sp>
        <p:nvSpPr>
          <p:cNvPr id="2" name="Footer Placeholder 1"/>
          <p:cNvSpPr>
            <a:spLocks noGrp="1"/>
          </p:cNvSpPr>
          <p:nvPr>
            <p:ph type="ftr" sz="quarter" idx="11"/>
          </p:nvPr>
        </p:nvSpPr>
        <p:spPr/>
        <p:txBody>
          <a:bodyPr/>
          <a:lstStyle/>
          <a:p>
            <a:r>
              <a:rPr lang="en-US" smtClean="0"/>
              <a:t>Official (closed), Non-sensitive</a:t>
            </a:r>
            <a:endParaRPr lang="en-US" dirty="0" smtClean="0"/>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spTree>
    <p:extLst>
      <p:ext uri="{BB962C8B-B14F-4D97-AF65-F5344CB8AC3E}">
        <p14:creationId xmlns:p14="http://schemas.microsoft.com/office/powerpoint/2010/main" val="1743723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4035" name="Rectangle 3"/>
              <p:cNvSpPr>
                <a:spLocks noGrp="1" noChangeArrowheads="1"/>
              </p:cNvSpPr>
              <p:nvPr>
                <p:ph type="body" idx="1"/>
              </p:nvPr>
            </p:nvSpPr>
            <p:spPr>
              <a:xfrm>
                <a:off x="1097280" y="1342744"/>
                <a:ext cx="10321834" cy="4547918"/>
              </a:xfrm>
            </p:spPr>
            <p:txBody>
              <a:bodyPr/>
              <a:lstStyle/>
              <a:p>
                <a:r>
                  <a:rPr lang="en-GB" dirty="0" smtClean="0"/>
                  <a:t>The work done by force of gravity is expressed as </a:t>
                </a:r>
              </a:p>
              <a:p>
                <a:pPr marL="0" indent="0">
                  <a:buNone/>
                </a:pPr>
                <a14:m>
                  <m:oMathPara xmlns:m="http://schemas.openxmlformats.org/officeDocument/2006/math">
                    <m:oMathParaPr>
                      <m:jc m:val="centerGroup"/>
                    </m:oMathParaPr>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𝑊</m:t>
                          </m:r>
                        </m:e>
                        <m:sub>
                          <m:r>
                            <a:rPr lang="en-SG" b="0" i="1" smtClean="0">
                              <a:solidFill>
                                <a:schemeClr val="tx1"/>
                              </a:solidFill>
                              <a:latin typeface="Cambria Math" panose="02040503050406030204" pitchFamily="18" charset="0"/>
                            </a:rPr>
                            <m:t>𝑔𝑟𝑎𝑣</m:t>
                          </m:r>
                        </m:sub>
                      </m:sSub>
                      <m:r>
                        <a:rPr lang="en-SG" b="0" i="1" smtClean="0">
                          <a:solidFill>
                            <a:schemeClr val="tx1"/>
                          </a:solidFill>
                          <a:latin typeface="Cambria Math" panose="02040503050406030204" pitchFamily="18" charset="0"/>
                        </a:rPr>
                        <m:t>=</m:t>
                      </m:r>
                      <m:r>
                        <a:rPr lang="en-SG" b="0" i="1" smtClean="0">
                          <a:solidFill>
                            <a:schemeClr val="tx1"/>
                          </a:solidFill>
                          <a:latin typeface="Cambria Math" panose="02040503050406030204" pitchFamily="18" charset="0"/>
                        </a:rPr>
                        <m:t>𝐹𝑠</m:t>
                      </m:r>
                      <m:r>
                        <a:rPr lang="en-SG" b="0" i="1" smtClean="0">
                          <a:solidFill>
                            <a:schemeClr val="tx1"/>
                          </a:solidFill>
                          <a:latin typeface="Cambria Math" panose="02040503050406030204" pitchFamily="18" charset="0"/>
                        </a:rPr>
                        <m:t>=</m:t>
                      </m:r>
                      <m:r>
                        <a:rPr lang="en-SG" b="0" i="1" smtClean="0">
                          <a:solidFill>
                            <a:schemeClr val="tx1"/>
                          </a:solidFill>
                          <a:latin typeface="Cambria Math" panose="02040503050406030204" pitchFamily="18" charset="0"/>
                        </a:rPr>
                        <m:t>𝑊</m:t>
                      </m:r>
                      <m:d>
                        <m:dPr>
                          <m:ctrlPr>
                            <a:rPr lang="en-SG" b="0" i="1" smtClean="0">
                              <a:solidFill>
                                <a:schemeClr val="tx1"/>
                              </a:solidFill>
                              <a:latin typeface="Cambria Math" panose="02040503050406030204" pitchFamily="18" charset="0"/>
                            </a:rPr>
                          </m:ctrlPr>
                        </m:dPr>
                        <m:e>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𝑦</m:t>
                              </m:r>
                            </m:e>
                            <m:sub>
                              <m:r>
                                <a:rPr lang="en-SG" b="0" i="1" smtClean="0">
                                  <a:solidFill>
                                    <a:schemeClr val="tx1"/>
                                  </a:solidFill>
                                  <a:latin typeface="Cambria Math" panose="02040503050406030204" pitchFamily="18" charset="0"/>
                                </a:rPr>
                                <m:t>1</m:t>
                              </m:r>
                            </m:sub>
                          </m:sSub>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𝑦</m:t>
                              </m:r>
                            </m:e>
                            <m:sub>
                              <m:r>
                                <a:rPr lang="en-SG" b="0" i="1" smtClean="0">
                                  <a:solidFill>
                                    <a:schemeClr val="tx1"/>
                                  </a:solidFill>
                                  <a:latin typeface="Cambria Math" panose="02040503050406030204" pitchFamily="18" charset="0"/>
                                </a:rPr>
                                <m:t>2</m:t>
                              </m:r>
                            </m:sub>
                          </m:sSub>
                        </m:e>
                      </m:d>
                      <m:r>
                        <a:rPr lang="en-SG" b="0" i="1" smtClean="0">
                          <a:solidFill>
                            <a:schemeClr val="tx1"/>
                          </a:solidFill>
                          <a:latin typeface="Cambria Math" panose="02040503050406030204" pitchFamily="18" charset="0"/>
                        </a:rPr>
                        <m:t>=</m:t>
                      </m:r>
                      <m:r>
                        <a:rPr lang="en-SG" b="0" i="1" smtClean="0">
                          <a:solidFill>
                            <a:schemeClr val="tx1"/>
                          </a:solidFill>
                          <a:latin typeface="Cambria Math" panose="02040503050406030204" pitchFamily="18" charset="0"/>
                        </a:rPr>
                        <m:t>𝑚𝑔</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𝑦</m:t>
                          </m:r>
                        </m:e>
                        <m:sub>
                          <m:r>
                            <a:rPr lang="en-SG" b="0" i="1" smtClean="0">
                              <a:solidFill>
                                <a:schemeClr val="tx1"/>
                              </a:solidFill>
                              <a:latin typeface="Cambria Math" panose="02040503050406030204" pitchFamily="18" charset="0"/>
                            </a:rPr>
                            <m:t>1</m:t>
                          </m:r>
                        </m:sub>
                      </m:sSub>
                      <m:r>
                        <a:rPr lang="en-SG" b="0" i="1" smtClean="0">
                          <a:solidFill>
                            <a:schemeClr val="tx1"/>
                          </a:solidFill>
                          <a:latin typeface="Cambria Math" panose="02040503050406030204" pitchFamily="18" charset="0"/>
                        </a:rPr>
                        <m:t>−</m:t>
                      </m:r>
                      <m:r>
                        <a:rPr lang="en-SG" b="0" i="1" smtClean="0">
                          <a:solidFill>
                            <a:schemeClr val="tx1"/>
                          </a:solidFill>
                          <a:latin typeface="Cambria Math" panose="02040503050406030204" pitchFamily="18" charset="0"/>
                        </a:rPr>
                        <m:t>𝑚𝑔</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𝑦</m:t>
                          </m:r>
                        </m:e>
                        <m:sub>
                          <m:r>
                            <a:rPr lang="en-SG" b="0" i="1" smtClean="0">
                              <a:solidFill>
                                <a:schemeClr val="tx1"/>
                              </a:solidFill>
                              <a:latin typeface="Cambria Math" panose="02040503050406030204" pitchFamily="18" charset="0"/>
                            </a:rPr>
                            <m:t>2</m:t>
                          </m:r>
                        </m:sub>
                      </m:sSub>
                    </m:oMath>
                  </m:oMathPara>
                </a14:m>
                <a:endParaRPr lang="en-GB"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𝑊</m:t>
                          </m:r>
                        </m:e>
                        <m:sub>
                          <m:r>
                            <a:rPr lang="en-SG" b="0" i="1" smtClean="0">
                              <a:solidFill>
                                <a:schemeClr val="tx1"/>
                              </a:solidFill>
                              <a:latin typeface="Cambria Math" panose="02040503050406030204" pitchFamily="18" charset="0"/>
                            </a:rPr>
                            <m:t>𝑔𝑟𝑎𝑣</m:t>
                          </m:r>
                        </m:sub>
                      </m:sSub>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𝑈</m:t>
                          </m:r>
                        </m:e>
                        <m:sub>
                          <m:r>
                            <a:rPr lang="en-SG" b="0" i="1" smtClean="0">
                              <a:solidFill>
                                <a:schemeClr val="tx1"/>
                              </a:solidFill>
                              <a:latin typeface="Cambria Math" panose="02040503050406030204" pitchFamily="18" charset="0"/>
                            </a:rPr>
                            <m:t>𝑔𝑟𝑎𝑣</m:t>
                          </m:r>
                          <m:r>
                            <a:rPr lang="en-SG" b="0" i="1" smtClean="0">
                              <a:solidFill>
                                <a:schemeClr val="tx1"/>
                              </a:solidFill>
                              <a:latin typeface="Cambria Math" panose="02040503050406030204" pitchFamily="18" charset="0"/>
                            </a:rPr>
                            <m:t>,1</m:t>
                          </m:r>
                        </m:sub>
                      </m:sSub>
                      <m:r>
                        <a:rPr lang="en-SG" b="0" i="1" smtClean="0">
                          <a:solidFill>
                            <a:schemeClr val="tx1"/>
                          </a:solidFill>
                          <a:latin typeface="Cambria Math" panose="02040503050406030204" pitchFamily="18" charset="0"/>
                        </a:rPr>
                        <m:t>−</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𝑈</m:t>
                          </m:r>
                        </m:e>
                        <m:sub>
                          <m:r>
                            <a:rPr lang="en-SG" b="0" i="1" smtClean="0">
                              <a:solidFill>
                                <a:schemeClr val="tx1"/>
                              </a:solidFill>
                              <a:latin typeface="Cambria Math" panose="02040503050406030204" pitchFamily="18" charset="0"/>
                            </a:rPr>
                            <m:t>𝑔𝑟𝑎𝑣</m:t>
                          </m:r>
                          <m:r>
                            <a:rPr lang="en-SG" b="0" i="1" smtClean="0">
                              <a:solidFill>
                                <a:schemeClr val="tx1"/>
                              </a:solidFill>
                              <a:latin typeface="Cambria Math" panose="02040503050406030204" pitchFamily="18" charset="0"/>
                            </a:rPr>
                            <m:t>,2</m:t>
                          </m:r>
                        </m:sub>
                      </m:sSub>
                      <m:r>
                        <a:rPr lang="en-SG" b="0" i="1" smtClean="0">
                          <a:solidFill>
                            <a:schemeClr val="tx1"/>
                          </a:solidFill>
                          <a:latin typeface="Cambria Math" panose="02040503050406030204" pitchFamily="18" charset="0"/>
                        </a:rPr>
                        <m:t>=−</m:t>
                      </m:r>
                      <m:d>
                        <m:dPr>
                          <m:ctrlPr>
                            <a:rPr lang="en-SG" b="0" i="1" smtClean="0">
                              <a:solidFill>
                                <a:schemeClr val="tx1"/>
                              </a:solidFill>
                              <a:latin typeface="Cambria Math" panose="02040503050406030204" pitchFamily="18" charset="0"/>
                            </a:rPr>
                          </m:ctrlPr>
                        </m:dPr>
                        <m:e>
                          <m:sSub>
                            <m:sSubPr>
                              <m:ctrlPr>
                                <a:rPr lang="en-SG" i="1">
                                  <a:solidFill>
                                    <a:schemeClr val="tx1"/>
                                  </a:solidFill>
                                  <a:latin typeface="Cambria Math" panose="02040503050406030204" pitchFamily="18" charset="0"/>
                                </a:rPr>
                              </m:ctrlPr>
                            </m:sSubPr>
                            <m:e>
                              <m:r>
                                <a:rPr lang="en-SG" i="1">
                                  <a:solidFill>
                                    <a:schemeClr val="tx1"/>
                                  </a:solidFill>
                                  <a:latin typeface="Cambria Math" panose="02040503050406030204" pitchFamily="18" charset="0"/>
                                </a:rPr>
                                <m:t>𝑈</m:t>
                              </m:r>
                            </m:e>
                            <m:sub>
                              <m:r>
                                <a:rPr lang="en-SG" i="1">
                                  <a:solidFill>
                                    <a:schemeClr val="tx1"/>
                                  </a:solidFill>
                                  <a:latin typeface="Cambria Math" panose="02040503050406030204" pitchFamily="18" charset="0"/>
                                </a:rPr>
                                <m:t>𝑔𝑟𝑎𝑣</m:t>
                              </m:r>
                              <m:r>
                                <a:rPr lang="en-SG" i="1">
                                  <a:solidFill>
                                    <a:schemeClr val="tx1"/>
                                  </a:solidFill>
                                  <a:latin typeface="Cambria Math" panose="02040503050406030204" pitchFamily="18" charset="0"/>
                                </a:rPr>
                                <m:t>,2</m:t>
                              </m:r>
                            </m:sub>
                          </m:sSub>
                          <m:r>
                            <a:rPr lang="en-SG" b="0" i="1" smtClean="0">
                              <a:solidFill>
                                <a:schemeClr val="tx1"/>
                              </a:solidFill>
                              <a:latin typeface="Cambria Math" panose="02040503050406030204" pitchFamily="18" charset="0"/>
                            </a:rPr>
                            <m:t>−</m:t>
                          </m:r>
                          <m:sSub>
                            <m:sSubPr>
                              <m:ctrlPr>
                                <a:rPr lang="en-SG" i="1">
                                  <a:solidFill>
                                    <a:schemeClr val="tx1"/>
                                  </a:solidFill>
                                  <a:latin typeface="Cambria Math" panose="02040503050406030204" pitchFamily="18" charset="0"/>
                                </a:rPr>
                              </m:ctrlPr>
                            </m:sSubPr>
                            <m:e>
                              <m:r>
                                <a:rPr lang="en-SG" i="1">
                                  <a:solidFill>
                                    <a:schemeClr val="tx1"/>
                                  </a:solidFill>
                                  <a:latin typeface="Cambria Math" panose="02040503050406030204" pitchFamily="18" charset="0"/>
                                </a:rPr>
                                <m:t>𝑈</m:t>
                              </m:r>
                            </m:e>
                            <m:sub>
                              <m:r>
                                <a:rPr lang="en-SG" i="1">
                                  <a:solidFill>
                                    <a:schemeClr val="tx1"/>
                                  </a:solidFill>
                                  <a:latin typeface="Cambria Math" panose="02040503050406030204" pitchFamily="18" charset="0"/>
                                </a:rPr>
                                <m:t>𝑔𝑟𝑎𝑣</m:t>
                              </m:r>
                              <m:r>
                                <a:rPr lang="en-SG" i="1">
                                  <a:solidFill>
                                    <a:schemeClr val="tx1"/>
                                  </a:solidFill>
                                  <a:latin typeface="Cambria Math" panose="02040503050406030204" pitchFamily="18" charset="0"/>
                                </a:rPr>
                                <m:t>,1</m:t>
                              </m:r>
                            </m:sub>
                          </m:sSub>
                        </m:e>
                      </m:d>
                      <m:r>
                        <a:rPr lang="en-SG" b="0" i="1" smtClean="0">
                          <a:solidFill>
                            <a:schemeClr val="tx1"/>
                          </a:solidFill>
                          <a:latin typeface="Cambria Math" panose="02040503050406030204" pitchFamily="18" charset="0"/>
                        </a:rPr>
                        <m:t>=−</m:t>
                      </m:r>
                      <m:r>
                        <m:rPr>
                          <m:sty m:val="p"/>
                        </m:rPr>
                        <a:rPr lang="en-SG" b="0" i="0" smtClean="0">
                          <a:solidFill>
                            <a:schemeClr val="tx1"/>
                          </a:solidFill>
                          <a:latin typeface="Cambria Math" panose="02040503050406030204" pitchFamily="18" charset="0"/>
                        </a:rPr>
                        <m:t>Δ</m:t>
                      </m:r>
                      <m:sSub>
                        <m:sSubPr>
                          <m:ctrlPr>
                            <a:rPr lang="en-SG" b="0" i="1" smtClean="0">
                              <a:solidFill>
                                <a:schemeClr val="tx1"/>
                              </a:solidFill>
                              <a:latin typeface="Cambria Math" panose="02040503050406030204" pitchFamily="18" charset="0"/>
                            </a:rPr>
                          </m:ctrlPr>
                        </m:sSubPr>
                        <m:e>
                          <m:r>
                            <a:rPr lang="en-SG" b="0" i="1" smtClean="0">
                              <a:solidFill>
                                <a:schemeClr val="tx1"/>
                              </a:solidFill>
                              <a:latin typeface="Cambria Math" panose="02040503050406030204" pitchFamily="18" charset="0"/>
                            </a:rPr>
                            <m:t>𝑈</m:t>
                          </m:r>
                        </m:e>
                        <m:sub>
                          <m:r>
                            <a:rPr lang="en-SG" b="0" i="1" smtClean="0">
                              <a:solidFill>
                                <a:schemeClr val="tx1"/>
                              </a:solidFill>
                              <a:latin typeface="Cambria Math" panose="02040503050406030204" pitchFamily="18" charset="0"/>
                            </a:rPr>
                            <m:t>𝑔𝑟𝑎𝑣</m:t>
                          </m:r>
                        </m:sub>
                      </m:sSub>
                    </m:oMath>
                  </m:oMathPara>
                </a14:m>
                <a:endParaRPr lang="en-GB" dirty="0">
                  <a:solidFill>
                    <a:schemeClr val="tx1"/>
                  </a:solidFill>
                </a:endParaRPr>
              </a:p>
              <a:p>
                <a:endParaRPr lang="en-GB" b="1" dirty="0">
                  <a:solidFill>
                    <a:srgbClr val="FF0000"/>
                  </a:solidFill>
                </a:endParaRPr>
              </a:p>
              <a:p>
                <a:r>
                  <a:rPr lang="en-GB" b="1" dirty="0" smtClean="0">
                    <a:solidFill>
                      <a:srgbClr val="FF0000"/>
                    </a:solidFill>
                  </a:rPr>
                  <a:t>Note </a:t>
                </a:r>
                <a:r>
                  <a:rPr lang="en-GB" b="1" dirty="0">
                    <a:solidFill>
                      <a:srgbClr val="FF0000"/>
                    </a:solidFill>
                  </a:rPr>
                  <a:t>that the change in GPE is relevant rather than GPE at the two points. </a:t>
                </a:r>
              </a:p>
              <a:p>
                <a:r>
                  <a:rPr lang="en-GB" b="1" dirty="0">
                    <a:solidFill>
                      <a:srgbClr val="FF0000"/>
                    </a:solidFill>
                  </a:rPr>
                  <a:t>Therefore, we can choose the reference level according to our convenience</a:t>
                </a:r>
                <a:r>
                  <a:rPr lang="en-GB" dirty="0"/>
                  <a:t>.</a:t>
                </a:r>
              </a:p>
              <a:p>
                <a:pPr marL="0" indent="0">
                  <a:buNone/>
                </a:pPr>
                <a:endParaRPr lang="en-GB" dirty="0" smtClean="0"/>
              </a:p>
              <a:p>
                <a:pPr>
                  <a:buNone/>
                </a:pPr>
                <a:r>
                  <a:rPr lang="en-GB" dirty="0" smtClean="0"/>
                  <a:t>                                                 </a:t>
                </a:r>
              </a:p>
            </p:txBody>
          </p:sp>
        </mc:Choice>
        <mc:Fallback>
          <p:sp>
            <p:nvSpPr>
              <p:cNvPr id="44035" name="Rectangle 3"/>
              <p:cNvSpPr>
                <a:spLocks noGrp="1" noRot="1" noChangeAspect="1" noMove="1" noResize="1" noEditPoints="1" noAdjustHandles="1" noChangeArrowheads="1" noChangeShapeType="1" noTextEdit="1"/>
              </p:cNvSpPr>
              <p:nvPr>
                <p:ph type="body" idx="1"/>
              </p:nvPr>
            </p:nvSpPr>
            <p:spPr>
              <a:xfrm>
                <a:off x="1097280" y="1342744"/>
                <a:ext cx="10321834" cy="4547918"/>
              </a:xfrm>
              <a:blipFill>
                <a:blip r:embed="rId3"/>
                <a:stretch>
                  <a:fillRect l="-1654" t="-1072"/>
                </a:stretch>
              </a:blipFill>
            </p:spPr>
            <p:txBody>
              <a:bodyPr/>
              <a:lstStyle/>
              <a:p>
                <a:r>
                  <a:rPr lang="en-SG">
                    <a:noFill/>
                  </a:rPr>
                  <a:t> </a:t>
                </a:r>
              </a:p>
            </p:txBody>
          </p:sp>
        </mc:Fallback>
      </mc:AlternateContent>
      <p:sp>
        <p:nvSpPr>
          <p:cNvPr id="17" name="Title 16"/>
          <p:cNvSpPr>
            <a:spLocks noGrp="1"/>
          </p:cNvSpPr>
          <p:nvPr>
            <p:ph type="title"/>
          </p:nvPr>
        </p:nvSpPr>
        <p:spPr/>
        <p:txBody>
          <a:bodyPr>
            <a:normAutofit/>
          </a:bodyPr>
          <a:lstStyle/>
          <a:p>
            <a:r>
              <a:rPr lang="en-US" dirty="0" smtClean="0"/>
              <a:t>Work and </a:t>
            </a:r>
            <a:r>
              <a:rPr lang="en-GB" dirty="0" smtClean="0"/>
              <a:t>Gravitational Potential Energy</a:t>
            </a:r>
            <a:endParaRPr lang="en-US" dirty="0"/>
          </a:p>
        </p:txBody>
      </p:sp>
      <p:sp>
        <p:nvSpPr>
          <p:cNvPr id="2" name="Footer Placeholder 1"/>
          <p:cNvSpPr>
            <a:spLocks noGrp="1"/>
          </p:cNvSpPr>
          <p:nvPr>
            <p:ph type="ftr" sz="quarter" idx="11"/>
          </p:nvPr>
        </p:nvSpPr>
        <p:spPr/>
        <p:txBody>
          <a:bodyPr/>
          <a:lstStyle/>
          <a:p>
            <a:r>
              <a:rPr lang="en-US" smtClean="0"/>
              <a:t>Official (closed), Non-sensitive</a:t>
            </a:r>
            <a:endParaRPr lang="en-US" dirty="0" smtClean="0"/>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18</a:t>
            </a:fld>
            <a:endParaRPr lang="en-US" dirty="0"/>
          </a:p>
        </p:txBody>
      </p:sp>
    </p:spTree>
    <p:extLst>
      <p:ext uri="{BB962C8B-B14F-4D97-AF65-F5344CB8AC3E}">
        <p14:creationId xmlns:p14="http://schemas.microsoft.com/office/powerpoint/2010/main" val="3992132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Conservation of mechanical </a:t>
            </a:r>
            <a:r>
              <a:rPr lang="en-GB" dirty="0" smtClean="0"/>
              <a:t>energy</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From the work-energy </a:t>
                </a:r>
                <a:r>
                  <a:rPr lang="en-GB" dirty="0"/>
                  <a:t>theorem</a:t>
                </a:r>
                <a:r>
                  <a:rPr lang="en-GB" dirty="0" smtClean="0"/>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𝑔𝑟𝑎𝑣</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oMath>
                </a14:m>
                <a:r>
                  <a:rPr lang="en-GB" dirty="0" smtClean="0"/>
                  <a:t>.</a:t>
                </a:r>
                <a:endParaRPr lang="en-GB" dirty="0"/>
              </a:p>
              <a:p>
                <a:pPr>
                  <a:lnSpc>
                    <a:spcPct val="110000"/>
                  </a:lnSpc>
                </a:pPr>
                <a:r>
                  <a:rPr lang="en-GB" dirty="0" smtClean="0"/>
                  <a:t>Since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𝑔𝑟𝑎𝑣</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𝑈</m:t>
                        </m:r>
                      </m:e>
                      <m:sub>
                        <m:r>
                          <a:rPr lang="en-SG" b="0" i="1" smtClean="0">
                            <a:latin typeface="Cambria Math" panose="02040503050406030204" pitchFamily="18" charset="0"/>
                          </a:rPr>
                          <m:t>𝑔𝑟𝑎𝑣</m:t>
                        </m:r>
                      </m:sub>
                    </m:sSub>
                  </m:oMath>
                </a14:m>
                <a:r>
                  <a:rPr lang="en-GB" dirty="0" smtClean="0"/>
                  <a:t>, so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𝑈</m:t>
                    </m:r>
                  </m:oMath>
                </a14:m>
                <a:r>
                  <a:rPr lang="en-GB" dirty="0" smtClean="0"/>
                  <a:t>, then</a:t>
                </a:r>
                <a:endParaRPr lang="en-GB"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Δ</m:t>
                      </m:r>
                      <m:r>
                        <a:rPr lang="en-SG" b="0" i="1" smtClean="0">
                          <a:latin typeface="Cambria Math" panose="02040503050406030204" pitchFamily="18" charset="0"/>
                        </a:rPr>
                        <m:t>𝐾</m:t>
                      </m:r>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𝑈</m:t>
                      </m:r>
                      <m:r>
                        <a:rPr lang="en-SG" b="0" i="1" smtClean="0">
                          <a:latin typeface="Cambria Math" panose="02040503050406030204" pitchFamily="18" charset="0"/>
                        </a:rPr>
                        <m:t>=</m:t>
                      </m:r>
                      <m:r>
                        <m:rPr>
                          <m:sty m:val="p"/>
                        </m:rPr>
                        <a:rPr lang="en-SG" b="0" i="0" smtClean="0">
                          <a:latin typeface="Cambria Math" panose="02040503050406030204" pitchFamily="18" charset="0"/>
                        </a:rPr>
                        <m:t>Δ</m:t>
                      </m:r>
                      <m:d>
                        <m:dPr>
                          <m:ctrlPr>
                            <a:rPr lang="en-SG" b="0" i="1" smtClean="0">
                              <a:latin typeface="Cambria Math" panose="02040503050406030204" pitchFamily="18" charset="0"/>
                            </a:rPr>
                          </m:ctrlPr>
                        </m:dPr>
                        <m:e>
                          <m:r>
                            <a:rPr lang="en-SG" b="0" i="1" smtClean="0">
                              <a:latin typeface="Cambria Math" panose="02040503050406030204" pitchFamily="18" charset="0"/>
                            </a:rPr>
                            <m:t>𝐾</m:t>
                          </m:r>
                          <m:r>
                            <a:rPr lang="en-SG" b="0" i="1" smtClean="0">
                              <a:latin typeface="Cambria Math" panose="02040503050406030204" pitchFamily="18" charset="0"/>
                            </a:rPr>
                            <m:t>+</m:t>
                          </m:r>
                          <m:r>
                            <a:rPr lang="en-SG" b="0" i="1" smtClean="0">
                              <a:latin typeface="Cambria Math" panose="02040503050406030204" pitchFamily="18" charset="0"/>
                            </a:rPr>
                            <m:t>𝑈</m:t>
                          </m:r>
                        </m:e>
                      </m:d>
                      <m:r>
                        <a:rPr lang="en-SG" b="0" i="1" smtClean="0">
                          <a:latin typeface="Cambria Math" panose="02040503050406030204" pitchFamily="18" charset="0"/>
                        </a:rPr>
                        <m:t>=0</m:t>
                      </m:r>
                    </m:oMath>
                  </m:oMathPara>
                </a14:m>
                <a:endParaRPr lang="en-GB" dirty="0" smtClean="0"/>
              </a:p>
              <a:p>
                <a:pPr>
                  <a:lnSpc>
                    <a:spcPct val="110000"/>
                  </a:lnSpc>
                </a:pPr>
                <a:r>
                  <a:rPr lang="en-GB" dirty="0" smtClean="0"/>
                  <a:t>Hence </a:t>
                </a:r>
                <a14:m>
                  <m:oMath xmlns:m="http://schemas.openxmlformats.org/officeDocument/2006/math">
                    <m:r>
                      <a:rPr lang="en-SG" b="0" i="1" smtClean="0">
                        <a:latin typeface="Cambria Math" panose="02040503050406030204" pitchFamily="18" charset="0"/>
                      </a:rPr>
                      <m:t>𝐾</m:t>
                    </m:r>
                    <m:r>
                      <a:rPr lang="en-SG" b="0" i="1" smtClean="0">
                        <a:latin typeface="Cambria Math" panose="02040503050406030204" pitchFamily="18" charset="0"/>
                      </a:rPr>
                      <m:t>+</m:t>
                    </m:r>
                    <m:r>
                      <a:rPr lang="en-SG" b="0" i="1" smtClean="0">
                        <a:latin typeface="Cambria Math" panose="02040503050406030204" pitchFamily="18" charset="0"/>
                      </a:rPr>
                      <m:t>𝑈</m:t>
                    </m:r>
                    <m:r>
                      <a:rPr lang="en-SG" b="0" i="1" smtClean="0">
                        <a:latin typeface="Cambria Math" panose="02040503050406030204" pitchFamily="18" charset="0"/>
                      </a:rPr>
                      <m:t>=</m:t>
                    </m:r>
                  </m:oMath>
                </a14:m>
                <a:r>
                  <a:rPr lang="en-GB" dirty="0" smtClean="0"/>
                  <a:t> constant.</a:t>
                </a:r>
                <a:endParaRPr lang="en-GB" dirty="0"/>
              </a:p>
              <a:p>
                <a:pPr>
                  <a:lnSpc>
                    <a:spcPct val="110000"/>
                  </a:lnSpc>
                </a:pPr>
                <a:r>
                  <a:rPr lang="en-GB" dirty="0" smtClean="0"/>
                  <a:t>The </a:t>
                </a:r>
                <a:r>
                  <a:rPr lang="en-GB" dirty="0"/>
                  <a:t>quantity </a:t>
                </a:r>
                <a:r>
                  <a:rPr lang="en-GB" i="1" dirty="0"/>
                  <a:t>K</a:t>
                </a:r>
                <a:r>
                  <a:rPr lang="en-GB" dirty="0"/>
                  <a:t> + </a:t>
                </a:r>
                <a:r>
                  <a:rPr lang="en-GB" i="1" dirty="0"/>
                  <a:t>U</a:t>
                </a:r>
                <a:r>
                  <a:rPr lang="en-GB" dirty="0"/>
                  <a:t> is </a:t>
                </a:r>
                <a:r>
                  <a:rPr lang="en-GB" dirty="0" smtClean="0"/>
                  <a:t>the </a:t>
                </a:r>
                <a:r>
                  <a:rPr lang="en-GB" dirty="0">
                    <a:solidFill>
                      <a:srgbClr val="FF0000"/>
                    </a:solidFill>
                  </a:rPr>
                  <a:t>total mechanical energy </a:t>
                </a:r>
                <a:r>
                  <a:rPr lang="en-GB" dirty="0"/>
                  <a:t>of the system. </a:t>
                </a:r>
              </a:p>
              <a:p>
                <a:pPr>
                  <a:lnSpc>
                    <a:spcPct val="110000"/>
                  </a:lnSpc>
                </a:pPr>
                <a:r>
                  <a:rPr lang="en-GB" dirty="0" smtClean="0"/>
                  <a:t>At </a:t>
                </a:r>
                <a:r>
                  <a:rPr lang="en-GB" dirty="0"/>
                  <a:t>any height, </a:t>
                </a:r>
                <a:r>
                  <a:rPr lang="en-GB" i="1" dirty="0"/>
                  <a:t>K</a:t>
                </a:r>
                <a:r>
                  <a:rPr lang="en-GB" dirty="0"/>
                  <a:t> + </a:t>
                </a:r>
                <a:r>
                  <a:rPr lang="en-GB" i="1" dirty="0"/>
                  <a:t>U</a:t>
                </a:r>
                <a:r>
                  <a:rPr lang="en-GB" dirty="0"/>
                  <a:t> is constant.       </a:t>
                </a:r>
              </a:p>
              <a:p>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391"/>
                </a:stretch>
              </a:blipFill>
            </p:spPr>
            <p:txBody>
              <a:bodyPr/>
              <a:lstStyle/>
              <a:p>
                <a:r>
                  <a:rPr lang="en-SG">
                    <a:noFill/>
                  </a:rPr>
                  <a:t> </a:t>
                </a:r>
              </a:p>
            </p:txBody>
          </p:sp>
        </mc:Fallback>
      </mc:AlternateContent>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spTree>
    <p:extLst>
      <p:ext uri="{BB962C8B-B14F-4D97-AF65-F5344CB8AC3E}">
        <p14:creationId xmlns:p14="http://schemas.microsoft.com/office/powerpoint/2010/main" val="3684269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a:t>
            </a:r>
            <a:r>
              <a:rPr lang="en-GB" dirty="0" smtClean="0"/>
              <a:t>alternative </a:t>
            </a:r>
            <a:r>
              <a:rPr lang="en-GB" dirty="0"/>
              <a:t>approach to mechanics</a:t>
            </a:r>
            <a:endParaRPr lang="en-SG" dirty="0"/>
          </a:p>
        </p:txBody>
      </p:sp>
      <p:sp>
        <p:nvSpPr>
          <p:cNvPr id="3" name="Content Placeholder 2"/>
          <p:cNvSpPr>
            <a:spLocks noGrp="1"/>
          </p:cNvSpPr>
          <p:nvPr>
            <p:ph idx="1"/>
          </p:nvPr>
        </p:nvSpPr>
        <p:spPr/>
        <p:txBody>
          <a:bodyPr/>
          <a:lstStyle/>
          <a:p>
            <a:pPr>
              <a:lnSpc>
                <a:spcPct val="110000"/>
              </a:lnSpc>
            </a:pPr>
            <a:r>
              <a:rPr lang="en-GB" dirty="0"/>
              <a:t>Many problems in mechanics involve forces which are </a:t>
            </a:r>
            <a:r>
              <a:rPr lang="en-GB" dirty="0">
                <a:solidFill>
                  <a:srgbClr val="FF0000"/>
                </a:solidFill>
              </a:rPr>
              <a:t>not</a:t>
            </a:r>
            <a:r>
              <a:rPr lang="en-GB" dirty="0"/>
              <a:t> constant.</a:t>
            </a:r>
          </a:p>
          <a:p>
            <a:pPr>
              <a:lnSpc>
                <a:spcPct val="110000"/>
              </a:lnSpc>
            </a:pPr>
            <a:r>
              <a:rPr lang="en-GB" dirty="0"/>
              <a:t>Solving this type of problems using Newton’s laws can be very difficult.</a:t>
            </a:r>
          </a:p>
          <a:p>
            <a:pPr>
              <a:lnSpc>
                <a:spcPct val="110000"/>
              </a:lnSpc>
            </a:pPr>
            <a:r>
              <a:rPr lang="en-GB" dirty="0"/>
              <a:t>An alternate method based on the concepts of </a:t>
            </a:r>
            <a:r>
              <a:rPr lang="en-GB" dirty="0" smtClean="0"/>
              <a:t>work</a:t>
            </a:r>
            <a:r>
              <a:rPr lang="en-GB" dirty="0"/>
              <a:t>, </a:t>
            </a:r>
            <a:r>
              <a:rPr lang="en-GB" dirty="0" smtClean="0"/>
              <a:t>energy </a:t>
            </a:r>
            <a:r>
              <a:rPr lang="en-GB" dirty="0"/>
              <a:t>and </a:t>
            </a:r>
            <a:r>
              <a:rPr lang="en-GB" dirty="0" smtClean="0"/>
              <a:t>power </a:t>
            </a:r>
            <a:r>
              <a:rPr lang="en-GB" dirty="0"/>
              <a:t>can greatly </a:t>
            </a:r>
            <a:r>
              <a:rPr lang="en-GB" dirty="0">
                <a:solidFill>
                  <a:srgbClr val="FF0000"/>
                </a:solidFill>
              </a:rPr>
              <a:t>simplify</a:t>
            </a:r>
            <a:r>
              <a:rPr lang="en-GB" dirty="0"/>
              <a:t> calculations.</a:t>
            </a:r>
          </a:p>
          <a:p>
            <a:endParaRPr lang="en-AU"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spTree>
    <p:extLst>
      <p:ext uri="{BB962C8B-B14F-4D97-AF65-F5344CB8AC3E}">
        <p14:creationId xmlns:p14="http://schemas.microsoft.com/office/powerpoint/2010/main" val="2203370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buNone/>
            </a:pPr>
            <a:r>
              <a:rPr lang="en-GB" sz="2000" dirty="0"/>
              <a:t>A man skateboards from rest down a curved, frictionless ramp. If we treat the man and his skateboard as a particle, he moves through a quarter circle with radius </a:t>
            </a:r>
            <a:r>
              <a:rPr lang="en-GB" sz="2000" i="1" dirty="0"/>
              <a:t>R</a:t>
            </a:r>
            <a:r>
              <a:rPr lang="en-GB" sz="2000" dirty="0"/>
              <a:t> = 3.00 m (see figure). The mass of the person and the skate board is 25.0 kg. (a) Find his speed at the bottom of the ramp and (b) Find the normal force that acts on him at the bottom of the curve.</a:t>
            </a:r>
          </a:p>
          <a:p>
            <a:endParaRPr lang="en-SG" dirty="0"/>
          </a:p>
        </p:txBody>
      </p:sp>
      <p:pic>
        <p:nvPicPr>
          <p:cNvPr id="5" name="Picture 4" descr="07_09_Figure"/>
          <p:cNvPicPr>
            <a:picLocks noChangeAspect="1" noChangeArrowheads="1"/>
          </p:cNvPicPr>
          <p:nvPr/>
        </p:nvPicPr>
        <p:blipFill>
          <a:blip r:embed="rId2" cstate="print"/>
          <a:srcRect/>
          <a:stretch>
            <a:fillRect/>
          </a:stretch>
        </p:blipFill>
        <p:spPr bwMode="auto">
          <a:xfrm>
            <a:off x="1097280" y="3018350"/>
            <a:ext cx="8161817" cy="2688777"/>
          </a:xfrm>
          <a:prstGeom prst="rect">
            <a:avLst/>
          </a:prstGeom>
          <a:noFill/>
        </p:spPr>
      </p:pic>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spTree>
    <p:extLst>
      <p:ext uri="{BB962C8B-B14F-4D97-AF65-F5344CB8AC3E}">
        <p14:creationId xmlns:p14="http://schemas.microsoft.com/office/powerpoint/2010/main" val="3439184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Elastic potential energy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440000"/>
                <a:ext cx="10058400" cy="932046"/>
              </a:xfrm>
            </p:spPr>
            <p:txBody>
              <a:bodyPr/>
              <a:lstStyle/>
              <a:p>
                <a:pPr>
                  <a:lnSpc>
                    <a:spcPct val="110000"/>
                  </a:lnSpc>
                </a:pPr>
                <a:r>
                  <a:rPr lang="en-GB" dirty="0" smtClean="0"/>
                  <a:t>Hooke’s law states that the </a:t>
                </a:r>
                <a:r>
                  <a:rPr lang="en-GB" dirty="0" smtClean="0"/>
                  <a:t>tension in a </a:t>
                </a:r>
                <a:r>
                  <a:rPr lang="en-GB" dirty="0"/>
                  <a:t>spring is </a:t>
                </a:r>
                <a:r>
                  <a:rPr lang="en-GB" dirty="0">
                    <a:solidFill>
                      <a:srgbClr val="FF0000"/>
                    </a:solidFill>
                  </a:rPr>
                  <a:t>directly</a:t>
                </a:r>
                <a:r>
                  <a:rPr lang="en-GB" dirty="0"/>
                  <a:t> proportional to the elongation </a:t>
                </a:r>
                <a:r>
                  <a:rPr lang="en-GB" i="1" dirty="0" smtClean="0"/>
                  <a:t>x</a:t>
                </a:r>
                <a:r>
                  <a:rPr lang="en-GB" dirty="0" smtClean="0"/>
                  <a:t> of </a:t>
                </a:r>
                <a:r>
                  <a:rPr lang="en-GB" dirty="0"/>
                  <a:t>the spring, i.e</a:t>
                </a:r>
                <a:r>
                  <a:rPr lang="en-GB" dirty="0" smtClean="0"/>
                  <a:t>.,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𝑥</m:t>
                        </m:r>
                      </m:sub>
                    </m:sSub>
                    <m:r>
                      <a:rPr lang="en-SG" b="0" i="1" smtClean="0">
                        <a:latin typeface="Cambria Math" panose="02040503050406030204" pitchFamily="18" charset="0"/>
                      </a:rPr>
                      <m:t>=−</m:t>
                    </m:r>
                    <m:r>
                      <a:rPr lang="en-SG" b="0" i="1" smtClean="0">
                        <a:latin typeface="Cambria Math" panose="02040503050406030204" pitchFamily="18" charset="0"/>
                      </a:rPr>
                      <m:t>𝑘𝑥</m:t>
                    </m:r>
                  </m:oMath>
                </a14:m>
                <a:r>
                  <a:rPr lang="en-GB" dirty="0" smtClean="0"/>
                  <a:t>, where </a:t>
                </a:r>
                <a:r>
                  <a:rPr lang="en-GB" i="1" dirty="0"/>
                  <a:t>k</a:t>
                </a:r>
                <a:r>
                  <a:rPr lang="en-GB" dirty="0"/>
                  <a:t> is the spring </a:t>
                </a:r>
                <a:r>
                  <a:rPr lang="en-GB" dirty="0" smtClean="0"/>
                  <a:t>constant</a:t>
                </a:r>
                <a:r>
                  <a:rPr lang="en-GB" dirty="0" smtClean="0"/>
                  <a:t>.</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440000"/>
                <a:ext cx="10058400" cy="932046"/>
              </a:xfrm>
              <a:blipFill>
                <a:blip r:embed="rId2"/>
                <a:stretch>
                  <a:fillRect l="-1697" t="-3922" b="-8497"/>
                </a:stretch>
              </a:blipFill>
            </p:spPr>
            <p:txBody>
              <a:bodyPr/>
              <a:lstStyle/>
              <a:p>
                <a:r>
                  <a:rPr lang="en-SG">
                    <a:noFill/>
                  </a:rPr>
                  <a:t> </a:t>
                </a:r>
              </a:p>
            </p:txBody>
          </p:sp>
        </mc:Fallback>
      </mc:AlternateContent>
      <p:pic>
        <p:nvPicPr>
          <p:cNvPr id="5" name="Picture 4" descr="06_18_Figure"/>
          <p:cNvPicPr>
            <a:picLocks noChangeAspect="1" noChangeArrowheads="1"/>
          </p:cNvPicPr>
          <p:nvPr/>
        </p:nvPicPr>
        <p:blipFill>
          <a:blip r:embed="rId3" cstate="print"/>
          <a:srcRect/>
          <a:stretch>
            <a:fillRect/>
          </a:stretch>
        </p:blipFill>
        <p:spPr bwMode="auto">
          <a:xfrm>
            <a:off x="8142630" y="3304092"/>
            <a:ext cx="3931395" cy="1882162"/>
          </a:xfrm>
          <a:prstGeom prst="rect">
            <a:avLst/>
          </a:prstGeom>
          <a:noFill/>
        </p:spPr>
      </p:pic>
      <p:sp>
        <p:nvSpPr>
          <p:cNvPr id="7" name="Footer Placeholder 6"/>
          <p:cNvSpPr>
            <a:spLocks noGrp="1"/>
          </p:cNvSpPr>
          <p:nvPr>
            <p:ph type="ftr" sz="quarter" idx="11"/>
          </p:nvPr>
        </p:nvSpPr>
        <p:spPr/>
        <p:txBody>
          <a:bodyPr/>
          <a:lstStyle/>
          <a:p>
            <a:r>
              <a:rPr lang="en-US" smtClean="0"/>
              <a:t>Official (closed), Non-sensitive</a:t>
            </a:r>
            <a:endParaRPr lang="en-US" dirty="0" smtClean="0"/>
          </a:p>
        </p:txBody>
      </p:sp>
      <p:sp>
        <p:nvSpPr>
          <p:cNvPr id="8" name="Slide Number Placeholder 7"/>
          <p:cNvSpPr>
            <a:spLocks noGrp="1"/>
          </p:cNvSpPr>
          <p:nvPr>
            <p:ph type="sldNum" sz="quarter" idx="12"/>
          </p:nvPr>
        </p:nvSpPr>
        <p:spPr/>
        <p:txBody>
          <a:bodyPr/>
          <a:lstStyle/>
          <a:p>
            <a:r>
              <a:rPr lang="en-US" smtClean="0"/>
              <a:t> Page </a:t>
            </a:r>
            <a:fld id="{D57F1E4F-1CFF-5643-939E-217C01CDF565}" type="slidenum">
              <a:rPr lang="en-US" smtClean="0"/>
              <a:pPr/>
              <a:t>21</a:t>
            </a:fld>
            <a:endParaRPr lang="en-US" dirty="0"/>
          </a:p>
        </p:txBody>
      </p:sp>
      <mc:AlternateContent xmlns:mc="http://schemas.openxmlformats.org/markup-compatibility/2006">
        <mc:Choice xmlns:a14="http://schemas.microsoft.com/office/drawing/2010/main" Requires="a14">
          <p:sp>
            <p:nvSpPr>
              <p:cNvPr id="9" name="Content Placeholder 2"/>
              <p:cNvSpPr txBox="1">
                <a:spLocks/>
              </p:cNvSpPr>
              <p:nvPr/>
            </p:nvSpPr>
            <p:spPr>
              <a:xfrm>
                <a:off x="1097279" y="2372046"/>
                <a:ext cx="8248851" cy="4680000"/>
              </a:xfrm>
              <a:prstGeom prst="rect">
                <a:avLst/>
              </a:prstGeom>
            </p:spPr>
            <p:txBody>
              <a:bodyPr vert="horz" lIns="0" tIns="45720" rIns="0" bIns="45720" rtlCol="0">
                <a:noAutofit/>
              </a:bodyPr>
              <a:lstStyle>
                <a:lvl1pPr marL="342900" indent="-342900" algn="l" defTabSz="914400" rtl="0" eaLnBrk="1" latinLnBrk="0" hangingPunct="1">
                  <a:lnSpc>
                    <a:spcPct val="100000"/>
                  </a:lnSpc>
                  <a:spcBef>
                    <a:spcPts val="1800"/>
                  </a:spcBef>
                  <a:spcAft>
                    <a:spcPts val="600"/>
                  </a:spcAft>
                  <a:buClr>
                    <a:schemeClr val="accent1"/>
                  </a:buClr>
                  <a:buSzPct val="100000"/>
                  <a:buFont typeface="Arial" panose="020B0604020202020204"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627063" indent="-268288" algn="l" defTabSz="914400" rtl="0" eaLnBrk="1" latinLnBrk="0" hangingPunct="1">
                  <a:lnSpc>
                    <a:spcPct val="100000"/>
                  </a:lnSpc>
                  <a:spcBef>
                    <a:spcPts val="600"/>
                  </a:spcBef>
                  <a:spcAft>
                    <a:spcPts val="300"/>
                  </a:spcAft>
                  <a:buClr>
                    <a:schemeClr val="accent1"/>
                  </a:buClr>
                  <a:buFont typeface="Calibri" pitchFamily="34" charset="0"/>
                  <a:buChar char="◦"/>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100000"/>
                  </a:lnSpc>
                  <a:spcBef>
                    <a:spcPts val="600"/>
                  </a:spcBef>
                  <a:spcAft>
                    <a:spcPts val="6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100000"/>
                  </a:lnSpc>
                  <a:spcBef>
                    <a:spcPts val="600"/>
                  </a:spcBef>
                  <a:spcAft>
                    <a:spcPts val="6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100000"/>
                  </a:lnSpc>
                  <a:spcBef>
                    <a:spcPts val="600"/>
                  </a:spcBef>
                  <a:spcAft>
                    <a:spcPts val="6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10000"/>
                  </a:lnSpc>
                </a:pPr>
                <a:r>
                  <a:rPr lang="en-GB" dirty="0" smtClean="0"/>
                  <a:t>The </a:t>
                </a:r>
                <a:r>
                  <a:rPr lang="en-GB" dirty="0"/>
                  <a:t>work done by the </a:t>
                </a:r>
                <a:r>
                  <a:rPr lang="en-GB" dirty="0">
                    <a:solidFill>
                      <a:srgbClr val="FF0000"/>
                    </a:solidFill>
                  </a:rPr>
                  <a:t>applied </a:t>
                </a:r>
                <a:r>
                  <a:rPr lang="en-GB" dirty="0"/>
                  <a:t>force </a:t>
                </a:r>
                <a:r>
                  <a:rPr lang="en-GB" i="1" dirty="0" err="1"/>
                  <a:t>F</a:t>
                </a:r>
                <a:r>
                  <a:rPr lang="en-GB" i="1" baseline="-25000" dirty="0" err="1"/>
                  <a:t>x</a:t>
                </a:r>
                <a:r>
                  <a:rPr lang="en-GB" dirty="0"/>
                  <a:t> to </a:t>
                </a:r>
                <a:r>
                  <a:rPr lang="en-GB" dirty="0" smtClean="0"/>
                  <a:t>stretch the spring </a:t>
                </a:r>
                <a:r>
                  <a:rPr lang="en-GB" dirty="0"/>
                  <a:t>from </a:t>
                </a:r>
                <a:r>
                  <a:rPr lang="en-GB" i="1" dirty="0" smtClean="0"/>
                  <a:t>x</a:t>
                </a:r>
                <a:r>
                  <a:rPr lang="en-GB" dirty="0" smtClean="0"/>
                  <a:t> </a:t>
                </a:r>
                <a:r>
                  <a:rPr lang="en-GB" dirty="0"/>
                  <a:t>= </a:t>
                </a:r>
                <a:r>
                  <a:rPr lang="en-GB" i="1" dirty="0"/>
                  <a:t>x</a:t>
                </a:r>
                <a:r>
                  <a:rPr lang="en-GB" baseline="-25000" dirty="0"/>
                  <a:t>1</a:t>
                </a:r>
                <a:r>
                  <a:rPr lang="en-GB" dirty="0"/>
                  <a:t> to </a:t>
                </a:r>
                <a:r>
                  <a:rPr lang="en-GB" i="1" dirty="0"/>
                  <a:t>x</a:t>
                </a:r>
                <a:r>
                  <a:rPr lang="en-GB" dirty="0"/>
                  <a:t> = </a:t>
                </a:r>
                <a:r>
                  <a:rPr lang="en-GB" i="1" dirty="0" smtClean="0"/>
                  <a:t>x</a:t>
                </a:r>
                <a:r>
                  <a:rPr lang="en-GB" baseline="-25000" dirty="0" smtClean="0"/>
                  <a:t>2</a:t>
                </a:r>
                <a:r>
                  <a:rPr lang="en-GB" dirty="0" smtClean="0"/>
                  <a:t> is</a:t>
                </a:r>
              </a:p>
              <a:p>
                <a:pPr marL="0" indent="0">
                  <a:lnSpc>
                    <a:spcPct val="110000"/>
                  </a:lnSpc>
                  <a:spcBef>
                    <a:spcPts val="600"/>
                  </a:spcBef>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SG" i="1" smtClean="0">
                              <a:latin typeface="Cambria Math" panose="02040503050406030204" pitchFamily="18" charset="0"/>
                            </a:rPr>
                          </m:ctrlPr>
                        </m:sSubPr>
                        <m:e>
                          <m:r>
                            <a:rPr lang="en-SG" i="1" smtClean="0">
                              <a:latin typeface="Cambria Math" panose="02040503050406030204" pitchFamily="18" charset="0"/>
                            </a:rPr>
                            <m:t>𝑊</m:t>
                          </m:r>
                        </m:e>
                        <m:sub>
                          <m:r>
                            <a:rPr lang="en-SG" i="1" smtClean="0">
                              <a:latin typeface="Cambria Math" panose="02040503050406030204" pitchFamily="18" charset="0"/>
                            </a:rPr>
                            <m:t>𝐹</m:t>
                          </m:r>
                        </m:sub>
                      </m:sSub>
                      <m:r>
                        <a:rPr lang="en-SG" i="1" smtClean="0">
                          <a:latin typeface="Cambria Math" panose="02040503050406030204" pitchFamily="18" charset="0"/>
                        </a:rPr>
                        <m:t>=</m:t>
                      </m:r>
                      <m:nary>
                        <m:naryPr>
                          <m:limLoc m:val="undOvr"/>
                          <m:subHide m:val="on"/>
                          <m:supHide m:val="on"/>
                          <m:ctrlPr>
                            <a:rPr lang="en-SG" i="1" smtClean="0">
                              <a:latin typeface="Cambria Math" panose="02040503050406030204" pitchFamily="18" charset="0"/>
                            </a:rPr>
                          </m:ctrlPr>
                        </m:naryPr>
                        <m:sub/>
                        <m:sup/>
                        <m:e>
                          <m:acc>
                            <m:accPr>
                              <m:chr m:val="⃗"/>
                              <m:ctrlPr>
                                <a:rPr lang="en-SG" i="1" smtClean="0">
                                  <a:latin typeface="Cambria Math" panose="02040503050406030204" pitchFamily="18" charset="0"/>
                                </a:rPr>
                              </m:ctrlPr>
                            </m:accPr>
                            <m:e>
                              <m:r>
                                <a:rPr lang="en-SG" i="1" smtClean="0">
                                  <a:latin typeface="Cambria Math" panose="02040503050406030204" pitchFamily="18" charset="0"/>
                                </a:rPr>
                                <m:t>𝐹</m:t>
                              </m:r>
                            </m:e>
                          </m:acc>
                          <m:r>
                            <a:rPr lang="en-SG" i="1" dirty="0" smtClean="0">
                              <a:latin typeface="Cambria Math" panose="02040503050406030204" pitchFamily="18" charset="0"/>
                            </a:rPr>
                            <m:t>⋅</m:t>
                          </m:r>
                          <m:r>
                            <a:rPr lang="en-SG" i="1" dirty="0" smtClean="0">
                              <a:latin typeface="Cambria Math" panose="02040503050406030204" pitchFamily="18" charset="0"/>
                            </a:rPr>
                            <m:t>𝑑</m:t>
                          </m:r>
                          <m:acc>
                            <m:accPr>
                              <m:chr m:val="⃗"/>
                              <m:ctrlPr>
                                <a:rPr lang="en-SG" i="1" dirty="0" smtClean="0">
                                  <a:latin typeface="Cambria Math" panose="02040503050406030204" pitchFamily="18" charset="0"/>
                                </a:rPr>
                              </m:ctrlPr>
                            </m:accPr>
                            <m:e>
                              <m:r>
                                <a:rPr lang="en-SG" i="1" dirty="0" smtClean="0">
                                  <a:latin typeface="Cambria Math" panose="02040503050406030204" pitchFamily="18" charset="0"/>
                                </a:rPr>
                                <m:t>𝑟</m:t>
                              </m:r>
                            </m:e>
                          </m:acc>
                        </m:e>
                      </m:nary>
                      <m:r>
                        <a:rPr lang="en-SG" i="1" smtClean="0">
                          <a:latin typeface="Cambria Math" panose="02040503050406030204" pitchFamily="18" charset="0"/>
                        </a:rPr>
                        <m:t>=−</m:t>
                      </m:r>
                      <m:nary>
                        <m:naryPr>
                          <m:ctrlPr>
                            <a:rPr lang="en-SG" i="1" smtClean="0">
                              <a:latin typeface="Cambria Math" panose="02040503050406030204" pitchFamily="18" charset="0"/>
                            </a:rPr>
                          </m:ctrlPr>
                        </m:naryPr>
                        <m:sub>
                          <m:sSub>
                            <m:sSubPr>
                              <m:ctrlPr>
                                <a:rPr lang="en-SG" i="1" smtClean="0">
                                  <a:latin typeface="Cambria Math" panose="02040503050406030204" pitchFamily="18" charset="0"/>
                                </a:rPr>
                              </m:ctrlPr>
                            </m:sSubPr>
                            <m:e>
                              <m:r>
                                <m:rPr>
                                  <m:brk m:alnAt="23"/>
                                </m:rPr>
                                <a:rPr lang="en-SG" i="1" smtClean="0">
                                  <a:latin typeface="Cambria Math" panose="02040503050406030204" pitchFamily="18" charset="0"/>
                                </a:rPr>
                                <m:t>𝑥</m:t>
                              </m:r>
                            </m:e>
                            <m:sub>
                              <m:r>
                                <m:rPr>
                                  <m:brk m:alnAt="23"/>
                                </m:rPr>
                                <a:rPr lang="en-SG" i="1" smtClean="0">
                                  <a:latin typeface="Cambria Math" panose="02040503050406030204" pitchFamily="18" charset="0"/>
                                </a:rPr>
                                <m:t>1</m:t>
                              </m:r>
                            </m:sub>
                          </m:sSub>
                        </m:sub>
                        <m:sup>
                          <m:sSub>
                            <m:sSubPr>
                              <m:ctrlPr>
                                <a:rPr lang="en-SG" i="1" smtClean="0">
                                  <a:latin typeface="Cambria Math" panose="02040503050406030204" pitchFamily="18" charset="0"/>
                                </a:rPr>
                              </m:ctrlPr>
                            </m:sSubPr>
                            <m:e>
                              <m:r>
                                <a:rPr lang="en-SG" i="1" smtClean="0">
                                  <a:latin typeface="Cambria Math" panose="02040503050406030204" pitchFamily="18" charset="0"/>
                                </a:rPr>
                                <m:t>𝑥</m:t>
                              </m:r>
                            </m:e>
                            <m:sub>
                              <m:r>
                                <a:rPr lang="en-SG" i="1" smtClean="0">
                                  <a:latin typeface="Cambria Math" panose="02040503050406030204" pitchFamily="18" charset="0"/>
                                </a:rPr>
                                <m:t>2</m:t>
                              </m:r>
                            </m:sub>
                          </m:sSub>
                        </m:sup>
                        <m:e>
                          <m:r>
                            <a:rPr lang="en-SG" i="1" smtClean="0">
                              <a:latin typeface="Cambria Math" panose="02040503050406030204" pitchFamily="18" charset="0"/>
                            </a:rPr>
                            <m:t>𝑘𝑥</m:t>
                          </m:r>
                          <m:r>
                            <a:rPr lang="en-SG" i="1" smtClean="0">
                              <a:latin typeface="Cambria Math" panose="02040503050406030204" pitchFamily="18" charset="0"/>
                            </a:rPr>
                            <m:t> </m:t>
                          </m:r>
                          <m:r>
                            <a:rPr lang="en-SG" i="1" smtClean="0">
                              <a:latin typeface="Cambria Math" panose="02040503050406030204" pitchFamily="18" charset="0"/>
                            </a:rPr>
                            <m:t>𝑑𝑥</m:t>
                          </m:r>
                        </m:e>
                      </m:nary>
                      <m:r>
                        <a:rPr lang="en-SG" i="1" smtClean="0">
                          <a:latin typeface="Cambria Math" panose="02040503050406030204" pitchFamily="18" charset="0"/>
                        </a:rPr>
                        <m:t>=−</m:t>
                      </m:r>
                      <m:f>
                        <m:fPr>
                          <m:ctrlPr>
                            <a:rPr lang="en-SG" i="1" smtClean="0">
                              <a:latin typeface="Cambria Math" panose="02040503050406030204" pitchFamily="18" charset="0"/>
                            </a:rPr>
                          </m:ctrlPr>
                        </m:fPr>
                        <m:num>
                          <m:r>
                            <a:rPr lang="en-SG" i="1" smtClean="0">
                              <a:latin typeface="Cambria Math" panose="02040503050406030204" pitchFamily="18" charset="0"/>
                            </a:rPr>
                            <m:t>1</m:t>
                          </m:r>
                        </m:num>
                        <m:den>
                          <m:r>
                            <a:rPr lang="en-SG" i="1" smtClean="0">
                              <a:latin typeface="Cambria Math" panose="02040503050406030204" pitchFamily="18" charset="0"/>
                            </a:rPr>
                            <m:t>2</m:t>
                          </m:r>
                        </m:den>
                      </m:f>
                      <m:r>
                        <a:rPr lang="en-SG" i="1" smtClean="0">
                          <a:latin typeface="Cambria Math" panose="02040503050406030204" pitchFamily="18" charset="0"/>
                        </a:rPr>
                        <m:t>𝑘</m:t>
                      </m:r>
                      <m:sSubSup>
                        <m:sSubSupPr>
                          <m:ctrlPr>
                            <a:rPr lang="en-SG" i="1" smtClean="0">
                              <a:latin typeface="Cambria Math" panose="02040503050406030204" pitchFamily="18" charset="0"/>
                            </a:rPr>
                          </m:ctrlPr>
                        </m:sSubSupPr>
                        <m:e>
                          <m:d>
                            <m:dPr>
                              <m:begChr m:val="["/>
                              <m:endChr m:val="]"/>
                              <m:ctrlPr>
                                <a:rPr lang="en-SG" i="1" smtClean="0">
                                  <a:latin typeface="Cambria Math" panose="02040503050406030204" pitchFamily="18" charset="0"/>
                                </a:rPr>
                              </m:ctrlPr>
                            </m:dPr>
                            <m:e>
                              <m:sSup>
                                <m:sSupPr>
                                  <m:ctrlPr>
                                    <a:rPr lang="en-SG" i="1" smtClean="0">
                                      <a:latin typeface="Cambria Math" panose="02040503050406030204" pitchFamily="18" charset="0"/>
                                    </a:rPr>
                                  </m:ctrlPr>
                                </m:sSupPr>
                                <m:e>
                                  <m:r>
                                    <a:rPr lang="en-SG" i="1" smtClean="0">
                                      <a:latin typeface="Cambria Math" panose="02040503050406030204" pitchFamily="18" charset="0"/>
                                    </a:rPr>
                                    <m:t>𝑥</m:t>
                                  </m:r>
                                </m:e>
                                <m:sup>
                                  <m:r>
                                    <a:rPr lang="en-SG" i="1" smtClean="0">
                                      <a:latin typeface="Cambria Math" panose="02040503050406030204" pitchFamily="18" charset="0"/>
                                    </a:rPr>
                                    <m:t>2</m:t>
                                  </m:r>
                                </m:sup>
                              </m:sSup>
                            </m:e>
                          </m:d>
                        </m:e>
                        <m:sub>
                          <m:sSub>
                            <m:sSubPr>
                              <m:ctrlPr>
                                <a:rPr lang="en-SG" i="1" smtClean="0">
                                  <a:latin typeface="Cambria Math" panose="02040503050406030204" pitchFamily="18" charset="0"/>
                                </a:rPr>
                              </m:ctrlPr>
                            </m:sSubPr>
                            <m:e>
                              <m:r>
                                <a:rPr lang="en-SG" i="1" smtClean="0">
                                  <a:latin typeface="Cambria Math" panose="02040503050406030204" pitchFamily="18" charset="0"/>
                                </a:rPr>
                                <m:t>𝑥</m:t>
                              </m:r>
                            </m:e>
                            <m:sub>
                              <m:r>
                                <a:rPr lang="en-SG" i="1" smtClean="0">
                                  <a:latin typeface="Cambria Math" panose="02040503050406030204" pitchFamily="18" charset="0"/>
                                </a:rPr>
                                <m:t>1</m:t>
                              </m:r>
                            </m:sub>
                          </m:sSub>
                        </m:sub>
                        <m:sup>
                          <m:sSub>
                            <m:sSubPr>
                              <m:ctrlPr>
                                <a:rPr lang="en-SG" i="1" smtClean="0">
                                  <a:latin typeface="Cambria Math" panose="02040503050406030204" pitchFamily="18" charset="0"/>
                                </a:rPr>
                              </m:ctrlPr>
                            </m:sSubPr>
                            <m:e>
                              <m:r>
                                <a:rPr lang="en-SG" i="1" smtClean="0">
                                  <a:latin typeface="Cambria Math" panose="02040503050406030204" pitchFamily="18" charset="0"/>
                                </a:rPr>
                                <m:t>𝑥</m:t>
                              </m:r>
                            </m:e>
                            <m:sub>
                              <m:r>
                                <a:rPr lang="en-SG" i="1" smtClean="0">
                                  <a:latin typeface="Cambria Math" panose="02040503050406030204" pitchFamily="18" charset="0"/>
                                </a:rPr>
                                <m:t>2</m:t>
                              </m:r>
                            </m:sub>
                          </m:sSub>
                        </m:sup>
                      </m:sSubSup>
                    </m:oMath>
                  </m:oMathPara>
                </a14:m>
                <a:endParaRPr lang="en-GB" dirty="0"/>
              </a:p>
              <a:p>
                <a:pPr marL="0" indent="0">
                  <a:lnSpc>
                    <a:spcPct val="110000"/>
                  </a:lnSpc>
                  <a:spcBef>
                    <a:spcPts val="600"/>
                  </a:spcBef>
                  <a:buFont typeface="Arial" panose="020B0604020202020204" pitchFamily="34" charset="0"/>
                  <a:buNone/>
                </a:pPr>
                <a14:m>
                  <m:oMathPara xmlns:m="http://schemas.openxmlformats.org/officeDocument/2006/math">
                    <m:oMathParaPr>
                      <m:jc m:val="left"/>
                    </m:oMathParaPr>
                    <m:oMath xmlns:m="http://schemas.openxmlformats.org/officeDocument/2006/math">
                      <m:r>
                        <a:rPr lang="en-SG" b="0" i="1" smtClean="0">
                          <a:latin typeface="Cambria Math" panose="02040503050406030204" pitchFamily="18" charset="0"/>
                        </a:rPr>
                        <m:t>       </m:t>
                      </m:r>
                      <m:r>
                        <a:rPr lang="en-SG" i="1" smtClean="0">
                          <a:latin typeface="Cambria Math" panose="02040503050406030204" pitchFamily="18" charset="0"/>
                        </a:rPr>
                        <m:t>=−</m:t>
                      </m:r>
                      <m:d>
                        <m:dPr>
                          <m:ctrlPr>
                            <a:rPr lang="en-SG" i="1" smtClean="0">
                              <a:latin typeface="Cambria Math" panose="02040503050406030204" pitchFamily="18" charset="0"/>
                            </a:rPr>
                          </m:ctrlPr>
                        </m:dPr>
                        <m:e>
                          <m:f>
                            <m:fPr>
                              <m:ctrlPr>
                                <a:rPr lang="en-SG" i="1" smtClean="0">
                                  <a:latin typeface="Cambria Math" panose="02040503050406030204" pitchFamily="18" charset="0"/>
                                </a:rPr>
                              </m:ctrlPr>
                            </m:fPr>
                            <m:num>
                              <m:r>
                                <a:rPr lang="en-SG" i="1" smtClean="0">
                                  <a:latin typeface="Cambria Math" panose="02040503050406030204" pitchFamily="18" charset="0"/>
                                </a:rPr>
                                <m:t>1</m:t>
                              </m:r>
                            </m:num>
                            <m:den>
                              <m:r>
                                <a:rPr lang="en-SG" i="1" smtClean="0">
                                  <a:latin typeface="Cambria Math" panose="02040503050406030204" pitchFamily="18" charset="0"/>
                                </a:rPr>
                                <m:t>2</m:t>
                              </m:r>
                            </m:den>
                          </m:f>
                          <m:r>
                            <a:rPr lang="en-SG" i="1" smtClean="0">
                              <a:latin typeface="Cambria Math" panose="02040503050406030204" pitchFamily="18" charset="0"/>
                            </a:rPr>
                            <m:t>𝑘</m:t>
                          </m:r>
                          <m:sSubSup>
                            <m:sSubSupPr>
                              <m:ctrlPr>
                                <a:rPr lang="en-SG" i="1" smtClean="0">
                                  <a:latin typeface="Cambria Math" panose="02040503050406030204" pitchFamily="18" charset="0"/>
                                </a:rPr>
                              </m:ctrlPr>
                            </m:sSubSupPr>
                            <m:e>
                              <m:r>
                                <a:rPr lang="en-SG" i="1" smtClean="0">
                                  <a:latin typeface="Cambria Math" panose="02040503050406030204" pitchFamily="18" charset="0"/>
                                </a:rPr>
                                <m:t>𝑥</m:t>
                              </m:r>
                            </m:e>
                            <m:sub>
                              <m:r>
                                <a:rPr lang="en-SG" i="1" smtClean="0">
                                  <a:latin typeface="Cambria Math" panose="02040503050406030204" pitchFamily="18" charset="0"/>
                                </a:rPr>
                                <m:t>2</m:t>
                              </m:r>
                            </m:sub>
                            <m:sup>
                              <m:r>
                                <a:rPr lang="en-SG" i="1" smtClean="0">
                                  <a:latin typeface="Cambria Math" panose="02040503050406030204" pitchFamily="18" charset="0"/>
                                </a:rPr>
                                <m:t>2</m:t>
                              </m:r>
                            </m:sup>
                          </m:sSubSup>
                          <m:r>
                            <a:rPr lang="en-SG" i="1" smtClean="0">
                              <a:latin typeface="Cambria Math" panose="02040503050406030204" pitchFamily="18" charset="0"/>
                            </a:rPr>
                            <m:t>−</m:t>
                          </m:r>
                          <m:f>
                            <m:fPr>
                              <m:ctrlPr>
                                <a:rPr lang="en-SG" i="1" smtClean="0">
                                  <a:latin typeface="Cambria Math" panose="02040503050406030204" pitchFamily="18" charset="0"/>
                                </a:rPr>
                              </m:ctrlPr>
                            </m:fPr>
                            <m:num>
                              <m:r>
                                <a:rPr lang="en-SG" i="1" smtClean="0">
                                  <a:latin typeface="Cambria Math" panose="02040503050406030204" pitchFamily="18" charset="0"/>
                                </a:rPr>
                                <m:t>1</m:t>
                              </m:r>
                            </m:num>
                            <m:den>
                              <m:r>
                                <a:rPr lang="en-SG" i="1" smtClean="0">
                                  <a:latin typeface="Cambria Math" panose="02040503050406030204" pitchFamily="18" charset="0"/>
                                </a:rPr>
                                <m:t>2</m:t>
                              </m:r>
                            </m:den>
                          </m:f>
                          <m:r>
                            <a:rPr lang="en-SG" i="1" smtClean="0">
                              <a:latin typeface="Cambria Math" panose="02040503050406030204" pitchFamily="18" charset="0"/>
                            </a:rPr>
                            <m:t>𝑘</m:t>
                          </m:r>
                          <m:sSubSup>
                            <m:sSubSupPr>
                              <m:ctrlPr>
                                <a:rPr lang="en-SG" i="1" smtClean="0">
                                  <a:latin typeface="Cambria Math" panose="02040503050406030204" pitchFamily="18" charset="0"/>
                                </a:rPr>
                              </m:ctrlPr>
                            </m:sSubSupPr>
                            <m:e>
                              <m:r>
                                <a:rPr lang="en-SG" i="1" smtClean="0">
                                  <a:latin typeface="Cambria Math" panose="02040503050406030204" pitchFamily="18" charset="0"/>
                                </a:rPr>
                                <m:t>𝑥</m:t>
                              </m:r>
                            </m:e>
                            <m:sub>
                              <m:r>
                                <a:rPr lang="en-SG" i="1" smtClean="0">
                                  <a:latin typeface="Cambria Math" panose="02040503050406030204" pitchFamily="18" charset="0"/>
                                </a:rPr>
                                <m:t>1</m:t>
                              </m:r>
                            </m:sub>
                            <m:sup>
                              <m:r>
                                <a:rPr lang="en-SG" i="1" smtClean="0">
                                  <a:latin typeface="Cambria Math" panose="02040503050406030204" pitchFamily="18" charset="0"/>
                                </a:rPr>
                                <m:t>2</m:t>
                              </m:r>
                            </m:sup>
                          </m:sSubSup>
                        </m:e>
                      </m:d>
                      <m:r>
                        <a:rPr lang="en-SG" i="1" smtClean="0">
                          <a:latin typeface="Cambria Math" panose="02040503050406030204" pitchFamily="18" charset="0"/>
                        </a:rPr>
                        <m:t>=−</m:t>
                      </m:r>
                      <m:r>
                        <m:rPr>
                          <m:sty m:val="p"/>
                        </m:rPr>
                        <a:rPr lang="en-SG" smtClean="0">
                          <a:latin typeface="Cambria Math" panose="02040503050406030204" pitchFamily="18" charset="0"/>
                        </a:rPr>
                        <m:t>Δ</m:t>
                      </m:r>
                      <m:sSub>
                        <m:sSubPr>
                          <m:ctrlPr>
                            <a:rPr lang="en-SG" i="1" smtClean="0">
                              <a:latin typeface="Cambria Math" panose="02040503050406030204" pitchFamily="18" charset="0"/>
                            </a:rPr>
                          </m:ctrlPr>
                        </m:sSubPr>
                        <m:e>
                          <m:r>
                            <a:rPr lang="en-SG" i="1" smtClean="0">
                              <a:latin typeface="Cambria Math" panose="02040503050406030204" pitchFamily="18" charset="0"/>
                            </a:rPr>
                            <m:t>𝑈</m:t>
                          </m:r>
                        </m:e>
                        <m:sub>
                          <m:r>
                            <a:rPr lang="en-SG" i="1" smtClean="0">
                              <a:latin typeface="Cambria Math" panose="02040503050406030204" pitchFamily="18" charset="0"/>
                            </a:rPr>
                            <m:t>𝑒𝑙</m:t>
                          </m:r>
                        </m:sub>
                      </m:sSub>
                    </m:oMath>
                  </m:oMathPara>
                </a14:m>
                <a:endParaRPr lang="en-GB" dirty="0" smtClean="0"/>
              </a:p>
              <a:p>
                <a:pPr>
                  <a:lnSpc>
                    <a:spcPct val="110000"/>
                  </a:lnSpc>
                  <a:spcBef>
                    <a:spcPts val="600"/>
                  </a:spcBef>
                </a:pPr>
                <a:r>
                  <a:rPr lang="en-GB" dirty="0"/>
                  <a:t>The term </a:t>
                </a:r>
                <a14:m>
                  <m:oMath xmlns:m="http://schemas.openxmlformats.org/officeDocument/2006/math">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2</m:t>
                        </m:r>
                      </m:den>
                    </m:f>
                    <m:r>
                      <a:rPr lang="en-SG" b="0" i="1" smtClean="0">
                        <a:latin typeface="Cambria Math" panose="02040503050406030204" pitchFamily="18" charset="0"/>
                      </a:rPr>
                      <m:t>𝑘</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oMath>
                </a14:m>
                <a:r>
                  <a:rPr lang="en-GB" dirty="0" smtClean="0"/>
                  <a:t> is </a:t>
                </a:r>
                <a:r>
                  <a:rPr lang="en-GB" dirty="0"/>
                  <a:t>the </a:t>
                </a:r>
                <a:r>
                  <a:rPr lang="en-GB" dirty="0">
                    <a:solidFill>
                      <a:srgbClr val="FF0000"/>
                    </a:solidFill>
                  </a:rPr>
                  <a:t>elastic potential </a:t>
                </a:r>
                <a:r>
                  <a:rPr lang="en-GB" dirty="0">
                    <a:solidFill>
                      <a:schemeClr val="tx1"/>
                    </a:solidFill>
                  </a:rPr>
                  <a:t>energy (</a:t>
                </a:r>
                <a:r>
                  <a:rPr lang="en-GB" i="1" dirty="0" err="1">
                    <a:solidFill>
                      <a:schemeClr val="tx1"/>
                    </a:solidFill>
                  </a:rPr>
                  <a:t>U</a:t>
                </a:r>
                <a:r>
                  <a:rPr lang="en-GB" baseline="-25000" dirty="0" err="1">
                    <a:solidFill>
                      <a:schemeClr val="tx1"/>
                    </a:solidFill>
                  </a:rPr>
                  <a:t>el</a:t>
                </a:r>
                <a:r>
                  <a:rPr lang="en-GB" dirty="0">
                    <a:solidFill>
                      <a:schemeClr val="tx1"/>
                    </a:solidFill>
                  </a:rPr>
                  <a:t>) </a:t>
                </a:r>
                <a:r>
                  <a:rPr lang="en-GB" dirty="0"/>
                  <a:t>of the spring. </a:t>
                </a:r>
              </a:p>
              <a:p>
                <a:endParaRPr lang="en-SG" dirty="0"/>
              </a:p>
            </p:txBody>
          </p:sp>
        </mc:Choice>
        <mc:Fallback>
          <p:sp>
            <p:nvSpPr>
              <p:cNvPr id="9" name="Content Placeholder 2"/>
              <p:cNvSpPr txBox="1">
                <a:spLocks noRot="1" noChangeAspect="1" noMove="1" noResize="1" noEditPoints="1" noAdjustHandles="1" noChangeArrowheads="1" noChangeShapeType="1" noTextEdit="1"/>
              </p:cNvSpPr>
              <p:nvPr/>
            </p:nvSpPr>
            <p:spPr>
              <a:xfrm>
                <a:off x="1097279" y="2372046"/>
                <a:ext cx="8248851" cy="4680000"/>
              </a:xfrm>
              <a:prstGeom prst="rect">
                <a:avLst/>
              </a:prstGeom>
              <a:blipFill>
                <a:blip r:embed="rId4"/>
                <a:stretch>
                  <a:fillRect l="-2069" t="-781" r="-2513"/>
                </a:stretch>
              </a:blipFill>
            </p:spPr>
            <p:txBody>
              <a:bodyPr/>
              <a:lstStyle/>
              <a:p>
                <a:r>
                  <a:rPr lang="en-SG">
                    <a:noFill/>
                  </a:rPr>
                  <a:t> </a:t>
                </a:r>
              </a:p>
            </p:txBody>
          </p:sp>
        </mc:Fallback>
      </mc:AlternateContent>
    </p:spTree>
    <p:extLst>
      <p:ext uri="{BB962C8B-B14F-4D97-AF65-F5344CB8AC3E}">
        <p14:creationId xmlns:p14="http://schemas.microsoft.com/office/powerpoint/2010/main" val="2565133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buNone/>
            </a:pPr>
            <a:r>
              <a:rPr lang="en-GB" sz="2000" dirty="0"/>
              <a:t>A mass of 0.200 kg sits on a frictionless horizontal surface connected to a spring with force constant </a:t>
            </a:r>
            <a:r>
              <a:rPr lang="en-GB" sz="2000" dirty="0" smtClean="0"/>
              <a:t>5.00 </a:t>
            </a:r>
            <a:r>
              <a:rPr lang="en-GB" sz="2000" dirty="0"/>
              <a:t>N/m. The mass is pulled so that it stretches the spring 0.100 m and then released from rest. The mass moves back toward it equilibrium position. What is its </a:t>
            </a:r>
            <a:r>
              <a:rPr lang="en-GB" sz="2000" i="1" dirty="0"/>
              <a:t>x</a:t>
            </a:r>
            <a:r>
              <a:rPr lang="en-GB" sz="2000" dirty="0"/>
              <a:t>-velocity when </a:t>
            </a:r>
            <a:r>
              <a:rPr lang="en-GB" sz="2000" dirty="0" smtClean="0"/>
              <a:t/>
            </a:r>
            <a:br>
              <a:rPr lang="en-GB" sz="2000" dirty="0" smtClean="0"/>
            </a:br>
            <a:r>
              <a:rPr lang="en-GB" sz="2000" i="1" dirty="0" smtClean="0"/>
              <a:t>x</a:t>
            </a:r>
            <a:r>
              <a:rPr lang="en-GB" sz="2000" dirty="0" smtClean="0"/>
              <a:t> </a:t>
            </a:r>
            <a:r>
              <a:rPr lang="en-GB" sz="2000" dirty="0"/>
              <a:t>= 0.080 m</a:t>
            </a:r>
            <a:r>
              <a:rPr lang="en-GB" sz="2000" dirty="0" smtClean="0"/>
              <a:t>?</a:t>
            </a:r>
            <a:endParaRPr lang="en-GB" sz="2000" dirty="0"/>
          </a:p>
        </p:txBody>
      </p:sp>
      <p:pic>
        <p:nvPicPr>
          <p:cNvPr id="5" name="Picture 4" descr="07_16_Figure"/>
          <p:cNvPicPr>
            <a:picLocks noChangeAspect="1" noChangeArrowheads="1"/>
          </p:cNvPicPr>
          <p:nvPr/>
        </p:nvPicPr>
        <p:blipFill>
          <a:blip r:embed="rId2" cstate="print"/>
          <a:srcRect/>
          <a:stretch>
            <a:fillRect/>
          </a:stretch>
        </p:blipFill>
        <p:spPr bwMode="auto">
          <a:xfrm>
            <a:off x="1173394" y="3001050"/>
            <a:ext cx="4963886" cy="2318950"/>
          </a:xfrm>
          <a:prstGeom prst="rect">
            <a:avLst/>
          </a:prstGeom>
          <a:noFill/>
        </p:spPr>
      </p:pic>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22</a:t>
            </a:fld>
            <a:endParaRPr lang="en-US" dirty="0"/>
          </a:p>
        </p:txBody>
      </p:sp>
    </p:spTree>
    <p:extLst>
      <p:ext uri="{BB962C8B-B14F-4D97-AF65-F5344CB8AC3E}">
        <p14:creationId xmlns:p14="http://schemas.microsoft.com/office/powerpoint/2010/main" val="19018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Conservative </a:t>
            </a:r>
            <a:r>
              <a:rPr lang="en-GB" dirty="0" smtClean="0"/>
              <a:t>systems </a:t>
            </a:r>
            <a:r>
              <a:rPr lang="en-GB" dirty="0"/>
              <a:t>and forces</a:t>
            </a:r>
            <a:endParaRPr lang="en-SG" dirty="0"/>
          </a:p>
        </p:txBody>
      </p:sp>
      <p:sp>
        <p:nvSpPr>
          <p:cNvPr id="3" name="Content Placeholder 2"/>
          <p:cNvSpPr>
            <a:spLocks noGrp="1"/>
          </p:cNvSpPr>
          <p:nvPr>
            <p:ph idx="1"/>
          </p:nvPr>
        </p:nvSpPr>
        <p:spPr/>
        <p:txBody>
          <a:bodyPr/>
          <a:lstStyle/>
          <a:p>
            <a:pPr>
              <a:lnSpc>
                <a:spcPct val="110000"/>
              </a:lnSpc>
            </a:pPr>
            <a:r>
              <a:rPr lang="en-GB" dirty="0"/>
              <a:t>Systems where the</a:t>
            </a:r>
            <a:r>
              <a:rPr lang="en-GB" dirty="0">
                <a:solidFill>
                  <a:srgbClr val="FF0000"/>
                </a:solidFill>
              </a:rPr>
              <a:t> total mechanical </a:t>
            </a:r>
            <a:r>
              <a:rPr lang="en-GB" dirty="0">
                <a:solidFill>
                  <a:schemeClr val="tx1"/>
                </a:solidFill>
              </a:rPr>
              <a:t>energy is </a:t>
            </a:r>
            <a:r>
              <a:rPr lang="en-GB" dirty="0">
                <a:solidFill>
                  <a:srgbClr val="FF0000"/>
                </a:solidFill>
              </a:rPr>
              <a:t>conserved </a:t>
            </a:r>
            <a:r>
              <a:rPr lang="en-GB" dirty="0" smtClean="0"/>
              <a:t>are </a:t>
            </a:r>
            <a:r>
              <a:rPr lang="en-GB" dirty="0"/>
              <a:t>known as </a:t>
            </a:r>
            <a:r>
              <a:rPr lang="en-GB" dirty="0">
                <a:solidFill>
                  <a:srgbClr val="FF0000"/>
                </a:solidFill>
              </a:rPr>
              <a:t>conservative </a:t>
            </a:r>
            <a:r>
              <a:rPr lang="en-GB" dirty="0">
                <a:solidFill>
                  <a:schemeClr val="tx1"/>
                </a:solidFill>
              </a:rPr>
              <a:t>systems.</a:t>
            </a:r>
          </a:p>
          <a:p>
            <a:pPr>
              <a:lnSpc>
                <a:spcPct val="110000"/>
              </a:lnSpc>
            </a:pPr>
            <a:r>
              <a:rPr lang="en-GB" dirty="0"/>
              <a:t>The forces which act in a conservative system are known as </a:t>
            </a:r>
            <a:r>
              <a:rPr lang="en-GB" dirty="0">
                <a:solidFill>
                  <a:srgbClr val="FF0000"/>
                </a:solidFill>
              </a:rPr>
              <a:t>conservative </a:t>
            </a:r>
            <a:r>
              <a:rPr lang="en-GB" dirty="0">
                <a:solidFill>
                  <a:schemeClr val="tx1"/>
                </a:solidFill>
              </a:rPr>
              <a:t>forces</a:t>
            </a:r>
            <a:r>
              <a:rPr lang="en-GB" dirty="0"/>
              <a:t>.</a:t>
            </a:r>
            <a:r>
              <a:rPr lang="en-GB" b="1" dirty="0">
                <a:solidFill>
                  <a:srgbClr val="FF0000"/>
                </a:solidFill>
              </a:rPr>
              <a:t>  </a:t>
            </a:r>
            <a:endParaRPr lang="en-GB" dirty="0"/>
          </a:p>
          <a:p>
            <a:pPr>
              <a:lnSpc>
                <a:spcPct val="110000"/>
              </a:lnSpc>
            </a:pPr>
            <a:r>
              <a:rPr lang="en-GB" dirty="0"/>
              <a:t>Examples of conservative forces are gravity and tension in a spring</a:t>
            </a:r>
            <a:r>
              <a:rPr lang="en-GB" dirty="0" smtClean="0"/>
              <a:t>.</a:t>
            </a:r>
            <a:endParaRPr lang="en-GB"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23</a:t>
            </a:fld>
            <a:endParaRPr lang="en-US" dirty="0"/>
          </a:p>
        </p:txBody>
      </p:sp>
    </p:spTree>
    <p:extLst>
      <p:ext uri="{BB962C8B-B14F-4D97-AF65-F5344CB8AC3E}">
        <p14:creationId xmlns:p14="http://schemas.microsoft.com/office/powerpoint/2010/main" val="413285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done by a conservative force</a:t>
            </a:r>
            <a:endParaRPr lang="en-SG" dirty="0"/>
          </a:p>
        </p:txBody>
      </p:sp>
      <p:sp>
        <p:nvSpPr>
          <p:cNvPr id="6" name="Content Placeholder 5"/>
          <p:cNvSpPr>
            <a:spLocks noGrp="1"/>
          </p:cNvSpPr>
          <p:nvPr>
            <p:ph idx="1"/>
          </p:nvPr>
        </p:nvSpPr>
        <p:spPr/>
        <p:txBody>
          <a:bodyPr/>
          <a:lstStyle/>
          <a:p>
            <a:pPr>
              <a:lnSpc>
                <a:spcPct val="110000"/>
              </a:lnSpc>
            </a:pPr>
            <a:r>
              <a:rPr lang="en-GB" dirty="0"/>
              <a:t>The </a:t>
            </a:r>
            <a:r>
              <a:rPr lang="en-GB" dirty="0">
                <a:solidFill>
                  <a:srgbClr val="FF0000"/>
                </a:solidFill>
              </a:rPr>
              <a:t>work done </a:t>
            </a:r>
            <a:r>
              <a:rPr lang="en-GB" dirty="0"/>
              <a:t>by a conservative force </a:t>
            </a:r>
            <a:br>
              <a:rPr lang="en-GB" dirty="0"/>
            </a:br>
            <a:r>
              <a:rPr lang="en-GB" dirty="0"/>
              <a:t>can be expressed as the difference between </a:t>
            </a:r>
            <a:br>
              <a:rPr lang="en-GB" dirty="0"/>
            </a:br>
            <a:r>
              <a:rPr lang="en-GB" dirty="0"/>
              <a:t>the initial and final values of a potential </a:t>
            </a:r>
            <a:br>
              <a:rPr lang="en-GB" dirty="0"/>
            </a:br>
            <a:r>
              <a:rPr lang="en-GB" dirty="0"/>
              <a:t>energy function.</a:t>
            </a:r>
          </a:p>
          <a:p>
            <a:pPr>
              <a:lnSpc>
                <a:spcPct val="110000"/>
              </a:lnSpc>
            </a:pPr>
            <a:r>
              <a:rPr lang="en-GB" dirty="0"/>
              <a:t>It is </a:t>
            </a:r>
            <a:r>
              <a:rPr lang="en-GB" dirty="0">
                <a:solidFill>
                  <a:srgbClr val="FF0000"/>
                </a:solidFill>
              </a:rPr>
              <a:t>independent </a:t>
            </a:r>
            <a:r>
              <a:rPr lang="en-GB" dirty="0"/>
              <a:t>of the path taken by </a:t>
            </a:r>
            <a:br>
              <a:rPr lang="en-GB" dirty="0"/>
            </a:br>
            <a:r>
              <a:rPr lang="en-GB" dirty="0"/>
              <a:t>the object.</a:t>
            </a:r>
          </a:p>
          <a:p>
            <a:pPr>
              <a:lnSpc>
                <a:spcPct val="110000"/>
              </a:lnSpc>
            </a:pPr>
            <a:r>
              <a:rPr lang="en-GB" dirty="0"/>
              <a:t>When the </a:t>
            </a:r>
            <a:r>
              <a:rPr lang="en-GB" dirty="0">
                <a:solidFill>
                  <a:srgbClr val="FF0000"/>
                </a:solidFill>
              </a:rPr>
              <a:t>start </a:t>
            </a:r>
            <a:r>
              <a:rPr lang="en-GB" dirty="0"/>
              <a:t>and the </a:t>
            </a:r>
            <a:r>
              <a:rPr lang="en-GB" dirty="0">
                <a:solidFill>
                  <a:srgbClr val="FF0000"/>
                </a:solidFill>
              </a:rPr>
              <a:t>end</a:t>
            </a:r>
            <a:r>
              <a:rPr lang="en-GB" dirty="0"/>
              <a:t> points are </a:t>
            </a:r>
            <a:br>
              <a:rPr lang="en-GB" dirty="0"/>
            </a:br>
            <a:r>
              <a:rPr lang="en-GB" dirty="0"/>
              <a:t>the same, the total work done by the </a:t>
            </a:r>
            <a:br>
              <a:rPr lang="en-GB" dirty="0"/>
            </a:br>
            <a:r>
              <a:rPr lang="en-GB" dirty="0"/>
              <a:t>conservative force is zero. </a:t>
            </a:r>
          </a:p>
        </p:txBody>
      </p:sp>
      <p:sp>
        <p:nvSpPr>
          <p:cNvPr id="3" name="Footer Placeholder 2"/>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24</a:t>
            </a:fld>
            <a:endParaRPr lang="en-US" dirty="0"/>
          </a:p>
        </p:txBody>
      </p:sp>
      <p:pic>
        <p:nvPicPr>
          <p:cNvPr id="8" name="Picture 7"/>
          <p:cNvPicPr>
            <a:picLocks noChangeAspect="1"/>
          </p:cNvPicPr>
          <p:nvPr/>
        </p:nvPicPr>
        <p:blipFill>
          <a:blip r:embed="rId2"/>
          <a:stretch>
            <a:fillRect/>
          </a:stretch>
        </p:blipFill>
        <p:spPr>
          <a:xfrm>
            <a:off x="7078623" y="1675858"/>
            <a:ext cx="4098657" cy="3627662"/>
          </a:xfrm>
          <a:prstGeom prst="rect">
            <a:avLst/>
          </a:prstGeom>
        </p:spPr>
      </p:pic>
    </p:spTree>
    <p:extLst>
      <p:ext uri="{BB962C8B-B14F-4D97-AF65-F5344CB8AC3E}">
        <p14:creationId xmlns:p14="http://schemas.microsoft.com/office/powerpoint/2010/main" val="73396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The work done by a </a:t>
                </a:r>
                <a:r>
                  <a:rPr lang="en-GB" dirty="0">
                    <a:solidFill>
                      <a:srgbClr val="FF0000"/>
                    </a:solidFill>
                  </a:rPr>
                  <a:t>conservative</a:t>
                </a:r>
                <a:r>
                  <a:rPr lang="en-GB" dirty="0"/>
                  <a:t> force is related to the </a:t>
                </a:r>
                <a:r>
                  <a:rPr lang="en-GB" dirty="0">
                    <a:solidFill>
                      <a:srgbClr val="FF0000"/>
                    </a:solidFill>
                  </a:rPr>
                  <a:t>change</a:t>
                </a:r>
                <a:r>
                  <a:rPr lang="en-GB" dirty="0"/>
                  <a:t> in potential energy of the system </a:t>
                </a:r>
                <a:r>
                  <a:rPr lang="en-GB" dirty="0" smtClean="0"/>
                  <a:t>by </a:t>
                </a:r>
                <a14:m>
                  <m:oMath xmlns:m="http://schemas.openxmlformats.org/officeDocument/2006/math">
                    <m:r>
                      <a:rPr lang="en-SG" b="0" i="1" smtClean="0">
                        <a:latin typeface="Cambria Math" panose="02040503050406030204" pitchFamily="18" charset="0"/>
                      </a:rPr>
                      <m:t>𝑊</m:t>
                    </m:r>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𝑈</m:t>
                    </m:r>
                  </m:oMath>
                </a14:m>
                <a:r>
                  <a:rPr lang="en-GB" dirty="0" smtClean="0"/>
                  <a:t>. </a:t>
                </a:r>
                <a:endParaRPr lang="en-GB" dirty="0"/>
              </a:p>
              <a:p>
                <a:pPr>
                  <a:lnSpc>
                    <a:spcPct val="110000"/>
                  </a:lnSpc>
                </a:pPr>
                <a:r>
                  <a:rPr lang="en-GB" dirty="0"/>
                  <a:t>If ∆</a:t>
                </a:r>
                <a:r>
                  <a:rPr lang="en-GB" i="1" dirty="0"/>
                  <a:t>x </a:t>
                </a:r>
                <a:r>
                  <a:rPr lang="en-GB" dirty="0"/>
                  <a:t>is the displacement of a </a:t>
                </a:r>
                <a:r>
                  <a:rPr lang="en-GB" dirty="0" smtClean="0"/>
                  <a:t>particle, </a:t>
                </a:r>
                <a:r>
                  <a:rPr lang="en-GB" dirty="0"/>
                  <a:t>and </a:t>
                </a:r>
                <a:r>
                  <a:rPr lang="en-GB" dirty="0" smtClean="0"/>
                  <a:t>if </a:t>
                </a:r>
                <a:r>
                  <a:rPr lang="en-GB" i="1" dirty="0" err="1" smtClean="0"/>
                  <a:t>F</a:t>
                </a:r>
                <a:r>
                  <a:rPr lang="en-GB" i="1" baseline="-25000" dirty="0" err="1" smtClean="0"/>
                  <a:t>x</a:t>
                </a:r>
                <a:r>
                  <a:rPr lang="en-GB" dirty="0" smtClean="0"/>
                  <a:t> is constant, </a:t>
                </a:r>
                <a:r>
                  <a:rPr lang="en-GB" dirty="0"/>
                  <a:t>we can </a:t>
                </a:r>
                <a:r>
                  <a:rPr lang="en-GB" dirty="0" smtClean="0"/>
                  <a:t>write</a:t>
                </a:r>
              </a:p>
              <a:p>
                <a:pPr marL="0" indent="0">
                  <a:lnSpc>
                    <a:spcPct val="110000"/>
                  </a:lnSpc>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𝑊</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𝑥</m:t>
                          </m:r>
                        </m:sub>
                      </m:sSub>
                      <m:r>
                        <m:rPr>
                          <m:sty m:val="p"/>
                        </m:rPr>
                        <a:rPr lang="en-SG" b="0" i="0" smtClean="0">
                          <a:latin typeface="Cambria Math" panose="02040503050406030204" pitchFamily="18" charset="0"/>
                        </a:rPr>
                        <m:t>Δ</m:t>
                      </m:r>
                      <m:r>
                        <a:rPr lang="en-SG" b="0" i="1" smtClean="0">
                          <a:latin typeface="Cambria Math" panose="02040503050406030204" pitchFamily="18" charset="0"/>
                        </a:rPr>
                        <m:t>𝑥</m:t>
                      </m:r>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𝑈</m:t>
                      </m:r>
                      <m:r>
                        <a:rPr lang="en-SG" b="0" i="1" smtClean="0">
                          <a:latin typeface="Cambria Math" panose="02040503050406030204" pitchFamily="18" charset="0"/>
                        </a:rPr>
                        <m:t>  ⇒   </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𝐹</m:t>
                          </m:r>
                        </m:e>
                        <m:sub>
                          <m:r>
                            <a:rPr lang="en-SG" b="0" i="1" smtClean="0">
                              <a:latin typeface="Cambria Math" panose="02040503050406030204" pitchFamily="18" charset="0"/>
                            </a:rPr>
                            <m:t>𝑥</m:t>
                          </m:r>
                        </m:sub>
                      </m:sSub>
                      <m:r>
                        <a:rPr lang="en-SG" b="0" i="1" smtClean="0">
                          <a:latin typeface="Cambria Math" panose="02040503050406030204" pitchFamily="18" charset="0"/>
                        </a:rPr>
                        <m:t>=−</m:t>
                      </m:r>
                      <m:f>
                        <m:fPr>
                          <m:ctrlPr>
                            <a:rPr lang="en-SG" b="0" i="1" smtClean="0">
                              <a:latin typeface="Cambria Math" panose="02040503050406030204" pitchFamily="18" charset="0"/>
                            </a:rPr>
                          </m:ctrlPr>
                        </m:fPr>
                        <m:num>
                          <m:r>
                            <m:rPr>
                              <m:sty m:val="p"/>
                            </m:rPr>
                            <a:rPr lang="en-SG" b="0" i="0" smtClean="0">
                              <a:latin typeface="Cambria Math" panose="02040503050406030204" pitchFamily="18" charset="0"/>
                            </a:rPr>
                            <m:t>Δ</m:t>
                          </m:r>
                          <m:r>
                            <a:rPr lang="en-SG" b="0" i="1" smtClean="0">
                              <a:latin typeface="Cambria Math" panose="02040503050406030204" pitchFamily="18" charset="0"/>
                            </a:rPr>
                            <m:t>𝑈</m:t>
                          </m:r>
                        </m:num>
                        <m:den>
                          <m:r>
                            <m:rPr>
                              <m:sty m:val="p"/>
                            </m:rPr>
                            <a:rPr lang="en-SG" b="0" i="0" smtClean="0">
                              <a:latin typeface="Cambria Math" panose="02040503050406030204" pitchFamily="18" charset="0"/>
                            </a:rPr>
                            <m:t>Δ</m:t>
                          </m:r>
                          <m:r>
                            <a:rPr lang="en-SG" b="0" i="1" smtClean="0">
                              <a:latin typeface="Cambria Math" panose="02040503050406030204" pitchFamily="18" charset="0"/>
                            </a:rPr>
                            <m:t>𝑥</m:t>
                          </m:r>
                        </m:den>
                      </m:f>
                    </m:oMath>
                  </m:oMathPara>
                </a14:m>
                <a:endParaRPr lang="en-GB" dirty="0"/>
              </a:p>
              <a:p>
                <a:pPr>
                  <a:lnSpc>
                    <a:spcPct val="110000"/>
                  </a:lnSpc>
                  <a:spcBef>
                    <a:spcPts val="600"/>
                  </a:spcBef>
                </a:pPr>
                <a:r>
                  <a:rPr lang="en-GB" dirty="0" smtClean="0"/>
                  <a:t>In the limit </a:t>
                </a:r>
                <a14:m>
                  <m:oMath xmlns:m="http://schemas.openxmlformats.org/officeDocument/2006/math">
                    <m:r>
                      <m:rPr>
                        <m:sty m:val="p"/>
                      </m:rPr>
                      <a:rPr lang="en-SG" b="0" i="0" smtClean="0">
                        <a:latin typeface="Cambria Math" panose="02040503050406030204" pitchFamily="18" charset="0"/>
                      </a:rPr>
                      <m:t>Δ</m:t>
                    </m:r>
                    <m:r>
                      <a:rPr lang="en-SG" b="0" i="1" smtClean="0">
                        <a:latin typeface="Cambria Math" panose="02040503050406030204" pitchFamily="18" charset="0"/>
                      </a:rPr>
                      <m:t>𝑥</m:t>
                    </m:r>
                    <m:r>
                      <a:rPr lang="en-SG" b="0" i="1" smtClean="0">
                        <a:latin typeface="Cambria Math" panose="02040503050406030204" pitchFamily="18" charset="0"/>
                      </a:rPr>
                      <m:t>→0</m:t>
                    </m:r>
                  </m:oMath>
                </a14:m>
                <a:r>
                  <a:rPr lang="en-GB" dirty="0" smtClean="0"/>
                  <a:t>,</a:t>
                </a:r>
              </a:p>
              <a:p>
                <a:pPr marL="0" indent="0">
                  <a:lnSpc>
                    <a:spcPct val="110000"/>
                  </a:lnSpc>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𝐹</m:t>
                      </m:r>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limLow>
                            <m:limLowPr>
                              <m:ctrlPr>
                                <a:rPr lang="en-SG" b="0" i="1" smtClean="0">
                                  <a:latin typeface="Cambria Math" panose="02040503050406030204" pitchFamily="18" charset="0"/>
                                </a:rPr>
                              </m:ctrlPr>
                            </m:limLowPr>
                            <m:e>
                              <m:r>
                                <m:rPr>
                                  <m:sty m:val="p"/>
                                </m:rPr>
                                <a:rPr lang="en-SG" b="0" i="0" smtClean="0">
                                  <a:latin typeface="Cambria Math" panose="02040503050406030204" pitchFamily="18" charset="0"/>
                                </a:rPr>
                                <m:t>lim</m:t>
                              </m:r>
                            </m:e>
                            <m:lim>
                              <m:r>
                                <m:rPr>
                                  <m:sty m:val="p"/>
                                </m:rPr>
                                <a:rPr lang="en-SG" b="0" i="0" smtClean="0">
                                  <a:latin typeface="Cambria Math" panose="02040503050406030204" pitchFamily="18" charset="0"/>
                                </a:rPr>
                                <m:t>Δ</m:t>
                              </m:r>
                              <m:r>
                                <a:rPr lang="en-SG" b="0" i="1" smtClean="0">
                                  <a:latin typeface="Cambria Math" panose="02040503050406030204" pitchFamily="18" charset="0"/>
                                </a:rPr>
                                <m:t>𝑥</m:t>
                              </m:r>
                              <m:r>
                                <a:rPr lang="en-SG" b="0" i="1" smtClean="0">
                                  <a:latin typeface="Cambria Math" panose="02040503050406030204" pitchFamily="18" charset="0"/>
                                </a:rPr>
                                <m:t>→0</m:t>
                              </m:r>
                            </m:lim>
                          </m:limLow>
                        </m:fName>
                        <m:e>
                          <m:f>
                            <m:fPr>
                              <m:ctrlPr>
                                <a:rPr lang="en-SG" b="0" i="1" smtClean="0">
                                  <a:latin typeface="Cambria Math" panose="02040503050406030204" pitchFamily="18" charset="0"/>
                                </a:rPr>
                              </m:ctrlPr>
                            </m:fPr>
                            <m:num>
                              <m:r>
                                <m:rPr>
                                  <m:sty m:val="p"/>
                                </m:rPr>
                                <a:rPr lang="en-SG" b="0" i="0" smtClean="0">
                                  <a:latin typeface="Cambria Math" panose="02040503050406030204" pitchFamily="18" charset="0"/>
                                </a:rPr>
                                <m:t>Δ</m:t>
                              </m:r>
                              <m:r>
                                <a:rPr lang="en-SG" b="0" i="1" smtClean="0">
                                  <a:latin typeface="Cambria Math" panose="02040503050406030204" pitchFamily="18" charset="0"/>
                                </a:rPr>
                                <m:t>𝑈</m:t>
                              </m:r>
                            </m:num>
                            <m:den>
                              <m:r>
                                <m:rPr>
                                  <m:sty m:val="p"/>
                                </m:rPr>
                                <a:rPr lang="en-SG" b="0" i="0" smtClean="0">
                                  <a:latin typeface="Cambria Math" panose="02040503050406030204" pitchFamily="18" charset="0"/>
                                </a:rPr>
                                <m:t>Δ</m:t>
                              </m:r>
                              <m:r>
                                <a:rPr lang="en-SG" b="0" i="1" smtClean="0">
                                  <a:latin typeface="Cambria Math" panose="02040503050406030204" pitchFamily="18" charset="0"/>
                                </a:rPr>
                                <m:t>𝑥</m:t>
                              </m:r>
                            </m:den>
                          </m:f>
                        </m:e>
                      </m:func>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𝑑𝑈</m:t>
                          </m:r>
                        </m:num>
                        <m:den>
                          <m:r>
                            <a:rPr lang="en-SG" b="0" i="1" smtClean="0">
                              <a:latin typeface="Cambria Math" panose="02040503050406030204" pitchFamily="18" charset="0"/>
                            </a:rPr>
                            <m:t>𝑑𝑥</m:t>
                          </m:r>
                        </m:den>
                      </m:f>
                    </m:oMath>
                  </m:oMathPara>
                </a14:m>
                <a:endParaRPr lang="en-GB" dirty="0" smtClean="0"/>
              </a:p>
              <a:p>
                <a:pPr>
                  <a:lnSpc>
                    <a:spcPct val="110000"/>
                  </a:lnSpc>
                </a:pPr>
                <a:r>
                  <a:rPr lang="en-GB" dirty="0" smtClean="0"/>
                  <a:t>Hence </a:t>
                </a:r>
                <a:r>
                  <a:rPr lang="en-GB" dirty="0" smtClean="0"/>
                  <a:t>we can calculate the conservative force if we know the potential energy function.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781" r="-786" b="-7943"/>
                </a:stretch>
              </a:blipFill>
            </p:spPr>
            <p:txBody>
              <a:bodyPr/>
              <a:lstStyle/>
              <a:p>
                <a:r>
                  <a:rPr lang="en-SG">
                    <a:noFill/>
                  </a:rPr>
                  <a:t> </a:t>
                </a:r>
              </a:p>
            </p:txBody>
          </p:sp>
        </mc:Fallback>
      </mc:AlternateContent>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25</a:t>
            </a:fld>
            <a:endParaRPr lang="en-US" dirty="0"/>
          </a:p>
        </p:txBody>
      </p:sp>
    </p:spTree>
    <p:extLst>
      <p:ext uri="{BB962C8B-B14F-4D97-AF65-F5344CB8AC3E}">
        <p14:creationId xmlns:p14="http://schemas.microsoft.com/office/powerpoint/2010/main" val="4240337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Conservative force and potential energy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The conservative force always acts to reduce the system’s potential energy.</a:t>
                </a:r>
              </a:p>
              <a:p>
                <a:pPr>
                  <a:lnSpc>
                    <a:spcPct val="110000"/>
                  </a:lnSpc>
                </a:pPr>
                <a:r>
                  <a:rPr lang="en-GB" dirty="0"/>
                  <a:t>If the potential energy function is </a:t>
                </a:r>
                <a:r>
                  <a:rPr lang="en-GB" dirty="0" smtClean="0"/>
                  <a:t>known </a:t>
                </a:r>
                <a:r>
                  <a:rPr lang="en-GB" dirty="0"/>
                  <a:t>we will be able to find the conservative force. </a:t>
                </a:r>
              </a:p>
              <a:p>
                <a:pPr>
                  <a:lnSpc>
                    <a:spcPct val="110000"/>
                  </a:lnSpc>
                </a:pPr>
                <a:r>
                  <a:rPr lang="en-GB" dirty="0"/>
                  <a:t>For example the potential energy stored in a spring </a:t>
                </a:r>
                <a:r>
                  <a:rPr lang="en-GB" dirty="0" smtClean="0"/>
                  <a:t>is </a:t>
                </a:r>
                <a14:m>
                  <m:oMath xmlns:m="http://schemas.openxmlformats.org/officeDocument/2006/math">
                    <m:r>
                      <a:rPr lang="en-SG" b="0" i="1" smtClean="0">
                        <a:latin typeface="Cambria Math" panose="02040503050406030204" pitchFamily="18" charset="0"/>
                      </a:rPr>
                      <m:t>𝑈</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1</m:t>
                        </m:r>
                      </m:num>
                      <m:den>
                        <m:r>
                          <a:rPr lang="en-SG" b="0" i="1" smtClean="0">
                            <a:latin typeface="Cambria Math" panose="02040503050406030204" pitchFamily="18" charset="0"/>
                          </a:rPr>
                          <m:t>2</m:t>
                        </m:r>
                      </m:den>
                    </m:f>
                    <m:r>
                      <a:rPr lang="en-SG" b="0" i="1" smtClean="0">
                        <a:latin typeface="Cambria Math" panose="02040503050406030204" pitchFamily="18" charset="0"/>
                      </a:rPr>
                      <m:t>𝑘</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oMath>
                </a14:m>
                <a:r>
                  <a:rPr lang="en-GB" dirty="0" smtClean="0"/>
                  <a:t>.</a:t>
                </a:r>
                <a:endParaRPr lang="en-GB" dirty="0"/>
              </a:p>
              <a:p>
                <a:pPr>
                  <a:lnSpc>
                    <a:spcPct val="110000"/>
                  </a:lnSpc>
                </a:pPr>
                <a:r>
                  <a:rPr lang="en-GB" dirty="0" smtClean="0"/>
                  <a:t>The </a:t>
                </a:r>
                <a:r>
                  <a:rPr lang="en-GB" dirty="0"/>
                  <a:t>conservative force </a:t>
                </a:r>
                <a:r>
                  <a:rPr lang="en-GB" dirty="0" smtClean="0"/>
                  <a:t>in the spring </a:t>
                </a:r>
                <a:r>
                  <a:rPr lang="en-GB" dirty="0" smtClean="0"/>
                  <a:t>is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a:rPr lang="en-SG" b="0" i="1" smtClean="0">
                            <a:latin typeface="Cambria Math" panose="02040503050406030204" pitchFamily="18" charset="0"/>
                          </a:rPr>
                          <m:t>𝑑𝑈</m:t>
                        </m:r>
                      </m:num>
                      <m:den>
                        <m:r>
                          <a:rPr lang="en-SG" b="0" i="1" smtClean="0">
                            <a:latin typeface="Cambria Math" panose="02040503050406030204" pitchFamily="18" charset="0"/>
                          </a:rPr>
                          <m:t>𝑑𝑥</m:t>
                        </m:r>
                      </m:den>
                    </m:f>
                    <m:r>
                      <a:rPr lang="en-SG" b="0" i="1" smtClean="0">
                        <a:latin typeface="Cambria Math" panose="02040503050406030204" pitchFamily="18" charset="0"/>
                      </a:rPr>
                      <m:t>=−</m:t>
                    </m:r>
                    <m:r>
                      <a:rPr lang="en-SG" b="0" i="1" smtClean="0">
                        <a:latin typeface="Cambria Math" panose="02040503050406030204" pitchFamily="18" charset="0"/>
                      </a:rPr>
                      <m:t>𝑘𝑥</m:t>
                    </m:r>
                  </m:oMath>
                </a14:m>
                <a:r>
                  <a:rPr lang="en-GB" i="1" dirty="0" smtClean="0"/>
                  <a:t>, </a:t>
                </a:r>
                <a:r>
                  <a:rPr lang="en-GB" dirty="0" smtClean="0"/>
                  <a:t>which </a:t>
                </a:r>
                <a:r>
                  <a:rPr lang="en-GB" dirty="0" smtClean="0"/>
                  <a:t>is the same as that given by Hooke’s law. </a:t>
                </a:r>
                <a:endParaRPr lang="en-GB" baseline="30000" dirty="0"/>
              </a:p>
              <a:p>
                <a:pPr marL="0" indent="0">
                  <a:buNone/>
                </a:pPr>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781" r="-605"/>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26</a:t>
            </a:fld>
            <a:endParaRPr lang="en-US" dirty="0"/>
          </a:p>
        </p:txBody>
      </p:sp>
    </p:spTree>
    <p:extLst>
      <p:ext uri="{BB962C8B-B14F-4D97-AF65-F5344CB8AC3E}">
        <p14:creationId xmlns:p14="http://schemas.microsoft.com/office/powerpoint/2010/main" val="1942698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Examples of </a:t>
                </a:r>
                <a:r>
                  <a:rPr lang="en-GB" dirty="0">
                    <a:solidFill>
                      <a:srgbClr val="FF0000"/>
                    </a:solidFill>
                  </a:rPr>
                  <a:t>non-conservative </a:t>
                </a:r>
                <a:r>
                  <a:rPr lang="en-GB" dirty="0" smtClean="0">
                    <a:solidFill>
                      <a:srgbClr val="FF0000"/>
                    </a:solidFill>
                  </a:rPr>
                  <a:t>forces </a:t>
                </a:r>
                <a:r>
                  <a:rPr lang="en-GB" dirty="0" smtClean="0"/>
                  <a:t>are friction and the force unleashed in exploding fire crackers.</a:t>
                </a:r>
              </a:p>
              <a:p>
                <a:pPr>
                  <a:lnSpc>
                    <a:spcPct val="110000"/>
                  </a:lnSpc>
                </a:pPr>
                <a:r>
                  <a:rPr lang="en-GB" dirty="0" smtClean="0"/>
                  <a:t>The work done by a non-conservative force </a:t>
                </a:r>
                <a:r>
                  <a:rPr lang="en-GB" dirty="0">
                    <a:solidFill>
                      <a:srgbClr val="FF0000"/>
                    </a:solidFill>
                  </a:rPr>
                  <a:t>cannot</a:t>
                </a:r>
                <a:r>
                  <a:rPr lang="en-GB" dirty="0"/>
                  <a:t> be represented in terms of </a:t>
                </a:r>
                <a:r>
                  <a:rPr lang="en-GB" dirty="0" smtClean="0"/>
                  <a:t>a potential energy function.</a:t>
                </a:r>
                <a:endParaRPr lang="en-GB" dirty="0"/>
              </a:p>
              <a:p>
                <a:pPr>
                  <a:lnSpc>
                    <a:spcPct val="110000"/>
                  </a:lnSpc>
                </a:pPr>
                <a:r>
                  <a:rPr lang="en-GB" dirty="0" smtClean="0"/>
                  <a:t>If we toss an object onto a rough horizontal surface, it will come to rest because of work done by friction, which is converted to thermal energy of the object and the surface. i.e</a:t>
                </a:r>
                <a:r>
                  <a:rPr lang="en-GB" dirty="0" smtClean="0"/>
                  <a:t>., </a:t>
                </a:r>
                <a14:m>
                  <m:oMath xmlns:m="http://schemas.openxmlformats.org/officeDocument/2006/math">
                    <m:r>
                      <m:rPr>
                        <m:sty m:val="p"/>
                      </m:rPr>
                      <a:rPr lang="en-SG" b="0" i="0" smtClean="0">
                        <a:latin typeface="Cambria Math" panose="02040503050406030204" pitchFamily="18" charset="0"/>
                      </a:rPr>
                      <m:t>Δ</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𝐸</m:t>
                        </m:r>
                      </m:e>
                      <m:sub>
                        <m:r>
                          <a:rPr lang="en-SG" b="0" i="1" smtClean="0">
                            <a:latin typeface="Cambria Math" panose="02040503050406030204" pitchFamily="18" charset="0"/>
                          </a:rPr>
                          <m:t>𝑖𝑛𝑡</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𝑊</m:t>
                        </m:r>
                      </m:e>
                      <m:sub>
                        <m:r>
                          <a:rPr lang="en-SG" b="0" i="1" smtClean="0">
                            <a:latin typeface="Cambria Math" panose="02040503050406030204" pitchFamily="18" charset="0"/>
                          </a:rPr>
                          <m:t>𝑛𝑜𝑛</m:t>
                        </m:r>
                        <m:r>
                          <a:rPr lang="en-SG" b="0" i="1" smtClean="0">
                            <a:latin typeface="Cambria Math" panose="02040503050406030204" pitchFamily="18" charset="0"/>
                          </a:rPr>
                          <m:t>−</m:t>
                        </m:r>
                        <m:r>
                          <a:rPr lang="en-SG" b="0" i="1" smtClean="0">
                            <a:latin typeface="Cambria Math" panose="02040503050406030204" pitchFamily="18" charset="0"/>
                          </a:rPr>
                          <m:t>𝑐𝑜𝑛𝑠𝑒𝑟𝑣𝑎𝑡𝑖𝑣𝑒</m:t>
                        </m:r>
                        <m:r>
                          <a:rPr lang="en-SG" b="0" i="1" smtClean="0">
                            <a:latin typeface="Cambria Math" panose="02040503050406030204" pitchFamily="18" charset="0"/>
                          </a:rPr>
                          <m:t> </m:t>
                        </m:r>
                        <m:r>
                          <a:rPr lang="en-SG" b="0" i="1" smtClean="0">
                            <a:latin typeface="Cambria Math" panose="02040503050406030204" pitchFamily="18" charset="0"/>
                          </a:rPr>
                          <m:t>𝑓𝑜𝑟𝑐𝑒𝑠</m:t>
                        </m:r>
                      </m:sub>
                    </m:sSub>
                  </m:oMath>
                </a14:m>
                <a:endParaRPr lang="en-GB" dirty="0" smtClean="0"/>
              </a:p>
              <a:p>
                <a:pPr>
                  <a:lnSpc>
                    <a:spcPct val="110000"/>
                  </a:lnSpc>
                </a:pP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𝑊</m:t>
                        </m:r>
                      </m:e>
                      <m:sub>
                        <m:r>
                          <a:rPr lang="en-SG" i="1">
                            <a:latin typeface="Cambria Math" panose="02040503050406030204" pitchFamily="18" charset="0"/>
                          </a:rPr>
                          <m:t>𝑛𝑜𝑛</m:t>
                        </m:r>
                        <m:r>
                          <a:rPr lang="en-SG" i="1">
                            <a:latin typeface="Cambria Math" panose="02040503050406030204" pitchFamily="18" charset="0"/>
                          </a:rPr>
                          <m:t>−</m:t>
                        </m:r>
                        <m:r>
                          <a:rPr lang="en-SG" i="1">
                            <a:latin typeface="Cambria Math" panose="02040503050406030204" pitchFamily="18" charset="0"/>
                          </a:rPr>
                          <m:t>𝑐𝑜𝑛𝑠𝑒𝑟𝑣𝑎𝑡𝑖𝑣𝑒</m:t>
                        </m:r>
                        <m:r>
                          <a:rPr lang="en-SG" i="1">
                            <a:latin typeface="Cambria Math" panose="02040503050406030204" pitchFamily="18" charset="0"/>
                          </a:rPr>
                          <m:t> </m:t>
                        </m:r>
                        <m:r>
                          <a:rPr lang="en-SG" i="1">
                            <a:latin typeface="Cambria Math" panose="02040503050406030204" pitchFamily="18" charset="0"/>
                          </a:rPr>
                          <m:t>𝑓𝑜𝑟𝑐𝑒𝑠</m:t>
                        </m:r>
                      </m:sub>
                    </m:sSub>
                  </m:oMath>
                </a14:m>
                <a:r>
                  <a:rPr lang="en-GB" dirty="0" smtClean="0"/>
                  <a:t> is negative because friction acts opposite to the displacement of the object. Hence </a:t>
                </a:r>
                <a14:m>
                  <m:oMath xmlns:m="http://schemas.openxmlformats.org/officeDocument/2006/math">
                    <m:r>
                      <m:rPr>
                        <m:sty m:val="p"/>
                      </m:rPr>
                      <a:rPr lang="en-SG" b="0" i="0" smtClean="0">
                        <a:latin typeface="Cambria Math" panose="02040503050406030204" pitchFamily="18" charset="0"/>
                      </a:rPr>
                      <m:t>Δ</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𝐸</m:t>
                        </m:r>
                      </m:e>
                      <m:sub>
                        <m:r>
                          <a:rPr lang="en-SG" b="0" i="1" smtClean="0">
                            <a:latin typeface="Cambria Math" panose="02040503050406030204" pitchFamily="18" charset="0"/>
                          </a:rPr>
                          <m:t>𝑖𝑛𝑡</m:t>
                        </m:r>
                      </m:sub>
                    </m:sSub>
                  </m:oMath>
                </a14:m>
                <a:r>
                  <a:rPr lang="en-GB" dirty="0"/>
                  <a:t> </a:t>
                </a:r>
                <a:r>
                  <a:rPr lang="en-GB" dirty="0" smtClean="0"/>
                  <a:t>is positive.</a:t>
                </a:r>
              </a:p>
              <a:p>
                <a:pPr>
                  <a:lnSpc>
                    <a:spcPct val="110000"/>
                  </a:lnSpc>
                </a:pPr>
                <a:endParaRPr lang="en-GB" dirty="0"/>
              </a:p>
              <a:p>
                <a:pPr marL="0" indent="0">
                  <a:buNone/>
                </a:pPr>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781" r="-2418" b="-2604"/>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27</a:t>
            </a:fld>
            <a:endParaRPr lang="en-US" dirty="0"/>
          </a:p>
        </p:txBody>
      </p:sp>
    </p:spTree>
    <p:extLst>
      <p:ext uri="{BB962C8B-B14F-4D97-AF65-F5344CB8AC3E}">
        <p14:creationId xmlns:p14="http://schemas.microsoft.com/office/powerpoint/2010/main" val="4267917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Non-conservative force</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If we include the loss of the </a:t>
                </a:r>
                <a:r>
                  <a:rPr lang="en-GB" dirty="0"/>
                  <a:t>initial </a:t>
                </a:r>
                <a:r>
                  <a:rPr lang="en-GB" dirty="0" smtClean="0"/>
                  <a:t>total mechanical energy due to non-conservative forces, we </a:t>
                </a:r>
                <a:r>
                  <a:rPr lang="en-GB" dirty="0"/>
                  <a:t>can write </a:t>
                </a:r>
                <a:r>
                  <a:rPr lang="en-GB" b="1" dirty="0"/>
                  <a:t>the law of conservation of energy </a:t>
                </a:r>
                <a:r>
                  <a:rPr lang="en-GB" dirty="0" smtClean="0"/>
                  <a:t>as </a:t>
                </a:r>
                <a:endParaRPr lang="en-GB" dirty="0" smtClean="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1</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𝑈</m:t>
                          </m:r>
                        </m:e>
                        <m:sub>
                          <m:r>
                            <a:rPr lang="en-SG" b="0" i="1" smtClean="0">
                              <a:latin typeface="Cambria Math" panose="02040503050406030204" pitchFamily="18" charset="0"/>
                            </a:rPr>
                            <m:t>1</m:t>
                          </m:r>
                        </m:sub>
                      </m:sSub>
                      <m:r>
                        <a:rPr lang="en-SG" b="0" i="1" smtClean="0">
                          <a:latin typeface="Cambria Math" panose="02040503050406030204" pitchFamily="18" charset="0"/>
                        </a:rPr>
                        <m:t>−</m:t>
                      </m:r>
                      <m:r>
                        <m:rPr>
                          <m:sty m:val="p"/>
                        </m:rPr>
                        <a:rPr lang="en-SG" b="0" i="0" smtClean="0">
                          <a:latin typeface="Cambria Math" panose="02040503050406030204" pitchFamily="18" charset="0"/>
                        </a:rPr>
                        <m:t>Δ</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𝐸</m:t>
                          </m:r>
                        </m:e>
                        <m:sub>
                          <m:r>
                            <a:rPr lang="en-SG" b="0" i="1" smtClean="0">
                              <a:latin typeface="Cambria Math" panose="02040503050406030204" pitchFamily="18" charset="0"/>
                            </a:rPr>
                            <m:t>𝑖𝑛𝑡</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𝐾</m:t>
                          </m:r>
                        </m:e>
                        <m:sub>
                          <m:r>
                            <a:rPr lang="en-SG" b="0" i="1" smtClean="0">
                              <a:latin typeface="Cambria Math" panose="02040503050406030204" pitchFamily="18" charset="0"/>
                            </a:rPr>
                            <m:t>2</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𝑈</m:t>
                          </m:r>
                        </m:e>
                        <m:sub>
                          <m:r>
                            <a:rPr lang="en-SG" b="0" i="1" smtClean="0">
                              <a:latin typeface="Cambria Math" panose="02040503050406030204" pitchFamily="18" charset="0"/>
                            </a:rPr>
                            <m:t>2</m:t>
                          </m:r>
                        </m:sub>
                      </m:sSub>
                    </m:oMath>
                  </m:oMathPara>
                </a14:m>
                <a:endParaRPr lang="en-GB" dirty="0" smtClean="0"/>
              </a:p>
              <a:p>
                <a:pPr>
                  <a:lnSpc>
                    <a:spcPct val="110000"/>
                  </a:lnSpc>
                </a:pPr>
                <a:r>
                  <a:rPr lang="en-GB" dirty="0" smtClean="0"/>
                  <a:t>Or, we can write </a:t>
                </a:r>
                <a14:m>
                  <m:oMath xmlns:m="http://schemas.openxmlformats.org/officeDocument/2006/math">
                    <m:r>
                      <m:rPr>
                        <m:sty m:val="p"/>
                      </m:rPr>
                      <a:rPr lang="en-SG" b="0" i="0" smtClean="0">
                        <a:latin typeface="Cambria Math" panose="02040503050406030204" pitchFamily="18" charset="0"/>
                      </a:rPr>
                      <m:t>Δ</m:t>
                    </m:r>
                    <m:r>
                      <a:rPr lang="en-SG" b="0" i="1" smtClean="0">
                        <a:latin typeface="Cambria Math" panose="02040503050406030204" pitchFamily="18" charset="0"/>
                      </a:rPr>
                      <m:t>𝐾</m:t>
                    </m:r>
                    <m:r>
                      <a:rPr lang="en-SG" b="0" i="1" smtClean="0">
                        <a:latin typeface="Cambria Math" panose="02040503050406030204" pitchFamily="18" charset="0"/>
                      </a:rPr>
                      <m:t>+</m:t>
                    </m:r>
                    <m:r>
                      <m:rPr>
                        <m:sty m:val="p"/>
                      </m:rPr>
                      <a:rPr lang="en-SG" b="0" i="0" smtClean="0">
                        <a:latin typeface="Cambria Math" panose="02040503050406030204" pitchFamily="18" charset="0"/>
                      </a:rPr>
                      <m:t>Δ</m:t>
                    </m:r>
                    <m:r>
                      <a:rPr lang="en-SG" b="0" i="1" smtClean="0">
                        <a:latin typeface="Cambria Math" panose="02040503050406030204" pitchFamily="18" charset="0"/>
                      </a:rPr>
                      <m:t>𝑈</m:t>
                    </m:r>
                    <m:r>
                      <a:rPr lang="en-SG" b="0" i="1" smtClean="0">
                        <a:latin typeface="Cambria Math" panose="02040503050406030204" pitchFamily="18" charset="0"/>
                      </a:rPr>
                      <m:t>+</m:t>
                    </m:r>
                    <m:r>
                      <m:rPr>
                        <m:sty m:val="p"/>
                      </m:rPr>
                      <a:rPr lang="en-SG" b="0" i="0" smtClean="0">
                        <a:latin typeface="Cambria Math" panose="02040503050406030204" pitchFamily="18" charset="0"/>
                      </a:rPr>
                      <m:t>Δ</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𝐸</m:t>
                        </m:r>
                      </m:e>
                      <m:sub>
                        <m:r>
                          <a:rPr lang="en-SG" b="0" i="1" smtClean="0">
                            <a:latin typeface="Cambria Math" panose="02040503050406030204" pitchFamily="18" charset="0"/>
                          </a:rPr>
                          <m:t>𝑖𝑛𝑡</m:t>
                        </m:r>
                      </m:sub>
                    </m:sSub>
                    <m:r>
                      <a:rPr lang="en-SG" b="0" i="1" smtClean="0">
                        <a:latin typeface="Cambria Math" panose="02040503050406030204" pitchFamily="18" charset="0"/>
                      </a:rPr>
                      <m:t>=0</m:t>
                    </m:r>
                  </m:oMath>
                </a14:m>
                <a:endParaRPr lang="en-GB" dirty="0" smtClean="0"/>
              </a:p>
              <a:p>
                <a:pPr>
                  <a:lnSpc>
                    <a:spcPct val="110000"/>
                  </a:lnSpc>
                </a:pPr>
                <a:r>
                  <a:rPr lang="en-GB" dirty="0" smtClean="0"/>
                  <a:t>This is the general form of law of conservation of energy.</a:t>
                </a:r>
                <a:endParaRPr lang="en-GB" dirty="0" smtClean="0"/>
              </a:p>
              <a:p>
                <a:pPr>
                  <a:lnSpc>
                    <a:spcPct val="110000"/>
                  </a:lnSpc>
                </a:pPr>
                <a:endParaRPr lang="en-GB" dirty="0" smtClean="0"/>
              </a:p>
              <a:p>
                <a:pPr>
                  <a:lnSpc>
                    <a:spcPct val="110000"/>
                  </a:lnSpc>
                </a:pPr>
                <a:endParaRPr lang="en-GB" dirty="0" smtClean="0"/>
              </a:p>
              <a:p>
                <a:pPr marL="0" indent="0">
                  <a:lnSpc>
                    <a:spcPct val="110000"/>
                  </a:lnSpc>
                  <a:buNone/>
                  <a:tabLst>
                    <a:tab pos="358775" algn="l"/>
                  </a:tabLst>
                </a:pPr>
                <a:r>
                  <a:rPr lang="en-GB" i="1" dirty="0" smtClean="0">
                    <a:solidFill>
                      <a:srgbClr val="FF0000"/>
                    </a:solidFill>
                  </a:rPr>
                  <a:t>	</a:t>
                </a:r>
                <a:endParaRPr lang="en-GB" dirty="0">
                  <a:solidFill>
                    <a:schemeClr val="tx1"/>
                  </a:solidFill>
                </a:endParaRPr>
              </a:p>
              <a:p>
                <a:pPr>
                  <a:lnSpc>
                    <a:spcPct val="110000"/>
                  </a:lnSpc>
                </a:pPr>
                <a:endParaRPr lang="en-GB" dirty="0"/>
              </a:p>
              <a:p>
                <a:pPr marL="0" indent="0">
                  <a:buNone/>
                </a:pPr>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781"/>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28</a:t>
            </a:fld>
            <a:endParaRPr lang="en-US" dirty="0"/>
          </a:p>
        </p:txBody>
      </p:sp>
    </p:spTree>
    <p:extLst>
      <p:ext uri="{BB962C8B-B14F-4D97-AF65-F5344CB8AC3E}">
        <p14:creationId xmlns:p14="http://schemas.microsoft.com/office/powerpoint/2010/main" val="1869754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We often need to know how quickly </a:t>
                </a:r>
                <a:r>
                  <a:rPr lang="en-GB" dirty="0" smtClean="0"/>
                  <a:t>the work </a:t>
                </a:r>
                <a:r>
                  <a:rPr lang="en-GB" dirty="0"/>
                  <a:t>was done.  </a:t>
                </a:r>
              </a:p>
              <a:p>
                <a:pPr>
                  <a:lnSpc>
                    <a:spcPct val="110000"/>
                  </a:lnSpc>
                </a:pPr>
                <a:r>
                  <a:rPr lang="en-GB" dirty="0"/>
                  <a:t>Therefore we define a quantity </a:t>
                </a:r>
                <a:r>
                  <a:rPr lang="en-GB" dirty="0">
                    <a:solidFill>
                      <a:srgbClr val="FF0000"/>
                    </a:solidFill>
                  </a:rPr>
                  <a:t>power</a:t>
                </a:r>
                <a:r>
                  <a:rPr lang="en-GB" dirty="0"/>
                  <a:t> which is the rate at which work is done.</a:t>
                </a:r>
              </a:p>
              <a:p>
                <a:pPr>
                  <a:lnSpc>
                    <a:spcPct val="110000"/>
                  </a:lnSpc>
                </a:pPr>
                <a:r>
                  <a:rPr lang="en-GB" dirty="0" smtClean="0"/>
                  <a:t>When </a:t>
                </a:r>
                <a14:m>
                  <m:oMath xmlns:m="http://schemas.openxmlformats.org/officeDocument/2006/math">
                    <m:r>
                      <m:rPr>
                        <m:sty m:val="p"/>
                      </m:rPr>
                      <a:rPr lang="en-SG" b="0" i="0" smtClean="0">
                        <a:latin typeface="Cambria Math" panose="02040503050406030204" pitchFamily="18" charset="0"/>
                      </a:rPr>
                      <m:t>Δ</m:t>
                    </m:r>
                    <m:r>
                      <a:rPr lang="en-SG" b="0" i="1" smtClean="0">
                        <a:latin typeface="Cambria Math" panose="02040503050406030204" pitchFamily="18" charset="0"/>
                      </a:rPr>
                      <m:t>𝑊</m:t>
                    </m:r>
                  </m:oMath>
                </a14:m>
                <a:r>
                  <a:rPr lang="en-GB" dirty="0" smtClean="0"/>
                  <a:t> amount </a:t>
                </a:r>
                <a:r>
                  <a:rPr lang="en-GB" dirty="0" smtClean="0"/>
                  <a:t>of work </a:t>
                </a:r>
                <a:r>
                  <a:rPr lang="en-GB" dirty="0"/>
                  <a:t>is done during a time </a:t>
                </a:r>
                <a:r>
                  <a:rPr lang="en-GB" dirty="0" smtClean="0"/>
                  <a:t>interval </a:t>
                </a:r>
                <a14:m>
                  <m:oMath xmlns:m="http://schemas.openxmlformats.org/officeDocument/2006/math">
                    <m:r>
                      <m:rPr>
                        <m:sty m:val="p"/>
                      </m:rPr>
                      <a:rPr lang="en-SG" b="0" i="0" smtClean="0">
                        <a:latin typeface="Cambria Math" panose="02040503050406030204" pitchFamily="18" charset="0"/>
                      </a:rPr>
                      <m:t>Δ</m:t>
                    </m:r>
                    <m:r>
                      <a:rPr lang="en-SG" b="0" i="1" smtClean="0">
                        <a:latin typeface="Cambria Math" panose="02040503050406030204" pitchFamily="18" charset="0"/>
                      </a:rPr>
                      <m:t>𝑡</m:t>
                    </m:r>
                  </m:oMath>
                </a14:m>
                <a:r>
                  <a:rPr lang="en-GB" dirty="0"/>
                  <a:t>, the </a:t>
                </a:r>
                <a:r>
                  <a:rPr lang="en-GB" dirty="0">
                    <a:solidFill>
                      <a:srgbClr val="FF0000"/>
                    </a:solidFill>
                  </a:rPr>
                  <a:t>average</a:t>
                </a:r>
                <a:r>
                  <a:rPr lang="en-GB" dirty="0"/>
                  <a:t> work done per unit time or the </a:t>
                </a:r>
                <a:r>
                  <a:rPr lang="en-GB" dirty="0">
                    <a:solidFill>
                      <a:srgbClr val="FF0000"/>
                    </a:solidFill>
                  </a:rPr>
                  <a:t>average </a:t>
                </a:r>
                <a:r>
                  <a:rPr lang="en-GB" dirty="0"/>
                  <a:t>power</a:t>
                </a:r>
                <a:r>
                  <a:rPr lang="en-GB" dirty="0">
                    <a:solidFill>
                      <a:srgbClr val="FF0000"/>
                    </a:solidFill>
                  </a:rPr>
                  <a:t> </a:t>
                </a:r>
                <a:r>
                  <a:rPr lang="en-GB" dirty="0"/>
                  <a:t>is </a:t>
                </a:r>
              </a:p>
              <a:p>
                <a:pPr marL="0" indent="0">
                  <a:buNone/>
                </a:pPr>
                <a14:m>
                  <m:oMathPara xmlns:m="http://schemas.openxmlformats.org/officeDocument/2006/math">
                    <m:oMathParaPr>
                      <m:jc m:val="centerGroup"/>
                    </m:oMathParaPr>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𝑃</m:t>
                          </m:r>
                        </m:e>
                        <m:sub>
                          <m:r>
                            <a:rPr lang="en-SG" b="0" i="1" smtClean="0">
                              <a:latin typeface="Cambria Math" panose="02040503050406030204" pitchFamily="18" charset="0"/>
                            </a:rPr>
                            <m:t>𝑎𝑣𝑔</m:t>
                          </m:r>
                        </m:sub>
                      </m:sSub>
                      <m:r>
                        <a:rPr lang="en-SG" b="0" i="1" smtClean="0">
                          <a:latin typeface="Cambria Math" panose="02040503050406030204" pitchFamily="18" charset="0"/>
                        </a:rPr>
                        <m:t>=</m:t>
                      </m:r>
                      <m:f>
                        <m:fPr>
                          <m:ctrlPr>
                            <a:rPr lang="en-SG" b="0" i="0" smtClean="0">
                              <a:latin typeface="Cambria Math" panose="02040503050406030204" pitchFamily="18" charset="0"/>
                            </a:rPr>
                          </m:ctrlPr>
                        </m:fPr>
                        <m:num>
                          <m:r>
                            <m:rPr>
                              <m:sty m:val="p"/>
                            </m:rPr>
                            <a:rPr lang="en-SG" b="0" i="0" smtClean="0">
                              <a:latin typeface="Cambria Math" panose="02040503050406030204" pitchFamily="18" charset="0"/>
                            </a:rPr>
                            <m:t>Δ</m:t>
                          </m:r>
                          <m:r>
                            <a:rPr lang="en-SG" b="0" i="1" smtClean="0">
                              <a:latin typeface="Cambria Math" panose="02040503050406030204" pitchFamily="18" charset="0"/>
                            </a:rPr>
                            <m:t>𝑊</m:t>
                          </m:r>
                        </m:num>
                        <m:den>
                          <m:r>
                            <m:rPr>
                              <m:sty m:val="p"/>
                            </m:rPr>
                            <a:rPr lang="en-SG" b="0" i="0" smtClean="0">
                              <a:latin typeface="Cambria Math" panose="02040503050406030204" pitchFamily="18" charset="0"/>
                            </a:rPr>
                            <m:t>Δ</m:t>
                          </m:r>
                          <m:r>
                            <a:rPr lang="en-SG" b="0" i="1" smtClean="0">
                              <a:latin typeface="Cambria Math" panose="02040503050406030204" pitchFamily="18" charset="0"/>
                            </a:rPr>
                            <m:t>𝑡</m:t>
                          </m:r>
                        </m:den>
                      </m:f>
                    </m:oMath>
                  </m:oMathPara>
                </a14:m>
                <a:endParaRPr lang="en-SG" dirty="0" smtClean="0"/>
              </a:p>
              <a:p>
                <a:r>
                  <a:rPr lang="en-GB" dirty="0" smtClean="0"/>
                  <a:t>The </a:t>
                </a:r>
                <a:r>
                  <a:rPr lang="en-GB" dirty="0"/>
                  <a:t>SI unit of power is joule per </a:t>
                </a:r>
                <a:r>
                  <a:rPr lang="en-GB" dirty="0" smtClean="0"/>
                  <a:t>second or watt </a:t>
                </a:r>
                <a:r>
                  <a:rPr lang="en-GB" dirty="0"/>
                  <a:t>(W).</a:t>
                </a:r>
                <a:endParaRPr lang="en-GB" dirty="0">
                  <a:sym typeface="Symbol" pitchFamily="18" charset="2"/>
                </a:endParaRPr>
              </a:p>
              <a:p>
                <a:r>
                  <a:rPr lang="en-GB" dirty="0" smtClean="0"/>
                  <a:t>The </a:t>
                </a:r>
                <a:r>
                  <a:rPr lang="en-GB" dirty="0"/>
                  <a:t>kilowatt </a:t>
                </a:r>
                <a:r>
                  <a:rPr lang="en-GB" dirty="0" smtClean="0"/>
                  <a:t>(kW</a:t>
                </a:r>
                <a:r>
                  <a:rPr lang="en-GB" dirty="0"/>
                  <a:t>) and </a:t>
                </a:r>
                <a:r>
                  <a:rPr lang="en-GB" dirty="0" smtClean="0"/>
                  <a:t>megawatt (MW</a:t>
                </a:r>
                <a:r>
                  <a:rPr lang="en-GB" dirty="0"/>
                  <a:t>) are commonly used in electricity.</a:t>
                </a:r>
              </a:p>
              <a:p>
                <a:pPr marL="0" indent="0">
                  <a:buNone/>
                </a:pPr>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781" r="-1149"/>
                </a:stretch>
              </a:blipFill>
            </p:spPr>
            <p:txBody>
              <a:bodyPr/>
              <a:lstStyle/>
              <a:p>
                <a:r>
                  <a:rPr lang="en-SG">
                    <a:noFill/>
                  </a:rPr>
                  <a:t> </a:t>
                </a:r>
              </a:p>
            </p:txBody>
          </p:sp>
        </mc:Fallback>
      </mc:AlternateContent>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29</a:t>
            </a:fld>
            <a:endParaRPr lang="en-US" dirty="0"/>
          </a:p>
        </p:txBody>
      </p:sp>
    </p:spTree>
    <p:extLst>
      <p:ext uri="{BB962C8B-B14F-4D97-AF65-F5344CB8AC3E}">
        <p14:creationId xmlns:p14="http://schemas.microsoft.com/office/powerpoint/2010/main" val="1627243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done by a constant force</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The </a:t>
                </a:r>
                <a:r>
                  <a:rPr lang="en-GB" dirty="0">
                    <a:solidFill>
                      <a:srgbClr val="FF0000"/>
                    </a:solidFill>
                  </a:rPr>
                  <a:t>work</a:t>
                </a:r>
                <a:r>
                  <a:rPr lang="en-GB" b="1" dirty="0">
                    <a:solidFill>
                      <a:srgbClr val="FF0000"/>
                    </a:solidFill>
                  </a:rPr>
                  <a:t> </a:t>
                </a:r>
                <a:r>
                  <a:rPr lang="en-GB" dirty="0"/>
                  <a:t>done</a:t>
                </a:r>
                <a:r>
                  <a:rPr lang="en-GB" b="1" dirty="0">
                    <a:solidFill>
                      <a:srgbClr val="FF0000"/>
                    </a:solidFill>
                  </a:rPr>
                  <a:t> </a:t>
                </a:r>
                <a:r>
                  <a:rPr lang="en-GB" dirty="0"/>
                  <a:t>by a </a:t>
                </a:r>
                <a:r>
                  <a:rPr lang="en-GB" dirty="0">
                    <a:solidFill>
                      <a:srgbClr val="FF0000"/>
                    </a:solidFill>
                  </a:rPr>
                  <a:t>constant</a:t>
                </a:r>
                <a:r>
                  <a:rPr lang="en-GB" dirty="0"/>
                  <a:t> force is defined </a:t>
                </a:r>
                <a:r>
                  <a:rPr lang="en-GB" dirty="0" smtClean="0"/>
                  <a:t>as </a:t>
                </a:r>
                <a14:m>
                  <m:oMath xmlns:m="http://schemas.openxmlformats.org/officeDocument/2006/math">
                    <m:r>
                      <a:rPr lang="en-SG" b="0" i="1" smtClean="0">
                        <a:latin typeface="Cambria Math" panose="02040503050406030204" pitchFamily="18" charset="0"/>
                      </a:rPr>
                      <m:t>𝑊</m:t>
                    </m:r>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𝑠</m:t>
                        </m:r>
                      </m:e>
                    </m:acc>
                    <m:r>
                      <a:rPr lang="en-SG" b="0" i="1" smtClean="0">
                        <a:latin typeface="Cambria Math" panose="02040503050406030204" pitchFamily="18" charset="0"/>
                      </a:rPr>
                      <m:t>=</m:t>
                    </m:r>
                    <m:r>
                      <a:rPr lang="en-SG" b="0" i="1" smtClean="0">
                        <a:latin typeface="Cambria Math" panose="02040503050406030204" pitchFamily="18" charset="0"/>
                      </a:rPr>
                      <m:t>𝐹𝑠</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r>
                          <a:rPr lang="en-SG" b="0" i="1" smtClean="0">
                            <a:latin typeface="Cambria Math" panose="02040503050406030204" pitchFamily="18" charset="0"/>
                          </a:rPr>
                          <m:t>𝜙</m:t>
                        </m:r>
                      </m:e>
                    </m:func>
                  </m:oMath>
                </a14:m>
                <a:r>
                  <a:rPr lang="en-GB" dirty="0" smtClean="0"/>
                  <a:t> where </a:t>
                </a:r>
                <a14:m>
                  <m:oMath xmlns:m="http://schemas.openxmlformats.org/officeDocument/2006/math">
                    <m:r>
                      <a:rPr lang="en-SG" b="0" i="1" smtClean="0">
                        <a:latin typeface="Cambria Math" panose="02040503050406030204" pitchFamily="18" charset="0"/>
                      </a:rPr>
                      <m:t>𝜙</m:t>
                    </m:r>
                  </m:oMath>
                </a14:m>
                <a:r>
                  <a:rPr lang="en-GB" dirty="0" smtClean="0">
                    <a:sym typeface="Symbol" panose="05050102010706020507" pitchFamily="18" charset="2"/>
                  </a:rPr>
                  <a:t> is the angle </a:t>
                </a:r>
                <a:r>
                  <a:rPr lang="en-GB" dirty="0" smtClean="0">
                    <a:solidFill>
                      <a:srgbClr val="FF0000"/>
                    </a:solidFill>
                    <a:sym typeface="Symbol" panose="05050102010706020507" pitchFamily="18" charset="2"/>
                  </a:rPr>
                  <a:t>between</a:t>
                </a:r>
                <a:r>
                  <a:rPr lang="en-GB" dirty="0" smtClean="0">
                    <a:sym typeface="Symbol" panose="05050102010706020507" pitchFamily="18" charset="2"/>
                  </a:rPr>
                  <a:t> the force and the displacement.</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pic>
        <p:nvPicPr>
          <p:cNvPr id="8" name="Picture 7"/>
          <p:cNvPicPr>
            <a:picLocks noChangeAspect="1"/>
          </p:cNvPicPr>
          <p:nvPr/>
        </p:nvPicPr>
        <p:blipFill>
          <a:blip r:embed="rId3"/>
          <a:stretch>
            <a:fillRect/>
          </a:stretch>
        </p:blipFill>
        <p:spPr>
          <a:xfrm>
            <a:off x="607754" y="2663290"/>
            <a:ext cx="11059052" cy="2086614"/>
          </a:xfrm>
          <a:prstGeom prst="rect">
            <a:avLst/>
          </a:prstGeom>
        </p:spPr>
      </p:pic>
    </p:spTree>
    <p:extLst>
      <p:ext uri="{BB962C8B-B14F-4D97-AF65-F5344CB8AC3E}">
        <p14:creationId xmlns:p14="http://schemas.microsoft.com/office/powerpoint/2010/main" val="1609123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in terms of force and velocity</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10000"/>
                  </a:lnSpc>
                </a:pPr>
                <a:r>
                  <a:rPr lang="en-GB" dirty="0" smtClean="0"/>
                  <a:t>Suppose a force </a:t>
                </a:r>
                <a14:m>
                  <m:oMath xmlns:m="http://schemas.openxmlformats.org/officeDocument/2006/math">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oMath>
                </a14:m>
                <a:r>
                  <a:rPr lang="en-GB" dirty="0" smtClean="0"/>
                  <a:t> acts </a:t>
                </a:r>
                <a:r>
                  <a:rPr lang="en-GB" dirty="0"/>
                  <a:t>on a body while it undergoes a </a:t>
                </a:r>
                <a:r>
                  <a:rPr lang="en-GB" dirty="0" smtClean="0"/>
                  <a:t>displacement </a:t>
                </a:r>
                <a14:m>
                  <m:oMath xmlns:m="http://schemas.openxmlformats.org/officeDocument/2006/math">
                    <m:r>
                      <a:rPr lang="en-SG" b="0" i="1" smtClean="0">
                        <a:latin typeface="Cambria Math" panose="02040503050406030204" pitchFamily="18" charset="0"/>
                      </a:rPr>
                      <m:t>𝑑</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𝑠</m:t>
                        </m:r>
                      </m:e>
                    </m:acc>
                  </m:oMath>
                </a14:m>
                <a:r>
                  <a:rPr lang="en-GB" dirty="0" smtClean="0"/>
                  <a:t>. </a:t>
                </a:r>
                <a:endParaRPr lang="en-GB" dirty="0"/>
              </a:p>
              <a:p>
                <a:pPr>
                  <a:lnSpc>
                    <a:spcPct val="110000"/>
                  </a:lnSpc>
                </a:pPr>
                <a:r>
                  <a:rPr lang="en-GB" dirty="0" smtClean="0"/>
                  <a:t>The </a:t>
                </a:r>
                <a:r>
                  <a:rPr lang="en-GB" dirty="0" smtClean="0">
                    <a:solidFill>
                      <a:srgbClr val="FF0000"/>
                    </a:solidFill>
                  </a:rPr>
                  <a:t>infinitesimal</a:t>
                </a:r>
                <a:r>
                  <a:rPr lang="en-GB" dirty="0" smtClean="0"/>
                  <a:t> work done </a:t>
                </a:r>
                <a:r>
                  <a:rPr lang="en-GB" dirty="0" smtClean="0"/>
                  <a:t>is </a:t>
                </a:r>
                <a14:m>
                  <m:oMath xmlns:m="http://schemas.openxmlformats.org/officeDocument/2006/math">
                    <m:r>
                      <a:rPr lang="en-SG" b="0" i="1" smtClean="0">
                        <a:latin typeface="Cambria Math" panose="02040503050406030204" pitchFamily="18" charset="0"/>
                      </a:rPr>
                      <m:t>𝑑𝑊</m:t>
                    </m:r>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dirty="0" smtClean="0">
                        <a:latin typeface="Cambria Math" panose="02040503050406030204" pitchFamily="18" charset="0"/>
                      </a:rPr>
                      <m:t>⋅</m:t>
                    </m:r>
                    <m:r>
                      <a:rPr lang="en-SG" b="0" i="1" dirty="0" smtClean="0">
                        <a:latin typeface="Cambria Math" panose="02040503050406030204" pitchFamily="18" charset="0"/>
                      </a:rPr>
                      <m:t>𝑑</m:t>
                    </m:r>
                    <m:acc>
                      <m:accPr>
                        <m:chr m:val="⃗"/>
                        <m:ctrlPr>
                          <a:rPr lang="en-SG" b="0" i="1" dirty="0" smtClean="0">
                            <a:latin typeface="Cambria Math" panose="02040503050406030204" pitchFamily="18" charset="0"/>
                          </a:rPr>
                        </m:ctrlPr>
                      </m:accPr>
                      <m:e>
                        <m:r>
                          <a:rPr lang="en-SG" b="0" i="1" dirty="0" smtClean="0">
                            <a:latin typeface="Cambria Math" panose="02040503050406030204" pitchFamily="18" charset="0"/>
                          </a:rPr>
                          <m:t>𝑠</m:t>
                        </m:r>
                      </m:e>
                    </m:acc>
                  </m:oMath>
                </a14:m>
                <a:r>
                  <a:rPr lang="en-GB" dirty="0" smtClean="0"/>
                  <a:t>.</a:t>
                </a:r>
                <a:endParaRPr lang="en-GB" dirty="0" smtClean="0"/>
              </a:p>
              <a:p>
                <a:pPr>
                  <a:lnSpc>
                    <a:spcPct val="110000"/>
                  </a:lnSpc>
                </a:pPr>
                <a:r>
                  <a:rPr lang="en-GB" dirty="0" smtClean="0"/>
                  <a:t>The </a:t>
                </a:r>
                <a:r>
                  <a:rPr lang="en-GB" dirty="0" smtClean="0">
                    <a:solidFill>
                      <a:srgbClr val="FF0000"/>
                    </a:solidFill>
                  </a:rPr>
                  <a:t>instantaneous</a:t>
                </a:r>
                <a:r>
                  <a:rPr lang="en-GB" dirty="0" smtClean="0"/>
                  <a:t> rate of work done </a:t>
                </a:r>
                <a:r>
                  <a:rPr lang="en-GB" dirty="0" smtClean="0"/>
                  <a:t>is</a:t>
                </a:r>
              </a:p>
              <a:p>
                <a:pPr marL="0" indent="0">
                  <a:lnSpc>
                    <a:spcPct val="110000"/>
                  </a:lnSpc>
                  <a:buNone/>
                </a:pPr>
                <a14:m>
                  <m:oMathPara xmlns:m="http://schemas.openxmlformats.org/officeDocument/2006/math">
                    <m:oMathParaPr>
                      <m:jc m:val="centerGroup"/>
                    </m:oMathParaPr>
                    <m:oMath xmlns:m="http://schemas.openxmlformats.org/officeDocument/2006/math">
                      <m:f>
                        <m:fPr>
                          <m:ctrlPr>
                            <a:rPr lang="en-SG" b="0" i="1" smtClean="0">
                              <a:latin typeface="Cambria Math" panose="02040503050406030204" pitchFamily="18" charset="0"/>
                            </a:rPr>
                          </m:ctrlPr>
                        </m:fPr>
                        <m:num>
                          <m:r>
                            <a:rPr lang="en-SG" b="0" i="1" smtClean="0">
                              <a:latin typeface="Cambria Math" panose="02040503050406030204" pitchFamily="18" charset="0"/>
                            </a:rPr>
                            <m:t>𝑑𝑊</m:t>
                          </m:r>
                        </m:num>
                        <m:den>
                          <m:r>
                            <a:rPr lang="en-SG" b="0" i="1" smtClean="0">
                              <a:latin typeface="Cambria Math" panose="02040503050406030204" pitchFamily="18" charset="0"/>
                            </a:rPr>
                            <m:t>𝑑𝑡</m:t>
                          </m:r>
                        </m:den>
                      </m:f>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dirty="0" smtClean="0">
                          <a:latin typeface="Cambria Math" panose="02040503050406030204" pitchFamily="18" charset="0"/>
                        </a:rPr>
                        <m:t>⋅</m:t>
                      </m:r>
                      <m:f>
                        <m:fPr>
                          <m:ctrlPr>
                            <a:rPr lang="en-SG" b="0" i="1" dirty="0" smtClean="0">
                              <a:latin typeface="Cambria Math" panose="02040503050406030204" pitchFamily="18" charset="0"/>
                            </a:rPr>
                          </m:ctrlPr>
                        </m:fPr>
                        <m:num>
                          <m:r>
                            <a:rPr lang="en-SG" b="0" i="1" dirty="0" smtClean="0">
                              <a:latin typeface="Cambria Math" panose="02040503050406030204" pitchFamily="18" charset="0"/>
                            </a:rPr>
                            <m:t>𝑑</m:t>
                          </m:r>
                          <m:acc>
                            <m:accPr>
                              <m:chr m:val="⃗"/>
                              <m:ctrlPr>
                                <a:rPr lang="en-SG" b="0" i="1" dirty="0" smtClean="0">
                                  <a:latin typeface="Cambria Math" panose="02040503050406030204" pitchFamily="18" charset="0"/>
                                </a:rPr>
                              </m:ctrlPr>
                            </m:accPr>
                            <m:e>
                              <m:r>
                                <a:rPr lang="en-SG" b="0" i="1" dirty="0" smtClean="0">
                                  <a:latin typeface="Cambria Math" panose="02040503050406030204" pitchFamily="18" charset="0"/>
                                </a:rPr>
                                <m:t>𝑠</m:t>
                              </m:r>
                            </m:e>
                          </m:acc>
                        </m:num>
                        <m:den>
                          <m:r>
                            <a:rPr lang="en-SG" b="0" i="1" dirty="0" smtClean="0">
                              <a:latin typeface="Cambria Math" panose="02040503050406030204" pitchFamily="18" charset="0"/>
                            </a:rPr>
                            <m:t>𝑑𝑡</m:t>
                          </m:r>
                        </m:den>
                      </m:f>
                      <m:r>
                        <a:rPr lang="en-SG" b="0" i="1" dirty="0" smtClean="0">
                          <a:latin typeface="Cambria Math" panose="02040503050406030204" pitchFamily="18" charset="0"/>
                        </a:rPr>
                        <m:t>=</m:t>
                      </m:r>
                      <m:acc>
                        <m:accPr>
                          <m:chr m:val="⃗"/>
                          <m:ctrlPr>
                            <a:rPr lang="en-SG" b="0" i="1" dirty="0" smtClean="0">
                              <a:latin typeface="Cambria Math" panose="02040503050406030204" pitchFamily="18" charset="0"/>
                            </a:rPr>
                          </m:ctrlPr>
                        </m:accPr>
                        <m:e>
                          <m:r>
                            <a:rPr lang="en-SG" b="0" i="1" dirty="0" smtClean="0">
                              <a:latin typeface="Cambria Math" panose="02040503050406030204" pitchFamily="18" charset="0"/>
                            </a:rPr>
                            <m:t>𝐹</m:t>
                          </m:r>
                        </m:e>
                      </m:acc>
                      <m:r>
                        <a:rPr lang="en-SG" b="0" i="1" dirty="0" smtClean="0">
                          <a:latin typeface="Cambria Math" panose="02040503050406030204" pitchFamily="18" charset="0"/>
                        </a:rPr>
                        <m:t>⋅</m:t>
                      </m:r>
                      <m:acc>
                        <m:accPr>
                          <m:chr m:val="⃗"/>
                          <m:ctrlPr>
                            <a:rPr lang="en-SG" b="0" i="1" dirty="0" smtClean="0">
                              <a:latin typeface="Cambria Math" panose="02040503050406030204" pitchFamily="18" charset="0"/>
                            </a:rPr>
                          </m:ctrlPr>
                        </m:accPr>
                        <m:e>
                          <m:r>
                            <a:rPr lang="en-SG" b="0" i="1" dirty="0" smtClean="0">
                              <a:latin typeface="Cambria Math" panose="02040503050406030204" pitchFamily="18" charset="0"/>
                            </a:rPr>
                            <m:t>𝑣</m:t>
                          </m:r>
                        </m:e>
                      </m:acc>
                    </m:oMath>
                  </m:oMathPara>
                </a14:m>
                <a:endParaRPr lang="en-GB" dirty="0" smtClean="0"/>
              </a:p>
              <a:p>
                <a:pPr>
                  <a:lnSpc>
                    <a:spcPct val="110000"/>
                  </a:lnSpc>
                </a:pPr>
                <a:r>
                  <a:rPr lang="en-GB" dirty="0" smtClean="0"/>
                  <a:t>Hence </a:t>
                </a:r>
                <a:r>
                  <a:rPr lang="en-GB" dirty="0" smtClean="0">
                    <a:solidFill>
                      <a:srgbClr val="FF0000"/>
                    </a:solidFill>
                  </a:rPr>
                  <a:t>instantaneous</a:t>
                </a:r>
                <a:r>
                  <a:rPr lang="en-GB" dirty="0" smtClean="0"/>
                  <a:t> </a:t>
                </a:r>
                <a:r>
                  <a:rPr lang="en-GB" dirty="0" smtClean="0"/>
                  <a:t>power </a:t>
                </a:r>
                <a14:m>
                  <m:oMath xmlns:m="http://schemas.openxmlformats.org/officeDocument/2006/math">
                    <m:r>
                      <a:rPr lang="en-SG" b="0" i="1" smtClean="0">
                        <a:latin typeface="Cambria Math" panose="02040503050406030204" pitchFamily="18" charset="0"/>
                      </a:rPr>
                      <m:t>𝑃</m:t>
                    </m:r>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dirty="0" smtClean="0">
                        <a:latin typeface="Cambria Math" panose="02040503050406030204" pitchFamily="18" charset="0"/>
                      </a:rPr>
                      <m:t>⋅</m:t>
                    </m:r>
                    <m:acc>
                      <m:accPr>
                        <m:chr m:val="⃗"/>
                        <m:ctrlPr>
                          <a:rPr lang="en-SG" b="0" i="1" dirty="0" smtClean="0">
                            <a:latin typeface="Cambria Math" panose="02040503050406030204" pitchFamily="18" charset="0"/>
                          </a:rPr>
                        </m:ctrlPr>
                      </m:accPr>
                      <m:e>
                        <m:r>
                          <a:rPr lang="en-SG" b="0" i="1" dirty="0" smtClean="0">
                            <a:latin typeface="Cambria Math" panose="02040503050406030204" pitchFamily="18" charset="0"/>
                          </a:rPr>
                          <m:t>𝑣</m:t>
                        </m:r>
                      </m:e>
                    </m:acc>
                  </m:oMath>
                </a14:m>
                <a:r>
                  <a:rPr lang="en-GB" dirty="0" smtClean="0"/>
                  <a:t>.</a:t>
                </a:r>
                <a:endParaRPr lang="en-GB" dirty="0" smtClean="0"/>
              </a:p>
              <a:p>
                <a:pPr marL="0" indent="0">
                  <a:lnSpc>
                    <a:spcPct val="110000"/>
                  </a:lnSpc>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30</a:t>
            </a:fld>
            <a:endParaRPr lang="en-US" dirty="0"/>
          </a:p>
        </p:txBody>
      </p:sp>
    </p:spTree>
    <p:extLst>
      <p:ext uri="{BB962C8B-B14F-4D97-AF65-F5344CB8AC3E}">
        <p14:creationId xmlns:p14="http://schemas.microsoft.com/office/powerpoint/2010/main" val="1689134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a:t>
            </a:r>
            <a:endParaRPr lang="en-SG" dirty="0"/>
          </a:p>
        </p:txBody>
      </p:sp>
      <p:sp>
        <p:nvSpPr>
          <p:cNvPr id="3" name="Content Placeholder 2"/>
          <p:cNvSpPr>
            <a:spLocks noGrp="1"/>
          </p:cNvSpPr>
          <p:nvPr>
            <p:ph idx="1"/>
          </p:nvPr>
        </p:nvSpPr>
        <p:spPr/>
        <p:txBody>
          <a:bodyPr/>
          <a:lstStyle/>
          <a:p>
            <a:pPr marL="0" indent="0">
              <a:buNone/>
            </a:pPr>
            <a:r>
              <a:rPr lang="en-GB" sz="2000" dirty="0"/>
              <a:t>A  50.0-kg marathon runner runs up the stairs to the top of Chicago’s </a:t>
            </a:r>
            <a:r>
              <a:rPr lang="en-GB" sz="2000" dirty="0" smtClean="0"/>
              <a:t>Willis </a:t>
            </a:r>
            <a:r>
              <a:rPr lang="en-GB" sz="2000" dirty="0"/>
              <a:t>tower whose height is 443 m. To lift herself to the top in 15.0 minutes, what must be her average power output?</a:t>
            </a:r>
          </a:p>
          <a:p>
            <a:pPr marL="0" indent="0">
              <a:buNone/>
            </a:pPr>
            <a:endParaRPr lang="en-SG"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31</a:t>
            </a:fld>
            <a:endParaRPr lang="en-US" dirty="0"/>
          </a:p>
        </p:txBody>
      </p:sp>
    </p:spTree>
    <p:extLst>
      <p:ext uri="{BB962C8B-B14F-4D97-AF65-F5344CB8AC3E}">
        <p14:creationId xmlns:p14="http://schemas.microsoft.com/office/powerpoint/2010/main" val="257884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Domestic unit of power</a:t>
            </a:r>
            <a:endParaRPr lang="en-SG" dirty="0"/>
          </a:p>
        </p:txBody>
      </p:sp>
      <p:sp>
        <p:nvSpPr>
          <p:cNvPr id="3" name="Content Placeholder 2"/>
          <p:cNvSpPr>
            <a:spLocks noGrp="1"/>
          </p:cNvSpPr>
          <p:nvPr>
            <p:ph idx="1"/>
          </p:nvPr>
        </p:nvSpPr>
        <p:spPr/>
        <p:txBody>
          <a:bodyPr/>
          <a:lstStyle/>
          <a:p>
            <a:pPr>
              <a:lnSpc>
                <a:spcPct val="110000"/>
              </a:lnSpc>
            </a:pPr>
            <a:r>
              <a:rPr lang="en-GB" dirty="0"/>
              <a:t>The domestic unit of electricity is the kilowatt-hour (kWh). </a:t>
            </a:r>
          </a:p>
          <a:p>
            <a:pPr>
              <a:lnSpc>
                <a:spcPct val="110000"/>
              </a:lnSpc>
            </a:pPr>
            <a:r>
              <a:rPr lang="en-GB" dirty="0"/>
              <a:t>One kWh is the energy used by a device at a rate of 1000 watts in one hour.</a:t>
            </a:r>
          </a:p>
          <a:p>
            <a:pPr>
              <a:lnSpc>
                <a:spcPct val="110000"/>
              </a:lnSpc>
            </a:pPr>
            <a:r>
              <a:rPr lang="en-GB" dirty="0"/>
              <a:t>1 kWh = 1000 W </a:t>
            </a:r>
            <a:r>
              <a:rPr lang="en-GB" dirty="0" smtClean="0"/>
              <a:t>× </a:t>
            </a:r>
            <a:r>
              <a:rPr lang="en-GB" dirty="0"/>
              <a:t>3600 s = 3.6 </a:t>
            </a:r>
            <a:r>
              <a:rPr lang="en-GB" dirty="0" smtClean="0"/>
              <a:t>× 10</a:t>
            </a:r>
            <a:r>
              <a:rPr lang="en-GB" baseline="30000" dirty="0" smtClean="0"/>
              <a:t>6</a:t>
            </a:r>
            <a:r>
              <a:rPr lang="en-GB" dirty="0" smtClean="0"/>
              <a:t> J = 3.6 MJ</a:t>
            </a:r>
            <a:r>
              <a:rPr lang="en-GB" dirty="0"/>
              <a:t>.</a:t>
            </a:r>
          </a:p>
          <a:p>
            <a:pPr>
              <a:lnSpc>
                <a:spcPct val="110000"/>
              </a:lnSpc>
            </a:pPr>
            <a:r>
              <a:rPr lang="en-GB" dirty="0"/>
              <a:t>The cost of electricity </a:t>
            </a:r>
            <a:r>
              <a:rPr lang="en-GB" dirty="0" smtClean="0"/>
              <a:t>is </a:t>
            </a:r>
            <a:r>
              <a:rPr lang="en-GB" dirty="0"/>
              <a:t>based on the number of kilowatt-hour (kWh) of electrical energy used. </a:t>
            </a:r>
            <a:endParaRPr lang="en-GB" dirty="0">
              <a:sym typeface="Symbol" pitchFamily="18" charset="2"/>
            </a:endParaRPr>
          </a:p>
          <a:p>
            <a:pPr marL="0" indent="0">
              <a:buNone/>
            </a:pPr>
            <a:endParaRPr lang="en-SG"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32</a:t>
            </a:fld>
            <a:endParaRPr lang="en-US" dirty="0"/>
          </a:p>
        </p:txBody>
      </p:sp>
    </p:spTree>
    <p:extLst>
      <p:ext uri="{BB962C8B-B14F-4D97-AF65-F5344CB8AC3E}">
        <p14:creationId xmlns:p14="http://schemas.microsoft.com/office/powerpoint/2010/main" val="2471507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machines</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smtClean="0"/>
                  <a:t>By the principle of conversation of energy, energy input equals </a:t>
                </a:r>
                <a:r>
                  <a:rPr lang="en-GB" dirty="0">
                    <a:solidFill>
                      <a:srgbClr val="FF0000"/>
                    </a:solidFill>
                  </a:rPr>
                  <a:t>useful</a:t>
                </a:r>
                <a:r>
                  <a:rPr lang="en-GB" dirty="0"/>
                  <a:t> energy output plus </a:t>
                </a:r>
                <a:r>
                  <a:rPr lang="en-GB" dirty="0">
                    <a:solidFill>
                      <a:srgbClr val="FF0000"/>
                    </a:solidFill>
                  </a:rPr>
                  <a:t>wasted energy </a:t>
                </a:r>
                <a:r>
                  <a:rPr lang="en-GB" dirty="0">
                    <a:solidFill>
                      <a:schemeClr val="tx1"/>
                    </a:solidFill>
                  </a:rPr>
                  <a:t>due </a:t>
                </a:r>
                <a:r>
                  <a:rPr lang="en-GB" dirty="0"/>
                  <a:t>to </a:t>
                </a:r>
                <a:r>
                  <a:rPr lang="en-GB" dirty="0" smtClean="0"/>
                  <a:t>friction and other work</a:t>
                </a:r>
                <a:r>
                  <a:rPr lang="en-GB" dirty="0" smtClean="0"/>
                  <a:t>.</a:t>
                </a:r>
              </a:p>
              <a:p>
                <a:pPr marL="0" indent="0">
                  <a:buNone/>
                </a:pPr>
                <a14:m>
                  <m:oMathPara xmlns:m="http://schemas.openxmlformats.org/officeDocument/2006/math">
                    <m:oMathParaPr>
                      <m:jc m:val="centerGroup"/>
                    </m:oMathParaPr>
                    <m:oMath xmlns:m="http://schemas.openxmlformats.org/officeDocument/2006/math">
                      <m:r>
                        <m:rPr>
                          <m:nor/>
                        </m:rPr>
                        <a:rPr lang="en-SG" b="0" i="0" smtClean="0">
                          <a:latin typeface="Cambria Math" panose="02040503050406030204" pitchFamily="18" charset="0"/>
                        </a:rPr>
                        <m:t>Efficiency</m:t>
                      </m:r>
                      <m:r>
                        <a:rPr lang="en-SG" b="0" i="1" smtClean="0">
                          <a:latin typeface="Cambria Math" panose="02040503050406030204" pitchFamily="18" charset="0"/>
                        </a:rPr>
                        <m:t>=</m:t>
                      </m:r>
                      <m:f>
                        <m:fPr>
                          <m:ctrlPr>
                            <a:rPr lang="en-SG" b="0" i="1" smtClean="0">
                              <a:latin typeface="Cambria Math" panose="02040503050406030204" pitchFamily="18" charset="0"/>
                            </a:rPr>
                          </m:ctrlPr>
                        </m:fPr>
                        <m:num>
                          <m:r>
                            <m:rPr>
                              <m:nor/>
                            </m:rPr>
                            <a:rPr lang="en-SG" b="0" i="0" smtClean="0">
                              <a:latin typeface="Cambria Math" panose="02040503050406030204" pitchFamily="18" charset="0"/>
                            </a:rPr>
                            <m:t>useful</m:t>
                          </m:r>
                          <m:r>
                            <m:rPr>
                              <m:nor/>
                            </m:rPr>
                            <a:rPr lang="en-SG" b="0" i="0" smtClean="0">
                              <a:latin typeface="Cambria Math" panose="02040503050406030204" pitchFamily="18" charset="0"/>
                            </a:rPr>
                            <m:t> </m:t>
                          </m:r>
                          <m:r>
                            <m:rPr>
                              <m:nor/>
                            </m:rPr>
                            <a:rPr lang="en-SG" b="0" i="0" smtClean="0">
                              <a:latin typeface="Cambria Math" panose="02040503050406030204" pitchFamily="18" charset="0"/>
                            </a:rPr>
                            <m:t>work</m:t>
                          </m:r>
                          <m:r>
                            <m:rPr>
                              <m:nor/>
                            </m:rPr>
                            <a:rPr lang="en-SG" b="0" i="0" smtClean="0">
                              <a:latin typeface="Cambria Math" panose="02040503050406030204" pitchFamily="18" charset="0"/>
                            </a:rPr>
                            <m:t> </m:t>
                          </m:r>
                          <m:r>
                            <m:rPr>
                              <m:nor/>
                            </m:rPr>
                            <a:rPr lang="en-SG" b="0" i="0" smtClean="0">
                              <a:latin typeface="Cambria Math" panose="02040503050406030204" pitchFamily="18" charset="0"/>
                            </a:rPr>
                            <m:t>done</m:t>
                          </m:r>
                        </m:num>
                        <m:den>
                          <m:r>
                            <m:rPr>
                              <m:nor/>
                            </m:rPr>
                            <a:rPr lang="en-SG" b="0" i="0" smtClean="0">
                              <a:latin typeface="Cambria Math" panose="02040503050406030204" pitchFamily="18" charset="0"/>
                            </a:rPr>
                            <m:t>work</m:t>
                          </m:r>
                          <m:r>
                            <m:rPr>
                              <m:nor/>
                            </m:rPr>
                            <a:rPr lang="en-SG" b="0" i="0" smtClean="0">
                              <a:latin typeface="Cambria Math" panose="02040503050406030204" pitchFamily="18" charset="0"/>
                            </a:rPr>
                            <m:t> </m:t>
                          </m:r>
                          <m:r>
                            <m:rPr>
                              <m:nor/>
                            </m:rPr>
                            <a:rPr lang="en-SG" b="0" i="0" smtClean="0">
                              <a:latin typeface="Cambria Math" panose="02040503050406030204" pitchFamily="18" charset="0"/>
                            </a:rPr>
                            <m:t>input</m:t>
                          </m:r>
                        </m:den>
                      </m:f>
                      <m:r>
                        <a:rPr lang="en-SG" b="0" i="1" smtClean="0">
                          <a:latin typeface="Cambria Math" panose="02040503050406030204" pitchFamily="18" charset="0"/>
                        </a:rPr>
                        <m:t>×100%</m:t>
                      </m:r>
                    </m:oMath>
                  </m:oMathPara>
                </a14:m>
                <a:endParaRPr lang="en-GB" dirty="0" smtClean="0"/>
              </a:p>
              <a:p>
                <a:r>
                  <a:rPr lang="en-GB" dirty="0" smtClean="0"/>
                  <a:t>Other versions of the efficiency formula include:</a:t>
                </a:r>
                <a:endParaRPr lang="en-GB" dirty="0"/>
              </a:p>
              <a:p>
                <a:pPr marL="0" indent="0">
                  <a:buNone/>
                </a:pPr>
                <a14:m>
                  <m:oMathPara xmlns:m="http://schemas.openxmlformats.org/officeDocument/2006/math">
                    <m:oMathParaPr>
                      <m:jc m:val="centerGroup"/>
                    </m:oMathParaPr>
                    <m:oMath xmlns:m="http://schemas.openxmlformats.org/officeDocument/2006/math">
                      <m:r>
                        <m:rPr>
                          <m:nor/>
                        </m:rPr>
                        <a:rPr lang="en-SG">
                          <a:latin typeface="Cambria Math" panose="02040503050406030204" pitchFamily="18" charset="0"/>
                        </a:rPr>
                        <m:t>Efficiency</m:t>
                      </m:r>
                      <m:r>
                        <a:rPr lang="en-SG" i="1">
                          <a:latin typeface="Cambria Math" panose="02040503050406030204" pitchFamily="18" charset="0"/>
                        </a:rPr>
                        <m:t>=</m:t>
                      </m:r>
                      <m:f>
                        <m:fPr>
                          <m:ctrlPr>
                            <a:rPr lang="en-SG" i="1">
                              <a:latin typeface="Cambria Math" panose="02040503050406030204" pitchFamily="18" charset="0"/>
                            </a:rPr>
                          </m:ctrlPr>
                        </m:fPr>
                        <m:num>
                          <m:r>
                            <m:rPr>
                              <m:nor/>
                            </m:rPr>
                            <a:rPr lang="en-SG">
                              <a:latin typeface="Cambria Math" panose="02040503050406030204" pitchFamily="18" charset="0"/>
                            </a:rPr>
                            <m:t>useful</m:t>
                          </m:r>
                          <m:r>
                            <m:rPr>
                              <m:nor/>
                            </m:rPr>
                            <a:rPr lang="en-SG">
                              <a:latin typeface="Cambria Math" panose="02040503050406030204" pitchFamily="18" charset="0"/>
                            </a:rPr>
                            <m:t> </m:t>
                          </m:r>
                          <m:r>
                            <m:rPr>
                              <m:nor/>
                            </m:rPr>
                            <a:rPr lang="en-SG" b="0" i="0" smtClean="0">
                              <a:latin typeface="Cambria Math" panose="02040503050406030204" pitchFamily="18" charset="0"/>
                            </a:rPr>
                            <m:t>energy</m:t>
                          </m:r>
                          <m:r>
                            <m:rPr>
                              <m:nor/>
                            </m:rPr>
                            <a:rPr lang="en-SG">
                              <a:latin typeface="Cambria Math" panose="02040503050406030204" pitchFamily="18" charset="0"/>
                            </a:rPr>
                            <m:t> </m:t>
                          </m:r>
                          <m:r>
                            <m:rPr>
                              <m:nor/>
                            </m:rPr>
                            <a:rPr lang="en-SG" b="0" i="0" smtClean="0">
                              <a:latin typeface="Cambria Math" panose="02040503050406030204" pitchFamily="18" charset="0"/>
                            </a:rPr>
                            <m:t>output</m:t>
                          </m:r>
                        </m:num>
                        <m:den>
                          <m:r>
                            <m:rPr>
                              <m:nor/>
                            </m:rPr>
                            <a:rPr lang="en-SG" b="0" i="0" smtClean="0">
                              <a:latin typeface="Cambria Math" panose="02040503050406030204" pitchFamily="18" charset="0"/>
                            </a:rPr>
                            <m:t>energy</m:t>
                          </m:r>
                          <m:r>
                            <m:rPr>
                              <m:nor/>
                            </m:rPr>
                            <a:rPr lang="en-SG">
                              <a:latin typeface="Cambria Math" panose="02040503050406030204" pitchFamily="18" charset="0"/>
                            </a:rPr>
                            <m:t> </m:t>
                          </m:r>
                          <m:r>
                            <m:rPr>
                              <m:nor/>
                            </m:rPr>
                            <a:rPr lang="en-SG">
                              <a:latin typeface="Cambria Math" panose="02040503050406030204" pitchFamily="18" charset="0"/>
                            </a:rPr>
                            <m:t>input</m:t>
                          </m:r>
                        </m:den>
                      </m:f>
                      <m:r>
                        <a:rPr lang="en-SG" i="1">
                          <a:latin typeface="Cambria Math" panose="02040503050406030204" pitchFamily="18" charset="0"/>
                        </a:rPr>
                        <m:t>×100%</m:t>
                      </m:r>
                    </m:oMath>
                  </m:oMathPara>
                </a14:m>
                <a:endParaRPr lang="en-SG" dirty="0" smtClean="0"/>
              </a:p>
              <a:p>
                <a:pPr marL="0" indent="0">
                  <a:lnSpc>
                    <a:spcPct val="150000"/>
                  </a:lnSpc>
                  <a:buNone/>
                </a:pPr>
                <a14:m>
                  <m:oMathPara xmlns:m="http://schemas.openxmlformats.org/officeDocument/2006/math">
                    <m:oMathParaPr>
                      <m:jc m:val="centerGroup"/>
                    </m:oMathParaPr>
                    <m:oMath xmlns:m="http://schemas.openxmlformats.org/officeDocument/2006/math">
                      <m:r>
                        <m:rPr>
                          <m:nor/>
                        </m:rPr>
                        <a:rPr lang="en-SG">
                          <a:latin typeface="Cambria Math" panose="02040503050406030204" pitchFamily="18" charset="0"/>
                        </a:rPr>
                        <m:t>Efficiency</m:t>
                      </m:r>
                      <m:r>
                        <a:rPr lang="en-SG" i="1">
                          <a:latin typeface="Cambria Math" panose="02040503050406030204" pitchFamily="18" charset="0"/>
                        </a:rPr>
                        <m:t>=</m:t>
                      </m:r>
                      <m:f>
                        <m:fPr>
                          <m:ctrlPr>
                            <a:rPr lang="en-SG" i="1">
                              <a:latin typeface="Cambria Math" panose="02040503050406030204" pitchFamily="18" charset="0"/>
                            </a:rPr>
                          </m:ctrlPr>
                        </m:fPr>
                        <m:num>
                          <m:r>
                            <m:rPr>
                              <m:nor/>
                            </m:rPr>
                            <a:rPr lang="en-SG">
                              <a:latin typeface="Cambria Math" panose="02040503050406030204" pitchFamily="18" charset="0"/>
                            </a:rPr>
                            <m:t>useful</m:t>
                          </m:r>
                          <m:r>
                            <m:rPr>
                              <m:nor/>
                            </m:rPr>
                            <a:rPr lang="en-SG">
                              <a:latin typeface="Cambria Math" panose="02040503050406030204" pitchFamily="18" charset="0"/>
                            </a:rPr>
                            <m:t> </m:t>
                          </m:r>
                          <m:r>
                            <m:rPr>
                              <m:nor/>
                            </m:rPr>
                            <a:rPr lang="en-SG" b="0" i="0" smtClean="0">
                              <a:latin typeface="Cambria Math" panose="02040503050406030204" pitchFamily="18" charset="0"/>
                            </a:rPr>
                            <m:t>power</m:t>
                          </m:r>
                          <m:r>
                            <m:rPr>
                              <m:nor/>
                            </m:rPr>
                            <a:rPr lang="en-SG">
                              <a:latin typeface="Cambria Math" panose="02040503050406030204" pitchFamily="18" charset="0"/>
                            </a:rPr>
                            <m:t> </m:t>
                          </m:r>
                          <m:r>
                            <m:rPr>
                              <m:nor/>
                            </m:rPr>
                            <a:rPr lang="en-SG">
                              <a:latin typeface="Cambria Math" panose="02040503050406030204" pitchFamily="18" charset="0"/>
                            </a:rPr>
                            <m:t>output</m:t>
                          </m:r>
                        </m:num>
                        <m:den>
                          <m:r>
                            <m:rPr>
                              <m:nor/>
                            </m:rPr>
                            <a:rPr lang="en-SG" b="0" i="0" smtClean="0">
                              <a:latin typeface="Cambria Math" panose="02040503050406030204" pitchFamily="18" charset="0"/>
                            </a:rPr>
                            <m:t>power</m:t>
                          </m:r>
                          <m:r>
                            <m:rPr>
                              <m:nor/>
                            </m:rPr>
                            <a:rPr lang="en-SG">
                              <a:latin typeface="Cambria Math" panose="02040503050406030204" pitchFamily="18" charset="0"/>
                            </a:rPr>
                            <m:t> </m:t>
                          </m:r>
                          <m:r>
                            <m:rPr>
                              <m:nor/>
                            </m:rPr>
                            <a:rPr lang="en-SG">
                              <a:latin typeface="Cambria Math" panose="02040503050406030204" pitchFamily="18" charset="0"/>
                            </a:rPr>
                            <m:t>input</m:t>
                          </m:r>
                        </m:den>
                      </m:f>
                      <m:r>
                        <a:rPr lang="en-SG" i="1">
                          <a:latin typeface="Cambria Math" panose="02040503050406030204" pitchFamily="18" charset="0"/>
                        </a:rPr>
                        <m:t>×100%</m:t>
                      </m:r>
                    </m:oMath>
                  </m:oMathPara>
                </a14:m>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93" t="-1042"/>
                </a:stretch>
              </a:blipFill>
            </p:spPr>
            <p:txBody>
              <a:bodyPr/>
              <a:lstStyle/>
              <a:p>
                <a:r>
                  <a:rPr lang="en-SG">
                    <a:noFill/>
                  </a:rPr>
                  <a:t> </a:t>
                </a:r>
              </a:p>
            </p:txBody>
          </p:sp>
        </mc:Fallback>
      </mc:AlternateContent>
      <p:sp>
        <p:nvSpPr>
          <p:cNvPr id="6" name="Footer Placeholder 5"/>
          <p:cNvSpPr>
            <a:spLocks noGrp="1"/>
          </p:cNvSpPr>
          <p:nvPr>
            <p:ph type="ftr" sz="quarter" idx="11"/>
          </p:nvPr>
        </p:nvSpPr>
        <p:spPr/>
        <p:txBody>
          <a:bodyPr/>
          <a:lstStyle/>
          <a:p>
            <a:r>
              <a:rPr lang="en-US" smtClean="0"/>
              <a:t>Official (closed), Non-sensitive</a:t>
            </a:r>
            <a:endParaRPr lang="en-US" dirty="0" smtClean="0"/>
          </a:p>
        </p:txBody>
      </p:sp>
      <p:sp>
        <p:nvSpPr>
          <p:cNvPr id="7" name="Slide Number Placeholder 6"/>
          <p:cNvSpPr>
            <a:spLocks noGrp="1"/>
          </p:cNvSpPr>
          <p:nvPr>
            <p:ph type="sldNum" sz="quarter" idx="12"/>
          </p:nvPr>
        </p:nvSpPr>
        <p:spPr/>
        <p:txBody>
          <a:bodyPr/>
          <a:lstStyle/>
          <a:p>
            <a:r>
              <a:rPr lang="en-US" smtClean="0"/>
              <a:t> Page </a:t>
            </a:r>
            <a:fld id="{D57F1E4F-1CFF-5643-939E-217C01CDF565}" type="slidenum">
              <a:rPr lang="en-US" smtClean="0"/>
              <a:pPr/>
              <a:t>33</a:t>
            </a:fld>
            <a:endParaRPr lang="en-US" dirty="0"/>
          </a:p>
        </p:txBody>
      </p:sp>
    </p:spTree>
    <p:extLst>
      <p:ext uri="{BB962C8B-B14F-4D97-AF65-F5344CB8AC3E}">
        <p14:creationId xmlns:p14="http://schemas.microsoft.com/office/powerpoint/2010/main" val="225280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Useless </a:t>
            </a:r>
            <a:r>
              <a:rPr lang="en-SG" dirty="0" smtClean="0"/>
              <a:t>work</a:t>
            </a:r>
            <a:endParaRPr lang="en-SG" dirty="0"/>
          </a:p>
        </p:txBody>
      </p:sp>
      <p:sp>
        <p:nvSpPr>
          <p:cNvPr id="3" name="Content Placeholder 2"/>
          <p:cNvSpPr>
            <a:spLocks noGrp="1"/>
          </p:cNvSpPr>
          <p:nvPr>
            <p:ph idx="1"/>
          </p:nvPr>
        </p:nvSpPr>
        <p:spPr/>
        <p:txBody>
          <a:bodyPr/>
          <a:lstStyle/>
          <a:p>
            <a:pPr marL="363538" indent="-363538">
              <a:lnSpc>
                <a:spcPct val="110000"/>
              </a:lnSpc>
            </a:pPr>
            <a:r>
              <a:rPr lang="en-GB" dirty="0"/>
              <a:t>The </a:t>
            </a:r>
            <a:r>
              <a:rPr lang="en-GB" dirty="0">
                <a:solidFill>
                  <a:srgbClr val="FF0000"/>
                </a:solidFill>
              </a:rPr>
              <a:t>useful</a:t>
            </a:r>
            <a:r>
              <a:rPr lang="en-GB" dirty="0"/>
              <a:t> work is the work done in raising the load.</a:t>
            </a:r>
            <a:endParaRPr lang="en-US" dirty="0"/>
          </a:p>
          <a:p>
            <a:pPr marL="363538" indent="-363538">
              <a:lnSpc>
                <a:spcPct val="110000"/>
              </a:lnSpc>
            </a:pPr>
            <a:r>
              <a:rPr lang="en-US" dirty="0" smtClean="0"/>
              <a:t>In </a:t>
            </a:r>
            <a:r>
              <a:rPr lang="en-US" dirty="0"/>
              <a:t>the double pulley system shown below, the lower pulley and rope have weight and </a:t>
            </a:r>
            <a:r>
              <a:rPr lang="en-US" dirty="0" smtClean="0"/>
              <a:t>work must be </a:t>
            </a:r>
            <a:r>
              <a:rPr lang="en-US" dirty="0"/>
              <a:t>done to raise </a:t>
            </a:r>
            <a:r>
              <a:rPr lang="en-US" dirty="0" smtClean="0"/>
              <a:t>them in order to lift the load. </a:t>
            </a:r>
          </a:p>
          <a:p>
            <a:pPr marL="363538" indent="-363538">
              <a:lnSpc>
                <a:spcPct val="110000"/>
              </a:lnSpc>
            </a:pPr>
            <a:r>
              <a:rPr lang="en-US" dirty="0" smtClean="0"/>
              <a:t>The work done to raise the lower pulley and rope are useless work.</a:t>
            </a:r>
            <a:endParaRPr lang="en-US" dirty="0"/>
          </a:p>
          <a:p>
            <a:pPr marL="363538" indent="-363538">
              <a:lnSpc>
                <a:spcPct val="110000"/>
              </a:lnSpc>
            </a:pPr>
            <a:endParaRPr lang="en-US" dirty="0"/>
          </a:p>
          <a:p>
            <a:endParaRPr lang="en-SG" dirty="0"/>
          </a:p>
        </p:txBody>
      </p:sp>
      <p:grpSp>
        <p:nvGrpSpPr>
          <p:cNvPr id="5" name="Group 37"/>
          <p:cNvGrpSpPr>
            <a:grpSpLocks/>
          </p:cNvGrpSpPr>
          <p:nvPr/>
        </p:nvGrpSpPr>
        <p:grpSpPr bwMode="auto">
          <a:xfrm>
            <a:off x="1388831" y="4077872"/>
            <a:ext cx="2138171" cy="2295525"/>
            <a:chOff x="1242" y="2476"/>
            <a:chExt cx="1444" cy="1550"/>
          </a:xfrm>
        </p:grpSpPr>
        <p:sp>
          <p:nvSpPr>
            <p:cNvPr id="6" name="Line 22"/>
            <p:cNvSpPr>
              <a:spLocks noChangeShapeType="1"/>
            </p:cNvSpPr>
            <p:nvPr/>
          </p:nvSpPr>
          <p:spPr bwMode="auto">
            <a:xfrm>
              <a:off x="2108" y="2476"/>
              <a:ext cx="0" cy="797"/>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7" name="Line 21"/>
            <p:cNvSpPr>
              <a:spLocks noChangeShapeType="1"/>
            </p:cNvSpPr>
            <p:nvPr/>
          </p:nvSpPr>
          <p:spPr bwMode="auto">
            <a:xfrm>
              <a:off x="1784" y="2710"/>
              <a:ext cx="0" cy="574"/>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 name="Line 20"/>
            <p:cNvSpPr>
              <a:spLocks noChangeShapeType="1"/>
            </p:cNvSpPr>
            <p:nvPr/>
          </p:nvSpPr>
          <p:spPr bwMode="auto">
            <a:xfrm flipH="1">
              <a:off x="1465" y="2711"/>
              <a:ext cx="0" cy="1315"/>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9" name="Oval 7"/>
            <p:cNvSpPr>
              <a:spLocks noChangeArrowheads="1"/>
            </p:cNvSpPr>
            <p:nvPr/>
          </p:nvSpPr>
          <p:spPr bwMode="auto">
            <a:xfrm>
              <a:off x="1457" y="2549"/>
              <a:ext cx="338"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0" name="Group 17"/>
            <p:cNvGrpSpPr>
              <a:grpSpLocks/>
            </p:cNvGrpSpPr>
            <p:nvPr/>
          </p:nvGrpSpPr>
          <p:grpSpPr bwMode="auto">
            <a:xfrm>
              <a:off x="1580" y="2522"/>
              <a:ext cx="96" cy="232"/>
              <a:chOff x="1636" y="1984"/>
              <a:chExt cx="113" cy="275"/>
            </a:xfrm>
          </p:grpSpPr>
          <p:sp>
            <p:nvSpPr>
              <p:cNvPr id="23" name="Arc 13"/>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4" name="AutoShape 16"/>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5" name="Oval 8"/>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1" name="Oval 18"/>
            <p:cNvSpPr>
              <a:spLocks noChangeAspect="1" noChangeArrowheads="1"/>
            </p:cNvSpPr>
            <p:nvPr/>
          </p:nvSpPr>
          <p:spPr bwMode="auto">
            <a:xfrm>
              <a:off x="1608" y="2481"/>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19"/>
            <p:cNvSpPr>
              <a:spLocks noChangeShapeType="1"/>
            </p:cNvSpPr>
            <p:nvPr/>
          </p:nvSpPr>
          <p:spPr bwMode="auto">
            <a:xfrm>
              <a:off x="1242" y="2480"/>
              <a:ext cx="1353" cy="0"/>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3" name="Oval 11"/>
            <p:cNvSpPr>
              <a:spLocks noChangeArrowheads="1"/>
            </p:cNvSpPr>
            <p:nvPr/>
          </p:nvSpPr>
          <p:spPr bwMode="auto">
            <a:xfrm>
              <a:off x="1774" y="3093"/>
              <a:ext cx="339" cy="338"/>
            </a:xfrm>
            <a:prstGeom prst="ellipse">
              <a:avLst/>
            </a:prstGeom>
            <a:solidFill>
              <a:schemeClr val="bg2"/>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nvGrpSpPr>
            <p:cNvPr id="14" name="Group 23"/>
            <p:cNvGrpSpPr>
              <a:grpSpLocks/>
            </p:cNvGrpSpPr>
            <p:nvPr/>
          </p:nvGrpSpPr>
          <p:grpSpPr bwMode="auto">
            <a:xfrm flipV="1">
              <a:off x="1894" y="3234"/>
              <a:ext cx="96" cy="232"/>
              <a:chOff x="1636" y="1984"/>
              <a:chExt cx="113" cy="275"/>
            </a:xfrm>
          </p:grpSpPr>
          <p:sp>
            <p:nvSpPr>
              <p:cNvPr id="20" name="Arc 24"/>
              <p:cNvSpPr>
                <a:spLocks/>
              </p:cNvSpPr>
              <p:nvPr/>
            </p:nvSpPr>
            <p:spPr bwMode="auto">
              <a:xfrm rot="5211302">
                <a:off x="1662" y="2171"/>
                <a:ext cx="64" cy="111"/>
              </a:xfrm>
              <a:custGeom>
                <a:avLst/>
                <a:gdLst>
                  <a:gd name="T0" fmla="*/ 0 w 24968"/>
                  <a:gd name="T1" fmla="*/ 0 h 43184"/>
                  <a:gd name="T2" fmla="*/ 0 w 24968"/>
                  <a:gd name="T3" fmla="*/ 0 h 43184"/>
                  <a:gd name="T4" fmla="*/ 0 w 24968"/>
                  <a:gd name="T5" fmla="*/ 0 h 43184"/>
                  <a:gd name="T6" fmla="*/ 0 60000 65536"/>
                  <a:gd name="T7" fmla="*/ 0 60000 65536"/>
                  <a:gd name="T8" fmla="*/ 0 60000 65536"/>
                  <a:gd name="T9" fmla="*/ 0 w 24968"/>
                  <a:gd name="T10" fmla="*/ 0 h 43184"/>
                  <a:gd name="T11" fmla="*/ 24968 w 24968"/>
                  <a:gd name="T12" fmla="*/ 43184 h 43184"/>
                </a:gdLst>
                <a:ahLst/>
                <a:cxnLst>
                  <a:cxn ang="T6">
                    <a:pos x="T0" y="T1"/>
                  </a:cxn>
                  <a:cxn ang="T7">
                    <a:pos x="T2" y="T3"/>
                  </a:cxn>
                  <a:cxn ang="T8">
                    <a:pos x="T4" y="T5"/>
                  </a:cxn>
                </a:cxnLst>
                <a:rect l="T9" t="T10" r="T11" b="T12"/>
                <a:pathLst>
                  <a:path w="24968" h="43184" fill="none" extrusionOk="0">
                    <a:moveTo>
                      <a:pt x="4197" y="-1"/>
                    </a:moveTo>
                    <a:cubicBezTo>
                      <a:pt x="15795" y="445"/>
                      <a:pt x="24968" y="9977"/>
                      <a:pt x="24968" y="21584"/>
                    </a:cubicBezTo>
                    <a:cubicBezTo>
                      <a:pt x="24968" y="33513"/>
                      <a:pt x="15297" y="43184"/>
                      <a:pt x="3368" y="43184"/>
                    </a:cubicBezTo>
                    <a:cubicBezTo>
                      <a:pt x="2240" y="43184"/>
                      <a:pt x="1114" y="43095"/>
                      <a:pt x="0" y="42919"/>
                    </a:cubicBezTo>
                  </a:path>
                  <a:path w="24968" h="43184" stroke="0" extrusionOk="0">
                    <a:moveTo>
                      <a:pt x="4197" y="-1"/>
                    </a:moveTo>
                    <a:cubicBezTo>
                      <a:pt x="15795" y="445"/>
                      <a:pt x="24968" y="9977"/>
                      <a:pt x="24968" y="21584"/>
                    </a:cubicBezTo>
                    <a:cubicBezTo>
                      <a:pt x="24968" y="33513"/>
                      <a:pt x="15297" y="43184"/>
                      <a:pt x="3368" y="43184"/>
                    </a:cubicBezTo>
                    <a:cubicBezTo>
                      <a:pt x="2240" y="43184"/>
                      <a:pt x="1114" y="43095"/>
                      <a:pt x="0" y="42919"/>
                    </a:cubicBezTo>
                    <a:lnTo>
                      <a:pt x="3368" y="21584"/>
                    </a:lnTo>
                    <a:close/>
                  </a:path>
                </a:pathLst>
              </a:cu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1" name="AutoShape 25"/>
              <p:cNvSpPr>
                <a:spLocks/>
              </p:cNvSpPr>
              <p:nvPr/>
            </p:nvSpPr>
            <p:spPr bwMode="auto">
              <a:xfrm rot="5400000">
                <a:off x="1582" y="2038"/>
                <a:ext cx="220" cy="112"/>
              </a:xfrm>
              <a:prstGeom prst="leftBracket">
                <a:avLst>
                  <a:gd name="adj" fmla="val 0"/>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2" name="Oval 26"/>
              <p:cNvSpPr>
                <a:spLocks noChangeAspect="1" noChangeArrowheads="1"/>
              </p:cNvSpPr>
              <p:nvPr/>
            </p:nvSpPr>
            <p:spPr bwMode="auto">
              <a:xfrm>
                <a:off x="1670" y="2179"/>
                <a:ext cx="45" cy="45"/>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grpSp>
        <p:sp>
          <p:nvSpPr>
            <p:cNvPr id="15" name="Oval 27"/>
            <p:cNvSpPr>
              <a:spLocks noChangeAspect="1" noChangeArrowheads="1"/>
            </p:cNvSpPr>
            <p:nvPr/>
          </p:nvSpPr>
          <p:spPr bwMode="auto">
            <a:xfrm>
              <a:off x="1922" y="3460"/>
              <a:ext cx="38" cy="38"/>
            </a:xfrm>
            <a:prstGeom prst="ellipse">
              <a:avLst/>
            </a:prstGeom>
            <a:solidFill>
              <a:schemeClr val="folHlink"/>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6" name="Line 30"/>
            <p:cNvSpPr>
              <a:spLocks noChangeShapeType="1"/>
            </p:cNvSpPr>
            <p:nvPr/>
          </p:nvSpPr>
          <p:spPr bwMode="auto">
            <a:xfrm>
              <a:off x="1943" y="3503"/>
              <a:ext cx="0" cy="218"/>
            </a:xfrm>
            <a:prstGeom prst="line">
              <a:avLst/>
            </a:prstGeom>
            <a:noFill/>
            <a:ln w="1905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 name="Rectangle 31"/>
            <p:cNvSpPr>
              <a:spLocks noChangeArrowheads="1"/>
            </p:cNvSpPr>
            <p:nvPr/>
          </p:nvSpPr>
          <p:spPr bwMode="auto">
            <a:xfrm>
              <a:off x="1800" y="3716"/>
              <a:ext cx="280" cy="229"/>
            </a:xfrm>
            <a:prstGeom prst="rect">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18" name="Text Box 32"/>
            <p:cNvSpPr txBox="1">
              <a:spLocks noChangeArrowheads="1"/>
            </p:cNvSpPr>
            <p:nvPr/>
          </p:nvSpPr>
          <p:spPr bwMode="auto">
            <a:xfrm>
              <a:off x="2100" y="3737"/>
              <a:ext cx="586" cy="249"/>
            </a:xfrm>
            <a:prstGeom prst="rect">
              <a:avLst/>
            </a:prstGeom>
            <a:noFill/>
            <a:ln w="9525">
              <a:noFill/>
              <a:miter lim="800000"/>
              <a:headEnd/>
              <a:tailEnd/>
            </a:ln>
          </p:spPr>
          <p:txBody>
            <a:bodyPr wrap="square">
              <a:spAutoFit/>
            </a:bodyPr>
            <a:lstStyle/>
            <a:p>
              <a:pPr>
                <a:spcBef>
                  <a:spcPct val="50000"/>
                </a:spcBef>
              </a:pPr>
              <a:r>
                <a:rPr lang="en-GB" dirty="0">
                  <a:latin typeface="Times New Roman" pitchFamily="18" charset="0"/>
                  <a:cs typeface="Times New Roman" pitchFamily="18" charset="0"/>
                </a:rPr>
                <a:t>Load</a:t>
              </a:r>
            </a:p>
          </p:txBody>
        </p:sp>
        <p:sp>
          <p:nvSpPr>
            <p:cNvPr id="19" name="Line 33"/>
            <p:cNvSpPr>
              <a:spLocks noChangeShapeType="1"/>
            </p:cNvSpPr>
            <p:nvPr/>
          </p:nvSpPr>
          <p:spPr bwMode="auto">
            <a:xfrm>
              <a:off x="1465" y="3295"/>
              <a:ext cx="0" cy="239"/>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
        <p:nvSpPr>
          <p:cNvPr id="26" name="Footer Placeholder 25"/>
          <p:cNvSpPr>
            <a:spLocks noGrp="1"/>
          </p:cNvSpPr>
          <p:nvPr>
            <p:ph type="ftr" sz="quarter" idx="11"/>
          </p:nvPr>
        </p:nvSpPr>
        <p:spPr/>
        <p:txBody>
          <a:bodyPr/>
          <a:lstStyle/>
          <a:p>
            <a:r>
              <a:rPr lang="en-US" smtClean="0"/>
              <a:t>Official (closed), Non-sensitive</a:t>
            </a:r>
            <a:endParaRPr lang="en-US" dirty="0" smtClean="0"/>
          </a:p>
        </p:txBody>
      </p:sp>
      <p:sp>
        <p:nvSpPr>
          <p:cNvPr id="27" name="Slide Number Placeholder 26"/>
          <p:cNvSpPr>
            <a:spLocks noGrp="1"/>
          </p:cNvSpPr>
          <p:nvPr>
            <p:ph type="sldNum" sz="quarter" idx="12"/>
          </p:nvPr>
        </p:nvSpPr>
        <p:spPr/>
        <p:txBody>
          <a:bodyPr/>
          <a:lstStyle/>
          <a:p>
            <a:r>
              <a:rPr lang="en-US" smtClean="0"/>
              <a:t> Page </a:t>
            </a:r>
            <a:fld id="{D57F1E4F-1CFF-5643-939E-217C01CDF565}" type="slidenum">
              <a:rPr lang="en-US" smtClean="0"/>
              <a:pPr/>
              <a:t>34</a:t>
            </a:fld>
            <a:endParaRPr lang="en-US" dirty="0"/>
          </a:p>
        </p:txBody>
      </p:sp>
    </p:spTree>
    <p:extLst>
      <p:ext uri="{BB962C8B-B14F-4D97-AF65-F5344CB8AC3E}">
        <p14:creationId xmlns:p14="http://schemas.microsoft.com/office/powerpoint/2010/main" val="1090545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Official (closed), Non-sensitive</a:t>
            </a:r>
            <a:endParaRPr lang="en-US" dirty="0" smtClean="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35</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 can be positive, negative or zero</a:t>
            </a:r>
            <a:endParaRPr lang="en-SG" dirty="0"/>
          </a:p>
        </p:txBody>
      </p:sp>
      <p:sp>
        <p:nvSpPr>
          <p:cNvPr id="3" name="Footer Placeholder 2"/>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pic>
        <p:nvPicPr>
          <p:cNvPr id="7" name="Picture 6"/>
          <p:cNvPicPr>
            <a:picLocks noChangeAspect="1"/>
          </p:cNvPicPr>
          <p:nvPr/>
        </p:nvPicPr>
        <p:blipFill>
          <a:blip r:embed="rId2"/>
          <a:stretch>
            <a:fillRect/>
          </a:stretch>
        </p:blipFill>
        <p:spPr>
          <a:xfrm>
            <a:off x="683394" y="1648647"/>
            <a:ext cx="10822293" cy="4300416"/>
          </a:xfrm>
          <a:prstGeom prst="rect">
            <a:avLst/>
          </a:prstGeom>
        </p:spPr>
      </p:pic>
    </p:spTree>
    <p:extLst>
      <p:ext uri="{BB962C8B-B14F-4D97-AF65-F5344CB8AC3E}">
        <p14:creationId xmlns:p14="http://schemas.microsoft.com/office/powerpoint/2010/main" val="3674542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buNone/>
            </a:pPr>
            <a:r>
              <a:rPr lang="en-GB" sz="2000" dirty="0"/>
              <a:t>The diagram shows a force-displacement graph of an object. </a:t>
            </a:r>
            <a:r>
              <a:rPr lang="en-GB" sz="2000" dirty="0" smtClean="0"/>
              <a:t>The force acts in the direction of the displacement for the first 5 m and opposite to the displacement in the next 5 m. What </a:t>
            </a:r>
            <a:r>
              <a:rPr lang="en-GB" sz="2000" dirty="0"/>
              <a:t>is the work done for the whole journey?</a:t>
            </a:r>
          </a:p>
          <a:p>
            <a:pPr marL="0" indent="0">
              <a:buNone/>
            </a:pPr>
            <a:endParaRPr lang="en-SG" dirty="0"/>
          </a:p>
        </p:txBody>
      </p:sp>
      <p:grpSp>
        <p:nvGrpSpPr>
          <p:cNvPr id="6" name="Group 21"/>
          <p:cNvGrpSpPr>
            <a:grpSpLocks/>
          </p:cNvGrpSpPr>
          <p:nvPr/>
        </p:nvGrpSpPr>
        <p:grpSpPr bwMode="auto">
          <a:xfrm>
            <a:off x="6397143" y="2655888"/>
            <a:ext cx="4641229" cy="2083170"/>
            <a:chOff x="1045789" y="1945434"/>
            <a:chExt cx="4840162" cy="1937796"/>
          </a:xfrm>
        </p:grpSpPr>
        <p:sp>
          <p:nvSpPr>
            <p:cNvPr id="7" name="Line 5"/>
            <p:cNvSpPr>
              <a:spLocks noChangeShapeType="1"/>
            </p:cNvSpPr>
            <p:nvPr/>
          </p:nvSpPr>
          <p:spPr bwMode="auto">
            <a:xfrm rot="5400000" flipV="1">
              <a:off x="4318964" y="3384446"/>
              <a:ext cx="575634" cy="0"/>
            </a:xfrm>
            <a:prstGeom prst="line">
              <a:avLst/>
            </a:prstGeom>
            <a:noFill/>
            <a:ln w="9525">
              <a:solidFill>
                <a:srgbClr val="000000"/>
              </a:solidFill>
              <a:prstDash val="dash"/>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8" name="Text Box 9"/>
            <p:cNvSpPr txBox="1">
              <a:spLocks noChangeAspect="1" noChangeArrowheads="1"/>
            </p:cNvSpPr>
            <p:nvPr/>
          </p:nvSpPr>
          <p:spPr bwMode="auto">
            <a:xfrm>
              <a:off x="1045789" y="1945434"/>
              <a:ext cx="701150" cy="399332"/>
            </a:xfrm>
            <a:prstGeom prst="rect">
              <a:avLst/>
            </a:prstGeom>
            <a:noFill/>
            <a:ln w="9525">
              <a:noFill/>
              <a:miter lim="800000"/>
              <a:headEnd/>
              <a:tailEnd/>
            </a:ln>
          </p:spPr>
          <p:txBody>
            <a:bodyPr lIns="18000" tIns="10800" rIns="18000" bIns="10800"/>
            <a:lstStyle/>
            <a:p>
              <a:r>
                <a:rPr lang="en-GB" altLang="zh-CN" i="1" dirty="0" smtClean="0">
                  <a:latin typeface="Times New Roman" panose="02020603050405020304" pitchFamily="18" charset="0"/>
                  <a:ea typeface="SimSun" pitchFamily="2" charset="-122"/>
                  <a:cs typeface="Times New Roman" panose="02020603050405020304" pitchFamily="18" charset="0"/>
                </a:rPr>
                <a:t>F </a:t>
              </a:r>
              <a:r>
                <a:rPr lang="en-GB" altLang="zh-CN" dirty="0" smtClean="0">
                  <a:latin typeface="Times New Roman" panose="02020603050405020304" pitchFamily="18" charset="0"/>
                  <a:ea typeface="SimSun" pitchFamily="2" charset="-122"/>
                  <a:cs typeface="Times New Roman" panose="02020603050405020304" pitchFamily="18" charset="0"/>
                </a:rPr>
                <a:t>/ N</a:t>
              </a:r>
              <a:endParaRPr lang="en-GB" dirty="0">
                <a:latin typeface="Times New Roman" panose="02020603050405020304" pitchFamily="18" charset="0"/>
                <a:cs typeface="Times New Roman" panose="02020603050405020304" pitchFamily="18" charset="0"/>
              </a:endParaRPr>
            </a:p>
          </p:txBody>
        </p:sp>
        <p:cxnSp>
          <p:nvCxnSpPr>
            <p:cNvPr id="9" name="Straight Arrow Connector 14"/>
            <p:cNvCxnSpPr>
              <a:cxnSpLocks noChangeShapeType="1"/>
            </p:cNvCxnSpPr>
            <p:nvPr/>
          </p:nvCxnSpPr>
          <p:spPr bwMode="auto">
            <a:xfrm>
              <a:off x="1583652" y="3087934"/>
              <a:ext cx="3484046" cy="1586"/>
            </a:xfrm>
            <a:prstGeom prst="straightConnector1">
              <a:avLst/>
            </a:prstGeom>
            <a:noFill/>
            <a:ln w="15875" algn="ctr">
              <a:solidFill>
                <a:schemeClr val="tx1"/>
              </a:solidFill>
              <a:round/>
              <a:headEnd/>
              <a:tailEnd type="arrow" w="med" len="med"/>
            </a:ln>
          </p:spPr>
        </p:cxnSp>
        <p:cxnSp>
          <p:nvCxnSpPr>
            <p:cNvPr id="10" name="Straight Connector 16"/>
            <p:cNvCxnSpPr>
              <a:cxnSpLocks noChangeShapeType="1"/>
            </p:cNvCxnSpPr>
            <p:nvPr/>
          </p:nvCxnSpPr>
          <p:spPr bwMode="auto">
            <a:xfrm flipV="1">
              <a:off x="1828786" y="2553036"/>
              <a:ext cx="1389030" cy="0"/>
            </a:xfrm>
            <a:prstGeom prst="line">
              <a:avLst/>
            </a:prstGeom>
            <a:noFill/>
            <a:ln w="15875" algn="ctr">
              <a:solidFill>
                <a:schemeClr val="tx1"/>
              </a:solidFill>
              <a:round/>
              <a:headEnd/>
              <a:tailEnd/>
            </a:ln>
          </p:spPr>
        </p:cxnSp>
        <p:cxnSp>
          <p:nvCxnSpPr>
            <p:cNvPr id="11" name="Straight Arrow Connector 19"/>
            <p:cNvCxnSpPr>
              <a:cxnSpLocks noChangeShapeType="1"/>
            </p:cNvCxnSpPr>
            <p:nvPr/>
          </p:nvCxnSpPr>
          <p:spPr bwMode="auto">
            <a:xfrm rot="16200000" flipV="1">
              <a:off x="962962" y="3028516"/>
              <a:ext cx="1709428" cy="0"/>
            </a:xfrm>
            <a:prstGeom prst="straightConnector1">
              <a:avLst/>
            </a:prstGeom>
            <a:noFill/>
            <a:ln w="15875" algn="ctr">
              <a:solidFill>
                <a:schemeClr val="tx1"/>
              </a:solidFill>
              <a:round/>
              <a:headEnd/>
              <a:tailEnd type="arrow" w="med" len="med"/>
            </a:ln>
          </p:spPr>
        </p:cxnSp>
        <p:cxnSp>
          <p:nvCxnSpPr>
            <p:cNvPr id="12" name="Straight Connector 21"/>
            <p:cNvCxnSpPr>
              <a:cxnSpLocks noChangeShapeType="1"/>
            </p:cNvCxnSpPr>
            <p:nvPr/>
          </p:nvCxnSpPr>
          <p:spPr bwMode="auto">
            <a:xfrm rot="5400000">
              <a:off x="2663403" y="3117651"/>
              <a:ext cx="1105095" cy="0"/>
            </a:xfrm>
            <a:prstGeom prst="line">
              <a:avLst/>
            </a:prstGeom>
            <a:noFill/>
            <a:ln w="15875" algn="ctr">
              <a:solidFill>
                <a:schemeClr val="tx1"/>
              </a:solidFill>
              <a:round/>
              <a:headEnd/>
              <a:tailEnd/>
            </a:ln>
          </p:spPr>
        </p:cxnSp>
        <p:cxnSp>
          <p:nvCxnSpPr>
            <p:cNvPr id="13" name="Straight Connector 22"/>
            <p:cNvCxnSpPr>
              <a:cxnSpLocks noChangeShapeType="1"/>
            </p:cNvCxnSpPr>
            <p:nvPr/>
          </p:nvCxnSpPr>
          <p:spPr bwMode="auto">
            <a:xfrm flipV="1">
              <a:off x="3218578" y="3657672"/>
              <a:ext cx="1389030" cy="0"/>
            </a:xfrm>
            <a:prstGeom prst="line">
              <a:avLst/>
            </a:prstGeom>
            <a:noFill/>
            <a:ln w="15875" algn="ctr">
              <a:solidFill>
                <a:schemeClr val="tx1"/>
              </a:solidFill>
              <a:round/>
              <a:headEnd/>
              <a:tailEnd/>
            </a:ln>
          </p:spPr>
        </p:cxnSp>
        <p:sp>
          <p:nvSpPr>
            <p:cNvPr id="14" name="Text Box 9"/>
            <p:cNvSpPr txBox="1">
              <a:spLocks noChangeAspect="1" noChangeArrowheads="1"/>
            </p:cNvSpPr>
            <p:nvPr/>
          </p:nvSpPr>
          <p:spPr bwMode="auto">
            <a:xfrm>
              <a:off x="1447795" y="2420596"/>
              <a:ext cx="463539" cy="356961"/>
            </a:xfrm>
            <a:prstGeom prst="rect">
              <a:avLst/>
            </a:prstGeom>
            <a:noFill/>
            <a:ln w="9525">
              <a:noFill/>
              <a:miter lim="800000"/>
              <a:headEnd/>
              <a:tailEnd/>
            </a:ln>
          </p:spPr>
          <p:txBody>
            <a:bodyPr lIns="18000" tIns="10800" rIns="18000" bIns="10800"/>
            <a:lstStyle/>
            <a:p>
              <a:r>
                <a:rPr lang="en-GB" altLang="zh-CN" dirty="0">
                  <a:latin typeface="Times New Roman" panose="02020603050405020304" pitchFamily="18" charset="0"/>
                  <a:ea typeface="SimSun" pitchFamily="2" charset="-122"/>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p:txBody>
        </p:sp>
        <p:sp>
          <p:nvSpPr>
            <p:cNvPr id="15" name="Text Box 9"/>
            <p:cNvSpPr txBox="1">
              <a:spLocks noChangeAspect="1" noChangeArrowheads="1"/>
            </p:cNvSpPr>
            <p:nvPr/>
          </p:nvSpPr>
          <p:spPr bwMode="auto">
            <a:xfrm>
              <a:off x="2873336" y="3143461"/>
              <a:ext cx="463539" cy="358547"/>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5</a:t>
              </a:r>
              <a:endParaRPr lang="en-GB">
                <a:latin typeface="Times New Roman" panose="02020603050405020304" pitchFamily="18" charset="0"/>
                <a:cs typeface="Times New Roman" panose="02020603050405020304" pitchFamily="18" charset="0"/>
              </a:endParaRPr>
            </a:p>
          </p:txBody>
        </p:sp>
        <p:sp>
          <p:nvSpPr>
            <p:cNvPr id="16" name="Text Box 9"/>
            <p:cNvSpPr txBox="1">
              <a:spLocks noChangeAspect="1" noChangeArrowheads="1"/>
            </p:cNvSpPr>
            <p:nvPr/>
          </p:nvSpPr>
          <p:spPr bwMode="auto">
            <a:xfrm>
              <a:off x="5261727" y="2930046"/>
              <a:ext cx="624224" cy="482838"/>
            </a:xfrm>
            <a:prstGeom prst="rect">
              <a:avLst/>
            </a:prstGeom>
            <a:noFill/>
            <a:ln w="9525">
              <a:noFill/>
              <a:miter lim="800000"/>
              <a:headEnd/>
              <a:tailEnd/>
            </a:ln>
          </p:spPr>
          <p:txBody>
            <a:bodyPr lIns="18000" tIns="10800" rIns="18000" bIns="10800"/>
            <a:lstStyle/>
            <a:p>
              <a:r>
                <a:rPr lang="en-GB" i="1" dirty="0">
                  <a:latin typeface="Times New Roman" panose="02020603050405020304" pitchFamily="18" charset="0"/>
                  <a:ea typeface="SimSun" pitchFamily="2" charset="-122"/>
                  <a:cs typeface="Times New Roman" panose="02020603050405020304" pitchFamily="18" charset="0"/>
                </a:rPr>
                <a:t>s</a:t>
              </a:r>
              <a:r>
                <a:rPr lang="en-GB" i="1" dirty="0" smtClean="0">
                  <a:latin typeface="Times New Roman" panose="02020603050405020304" pitchFamily="18" charset="0"/>
                  <a:ea typeface="SimSun" pitchFamily="2" charset="-122"/>
                  <a:cs typeface="Times New Roman" panose="02020603050405020304" pitchFamily="18" charset="0"/>
                </a:rPr>
                <a:t> </a:t>
              </a:r>
              <a:r>
                <a:rPr lang="en-GB" dirty="0" smtClean="0">
                  <a:latin typeface="Times New Roman" panose="02020603050405020304" pitchFamily="18" charset="0"/>
                  <a:ea typeface="SimSun" pitchFamily="2" charset="-122"/>
                  <a:cs typeface="Times New Roman" panose="02020603050405020304" pitchFamily="18" charset="0"/>
                </a:rPr>
                <a:t>/ m</a:t>
              </a:r>
              <a:endParaRPr lang="en-GB" dirty="0">
                <a:latin typeface="Times New Roman" panose="02020603050405020304" pitchFamily="18" charset="0"/>
                <a:cs typeface="Times New Roman" panose="02020603050405020304" pitchFamily="18" charset="0"/>
              </a:endParaRPr>
            </a:p>
          </p:txBody>
        </p:sp>
        <p:sp>
          <p:nvSpPr>
            <p:cNvPr id="17" name="Text Box 9"/>
            <p:cNvSpPr txBox="1">
              <a:spLocks noChangeAspect="1" noChangeArrowheads="1"/>
            </p:cNvSpPr>
            <p:nvPr/>
          </p:nvSpPr>
          <p:spPr bwMode="auto">
            <a:xfrm>
              <a:off x="4667168" y="3132356"/>
              <a:ext cx="463539" cy="356960"/>
            </a:xfrm>
            <a:prstGeom prst="rect">
              <a:avLst/>
            </a:prstGeom>
            <a:noFill/>
            <a:ln w="9525">
              <a:noFill/>
              <a:miter lim="800000"/>
              <a:headEnd/>
              <a:tailEnd/>
            </a:ln>
          </p:spPr>
          <p:txBody>
            <a:bodyPr lIns="18000" tIns="10800" rIns="18000" bIns="10800"/>
            <a:lstStyle/>
            <a:p>
              <a:r>
                <a:rPr lang="en-GB" altLang="zh-CN">
                  <a:latin typeface="Times New Roman" panose="02020603050405020304" pitchFamily="18" charset="0"/>
                  <a:ea typeface="SimSun" pitchFamily="2" charset="-122"/>
                  <a:cs typeface="Times New Roman" panose="02020603050405020304" pitchFamily="18" charset="0"/>
                </a:rPr>
                <a:t>10</a:t>
              </a:r>
              <a:endParaRPr lang="en-GB">
                <a:latin typeface="Times New Roman" panose="02020603050405020304" pitchFamily="18" charset="0"/>
                <a:cs typeface="Times New Roman" panose="02020603050405020304" pitchFamily="18" charset="0"/>
              </a:endParaRPr>
            </a:p>
          </p:txBody>
        </p:sp>
        <p:cxnSp>
          <p:nvCxnSpPr>
            <p:cNvPr id="18" name="Straight Connector 18"/>
            <p:cNvCxnSpPr>
              <a:cxnSpLocks noChangeShapeType="1"/>
            </p:cNvCxnSpPr>
            <p:nvPr/>
          </p:nvCxnSpPr>
          <p:spPr bwMode="auto">
            <a:xfrm>
              <a:off x="1816925" y="3662059"/>
              <a:ext cx="1377538" cy="1588"/>
            </a:xfrm>
            <a:prstGeom prst="line">
              <a:avLst/>
            </a:prstGeom>
            <a:noFill/>
            <a:ln w="9525" algn="ctr">
              <a:solidFill>
                <a:schemeClr val="tx1"/>
              </a:solidFill>
              <a:prstDash val="dash"/>
              <a:round/>
              <a:headEnd/>
              <a:tailEnd/>
            </a:ln>
          </p:spPr>
        </p:cxnSp>
        <p:sp>
          <p:nvSpPr>
            <p:cNvPr id="19" name="Text Box 9"/>
            <p:cNvSpPr txBox="1">
              <a:spLocks noChangeAspect="1" noChangeArrowheads="1"/>
            </p:cNvSpPr>
            <p:nvPr/>
          </p:nvSpPr>
          <p:spPr bwMode="auto">
            <a:xfrm>
              <a:off x="1364666" y="3526241"/>
              <a:ext cx="463539" cy="356961"/>
            </a:xfrm>
            <a:prstGeom prst="rect">
              <a:avLst/>
            </a:prstGeom>
            <a:noFill/>
            <a:ln w="9525">
              <a:noFill/>
              <a:miter lim="800000"/>
              <a:headEnd/>
              <a:tailEnd/>
            </a:ln>
          </p:spPr>
          <p:txBody>
            <a:bodyPr lIns="18000" tIns="10800" rIns="18000" bIns="10800"/>
            <a:lstStyle/>
            <a:p>
              <a:r>
                <a:rPr lang="en-GB" altLang="zh-CN" dirty="0">
                  <a:latin typeface="Times New Roman" panose="02020603050405020304" pitchFamily="18" charset="0"/>
                  <a:ea typeface="SimSun" pitchFamily="2" charset="-122"/>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0" name="TextBox 19"/>
              <p:cNvSpPr txBox="1"/>
              <p:nvPr/>
            </p:nvSpPr>
            <p:spPr>
              <a:xfrm>
                <a:off x="1094762" y="2833035"/>
                <a:ext cx="4731718" cy="2098523"/>
              </a:xfrm>
              <a:prstGeom prst="rect">
                <a:avLst/>
              </a:prstGeom>
              <a:noFill/>
            </p:spPr>
            <p:txBody>
              <a:bodyPr wrap="square" rtlCol="0">
                <a:spAutoFit/>
              </a:bodyPr>
              <a:lstStyle/>
              <a:p>
                <a:r>
                  <a:rPr lang="en-SG" dirty="0" smtClean="0">
                    <a:latin typeface="Times New Roman" panose="02020603050405020304" pitchFamily="18" charset="0"/>
                    <a:cs typeface="Times New Roman" panose="02020603050405020304" pitchFamily="18" charset="0"/>
                  </a:rPr>
                  <a:t>For the first 5 m, </a:t>
                </a:r>
                <a14:m>
                  <m:oMath xmlns:m="http://schemas.openxmlformats.org/officeDocument/2006/math">
                    <m:r>
                      <a:rPr lang="en-SG" b="0" i="1" smtClean="0">
                        <a:latin typeface="Cambria Math" panose="02040503050406030204" pitchFamily="18" charset="0"/>
                      </a:rPr>
                      <m:t>𝜙</m:t>
                    </m:r>
                    <m:r>
                      <a:rPr lang="en-SG" b="0" i="1" smtClean="0">
                        <a:latin typeface="Cambria Math" panose="02040503050406030204" pitchFamily="18" charset="0"/>
                      </a:rPr>
                      <m:t>=0°</m:t>
                    </m:r>
                  </m:oMath>
                </a14:m>
                <a:endParaRPr lang="en-SG"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𝑊</m:t>
                      </m:r>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𝐹</m:t>
                          </m:r>
                        </m:e>
                      </m:acc>
                      <m:r>
                        <a:rPr lang="en-SG" b="0" i="1" smtClean="0">
                          <a:latin typeface="Cambria Math" panose="02040503050406030204" pitchFamily="18" charset="0"/>
                        </a:rPr>
                        <m:t>⋅</m:t>
                      </m:r>
                      <m:acc>
                        <m:accPr>
                          <m:chr m:val="⃗"/>
                          <m:ctrlPr>
                            <a:rPr lang="en-SG" b="0" i="1" smtClean="0">
                              <a:latin typeface="Cambria Math" panose="02040503050406030204" pitchFamily="18" charset="0"/>
                            </a:rPr>
                          </m:ctrlPr>
                        </m:accPr>
                        <m:e>
                          <m:r>
                            <a:rPr lang="en-SG" b="0" i="1" smtClean="0">
                              <a:latin typeface="Cambria Math" panose="02040503050406030204" pitchFamily="18" charset="0"/>
                            </a:rPr>
                            <m:t>𝑠</m:t>
                          </m:r>
                        </m:e>
                      </m:acc>
                      <m:r>
                        <a:rPr lang="en-SG" b="0" i="1" smtClean="0">
                          <a:latin typeface="Cambria Math" panose="02040503050406030204" pitchFamily="18" charset="0"/>
                        </a:rPr>
                        <m:t>=</m:t>
                      </m:r>
                      <m:r>
                        <a:rPr lang="en-SG" b="0" i="1" smtClean="0">
                          <a:latin typeface="Cambria Math" panose="02040503050406030204" pitchFamily="18" charset="0"/>
                        </a:rPr>
                        <m:t>𝐹𝑠</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r>
                            <a:rPr lang="en-SG" b="0" i="1" smtClean="0">
                              <a:latin typeface="Cambria Math" panose="02040503050406030204" pitchFamily="18" charset="0"/>
                            </a:rPr>
                            <m:t>0°</m:t>
                          </m:r>
                        </m:e>
                      </m:func>
                      <m:r>
                        <a:rPr lang="en-SG" b="0" i="1" smtClean="0">
                          <a:latin typeface="Cambria Math" panose="02040503050406030204" pitchFamily="18" charset="0"/>
                        </a:rPr>
                        <m:t>=10×5=50</m:t>
                      </m:r>
                      <m:r>
                        <m:rPr>
                          <m:nor/>
                        </m:rPr>
                        <a:rPr lang="en-SG" b="0" i="0" smtClean="0">
                          <a:latin typeface="Cambria Math" panose="02040503050406030204" pitchFamily="18" charset="0"/>
                        </a:rPr>
                        <m:t> </m:t>
                      </m:r>
                      <m:r>
                        <m:rPr>
                          <m:nor/>
                        </m:rPr>
                        <a:rPr lang="en-SG">
                          <a:latin typeface="Times New Roman" panose="02020603050405020304" pitchFamily="18" charset="0"/>
                          <a:cs typeface="Times New Roman" panose="02020603050405020304" pitchFamily="18" charset="0"/>
                        </a:rPr>
                        <m:t>J</m:t>
                      </m:r>
                    </m:oMath>
                  </m:oMathPara>
                </a14:m>
                <a:endParaRPr lang="en-SG" dirty="0" smtClean="0">
                  <a:latin typeface="Times New Roman" panose="02020603050405020304" pitchFamily="18"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a:p>
                <a:r>
                  <a:rPr lang="en-SG" dirty="0" smtClean="0">
                    <a:latin typeface="Times New Roman" panose="02020603050405020304" pitchFamily="18" charset="0"/>
                    <a:cs typeface="Times New Roman" panose="02020603050405020304" pitchFamily="18" charset="0"/>
                  </a:rPr>
                  <a:t>For the next 5 m, </a:t>
                </a:r>
                <a14:m>
                  <m:oMath xmlns:m="http://schemas.openxmlformats.org/officeDocument/2006/math">
                    <m:r>
                      <a:rPr lang="en-SG" b="0" i="1" smtClean="0">
                        <a:latin typeface="Cambria Math" panose="02040503050406030204" pitchFamily="18" charset="0"/>
                      </a:rPr>
                      <m:t>𝜙</m:t>
                    </m:r>
                    <m:r>
                      <a:rPr lang="en-SG" b="0" i="1" smtClean="0">
                        <a:latin typeface="Cambria Math" panose="02040503050406030204" pitchFamily="18" charset="0"/>
                      </a:rPr>
                      <m:t>=180°</m:t>
                    </m:r>
                  </m:oMath>
                </a14:m>
                <a:endParaRPr lang="en-SG"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𝑊</m:t>
                      </m:r>
                      <m:r>
                        <a:rPr lang="en-SG" i="1">
                          <a:latin typeface="Cambria Math" panose="02040503050406030204" pitchFamily="18" charset="0"/>
                        </a:rPr>
                        <m:t>=</m:t>
                      </m:r>
                      <m:acc>
                        <m:accPr>
                          <m:chr m:val="⃗"/>
                          <m:ctrlPr>
                            <a:rPr lang="en-SG" i="1">
                              <a:latin typeface="Cambria Math" panose="02040503050406030204" pitchFamily="18" charset="0"/>
                            </a:rPr>
                          </m:ctrlPr>
                        </m:accPr>
                        <m:e>
                          <m:r>
                            <a:rPr lang="en-SG" i="1">
                              <a:latin typeface="Cambria Math" panose="02040503050406030204" pitchFamily="18" charset="0"/>
                            </a:rPr>
                            <m:t>𝐹</m:t>
                          </m:r>
                        </m:e>
                      </m:acc>
                      <m:r>
                        <a:rPr lang="en-SG" i="1">
                          <a:latin typeface="Cambria Math" panose="02040503050406030204" pitchFamily="18" charset="0"/>
                        </a:rPr>
                        <m:t>⋅</m:t>
                      </m:r>
                      <m:acc>
                        <m:accPr>
                          <m:chr m:val="⃗"/>
                          <m:ctrlPr>
                            <a:rPr lang="en-SG" i="1">
                              <a:latin typeface="Cambria Math" panose="02040503050406030204" pitchFamily="18" charset="0"/>
                            </a:rPr>
                          </m:ctrlPr>
                        </m:accPr>
                        <m:e>
                          <m:r>
                            <a:rPr lang="en-SG" i="1">
                              <a:latin typeface="Cambria Math" panose="02040503050406030204" pitchFamily="18" charset="0"/>
                            </a:rPr>
                            <m:t>𝑠</m:t>
                          </m:r>
                        </m:e>
                      </m:acc>
                      <m:r>
                        <a:rPr lang="en-SG" i="1">
                          <a:latin typeface="Cambria Math" panose="02040503050406030204" pitchFamily="18" charset="0"/>
                        </a:rPr>
                        <m:t>=</m:t>
                      </m:r>
                      <m:r>
                        <a:rPr lang="en-SG" i="1">
                          <a:latin typeface="Cambria Math" panose="02040503050406030204" pitchFamily="18" charset="0"/>
                        </a:rPr>
                        <m:t>𝐹𝑠</m:t>
                      </m:r>
                      <m:func>
                        <m:funcPr>
                          <m:ctrlPr>
                            <a:rPr lang="en-SG" i="1">
                              <a:latin typeface="Cambria Math" panose="02040503050406030204" pitchFamily="18" charset="0"/>
                            </a:rPr>
                          </m:ctrlPr>
                        </m:funcPr>
                        <m:fName>
                          <m:r>
                            <m:rPr>
                              <m:sty m:val="p"/>
                            </m:rPr>
                            <a:rPr lang="en-SG">
                              <a:latin typeface="Cambria Math" panose="02040503050406030204" pitchFamily="18" charset="0"/>
                            </a:rPr>
                            <m:t>cos</m:t>
                          </m:r>
                        </m:fName>
                        <m:e>
                          <m:r>
                            <a:rPr lang="en-SG" b="0" i="1" smtClean="0">
                              <a:latin typeface="Cambria Math" panose="02040503050406030204" pitchFamily="18" charset="0"/>
                            </a:rPr>
                            <m:t>18</m:t>
                          </m:r>
                          <m:r>
                            <a:rPr lang="en-SG" i="1">
                              <a:latin typeface="Cambria Math" panose="02040503050406030204" pitchFamily="18" charset="0"/>
                            </a:rPr>
                            <m:t>0°</m:t>
                          </m:r>
                        </m:e>
                      </m:func>
                      <m:r>
                        <a:rPr lang="en-SG" i="1">
                          <a:latin typeface="Cambria Math" panose="02040503050406030204" pitchFamily="18" charset="0"/>
                        </a:rPr>
                        <m:t>=</m:t>
                      </m:r>
                      <m:r>
                        <a:rPr lang="en-SG" b="0" i="1" smtClean="0">
                          <a:latin typeface="Cambria Math" panose="02040503050406030204" pitchFamily="18" charset="0"/>
                        </a:rPr>
                        <m:t>−</m:t>
                      </m:r>
                      <m:r>
                        <a:rPr lang="en-SG" i="1">
                          <a:latin typeface="Cambria Math" panose="02040503050406030204" pitchFamily="18" charset="0"/>
                        </a:rPr>
                        <m:t>10×5=</m:t>
                      </m:r>
                      <m:r>
                        <a:rPr lang="en-SG" b="0" i="1" smtClean="0">
                          <a:latin typeface="Cambria Math" panose="02040503050406030204" pitchFamily="18" charset="0"/>
                        </a:rPr>
                        <m:t>−</m:t>
                      </m:r>
                      <m:r>
                        <a:rPr lang="en-SG" i="1">
                          <a:latin typeface="Cambria Math" panose="02040503050406030204" pitchFamily="18" charset="0"/>
                        </a:rPr>
                        <m:t>50 </m:t>
                      </m:r>
                      <m:r>
                        <m:rPr>
                          <m:nor/>
                        </m:rPr>
                        <a:rPr lang="en-SG" i="0">
                          <a:latin typeface="Times New Roman" panose="02020603050405020304" pitchFamily="18" charset="0"/>
                          <a:cs typeface="Times New Roman" panose="02020603050405020304" pitchFamily="18" charset="0"/>
                        </a:rPr>
                        <m:t>J</m:t>
                      </m:r>
                    </m:oMath>
                  </m:oMathPara>
                </a14:m>
                <a:endParaRPr lang="en-SG" dirty="0" smtClean="0">
                  <a:latin typeface="Times New Roman" panose="02020603050405020304" pitchFamily="18" charset="0"/>
                  <a:cs typeface="Times New Roman" panose="02020603050405020304" pitchFamily="18" charset="0"/>
                </a:endParaRPr>
              </a:p>
              <a:p>
                <a:endParaRPr lang="en-SG" dirty="0" smtClean="0">
                  <a:latin typeface="Times New Roman" panose="02020603050405020304" pitchFamily="18" charset="0"/>
                  <a:cs typeface="Times New Roman" panose="02020603050405020304" pitchFamily="18" charset="0"/>
                </a:endParaRPr>
              </a:p>
              <a:p>
                <a:r>
                  <a:rPr lang="en-SG" dirty="0" smtClean="0">
                    <a:latin typeface="Times New Roman" panose="02020603050405020304" pitchFamily="18" charset="0"/>
                    <a:cs typeface="Times New Roman" panose="02020603050405020304" pitchFamily="18" charset="0"/>
                  </a:rPr>
                  <a:t>Total work done is zero.</a:t>
                </a:r>
                <a:endParaRPr lang="en-SG" dirty="0">
                  <a:latin typeface="Times New Roman" panose="02020603050405020304" pitchFamily="18" charset="0"/>
                  <a:cs typeface="Times New Roman" panose="02020603050405020304"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94762" y="2833035"/>
                <a:ext cx="4731718" cy="2098523"/>
              </a:xfrm>
              <a:prstGeom prst="rect">
                <a:avLst/>
              </a:prstGeom>
              <a:blipFill>
                <a:blip r:embed="rId2"/>
                <a:stretch>
                  <a:fillRect l="-1160" t="-1744" b="-3779"/>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21" name="Slide Number Placeholder 20"/>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spTree>
    <p:extLst>
      <p:ext uri="{BB962C8B-B14F-4D97-AF65-F5344CB8AC3E}">
        <p14:creationId xmlns:p14="http://schemas.microsoft.com/office/powerpoint/2010/main" val="1924139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58775" indent="-358775">
                  <a:spcBef>
                    <a:spcPts val="0"/>
                  </a:spcBef>
                  <a:buNone/>
                  <a:tabLst>
                    <a:tab pos="358775" algn="l"/>
                  </a:tabLst>
                </a:pPr>
                <a:r>
                  <a:rPr lang="en-GB" sz="2000" dirty="0" smtClean="0"/>
                  <a:t>a)	Steve </a:t>
                </a:r>
                <a:r>
                  <a:rPr lang="en-GB" sz="2000" dirty="0"/>
                  <a:t>exerts a steady force of magnitude 210 N on a stalled car so that it moves a distance of </a:t>
                </a:r>
                <a:r>
                  <a:rPr lang="en-GB" sz="2000" dirty="0" smtClean="0"/>
                  <a:t/>
                </a:r>
                <a:br>
                  <a:rPr lang="en-GB" sz="2000" dirty="0" smtClean="0"/>
                </a:br>
                <a:r>
                  <a:rPr lang="en-GB" sz="2000" dirty="0" smtClean="0"/>
                  <a:t>18 m. The </a:t>
                </a:r>
                <a:r>
                  <a:rPr lang="en-GB" sz="2000" dirty="0"/>
                  <a:t>car has a flat tire. So to make the car track straight Steve must push at an angle of </a:t>
                </a:r>
                <a:r>
                  <a:rPr lang="en-GB" sz="2000" dirty="0" smtClean="0"/>
                  <a:t>30° </a:t>
                </a:r>
                <a:r>
                  <a:rPr lang="en-GB" sz="2000" dirty="0"/>
                  <a:t>to the direction of motion. </a:t>
                </a:r>
                <a:r>
                  <a:rPr lang="en-GB" sz="2000" dirty="0" smtClean="0"/>
                  <a:t>How </a:t>
                </a:r>
                <a:r>
                  <a:rPr lang="en-GB" sz="2000" dirty="0"/>
                  <a:t>much work does Steve do?</a:t>
                </a:r>
              </a:p>
              <a:p>
                <a:pPr marL="360363" indent="-360363">
                  <a:spcBef>
                    <a:spcPts val="0"/>
                  </a:spcBef>
                  <a:buNone/>
                  <a:tabLst>
                    <a:tab pos="360363" algn="l"/>
                  </a:tabLst>
                </a:pPr>
                <a:r>
                  <a:rPr lang="en-GB" sz="2000" dirty="0" smtClean="0"/>
                  <a:t>b) 	Steve </a:t>
                </a:r>
                <a:r>
                  <a:rPr lang="en-GB" sz="2000" dirty="0"/>
                  <a:t>pushes another stalled car with a steady </a:t>
                </a:r>
                <a:r>
                  <a:rPr lang="en-GB" sz="2000" dirty="0" smtClean="0"/>
                  <a:t>force </a:t>
                </a:r>
                <a14:m>
                  <m:oMath xmlns:m="http://schemas.openxmlformats.org/officeDocument/2006/math">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𝐹</m:t>
                        </m:r>
                      </m:e>
                    </m:acc>
                    <m:r>
                      <a:rPr lang="en-SG" sz="2000" b="0" i="1" dirty="0" smtClean="0">
                        <a:latin typeface="Cambria Math" panose="02040503050406030204" pitchFamily="18" charset="0"/>
                      </a:rPr>
                      <m:t>=</m:t>
                    </m:r>
                    <m:d>
                      <m:dPr>
                        <m:ctrlPr>
                          <a:rPr lang="en-SG" sz="2000" b="0" i="1" dirty="0" smtClean="0">
                            <a:latin typeface="Cambria Math" panose="02040503050406030204" pitchFamily="18" charset="0"/>
                          </a:rPr>
                        </m:ctrlPr>
                      </m:dPr>
                      <m:e>
                        <m:r>
                          <a:rPr lang="en-SG" sz="2000" b="0" i="1" dirty="0" smtClean="0">
                            <a:latin typeface="Cambria Math" panose="02040503050406030204" pitchFamily="18" charset="0"/>
                          </a:rPr>
                          <m:t>160</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𝑖</m:t>
                            </m:r>
                          </m:e>
                        </m:acc>
                        <m:r>
                          <a:rPr lang="en-SG" sz="2000" b="0" i="1" dirty="0" smtClean="0">
                            <a:latin typeface="Cambria Math" panose="02040503050406030204" pitchFamily="18" charset="0"/>
                          </a:rPr>
                          <m:t>−40</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𝑗</m:t>
                            </m:r>
                          </m:e>
                        </m:acc>
                      </m:e>
                    </m:d>
                  </m:oMath>
                </a14:m>
                <a:r>
                  <a:rPr lang="en-GB" sz="2000" dirty="0" smtClean="0"/>
                  <a:t> N. </a:t>
                </a:r>
                <a:r>
                  <a:rPr lang="en-GB" sz="2000" dirty="0"/>
                  <a:t>The displacement of the car is </a:t>
                </a:r>
                <a14:m>
                  <m:oMath xmlns:m="http://schemas.openxmlformats.org/officeDocument/2006/math">
                    <m:acc>
                      <m:accPr>
                        <m:chr m:val="⃗"/>
                        <m:ctrlPr>
                          <a:rPr lang="en-SG" sz="2000" b="0" i="1" smtClean="0">
                            <a:latin typeface="Cambria Math" panose="02040503050406030204" pitchFamily="18" charset="0"/>
                          </a:rPr>
                        </m:ctrlPr>
                      </m:accPr>
                      <m:e>
                        <m:r>
                          <a:rPr lang="en-SG" sz="2000" b="0" i="1" smtClean="0">
                            <a:latin typeface="Cambria Math" panose="02040503050406030204" pitchFamily="18" charset="0"/>
                          </a:rPr>
                          <m:t>𝑠</m:t>
                        </m:r>
                      </m:e>
                    </m:acc>
                    <m:r>
                      <a:rPr lang="en-SG" sz="2000" b="0" i="1" dirty="0" smtClean="0">
                        <a:latin typeface="Cambria Math" panose="02040503050406030204" pitchFamily="18" charset="0"/>
                      </a:rPr>
                      <m:t>=</m:t>
                    </m:r>
                    <m:d>
                      <m:dPr>
                        <m:ctrlPr>
                          <a:rPr lang="en-SG" sz="2000" b="0" i="1" dirty="0" smtClean="0">
                            <a:latin typeface="Cambria Math" panose="02040503050406030204" pitchFamily="18" charset="0"/>
                          </a:rPr>
                        </m:ctrlPr>
                      </m:dPr>
                      <m:e>
                        <m:r>
                          <a:rPr lang="en-SG" sz="2000" b="0" i="1" dirty="0" smtClean="0">
                            <a:latin typeface="Cambria Math" panose="02040503050406030204" pitchFamily="18" charset="0"/>
                          </a:rPr>
                          <m:t>14</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𝑖</m:t>
                            </m:r>
                          </m:e>
                        </m:acc>
                        <m:r>
                          <a:rPr lang="en-SG" sz="2000" b="0" i="1" dirty="0" smtClean="0">
                            <a:latin typeface="Cambria Math" panose="02040503050406030204" pitchFamily="18" charset="0"/>
                          </a:rPr>
                          <m:t>+11</m:t>
                        </m:r>
                        <m:acc>
                          <m:accPr>
                            <m:chr m:val="̂"/>
                            <m:ctrlPr>
                              <a:rPr lang="en-SG" sz="2000" b="0" i="1" dirty="0" smtClean="0">
                                <a:latin typeface="Cambria Math" panose="02040503050406030204" pitchFamily="18" charset="0"/>
                              </a:rPr>
                            </m:ctrlPr>
                          </m:accPr>
                          <m:e>
                            <m:r>
                              <a:rPr lang="en-SG" sz="2000" b="0" i="1" dirty="0" smtClean="0">
                                <a:latin typeface="Cambria Math" panose="02040503050406030204" pitchFamily="18" charset="0"/>
                              </a:rPr>
                              <m:t>𝑗</m:t>
                            </m:r>
                          </m:e>
                        </m:acc>
                      </m:e>
                    </m:d>
                  </m:oMath>
                </a14:m>
                <a:r>
                  <a:rPr lang="en-GB" sz="2000" dirty="0" smtClean="0"/>
                  <a:t> m. </a:t>
                </a:r>
                <a:r>
                  <a:rPr lang="en-GB" sz="2000" dirty="0"/>
                  <a:t>How much work does Steve do</a:t>
                </a:r>
                <a:r>
                  <a:rPr lang="en-GB" sz="2000" dirty="0" smtClean="0"/>
                  <a:t>?</a:t>
                </a:r>
              </a:p>
              <a:p>
                <a:pPr marL="360363" indent="-360363">
                  <a:spcBef>
                    <a:spcPts val="0"/>
                  </a:spcBef>
                  <a:buNone/>
                  <a:tabLst>
                    <a:tab pos="360363" algn="l"/>
                  </a:tabLst>
                </a:pPr>
                <a:endParaRPr lang="en-GB" sz="2000" dirty="0" smtClean="0"/>
              </a:p>
              <a:p>
                <a:pPr marL="360363" indent="-360363">
                  <a:spcBef>
                    <a:spcPts val="0"/>
                  </a:spcBef>
                  <a:buNone/>
                  <a:tabLst>
                    <a:tab pos="360363" algn="l"/>
                  </a:tabLst>
                </a:pPr>
                <a:r>
                  <a:rPr lang="en-GB" sz="2000" dirty="0" smtClean="0">
                    <a:solidFill>
                      <a:srgbClr val="FF0000"/>
                    </a:solidFill>
                  </a:rPr>
                  <a:t>Solution:</a:t>
                </a:r>
              </a:p>
              <a:p>
                <a:pPr marL="360363" indent="-360363">
                  <a:spcBef>
                    <a:spcPts val="0"/>
                  </a:spcBef>
                  <a:buNone/>
                  <a:tabLst>
                    <a:tab pos="360363" algn="l"/>
                  </a:tabLst>
                </a:pPr>
                <a:r>
                  <a:rPr lang="en-GB" sz="2000" dirty="0" smtClean="0">
                    <a:solidFill>
                      <a:srgbClr val="FF0000"/>
                    </a:solidFill>
                  </a:rPr>
                  <a:t>(a) </a:t>
                </a:r>
                <a14:m>
                  <m:oMath xmlns:m="http://schemas.openxmlformats.org/officeDocument/2006/math">
                    <m:r>
                      <a:rPr lang="en-SG" sz="2000" b="0" i="1" smtClean="0">
                        <a:solidFill>
                          <a:srgbClr val="FF0000"/>
                        </a:solidFill>
                        <a:latin typeface="Cambria Math" panose="02040503050406030204" pitchFamily="18" charset="0"/>
                      </a:rPr>
                      <m:t>𝑊</m:t>
                    </m:r>
                    <m:r>
                      <a:rPr lang="en-SG" sz="2000" b="0" i="1" smtClean="0">
                        <a:solidFill>
                          <a:srgbClr val="FF0000"/>
                        </a:solidFill>
                        <a:latin typeface="Cambria Math" panose="02040503050406030204" pitchFamily="18" charset="0"/>
                      </a:rPr>
                      <m:t>=</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𝐹</m:t>
                        </m:r>
                      </m:e>
                    </m:acc>
                    <m:r>
                      <a:rPr lang="en-SG" sz="2000" b="0" i="1" smtClean="0">
                        <a:solidFill>
                          <a:srgbClr val="FF0000"/>
                        </a:solidFill>
                        <a:latin typeface="Cambria Math" panose="02040503050406030204" pitchFamily="18" charset="0"/>
                      </a:rPr>
                      <m:t>⋅</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𝑠</m:t>
                        </m:r>
                      </m:e>
                    </m:acc>
                    <m:r>
                      <a:rPr lang="en-SG" sz="2000" b="0" i="1" smtClean="0">
                        <a:solidFill>
                          <a:srgbClr val="FF0000"/>
                        </a:solidFill>
                        <a:latin typeface="Cambria Math" panose="02040503050406030204" pitchFamily="18" charset="0"/>
                      </a:rPr>
                      <m:t>=</m:t>
                    </m:r>
                    <m:r>
                      <a:rPr lang="en-SG" sz="2000" b="0" i="1" smtClean="0">
                        <a:solidFill>
                          <a:srgbClr val="FF0000"/>
                        </a:solidFill>
                        <a:latin typeface="Cambria Math" panose="02040503050406030204" pitchFamily="18" charset="0"/>
                      </a:rPr>
                      <m:t>𝐹𝑠</m:t>
                    </m:r>
                    <m:func>
                      <m:funcPr>
                        <m:ctrlPr>
                          <a:rPr lang="en-SG" sz="2000" b="0" i="1" smtClean="0">
                            <a:solidFill>
                              <a:srgbClr val="FF0000"/>
                            </a:solidFill>
                            <a:latin typeface="Cambria Math" panose="02040503050406030204" pitchFamily="18" charset="0"/>
                          </a:rPr>
                        </m:ctrlPr>
                      </m:funcPr>
                      <m:fName>
                        <m:r>
                          <m:rPr>
                            <m:sty m:val="p"/>
                          </m:rPr>
                          <a:rPr lang="en-SG" sz="2000" b="0" i="0" smtClean="0">
                            <a:solidFill>
                              <a:srgbClr val="FF0000"/>
                            </a:solidFill>
                            <a:latin typeface="Cambria Math" panose="02040503050406030204" pitchFamily="18" charset="0"/>
                          </a:rPr>
                          <m:t>cos</m:t>
                        </m:r>
                      </m:fName>
                      <m:e>
                        <m:r>
                          <a:rPr lang="en-SG" sz="2000" b="0" i="1" smtClean="0">
                            <a:solidFill>
                              <a:srgbClr val="FF0000"/>
                            </a:solidFill>
                            <a:latin typeface="Cambria Math" panose="02040503050406030204" pitchFamily="18" charset="0"/>
                          </a:rPr>
                          <m:t>30°</m:t>
                        </m:r>
                      </m:e>
                    </m:func>
                    <m:r>
                      <a:rPr lang="en-SG" sz="2000" b="0" i="1" smtClean="0">
                        <a:solidFill>
                          <a:srgbClr val="FF0000"/>
                        </a:solidFill>
                        <a:latin typeface="Cambria Math" panose="02040503050406030204" pitchFamily="18" charset="0"/>
                      </a:rPr>
                      <m:t>=210×18</m:t>
                    </m:r>
                    <m:func>
                      <m:funcPr>
                        <m:ctrlPr>
                          <a:rPr lang="en-SG" sz="2000" b="0" i="1" smtClean="0">
                            <a:solidFill>
                              <a:srgbClr val="FF0000"/>
                            </a:solidFill>
                            <a:latin typeface="Cambria Math" panose="02040503050406030204" pitchFamily="18" charset="0"/>
                          </a:rPr>
                        </m:ctrlPr>
                      </m:funcPr>
                      <m:fName>
                        <m:r>
                          <m:rPr>
                            <m:sty m:val="p"/>
                          </m:rPr>
                          <a:rPr lang="en-SG" sz="2000" b="0" i="0" smtClean="0">
                            <a:solidFill>
                              <a:srgbClr val="FF0000"/>
                            </a:solidFill>
                            <a:latin typeface="Cambria Math" panose="02040503050406030204" pitchFamily="18" charset="0"/>
                          </a:rPr>
                          <m:t>cos</m:t>
                        </m:r>
                      </m:fName>
                      <m:e>
                        <m:r>
                          <a:rPr lang="en-SG" sz="2000" b="0" i="1" smtClean="0">
                            <a:solidFill>
                              <a:srgbClr val="FF0000"/>
                            </a:solidFill>
                            <a:latin typeface="Cambria Math" panose="02040503050406030204" pitchFamily="18" charset="0"/>
                          </a:rPr>
                          <m:t>30°</m:t>
                        </m:r>
                      </m:e>
                    </m:func>
                    <m:r>
                      <a:rPr lang="en-SG" sz="2000" b="0" i="1" smtClean="0">
                        <a:solidFill>
                          <a:srgbClr val="FF0000"/>
                        </a:solidFill>
                        <a:latin typeface="Cambria Math" panose="02040503050406030204" pitchFamily="18" charset="0"/>
                      </a:rPr>
                      <m:t>=3.3 </m:t>
                    </m:r>
                    <m:r>
                      <m:rPr>
                        <m:nor/>
                      </m:rPr>
                      <a:rPr lang="en-SG" sz="2000" b="0" i="0" smtClean="0">
                        <a:solidFill>
                          <a:srgbClr val="FF0000"/>
                        </a:solidFill>
                      </a:rPr>
                      <m:t>kJ</m:t>
                    </m:r>
                  </m:oMath>
                </a14:m>
                <a:endParaRPr lang="en-GB" sz="2000" dirty="0" smtClean="0">
                  <a:solidFill>
                    <a:srgbClr val="FF0000"/>
                  </a:solidFill>
                </a:endParaRPr>
              </a:p>
              <a:p>
                <a:pPr marL="360363" indent="-360363">
                  <a:spcBef>
                    <a:spcPts val="0"/>
                  </a:spcBef>
                  <a:buNone/>
                  <a:tabLst>
                    <a:tab pos="360363" algn="l"/>
                  </a:tabLst>
                </a:pPr>
                <a:endParaRPr lang="en-GB" sz="2000" dirty="0" smtClean="0">
                  <a:solidFill>
                    <a:srgbClr val="FF0000"/>
                  </a:solidFill>
                </a:endParaRPr>
              </a:p>
              <a:p>
                <a:pPr marL="360363" indent="-360363">
                  <a:spcBef>
                    <a:spcPts val="0"/>
                  </a:spcBef>
                  <a:buNone/>
                  <a:tabLst>
                    <a:tab pos="360363" algn="l"/>
                  </a:tabLst>
                </a:pPr>
                <a:r>
                  <a:rPr lang="en-GB" sz="2000" dirty="0" smtClean="0">
                    <a:solidFill>
                      <a:srgbClr val="FF0000"/>
                    </a:solidFill>
                  </a:rPr>
                  <a:t>(b) </a:t>
                </a:r>
                <a14:m>
                  <m:oMath xmlns:m="http://schemas.openxmlformats.org/officeDocument/2006/math">
                    <m:r>
                      <a:rPr lang="en-SG" sz="2000" b="0" i="1" smtClean="0">
                        <a:solidFill>
                          <a:srgbClr val="FF0000"/>
                        </a:solidFill>
                        <a:latin typeface="Cambria Math" panose="02040503050406030204" pitchFamily="18" charset="0"/>
                      </a:rPr>
                      <m:t>𝑊</m:t>
                    </m:r>
                    <m:r>
                      <a:rPr lang="en-SG" sz="2000" b="0" i="1" smtClean="0">
                        <a:solidFill>
                          <a:srgbClr val="FF0000"/>
                        </a:solidFill>
                        <a:latin typeface="Cambria Math" panose="02040503050406030204" pitchFamily="18" charset="0"/>
                      </a:rPr>
                      <m:t>=</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𝐹</m:t>
                        </m:r>
                      </m:e>
                    </m:acc>
                    <m:r>
                      <a:rPr lang="en-SG" sz="2000" b="0" i="1" smtClean="0">
                        <a:solidFill>
                          <a:srgbClr val="FF0000"/>
                        </a:solidFill>
                        <a:latin typeface="Cambria Math" panose="02040503050406030204" pitchFamily="18" charset="0"/>
                      </a:rPr>
                      <m:t>⋅</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𝑠</m:t>
                        </m:r>
                      </m:e>
                    </m:acc>
                    <m:r>
                      <a:rPr lang="en-SG" sz="2000" b="0" i="1" smtClean="0">
                        <a:solidFill>
                          <a:srgbClr val="FF0000"/>
                        </a:solidFill>
                        <a:latin typeface="Cambria Math" panose="02040503050406030204" pitchFamily="18" charset="0"/>
                      </a:rPr>
                      <m:t>=</m:t>
                    </m:r>
                    <m:d>
                      <m:dPr>
                        <m:ctrlPr>
                          <a:rPr lang="en-SG" sz="2000" b="0" i="1" smtClean="0">
                            <a:solidFill>
                              <a:srgbClr val="FF0000"/>
                            </a:solidFill>
                            <a:latin typeface="Cambria Math" panose="02040503050406030204" pitchFamily="18" charset="0"/>
                          </a:rPr>
                        </m:ctrlPr>
                      </m:dPr>
                      <m:e>
                        <m:r>
                          <a:rPr lang="en-SG" sz="2000" b="0" i="1" smtClean="0">
                            <a:solidFill>
                              <a:srgbClr val="FF0000"/>
                            </a:solidFill>
                            <a:latin typeface="Cambria Math" panose="02040503050406030204" pitchFamily="18" charset="0"/>
                          </a:rPr>
                          <m:t>160</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𝑖</m:t>
                            </m:r>
                          </m:e>
                        </m:acc>
                        <m:r>
                          <a:rPr lang="en-SG" sz="2000" b="0" i="1" dirty="0" smtClean="0">
                            <a:solidFill>
                              <a:srgbClr val="FF0000"/>
                            </a:solidFill>
                            <a:latin typeface="Cambria Math" panose="02040503050406030204" pitchFamily="18" charset="0"/>
                          </a:rPr>
                          <m:t>−40</m:t>
                        </m:r>
                        <m:acc>
                          <m:accPr>
                            <m:chr m:val="̂"/>
                            <m:ctrlPr>
                              <a:rPr lang="en-SG" sz="2000" b="0" i="1" dirty="0" smtClean="0">
                                <a:solidFill>
                                  <a:srgbClr val="FF0000"/>
                                </a:solidFill>
                                <a:latin typeface="Cambria Math" panose="02040503050406030204" pitchFamily="18" charset="0"/>
                              </a:rPr>
                            </m:ctrlPr>
                          </m:accPr>
                          <m:e>
                            <m:r>
                              <a:rPr lang="en-SG" sz="2000" b="0" i="1" dirty="0" smtClean="0">
                                <a:solidFill>
                                  <a:srgbClr val="FF0000"/>
                                </a:solidFill>
                                <a:latin typeface="Cambria Math" panose="02040503050406030204" pitchFamily="18" charset="0"/>
                              </a:rPr>
                              <m:t>𝑗</m:t>
                            </m:r>
                          </m:e>
                        </m:acc>
                      </m:e>
                    </m:d>
                    <m:r>
                      <a:rPr lang="en-SG" sz="2000" b="0" i="1" smtClean="0">
                        <a:solidFill>
                          <a:srgbClr val="FF0000"/>
                        </a:solidFill>
                        <a:latin typeface="Cambria Math" panose="02040503050406030204" pitchFamily="18" charset="0"/>
                      </a:rPr>
                      <m:t>⋅</m:t>
                    </m:r>
                    <m:d>
                      <m:dPr>
                        <m:ctrlPr>
                          <a:rPr lang="en-SG" sz="2000" b="0" i="1" smtClean="0">
                            <a:solidFill>
                              <a:srgbClr val="FF0000"/>
                            </a:solidFill>
                            <a:latin typeface="Cambria Math" panose="02040503050406030204" pitchFamily="18" charset="0"/>
                          </a:rPr>
                        </m:ctrlPr>
                      </m:dPr>
                      <m:e>
                        <m:r>
                          <a:rPr lang="en-SG" sz="2000" b="0" i="1" smtClean="0">
                            <a:solidFill>
                              <a:srgbClr val="FF0000"/>
                            </a:solidFill>
                            <a:latin typeface="Cambria Math" panose="02040503050406030204" pitchFamily="18" charset="0"/>
                          </a:rPr>
                          <m:t>14</m:t>
                        </m:r>
                        <m:acc>
                          <m:accPr>
                            <m:chr m:val="̂"/>
                            <m:ctrlPr>
                              <a:rPr lang="en-SG" sz="2000" b="0" i="1" smtClean="0">
                                <a:solidFill>
                                  <a:srgbClr val="FF0000"/>
                                </a:solidFill>
                                <a:latin typeface="Cambria Math" panose="02040503050406030204" pitchFamily="18" charset="0"/>
                              </a:rPr>
                            </m:ctrlPr>
                          </m:accPr>
                          <m:e>
                            <m:r>
                              <a:rPr lang="en-SG" sz="2000" b="0" i="1" smtClean="0">
                                <a:solidFill>
                                  <a:srgbClr val="FF0000"/>
                                </a:solidFill>
                                <a:latin typeface="Cambria Math" panose="02040503050406030204" pitchFamily="18" charset="0"/>
                              </a:rPr>
                              <m:t>𝑖</m:t>
                            </m:r>
                          </m:e>
                        </m:acc>
                        <m:r>
                          <a:rPr lang="en-SG" sz="2000" b="0" i="1" dirty="0" smtClean="0">
                            <a:solidFill>
                              <a:srgbClr val="FF0000"/>
                            </a:solidFill>
                            <a:latin typeface="Cambria Math" panose="02040503050406030204" pitchFamily="18" charset="0"/>
                          </a:rPr>
                          <m:t>+11</m:t>
                        </m:r>
                        <m:acc>
                          <m:accPr>
                            <m:chr m:val="̂"/>
                            <m:ctrlPr>
                              <a:rPr lang="en-SG" sz="2000" b="0" i="1" dirty="0" smtClean="0">
                                <a:solidFill>
                                  <a:srgbClr val="FF0000"/>
                                </a:solidFill>
                                <a:latin typeface="Cambria Math" panose="02040503050406030204" pitchFamily="18" charset="0"/>
                              </a:rPr>
                            </m:ctrlPr>
                          </m:accPr>
                          <m:e>
                            <m:r>
                              <a:rPr lang="en-SG" sz="2000" b="0" i="1" dirty="0" smtClean="0">
                                <a:solidFill>
                                  <a:srgbClr val="FF0000"/>
                                </a:solidFill>
                                <a:latin typeface="Cambria Math" panose="02040503050406030204" pitchFamily="18" charset="0"/>
                              </a:rPr>
                              <m:t>𝑗</m:t>
                            </m:r>
                          </m:e>
                        </m:acc>
                      </m:e>
                    </m:d>
                    <m:r>
                      <a:rPr lang="en-SG" sz="2000" b="0" i="1" smtClean="0">
                        <a:solidFill>
                          <a:srgbClr val="FF0000"/>
                        </a:solidFill>
                        <a:latin typeface="Cambria Math" panose="02040503050406030204" pitchFamily="18" charset="0"/>
                      </a:rPr>
                      <m:t>=160×14−40×11=1.8</m:t>
                    </m:r>
                    <m:r>
                      <m:rPr>
                        <m:nor/>
                      </m:rPr>
                      <a:rPr lang="en-SG" sz="2000" b="0" i="0" smtClean="0">
                        <a:solidFill>
                          <a:srgbClr val="FF0000"/>
                        </a:solidFill>
                        <a:latin typeface="Cambria Math" panose="02040503050406030204" pitchFamily="18" charset="0"/>
                      </a:rPr>
                      <m:t> </m:t>
                    </m:r>
                    <m:r>
                      <m:rPr>
                        <m:nor/>
                      </m:rPr>
                      <a:rPr lang="en-SG" sz="2000">
                        <a:solidFill>
                          <a:srgbClr val="FF0000"/>
                        </a:solidFill>
                      </a:rPr>
                      <m:t>kJ</m:t>
                    </m:r>
                  </m:oMath>
                </a14:m>
                <a:endParaRPr lang="en-GB" sz="2000" dirty="0" smtClean="0">
                  <a:solidFill>
                    <a:srgbClr val="FF0000"/>
                  </a:solidFill>
                </a:endParaRPr>
              </a:p>
              <a:p>
                <a:pPr marL="360363" indent="-360363">
                  <a:spcBef>
                    <a:spcPts val="0"/>
                  </a:spcBef>
                  <a:buNone/>
                  <a:tabLst>
                    <a:tab pos="360363" algn="l"/>
                  </a:tabLst>
                </a:pPr>
                <a:endParaRPr lang="en-GB" sz="2000" dirty="0"/>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1" t="-651" r="-1149"/>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spTree>
    <p:extLst>
      <p:ext uri="{BB962C8B-B14F-4D97-AF65-F5344CB8AC3E}">
        <p14:creationId xmlns:p14="http://schemas.microsoft.com/office/powerpoint/2010/main" val="2355649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 due to many forces</a:t>
            </a:r>
            <a:endParaRPr lang="en-SG" dirty="0"/>
          </a:p>
        </p:txBody>
      </p:sp>
      <p:sp>
        <p:nvSpPr>
          <p:cNvPr id="3" name="Content Placeholder 2"/>
          <p:cNvSpPr>
            <a:spLocks noGrp="1"/>
          </p:cNvSpPr>
          <p:nvPr>
            <p:ph idx="1"/>
          </p:nvPr>
        </p:nvSpPr>
        <p:spPr/>
        <p:txBody>
          <a:bodyPr/>
          <a:lstStyle/>
          <a:p>
            <a:pPr marL="0" indent="0">
              <a:lnSpc>
                <a:spcPct val="110000"/>
              </a:lnSpc>
              <a:buNone/>
            </a:pPr>
            <a:r>
              <a:rPr lang="en-GB" dirty="0"/>
              <a:t>If there are </a:t>
            </a:r>
            <a:r>
              <a:rPr lang="en-GB" dirty="0">
                <a:solidFill>
                  <a:srgbClr val="FF0000"/>
                </a:solidFill>
              </a:rPr>
              <a:t>many</a:t>
            </a:r>
            <a:r>
              <a:rPr lang="en-GB" dirty="0"/>
              <a:t> forces acting on </a:t>
            </a:r>
            <a:r>
              <a:rPr lang="en-GB" b="1" dirty="0"/>
              <a:t>an object</a:t>
            </a:r>
            <a:r>
              <a:rPr lang="en-GB" dirty="0"/>
              <a:t>, </a:t>
            </a:r>
            <a:r>
              <a:rPr lang="en-GB" dirty="0" smtClean="0"/>
              <a:t>we </a:t>
            </a:r>
            <a:r>
              <a:rPr lang="en-GB" dirty="0"/>
              <a:t>can use one of the following two </a:t>
            </a:r>
            <a:r>
              <a:rPr lang="en-GB" dirty="0" smtClean="0"/>
              <a:t>approaches to </a:t>
            </a:r>
            <a:r>
              <a:rPr lang="en-GB" dirty="0"/>
              <a:t>calculate the </a:t>
            </a:r>
            <a:r>
              <a:rPr lang="en-GB" dirty="0">
                <a:solidFill>
                  <a:srgbClr val="FF0000"/>
                </a:solidFill>
              </a:rPr>
              <a:t>total</a:t>
            </a:r>
            <a:r>
              <a:rPr lang="en-GB" dirty="0"/>
              <a:t> work :</a:t>
            </a:r>
          </a:p>
          <a:p>
            <a:pPr marL="446088" lvl="1" indent="-446088">
              <a:buSzPct val="68000"/>
              <a:buNone/>
              <a:tabLst>
                <a:tab pos="446088" algn="l"/>
              </a:tabLst>
            </a:pPr>
            <a:r>
              <a:rPr lang="en-GB" sz="2400" dirty="0" err="1">
                <a:solidFill>
                  <a:schemeClr val="tx1"/>
                </a:solidFill>
              </a:rPr>
              <a:t>i</a:t>
            </a:r>
            <a:r>
              <a:rPr lang="en-GB" sz="2400" dirty="0">
                <a:solidFill>
                  <a:schemeClr val="tx1"/>
                </a:solidFill>
              </a:rPr>
              <a:t>) 	Compute the work done by each </a:t>
            </a:r>
            <a:r>
              <a:rPr lang="en-GB" sz="2400" dirty="0">
                <a:solidFill>
                  <a:srgbClr val="FF0000"/>
                </a:solidFill>
              </a:rPr>
              <a:t>separate</a:t>
            </a:r>
            <a:r>
              <a:rPr lang="en-GB" sz="2400" dirty="0">
                <a:solidFill>
                  <a:schemeClr val="tx1"/>
                </a:solidFill>
              </a:rPr>
              <a:t> force and </a:t>
            </a:r>
            <a:r>
              <a:rPr lang="en-GB" sz="2400" dirty="0">
                <a:solidFill>
                  <a:srgbClr val="FF0000"/>
                </a:solidFill>
              </a:rPr>
              <a:t>add</a:t>
            </a:r>
            <a:r>
              <a:rPr lang="en-GB" sz="2400" dirty="0">
                <a:solidFill>
                  <a:schemeClr val="tx1"/>
                </a:solidFill>
              </a:rPr>
              <a:t> them </a:t>
            </a:r>
            <a:r>
              <a:rPr lang="en-GB" sz="2400" dirty="0" smtClean="0">
                <a:solidFill>
                  <a:schemeClr val="tx1"/>
                </a:solidFill>
              </a:rPr>
              <a:t>together. </a:t>
            </a:r>
            <a:endParaRPr lang="en-GB" sz="2400" dirty="0">
              <a:solidFill>
                <a:schemeClr val="tx1"/>
              </a:solidFill>
            </a:endParaRPr>
          </a:p>
          <a:p>
            <a:pPr marL="446088" lvl="1" indent="-446088">
              <a:buSzPct val="68000"/>
              <a:buNone/>
              <a:tabLst>
                <a:tab pos="446088" algn="l"/>
              </a:tabLst>
            </a:pPr>
            <a:r>
              <a:rPr lang="en-GB" sz="2400" dirty="0">
                <a:solidFill>
                  <a:schemeClr val="tx1"/>
                </a:solidFill>
              </a:rPr>
              <a:t>ii) 	Compute the </a:t>
            </a:r>
            <a:r>
              <a:rPr lang="en-GB" sz="2400" dirty="0">
                <a:solidFill>
                  <a:srgbClr val="FF0000"/>
                </a:solidFill>
              </a:rPr>
              <a:t>net force </a:t>
            </a:r>
            <a:r>
              <a:rPr lang="en-GB" sz="2400" dirty="0">
                <a:solidFill>
                  <a:schemeClr val="tx1"/>
                </a:solidFill>
              </a:rPr>
              <a:t>(vector sum) and find the work done by the net force. </a:t>
            </a:r>
            <a:endParaRPr lang="en-GB" dirty="0"/>
          </a:p>
          <a:p>
            <a:endParaRPr lang="en-SG"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spTree>
    <p:extLst>
      <p:ext uri="{BB962C8B-B14F-4D97-AF65-F5344CB8AC3E}">
        <p14:creationId xmlns:p14="http://schemas.microsoft.com/office/powerpoint/2010/main" val="3537004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a:t>
            </a:r>
            <a:endParaRPr lang="en-SG" dirty="0"/>
          </a:p>
        </p:txBody>
      </p:sp>
      <p:sp>
        <p:nvSpPr>
          <p:cNvPr id="3" name="Content Placeholder 2"/>
          <p:cNvSpPr>
            <a:spLocks noGrp="1"/>
          </p:cNvSpPr>
          <p:nvPr>
            <p:ph idx="1"/>
          </p:nvPr>
        </p:nvSpPr>
        <p:spPr/>
        <p:txBody>
          <a:bodyPr/>
          <a:lstStyle/>
          <a:p>
            <a:pPr>
              <a:lnSpc>
                <a:spcPct val="110000"/>
              </a:lnSpc>
            </a:pPr>
            <a:r>
              <a:rPr lang="en-GB" dirty="0"/>
              <a:t>Energy is defined as the ability to do </a:t>
            </a:r>
            <a:r>
              <a:rPr lang="en-GB" dirty="0">
                <a:solidFill>
                  <a:srgbClr val="FF0000"/>
                </a:solidFill>
              </a:rPr>
              <a:t>work</a:t>
            </a:r>
            <a:r>
              <a:rPr lang="en-GB" dirty="0"/>
              <a:t>. </a:t>
            </a:r>
          </a:p>
          <a:p>
            <a:pPr>
              <a:lnSpc>
                <a:spcPct val="110000"/>
              </a:lnSpc>
            </a:pPr>
            <a:r>
              <a:rPr lang="en-GB" dirty="0" smtClean="0"/>
              <a:t>Hence</a:t>
            </a:r>
            <a:r>
              <a:rPr lang="en-GB" dirty="0"/>
              <a:t>, energy and work are </a:t>
            </a:r>
            <a:r>
              <a:rPr lang="en-GB" dirty="0" smtClean="0">
                <a:solidFill>
                  <a:srgbClr val="FF0000"/>
                </a:solidFill>
              </a:rPr>
              <a:t>equivalent</a:t>
            </a:r>
            <a:r>
              <a:rPr lang="en-GB" dirty="0" smtClean="0"/>
              <a:t>.</a:t>
            </a:r>
            <a:endParaRPr lang="en-GB" dirty="0"/>
          </a:p>
          <a:p>
            <a:pPr>
              <a:lnSpc>
                <a:spcPct val="110000"/>
              </a:lnSpc>
            </a:pPr>
            <a:r>
              <a:rPr lang="en-GB" dirty="0"/>
              <a:t>The SI unit of energy is </a:t>
            </a:r>
            <a:r>
              <a:rPr lang="en-GB" dirty="0" smtClean="0"/>
              <a:t>the </a:t>
            </a:r>
            <a:r>
              <a:rPr lang="en-GB" dirty="0"/>
              <a:t>joule (J).</a:t>
            </a:r>
          </a:p>
          <a:p>
            <a:pPr>
              <a:lnSpc>
                <a:spcPct val="110000"/>
              </a:lnSpc>
            </a:pPr>
            <a:r>
              <a:rPr lang="en-GB" dirty="0" smtClean="0"/>
              <a:t>The </a:t>
            </a:r>
            <a:r>
              <a:rPr lang="en-GB" dirty="0"/>
              <a:t>different types of energy </a:t>
            </a:r>
            <a:r>
              <a:rPr lang="en-GB" dirty="0" smtClean="0"/>
              <a:t>are light</a:t>
            </a:r>
            <a:r>
              <a:rPr lang="en-GB" dirty="0"/>
              <a:t>, heat, sound, electrical, </a:t>
            </a:r>
            <a:r>
              <a:rPr lang="en-GB" dirty="0" smtClean="0"/>
              <a:t>chemical </a:t>
            </a:r>
            <a:r>
              <a:rPr lang="en-GB" dirty="0"/>
              <a:t>and mechanical.</a:t>
            </a:r>
          </a:p>
          <a:p>
            <a:pPr>
              <a:lnSpc>
                <a:spcPct val="110000"/>
              </a:lnSpc>
            </a:pPr>
            <a:r>
              <a:rPr lang="en-GB" dirty="0">
                <a:solidFill>
                  <a:schemeClr val="tx1"/>
                </a:solidFill>
              </a:rPr>
              <a:t>Mechanical</a:t>
            </a:r>
            <a:r>
              <a:rPr lang="en-GB" dirty="0"/>
              <a:t> energy </a:t>
            </a:r>
            <a:r>
              <a:rPr lang="en-GB" dirty="0" smtClean="0"/>
              <a:t>comprises </a:t>
            </a:r>
            <a:r>
              <a:rPr lang="en-GB" dirty="0">
                <a:solidFill>
                  <a:srgbClr val="FF0000"/>
                </a:solidFill>
              </a:rPr>
              <a:t>kinetic</a:t>
            </a:r>
            <a:r>
              <a:rPr lang="en-GB" dirty="0"/>
              <a:t> energy and </a:t>
            </a:r>
            <a:r>
              <a:rPr lang="en-GB" dirty="0">
                <a:solidFill>
                  <a:srgbClr val="FF0000"/>
                </a:solidFill>
              </a:rPr>
              <a:t>potential</a:t>
            </a:r>
            <a:r>
              <a:rPr lang="en-GB" dirty="0"/>
              <a:t> energy</a:t>
            </a:r>
            <a:r>
              <a:rPr lang="en-GB" dirty="0" smtClean="0"/>
              <a:t>.</a:t>
            </a:r>
            <a:endParaRPr lang="en-GB"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spTree>
    <p:extLst>
      <p:ext uri="{BB962C8B-B14F-4D97-AF65-F5344CB8AC3E}">
        <p14:creationId xmlns:p14="http://schemas.microsoft.com/office/powerpoint/2010/main" val="4228743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conservation of energy</a:t>
            </a:r>
            <a:endParaRPr lang="en-SG" dirty="0"/>
          </a:p>
        </p:txBody>
      </p:sp>
      <p:sp>
        <p:nvSpPr>
          <p:cNvPr id="3" name="Content Placeholder 2"/>
          <p:cNvSpPr>
            <a:spLocks noGrp="1"/>
          </p:cNvSpPr>
          <p:nvPr>
            <p:ph idx="1"/>
          </p:nvPr>
        </p:nvSpPr>
        <p:spPr/>
        <p:txBody>
          <a:bodyPr/>
          <a:lstStyle/>
          <a:p>
            <a:pPr>
              <a:lnSpc>
                <a:spcPct val="110000"/>
              </a:lnSpc>
            </a:pPr>
            <a:r>
              <a:rPr lang="en-GB" dirty="0"/>
              <a:t>The principle of conservation of energy states that </a:t>
            </a:r>
            <a:r>
              <a:rPr lang="en-GB" dirty="0" smtClean="0"/>
              <a:t>energy</a:t>
            </a:r>
          </a:p>
          <a:p>
            <a:pPr lvl="1">
              <a:lnSpc>
                <a:spcPct val="110000"/>
              </a:lnSpc>
            </a:pPr>
            <a:r>
              <a:rPr lang="en-GB" dirty="0" smtClean="0">
                <a:solidFill>
                  <a:schemeClr val="tx1"/>
                </a:solidFill>
              </a:rPr>
              <a:t>can </a:t>
            </a:r>
            <a:r>
              <a:rPr lang="en-GB" dirty="0">
                <a:solidFill>
                  <a:schemeClr val="tx1"/>
                </a:solidFill>
              </a:rPr>
              <a:t>neither be created nor destroyed in any </a:t>
            </a:r>
            <a:r>
              <a:rPr lang="en-GB" dirty="0" smtClean="0">
                <a:solidFill>
                  <a:schemeClr val="tx1"/>
                </a:solidFill>
              </a:rPr>
              <a:t>process.</a:t>
            </a:r>
          </a:p>
          <a:p>
            <a:pPr lvl="1">
              <a:lnSpc>
                <a:spcPct val="110000"/>
              </a:lnSpc>
            </a:pPr>
            <a:r>
              <a:rPr lang="en-GB" dirty="0" smtClean="0">
                <a:solidFill>
                  <a:schemeClr val="tx1"/>
                </a:solidFill>
              </a:rPr>
              <a:t>can </a:t>
            </a:r>
            <a:r>
              <a:rPr lang="en-GB" dirty="0">
                <a:solidFill>
                  <a:schemeClr val="tx1"/>
                </a:solidFill>
              </a:rPr>
              <a:t>be converted from one type to another (including </a:t>
            </a:r>
            <a:r>
              <a:rPr lang="en-GB" dirty="0">
                <a:solidFill>
                  <a:srgbClr val="FF0000"/>
                </a:solidFill>
              </a:rPr>
              <a:t>work</a:t>
            </a:r>
            <a:r>
              <a:rPr lang="en-GB" dirty="0">
                <a:solidFill>
                  <a:schemeClr val="tx1"/>
                </a:solidFill>
              </a:rPr>
              <a:t>).</a:t>
            </a:r>
          </a:p>
          <a:p>
            <a:pPr lvl="1">
              <a:lnSpc>
                <a:spcPct val="110000"/>
              </a:lnSpc>
              <a:spcAft>
                <a:spcPct val="0"/>
              </a:spcAft>
            </a:pPr>
            <a:r>
              <a:rPr lang="en-GB" dirty="0">
                <a:solidFill>
                  <a:schemeClr val="tx1"/>
                </a:solidFill>
              </a:rPr>
              <a:t>can be transferred from one body to another with the total amount remaining constant.</a:t>
            </a:r>
          </a:p>
          <a:p>
            <a:pPr>
              <a:lnSpc>
                <a:spcPct val="110000"/>
              </a:lnSpc>
            </a:pPr>
            <a:r>
              <a:rPr lang="en-GB" dirty="0"/>
              <a:t>The total energy of an </a:t>
            </a:r>
            <a:r>
              <a:rPr lang="en-GB" dirty="0">
                <a:solidFill>
                  <a:srgbClr val="FF0000"/>
                </a:solidFill>
              </a:rPr>
              <a:t>isolated</a:t>
            </a:r>
            <a:r>
              <a:rPr lang="en-GB" dirty="0"/>
              <a:t> system (one that is not interacting with other systems) is </a:t>
            </a:r>
            <a:r>
              <a:rPr lang="en-GB" dirty="0">
                <a:solidFill>
                  <a:srgbClr val="FF0000"/>
                </a:solidFill>
              </a:rPr>
              <a:t>constant</a:t>
            </a:r>
            <a:r>
              <a:rPr lang="en-GB" dirty="0"/>
              <a:t>.</a:t>
            </a:r>
          </a:p>
          <a:p>
            <a:endParaRPr lang="en-SG" dirty="0"/>
          </a:p>
        </p:txBody>
      </p:sp>
      <p:sp>
        <p:nvSpPr>
          <p:cNvPr id="5" name="Footer Placeholder 4"/>
          <p:cNvSpPr>
            <a:spLocks noGrp="1"/>
          </p:cNvSpPr>
          <p:nvPr>
            <p:ph type="ftr" sz="quarter" idx="11"/>
          </p:nvPr>
        </p:nvSpPr>
        <p:spPr/>
        <p:txBody>
          <a:bodyPr/>
          <a:lstStyle/>
          <a:p>
            <a:r>
              <a:rPr lang="en-US" smtClean="0"/>
              <a:t>Official (closed), Non-sensitive</a:t>
            </a:r>
            <a:endParaRPr lang="en-US" dirty="0" smtClean="0"/>
          </a:p>
        </p:txBody>
      </p:sp>
      <p:sp>
        <p:nvSpPr>
          <p:cNvPr id="6" name="Slide Number Placeholder 5"/>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spTree>
    <p:extLst>
      <p:ext uri="{BB962C8B-B14F-4D97-AF65-F5344CB8AC3E}">
        <p14:creationId xmlns:p14="http://schemas.microsoft.com/office/powerpoint/2010/main" val="160206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3735</TotalTime>
  <Words>3781</Words>
  <Application>Microsoft Office PowerPoint</Application>
  <PresentationFormat>Widescreen</PresentationFormat>
  <Paragraphs>284</Paragraphs>
  <Slides>35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SimSun</vt:lpstr>
      <vt:lpstr>Arial</vt:lpstr>
      <vt:lpstr>Calibri</vt:lpstr>
      <vt:lpstr>Cambria Math</vt:lpstr>
      <vt:lpstr>Symbol</vt:lpstr>
      <vt:lpstr>Times New Roman</vt:lpstr>
      <vt:lpstr>Retrospect</vt:lpstr>
      <vt:lpstr>Work, energy and power</vt:lpstr>
      <vt:lpstr>An alternative approach to mechanics</vt:lpstr>
      <vt:lpstr>Work done by a constant force</vt:lpstr>
      <vt:lpstr>Work can be positive, negative or zero</vt:lpstr>
      <vt:lpstr>Example 1</vt:lpstr>
      <vt:lpstr>Example 2</vt:lpstr>
      <vt:lpstr>Work due to many forces</vt:lpstr>
      <vt:lpstr>Energy</vt:lpstr>
      <vt:lpstr>Principle of conservation of energy</vt:lpstr>
      <vt:lpstr>Total Work</vt:lpstr>
      <vt:lpstr>Kinetic energy and Work-energy theorem</vt:lpstr>
      <vt:lpstr>Work-energy theorem</vt:lpstr>
      <vt:lpstr>Example 3</vt:lpstr>
      <vt:lpstr>PowerPoint Presentation</vt:lpstr>
      <vt:lpstr>Work done by non-constant force</vt:lpstr>
      <vt:lpstr>Example 4</vt:lpstr>
      <vt:lpstr>Work and Gravitational Potential Energy</vt:lpstr>
      <vt:lpstr>Work and Gravitational Potential Energy</vt:lpstr>
      <vt:lpstr>Conservation of mechanical energy</vt:lpstr>
      <vt:lpstr>Example 5</vt:lpstr>
      <vt:lpstr>Elastic potential energy</vt:lpstr>
      <vt:lpstr>Example 6</vt:lpstr>
      <vt:lpstr>Conservative systems and forces</vt:lpstr>
      <vt:lpstr>Work done by a conservative force</vt:lpstr>
      <vt:lpstr>Conservative force and potential energy</vt:lpstr>
      <vt:lpstr>Conservative force and potential energy</vt:lpstr>
      <vt:lpstr>Non-conservative force</vt:lpstr>
      <vt:lpstr>Non-conservative force</vt:lpstr>
      <vt:lpstr>Power </vt:lpstr>
      <vt:lpstr>Power in terms of force and velocity</vt:lpstr>
      <vt:lpstr>Example 7</vt:lpstr>
      <vt:lpstr>Domestic unit of power</vt:lpstr>
      <vt:lpstr>Efficiency of machines</vt:lpstr>
      <vt:lpstr>Useless work</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Sheh Lit CHANG (SP)</cp:lastModifiedBy>
  <cp:revision>338</cp:revision>
  <dcterms:created xsi:type="dcterms:W3CDTF">2018-09-30T12:15:30Z</dcterms:created>
  <dcterms:modified xsi:type="dcterms:W3CDTF">2021-12-01T14:46:30Z</dcterms:modified>
</cp:coreProperties>
</file>