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52"/>
  </p:notesMasterIdLst>
  <p:sldIdLst>
    <p:sldId id="256" r:id="rId2"/>
    <p:sldId id="343" r:id="rId3"/>
    <p:sldId id="300" r:id="rId4"/>
    <p:sldId id="301" r:id="rId5"/>
    <p:sldId id="342" r:id="rId6"/>
    <p:sldId id="302" r:id="rId7"/>
    <p:sldId id="303" r:id="rId8"/>
    <p:sldId id="304" r:id="rId9"/>
    <p:sldId id="305" r:id="rId10"/>
    <p:sldId id="265" r:id="rId11"/>
    <p:sldId id="306" r:id="rId12"/>
    <p:sldId id="340" r:id="rId13"/>
    <p:sldId id="341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65" r:id="rId29"/>
    <p:sldId id="381" r:id="rId30"/>
    <p:sldId id="379" r:id="rId31"/>
    <p:sldId id="358" r:id="rId32"/>
    <p:sldId id="359" r:id="rId33"/>
    <p:sldId id="360" r:id="rId34"/>
    <p:sldId id="361" r:id="rId35"/>
    <p:sldId id="362" r:id="rId36"/>
    <p:sldId id="364" r:id="rId37"/>
    <p:sldId id="366" r:id="rId38"/>
    <p:sldId id="367" r:id="rId39"/>
    <p:sldId id="363" r:id="rId40"/>
    <p:sldId id="368" r:id="rId41"/>
    <p:sldId id="369" r:id="rId42"/>
    <p:sldId id="370" r:id="rId43"/>
    <p:sldId id="371" r:id="rId44"/>
    <p:sldId id="372" r:id="rId45"/>
    <p:sldId id="373" r:id="rId46"/>
    <p:sldId id="374" r:id="rId47"/>
    <p:sldId id="375" r:id="rId48"/>
    <p:sldId id="376" r:id="rId49"/>
    <p:sldId id="377" r:id="rId50"/>
    <p:sldId id="378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93717" autoAdjust="0"/>
  </p:normalViewPr>
  <p:slideViewPr>
    <p:cSldViewPr snapToGrid="0">
      <p:cViewPr varScale="1">
        <p:scale>
          <a:sx n="60" d="100"/>
          <a:sy n="60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37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4530E-66E8-4EEF-8660-8A53FF529BDE}" type="datetimeFigureOut">
              <a:rPr lang="en-SG" smtClean="0"/>
              <a:t>17/1/2022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195AC-A795-4C37-B905-E546E142DA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4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9993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GB" dirty="0" smtClean="0"/>
              <a:t>a</a:t>
            </a:r>
            <a:r>
              <a:rPr lang="en-GB" baseline="0" dirty="0" smtClean="0"/>
              <a:t> = −1.76 × 10</a:t>
            </a:r>
            <a:r>
              <a:rPr lang="en-GB" sz="120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</a:t>
            </a:r>
            <a:r>
              <a:rPr lang="en-GB" baseline="0" dirty="0" smtClean="0"/>
              <a:t> m/s</a:t>
            </a:r>
            <a:r>
              <a:rPr lang="en-GB" baseline="30000" dirty="0" smtClean="0"/>
              <a:t>2</a:t>
            </a:r>
          </a:p>
          <a:p>
            <a:pPr marL="228600" indent="-228600">
              <a:buAutoNum type="alphaLcParenR"/>
            </a:pPr>
            <a:r>
              <a:rPr lang="en-GB" dirty="0" smtClean="0"/>
              <a:t>v </a:t>
            </a:r>
            <a:r>
              <a:rPr lang="en-GB" baseline="0" dirty="0" smtClean="0"/>
              <a:t>= 5.9 × 10</a:t>
            </a:r>
            <a:r>
              <a:rPr lang="en-GB" sz="120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en-GB" baseline="0" dirty="0" smtClean="0"/>
              <a:t> m/s,  KE = 1.6 × 10</a:t>
            </a:r>
            <a:r>
              <a:rPr lang="en-GB" sz="120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-17</a:t>
            </a:r>
            <a:r>
              <a:rPr lang="en-GB" baseline="0" dirty="0" smtClean="0"/>
              <a:t> J </a:t>
            </a:r>
          </a:p>
          <a:p>
            <a:pPr marL="228600" indent="-228600">
              <a:buAutoNum type="alphaLcParenR"/>
            </a:pPr>
            <a:r>
              <a:rPr lang="en-GB" baseline="0" dirty="0" smtClean="0"/>
              <a:t>t = 3.4 × 10</a:t>
            </a:r>
            <a:r>
              <a:rPr lang="en-GB" sz="120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-9</a:t>
            </a:r>
            <a:r>
              <a:rPr lang="en-GB" baseline="0" dirty="0" smtClean="0"/>
              <a:t> s </a:t>
            </a:r>
            <a:endParaRPr lang="en-GB" baseline="30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7556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gravity does work to bring an object down, the potential energy decreases.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946E46-BFC1-4F00-B80E-563E1671C7F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14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baseline="30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8442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 smtClean="0"/>
              <a:t>V</a:t>
            </a:r>
            <a:r>
              <a:rPr lang="en-GB" baseline="-25000" dirty="0" err="1" smtClean="0"/>
              <a:t>a</a:t>
            </a:r>
            <a:r>
              <a:rPr lang="en-GB" baseline="0" dirty="0" smtClean="0"/>
              <a:t> = −900 V, </a:t>
            </a:r>
            <a:r>
              <a:rPr lang="en-GB" dirty="0" err="1" smtClean="0"/>
              <a:t>V</a:t>
            </a:r>
            <a:r>
              <a:rPr lang="en-GB" baseline="-25000" dirty="0" err="1" smtClean="0"/>
              <a:t>b</a:t>
            </a:r>
            <a:r>
              <a:rPr lang="en-GB" baseline="0" dirty="0" smtClean="0"/>
              <a:t> = 1930 V, </a:t>
            </a:r>
            <a:r>
              <a:rPr lang="en-GB" dirty="0" err="1" smtClean="0"/>
              <a:t>V</a:t>
            </a:r>
            <a:r>
              <a:rPr lang="en-GB" baseline="-25000" dirty="0" err="1" smtClean="0"/>
              <a:t>c</a:t>
            </a:r>
            <a:r>
              <a:rPr lang="en-GB" baseline="0" dirty="0" smtClean="0"/>
              <a:t> = 0 V</a:t>
            </a:r>
            <a:endParaRPr lang="en-US" baseline="-25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9835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Both"/>
            </a:pPr>
            <a:r>
              <a:rPr lang="en-GB" baseline="0" dirty="0" smtClean="0"/>
              <a:t>F = 2.4 × 10</a:t>
            </a:r>
            <a:r>
              <a:rPr lang="en-GB" sz="120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-12  </a:t>
            </a: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</a:p>
          <a:p>
            <a:pPr marL="228600" indent="-228600">
              <a:buAutoNum type="alphaLcParenBoth"/>
            </a:pP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 = </a:t>
            </a:r>
            <a:r>
              <a:rPr lang="en-GB" baseline="0" dirty="0" smtClean="0"/>
              <a:t>1.2 × 10</a:t>
            </a:r>
            <a:r>
              <a:rPr lang="en-GB" sz="120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-12  </a:t>
            </a: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  or  7.5 MeV</a:t>
            </a:r>
          </a:p>
          <a:p>
            <a:pPr marL="228600" indent="-228600">
              <a:buAutoNum type="alphaLcParenBoth"/>
            </a:pPr>
            <a:r>
              <a:rPr lang="en-GB" sz="1200" dirty="0" err="1" smtClean="0"/>
              <a:t>V</a:t>
            </a:r>
            <a:r>
              <a:rPr lang="en-GB" sz="1200" baseline="-25000" dirty="0" err="1" smtClean="0"/>
              <a:t>a</a:t>
            </a:r>
            <a:r>
              <a:rPr lang="en-GB" sz="1200" dirty="0" smtClean="0"/>
              <a:t> – </a:t>
            </a:r>
            <a:r>
              <a:rPr lang="en-GB" sz="1200" dirty="0" err="1" smtClean="0"/>
              <a:t>V</a:t>
            </a:r>
            <a:r>
              <a:rPr lang="en-GB" sz="1200" baseline="-25000" dirty="0" err="1" smtClean="0"/>
              <a:t>b</a:t>
            </a:r>
            <a:r>
              <a:rPr lang="en-GB" sz="1200" baseline="-25000" dirty="0" smtClean="0"/>
              <a:t> </a:t>
            </a: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7.5 MV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8596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i="1" dirty="0" smtClean="0"/>
              <a:t>n</a:t>
            </a:r>
            <a:r>
              <a:rPr lang="en-GB" dirty="0" smtClean="0"/>
              <a:t> = 2 × 10</a:t>
            </a:r>
            <a:r>
              <a:rPr lang="en-GB" baseline="30000" dirty="0" smtClean="0"/>
              <a:t>14</a:t>
            </a:r>
            <a:endParaRPr lang="en-US" baseline="30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8818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30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1467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5702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/>
              <a:t>F = </a:t>
            </a:r>
            <a:r>
              <a:rPr lang="en-GB" b="0" dirty="0" smtClean="0"/>
              <a:t> (</a:t>
            </a:r>
            <a:r>
              <a:rPr lang="en-US" sz="1200" dirty="0" smtClean="0"/>
              <a:t>−</a:t>
            </a:r>
            <a:r>
              <a:rPr lang="en-GB" b="0" dirty="0" smtClean="0"/>
              <a:t>28</a:t>
            </a:r>
            <a:r>
              <a:rPr lang="en-GB" b="0" baseline="0" dirty="0" smtClean="0"/>
              <a:t> µN)</a:t>
            </a:r>
            <a:r>
              <a:rPr lang="en-GB" b="1" baseline="0" dirty="0" smtClean="0"/>
              <a:t> </a:t>
            </a:r>
            <a:r>
              <a:rPr lang="en-GB" b="1" baseline="0" dirty="0" err="1" smtClean="0"/>
              <a:t>i</a:t>
            </a:r>
            <a:endParaRPr lang="en-GB" b="1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6209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4229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4172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/>
              <a:t>E </a:t>
            </a:r>
            <a:r>
              <a:rPr lang="en-GB" b="0" dirty="0" smtClean="0"/>
              <a:t> =  (</a:t>
            </a:r>
            <a:r>
              <a:rPr lang="en-US" sz="1200" dirty="0" smtClean="0"/>
              <a:t>−11 N/C)</a:t>
            </a:r>
            <a:r>
              <a:rPr lang="en-US" sz="1200" b="1" baseline="0" dirty="0" smtClean="0"/>
              <a:t> </a:t>
            </a:r>
            <a:r>
              <a:rPr lang="en-US" sz="1200" b="1" baseline="0" dirty="0" err="1" smtClean="0"/>
              <a:t>i</a:t>
            </a:r>
            <a:r>
              <a:rPr lang="en-US" sz="1200" b="1" baseline="0" dirty="0" smtClean="0"/>
              <a:t> </a:t>
            </a:r>
            <a:r>
              <a:rPr lang="en-US" sz="1200" baseline="0" dirty="0" smtClean="0"/>
              <a:t>+ </a:t>
            </a:r>
            <a:r>
              <a:rPr lang="en-GB" b="0" dirty="0" smtClean="0"/>
              <a:t>(</a:t>
            </a:r>
            <a:r>
              <a:rPr lang="en-US" sz="1200" dirty="0" smtClean="0"/>
              <a:t>14N/C)</a:t>
            </a:r>
            <a:r>
              <a:rPr lang="en-US" sz="1200" b="1" baseline="0" dirty="0" smtClean="0"/>
              <a:t> j 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4450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smtClean="0"/>
              <a:t>(a)</a:t>
            </a:r>
            <a:r>
              <a:rPr lang="en-GB" b="1" dirty="0" smtClean="0"/>
              <a:t>  </a:t>
            </a:r>
            <a:r>
              <a:rPr lang="en-GB" b="1" dirty="0" err="1" smtClean="0"/>
              <a:t>E</a:t>
            </a:r>
            <a:r>
              <a:rPr lang="en-GB" baseline="-25000" dirty="0" err="1" smtClean="0"/>
              <a:t>a</a:t>
            </a:r>
            <a:r>
              <a:rPr lang="en-GB" baseline="-25000" dirty="0" smtClean="0"/>
              <a:t>  </a:t>
            </a:r>
            <a:r>
              <a:rPr lang="en-GB" baseline="0" dirty="0" smtClean="0"/>
              <a:t>=  (9.8 × 10</a:t>
            </a:r>
            <a:r>
              <a:rPr lang="en-GB" sz="120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 </a:t>
            </a: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N/C) </a:t>
            </a:r>
            <a:r>
              <a:rPr lang="en-GB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endParaRPr lang="en-GB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None/>
            </a:pPr>
            <a:r>
              <a:rPr lang="en-GB" b="0" dirty="0" smtClean="0"/>
              <a:t>(b)  </a:t>
            </a:r>
            <a:r>
              <a:rPr lang="en-GB" b="1" dirty="0" err="1" smtClean="0"/>
              <a:t>E</a:t>
            </a:r>
            <a:r>
              <a:rPr lang="en-GB" baseline="-25000" dirty="0" err="1" smtClean="0"/>
              <a:t>b</a:t>
            </a:r>
            <a:r>
              <a:rPr lang="en-GB" baseline="-25000" dirty="0" smtClean="0"/>
              <a:t>  </a:t>
            </a:r>
            <a:r>
              <a:rPr lang="en-GB" baseline="0" dirty="0" smtClean="0"/>
              <a:t>=  (</a:t>
            </a:r>
            <a:r>
              <a:rPr lang="en-US" sz="1200" dirty="0" smtClean="0"/>
              <a:t>−</a:t>
            </a:r>
            <a:r>
              <a:rPr lang="en-GB" baseline="0" dirty="0" smtClean="0"/>
              <a:t>6.2 × 10</a:t>
            </a:r>
            <a:r>
              <a:rPr lang="en-GB" sz="120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 </a:t>
            </a: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N/C) </a:t>
            </a:r>
            <a:r>
              <a:rPr lang="en-GB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endParaRPr lang="en-GB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None/>
            </a:pPr>
            <a:r>
              <a:rPr lang="en-GB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(c)  </a:t>
            </a:r>
            <a:r>
              <a:rPr lang="en-GB" b="1" dirty="0" err="1" smtClean="0"/>
              <a:t>E</a:t>
            </a:r>
            <a:r>
              <a:rPr lang="en-GB" baseline="-25000" dirty="0" err="1" smtClean="0"/>
              <a:t>c</a:t>
            </a:r>
            <a:r>
              <a:rPr lang="en-GB" baseline="-25000" dirty="0" smtClean="0"/>
              <a:t>  </a:t>
            </a:r>
            <a:r>
              <a:rPr lang="en-GB" baseline="0" dirty="0" smtClean="0"/>
              <a:t>=  (4.9 × 10</a:t>
            </a:r>
            <a:r>
              <a:rPr lang="en-GB" sz="120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 </a:t>
            </a: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N/C) </a:t>
            </a:r>
            <a:r>
              <a:rPr lang="en-GB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endParaRPr lang="en-GB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493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BB83-49C4-45F6-85C8-EE9BD69829B0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Page </a:t>
            </a:r>
            <a:fld id="{8171E6F6-E6A4-4115-9778-B0A1DA8DDB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63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8543-3F4F-4659-A76F-A94B0CF5947E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06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356F-7C55-4AA9-B9CF-7E318A11F136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0000"/>
          </a:xfrm>
        </p:spPr>
        <p:txBody>
          <a:bodyPr anchor="ctr">
            <a:normAutofit/>
          </a:bodyPr>
          <a:lstStyle>
            <a:lvl1pPr marL="0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627063" indent="-268288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defRPr sz="20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A21E-DD59-4F52-A408-3C68ACD48D25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Official (closed), Non-sensitive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 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33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8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567C-6A5E-4179-83BC-83BD5A49D4C1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113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F789-E00F-46FA-99D4-6850DA61764E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00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EC96-F55C-4D7F-A57B-90A65DE1C224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81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5556-92E6-44C2-A115-BE585BE44E1F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41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ED56-F067-4A6B-80FF-EF9B03A35D8A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Official (closed), Non-sensitive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33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524333-A855-41DD-9DB4-97348148076E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Official (closed), Non-sensitive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32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67B7-2E93-4482-B9EB-B0CDEEEB0E98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06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80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40000"/>
            <a:ext cx="10080000" cy="468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8EA1BCA-4339-43A1-A570-346206004374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Official (closed), Non-sensitive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84672" y="1226198"/>
            <a:ext cx="1008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05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8.png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image" Target="../media/image19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8.png"/><Relationship Id="rId4" Type="http://schemas.openxmlformats.org/officeDocument/2006/relationships/image" Target="../media/image6.wmf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6.wmf"/><Relationship Id="rId4" Type="http://schemas.openxmlformats.org/officeDocument/2006/relationships/image" Target="../media/image36.png"/><Relationship Id="rId9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8.wmf"/><Relationship Id="rId3" Type="http://schemas.openxmlformats.org/officeDocument/2006/relationships/image" Target="../media/image39.png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9.png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image" Target="../media/image23.png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7.wmf"/><Relationship Id="rId4" Type="http://schemas.openxmlformats.org/officeDocument/2006/relationships/image" Target="../media/image220.png"/><Relationship Id="rId9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18.bin"/><Relationship Id="rId18" Type="http://schemas.openxmlformats.org/officeDocument/2006/relationships/oleObject" Target="../embeddings/oleObject21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7.wmf"/><Relationship Id="rId19" Type="http://schemas.openxmlformats.org/officeDocument/2006/relationships/image" Target="../media/image37.wmf"/><Relationship Id="rId4" Type="http://schemas.openxmlformats.org/officeDocument/2006/relationships/image" Target="../media/image58.png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35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22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24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52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28.bin"/><Relationship Id="rId10" Type="http://schemas.openxmlformats.org/officeDocument/2006/relationships/oleObject" Target="../embeddings/oleObject30.bin"/><Relationship Id="rId4" Type="http://schemas.openxmlformats.org/officeDocument/2006/relationships/image" Target="../media/image53.wmf"/><Relationship Id="rId9" Type="http://schemas.openxmlformats.org/officeDocument/2006/relationships/image" Target="../media/image56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57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9.wmf"/><Relationship Id="rId4" Type="http://schemas.openxmlformats.org/officeDocument/2006/relationships/oleObject" Target="../embeddings/oleObject3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EP0605</a:t>
            </a:r>
          </a:p>
          <a:p>
            <a:r>
              <a:rPr lang="en-US" dirty="0" smtClean="0"/>
              <a:t>pre-class (1 to 14)</a:t>
            </a:r>
          </a:p>
          <a:p>
            <a:r>
              <a:rPr lang="en-US" dirty="0" smtClean="0"/>
              <a:t>In-class (16 </a:t>
            </a:r>
            <a:r>
              <a:rPr lang="en-US" dirty="0" err="1" smtClean="0"/>
              <a:t>onwardS</a:t>
            </a:r>
            <a:r>
              <a:rPr lang="en-US" dirty="0" smtClean="0"/>
              <a:t>) </a:t>
            </a:r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Static electricity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8171E6F6-E6A4-4115-9778-B0A1DA8DDBE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3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superposition of forces principle states that the resultant force on any one charge equals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vector</a:t>
                </a:r>
                <a:r>
                  <a:rPr lang="en-US" dirty="0" smtClean="0"/>
                  <a:t> sum of all the forces exerted by the other individual charges that are present, i.e.,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SG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SG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SG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SG" b="0" i="1" dirty="0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3" t="-10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Superposition of forces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419020" y="3774137"/>
            <a:ext cx="3633348" cy="2155597"/>
            <a:chOff x="1419020" y="3774137"/>
            <a:chExt cx="3633348" cy="2155597"/>
          </a:xfrm>
        </p:grpSpPr>
        <p:grpSp>
          <p:nvGrpSpPr>
            <p:cNvPr id="3" name="Group 2"/>
            <p:cNvGrpSpPr/>
            <p:nvPr/>
          </p:nvGrpSpPr>
          <p:grpSpPr>
            <a:xfrm>
              <a:off x="3230361" y="4509553"/>
              <a:ext cx="342483" cy="699032"/>
              <a:chOff x="3420861" y="4992187"/>
              <a:chExt cx="342483" cy="699032"/>
            </a:xfrm>
          </p:grpSpPr>
          <p:sp>
            <p:nvSpPr>
              <p:cNvPr id="8" name="TextBox 9"/>
              <p:cNvSpPr txBox="1">
                <a:spLocks noChangeArrowheads="1"/>
              </p:cNvSpPr>
              <p:nvPr/>
            </p:nvSpPr>
            <p:spPr bwMode="auto">
              <a:xfrm>
                <a:off x="3510177" y="5383442"/>
                <a:ext cx="12824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GB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Oval 3"/>
              <p:cNvSpPr>
                <a:spLocks noChangeAspect="1" noChangeArrowheads="1"/>
              </p:cNvSpPr>
              <p:nvPr/>
            </p:nvSpPr>
            <p:spPr bwMode="auto">
              <a:xfrm>
                <a:off x="3420861" y="4998918"/>
                <a:ext cx="342483" cy="362601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F0000"/>
                  </a:gs>
                  <a:gs pos="100000">
                    <a:schemeClr val="bg1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FF0000"/>
                  </a:gs>
                </a:gsLst>
                <a:path path="circle">
                  <a:fillToRect l="50000" t="50000" r="50000" b="50000"/>
                </a:path>
                <a:tileRect/>
              </a:gradFill>
              <a:ln w="15875" algn="ctr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9"/>
              <p:cNvSpPr txBox="1">
                <a:spLocks noChangeArrowheads="1"/>
              </p:cNvSpPr>
              <p:nvPr/>
            </p:nvSpPr>
            <p:spPr bwMode="auto">
              <a:xfrm>
                <a:off x="3424304" y="4992187"/>
                <a:ext cx="32144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GB" sz="2400" b="1" i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en-GB" sz="2400" b="1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345404" y="4113084"/>
              <a:ext cx="706964" cy="403200"/>
              <a:chOff x="4686120" y="4958993"/>
              <a:chExt cx="706964" cy="403200"/>
            </a:xfrm>
          </p:grpSpPr>
          <p:sp>
            <p:nvSpPr>
              <p:cNvPr id="9" name="TextBox 10"/>
              <p:cNvSpPr txBox="1">
                <a:spLocks noChangeArrowheads="1"/>
              </p:cNvSpPr>
              <p:nvPr/>
            </p:nvSpPr>
            <p:spPr bwMode="auto">
              <a:xfrm>
                <a:off x="5179884" y="4958993"/>
                <a:ext cx="21320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>
                  <a:defRPr sz="20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GB" dirty="0"/>
                  <a:t>q</a:t>
                </a:r>
                <a:r>
                  <a:rPr lang="en-GB" i="0" baseline="-25000" dirty="0"/>
                  <a:t>2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686120" y="4958993"/>
                <a:ext cx="342483" cy="403200"/>
                <a:chOff x="9123786" y="3318463"/>
                <a:chExt cx="342483" cy="403200"/>
              </a:xfrm>
            </p:grpSpPr>
            <p:sp>
              <p:nvSpPr>
                <p:cNvPr id="16" name="Oval 3"/>
                <p:cNvSpPr>
                  <a:spLocks noChangeAspect="1" noChangeArrowheads="1"/>
                </p:cNvSpPr>
                <p:nvPr/>
              </p:nvSpPr>
              <p:spPr bwMode="auto">
                <a:xfrm>
                  <a:off x="9123786" y="3359062"/>
                  <a:ext cx="342483" cy="362601"/>
                </a:xfrm>
                <a:prstGeom prst="ellipse">
                  <a:avLst/>
                </a:prstGeom>
                <a:gradFill flip="none" rotWithShape="1">
                  <a:gsLst>
                    <a:gs pos="60000">
                      <a:srgbClr val="0070C0"/>
                    </a:gs>
                    <a:gs pos="100000">
                      <a:schemeClr val="bg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5875" algn="ctr">
                  <a:noFill/>
                  <a:round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/>
                  <a:endPara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9134303" y="3318463"/>
                  <a:ext cx="321447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GB" sz="2400" b="1" i="1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</a:t>
                  </a:r>
                  <a:endParaRPr lang="en-GB" sz="2400" b="1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1419020" y="3774137"/>
              <a:ext cx="725074" cy="405716"/>
              <a:chOff x="3038270" y="4955803"/>
              <a:chExt cx="725074" cy="405716"/>
            </a:xfrm>
          </p:grpSpPr>
          <p:sp>
            <p:nvSpPr>
              <p:cNvPr id="21" name="TextBox 9"/>
              <p:cNvSpPr txBox="1">
                <a:spLocks noChangeArrowheads="1"/>
              </p:cNvSpPr>
              <p:nvPr/>
            </p:nvSpPr>
            <p:spPr bwMode="auto">
              <a:xfrm>
                <a:off x="3038270" y="4955803"/>
                <a:ext cx="21320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GB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GB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Oval 3"/>
              <p:cNvSpPr>
                <a:spLocks noChangeAspect="1" noChangeArrowheads="1"/>
              </p:cNvSpPr>
              <p:nvPr/>
            </p:nvSpPr>
            <p:spPr bwMode="auto">
              <a:xfrm>
                <a:off x="3420861" y="4998918"/>
                <a:ext cx="342483" cy="362601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F0000"/>
                  </a:gs>
                  <a:gs pos="100000">
                    <a:schemeClr val="bg1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FF0000"/>
                  </a:gs>
                </a:gsLst>
                <a:path path="circle">
                  <a:fillToRect l="50000" t="50000" r="50000" b="50000"/>
                </a:path>
                <a:tileRect/>
              </a:gradFill>
              <a:ln w="15875" algn="ctr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TextBox 9"/>
              <p:cNvSpPr txBox="1">
                <a:spLocks noChangeArrowheads="1"/>
              </p:cNvSpPr>
              <p:nvPr/>
            </p:nvSpPr>
            <p:spPr bwMode="auto">
              <a:xfrm>
                <a:off x="3424304" y="4992187"/>
                <a:ext cx="32144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GB" sz="2400" b="1" i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en-GB" sz="2400" b="1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380651" y="5526534"/>
              <a:ext cx="712707" cy="403200"/>
              <a:chOff x="4686120" y="4958993"/>
              <a:chExt cx="712707" cy="403200"/>
            </a:xfrm>
          </p:grpSpPr>
          <p:sp>
            <p:nvSpPr>
              <p:cNvPr id="26" name="TextBox 10"/>
              <p:cNvSpPr txBox="1">
                <a:spLocks noChangeArrowheads="1"/>
              </p:cNvSpPr>
              <p:nvPr/>
            </p:nvSpPr>
            <p:spPr bwMode="auto">
              <a:xfrm>
                <a:off x="5185627" y="4989770"/>
                <a:ext cx="21320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>
                  <a:defRPr sz="20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GB" dirty="0" smtClean="0"/>
                  <a:t>q</a:t>
                </a:r>
                <a:r>
                  <a:rPr lang="en-GB" i="0" baseline="-25000" dirty="0" smtClean="0"/>
                  <a:t>3</a:t>
                </a:r>
                <a:endParaRPr lang="en-GB" i="0" baseline="-25000" dirty="0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4686120" y="4958993"/>
                <a:ext cx="342483" cy="403200"/>
                <a:chOff x="9123786" y="3318463"/>
                <a:chExt cx="342483" cy="403200"/>
              </a:xfrm>
            </p:grpSpPr>
            <p:sp>
              <p:nvSpPr>
                <p:cNvPr id="28" name="Oval 3"/>
                <p:cNvSpPr>
                  <a:spLocks noChangeAspect="1" noChangeArrowheads="1"/>
                </p:cNvSpPr>
                <p:nvPr/>
              </p:nvSpPr>
              <p:spPr bwMode="auto">
                <a:xfrm>
                  <a:off x="9123786" y="3359062"/>
                  <a:ext cx="342483" cy="362601"/>
                </a:xfrm>
                <a:prstGeom prst="ellipse">
                  <a:avLst/>
                </a:prstGeom>
                <a:gradFill flip="none" rotWithShape="1">
                  <a:gsLst>
                    <a:gs pos="60000">
                      <a:srgbClr val="0070C0"/>
                    </a:gs>
                    <a:gs pos="100000">
                      <a:schemeClr val="bg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5875" algn="ctr">
                  <a:noFill/>
                  <a:round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/>
                  <a:endPara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9134303" y="3318463"/>
                  <a:ext cx="321447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GB" sz="2400" b="1" i="1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</a:t>
                  </a:r>
                  <a:endParaRPr lang="en-GB" sz="2400" b="1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31" name="Straight Arrow Connector 30"/>
            <p:cNvCxnSpPr/>
            <p:nvPr/>
          </p:nvCxnSpPr>
          <p:spPr>
            <a:xfrm>
              <a:off x="2168320" y="4097741"/>
              <a:ext cx="1070079" cy="5110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2660119" y="4851755"/>
              <a:ext cx="615270" cy="7372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3565768" y="4353261"/>
              <a:ext cx="743671" cy="2669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542748" y="4866978"/>
              <a:ext cx="850271" cy="980719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2551891" y="3897696"/>
                  <a:ext cx="485133" cy="4374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SG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SG" sz="2000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SG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SG" sz="20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1891" y="3897696"/>
                  <a:ext cx="485133" cy="437492"/>
                </a:xfrm>
                <a:prstGeom prst="rect">
                  <a:avLst/>
                </a:prstGeom>
                <a:blipFill>
                  <a:blip r:embed="rId3"/>
                  <a:stretch>
                    <a:fillRect t="-19444" r="-2405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3657380" y="4056655"/>
                  <a:ext cx="491095" cy="4374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SG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SG" sz="2000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SG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SG" sz="20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380" y="4056655"/>
                  <a:ext cx="491095" cy="437492"/>
                </a:xfrm>
                <a:prstGeom prst="rect">
                  <a:avLst/>
                </a:prstGeom>
                <a:blipFill>
                  <a:blip r:embed="rId4"/>
                  <a:stretch>
                    <a:fillRect t="-19444" r="-2345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497312" y="4881519"/>
                  <a:ext cx="491095" cy="4374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SG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SG" sz="2000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SG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SG" sz="20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7312" y="4881519"/>
                  <a:ext cx="491095" cy="437492"/>
                </a:xfrm>
                <a:prstGeom prst="rect">
                  <a:avLst/>
                </a:prstGeom>
                <a:blipFill>
                  <a:blip r:embed="rId5"/>
                  <a:stretch>
                    <a:fillRect t="-19444" r="-250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967883" y="4933889"/>
                  <a:ext cx="409471" cy="4374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SG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000" b="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SG" sz="2000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883" y="4933889"/>
                  <a:ext cx="409471" cy="437492"/>
                </a:xfrm>
                <a:prstGeom prst="rect">
                  <a:avLst/>
                </a:prstGeom>
                <a:blipFill>
                  <a:blip r:embed="rId6"/>
                  <a:stretch>
                    <a:fillRect t="-19444" r="-28358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on </a:t>
            </a:r>
            <a:r>
              <a:rPr lang="en-US" dirty="0" smtClean="0"/>
              <a:t>point charge </a:t>
            </a:r>
            <a:r>
              <a:rPr lang="en-US" dirty="0"/>
              <a:t>due to other </a:t>
            </a:r>
            <a:r>
              <a:rPr lang="en-US" dirty="0" smtClean="0"/>
              <a:t>point charges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three charges shown.</a:t>
            </a:r>
          </a:p>
          <a:p>
            <a:r>
              <a:rPr lang="en-US" dirty="0" smtClean="0"/>
              <a:t>Suppose we want the force on </a:t>
            </a:r>
            <a:r>
              <a:rPr lang="en-US" i="1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 due to</a:t>
            </a:r>
            <a:br>
              <a:rPr lang="en-US" dirty="0" smtClean="0"/>
            </a:br>
            <a:r>
              <a:rPr lang="en-US" i="1" dirty="0" smtClean="0"/>
              <a:t>q</a:t>
            </a:r>
            <a:r>
              <a:rPr lang="en-US" baseline="-25000" dirty="0" smtClean="0"/>
              <a:t>2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baseline="-25000" dirty="0" smtClean="0"/>
              <a:t>3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SG" dirty="0"/>
          </a:p>
        </p:txBody>
      </p:sp>
      <p:grpSp>
        <p:nvGrpSpPr>
          <p:cNvPr id="92" name="Group 91"/>
          <p:cNvGrpSpPr/>
          <p:nvPr/>
        </p:nvGrpSpPr>
        <p:grpSpPr>
          <a:xfrm>
            <a:off x="7875902" y="1573045"/>
            <a:ext cx="3030281" cy="850949"/>
            <a:chOff x="7734388" y="2073794"/>
            <a:chExt cx="3030281" cy="850949"/>
          </a:xfrm>
        </p:grpSpPr>
        <p:sp>
          <p:nvSpPr>
            <p:cNvPr id="32" name="TextBox 9"/>
            <p:cNvSpPr txBox="1">
              <a:spLocks noChangeArrowheads="1"/>
            </p:cNvSpPr>
            <p:nvPr/>
          </p:nvSpPr>
          <p:spPr bwMode="auto">
            <a:xfrm>
              <a:off x="7803808" y="2073794"/>
              <a:ext cx="2132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GB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3" name="TextBox 10"/>
            <p:cNvSpPr txBox="1">
              <a:spLocks noChangeArrowheads="1"/>
            </p:cNvSpPr>
            <p:nvPr/>
          </p:nvSpPr>
          <p:spPr bwMode="auto">
            <a:xfrm>
              <a:off x="9042647" y="2073794"/>
              <a:ext cx="2132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GB" dirty="0"/>
                <a:t>q</a:t>
              </a:r>
              <a:r>
                <a:rPr lang="en-GB" i="0" baseline="-25000" dirty="0"/>
                <a:t>2</a:t>
              </a:r>
            </a:p>
          </p:txBody>
        </p:sp>
        <p:sp>
          <p:nvSpPr>
            <p:cNvPr id="35" name="TextBox 15"/>
            <p:cNvSpPr txBox="1">
              <a:spLocks noChangeArrowheads="1"/>
            </p:cNvSpPr>
            <p:nvPr/>
          </p:nvSpPr>
          <p:spPr bwMode="auto">
            <a:xfrm>
              <a:off x="10508905" y="2073794"/>
              <a:ext cx="2132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GB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7734388" y="2543315"/>
              <a:ext cx="342483" cy="380754"/>
              <a:chOff x="7717454" y="2470741"/>
              <a:chExt cx="342483" cy="380754"/>
            </a:xfrm>
          </p:grpSpPr>
          <p:sp>
            <p:nvSpPr>
              <p:cNvPr id="30" name="Oval 3"/>
              <p:cNvSpPr>
                <a:spLocks noChangeAspect="1" noChangeArrowheads="1"/>
              </p:cNvSpPr>
              <p:nvPr/>
            </p:nvSpPr>
            <p:spPr bwMode="auto">
              <a:xfrm>
                <a:off x="7717454" y="2488894"/>
                <a:ext cx="342483" cy="362601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/>
                  </a:gs>
                  <a:gs pos="100000">
                    <a:schemeClr val="bg1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 w="15875" algn="ctr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Box 9"/>
              <p:cNvSpPr txBox="1">
                <a:spLocks noChangeArrowheads="1"/>
              </p:cNvSpPr>
              <p:nvPr/>
            </p:nvSpPr>
            <p:spPr bwMode="auto">
              <a:xfrm>
                <a:off x="7727971" y="2470741"/>
                <a:ext cx="32144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GB" sz="2400" b="1" i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en-GB" sz="2400" b="1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8999647" y="2521543"/>
              <a:ext cx="342483" cy="403200"/>
              <a:chOff x="9123786" y="3318463"/>
              <a:chExt cx="342483" cy="403200"/>
            </a:xfrm>
          </p:grpSpPr>
          <p:sp>
            <p:nvSpPr>
              <p:cNvPr id="40" name="Oval 3"/>
              <p:cNvSpPr>
                <a:spLocks noChangeAspect="1" noChangeArrowheads="1"/>
              </p:cNvSpPr>
              <p:nvPr/>
            </p:nvSpPr>
            <p:spPr bwMode="auto">
              <a:xfrm>
                <a:off x="9123786" y="3359062"/>
                <a:ext cx="342483" cy="362601"/>
              </a:xfrm>
              <a:prstGeom prst="ellipse">
                <a:avLst/>
              </a:prstGeom>
              <a:gradFill flip="none" rotWithShape="1">
                <a:gsLst>
                  <a:gs pos="60000">
                    <a:srgbClr val="0070C0"/>
                  </a:gs>
                  <a:gs pos="100000">
                    <a:schemeClr val="bg1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15875" algn="ctr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9"/>
              <p:cNvSpPr txBox="1">
                <a:spLocks noChangeArrowheads="1"/>
              </p:cNvSpPr>
              <p:nvPr/>
            </p:nvSpPr>
            <p:spPr bwMode="auto">
              <a:xfrm>
                <a:off x="9134303" y="3318463"/>
                <a:ext cx="32144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GB" sz="2400" b="1" i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endParaRPr lang="en-GB" sz="2400" b="1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0422186" y="2543315"/>
              <a:ext cx="342483" cy="380754"/>
              <a:chOff x="7717454" y="2470741"/>
              <a:chExt cx="342483" cy="380754"/>
            </a:xfrm>
          </p:grpSpPr>
          <p:sp>
            <p:nvSpPr>
              <p:cNvPr id="46" name="Oval 3"/>
              <p:cNvSpPr>
                <a:spLocks noChangeAspect="1" noChangeArrowheads="1"/>
              </p:cNvSpPr>
              <p:nvPr/>
            </p:nvSpPr>
            <p:spPr bwMode="auto">
              <a:xfrm>
                <a:off x="7717454" y="2488894"/>
                <a:ext cx="342483" cy="362601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/>
                  </a:gs>
                  <a:gs pos="100000">
                    <a:schemeClr val="bg1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 w="15875" algn="ctr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TextBox 9"/>
              <p:cNvSpPr txBox="1">
                <a:spLocks noChangeArrowheads="1"/>
              </p:cNvSpPr>
              <p:nvPr/>
            </p:nvSpPr>
            <p:spPr bwMode="auto">
              <a:xfrm>
                <a:off x="7727971" y="2470741"/>
                <a:ext cx="32144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GB" sz="2400" b="1" i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en-GB" sz="2400" b="1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79892" y="3735952"/>
            <a:ext cx="8436026" cy="1560170"/>
            <a:chOff x="1079892" y="3735952"/>
            <a:chExt cx="8436026" cy="1560170"/>
          </a:xfrm>
        </p:grpSpPr>
        <p:grpSp>
          <p:nvGrpSpPr>
            <p:cNvPr id="6" name="Group 5"/>
            <p:cNvGrpSpPr/>
            <p:nvPr/>
          </p:nvGrpSpPr>
          <p:grpSpPr>
            <a:xfrm>
              <a:off x="7908176" y="3735952"/>
              <a:ext cx="1607742" cy="850949"/>
              <a:chOff x="7908176" y="3735952"/>
              <a:chExt cx="1607742" cy="850949"/>
            </a:xfrm>
          </p:grpSpPr>
          <p:sp>
            <p:nvSpPr>
              <p:cNvPr id="66" name="TextBox 9"/>
              <p:cNvSpPr txBox="1">
                <a:spLocks noChangeArrowheads="1"/>
              </p:cNvSpPr>
              <p:nvPr/>
            </p:nvSpPr>
            <p:spPr bwMode="auto">
              <a:xfrm>
                <a:off x="7977596" y="3735952"/>
                <a:ext cx="21320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GB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67" name="TextBox 10"/>
              <p:cNvSpPr txBox="1">
                <a:spLocks noChangeArrowheads="1"/>
              </p:cNvSpPr>
              <p:nvPr/>
            </p:nvSpPr>
            <p:spPr bwMode="auto">
              <a:xfrm>
                <a:off x="9216435" y="3735952"/>
                <a:ext cx="21320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>
                  <a:defRPr sz="20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GB" dirty="0"/>
                  <a:t>q</a:t>
                </a:r>
                <a:r>
                  <a:rPr lang="en-GB" i="0" baseline="-25000" dirty="0"/>
                  <a:t>2</a:t>
                </a:r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7908176" y="4205473"/>
                <a:ext cx="342483" cy="380754"/>
                <a:chOff x="7717454" y="2470741"/>
                <a:chExt cx="342483" cy="380754"/>
              </a:xfrm>
            </p:grpSpPr>
            <p:sp>
              <p:nvSpPr>
                <p:cNvPr id="76" name="Oval 3"/>
                <p:cNvSpPr>
                  <a:spLocks noChangeAspect="1" noChangeArrowheads="1"/>
                </p:cNvSpPr>
                <p:nvPr/>
              </p:nvSpPr>
              <p:spPr bwMode="auto">
                <a:xfrm>
                  <a:off x="7717454" y="2488894"/>
                  <a:ext cx="342483" cy="36260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5875" algn="ctr">
                  <a:noFill/>
                  <a:round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/>
                  <a:endPara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7727971" y="2470741"/>
                  <a:ext cx="321447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GB" sz="2400" b="1" i="1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lang="en-GB" sz="2400" b="1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9173435" y="4183701"/>
                <a:ext cx="342483" cy="403200"/>
                <a:chOff x="9123786" y="3318463"/>
                <a:chExt cx="342483" cy="403200"/>
              </a:xfrm>
            </p:grpSpPr>
            <p:sp>
              <p:nvSpPr>
                <p:cNvPr id="74" name="Oval 3"/>
                <p:cNvSpPr>
                  <a:spLocks noChangeAspect="1" noChangeArrowheads="1"/>
                </p:cNvSpPr>
                <p:nvPr/>
              </p:nvSpPr>
              <p:spPr bwMode="auto">
                <a:xfrm>
                  <a:off x="9123786" y="3359062"/>
                  <a:ext cx="342483" cy="362601"/>
                </a:xfrm>
                <a:prstGeom prst="ellipse">
                  <a:avLst/>
                </a:prstGeom>
                <a:gradFill flip="none" rotWithShape="1">
                  <a:gsLst>
                    <a:gs pos="60000">
                      <a:srgbClr val="0070C0"/>
                    </a:gs>
                    <a:gs pos="100000">
                      <a:schemeClr val="bg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5875" algn="ctr">
                  <a:noFill/>
                  <a:round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/>
                  <a:endPara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9134303" y="3318463"/>
                  <a:ext cx="321447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GB" sz="2400" b="1" i="1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</a:t>
                  </a:r>
                  <a:endParaRPr lang="en-GB" sz="2400" b="1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78" name="Straight Arrow Connector 28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8353199" y="4404926"/>
                <a:ext cx="540000" cy="0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65" name="Object 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901238155"/>
                      </p:ext>
                    </p:extLst>
                  </p:nvPr>
                </p:nvGraphicFramePr>
                <p:xfrm>
                  <a:off x="8353199" y="3761352"/>
                  <a:ext cx="622300" cy="32861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1184" name="Equation" r:id="rId3" imgW="622080" imgH="330120" progId="Equation.DSMT4">
                          <p:embed/>
                        </p:oleObj>
                      </mc:Choice>
                      <mc:Fallback>
                        <p:oleObj name="Equation" r:id="rId3" imgW="622080" imgH="330120" progId="Equation.DSMT4">
                          <p:embed/>
                          <p:pic>
                            <p:nvPicPr>
                              <p:cNvPr id="58" name="Object 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353199" y="3761352"/>
                                <a:ext cx="622300" cy="32861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65" name="Object 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901238155"/>
                      </p:ext>
                    </p:extLst>
                  </p:nvPr>
                </p:nvGraphicFramePr>
                <p:xfrm>
                  <a:off x="8353199" y="3761352"/>
                  <a:ext cx="622300" cy="32861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1158" name="Equation" r:id="rId5" imgW="622080" imgH="330120" progId="Equation.DSMT4">
                          <p:embed/>
                        </p:oleObj>
                      </mc:Choice>
                      <mc:Fallback>
                        <p:oleObj name="Equation" r:id="rId5" imgW="622080" imgH="330120" progId="Equation.DSMT4">
                          <p:embed/>
                          <p:pic>
                            <p:nvPicPr>
                              <p:cNvPr id="58" name="Object 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353199" y="3761352"/>
                                <a:ext cx="622300" cy="32861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ontent Placeholder 2"/>
                <p:cNvSpPr txBox="1">
                  <a:spLocks/>
                </p:cNvSpPr>
                <p:nvPr/>
              </p:nvSpPr>
              <p:spPr>
                <a:xfrm>
                  <a:off x="1079892" y="4142690"/>
                  <a:ext cx="5732592" cy="1153432"/>
                </a:xfrm>
                <a:prstGeom prst="rect">
                  <a:avLst/>
                </a:prstGeom>
              </p:spPr>
              <p:txBody>
                <a:bodyPr vert="horz" lIns="0" tIns="45720" rIns="0" bIns="45720" rtlCol="0">
                  <a:noAutofit/>
                </a:bodyPr>
                <a:lstStyle>
                  <a:lvl1pPr marL="342900" indent="-342900" algn="l" defTabSz="914400" rtl="0" eaLnBrk="1" latinLnBrk="0" hangingPunct="1">
                    <a:lnSpc>
                      <a:spcPct val="100000"/>
                    </a:lnSpc>
                    <a:spcBef>
                      <a:spcPts val="1800"/>
                    </a:spcBef>
                    <a:spcAft>
                      <a:spcPts val="600"/>
                    </a:spcAft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1pPr>
                  <a:lvl2pPr marL="627063" indent="-268288" algn="l" defTabSz="914400" rtl="0" eaLnBrk="1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 smtClean="0"/>
                    <a:t>Next imagine </a:t>
                  </a:r>
                  <a:r>
                    <a:rPr lang="en-US" dirty="0" smtClean="0">
                      <a:solidFill>
                        <a:srgbClr val="FF0000"/>
                      </a:solidFill>
                    </a:rPr>
                    <a:t>only</a:t>
                  </a:r>
                  <a:r>
                    <a:rPr lang="en-US" dirty="0" smtClean="0"/>
                    <a:t> </a:t>
                  </a:r>
                  <a:r>
                    <a:rPr lang="en-US" i="1" dirty="0" smtClean="0"/>
                    <a:t>q</a:t>
                  </a:r>
                  <a:r>
                    <a:rPr lang="en-US" baseline="-25000" dirty="0" smtClean="0"/>
                    <a:t>1</a:t>
                  </a:r>
                  <a:r>
                    <a:rPr lang="en-US" dirty="0" smtClean="0"/>
                    <a:t> and </a:t>
                  </a:r>
                  <a:r>
                    <a:rPr lang="en-US" i="1" dirty="0" smtClean="0"/>
                    <a:t>q</a:t>
                  </a:r>
                  <a:r>
                    <a:rPr lang="en-US" baseline="-25000" dirty="0" smtClean="0"/>
                    <a:t>2</a:t>
                  </a:r>
                  <a:r>
                    <a:rPr lang="en-US" dirty="0" smtClean="0"/>
                    <a:t> are present and </a:t>
                  </a:r>
                  <a:br>
                    <a:rPr lang="en-US" dirty="0" smtClean="0"/>
                  </a:br>
                  <a:r>
                    <a:rPr lang="en-US" dirty="0" smtClean="0"/>
                    <a:t>draw the force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SG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i="1" dirty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SG" i="1" dirty="0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</m:oMath>
                  </a14:m>
                  <a:r>
                    <a:rPr lang="en-US" dirty="0" smtClean="0"/>
                    <a:t>. </a:t>
                  </a:r>
                </a:p>
              </p:txBody>
            </p:sp>
          </mc:Choice>
          <mc:Fallback xmlns="">
            <p:sp>
              <p:nvSpPr>
                <p:cNvPr id="73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892" y="4142690"/>
                  <a:ext cx="5732592" cy="1153432"/>
                </a:xfrm>
                <a:prstGeom prst="rect">
                  <a:avLst/>
                </a:prstGeom>
                <a:blipFill>
                  <a:blip r:embed="rId7"/>
                  <a:stretch>
                    <a:fillRect l="-2976" t="-4233" r="-4038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1093863" y="2618751"/>
            <a:ext cx="9844594" cy="1664688"/>
            <a:chOff x="1093863" y="2618751"/>
            <a:chExt cx="9844594" cy="1664688"/>
          </a:xfrm>
        </p:grpSpPr>
        <p:grpSp>
          <p:nvGrpSpPr>
            <p:cNvPr id="10" name="Group 9"/>
            <p:cNvGrpSpPr/>
            <p:nvPr/>
          </p:nvGrpSpPr>
          <p:grpSpPr>
            <a:xfrm>
              <a:off x="1093863" y="2618751"/>
              <a:ext cx="9844594" cy="1664688"/>
              <a:chOff x="1093863" y="2618751"/>
              <a:chExt cx="9844594" cy="1664688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7373139" y="2618751"/>
                <a:ext cx="3565318" cy="850275"/>
                <a:chOff x="7373139" y="2618751"/>
                <a:chExt cx="3565318" cy="850275"/>
              </a:xfrm>
            </p:grpSpPr>
            <p:sp>
              <p:nvSpPr>
                <p:cNvPr id="41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10261931" y="2625190"/>
                  <a:ext cx="321447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GB" sz="2400" b="1" i="1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</a:t>
                  </a:r>
                  <a:endParaRPr lang="en-GB" sz="2400" b="1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7977596" y="2618751"/>
                  <a:ext cx="213200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GB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GB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52" name="TextBox 15"/>
                <p:cNvSpPr txBox="1">
                  <a:spLocks noChangeArrowheads="1"/>
                </p:cNvSpPr>
                <p:nvPr/>
              </p:nvSpPr>
              <p:spPr bwMode="auto">
                <a:xfrm>
                  <a:off x="10682693" y="2618751"/>
                  <a:ext cx="213200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GB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GB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grpSp>
              <p:nvGrpSpPr>
                <p:cNvPr id="53" name="Group 52"/>
                <p:cNvGrpSpPr/>
                <p:nvPr/>
              </p:nvGrpSpPr>
              <p:grpSpPr>
                <a:xfrm>
                  <a:off x="7908176" y="3088272"/>
                  <a:ext cx="342483" cy="380754"/>
                  <a:chOff x="7717454" y="2470741"/>
                  <a:chExt cx="342483" cy="380754"/>
                </a:xfrm>
              </p:grpSpPr>
              <p:sp>
                <p:nvSpPr>
                  <p:cNvPr id="60" name="Oval 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717454" y="2488894"/>
                    <a:ext cx="342483" cy="36260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  <a:gs pos="100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bg1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15875" algn="ctr">
                    <a:noFill/>
                    <a:round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/>
                    <a:endParaRPr lang="en-GB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" name="Text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727971" y="2470741"/>
                    <a:ext cx="321447" cy="3693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algn="ctr"/>
                    <a:r>
                      <a:rPr lang="en-GB" sz="2400" b="1" i="1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lang="en-GB" sz="2400" b="1" baseline="-25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595974" y="3088272"/>
                  <a:ext cx="342483" cy="380754"/>
                  <a:chOff x="7717454" y="2470741"/>
                  <a:chExt cx="342483" cy="380754"/>
                </a:xfrm>
              </p:grpSpPr>
              <p:sp>
                <p:nvSpPr>
                  <p:cNvPr id="56" name="Oval 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717454" y="2488894"/>
                    <a:ext cx="342483" cy="36260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  <a:gs pos="100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bg1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15875" algn="ctr">
                    <a:noFill/>
                    <a:round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/>
                    <a:endParaRPr lang="en-GB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7" name="Text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727971" y="2470741"/>
                    <a:ext cx="321447" cy="3693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algn="ctr"/>
                    <a:r>
                      <a:rPr lang="en-GB" sz="2400" b="1" i="1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lang="en-GB" sz="2400" b="1" baseline="-25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63" name="Straight Arrow Connector 28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7373139" y="3278235"/>
                  <a:ext cx="432000" cy="0"/>
                </a:xfrm>
                <a:prstGeom prst="straightConnector1">
                  <a:avLst/>
                </a:prstGeom>
                <a:noFill/>
                <a:ln w="25400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ontent Placeholder 2"/>
                  <p:cNvSpPr txBox="1">
                    <a:spLocks/>
                  </p:cNvSpPr>
                  <p:nvPr/>
                </p:nvSpPr>
                <p:spPr>
                  <a:xfrm>
                    <a:off x="1093863" y="3130007"/>
                    <a:ext cx="5732592" cy="1153432"/>
                  </a:xfrm>
                  <a:prstGeom prst="rect">
                    <a:avLst/>
                  </a:prstGeom>
                </p:spPr>
                <p:txBody>
                  <a:bodyPr vert="horz" lIns="0" tIns="45720" rIns="0" bIns="45720" rtlCol="0">
                    <a:noAutofit/>
                  </a:bodyPr>
                  <a:lstStyle>
                    <a:lvl1pPr marL="342900" indent="-342900" algn="l" defTabSz="914400" rtl="0" eaLnBrk="1" latinLnBrk="0" hangingPunct="1">
                      <a:lnSpc>
                        <a:spcPct val="100000"/>
                      </a:lnSpc>
                      <a:spcBef>
                        <a:spcPts val="1800"/>
                      </a:spcBef>
                      <a:spcAft>
                        <a:spcPts val="600"/>
                      </a:spcAft>
                      <a:buClr>
                        <a:schemeClr val="accent1"/>
                      </a:buClr>
                      <a:buSzPct val="100000"/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lvl1pPr>
                    <a:lvl2pPr marL="627063" indent="-268288" algn="l" defTabSz="914400" rtl="0" eaLnBrk="1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300"/>
                      </a:spcAft>
                      <a:buClr>
                        <a:schemeClr val="accent1"/>
                      </a:buClr>
                      <a:buFont typeface="Calibri" pitchFamily="34" charset="0"/>
                      <a:buChar char="◦"/>
                      <a:defRPr sz="20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lvl2pPr>
                    <a:lvl3pPr marL="566928" indent="-182880" algn="l" defTabSz="914400" rtl="0" eaLnBrk="1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>
                        <a:schemeClr val="accent1"/>
                      </a:buClr>
                      <a:buFont typeface="Calibri" pitchFamily="34" charset="0"/>
                      <a:buChar char="◦"/>
                      <a:defRPr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lvl3pPr>
                    <a:lvl4pPr marL="749808" indent="-182880" algn="l" defTabSz="914400" rtl="0" eaLnBrk="1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>
                        <a:schemeClr val="accent1"/>
                      </a:buClr>
                      <a:buFont typeface="Calibri" pitchFamily="34" charset="0"/>
                      <a:buChar char="◦"/>
                      <a:defRPr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lvl4pPr>
                    <a:lvl5pPr marL="932688" indent="-182880" algn="l" defTabSz="914400" rtl="0" eaLnBrk="1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>
                        <a:schemeClr val="accent1"/>
                      </a:buClr>
                      <a:buFont typeface="Calibri" pitchFamily="34" charset="0"/>
                      <a:buChar char="◦"/>
                      <a:defRPr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lvl5pPr>
                    <a:lvl6pPr marL="1100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400"/>
                      </a:spcAft>
                      <a:buClr>
                        <a:schemeClr val="accent1"/>
                      </a:buClr>
                      <a:buFont typeface="Calibri" pitchFamily="34" charset="0"/>
                      <a:buChar char="◦"/>
                      <a:defRPr sz="1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300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400"/>
                      </a:spcAft>
                      <a:buClr>
                        <a:schemeClr val="accent1"/>
                      </a:buClr>
                      <a:buFont typeface="Calibri" pitchFamily="34" charset="0"/>
                      <a:buChar char="◦"/>
                      <a:defRPr sz="1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500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400"/>
                      </a:spcAft>
                      <a:buClr>
                        <a:schemeClr val="accent1"/>
                      </a:buClr>
                      <a:buFont typeface="Calibri" pitchFamily="34" charset="0"/>
                      <a:buChar char="◦"/>
                      <a:defRPr sz="1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700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400"/>
                      </a:spcAft>
                      <a:buClr>
                        <a:schemeClr val="accent1"/>
                      </a:buClr>
                      <a:buFont typeface="Calibri" pitchFamily="34" charset="0"/>
                      <a:buChar char="◦"/>
                      <a:defRPr sz="1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 smtClean="0"/>
                      <a:t>Imagine </a:t>
                    </a:r>
                    <a:r>
                      <a:rPr lang="en-US" dirty="0" smtClean="0">
                        <a:solidFill>
                          <a:srgbClr val="FF0000"/>
                        </a:solidFill>
                      </a:rPr>
                      <a:t>only</a:t>
                    </a:r>
                    <a:r>
                      <a:rPr lang="en-US" dirty="0" smtClean="0"/>
                      <a:t> </a:t>
                    </a:r>
                    <a:r>
                      <a:rPr lang="en-US" i="1" dirty="0" smtClean="0"/>
                      <a:t>q</a:t>
                    </a:r>
                    <a:r>
                      <a:rPr lang="en-US" baseline="-25000" dirty="0" smtClean="0"/>
                      <a:t>1</a:t>
                    </a:r>
                    <a:r>
                      <a:rPr lang="en-US" dirty="0" smtClean="0"/>
                      <a:t> and </a:t>
                    </a:r>
                    <a:r>
                      <a:rPr lang="en-US" i="1" dirty="0" smtClean="0"/>
                      <a:t>q</a:t>
                    </a:r>
                    <a:r>
                      <a:rPr lang="en-US" baseline="-25000" dirty="0" smtClean="0"/>
                      <a:t>3</a:t>
                    </a:r>
                    <a:r>
                      <a:rPr lang="en-US" dirty="0" smtClean="0"/>
                      <a:t> are present and </a:t>
                    </a:r>
                    <a:br>
                      <a:rPr lang="en-US" dirty="0" smtClean="0"/>
                    </a:br>
                    <a:r>
                      <a:rPr lang="en-US" dirty="0" smtClean="0"/>
                      <a:t>draw the force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SG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SG" b="0" i="1" dirty="0" smtClean="0">
                                <a:latin typeface="Cambria Math" panose="02040503050406030204" pitchFamily="18" charset="0"/>
                              </a:rPr>
                              <m:t>3 </m:t>
                            </m:r>
                            <m:r>
                              <a:rPr lang="en-SG" b="0" i="1" dirty="0" smtClean="0">
                                <a:latin typeface="Cambria Math" panose="02040503050406030204" pitchFamily="18" charset="0"/>
                              </a:rPr>
                              <m:t>𝑜𝑛</m:t>
                            </m:r>
                            <m:r>
                              <a:rPr lang="en-SG" b="0" i="1" dirty="0" smtClean="0">
                                <a:latin typeface="Cambria Math" panose="02040503050406030204" pitchFamily="18" charset="0"/>
                              </a:rPr>
                              <m:t> 1</m:t>
                            </m:r>
                          </m:sub>
                        </m:sSub>
                      </m:oMath>
                    </a14:m>
                    <a:r>
                      <a:rPr lang="en-US" dirty="0" smtClean="0"/>
                      <a:t>. </a:t>
                    </a:r>
                  </a:p>
                </p:txBody>
              </p:sp>
            </mc:Choice>
            <mc:Fallback xmlns="">
              <p:sp>
                <p:nvSpPr>
                  <p:cNvPr id="62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3863" y="3130007"/>
                    <a:ext cx="5732592" cy="11534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976" t="-4211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7069935" y="2787275"/>
                  <a:ext cx="843500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SG" i="1" dirty="0">
                                <a:latin typeface="Cambria Math" panose="02040503050406030204" pitchFamily="18" charset="0"/>
                              </a:rPr>
                              <m:t>3 </m:t>
                            </m:r>
                            <m:r>
                              <a:rPr lang="en-SG" i="1" dirty="0">
                                <a:latin typeface="Cambria Math" panose="02040503050406030204" pitchFamily="18" charset="0"/>
                              </a:rPr>
                              <m:t>𝑜𝑛</m:t>
                            </m:r>
                            <m:r>
                              <a:rPr lang="en-SG" i="1" dirty="0">
                                <a:latin typeface="Cambria Math" panose="02040503050406030204" pitchFamily="18" charset="0"/>
                              </a:rPr>
                              <m:t> 1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9935" y="2787275"/>
                  <a:ext cx="843500" cy="402931"/>
                </a:xfrm>
                <a:prstGeom prst="rect">
                  <a:avLst/>
                </a:prstGeom>
                <a:blipFill>
                  <a:blip r:embed="rId9"/>
                  <a:stretch>
                    <a:fillRect t="-2272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1119920" y="4822059"/>
            <a:ext cx="8000376" cy="1338235"/>
            <a:chOff x="1119920" y="4822059"/>
            <a:chExt cx="8000376" cy="13382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ontent Placeholder 2"/>
                <p:cNvSpPr txBox="1">
                  <a:spLocks/>
                </p:cNvSpPr>
                <p:nvPr/>
              </p:nvSpPr>
              <p:spPr>
                <a:xfrm>
                  <a:off x="1119920" y="5006862"/>
                  <a:ext cx="5732592" cy="1153432"/>
                </a:xfrm>
                <a:prstGeom prst="rect">
                  <a:avLst/>
                </a:prstGeom>
              </p:spPr>
              <p:txBody>
                <a:bodyPr vert="horz" lIns="0" tIns="45720" rIns="0" bIns="45720" rtlCol="0">
                  <a:noAutofit/>
                </a:bodyPr>
                <a:lstStyle>
                  <a:lvl1pPr marL="342900" indent="-342900" algn="l" defTabSz="914400" rtl="0" eaLnBrk="1" latinLnBrk="0" hangingPunct="1">
                    <a:lnSpc>
                      <a:spcPct val="100000"/>
                    </a:lnSpc>
                    <a:spcBef>
                      <a:spcPts val="1800"/>
                    </a:spcBef>
                    <a:spcAft>
                      <a:spcPts val="600"/>
                    </a:spcAft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1pPr>
                  <a:lvl2pPr marL="627063" indent="-268288" algn="l" defTabSz="914400" rtl="0" eaLnBrk="1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 smtClean="0"/>
                    <a:t>The net force on </a:t>
                  </a:r>
                  <a:r>
                    <a:rPr lang="en-US" i="1" dirty="0" smtClean="0"/>
                    <a:t>q</a:t>
                  </a:r>
                  <a:r>
                    <a:rPr lang="en-US" baseline="-25000" dirty="0" smtClean="0"/>
                    <a:t>1</a:t>
                  </a:r>
                  <a:r>
                    <a:rPr lang="en-US" dirty="0" smtClean="0"/>
                    <a:t> is the vector sum of the two forces, </a:t>
                  </a:r>
                </a:p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SG" b="0" i="1" dirty="0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sub>
                        </m:sSub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SG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SG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SG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SG" b="0" i="1" dirty="0" smtClean="0">
                                <a:latin typeface="Cambria Math" panose="02040503050406030204" pitchFamily="18" charset="0"/>
                              </a:rPr>
                              <m:t>3 </m:t>
                            </m:r>
                            <m:r>
                              <a:rPr lang="en-SG" b="0" i="1" dirty="0" smtClean="0">
                                <a:latin typeface="Cambria Math" panose="02040503050406030204" pitchFamily="18" charset="0"/>
                              </a:rPr>
                              <m:t>𝑜𝑛</m:t>
                            </m:r>
                            <m:r>
                              <a:rPr lang="en-SG" b="0" i="1" dirty="0" smtClean="0">
                                <a:latin typeface="Cambria Math" panose="02040503050406030204" pitchFamily="18" charset="0"/>
                              </a:rPr>
                              <m:t> 1</m:t>
                            </m:r>
                          </m:sub>
                        </m:sSub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SG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SG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SG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SG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SG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SG" i="1" dirty="0">
                                <a:latin typeface="Cambria Math" panose="02040503050406030204" pitchFamily="18" charset="0"/>
                              </a:rPr>
                              <m:t>𝑜𝑛</m:t>
                            </m:r>
                            <m:r>
                              <a:rPr lang="en-SG" i="1" dirty="0">
                                <a:latin typeface="Cambria Math" panose="02040503050406030204" pitchFamily="18" charset="0"/>
                              </a:rPr>
                              <m:t> 1</m:t>
                            </m:r>
                          </m:sub>
                        </m:sSub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81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920" y="5006862"/>
                  <a:ext cx="5732592" cy="1153432"/>
                </a:xfrm>
                <a:prstGeom prst="rect">
                  <a:avLst/>
                </a:prstGeom>
                <a:blipFill>
                  <a:blip r:embed="rId10"/>
                  <a:stretch>
                    <a:fillRect l="-3085" t="-4211" r="-2234" b="-894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/>
            <p:cNvGrpSpPr/>
            <p:nvPr/>
          </p:nvGrpSpPr>
          <p:grpSpPr>
            <a:xfrm>
              <a:off x="7134096" y="4822059"/>
              <a:ext cx="1986200" cy="850275"/>
              <a:chOff x="7134096" y="4822059"/>
              <a:chExt cx="1986200" cy="850275"/>
            </a:xfrm>
          </p:grpSpPr>
          <p:sp>
            <p:nvSpPr>
              <p:cNvPr id="84" name="TextBox 9"/>
              <p:cNvSpPr txBox="1">
                <a:spLocks noChangeArrowheads="1"/>
              </p:cNvSpPr>
              <p:nvPr/>
            </p:nvSpPr>
            <p:spPr bwMode="auto">
              <a:xfrm>
                <a:off x="8020596" y="4822059"/>
                <a:ext cx="21320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GB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7951176" y="5291580"/>
                <a:ext cx="342483" cy="380754"/>
                <a:chOff x="7717454" y="2470741"/>
                <a:chExt cx="342483" cy="380754"/>
              </a:xfrm>
            </p:grpSpPr>
            <p:sp>
              <p:nvSpPr>
                <p:cNvPr id="86" name="Oval 3"/>
                <p:cNvSpPr>
                  <a:spLocks noChangeAspect="1" noChangeArrowheads="1"/>
                </p:cNvSpPr>
                <p:nvPr/>
              </p:nvSpPr>
              <p:spPr bwMode="auto">
                <a:xfrm>
                  <a:off x="7717454" y="2488894"/>
                  <a:ext cx="342483" cy="36260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5875" algn="ctr">
                  <a:noFill/>
                  <a:round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/>
                  <a:endPara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7727971" y="2470741"/>
                  <a:ext cx="321447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GB" sz="2400" b="1" i="1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lang="en-GB" sz="2400" b="1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88" name="Straight Arrow Connector 28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8398420" y="5478749"/>
                <a:ext cx="540000" cy="0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90" name="Straight Arrow Connector 28"/>
              <p:cNvCxnSpPr>
                <a:cxnSpLocks noChangeShapeType="1"/>
              </p:cNvCxnSpPr>
              <p:nvPr/>
            </p:nvCxnSpPr>
            <p:spPr bwMode="auto">
              <a:xfrm rot="10800000" flipV="1">
                <a:off x="7405622" y="5474376"/>
                <a:ext cx="432000" cy="0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7134096" y="4836717"/>
                    <a:ext cx="843500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SG" i="1" dirty="0"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  <m:r>
                                <a:rPr lang="en-SG" i="1" dirty="0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  <m:r>
                                <a:rPr lang="en-SG" i="1" dirty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sub>
                          </m:sSub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4096" y="4836717"/>
                    <a:ext cx="843500" cy="40293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22388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82"/>
                  <p:cNvSpPr/>
                  <p:nvPr/>
                </p:nvSpPr>
                <p:spPr>
                  <a:xfrm>
                    <a:off x="8276796" y="4836716"/>
                    <a:ext cx="843500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SG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i="1" dirty="0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  <m:r>
                                <a:rPr lang="en-SG" i="1" dirty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sub>
                          </m:sSub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83" name="Rectangle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6796" y="4836716"/>
                    <a:ext cx="843500" cy="40293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t="-22388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3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en-GB" dirty="0" smtClean="0"/>
              <a:t>3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440000"/>
                <a:ext cx="10080000" cy="1209512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  <a:defRPr/>
                </a:pPr>
                <a:r>
                  <a:rPr lang="en-US" sz="2000" dirty="0"/>
                  <a:t>Two point charges are located on the </a:t>
                </a:r>
                <a:r>
                  <a:rPr lang="en-US" sz="2000" i="1" dirty="0"/>
                  <a:t>x</a:t>
                </a:r>
                <a:r>
                  <a:rPr lang="en-US" sz="2000" dirty="0"/>
                  <a:t>-axis of a coordinate system: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1.0 </a:t>
                </a:r>
                <a:r>
                  <a:rPr lang="en-US" sz="2000" dirty="0" err="1"/>
                  <a:t>nC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is </a:t>
                </a:r>
                <a:r>
                  <a:rPr lang="en-US" sz="2000" dirty="0"/>
                  <a:t>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+2.0 cm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−3.0 </a:t>
                </a:r>
                <a:r>
                  <a:rPr lang="en-US" sz="2000" dirty="0" err="1"/>
                  <a:t>nC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is </a:t>
                </a:r>
                <a:r>
                  <a:rPr lang="en-US" sz="2000" dirty="0"/>
                  <a:t>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+4.0 cm. What is the total electric force exerted by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/>
                  <a:t> on </a:t>
                </a:r>
                <a:r>
                  <a:rPr lang="en-US" sz="2000" dirty="0" smtClean="0"/>
                  <a:t>a charge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5.0 </a:t>
                </a:r>
                <a:r>
                  <a:rPr lang="en-US" sz="2000" dirty="0" err="1"/>
                  <a:t>nC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0</a:t>
                </a:r>
                <a:r>
                  <a:rPr lang="en-US" sz="2000" dirty="0" smtClean="0"/>
                  <a:t>? Take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000" dirty="0"/>
                  <a:t> </a:t>
                </a:r>
                <a:r>
                  <a:rPr lang="en-US" sz="2000" dirty="0"/>
                  <a:t>8.9876×10</a:t>
                </a:r>
                <a:r>
                  <a:rPr lang="en-US" sz="2000" baseline="30000" dirty="0"/>
                  <a:t>9</a:t>
                </a:r>
                <a:r>
                  <a:rPr lang="en-US" sz="2000" dirty="0"/>
                  <a:t> N m</a:t>
                </a:r>
                <a:r>
                  <a:rPr lang="en-US" sz="2000" baseline="30000" dirty="0"/>
                  <a:t>2</a:t>
                </a:r>
                <a:r>
                  <a:rPr lang="en-US" sz="2000" dirty="0"/>
                  <a:t>/</a:t>
                </a:r>
                <a:r>
                  <a:rPr lang="en-US" sz="2000" baseline="30000" dirty="0"/>
                  <a:t> </a:t>
                </a:r>
                <a:r>
                  <a:rPr lang="en-US" sz="2000" dirty="0"/>
                  <a:t>C</a:t>
                </a:r>
                <a:r>
                  <a:rPr lang="en-US" sz="2000" baseline="30000" dirty="0"/>
                  <a:t>2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.</a:t>
                </a:r>
                <a:endParaRPr lang="en-GB" sz="2000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440000"/>
                <a:ext cx="10080000" cy="1209512"/>
              </a:xfrm>
              <a:blipFill>
                <a:blip r:embed="rId3"/>
                <a:stretch>
                  <a:fillRect l="-1511" t="-2513" r="-84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79" y="2649512"/>
            <a:ext cx="3590626" cy="1997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45" y="4569072"/>
            <a:ext cx="2387263" cy="189071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70971" y="2828260"/>
                <a:ext cx="7024843" cy="2808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magnitude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SG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SG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acting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SG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1.0×</m:t>
                                  </m:r>
                                  <m:sSup>
                                    <m:sSupPr>
                                      <m:ctrlPr>
                                        <a:rPr lang="en-SG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sz="20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SG" sz="2000" b="0" i="1" smtClean="0">
                                          <a:latin typeface="Cambria Math" panose="02040503050406030204" pitchFamily="18" charset="0"/>
                                        </a:rPr>
                                        <m:t>−9</m:t>
                                      </m:r>
                                    </m:sup>
                                  </m:sSup>
                                </m:e>
                              </m:d>
                              <m:d>
                                <m:dPr>
                                  <m:ctrlP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5.0×</m:t>
                                  </m:r>
                                  <m:sSup>
                                    <m:sSupPr>
                                      <m:ctrlPr>
                                        <a:rPr lang="en-SG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sz="20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SG" sz="2000" b="0" i="1" smtClean="0">
                                          <a:latin typeface="Cambria Math" panose="02040503050406030204" pitchFamily="18" charset="0"/>
                                        </a:rPr>
                                        <m:t>−9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0.02</m:t>
                              </m:r>
                            </m:e>
                            <m:sup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=112×</m:t>
                      </m:r>
                      <m:sSup>
                        <m:sSup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SG" sz="2000" b="0" i="0" dirty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SG" sz="20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.0×</m:t>
                                  </m:r>
                                  <m:sSup>
                                    <m:sSupPr>
                                      <m:ctrlP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  <m:t>−9</m:t>
                                      </m:r>
                                    </m:sup>
                                  </m:sSup>
                                </m:e>
                              </m:d>
                              <m:d>
                                <m:d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5.0×</m:t>
                                  </m:r>
                                  <m:sSup>
                                    <m:sSupPr>
                                      <m:ctrlP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  <m:t>−9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SG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84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SG" sz="2000" i="0" dirty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SG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SG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SG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SG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2000" b="0" i="1" dirty="0" smtClean="0">
                          <a:latin typeface="Cambria Math" panose="02040503050406030204" pitchFamily="18" charset="0"/>
                        </a:rPr>
                        <m:t>=−112×</m:t>
                      </m:r>
                      <m:sSup>
                        <m:sSupPr>
                          <m:ctrlP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SG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SG" sz="2000" b="0" i="1" dirty="0" smtClean="0">
                          <a:latin typeface="Cambria Math" panose="02040503050406030204" pitchFamily="18" charset="0"/>
                        </a:rPr>
                        <m:t>+84×</m:t>
                      </m:r>
                      <m:sSup>
                        <m:sSupPr>
                          <m:ctrlP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SG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SG" sz="2000" b="0" i="1" dirty="0" smtClean="0">
                          <a:latin typeface="Cambria Math" panose="02040503050406030204" pitchFamily="18" charset="0"/>
                        </a:rPr>
                        <m:t>=−28×</m:t>
                      </m:r>
                      <m:sSup>
                        <m:sSupPr>
                          <m:ctrlP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SG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SG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SG" sz="2000" b="0" i="0" dirty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SG" sz="20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971" y="2828260"/>
                <a:ext cx="7024843" cy="2808076"/>
              </a:xfrm>
              <a:prstGeom prst="rect">
                <a:avLst/>
              </a:prstGeom>
              <a:blipFill>
                <a:blip r:embed="rId6"/>
                <a:stretch>
                  <a:fillRect l="-867" t="-282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08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en-GB" dirty="0" smtClean="0"/>
              <a:t>4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440000"/>
                <a:ext cx="10080000" cy="120190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Two equal positive charges point charges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2.0 </a:t>
                </a:r>
                <a:r>
                  <a:rPr lang="en-GB" sz="2000" dirty="0"/>
                  <a:t>µ</a:t>
                </a:r>
                <a:r>
                  <a:rPr lang="en-US" sz="2000" dirty="0"/>
                  <a:t>C  are located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0,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0.30 m and </a:t>
                </a: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0,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−0.30 m respectively. What are the magnitude and direction of the total electric force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/>
                  <a:t> exert on a third charge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4.0 </a:t>
                </a:r>
                <a:r>
                  <a:rPr lang="en-GB" sz="2000" dirty="0"/>
                  <a:t>µ</a:t>
                </a:r>
                <a:r>
                  <a:rPr lang="en-US" sz="2000" dirty="0"/>
                  <a:t>C located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0.4 m,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0?</a:t>
                </a:r>
                <a:endParaRPr lang="en-GB" sz="2000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440000"/>
                <a:ext cx="10080000" cy="1201902"/>
              </a:xfrm>
              <a:blipFill>
                <a:blip r:embed="rId2"/>
                <a:stretch>
                  <a:fillRect l="-1511" t="-2538" r="-60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5" descr="21_14_Figure"/>
          <p:cNvPicPr>
            <a:picLocks noChangeAspect="1" noChangeArrowheads="1"/>
          </p:cNvPicPr>
          <p:nvPr/>
        </p:nvPicPr>
        <p:blipFill>
          <a:blip r:embed="rId3" cstate="print"/>
          <a:srcRect b="3529"/>
          <a:stretch>
            <a:fillRect/>
          </a:stretch>
        </p:blipFill>
        <p:spPr bwMode="auto">
          <a:xfrm>
            <a:off x="1097280" y="2694929"/>
            <a:ext cx="4121624" cy="3048923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35255" y="2895299"/>
                <a:ext cx="6241312" cy="3100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Due to the symmetrical positions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respect to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SG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there is no net </a:t>
                </a:r>
                <a:r>
                  <a:rPr lang="en-SG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SG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-component force on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SG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2.0×</m:t>
                              </m:r>
                              <m:sSup>
                                <m:sSupPr>
                                  <m:ctrlP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4.0×</m:t>
                              </m:r>
                              <m:sSup>
                                <m:sSupPr>
                                  <m:ctrlP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  <m:sup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=0.29 </m:t>
                      </m:r>
                      <m:r>
                        <m:rPr>
                          <m:nor/>
                        </m:rPr>
                        <a:rPr lang="en-SG" sz="20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</m:oMath>
                  </m:oMathPara>
                </a14:m>
                <a:endParaRPr lang="en-SG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SG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SG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figure,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0.4</m:t>
                        </m:r>
                      </m:num>
                      <m:den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den>
                    </m:f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endParaRPr lang="en-SG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SG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SG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SG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SG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-component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𝑜𝑛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SG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𝑜𝑛</m:t>
                                  </m:r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SG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func>
                        <m:func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SG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0.29</m:t>
                      </m:r>
                      <m:r>
                        <m:rPr>
                          <m:lit/>
                        </m:rPr>
                        <a:rPr lang="en-SG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0.8)=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SG" sz="20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</m:oMath>
                  </m:oMathPara>
                </a14:m>
                <a:endParaRPr lang="en-SG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255" y="2895299"/>
                <a:ext cx="6241312" cy="3100913"/>
              </a:xfrm>
              <a:prstGeom prst="rect">
                <a:avLst/>
              </a:prstGeom>
              <a:blipFill>
                <a:blip r:embed="rId4"/>
                <a:stretch>
                  <a:fillRect l="-977" t="-1179" r="-68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51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en-GB" dirty="0" smtClean="0"/>
              <a:t>4 - </a:t>
            </a:r>
            <a:r>
              <a:rPr lang="en-GB" dirty="0" err="1" smtClean="0"/>
              <a:t>cont</a:t>
            </a:r>
            <a:endParaRPr lang="en-SG" dirty="0"/>
          </a:p>
        </p:txBody>
      </p:sp>
      <p:pic>
        <p:nvPicPr>
          <p:cNvPr id="4" name="Picture 5" descr="21_14_Figure"/>
          <p:cNvPicPr>
            <a:picLocks noChangeAspect="1" noChangeArrowheads="1"/>
          </p:cNvPicPr>
          <p:nvPr/>
        </p:nvPicPr>
        <p:blipFill>
          <a:blip r:embed="rId2" cstate="print"/>
          <a:srcRect b="3529"/>
          <a:stretch>
            <a:fillRect/>
          </a:stretch>
        </p:blipFill>
        <p:spPr bwMode="auto">
          <a:xfrm>
            <a:off x="1097280" y="2694929"/>
            <a:ext cx="4121624" cy="3048923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097280" y="1440000"/>
                <a:ext cx="10080000" cy="120190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342900" indent="-342900" algn="l" defTabSz="91440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spcAft>
                    <a:spcPts val="6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27063" indent="-268288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 smtClean="0"/>
                  <a:t>Two equal positive charges point charges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2.0 </a:t>
                </a:r>
                <a:r>
                  <a:rPr lang="en-GB" sz="2000" dirty="0"/>
                  <a:t>µ</a:t>
                </a:r>
                <a:r>
                  <a:rPr lang="en-US" sz="2000" dirty="0"/>
                  <a:t>C  are located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0,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0.30 m and </a:t>
                </a: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0,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−0.30 m respectively. What are the magnitude and direction of the total electric force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/>
                  <a:t> exert on a third charge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4.0 </a:t>
                </a:r>
                <a:r>
                  <a:rPr lang="en-GB" sz="2000" dirty="0"/>
                  <a:t>µ</a:t>
                </a:r>
                <a:r>
                  <a:rPr lang="en-US" sz="2000" dirty="0"/>
                  <a:t>C located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0.4 m,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0?</a:t>
                </a:r>
                <a:endParaRPr lang="en-GB" sz="2000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440000"/>
                <a:ext cx="10080000" cy="1201902"/>
              </a:xfrm>
              <a:prstGeom prst="rect">
                <a:avLst/>
              </a:prstGeom>
              <a:blipFill>
                <a:blip r:embed="rId3"/>
                <a:stretch>
                  <a:fillRect l="-1511" t="-2538" r="-60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51945" y="3083441"/>
                <a:ext cx="5039832" cy="1339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SG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SG" sz="20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𝑜𝑛</m:t>
                                  </m:r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=0.23 </m:t>
                      </m:r>
                      <m:acc>
                        <m:accPr>
                          <m:chr m:val="̂"/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SG" sz="2000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SG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𝑜𝑛</m:t>
                                  </m:r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SG" sz="2000" i="1">
                          <a:latin typeface="Cambria Math" panose="02040503050406030204" pitchFamily="18" charset="0"/>
                        </a:rPr>
                        <m:t>=0.23 </m:t>
                      </m:r>
                      <m:acc>
                        <m:accPr>
                          <m:chr m:val="̂"/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SG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SG" sz="200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SG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𝑛𝑒𝑡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𝑜𝑛</m:t>
                                  </m:r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𝑜𝑛</m:t>
                                  </m:r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=0.46 </m:t>
                      </m:r>
                      <m:acc>
                        <m:accPr>
                          <m:chr m:val="̂"/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SG" sz="2000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945" y="3083441"/>
                <a:ext cx="5039832" cy="1339213"/>
              </a:xfrm>
              <a:prstGeom prst="rect">
                <a:avLst/>
              </a:prstGeom>
              <a:blipFill>
                <a:blip r:embed="rId4"/>
                <a:stretch>
                  <a:fillRect t="-545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6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0733" y="3256908"/>
            <a:ext cx="6739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800" dirty="0" smtClean="0"/>
              <a:t>End of pre-class slides</a:t>
            </a:r>
            <a:endParaRPr lang="en-SG" sz="4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8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field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</a:t>
            </a:r>
            <a:r>
              <a:rPr lang="en-GB" dirty="0">
                <a:solidFill>
                  <a:srgbClr val="FF0000"/>
                </a:solidFill>
              </a:rPr>
              <a:t>electric field </a:t>
            </a:r>
            <a:r>
              <a:rPr lang="en-GB" dirty="0"/>
              <a:t>is a region where an </a:t>
            </a:r>
            <a:r>
              <a:rPr lang="en-GB" dirty="0">
                <a:solidFill>
                  <a:srgbClr val="FF0000"/>
                </a:solidFill>
              </a:rPr>
              <a:t>electric</a:t>
            </a:r>
            <a:r>
              <a:rPr lang="en-GB" dirty="0"/>
              <a:t> charge experiences an </a:t>
            </a:r>
            <a:r>
              <a:rPr lang="en-GB" dirty="0">
                <a:solidFill>
                  <a:srgbClr val="FF0000"/>
                </a:solidFill>
              </a:rPr>
              <a:t>electric</a:t>
            </a:r>
            <a:r>
              <a:rPr lang="en-GB" dirty="0"/>
              <a:t> force. </a:t>
            </a:r>
            <a:endParaRPr lang="en-GB" dirty="0" smtClean="0"/>
          </a:p>
          <a:p>
            <a:r>
              <a:rPr lang="en-GB" dirty="0" smtClean="0"/>
              <a:t>The charge may be either stationary or moving.</a:t>
            </a:r>
            <a:endParaRPr lang="en-GB" dirty="0"/>
          </a:p>
          <a:p>
            <a:r>
              <a:rPr lang="en-GB" dirty="0" smtClean="0"/>
              <a:t>The direction of electric field is defined as the </a:t>
            </a:r>
            <a:r>
              <a:rPr lang="en-GB" dirty="0" smtClean="0">
                <a:solidFill>
                  <a:srgbClr val="FF0000"/>
                </a:solidFill>
              </a:rPr>
              <a:t>direction of the electric force</a:t>
            </a:r>
            <a:r>
              <a:rPr lang="en-GB" dirty="0" smtClean="0"/>
              <a:t> on a </a:t>
            </a:r>
            <a:r>
              <a:rPr lang="en-GB" dirty="0" smtClean="0">
                <a:solidFill>
                  <a:srgbClr val="FF0000"/>
                </a:solidFill>
              </a:rPr>
              <a:t>positive test charge</a:t>
            </a:r>
            <a:r>
              <a:rPr lang="en-GB" dirty="0" smtClean="0"/>
              <a:t>.</a:t>
            </a:r>
          </a:p>
          <a:p>
            <a:r>
              <a:rPr lang="en-GB" dirty="0" smtClean="0"/>
              <a:t>Electric </a:t>
            </a:r>
            <a:r>
              <a:rPr lang="en-GB" dirty="0"/>
              <a:t>fields are represented by </a:t>
            </a:r>
            <a:r>
              <a:rPr lang="en-GB" dirty="0" smtClean="0"/>
              <a:t>imaginary field </a:t>
            </a:r>
            <a:r>
              <a:rPr lang="en-GB" dirty="0"/>
              <a:t>lines</a:t>
            </a:r>
            <a:r>
              <a:rPr lang="en-GB" dirty="0" smtClean="0"/>
              <a:t>.</a:t>
            </a:r>
            <a:endParaRPr lang="en-SG" dirty="0"/>
          </a:p>
          <a:p>
            <a:r>
              <a:rPr lang="en-SG" dirty="0" smtClean="0"/>
              <a:t>The </a:t>
            </a:r>
            <a:r>
              <a:rPr lang="en-SG" dirty="0" smtClean="0">
                <a:solidFill>
                  <a:srgbClr val="FF0000"/>
                </a:solidFill>
              </a:rPr>
              <a:t>stronger</a:t>
            </a:r>
            <a:r>
              <a:rPr lang="en-SG" dirty="0" smtClean="0"/>
              <a:t> the field, the </a:t>
            </a:r>
            <a:r>
              <a:rPr lang="en-SG" dirty="0" smtClean="0">
                <a:solidFill>
                  <a:srgbClr val="FF0000"/>
                </a:solidFill>
              </a:rPr>
              <a:t>denser</a:t>
            </a:r>
            <a:r>
              <a:rPr lang="en-SG" dirty="0" smtClean="0"/>
              <a:t> the lines.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2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field of point charges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40000"/>
            <a:ext cx="5633129" cy="4680000"/>
          </a:xfrm>
        </p:spPr>
        <p:txBody>
          <a:bodyPr/>
          <a:lstStyle/>
          <a:p>
            <a:r>
              <a:rPr lang="en-GB" dirty="0"/>
              <a:t>For a </a:t>
            </a:r>
            <a:r>
              <a:rPr lang="en-GB" dirty="0">
                <a:solidFill>
                  <a:schemeClr val="tx1"/>
                </a:solidFill>
              </a:rPr>
              <a:t>single</a:t>
            </a:r>
            <a:r>
              <a:rPr lang="en-GB" dirty="0"/>
              <a:t> isolated </a:t>
            </a:r>
            <a:r>
              <a:rPr lang="en-GB" dirty="0">
                <a:solidFill>
                  <a:srgbClr val="FF0000"/>
                </a:solidFill>
              </a:rPr>
              <a:t>positive</a:t>
            </a:r>
            <a:r>
              <a:rPr lang="en-GB" dirty="0"/>
              <a:t> point </a:t>
            </a:r>
            <a:r>
              <a:rPr lang="en-GB" dirty="0" smtClean="0"/>
              <a:t>charge</a:t>
            </a:r>
            <a:r>
              <a:rPr lang="en-GB" dirty="0"/>
              <a:t>, </a:t>
            </a:r>
            <a:r>
              <a:rPr lang="en-GB" dirty="0" smtClean="0"/>
              <a:t>the </a:t>
            </a:r>
            <a:r>
              <a:rPr lang="en-GB" dirty="0"/>
              <a:t>field lines </a:t>
            </a:r>
            <a:r>
              <a:rPr lang="en-GB" dirty="0" smtClean="0"/>
              <a:t>are </a:t>
            </a:r>
            <a:r>
              <a:rPr lang="en-GB" dirty="0" smtClean="0">
                <a:solidFill>
                  <a:srgbClr val="FF0000"/>
                </a:solidFill>
              </a:rPr>
              <a:t>straight</a:t>
            </a:r>
            <a:r>
              <a:rPr lang="en-GB" dirty="0" smtClean="0"/>
              <a:t> lines pointing </a:t>
            </a:r>
            <a:r>
              <a:rPr lang="en-GB" dirty="0" smtClean="0">
                <a:solidFill>
                  <a:srgbClr val="FF0000"/>
                </a:solidFill>
              </a:rPr>
              <a:t>away</a:t>
            </a:r>
            <a:r>
              <a:rPr lang="en-GB" dirty="0" smtClean="0"/>
              <a:t> from the positive charge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.</a:t>
            </a:r>
            <a:endParaRPr lang="en-GB" dirty="0">
              <a:latin typeface="Calibri" pitchFamily="34" charset="0"/>
              <a:cs typeface="Calibri" pitchFamily="34" charset="0"/>
            </a:endParaRPr>
          </a:p>
          <a:p>
            <a:endParaRPr lang="en-GB" dirty="0" smtClean="0"/>
          </a:p>
          <a:p>
            <a:r>
              <a:rPr lang="en-GB" dirty="0" smtClean="0"/>
              <a:t>For </a:t>
            </a:r>
            <a:r>
              <a:rPr lang="en-GB" dirty="0"/>
              <a:t>a single isolated </a:t>
            </a:r>
            <a:r>
              <a:rPr lang="en-GB" dirty="0">
                <a:solidFill>
                  <a:srgbClr val="FF0000"/>
                </a:solidFill>
              </a:rPr>
              <a:t>negative</a:t>
            </a:r>
            <a:r>
              <a:rPr lang="en-GB" dirty="0"/>
              <a:t> point </a:t>
            </a:r>
            <a:r>
              <a:rPr lang="en-GB" dirty="0" smtClean="0"/>
              <a:t>charge</a:t>
            </a:r>
            <a:r>
              <a:rPr lang="en-GB" dirty="0"/>
              <a:t>, </a:t>
            </a:r>
            <a:r>
              <a:rPr lang="en-GB" dirty="0" smtClean="0"/>
              <a:t>the </a:t>
            </a:r>
            <a:r>
              <a:rPr lang="en-GB" dirty="0"/>
              <a:t>field lines </a:t>
            </a:r>
            <a:r>
              <a:rPr lang="en-GB" dirty="0" smtClean="0"/>
              <a:t>are </a:t>
            </a:r>
            <a:r>
              <a:rPr lang="en-GB" dirty="0" smtClean="0">
                <a:solidFill>
                  <a:srgbClr val="FF0000"/>
                </a:solidFill>
              </a:rPr>
              <a:t>straight</a:t>
            </a:r>
            <a:r>
              <a:rPr lang="en-GB" dirty="0" smtClean="0"/>
              <a:t> lines pointing </a:t>
            </a:r>
            <a:r>
              <a:rPr lang="en-GB" dirty="0" smtClean="0">
                <a:solidFill>
                  <a:srgbClr val="FF0000"/>
                </a:solidFill>
                <a:cs typeface="Calibri" pitchFamily="34" charset="0"/>
              </a:rPr>
              <a:t>towards </a:t>
            </a:r>
            <a:r>
              <a:rPr lang="en-GB" dirty="0">
                <a:cs typeface="Calibri" pitchFamily="34" charset="0"/>
              </a:rPr>
              <a:t>the negative </a:t>
            </a:r>
            <a:r>
              <a:rPr lang="en-GB" dirty="0" smtClean="0">
                <a:cs typeface="Calibri" pitchFamily="34" charset="0"/>
              </a:rPr>
              <a:t>charge.</a:t>
            </a:r>
            <a:endParaRPr lang="en-GB" dirty="0">
              <a:cs typeface="Calibri" pitchFamily="34" charset="0"/>
            </a:endParaRPr>
          </a:p>
        </p:txBody>
      </p:sp>
      <p:pic>
        <p:nvPicPr>
          <p:cNvPr id="4" name="Picture 23" descr="21_Figure18a-I.jpg"/>
          <p:cNvPicPr>
            <a:picLocks noChangeAspect="1"/>
          </p:cNvPicPr>
          <p:nvPr/>
        </p:nvPicPr>
        <p:blipFill>
          <a:blip r:embed="rId2" cstate="print"/>
          <a:srcRect l="1086" t="11227"/>
          <a:stretch>
            <a:fillRect/>
          </a:stretch>
        </p:blipFill>
        <p:spPr bwMode="auto">
          <a:xfrm>
            <a:off x="7019357" y="1347859"/>
            <a:ext cx="2456596" cy="2611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4" descr="21_Figure18b-I.jpg"/>
          <p:cNvPicPr>
            <a:picLocks noChangeAspect="1"/>
          </p:cNvPicPr>
          <p:nvPr/>
        </p:nvPicPr>
        <p:blipFill>
          <a:blip r:embed="rId3" cstate="print"/>
          <a:srcRect l="1225" t="12886"/>
          <a:stretch>
            <a:fillRect/>
          </a:stretch>
        </p:blipFill>
        <p:spPr bwMode="auto">
          <a:xfrm>
            <a:off x="6923665" y="4212810"/>
            <a:ext cx="2286214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45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field </a:t>
            </a:r>
            <a:r>
              <a:rPr lang="en-US" dirty="0" smtClean="0"/>
              <a:t>due to </a:t>
            </a:r>
            <a:r>
              <a:rPr lang="en-US" dirty="0"/>
              <a:t>two point charges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electric field of two </a:t>
            </a:r>
            <a:r>
              <a:rPr lang="en-GB" dirty="0" smtClean="0"/>
              <a:t>point </a:t>
            </a:r>
            <a:r>
              <a:rPr lang="en-GB" dirty="0"/>
              <a:t>charges is the </a:t>
            </a:r>
            <a:r>
              <a:rPr lang="en-GB" dirty="0">
                <a:solidFill>
                  <a:srgbClr val="FF0000"/>
                </a:solidFill>
              </a:rPr>
              <a:t>resultant </a:t>
            </a:r>
            <a:r>
              <a:rPr lang="en-GB" dirty="0"/>
              <a:t>of </a:t>
            </a:r>
            <a:r>
              <a:rPr lang="en-GB" dirty="0" smtClean="0"/>
              <a:t>their individual fields.</a:t>
            </a:r>
          </a:p>
          <a:p>
            <a:r>
              <a:rPr lang="en-SG" dirty="0" smtClean="0"/>
              <a:t>The shapes of the field lines are such that the </a:t>
            </a:r>
            <a:r>
              <a:rPr lang="en-SG" dirty="0" smtClean="0">
                <a:solidFill>
                  <a:srgbClr val="FF0000"/>
                </a:solidFill>
              </a:rPr>
              <a:t>tangent</a:t>
            </a:r>
            <a:r>
              <a:rPr lang="en-SG" dirty="0" smtClean="0"/>
              <a:t> to the curves at any point is the direction of the </a:t>
            </a:r>
            <a:r>
              <a:rPr lang="en-SG" dirty="0" smtClean="0">
                <a:solidFill>
                  <a:srgbClr val="FF0000"/>
                </a:solidFill>
              </a:rPr>
              <a:t>electric</a:t>
            </a:r>
            <a:r>
              <a:rPr lang="en-SG" dirty="0" smtClean="0"/>
              <a:t> force on a </a:t>
            </a:r>
            <a:r>
              <a:rPr lang="en-SG" dirty="0" smtClean="0">
                <a:solidFill>
                  <a:srgbClr val="FF0000"/>
                </a:solidFill>
              </a:rPr>
              <a:t>positive</a:t>
            </a:r>
            <a:r>
              <a:rPr lang="en-SG" dirty="0" smtClean="0"/>
              <a:t> charge at that point.</a:t>
            </a:r>
            <a:endParaRPr lang="en-SG" dirty="0"/>
          </a:p>
        </p:txBody>
      </p:sp>
      <p:pic>
        <p:nvPicPr>
          <p:cNvPr id="4" name="Picture 15" descr="21_Figure29b-I.jpg"/>
          <p:cNvPicPr>
            <a:picLocks noChangeAspect="1"/>
          </p:cNvPicPr>
          <p:nvPr/>
        </p:nvPicPr>
        <p:blipFill rotWithShape="1">
          <a:blip r:embed="rId2" cstate="print"/>
          <a:srcRect t="8405"/>
          <a:stretch/>
        </p:blipFill>
        <p:spPr bwMode="auto">
          <a:xfrm>
            <a:off x="1468379" y="3264581"/>
            <a:ext cx="4050573" cy="302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6" descr="21_Figure29c-I.jpg"/>
          <p:cNvPicPr>
            <a:picLocks noChangeAspect="1"/>
          </p:cNvPicPr>
          <p:nvPr/>
        </p:nvPicPr>
        <p:blipFill rotWithShape="1">
          <a:blip r:embed="rId3" cstate="print"/>
          <a:srcRect t="8256"/>
          <a:stretch/>
        </p:blipFill>
        <p:spPr bwMode="auto">
          <a:xfrm>
            <a:off x="7126816" y="3086561"/>
            <a:ext cx="3260632" cy="3203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478137" y="3780000"/>
            <a:ext cx="455370" cy="90377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12112" y="3100313"/>
            <a:ext cx="1935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Direction of </a:t>
            </a:r>
            <a:r>
              <a:rPr lang="en-SG" i="1" dirty="0" smtClean="0"/>
              <a:t>E</a:t>
            </a:r>
            <a:r>
              <a:rPr lang="en-SG" dirty="0" smtClean="0"/>
              <a:t> is also direction of force on positive charge </a:t>
            </a:r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440000"/>
                <a:ext cx="7142953" cy="4680000"/>
              </a:xfrm>
            </p:spPr>
            <p:txBody>
              <a:bodyPr/>
              <a:lstStyle/>
              <a:p>
                <a:r>
                  <a:rPr lang="en-GB" dirty="0" smtClean="0"/>
                  <a:t>Suppose we require the electric field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GB" dirty="0" smtClean="0"/>
                  <a:t> at the p</a:t>
                </a:r>
                <a:r>
                  <a:rPr lang="en-GB" dirty="0" smtClean="0">
                    <a:solidFill>
                      <a:srgbClr val="FF0000"/>
                    </a:solidFill>
                  </a:rPr>
                  <a:t>osition</a:t>
                </a:r>
                <a:r>
                  <a:rPr lang="en-GB" dirty="0" smtClean="0"/>
                  <a:t> of a point charge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/>
                  <a:t>. By definition, </a:t>
                </a: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SG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>
                  <a:spcBef>
                    <a:spcPts val="1200"/>
                  </a:spcBef>
                </a:pPr>
                <a:r>
                  <a:rPr lang="en-GB" dirty="0" smtClean="0"/>
                  <a:t>In words, it is the force per </a:t>
                </a:r>
                <a:r>
                  <a:rPr lang="en-GB" dirty="0" smtClean="0">
                    <a:solidFill>
                      <a:srgbClr val="FF0000"/>
                    </a:solidFill>
                  </a:rPr>
                  <a:t>unit</a:t>
                </a:r>
                <a:r>
                  <a:rPr lang="en-GB" dirty="0" smtClean="0"/>
                  <a:t> charge experience by the charge at that position.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GB" dirty="0" smtClean="0"/>
                  <a:t>The SI unit of electric field is therefore N/C.</a:t>
                </a:r>
              </a:p>
              <a:p>
                <a:pPr>
                  <a:spcBef>
                    <a:spcPts val="1200"/>
                  </a:spcBef>
                </a:pPr>
                <a:r>
                  <a:rPr lang="en-GB" dirty="0" smtClean="0"/>
                  <a:t>If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b="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 smtClean="0"/>
                  <a:t> is positive,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GB" dirty="0" smtClean="0"/>
                  <a:t> is in the </a:t>
                </a:r>
                <a:r>
                  <a:rPr lang="en-GB" dirty="0" smtClean="0">
                    <a:solidFill>
                      <a:srgbClr val="FF0000"/>
                    </a:solidFill>
                  </a:rPr>
                  <a:t>same</a:t>
                </a:r>
                <a:r>
                  <a:rPr lang="en-GB" dirty="0" smtClean="0"/>
                  <a:t> direction as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GB" dirty="0" smtClean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b="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 is </a:t>
                </a:r>
                <a:r>
                  <a:rPr lang="en-GB" dirty="0" smtClean="0"/>
                  <a:t>negative,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GB" dirty="0" smtClean="0"/>
                  <a:t> is </a:t>
                </a:r>
                <a:r>
                  <a:rPr lang="en-GB" dirty="0" smtClean="0">
                    <a:solidFill>
                      <a:srgbClr val="FF0000"/>
                    </a:solidFill>
                  </a:rPr>
                  <a:t>opposite</a:t>
                </a:r>
                <a:r>
                  <a:rPr lang="en-GB" dirty="0" smtClean="0"/>
                  <a:t>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GB" dirty="0" smtClean="0"/>
                  <a:t>.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</a:p>
              <a:p>
                <a:endParaRPr lang="en-GB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440000"/>
                <a:ext cx="7142953" cy="4680000"/>
              </a:xfrm>
              <a:blipFill>
                <a:blip r:embed="rId4"/>
                <a:stretch>
                  <a:fillRect l="-2389" b="-169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definition of electric field </a:t>
            </a:r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365300" y="1679013"/>
            <a:ext cx="2382340" cy="2953112"/>
            <a:chOff x="8174130" y="1999039"/>
            <a:chExt cx="2382340" cy="2953112"/>
          </a:xfrm>
        </p:grpSpPr>
        <p:grpSp>
          <p:nvGrpSpPr>
            <p:cNvPr id="7" name="Group 6"/>
            <p:cNvGrpSpPr/>
            <p:nvPr/>
          </p:nvGrpSpPr>
          <p:grpSpPr>
            <a:xfrm>
              <a:off x="9223478" y="2619599"/>
              <a:ext cx="282767" cy="282767"/>
              <a:chOff x="9223478" y="2619599"/>
              <a:chExt cx="282767" cy="28276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9223478" y="2619599"/>
                <a:ext cx="282767" cy="282767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/>
                  </a:gs>
                  <a:gs pos="98000">
                    <a:schemeClr val="accent1">
                      <a:lumMod val="45000"/>
                      <a:lumOff val="55000"/>
                    </a:schemeClr>
                  </a:gs>
                  <a:gs pos="82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340761" y="2674836"/>
                <a:ext cx="43200" cy="1620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5400000">
                <a:off x="9340535" y="2681042"/>
                <a:ext cx="43200" cy="16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>
              <a:off x="9655797" y="2783642"/>
              <a:ext cx="900673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8795592" y="2412373"/>
              <a:ext cx="1199777" cy="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9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9268581" y="2939616"/>
            <a:ext cx="253800" cy="330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48" name="Equation" r:id="rId5" imgW="253800" imgH="330120" progId="Equation.DSMT4">
                    <p:embed/>
                  </p:oleObj>
                </mc:Choice>
                <mc:Fallback>
                  <p:oleObj name="Equation" r:id="rId5" imgW="253800" imgH="330120" progId="Equation.DSMT4">
                    <p:embed/>
                    <p:pic>
                      <p:nvPicPr>
                        <p:cNvPr id="3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68581" y="2939616"/>
                          <a:ext cx="253800" cy="33012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9237508" y="1999039"/>
            <a:ext cx="215640" cy="304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49" name="Equation" r:id="rId7" imgW="215640" imgH="304560" progId="Equation.DSMT4">
                    <p:embed/>
                  </p:oleObj>
                </mc:Choice>
                <mc:Fallback>
                  <p:oleObj name="Equation" r:id="rId7" imgW="215640" imgH="304560" progId="Equation.DSMT4">
                    <p:embed/>
                    <p:pic>
                      <p:nvPicPr>
                        <p:cNvPr id="4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37508" y="1999039"/>
                          <a:ext cx="215640" cy="30456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9924764" y="2869802"/>
            <a:ext cx="2286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50" name="Equation" r:id="rId9" imgW="228600" imgH="304560" progId="Equation.DSMT4">
                    <p:embed/>
                  </p:oleObj>
                </mc:Choice>
                <mc:Fallback>
                  <p:oleObj name="Equation" r:id="rId9" imgW="228600" imgH="304560" progId="Equation.DSMT4">
                    <p:embed/>
                    <p:pic>
                      <p:nvPicPr>
                        <p:cNvPr id="51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24764" y="2869802"/>
                          <a:ext cx="228600" cy="30480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Group 7"/>
            <p:cNvGrpSpPr/>
            <p:nvPr/>
          </p:nvGrpSpPr>
          <p:grpSpPr>
            <a:xfrm>
              <a:off x="9254096" y="4240722"/>
              <a:ext cx="282767" cy="282767"/>
              <a:chOff x="9870597" y="4224883"/>
              <a:chExt cx="282767" cy="28276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9870597" y="4224883"/>
                <a:ext cx="282767" cy="282767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/>
                  </a:gs>
                  <a:gs pos="98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bg1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5400000">
                <a:off x="9990380" y="4294376"/>
                <a:ext cx="43200" cy="16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 flipH="1">
              <a:off x="8174130" y="4382106"/>
              <a:ext cx="900673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8784072" y="4004107"/>
              <a:ext cx="1199777" cy="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9268581" y="3570969"/>
            <a:ext cx="215640" cy="304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51" name="Equation" r:id="rId7" imgW="215640" imgH="304560" progId="Equation.DSMT4">
                    <p:embed/>
                  </p:oleObj>
                </mc:Choice>
                <mc:Fallback>
                  <p:oleObj name="Equation" r:id="rId7" imgW="215640" imgH="304560" progId="Equation.DSMT4">
                    <p:embed/>
                    <p:pic>
                      <p:nvPicPr>
                        <p:cNvPr id="2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68581" y="3570969"/>
                          <a:ext cx="215640" cy="30456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9281135" y="4622031"/>
            <a:ext cx="253800" cy="330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52" name="Equation" r:id="rId5" imgW="253800" imgH="330120" progId="Equation.DSMT4">
                    <p:embed/>
                  </p:oleObj>
                </mc:Choice>
                <mc:Fallback>
                  <p:oleObj name="Equation" r:id="rId5" imgW="253800" imgH="330120" progId="Equation.DSMT4">
                    <p:embed/>
                    <p:pic>
                      <p:nvPicPr>
                        <p:cNvPr id="3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1135" y="4622031"/>
                          <a:ext cx="253800" cy="33012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8555472" y="4512525"/>
            <a:ext cx="2286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53" name="Equation" r:id="rId11" imgW="228600" imgH="304560" progId="Equation.DSMT4">
                    <p:embed/>
                  </p:oleObj>
                </mc:Choice>
                <mc:Fallback>
                  <p:oleObj name="Equation" r:id="rId11" imgW="228600" imgH="304560" progId="Equation.DSMT4">
                    <p:embed/>
                    <p:pic>
                      <p:nvPicPr>
                        <p:cNvPr id="4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55472" y="4512525"/>
                          <a:ext cx="228600" cy="30480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1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State </a:t>
            </a:r>
            <a:r>
              <a:rPr lang="en-GB" dirty="0"/>
              <a:t>Coulomb’s law for forces between point charges</a:t>
            </a:r>
            <a:r>
              <a:rPr lang="en-GB" dirty="0" smtClean="0"/>
              <a:t>.</a:t>
            </a:r>
          </a:p>
          <a:p>
            <a:r>
              <a:rPr lang="en-GB" dirty="0"/>
              <a:t>Perform calculations on electric force due to several point charges</a:t>
            </a:r>
            <a:r>
              <a:rPr lang="en-GB" dirty="0" smtClean="0"/>
              <a:t>.</a:t>
            </a:r>
          </a:p>
          <a:p>
            <a:r>
              <a:rPr lang="en-GB" dirty="0"/>
              <a:t>Perform calculations on electric </a:t>
            </a:r>
            <a:r>
              <a:rPr lang="en-GB" dirty="0" smtClean="0"/>
              <a:t>field at </a:t>
            </a:r>
            <a:r>
              <a:rPr lang="en-GB" smtClean="0"/>
              <a:t>a point </a:t>
            </a:r>
            <a:r>
              <a:rPr lang="en-GB" dirty="0"/>
              <a:t>due to several point charges.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9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440000"/>
                <a:ext cx="7122124" cy="4680000"/>
              </a:xfrm>
            </p:spPr>
            <p:txBody>
              <a:bodyPr/>
              <a:lstStyle/>
              <a:p>
                <a:r>
                  <a:rPr lang="en-GB" dirty="0" smtClean="0"/>
                  <a:t>From Coulomb’s law, the force exerted by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i="1" dirty="0" smtClean="0"/>
                  <a:t> </a:t>
                </a:r>
                <a:r>
                  <a:rPr lang="en-GB" dirty="0" smtClean="0"/>
                  <a:t>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b="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 smtClean="0"/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SG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SG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b>
                            <m:sSubPr>
                              <m:ctrlP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SG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SG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r>
                  <a:rPr lang="en-GB" dirty="0" smtClean="0"/>
                  <a:t/>
                </a:r>
                <a:br>
                  <a:rPr lang="en-GB" dirty="0" smtClean="0"/>
                </a:br>
                <a:endParaRPr lang="en-GB" dirty="0" smtClean="0"/>
              </a:p>
              <a:p>
                <a:r>
                  <a:rPr lang="en-GB" dirty="0" smtClean="0"/>
                  <a:t>Dividing both sides by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b="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 smtClean="0"/>
                  <a:t>, we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SG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SG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i="1" dirty="0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SG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p>
                            <m:sSupPr>
                              <m:ctrlPr>
                                <a:rPr lang="en-SG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SG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SG" i="1" dirty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SG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Note that this formula is correct only for fields due to </a:t>
                </a:r>
                <a:r>
                  <a:rPr lang="en-GB" dirty="0" smtClean="0">
                    <a:solidFill>
                      <a:srgbClr val="FF0000"/>
                    </a:solidFill>
                  </a:rPr>
                  <a:t>point</a:t>
                </a:r>
                <a:r>
                  <a:rPr lang="en-GB" dirty="0" smtClean="0"/>
                  <a:t> charges.</a:t>
                </a:r>
                <a:endParaRPr lang="en-GB" dirty="0"/>
              </a:p>
              <a:p>
                <a:r>
                  <a:rPr lang="en-GB" dirty="0" smtClean="0"/>
                  <a:t>Also note that we </a:t>
                </a:r>
                <a:r>
                  <a:rPr lang="en-GB" dirty="0" smtClean="0">
                    <a:solidFill>
                      <a:srgbClr val="FF0000"/>
                    </a:solidFill>
                  </a:rPr>
                  <a:t>do not </a:t>
                </a:r>
                <a:r>
                  <a:rPr lang="en-GB" dirty="0" smtClean="0"/>
                  <a:t>need to know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b="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 smtClean="0"/>
                  <a:t> when we are finding fields.</a:t>
                </a:r>
                <a:endParaRPr lang="en-GB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440000"/>
                <a:ext cx="7122124" cy="4680000"/>
              </a:xfrm>
              <a:blipFill>
                <a:blip r:embed="rId3"/>
                <a:stretch>
                  <a:fillRect l="-2397" t="-1042" r="-2140" b="-559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lectric </a:t>
            </a:r>
            <a:r>
              <a:rPr lang="en-US" dirty="0"/>
              <a:t>field </a:t>
            </a:r>
            <a:r>
              <a:rPr lang="en-US" dirty="0" smtClean="0"/>
              <a:t>due to a </a:t>
            </a:r>
            <a:r>
              <a:rPr lang="en-US" dirty="0"/>
              <a:t>point charge </a:t>
            </a:r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8238270" y="2488102"/>
            <a:ext cx="3063027" cy="1547119"/>
            <a:chOff x="7386318" y="2208226"/>
            <a:chExt cx="3063027" cy="1547119"/>
          </a:xfrm>
        </p:grpSpPr>
        <p:grpSp>
          <p:nvGrpSpPr>
            <p:cNvPr id="12" name="Group 11"/>
            <p:cNvGrpSpPr/>
            <p:nvPr/>
          </p:nvGrpSpPr>
          <p:grpSpPr>
            <a:xfrm>
              <a:off x="7386318" y="2769213"/>
              <a:ext cx="2012803" cy="431440"/>
              <a:chOff x="1626513" y="3645979"/>
              <a:chExt cx="2817994" cy="604031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048623" y="3729376"/>
                <a:ext cx="395884" cy="395883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/>
                  </a:gs>
                  <a:gs pos="98000">
                    <a:schemeClr val="accent1">
                      <a:lumMod val="45000"/>
                      <a:lumOff val="55000"/>
                    </a:schemeClr>
                  </a:gs>
                  <a:gs pos="82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212823" y="3806709"/>
                <a:ext cx="60482" cy="2268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5400000">
                <a:off x="4212507" y="3815398"/>
                <a:ext cx="60482" cy="2268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626513" y="3645979"/>
                <a:ext cx="604032" cy="604031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/>
                  </a:gs>
                  <a:gs pos="98000">
                    <a:schemeClr val="accent1">
                      <a:lumMod val="45000"/>
                      <a:lumOff val="55000"/>
                    </a:schemeClr>
                  </a:gs>
                  <a:gs pos="82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892955" y="3825051"/>
                <a:ext cx="60482" cy="2268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5400000">
                <a:off x="1892638" y="3826119"/>
                <a:ext cx="60481" cy="2268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>
              <a:off x="9548672" y="2973779"/>
              <a:ext cx="900673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8799232" y="2632193"/>
              <a:ext cx="1199777" cy="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9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9161456" y="3148803"/>
            <a:ext cx="253800" cy="330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32" name="Equation" r:id="rId4" imgW="253800" imgH="330120" progId="Equation.DSMT4">
                    <p:embed/>
                  </p:oleObj>
                </mc:Choice>
                <mc:Fallback>
                  <p:oleObj name="Equation" r:id="rId4" imgW="253800" imgH="330120" progId="Equation.DSMT4">
                    <p:embed/>
                    <p:pic>
                      <p:nvPicPr>
                        <p:cNvPr id="3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1456" y="3148803"/>
                          <a:ext cx="253800" cy="33012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9130383" y="2208226"/>
            <a:ext cx="215640" cy="304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33" name="Equation" r:id="rId6" imgW="215640" imgH="304560" progId="Equation.DSMT4">
                    <p:embed/>
                  </p:oleObj>
                </mc:Choice>
                <mc:Fallback>
                  <p:oleObj name="Equation" r:id="rId6" imgW="215640" imgH="304560" progId="Equation.DSMT4">
                    <p:embed/>
                    <p:pic>
                      <p:nvPicPr>
                        <p:cNvPr id="4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30383" y="2208226"/>
                          <a:ext cx="215640" cy="30456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9817639" y="3078989"/>
            <a:ext cx="2286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34" name="Equation" r:id="rId8" imgW="228600" imgH="304560" progId="Equation.DSMT4">
                    <p:embed/>
                  </p:oleObj>
                </mc:Choice>
                <mc:Fallback>
                  <p:oleObj name="Equation" r:id="rId8" imgW="228600" imgH="304560" progId="Equation.DSMT4">
                    <p:embed/>
                    <p:pic>
                      <p:nvPicPr>
                        <p:cNvPr id="51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17639" y="3078989"/>
                          <a:ext cx="228600" cy="30480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476737" y="3258255"/>
            <a:ext cx="228600" cy="290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35" name="Equation" r:id="rId10" imgW="228600" imgH="291960" progId="Equation.DSMT4">
                    <p:embed/>
                  </p:oleObj>
                </mc:Choice>
                <mc:Fallback>
                  <p:oleObj name="Equation" r:id="rId10" imgW="228600" imgH="291960" progId="Equation.DSMT4">
                    <p:embed/>
                    <p:pic>
                      <p:nvPicPr>
                        <p:cNvPr id="2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76737" y="3258255"/>
                          <a:ext cx="228600" cy="29051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7590834" y="3755345"/>
              <a:ext cx="1728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6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8353772" y="3453518"/>
            <a:ext cx="152400" cy="176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36" name="Equation" r:id="rId12" imgW="152280" imgH="177480" progId="Equation.DSMT4">
                    <p:embed/>
                  </p:oleObj>
                </mc:Choice>
                <mc:Fallback>
                  <p:oleObj name="Equation" r:id="rId12" imgW="152280" imgH="177480" progId="Equation.DSMT4">
                    <p:embed/>
                    <p:pic>
                      <p:nvPicPr>
                        <p:cNvPr id="2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53772" y="3453518"/>
                          <a:ext cx="152400" cy="17621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9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en-GB" dirty="0" smtClean="0"/>
              <a:t>5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440000"/>
                <a:ext cx="10080000" cy="270363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 point charge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12 µC is </a:t>
                </a:r>
                <a:r>
                  <a:rPr lang="en-US" sz="2000" dirty="0"/>
                  <a:t>located at the origin. Find the electric field </a:t>
                </a:r>
                <a:r>
                  <a:rPr lang="en-US" sz="2000" dirty="0" smtClean="0"/>
                  <a:t>at </a:t>
                </a:r>
                <a:r>
                  <a:rPr lang="en-US" sz="2000" dirty="0"/>
                  <a:t>the </a:t>
                </a:r>
                <a:r>
                  <a:rPr lang="en-US" sz="2000" dirty="0" smtClean="0"/>
                  <a:t>points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1.2 m, </a:t>
                </a: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0 m and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−1.2 </a:t>
                </a:r>
                <a:r>
                  <a:rPr lang="en-US" sz="2000" dirty="0"/>
                  <a:t>m,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0 m .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u="sng" dirty="0" smtClean="0">
                    <a:solidFill>
                      <a:srgbClr val="FF0000"/>
                    </a:solidFill>
                  </a:rPr>
                  <a:t>Solution: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000" dirty="0" smtClean="0"/>
                  <a:t>It is easier to find the magnitude of the electric field first, then determine its direction.</a:t>
                </a:r>
                <a:endParaRPr lang="en-GB" sz="2000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SG" sz="2000" dirty="0" smtClean="0"/>
                  <a:t>The force per unit charge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SG" sz="2000" dirty="0" smtClean="0"/>
                  <a:t> distance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SG" sz="2000" dirty="0" smtClean="0"/>
                  <a:t> is</a:t>
                </a:r>
                <a:endParaRPr lang="en-SG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440000"/>
                <a:ext cx="10080000" cy="2703639"/>
              </a:xfrm>
              <a:blipFill>
                <a:blip r:embed="rId4"/>
                <a:stretch>
                  <a:fillRect l="-1511" t="-112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8" name="Line 13"/>
          <p:cNvSpPr>
            <a:spLocks noChangeShapeType="1"/>
          </p:cNvSpPr>
          <p:nvPr/>
        </p:nvSpPr>
        <p:spPr bwMode="auto">
          <a:xfrm flipV="1">
            <a:off x="9063173" y="3912186"/>
            <a:ext cx="0" cy="20160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8858439" y="4542846"/>
            <a:ext cx="1949693" cy="431440"/>
            <a:chOff x="1626513" y="3645979"/>
            <a:chExt cx="2729638" cy="604031"/>
          </a:xfrm>
        </p:grpSpPr>
        <p:sp>
          <p:nvSpPr>
            <p:cNvPr id="19" name="Rectangle 18"/>
            <p:cNvSpPr/>
            <p:nvPr/>
          </p:nvSpPr>
          <p:spPr>
            <a:xfrm>
              <a:off x="4212823" y="3806709"/>
              <a:ext cx="60482" cy="226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/>
            <p:cNvSpPr/>
            <p:nvPr/>
          </p:nvSpPr>
          <p:spPr>
            <a:xfrm rot="5400000">
              <a:off x="4212507" y="3815398"/>
              <a:ext cx="60482" cy="226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Oval 20"/>
            <p:cNvSpPr/>
            <p:nvPr/>
          </p:nvSpPr>
          <p:spPr>
            <a:xfrm>
              <a:off x="1626513" y="3645979"/>
              <a:ext cx="604032" cy="604031"/>
            </a:xfrm>
            <a:prstGeom prst="ellipse">
              <a:avLst/>
            </a:prstGeom>
            <a:gradFill flip="none" rotWithShape="1">
              <a:gsLst>
                <a:gs pos="0">
                  <a:srgbClr val="FF0000"/>
                </a:gs>
                <a:gs pos="98000">
                  <a:schemeClr val="accent1">
                    <a:lumMod val="45000"/>
                    <a:lumOff val="55000"/>
                  </a:schemeClr>
                </a:gs>
                <a:gs pos="82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92955" y="3825051"/>
              <a:ext cx="60482" cy="2268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1892638" y="3826119"/>
              <a:ext cx="60481" cy="226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10727280" y="4776066"/>
            <a:ext cx="900000" cy="0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9062955" y="5528978"/>
            <a:ext cx="172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727194"/>
              </p:ext>
            </p:extLst>
          </p:nvPr>
        </p:nvGraphicFramePr>
        <p:xfrm>
          <a:off x="9622264" y="5111917"/>
          <a:ext cx="6096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63" name="Equation" r:id="rId5" imgW="609480" imgH="241200" progId="Equation.DSMT4">
                  <p:embed/>
                </p:oleObj>
              </mc:Choice>
              <mc:Fallback>
                <p:oleObj name="Equation" r:id="rId5" imgW="609480" imgH="241200" progId="Equation.DSMT4">
                  <p:embed/>
                  <p:pic>
                    <p:nvPicPr>
                      <p:cNvPr id="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2264" y="5111917"/>
                        <a:ext cx="609600" cy="2397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ine 13"/>
          <p:cNvSpPr>
            <a:spLocks noChangeShapeType="1"/>
          </p:cNvSpPr>
          <p:nvPr/>
        </p:nvSpPr>
        <p:spPr bwMode="auto">
          <a:xfrm flipH="1">
            <a:off x="6484331" y="4819650"/>
            <a:ext cx="900000" cy="0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7320750" y="5528978"/>
            <a:ext cx="172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501317"/>
              </p:ext>
            </p:extLst>
          </p:nvPr>
        </p:nvGraphicFramePr>
        <p:xfrm>
          <a:off x="7881948" y="5111917"/>
          <a:ext cx="6096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64" name="Equation" r:id="rId7" imgW="609480" imgH="241200" progId="Equation.DSMT4">
                  <p:embed/>
                </p:oleObj>
              </mc:Choice>
              <mc:Fallback>
                <p:oleObj name="Equation" r:id="rId7" imgW="609480" imgH="241200" progId="Equation.DSMT4">
                  <p:embed/>
                  <p:pic>
                    <p:nvPicPr>
                      <p:cNvPr id="2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1948" y="5111917"/>
                        <a:ext cx="609600" cy="2397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>
            <p:extLst/>
          </p:nvPr>
        </p:nvGraphicFramePr>
        <p:xfrm>
          <a:off x="8796457" y="5064546"/>
          <a:ext cx="2286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65" name="Equation" r:id="rId9" imgW="228600" imgH="291960" progId="Equation.DSMT4">
                  <p:embed/>
                </p:oleObj>
              </mc:Choice>
              <mc:Fallback>
                <p:oleObj name="Equation" r:id="rId9" imgW="228600" imgH="291960" progId="Equation.DSMT4">
                  <p:embed/>
                  <p:pic>
                    <p:nvPicPr>
                      <p:cNvPr id="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6457" y="5064546"/>
                        <a:ext cx="228600" cy="2905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10569" y="3779920"/>
                <a:ext cx="5563402" cy="2489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sSub>
                            <m:sSub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p>
                            <m:sSup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SG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=8.99×</m:t>
                      </m:r>
                      <m:sSup>
                        <m:sSup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12×</m:t>
                          </m:r>
                          <m:sSup>
                            <m:sSup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1.2</m:t>
                              </m:r>
                            </m:e>
                            <m:sup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=75 </m:t>
                      </m:r>
                      <m:r>
                        <m:rPr>
                          <m:nor/>
                        </m:rPr>
                        <a:rPr lang="en-SG" sz="20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kN</m:t>
                      </m:r>
                      <m:r>
                        <m:rPr>
                          <m:nor/>
                        </m:rPr>
                        <a:rPr lang="en-SG" sz="20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SG" sz="20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</m:t>
                      </m:r>
                    </m:oMath>
                  </m:oMathPara>
                </a14:m>
                <a:endParaRPr lang="en-SG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SG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SG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=1.2</m:t>
                    </m:r>
                  </m:oMath>
                </a14:m>
                <a:r>
                  <a:rPr lang="en-SG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=75 </m:t>
                    </m:r>
                    <m:acc>
                      <m:accPr>
                        <m:chr m:val="̂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SG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kN/C</a:t>
                </a:r>
              </a:p>
              <a:p>
                <a:pPr>
                  <a:spcBef>
                    <a:spcPts val="600"/>
                  </a:spcBef>
                </a:pPr>
                <a:r>
                  <a:rPr lang="en-SG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=−1.2</m:t>
                    </m:r>
                  </m:oMath>
                </a14:m>
                <a:r>
                  <a:rPr lang="en-SG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75 </m:t>
                    </m:r>
                    <m:acc>
                      <m:accPr>
                        <m:chr m:val="̂"/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SG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kN/C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569" y="3779920"/>
                <a:ext cx="5563402" cy="2489977"/>
              </a:xfrm>
              <a:prstGeom prst="rect">
                <a:avLst/>
              </a:prstGeom>
              <a:blipFill>
                <a:blip r:embed="rId11"/>
                <a:stretch>
                  <a:fillRect l="-1095" b="-342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0936832" y="4276298"/>
                <a:ext cx="502573" cy="4374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832" y="4276298"/>
                <a:ext cx="502573" cy="43749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6750550" y="4274832"/>
                <a:ext cx="508536" cy="4374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550" y="4274832"/>
                <a:ext cx="508536" cy="43749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15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en-GB" dirty="0" smtClean="0"/>
              <a:t>6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point charge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−8.0 </a:t>
                </a:r>
                <a:r>
                  <a:rPr lang="en-US" sz="2000" dirty="0" err="1"/>
                  <a:t>nC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is </a:t>
                </a:r>
                <a:r>
                  <a:rPr lang="en-US" sz="2000" dirty="0"/>
                  <a:t>located at the origin. Find the electric field vector at the point </a:t>
                </a: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1.2 m,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−1.6 </a:t>
                </a:r>
                <a:r>
                  <a:rPr lang="en-US" sz="2000" dirty="0"/>
                  <a:t>m. </a:t>
                </a:r>
                <a:endParaRPr lang="en-GB" sz="2000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11" t="-6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21_Figure19-I"/>
          <p:cNvPicPr>
            <a:picLocks noChangeAspect="1" noChangeArrowheads="1"/>
          </p:cNvPicPr>
          <p:nvPr/>
        </p:nvPicPr>
        <p:blipFill>
          <a:blip r:embed="rId4" cstate="print"/>
          <a:srcRect b="3165"/>
          <a:stretch>
            <a:fillRect/>
          </a:stretch>
        </p:blipFill>
        <p:spPr bwMode="auto">
          <a:xfrm>
            <a:off x="1274680" y="2445696"/>
            <a:ext cx="2366376" cy="2863922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4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Superposition of electric fields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we have a </a:t>
                </a:r>
                <a:r>
                  <a:rPr lang="en-US" dirty="0">
                    <a:solidFill>
                      <a:srgbClr val="FF0000"/>
                    </a:solidFill>
                  </a:rPr>
                  <a:t>distribution</a:t>
                </a:r>
                <a:r>
                  <a:rPr lang="en-US" dirty="0"/>
                  <a:t> of charge, we can imagine it to be made up of many point charges.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total</a:t>
                </a:r>
                <a:r>
                  <a:rPr lang="en-US" dirty="0"/>
                  <a:t> force on a charge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due </a:t>
                </a:r>
                <a:r>
                  <a:rPr lang="en-US" dirty="0"/>
                  <a:t>to the fields of </a:t>
                </a:r>
                <a:r>
                  <a:rPr lang="en-US" dirty="0" smtClean="0"/>
                  <a:t>all the </a:t>
                </a:r>
                <a:r>
                  <a:rPr lang="en-US" dirty="0"/>
                  <a:t>point charges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SG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SG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SG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SG" b="0" i="1" dirty="0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SG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SG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SG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SG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SG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SG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SG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SG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SG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SG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SG" b="0" i="1" dirty="0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Hence</a:t>
                </a:r>
                <a:r>
                  <a:rPr lang="en-US" dirty="0"/>
                  <a:t>,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net</a:t>
                </a:r>
                <a:r>
                  <a:rPr lang="en-US" dirty="0" smtClean="0"/>
                  <a:t> </a:t>
                </a:r>
                <a:r>
                  <a:rPr lang="en-US" dirty="0"/>
                  <a:t>field is the superposition of electric fields which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SG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SG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SG" b="0" i="1" dirty="0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SG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SG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SG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SG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SG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SG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SG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SG" i="1" dirty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3" t="-10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6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due to two equal point </a:t>
            </a:r>
            <a:r>
              <a:rPr lang="en-US" dirty="0" smtClean="0"/>
              <a:t>charges of opposite signs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440000"/>
                <a:ext cx="5274239" cy="4680000"/>
              </a:xfrm>
            </p:spPr>
            <p:txBody>
              <a:bodyPr/>
              <a:lstStyle/>
              <a:p>
                <a:r>
                  <a:rPr lang="en-US" dirty="0" smtClean="0"/>
                  <a:t>The </a:t>
                </a:r>
                <a:r>
                  <a:rPr lang="en-US" dirty="0"/>
                  <a:t>total field at P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SG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SG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en-SG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SG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SG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SG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SG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SG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SG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                           </a:t>
                </a:r>
                <a:endParaRPr lang="en-US" dirty="0"/>
              </a:p>
              <a:p>
                <a:pPr marL="0" indent="0">
                  <a:buNone/>
                  <a:tabLst>
                    <a:tab pos="358775" algn="l"/>
                  </a:tabLst>
                </a:pPr>
                <a:r>
                  <a:rPr lang="en-SG" dirty="0" smtClean="0"/>
                  <a:t>	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i="1" dirty="0"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en-SG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SG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SG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SG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SG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SG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SG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SG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SG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SG" dirty="0" smtClean="0"/>
              </a:p>
              <a:p>
                <a:r>
                  <a:rPr lang="en-SG" dirty="0" smtClean="0"/>
                  <a:t>Since </a:t>
                </a:r>
                <a:r>
                  <a:rPr lang="en-SG" i="1" dirty="0" smtClean="0"/>
                  <a:t>q</a:t>
                </a:r>
                <a:r>
                  <a:rPr lang="en-SG" baseline="-25000" dirty="0" smtClean="0"/>
                  <a:t>1</a:t>
                </a:r>
                <a:r>
                  <a:rPr lang="en-SG" dirty="0" smtClean="0"/>
                  <a:t> = </a:t>
                </a:r>
                <a:r>
                  <a:rPr lang="en-SG" i="1" dirty="0" smtClean="0"/>
                  <a:t>q</a:t>
                </a:r>
                <a:r>
                  <a:rPr lang="en-SG" baseline="-25000" dirty="0" smtClean="0"/>
                  <a:t>2</a:t>
                </a:r>
                <a:r>
                  <a:rPr lang="en-SG" dirty="0" smtClean="0"/>
                  <a:t>, there is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SG" dirty="0" smtClean="0"/>
                  <a:t>.</a:t>
                </a:r>
              </a:p>
              <a:p>
                <a:r>
                  <a:rPr lang="en-US" dirty="0"/>
                  <a:t>Such an arrangement of </a:t>
                </a:r>
                <a:r>
                  <a:rPr lang="en-US" dirty="0" smtClean="0"/>
                  <a:t>two charges </a:t>
                </a:r>
                <a:r>
                  <a:rPr lang="en-US" dirty="0"/>
                  <a:t>is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known as an </a:t>
                </a:r>
                <a:r>
                  <a:rPr lang="en-US" dirty="0">
                    <a:solidFill>
                      <a:srgbClr val="FF0000"/>
                    </a:solidFill>
                  </a:rPr>
                  <a:t>electric dipole</a:t>
                </a:r>
                <a:r>
                  <a:rPr lang="en-US" dirty="0"/>
                  <a:t>.</a:t>
                </a:r>
              </a:p>
              <a:p>
                <a:r>
                  <a:rPr lang="en-SG" dirty="0" smtClean="0"/>
                  <a:t>The water molecule is a natural dipole.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440000"/>
                <a:ext cx="5274239" cy="4680000"/>
              </a:xfrm>
              <a:blipFill>
                <a:blip r:embed="rId2"/>
                <a:stretch>
                  <a:fillRect l="-3237" r="-809" b="-5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827045" y="1236356"/>
            <a:ext cx="4385438" cy="3195721"/>
            <a:chOff x="4719359" y="1503383"/>
            <a:chExt cx="4165149" cy="3035196"/>
          </a:xfrm>
        </p:grpSpPr>
        <p:pic>
          <p:nvPicPr>
            <p:cNvPr id="5" name="Picture 18" descr="Electirc field due to dipole.jpg"/>
            <p:cNvPicPr>
              <a:picLocks noChangeAspect="1"/>
            </p:cNvPicPr>
            <p:nvPr/>
          </p:nvPicPr>
          <p:blipFill>
            <a:blip r:embed="rId3" cstate="print"/>
            <a:srcRect r="51460" b="44481"/>
            <a:stretch>
              <a:fillRect/>
            </a:stretch>
          </p:blipFill>
          <p:spPr bwMode="auto">
            <a:xfrm>
              <a:off x="5334324" y="2000104"/>
              <a:ext cx="3550184" cy="2538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Straight Arrow Connector 42"/>
            <p:cNvCxnSpPr>
              <a:cxnSpLocks noChangeShapeType="1"/>
            </p:cNvCxnSpPr>
            <p:nvPr/>
          </p:nvCxnSpPr>
          <p:spPr bwMode="auto">
            <a:xfrm rot="16200000" flipH="1">
              <a:off x="4280769" y="2911712"/>
              <a:ext cx="1663127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7" name="Straight Connector 43"/>
            <p:cNvCxnSpPr>
              <a:cxnSpLocks noChangeShapeType="1"/>
            </p:cNvCxnSpPr>
            <p:nvPr/>
          </p:nvCxnSpPr>
          <p:spPr bwMode="auto">
            <a:xfrm>
              <a:off x="5690010" y="2899831"/>
              <a:ext cx="287956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8" name="TextBox 44"/>
            <p:cNvSpPr txBox="1">
              <a:spLocks noChangeArrowheads="1"/>
            </p:cNvSpPr>
            <p:nvPr/>
          </p:nvSpPr>
          <p:spPr bwMode="auto">
            <a:xfrm rot="5400000" flipV="1">
              <a:off x="4672888" y="2660702"/>
              <a:ext cx="475179" cy="38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45"/>
            <p:cNvSpPr txBox="1">
              <a:spLocks noChangeArrowheads="1"/>
            </p:cNvSpPr>
            <p:nvPr/>
          </p:nvSpPr>
          <p:spPr bwMode="auto">
            <a:xfrm rot="10800000" flipV="1">
              <a:off x="6111294" y="1993471"/>
              <a:ext cx="474955" cy="38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GB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46"/>
            <p:cNvSpPr txBox="1">
              <a:spLocks noChangeArrowheads="1"/>
            </p:cNvSpPr>
            <p:nvPr/>
          </p:nvSpPr>
          <p:spPr bwMode="auto">
            <a:xfrm rot="10800000" flipV="1">
              <a:off x="6056177" y="3407129"/>
              <a:ext cx="474955" cy="38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GB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47"/>
            <p:cNvSpPr txBox="1">
              <a:spLocks noChangeArrowheads="1"/>
            </p:cNvSpPr>
            <p:nvPr/>
          </p:nvSpPr>
          <p:spPr bwMode="auto">
            <a:xfrm rot="10800000" flipV="1">
              <a:off x="6291808" y="1503383"/>
              <a:ext cx="388250" cy="374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36000" rIns="36000" bIns="36000">
              <a:noAutofit/>
            </a:bodyPr>
            <a:lstStyle/>
            <a:p>
              <a:r>
                <a:rPr lang="en-GB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Straight Arrow Connector 48"/>
            <p:cNvCxnSpPr>
              <a:cxnSpLocks noChangeShapeType="1"/>
            </p:cNvCxnSpPr>
            <p:nvPr/>
          </p:nvCxnSpPr>
          <p:spPr bwMode="auto">
            <a:xfrm rot="10800000" flipV="1">
              <a:off x="5701934" y="1897663"/>
              <a:ext cx="1401128" cy="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13" name="Straight Connector 43"/>
            <p:cNvCxnSpPr>
              <a:cxnSpLocks noChangeShapeType="1"/>
            </p:cNvCxnSpPr>
            <p:nvPr/>
          </p:nvCxnSpPr>
          <p:spPr bwMode="auto">
            <a:xfrm rot="5400000">
              <a:off x="5013602" y="2923461"/>
              <a:ext cx="133009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</p:grpSp>
      <p:pic>
        <p:nvPicPr>
          <p:cNvPr id="14" name="Picture 7" descr="21_Figure31a-I.jpg"/>
          <p:cNvPicPr>
            <a:picLocks noChangeAspect="1"/>
          </p:cNvPicPr>
          <p:nvPr/>
        </p:nvPicPr>
        <p:blipFill rotWithShape="1">
          <a:blip r:embed="rId4" cstate="print"/>
          <a:srcRect t="15897"/>
          <a:stretch/>
        </p:blipFill>
        <p:spPr bwMode="auto">
          <a:xfrm>
            <a:off x="7474535" y="4439061"/>
            <a:ext cx="2841584" cy="2084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21_Figure23-I"/>
          <p:cNvPicPr>
            <a:picLocks noChangeAspect="1" noChangeArrowheads="1"/>
          </p:cNvPicPr>
          <p:nvPr/>
        </p:nvPicPr>
        <p:blipFill>
          <a:blip r:embed="rId3" cstate="print"/>
          <a:srcRect b="2435"/>
          <a:stretch>
            <a:fillRect/>
          </a:stretch>
        </p:blipFill>
        <p:spPr bwMode="auto">
          <a:xfrm>
            <a:off x="6354396" y="1275577"/>
            <a:ext cx="5701089" cy="518420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7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440000"/>
                <a:ext cx="6939815" cy="4680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Point charges,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+12 </a:t>
                </a:r>
                <a:r>
                  <a:rPr lang="en-US" sz="2000" dirty="0" err="1"/>
                  <a:t>nC</a:t>
                </a:r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/>
                  <a:t> −</a:t>
                </a:r>
                <a:r>
                  <a:rPr lang="en-US" sz="2000" dirty="0"/>
                  <a:t>12 </a:t>
                </a:r>
                <a:r>
                  <a:rPr lang="en-US" sz="2000" dirty="0" err="1"/>
                  <a:t>nC</a:t>
                </a:r>
                <a:r>
                  <a:rPr lang="en-US" sz="2000" dirty="0"/>
                  <a:t>, placed 10 cm apart (see figure</a:t>
                </a:r>
                <a:r>
                  <a:rPr lang="en-US" sz="2000" dirty="0" smtClean="0"/>
                  <a:t>). </a:t>
                </a:r>
                <a:r>
                  <a:rPr lang="en-US" sz="2000" dirty="0"/>
                  <a:t>Compute the total electric field at </a:t>
                </a:r>
                <a:r>
                  <a:rPr lang="en-US" sz="2000" dirty="0" smtClean="0"/>
                  <a:t>point </a:t>
                </a:r>
                <a:r>
                  <a:rPr lang="en-US" sz="2000" i="1" dirty="0" smtClean="0"/>
                  <a:t>a</a:t>
                </a:r>
                <a:r>
                  <a:rPr lang="en-US" sz="2000" dirty="0" smtClean="0"/>
                  <a:t>, </a:t>
                </a:r>
                <a:r>
                  <a:rPr lang="en-US" sz="2000" i="1" dirty="0" smtClean="0"/>
                  <a:t>b</a:t>
                </a:r>
                <a:r>
                  <a:rPr lang="en-US" sz="2000" dirty="0" smtClean="0"/>
                  <a:t> and </a:t>
                </a:r>
                <a:r>
                  <a:rPr lang="en-US" sz="2000" i="1" dirty="0" smtClean="0"/>
                  <a:t>c</a:t>
                </a:r>
                <a:r>
                  <a:rPr lang="en-US" sz="2000" dirty="0" smtClean="0"/>
                  <a:t>.</a:t>
                </a:r>
                <a:endParaRPr lang="en-SG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440000"/>
                <a:ext cx="6939815" cy="4680000"/>
              </a:xfrm>
              <a:blipFill>
                <a:blip r:embed="rId4"/>
                <a:stretch>
                  <a:fillRect l="-2197" t="-6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3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field between two parallel plates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 electric field between two parallel plates </a:t>
                </a:r>
                <a:br>
                  <a:rPr lang="en-GB" dirty="0" smtClean="0"/>
                </a:br>
                <a:r>
                  <a:rPr lang="en-GB" dirty="0" smtClean="0"/>
                  <a:t>is uniform </a:t>
                </a:r>
                <a:r>
                  <a:rPr lang="en-GB" dirty="0"/>
                  <a:t>except near the edges of the plates.</a:t>
                </a:r>
              </a:p>
              <a:p>
                <a:r>
                  <a:rPr lang="en-GB" dirty="0" smtClean="0"/>
                  <a:t>From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SG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SG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SG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SG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SG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 smtClean="0"/>
                  <a:t>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SG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GB" dirty="0" smtClean="0"/>
                  <a:t>.         </a:t>
                </a:r>
              </a:p>
              <a:p>
                <a:r>
                  <a:rPr lang="en-GB" dirty="0" smtClean="0"/>
                  <a:t>A </a:t>
                </a:r>
                <a:r>
                  <a:rPr lang="en-GB" dirty="0"/>
                  <a:t>charge </a:t>
                </a:r>
                <a:r>
                  <a:rPr lang="en-GB" dirty="0" smtClean="0"/>
                  <a:t>in a </a:t>
                </a:r>
                <a:r>
                  <a:rPr lang="en-GB" dirty="0"/>
                  <a:t>uniform </a:t>
                </a:r>
                <a:r>
                  <a:rPr lang="en-GB" dirty="0" smtClean="0"/>
                  <a:t>field will </a:t>
                </a:r>
                <a:r>
                  <a:rPr lang="en-GB" dirty="0"/>
                  <a:t>experience</a:t>
                </a:r>
                <a:r>
                  <a:rPr lang="en-GB" dirty="0" smtClean="0"/>
                  <a:t/>
                </a:r>
                <a:br>
                  <a:rPr lang="en-GB" dirty="0" smtClean="0"/>
                </a:br>
                <a:r>
                  <a:rPr lang="en-GB" dirty="0" smtClean="0"/>
                  <a:t>the </a:t>
                </a:r>
                <a:r>
                  <a:rPr lang="en-GB" dirty="0"/>
                  <a:t>same force </a:t>
                </a:r>
                <a:r>
                  <a:rPr lang="en-GB" dirty="0" smtClean="0"/>
                  <a:t>regardless of </a:t>
                </a:r>
                <a:r>
                  <a:rPr lang="en-GB" dirty="0"/>
                  <a:t>where it is placed</a:t>
                </a:r>
                <a:r>
                  <a:rPr lang="en-GB" dirty="0" smtClean="0"/>
                  <a:t>.</a:t>
                </a:r>
                <a:br>
                  <a:rPr lang="en-GB" dirty="0" smtClean="0"/>
                </a:br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3" t="-10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9" descr="22_Figure21a-I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7733" y="1587509"/>
            <a:ext cx="3759178" cy="3289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en-GB" dirty="0" smtClean="0"/>
              <a:t>8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sz="2000" dirty="0"/>
                  <a:t>The diagram shows a uniform electric field of magnitude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1.00 × 10</a:t>
                </a:r>
                <a:r>
                  <a:rPr lang="en-US" sz="2000" baseline="30000" dirty="0"/>
                  <a:t>4</a:t>
                </a:r>
                <a:r>
                  <a:rPr lang="en-US" sz="2000" dirty="0"/>
                  <a:t> N/C. Mass of an electron is 9.11 × 10</a:t>
                </a:r>
                <a:r>
                  <a:rPr lang="en-US" sz="2000" baseline="30000" dirty="0"/>
                  <a:t>-31</a:t>
                </a:r>
                <a:r>
                  <a:rPr lang="en-US" sz="2000" dirty="0"/>
                  <a:t> kg. If an electron is released from rest at the upper plate, </a:t>
                </a:r>
              </a:p>
              <a:p>
                <a:pPr>
                  <a:spcBef>
                    <a:spcPts val="600"/>
                  </a:spcBef>
                  <a:spcAft>
                    <a:spcPts val="0"/>
                  </a:spcAft>
                  <a:buNone/>
                  <a:tabLst>
                    <a:tab pos="450850" algn="l"/>
                  </a:tabLst>
                  <a:defRPr/>
                </a:pPr>
                <a:r>
                  <a:rPr lang="en-US" sz="2000" dirty="0"/>
                  <a:t>a)	</a:t>
                </a:r>
                <a:r>
                  <a:rPr lang="en-US" sz="2000" dirty="0" smtClean="0"/>
                  <a:t>What </a:t>
                </a:r>
                <a:r>
                  <a:rPr lang="en-US" sz="2000" dirty="0"/>
                  <a:t>is its acceleration? </a:t>
                </a:r>
              </a:p>
              <a:p>
                <a:pPr>
                  <a:spcBef>
                    <a:spcPts val="600"/>
                  </a:spcBef>
                  <a:spcAft>
                    <a:spcPts val="0"/>
                  </a:spcAft>
                  <a:buNone/>
                  <a:tabLst>
                    <a:tab pos="450850" algn="l"/>
                  </a:tabLst>
                  <a:defRPr/>
                </a:pPr>
                <a:r>
                  <a:rPr lang="en-GB" sz="2000" dirty="0"/>
                  <a:t>b)	What speed and kinetic energy does the electron acquire travelling 1.0 cm to the lower plate?</a:t>
                </a:r>
              </a:p>
              <a:p>
                <a:pPr>
                  <a:spcBef>
                    <a:spcPts val="600"/>
                  </a:spcBef>
                  <a:spcAft>
                    <a:spcPts val="0"/>
                  </a:spcAft>
                  <a:buNone/>
                  <a:tabLst>
                    <a:tab pos="450850" algn="l"/>
                  </a:tabLst>
                  <a:defRPr/>
                </a:pPr>
                <a:r>
                  <a:rPr lang="en-GB" sz="2000" dirty="0"/>
                  <a:t>c)	How much time </a:t>
                </a:r>
                <a:r>
                  <a:rPr lang="en-GB" sz="2000" dirty="0" smtClean="0"/>
                  <a:t>is required </a:t>
                </a:r>
                <a:r>
                  <a:rPr lang="en-GB" sz="2000" dirty="0"/>
                  <a:t>for </a:t>
                </a:r>
                <a:r>
                  <a:rPr lang="en-GB" sz="2000" dirty="0" smtClean="0"/>
                  <a:t>it to reach the lower plate?</a:t>
                </a:r>
                <a:endParaRPr lang="en-SG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11" t="-651" r="-133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21_Figure20-I.jpg"/>
          <p:cNvPicPr>
            <a:picLocks noChangeAspect="1"/>
          </p:cNvPicPr>
          <p:nvPr/>
        </p:nvPicPr>
        <p:blipFill>
          <a:blip r:embed="rId4" cstate="print"/>
          <a:srcRect l="995" t="1338"/>
          <a:stretch>
            <a:fillRect/>
          </a:stretch>
        </p:blipFill>
        <p:spPr bwMode="auto">
          <a:xfrm>
            <a:off x="6353043" y="3542567"/>
            <a:ext cx="5646198" cy="2644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89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potential energy – uniform field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440000"/>
                <a:ext cx="6294922" cy="4680000"/>
              </a:xfrm>
            </p:spPr>
            <p:txBody>
              <a:bodyPr/>
              <a:lstStyle/>
              <a:p>
                <a:r>
                  <a:rPr lang="en-GB" dirty="0" smtClean="0"/>
                  <a:t>If the upper plate is positive and lower plate is negative, </a:t>
                </a:r>
                <a:r>
                  <a:rPr lang="en-GB" dirty="0"/>
                  <a:t>a positive charge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b="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 will experience </a:t>
                </a:r>
                <a:r>
                  <a:rPr lang="en-GB" dirty="0" smtClean="0"/>
                  <a:t>a constant downward force</a:t>
                </a: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 smtClean="0"/>
                  <a:t>The </a:t>
                </a:r>
                <a:r>
                  <a:rPr lang="en-GB" dirty="0"/>
                  <a:t>work done </a:t>
                </a:r>
                <a:r>
                  <a:rPr lang="en-GB" dirty="0" smtClean="0"/>
                  <a:t>by this force to bring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b="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 smtClean="0"/>
                  <a:t> from </a:t>
                </a:r>
                <a:r>
                  <a:rPr lang="en-GB" i="1" dirty="0" smtClean="0"/>
                  <a:t>a</a:t>
                </a:r>
                <a:r>
                  <a:rPr lang="en-GB" dirty="0" smtClean="0"/>
                  <a:t> to </a:t>
                </a:r>
                <a:r>
                  <a:rPr lang="en-GB" i="1" dirty="0" smtClean="0"/>
                  <a:t>b</a:t>
                </a:r>
                <a:r>
                  <a:rPr lang="en-GB" dirty="0" smtClean="0"/>
                  <a:t> is  </a:t>
                </a: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m:rPr>
                          <m:sty m:val="p"/>
                        </m:rPr>
                        <a:rPr lang="en-SG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SG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The negative sign indicates the potential energy</a:t>
                </a:r>
                <a:br>
                  <a:rPr lang="en-GB" dirty="0" smtClean="0"/>
                </a:br>
                <a:r>
                  <a:rPr lang="en-GB" i="1" dirty="0" smtClean="0"/>
                  <a:t>U</a:t>
                </a:r>
                <a:r>
                  <a:rPr lang="en-GB" dirty="0" smtClean="0"/>
                  <a:t> of the charge decreases,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dirty="0" smtClean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440000"/>
                <a:ext cx="6294922" cy="4680000"/>
              </a:xfrm>
              <a:blipFill>
                <a:blip r:embed="rId2"/>
                <a:stretch>
                  <a:fillRect l="-2711" t="-1042" r="-7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" name="Picture 7" descr="23_Figure03a-I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4589" y="1440000"/>
            <a:ext cx="3957012" cy="444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91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potential energy – uniform field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440000"/>
                <a:ext cx="6294922" cy="4680000"/>
              </a:xfrm>
            </p:spPr>
            <p:txBody>
              <a:bodyPr/>
              <a:lstStyle/>
              <a:p>
                <a:r>
                  <a:rPr lang="en-GB" dirty="0" smtClean="0"/>
                  <a:t>The negative sign indicates the potential energy</a:t>
                </a:r>
                <a:br>
                  <a:rPr lang="en-GB" dirty="0" smtClean="0"/>
                </a:br>
                <a:r>
                  <a:rPr lang="en-GB" i="1" dirty="0" smtClean="0"/>
                  <a:t>U</a:t>
                </a:r>
                <a:r>
                  <a:rPr lang="en-GB" dirty="0" smtClean="0"/>
                  <a:t> of the charge decreases,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dirty="0" smtClean="0"/>
                  <a:t>. </a:t>
                </a:r>
              </a:p>
              <a:p>
                <a:r>
                  <a:rPr lang="en-GB" dirty="0" smtClean="0"/>
                  <a:t>Setting the bottom plate as the zero potential energy line, then the electric potential energy in the uniform field is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𝐸𝑦</m:t>
                    </m:r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dirty="0" smtClean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440000"/>
                <a:ext cx="6294922" cy="4680000"/>
              </a:xfrm>
              <a:blipFill>
                <a:blip r:embed="rId2"/>
                <a:stretch>
                  <a:fillRect l="-2711" t="-1042" r="-164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0" name="Picture 7" descr="23_Figure03a-I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4589" y="1440000"/>
            <a:ext cx="3957012" cy="444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9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Atoms </a:t>
            </a:r>
            <a:endParaRPr lang="en-SG" dirty="0"/>
          </a:p>
        </p:txBody>
      </p:sp>
      <p:pic>
        <p:nvPicPr>
          <p:cNvPr id="4" name="Picture 4" descr="21_Figure03-I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9227" y="1548194"/>
            <a:ext cx="2639213" cy="464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Atoms are made up of :</a:t>
                </a:r>
              </a:p>
              <a:p>
                <a:pPr lvl="1">
                  <a:spcAft>
                    <a:spcPct val="0"/>
                  </a:spcAft>
                </a:pPr>
                <a:r>
                  <a:rPr lang="en-US" dirty="0" smtClean="0"/>
                  <a:t>electrons</a:t>
                </a:r>
                <a:endParaRPr lang="en-US" dirty="0"/>
              </a:p>
              <a:p>
                <a:pPr lvl="1">
                  <a:spcAft>
                    <a:spcPct val="0"/>
                  </a:spcAft>
                </a:pPr>
                <a:r>
                  <a:rPr lang="en-US" dirty="0" smtClean="0"/>
                  <a:t>protons</a:t>
                </a:r>
                <a:endParaRPr lang="en-US" dirty="0"/>
              </a:p>
              <a:p>
                <a:pPr lvl="1">
                  <a:spcAft>
                    <a:spcPct val="0"/>
                  </a:spcAft>
                </a:pPr>
                <a:r>
                  <a:rPr lang="en-US" dirty="0"/>
                  <a:t>neutrons</a:t>
                </a:r>
              </a:p>
              <a:p>
                <a:r>
                  <a:rPr lang="en-US" dirty="0" smtClean="0"/>
                  <a:t>The number of protons and electrons are</a:t>
                </a:r>
                <a:br>
                  <a:rPr lang="en-US" dirty="0" smtClean="0"/>
                </a:br>
                <a:r>
                  <a:rPr lang="en-US" dirty="0" smtClean="0">
                    <a:solidFill>
                      <a:srgbClr val="FF0000"/>
                    </a:solidFill>
                  </a:rPr>
                  <a:t>equal</a:t>
                </a:r>
                <a:r>
                  <a:rPr lang="en-US" dirty="0" smtClean="0"/>
                  <a:t> when the atom is neutral.</a:t>
                </a:r>
              </a:p>
              <a:p>
                <a:r>
                  <a:rPr lang="en-US" dirty="0" smtClean="0"/>
                  <a:t>An </a:t>
                </a:r>
                <a:r>
                  <a:rPr lang="en-US" dirty="0"/>
                  <a:t>electron has a charge of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1.6 × 10</a:t>
                </a:r>
                <a:r>
                  <a:rPr lang="en-US" baseline="30000" dirty="0" smtClean="0"/>
                  <a:t>-19</a:t>
                </a:r>
                <a:r>
                  <a:rPr lang="en-US" dirty="0" smtClean="0"/>
                  <a:t> </a:t>
                </a:r>
                <a:r>
                  <a:rPr lang="en-US" dirty="0"/>
                  <a:t>C.</a:t>
                </a:r>
                <a:r>
                  <a:rPr lang="en-GB" dirty="0"/>
                  <a:t> </a:t>
                </a:r>
              </a:p>
              <a:p>
                <a:r>
                  <a:rPr lang="en-US" dirty="0"/>
                  <a:t>A proton has a charge of +1.6 × 10</a:t>
                </a:r>
                <a:r>
                  <a:rPr lang="en-US" baseline="30000" dirty="0" smtClean="0"/>
                  <a:t>-19</a:t>
                </a:r>
                <a:r>
                  <a:rPr lang="en-US" dirty="0" smtClean="0"/>
                  <a:t> </a:t>
                </a:r>
                <a:r>
                  <a:rPr lang="en-US" dirty="0"/>
                  <a:t>C.  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93" t="-10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Page </a:t>
            </a:r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1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Content Placeholder 2"/>
          <p:cNvSpPr>
            <a:spLocks noGrp="1"/>
          </p:cNvSpPr>
          <p:nvPr>
            <p:ph idx="1"/>
          </p:nvPr>
        </p:nvSpPr>
        <p:spPr>
          <a:xfrm>
            <a:off x="1084327" y="1434345"/>
            <a:ext cx="6577382" cy="3137656"/>
          </a:xfrm>
        </p:spPr>
        <p:txBody>
          <a:bodyPr>
            <a:noAutofit/>
          </a:bodyPr>
          <a:lstStyle/>
          <a:p>
            <a:r>
              <a:rPr lang="en-SG" dirty="0" smtClean="0"/>
              <a:t>The electrostatic force is a conservative force.</a:t>
            </a:r>
          </a:p>
          <a:p>
            <a:r>
              <a:rPr lang="en-SG" dirty="0" smtClean="0"/>
              <a:t>The work done by the electric force is the same for any path from </a:t>
            </a:r>
            <a:r>
              <a:rPr lang="en-SG" i="1" dirty="0" smtClean="0"/>
              <a:t>a</a:t>
            </a:r>
            <a:r>
              <a:rPr lang="en-SG" dirty="0" smtClean="0"/>
              <a:t> to </a:t>
            </a:r>
            <a:r>
              <a:rPr lang="en-SG" i="1" dirty="0" smtClean="0"/>
              <a:t>b</a:t>
            </a:r>
            <a:r>
              <a:rPr lang="en-SG" dirty="0" smtClean="0"/>
              <a:t>.</a:t>
            </a:r>
          </a:p>
          <a:p>
            <a:r>
              <a:rPr lang="en-SG" dirty="0" smtClean="0"/>
              <a:t>The work done by the electric force is independent of path.</a:t>
            </a:r>
          </a:p>
          <a:p>
            <a:pPr>
              <a:buNone/>
            </a:pPr>
            <a:endParaRPr lang="en-GB" dirty="0" smtClean="0"/>
          </a:p>
        </p:txBody>
      </p:sp>
      <p:pic>
        <p:nvPicPr>
          <p:cNvPr id="12295" name="Picture 10" descr="23_Figure02-I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1216" y="1434345"/>
            <a:ext cx="3803759" cy="4325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84327" y="258185"/>
            <a:ext cx="8280000" cy="900000"/>
          </a:xfrm>
        </p:spPr>
        <p:txBody>
          <a:bodyPr/>
          <a:lstStyle/>
          <a:p>
            <a:r>
              <a:rPr lang="en-US" dirty="0" smtClean="0"/>
              <a:t>Electric potential energy – uniform field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71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potential energy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440000"/>
                <a:ext cx="6511940" cy="4680000"/>
              </a:xfrm>
            </p:spPr>
            <p:txBody>
              <a:bodyPr/>
              <a:lstStyle/>
              <a:p>
                <a:r>
                  <a:rPr lang="en-GB" sz="2000" dirty="0" smtClean="0"/>
                  <a:t>Suppose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2000" dirty="0" smtClean="0"/>
                  <a:t> </a:t>
                </a:r>
                <a:r>
                  <a:rPr lang="en-GB" sz="2000" dirty="0"/>
                  <a:t>and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sz="2000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000" dirty="0"/>
                  <a:t> are positive point charges.</a:t>
                </a:r>
              </a:p>
              <a:p>
                <a:r>
                  <a:rPr lang="en-GB" sz="2000" dirty="0"/>
                  <a:t>The force </a:t>
                </a:r>
                <a:r>
                  <a:rPr lang="en-GB" sz="2000" dirty="0" smtClean="0"/>
                  <a:t>on </a:t>
                </a:r>
                <a:r>
                  <a:rPr lang="en-GB" sz="2000" i="1" dirty="0"/>
                  <a:t>q</a:t>
                </a:r>
                <a:r>
                  <a:rPr lang="en-GB" sz="2000" baseline="-25000" dirty="0"/>
                  <a:t>0</a:t>
                </a:r>
                <a:r>
                  <a:rPr lang="en-GB" sz="2000" dirty="0"/>
                  <a:t> </a:t>
                </a:r>
                <a:r>
                  <a:rPr lang="en-GB" sz="2000" dirty="0" smtClean="0"/>
                  <a:t>due to </a:t>
                </a:r>
                <a:r>
                  <a:rPr lang="en-GB" sz="2000" i="1" dirty="0" smtClean="0"/>
                  <a:t>q</a:t>
                </a:r>
                <a:r>
                  <a:rPr lang="en-GB" sz="2000" dirty="0" smtClean="0"/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SG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sSub>
                            <m:sSubPr>
                              <m:ctrlPr>
                                <a:rPr lang="en-SG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SG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GB" sz="2000" dirty="0"/>
              </a:p>
              <a:p>
                <a:r>
                  <a:rPr lang="en-GB" sz="2000" dirty="0" smtClean="0"/>
                  <a:t>The </a:t>
                </a:r>
                <a:r>
                  <a:rPr lang="en-GB" sz="2000" dirty="0"/>
                  <a:t>work done </a:t>
                </a:r>
                <a:r>
                  <a:rPr lang="en-GB" sz="2000" dirty="0" smtClean="0"/>
                  <a:t>in moving </a:t>
                </a:r>
                <a:r>
                  <a:rPr lang="en-GB" sz="2000" i="1" dirty="0"/>
                  <a:t>q</a:t>
                </a:r>
                <a:r>
                  <a:rPr lang="en-GB" sz="2000" baseline="-25000" dirty="0"/>
                  <a:t>0</a:t>
                </a:r>
                <a:r>
                  <a:rPr lang="en-GB" sz="2000" dirty="0"/>
                  <a:t> </a:t>
                </a:r>
                <a:r>
                  <a:rPr lang="en-GB" sz="2000" dirty="0" smtClean="0"/>
                  <a:t>from </a:t>
                </a:r>
                <a:r>
                  <a:rPr lang="en-GB" sz="2000" i="1" dirty="0" smtClean="0"/>
                  <a:t>a</a:t>
                </a:r>
                <a:r>
                  <a:rPr lang="en-GB" sz="2000" dirty="0" smtClean="0"/>
                  <a:t> </a:t>
                </a:r>
                <a:r>
                  <a:rPr lang="en-GB" sz="2000" dirty="0"/>
                  <a:t>to </a:t>
                </a:r>
                <a:r>
                  <a:rPr lang="en-GB" sz="2000" i="1" dirty="0"/>
                  <a:t>b</a:t>
                </a:r>
                <a:r>
                  <a:rPr lang="en-GB" sz="2000" dirty="0"/>
                  <a:t> </a:t>
                </a:r>
                <a:r>
                  <a:rPr lang="en-GB" sz="2000" dirty="0" smtClean="0"/>
                  <a:t>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SG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nary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p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f>
                            <m:f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SG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nary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𝑘𝑞</m:t>
                      </m:r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SG" sz="20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nary>
                    </m:oMath>
                  </m:oMathPara>
                </a14:m>
                <a:endParaRPr lang="en-GB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𝑘𝑞</m:t>
                      </m:r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SG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𝑘𝑞</m:t>
                          </m:r>
                          <m:sSub>
                            <m:sSub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SG" sz="20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𝑘𝑞</m:t>
                          </m:r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𝑘𝑞</m:t>
                          </m:r>
                          <m:sSub>
                            <m:sSub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sz="2000" dirty="0" smtClean="0"/>
              </a:p>
              <a:p>
                <a:endParaRPr lang="en-GB" sz="2000" dirty="0"/>
              </a:p>
              <a:p>
                <a:endParaRPr lang="en-GB" sz="2000" dirty="0" smtClean="0"/>
              </a:p>
              <a:p>
                <a:r>
                  <a:rPr lang="en-GB" sz="2000" dirty="0" smtClean="0"/>
                  <a:t>In general, </a:t>
                </a:r>
                <a:endParaRPr lang="en-GB" sz="2000" dirty="0"/>
              </a:p>
              <a:p>
                <a:endParaRPr lang="en-GB" sz="2000" dirty="0"/>
              </a:p>
              <a:p>
                <a:endParaRPr lang="en-GB" sz="2000" dirty="0"/>
              </a:p>
              <a:p>
                <a:pPr>
                  <a:buNone/>
                </a:pPr>
                <a:r>
                  <a:rPr lang="en-GB" sz="2000" dirty="0"/>
                  <a:t/>
                </a:r>
                <a:br>
                  <a:rPr lang="en-GB" sz="2000" dirty="0"/>
                </a:br>
                <a:endParaRPr lang="en-US" sz="2000" dirty="0"/>
              </a:p>
              <a:p>
                <a:endParaRPr lang="en-SG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440000"/>
                <a:ext cx="6511940" cy="4680000"/>
              </a:xfrm>
              <a:blipFill>
                <a:blip r:embed="rId2"/>
                <a:stretch>
                  <a:fillRect l="-2247" t="-651" b="-3867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5" descr="23_Figure05-I.jpg"/>
          <p:cNvPicPr>
            <a:picLocks noChangeAspect="1"/>
          </p:cNvPicPr>
          <p:nvPr/>
        </p:nvPicPr>
        <p:blipFill>
          <a:blip r:embed="rId3" cstate="print"/>
          <a:srcRect l="598" t="480"/>
          <a:stretch>
            <a:fillRect/>
          </a:stretch>
        </p:blipFill>
        <p:spPr bwMode="auto">
          <a:xfrm>
            <a:off x="8091804" y="1440000"/>
            <a:ext cx="3063876" cy="444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2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potential energy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440000"/>
                <a:ext cx="7411709" cy="4680000"/>
              </a:xfrm>
            </p:spPr>
            <p:txBody>
              <a:bodyPr/>
              <a:lstStyle/>
              <a:p>
                <a:r>
                  <a:rPr lang="en-GB" dirty="0" smtClean="0"/>
                  <a:t>If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 have the same sign, </a:t>
                </a:r>
                <a:r>
                  <a:rPr lang="en-GB" dirty="0" smtClean="0"/>
                  <a:t>then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When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GB" dirty="0" smtClean="0"/>
                  <a:t>. When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SG" b="0" dirty="0" smtClean="0"/>
              </a:p>
              <a:p>
                <a:r>
                  <a:rPr lang="en-GB" dirty="0" smtClean="0"/>
                  <a:t>Hence, like charges repel to reduce their potential energy.</a:t>
                </a:r>
              </a:p>
              <a:p>
                <a:r>
                  <a:rPr lang="en-GB" dirty="0" smtClean="0"/>
                  <a:t>If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 have opposite signs, </a:t>
                </a:r>
                <a:r>
                  <a:rPr lang="en-GB" dirty="0" smtClean="0"/>
                  <a:t>then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GB" dirty="0"/>
                  <a:t>When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→−∞</m:t>
                    </m:r>
                  </m:oMath>
                </a14:m>
                <a:r>
                  <a:rPr lang="en-GB" dirty="0"/>
                  <a:t>. When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SG" dirty="0" smtClean="0"/>
              </a:p>
              <a:p>
                <a:r>
                  <a:rPr lang="en-GB" dirty="0"/>
                  <a:t>Hence, </a:t>
                </a:r>
                <a:r>
                  <a:rPr lang="en-GB" dirty="0" smtClean="0"/>
                  <a:t>unlike </a:t>
                </a:r>
                <a:r>
                  <a:rPr lang="en-GB" dirty="0"/>
                  <a:t>charges </a:t>
                </a:r>
                <a:r>
                  <a:rPr lang="en-GB" dirty="0" smtClean="0"/>
                  <a:t>attract to </a:t>
                </a:r>
                <a:r>
                  <a:rPr lang="en-GB" dirty="0"/>
                  <a:t>reduce </a:t>
                </a:r>
                <a:r>
                  <a:rPr lang="en-GB" dirty="0" smtClean="0"/>
                  <a:t>their potential </a:t>
                </a:r>
                <a:r>
                  <a:rPr lang="en-GB" dirty="0"/>
                  <a:t>energy.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440000"/>
                <a:ext cx="7411709" cy="4680000"/>
              </a:xfrm>
              <a:blipFill>
                <a:blip r:embed="rId2"/>
                <a:stretch>
                  <a:fillRect l="-2303" t="-1042" r="-13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7" descr="23_Figure07-I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14415" y="1303561"/>
            <a:ext cx="2498068" cy="50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9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Electric potential </a:t>
            </a:r>
            <a:r>
              <a:rPr lang="en-SG" dirty="0"/>
              <a:t>energy </a:t>
            </a:r>
            <a:r>
              <a:rPr lang="en-SG" dirty="0" smtClean="0"/>
              <a:t>of several </a:t>
            </a:r>
            <a:r>
              <a:rPr lang="en-SG" dirty="0"/>
              <a:t>point charges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440000"/>
                <a:ext cx="7113069" cy="4680000"/>
              </a:xfrm>
            </p:spPr>
            <p:txBody>
              <a:bodyPr/>
              <a:lstStyle/>
              <a:p>
                <a:r>
                  <a:rPr lang="en-GB" dirty="0" smtClean="0"/>
                  <a:t>When there are several point charges around </a:t>
                </a:r>
                <a:r>
                  <a:rPr lang="en-GB" i="1" dirty="0" smtClean="0"/>
                  <a:t>q</a:t>
                </a:r>
                <a:r>
                  <a:rPr lang="en-GB" baseline="-25000" dirty="0" smtClean="0"/>
                  <a:t>0</a:t>
                </a:r>
                <a:r>
                  <a:rPr lang="en-GB" dirty="0" smtClean="0"/>
                  <a:t>, the </a:t>
                </a:r>
                <a:r>
                  <a:rPr lang="en-GB" dirty="0"/>
                  <a:t>electric potential energy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 is the </a:t>
                </a:r>
                <a:r>
                  <a:rPr lang="en-GB" dirty="0">
                    <a:solidFill>
                      <a:srgbClr val="FF0000"/>
                    </a:solidFill>
                  </a:rPr>
                  <a:t>algebraic</a:t>
                </a:r>
                <a:r>
                  <a:rPr lang="en-GB" dirty="0"/>
                  <a:t> sum of all the electric potential </a:t>
                </a:r>
                <a:r>
                  <a:rPr lang="en-GB" dirty="0" smtClean="0"/>
                  <a:t>energy due to the individual point charges, </a:t>
                </a:r>
                <a:r>
                  <a:rPr lang="en-GB" dirty="0"/>
                  <a:t>i.e</a:t>
                </a:r>
                <a:r>
                  <a:rPr lang="en-GB" dirty="0" smtClean="0"/>
                  <a:t>.,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+…=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440000"/>
                <a:ext cx="7113069" cy="4680000"/>
              </a:xfrm>
              <a:blipFill>
                <a:blip r:embed="rId2"/>
                <a:stretch>
                  <a:fillRect l="-2399" t="-10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6" descr="23_Figure08-I.jpg"/>
          <p:cNvPicPr>
            <a:picLocks noChangeAspect="1"/>
          </p:cNvPicPr>
          <p:nvPr/>
        </p:nvPicPr>
        <p:blipFill>
          <a:blip r:embed="rId3" cstate="print"/>
          <a:srcRect l="881" t="611"/>
          <a:stretch>
            <a:fillRect/>
          </a:stretch>
        </p:blipFill>
        <p:spPr bwMode="auto">
          <a:xfrm>
            <a:off x="8508989" y="1640269"/>
            <a:ext cx="3241551" cy="2894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41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0000"/>
          </a:xfrm>
        </p:spPr>
        <p:txBody>
          <a:bodyPr/>
          <a:lstStyle/>
          <a:p>
            <a:r>
              <a:rPr lang="en-GB" dirty="0"/>
              <a:t>Example </a:t>
            </a:r>
            <a:r>
              <a:rPr lang="en-GB" dirty="0" smtClean="0"/>
              <a:t>9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440000"/>
                <a:ext cx="7553182" cy="4680000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sz="2000" dirty="0" smtClean="0"/>
                  <a:t>The diagram shows a positive charge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/>
                  <a:t> 1.0 µC at the origin. Find the electric potential energy </a:t>
                </a:r>
                <a:r>
                  <a:rPr lang="en-US" sz="2000" i="1" dirty="0" smtClean="0"/>
                  <a:t>U</a:t>
                </a:r>
                <a:r>
                  <a:rPr lang="en-US" sz="2000" dirty="0" smtClean="0"/>
                  <a:t> of </a:t>
                </a:r>
                <a:r>
                  <a:rPr lang="en-US" sz="2000" i="1" dirty="0" smtClean="0"/>
                  <a:t>q</a:t>
                </a:r>
                <a:r>
                  <a:rPr lang="en-US" sz="2000" dirty="0" smtClean="0"/>
                  <a:t> if a)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/>
                  <a:t> 1.0 </a:t>
                </a:r>
                <a:r>
                  <a:rPr lang="en-US" sz="2000" dirty="0"/>
                  <a:t>µC </a:t>
                </a:r>
                <a:r>
                  <a:rPr lang="en-US" sz="2000" dirty="0" smtClean="0"/>
                  <a:t>and b)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/>
                  <a:t> –1.0 µC.</a:t>
                </a:r>
              </a:p>
              <a:p>
                <a:pPr marL="0" indent="0">
                  <a:buNone/>
                  <a:defRPr/>
                </a:pPr>
                <a:r>
                  <a:rPr lang="en-US" sz="2000" dirty="0" smtClean="0">
                    <a:solidFill>
                      <a:srgbClr val="FF0000"/>
                    </a:solidFill>
                  </a:rPr>
                  <a:t>Solution:</a:t>
                </a:r>
              </a:p>
              <a:p>
                <a:pPr marL="0" indent="0">
                  <a:buNone/>
                  <a:defRPr/>
                </a:pPr>
                <a:r>
                  <a:rPr lang="en-US" sz="2000" dirty="0" smtClean="0">
                    <a:solidFill>
                      <a:srgbClr val="FF0000"/>
                    </a:solidFill>
                  </a:rPr>
                  <a:t>Using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SG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𝑘𝑄𝑞</m:t>
                        </m:r>
                      </m:num>
                      <m:den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,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𝑘𝑄𝑞</m:t>
                          </m:r>
                        </m:num>
                        <m:den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=8.99×</m:t>
                      </m:r>
                      <m:sSup>
                        <m:sSupPr>
                          <m:ctrlP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SG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SG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1.0×</m:t>
                                  </m:r>
                                  <m:sSup>
                                    <m:sSupPr>
                                      <m:ctrlPr>
                                        <a:rPr lang="en-SG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SG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−6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SG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1.2×</m:t>
                          </m:r>
                          <m:sSup>
                            <m:sSupPr>
                              <m:ctrlPr>
                                <a:rPr lang="en-SG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SG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den>
                      </m:f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=7.49 </m:t>
                      </m:r>
                      <m:r>
                        <m:rPr>
                          <m:nor/>
                        </m:rPr>
                        <a:rPr lang="en-SG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sz="20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SG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𝑘𝑄𝑞</m:t>
                          </m:r>
                        </m:num>
                        <m:den>
                          <m:r>
                            <a:rPr lang="en-SG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SG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G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8.99×</m:t>
                      </m:r>
                      <m:sSup>
                        <m:sSupPr>
                          <m:ctrlPr>
                            <a:rPr lang="en-SG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SG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lang="en-SG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SG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SG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1.0×</m:t>
                                  </m:r>
                                  <m:sSup>
                                    <m:sSupPr>
                                      <m:ctrlPr>
                                        <a:rPr lang="en-SG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SG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−6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SG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SG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1.2×</m:t>
                          </m:r>
                          <m:sSup>
                            <m:sSupPr>
                              <m:ctrlPr>
                                <a:rPr lang="en-SG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SG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den>
                      </m:f>
                      <m:r>
                        <a:rPr lang="en-SG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G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7.49 </m:t>
                      </m:r>
                      <m:r>
                        <m:rPr>
                          <m:nor/>
                        </m:rPr>
                        <a:rPr lang="en-SG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sz="20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sz="2000" dirty="0"/>
              </a:p>
              <a:p>
                <a:pPr marL="0" indent="0">
                  <a:buNone/>
                  <a:defRPr/>
                </a:pPr>
                <a:endParaRPr lang="en-US" sz="2000" dirty="0"/>
              </a:p>
              <a:p>
                <a:pPr marL="0" indent="0">
                  <a:buNone/>
                  <a:defRPr/>
                </a:pPr>
                <a:endParaRPr lang="en-SG" sz="20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440000"/>
                <a:ext cx="7553182" cy="4680000"/>
              </a:xfrm>
              <a:blipFill>
                <a:blip r:embed="rId4"/>
                <a:stretch>
                  <a:fillRect l="-2018" t="-6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8781368" y="1603947"/>
            <a:ext cx="2238180" cy="1944000"/>
            <a:chOff x="8299645" y="2405733"/>
            <a:chExt cx="2238180" cy="1944000"/>
          </a:xfrm>
        </p:grpSpPr>
        <p:sp>
          <p:nvSpPr>
            <p:cNvPr id="8" name="Line 13"/>
            <p:cNvSpPr>
              <a:spLocks noChangeShapeType="1"/>
            </p:cNvSpPr>
            <p:nvPr/>
          </p:nvSpPr>
          <p:spPr bwMode="auto">
            <a:xfrm flipV="1">
              <a:off x="8566361" y="2405733"/>
              <a:ext cx="0" cy="1944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8351491" y="3048607"/>
              <a:ext cx="431441" cy="431440"/>
              <a:chOff x="8137248" y="3065230"/>
              <a:chExt cx="431441" cy="43144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8137248" y="3065230"/>
                <a:ext cx="431441" cy="431440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/>
                  </a:gs>
                  <a:gs pos="98000">
                    <a:schemeClr val="accent1">
                      <a:lumMod val="45000"/>
                      <a:lumOff val="55000"/>
                    </a:schemeClr>
                  </a:gs>
                  <a:gs pos="82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327559" y="3193135"/>
                <a:ext cx="43200" cy="16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3" name="Rectangle 22"/>
              <p:cNvSpPr/>
              <p:nvPr/>
            </p:nvSpPr>
            <p:spPr>
              <a:xfrm rot="5400000">
                <a:off x="8327333" y="3193898"/>
                <a:ext cx="43200" cy="16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aphicFrame>
          <p:nvGraphicFramePr>
            <p:cNvPr id="11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10296525" y="2717800"/>
            <a:ext cx="2413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56" name="Equation" r:id="rId5" imgW="241200" imgH="241200" progId="Equation.DSMT4">
                    <p:embed/>
                  </p:oleObj>
                </mc:Choice>
                <mc:Fallback>
                  <p:oleObj name="Equation" r:id="rId5" imgW="241200" imgH="241200" progId="Equation.DSMT4">
                    <p:embed/>
                    <p:pic>
                      <p:nvPicPr>
                        <p:cNvPr id="11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96525" y="2717800"/>
                          <a:ext cx="241300" cy="24130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8566143" y="4022525"/>
              <a:ext cx="1728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3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9128125" y="3583705"/>
            <a:ext cx="800100" cy="239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57" name="Equation" r:id="rId7" imgW="799920" imgH="241200" progId="Equation.DSMT4">
                    <p:embed/>
                  </p:oleObj>
                </mc:Choice>
                <mc:Fallback>
                  <p:oleObj name="Equation" r:id="rId7" imgW="799920" imgH="241200" progId="Equation.DSMT4">
                    <p:embed/>
                    <p:pic>
                      <p:nvPicPr>
                        <p:cNvPr id="1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8125" y="3583705"/>
                          <a:ext cx="800100" cy="23971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8299645" y="3558093"/>
            <a:ext cx="228600" cy="290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58" name="Equation" r:id="rId9" imgW="228600" imgH="291960" progId="Equation.DSMT4">
                    <p:embed/>
                  </p:oleObj>
                </mc:Choice>
                <mc:Fallback>
                  <p:oleObj name="Equation" r:id="rId9" imgW="228600" imgH="291960" progId="Equation.DSMT4">
                    <p:embed/>
                    <p:pic>
                      <p:nvPicPr>
                        <p:cNvPr id="1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99645" y="3558093"/>
                          <a:ext cx="228600" cy="29051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10301288" y="3498850"/>
            <a:ext cx="1778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59" name="Equation" r:id="rId11" imgW="177480" imgH="241200" progId="Equation.DSMT4">
                    <p:embed/>
                  </p:oleObj>
                </mc:Choice>
                <mc:Fallback>
                  <p:oleObj name="Equation" r:id="rId11" imgW="177480" imgH="241200" progId="Equation.DSMT4">
                    <p:embed/>
                    <p:pic>
                      <p:nvPicPr>
                        <p:cNvPr id="3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1288" y="3498850"/>
                          <a:ext cx="177800" cy="24130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8" name="Group 67"/>
            <p:cNvGrpSpPr/>
            <p:nvPr/>
          </p:nvGrpSpPr>
          <p:grpSpPr>
            <a:xfrm>
              <a:off x="10231654" y="3122716"/>
              <a:ext cx="282767" cy="282767"/>
              <a:chOff x="10231654" y="3075091"/>
              <a:chExt cx="282767" cy="28276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10231654" y="3075091"/>
                <a:ext cx="282767" cy="282767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/>
                  </a:gs>
                  <a:gs pos="98000">
                    <a:schemeClr val="accent1">
                      <a:lumMod val="45000"/>
                      <a:lumOff val="55000"/>
                    </a:schemeClr>
                  </a:gs>
                  <a:gs pos="82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5400000">
                <a:off x="10345861" y="3133784"/>
                <a:ext cx="43200" cy="16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0344428" y="3128507"/>
                <a:ext cx="43200" cy="16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8757964" y="3892129"/>
            <a:ext cx="2238180" cy="1944000"/>
            <a:chOff x="8318290" y="4626347"/>
            <a:chExt cx="2238180" cy="1944000"/>
          </a:xfrm>
        </p:grpSpPr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V="1">
              <a:off x="8585006" y="4626347"/>
              <a:ext cx="0" cy="1944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8370136" y="5269221"/>
              <a:ext cx="431441" cy="431440"/>
              <a:chOff x="8137248" y="3065230"/>
              <a:chExt cx="431441" cy="431440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8137248" y="3065230"/>
                <a:ext cx="431441" cy="431440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/>
                  </a:gs>
                  <a:gs pos="98000">
                    <a:schemeClr val="accent1">
                      <a:lumMod val="45000"/>
                      <a:lumOff val="55000"/>
                    </a:schemeClr>
                  </a:gs>
                  <a:gs pos="82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8327559" y="3193135"/>
                <a:ext cx="43200" cy="16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4" name="Rectangle 83"/>
              <p:cNvSpPr/>
              <p:nvPr/>
            </p:nvSpPr>
            <p:spPr>
              <a:xfrm rot="5400000">
                <a:off x="8327333" y="3193898"/>
                <a:ext cx="43200" cy="16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aphicFrame>
          <p:nvGraphicFramePr>
            <p:cNvPr id="73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10315170" y="4938414"/>
            <a:ext cx="2413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60" name="Equation" r:id="rId13" imgW="241200" imgH="241200" progId="Equation.DSMT4">
                    <p:embed/>
                  </p:oleObj>
                </mc:Choice>
                <mc:Fallback>
                  <p:oleObj name="Equation" r:id="rId13" imgW="241200" imgH="241200" progId="Equation.DSMT4">
                    <p:embed/>
                    <p:pic>
                      <p:nvPicPr>
                        <p:cNvPr id="7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15170" y="4938414"/>
                          <a:ext cx="241300" cy="24130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" name="Line 13"/>
            <p:cNvSpPr>
              <a:spLocks noChangeShapeType="1"/>
            </p:cNvSpPr>
            <p:nvPr/>
          </p:nvSpPr>
          <p:spPr bwMode="auto">
            <a:xfrm>
              <a:off x="8584788" y="6243139"/>
              <a:ext cx="1728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7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9147949" y="5803724"/>
            <a:ext cx="800100" cy="239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61" name="Equation" r:id="rId15" imgW="799920" imgH="241200" progId="Equation.DSMT4">
                    <p:embed/>
                  </p:oleObj>
                </mc:Choice>
                <mc:Fallback>
                  <p:oleObj name="Equation" r:id="rId15" imgW="799920" imgH="241200" progId="Equation.DSMT4">
                    <p:embed/>
                    <p:pic>
                      <p:nvPicPr>
                        <p:cNvPr id="7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7949" y="5803724"/>
                          <a:ext cx="800100" cy="23971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8318290" y="5778707"/>
            <a:ext cx="228600" cy="290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62" name="Equation" r:id="rId17" imgW="228600" imgH="291960" progId="Equation.DSMT4">
                    <p:embed/>
                  </p:oleObj>
                </mc:Choice>
                <mc:Fallback>
                  <p:oleObj name="Equation" r:id="rId17" imgW="228600" imgH="291960" progId="Equation.DSMT4">
                    <p:embed/>
                    <p:pic>
                      <p:nvPicPr>
                        <p:cNvPr id="7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18290" y="5778707"/>
                          <a:ext cx="228600" cy="29051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10319933" y="5719464"/>
            <a:ext cx="1778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63" name="Equation" r:id="rId18" imgW="177480" imgH="241200" progId="Equation.DSMT4">
                    <p:embed/>
                  </p:oleObj>
                </mc:Choice>
                <mc:Fallback>
                  <p:oleObj name="Equation" r:id="rId18" imgW="177480" imgH="241200" progId="Equation.DSMT4">
                    <p:embed/>
                    <p:pic>
                      <p:nvPicPr>
                        <p:cNvPr id="7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19933" y="5719464"/>
                          <a:ext cx="177800" cy="24130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" name="Group 91"/>
            <p:cNvGrpSpPr/>
            <p:nvPr/>
          </p:nvGrpSpPr>
          <p:grpSpPr>
            <a:xfrm>
              <a:off x="10266414" y="5359105"/>
              <a:ext cx="282767" cy="282767"/>
              <a:chOff x="13215597" y="4456151"/>
              <a:chExt cx="282767" cy="282767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13215597" y="4456151"/>
                <a:ext cx="282767" cy="282767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/>
                  </a:gs>
                  <a:gs pos="98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bg1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9" name="Rectangle 98"/>
              <p:cNvSpPr/>
              <p:nvPr/>
            </p:nvSpPr>
            <p:spPr>
              <a:xfrm rot="5400000">
                <a:off x="13335380" y="4525644"/>
                <a:ext cx="43200" cy="16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1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potential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 electric </a:t>
                </a:r>
                <a:r>
                  <a:rPr lang="en-GB" dirty="0"/>
                  <a:t>potential (</a:t>
                </a:r>
                <a:r>
                  <a:rPr lang="en-GB" i="1" dirty="0"/>
                  <a:t>V</a:t>
                </a:r>
                <a:r>
                  <a:rPr lang="en-GB" dirty="0"/>
                  <a:t>) </a:t>
                </a:r>
                <a:r>
                  <a:rPr lang="en-GB" dirty="0" smtClean="0"/>
                  <a:t>at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 smtClean="0"/>
                  <a:t> is </a:t>
                </a:r>
                <a:r>
                  <a:rPr lang="en-GB" dirty="0"/>
                  <a:t>defined as the </a:t>
                </a:r>
                <a:r>
                  <a:rPr lang="en-GB" dirty="0" smtClean="0"/>
                  <a:t>electric potential </a:t>
                </a:r>
                <a:r>
                  <a:rPr lang="en-GB" dirty="0"/>
                  <a:t>energy (</a:t>
                </a:r>
                <a:r>
                  <a:rPr lang="en-GB" i="1" dirty="0"/>
                  <a:t>U</a:t>
                </a:r>
                <a:r>
                  <a:rPr lang="en-GB" dirty="0"/>
                  <a:t>) per </a:t>
                </a:r>
                <a:r>
                  <a:rPr lang="en-GB" dirty="0">
                    <a:solidFill>
                      <a:srgbClr val="FF0000"/>
                    </a:solidFill>
                  </a:rPr>
                  <a:t>unit </a:t>
                </a:r>
                <a:r>
                  <a:rPr lang="en-GB" dirty="0" smtClean="0">
                    <a:solidFill>
                      <a:schemeClr val="tx1"/>
                    </a:solidFill>
                  </a:rPr>
                  <a:t>charge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GB" dirty="0" smtClean="0"/>
                  <a:t>at </a:t>
                </a:r>
                <a:r>
                  <a:rPr lang="en-GB" dirty="0"/>
                  <a:t>that </a:t>
                </a:r>
                <a:r>
                  <a:rPr lang="en-GB" dirty="0" smtClean="0"/>
                  <a:t>point, i.e.</a:t>
                </a: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 smtClean="0"/>
                  <a:t>The </a:t>
                </a:r>
                <a:r>
                  <a:rPr lang="en-GB" dirty="0"/>
                  <a:t>SI unit of </a:t>
                </a:r>
                <a:r>
                  <a:rPr lang="en-GB" dirty="0" smtClean="0"/>
                  <a:t>electric potential </a:t>
                </a:r>
                <a:r>
                  <a:rPr lang="en-GB" dirty="0"/>
                  <a:t>is joule per coulomb (J/C) or volt (V).</a:t>
                </a:r>
              </a:p>
              <a:p>
                <a:r>
                  <a:rPr lang="en-GB" dirty="0" smtClean="0"/>
                  <a:t>Since the </a:t>
                </a:r>
                <a:r>
                  <a:rPr lang="en-GB" dirty="0"/>
                  <a:t>potential </a:t>
                </a:r>
                <a:r>
                  <a:rPr lang="en-GB" dirty="0" smtClean="0"/>
                  <a:t>energy at </a:t>
                </a:r>
                <a:r>
                  <a:rPr lang="en-GB" dirty="0"/>
                  <a:t>any point </a:t>
                </a:r>
                <a:r>
                  <a:rPr lang="en-GB" i="1" dirty="0" smtClean="0"/>
                  <a:t>r</a:t>
                </a:r>
                <a:r>
                  <a:rPr lang="en-GB" dirty="0" smtClean="0"/>
                  <a:t> from a point charge </a:t>
                </a:r>
                <a:r>
                  <a:rPr lang="en-GB" i="1" dirty="0" smtClean="0"/>
                  <a:t>q</a:t>
                </a:r>
                <a:r>
                  <a:rPr lang="en-GB" dirty="0" smtClean="0"/>
                  <a:t> is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𝑘𝑞</m:t>
                        </m:r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GB" dirty="0" smtClean="0"/>
                  <a:t>, the potential </a:t>
                </a:r>
                <a:r>
                  <a:rPr lang="en-GB" i="1" dirty="0" smtClean="0"/>
                  <a:t>V</a:t>
                </a:r>
                <a:r>
                  <a:rPr lang="en-GB" dirty="0" smtClean="0"/>
                  <a:t> at that point is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𝑘𝑞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GB" dirty="0" smtClean="0"/>
                  <a:t>.</a:t>
                </a:r>
              </a:p>
              <a:p>
                <a:pPr>
                  <a:tabLst>
                    <a:tab pos="355600" algn="l"/>
                  </a:tabLst>
                </a:pPr>
                <a:r>
                  <a:rPr lang="en-GB" dirty="0" smtClean="0"/>
                  <a:t>Unlike electric potential energy, we need not know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b="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 smtClean="0"/>
                  <a:t> if we are calculating the electric potential</a:t>
                </a:r>
                <a:r>
                  <a:rPr lang="en-GB" dirty="0" smtClean="0"/>
                  <a:t>.</a:t>
                </a:r>
                <a:endParaRPr lang="en-GB" dirty="0" smtClean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3" t="-1042" r="-2297" b="-45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7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10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An electric dipole consists of two point charges,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+12 </a:t>
                </a:r>
                <a:r>
                  <a:rPr lang="en-US" sz="2000" dirty="0" err="1"/>
                  <a:t>nC</a:t>
                </a:r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GB" sz="2000" dirty="0"/>
                  <a:t>−</a:t>
                </a:r>
                <a:r>
                  <a:rPr lang="en-US" sz="2000" dirty="0"/>
                  <a:t>12 </a:t>
                </a:r>
                <a:r>
                  <a:rPr lang="en-US" sz="2000" dirty="0" err="1"/>
                  <a:t>nC</a:t>
                </a:r>
                <a:r>
                  <a:rPr lang="en-US" sz="2000" dirty="0"/>
                  <a:t>, placed 10 cm apart. Compute the potentials at point a, b and c by adding potentials due to either charge.</a:t>
                </a:r>
                <a:endParaRPr lang="en-GB" sz="2000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11" t="-6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23_Figure14-I.jpg"/>
          <p:cNvPicPr>
            <a:picLocks noChangeAspect="1"/>
          </p:cNvPicPr>
          <p:nvPr/>
        </p:nvPicPr>
        <p:blipFill>
          <a:blip r:embed="rId4" cstate="print"/>
          <a:srcRect l="507" t="568"/>
          <a:stretch>
            <a:fillRect/>
          </a:stretch>
        </p:blipFill>
        <p:spPr bwMode="auto">
          <a:xfrm>
            <a:off x="7874786" y="2453214"/>
            <a:ext cx="3403746" cy="3666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4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potential </a:t>
            </a:r>
            <a:r>
              <a:rPr lang="en-US" dirty="0" smtClean="0"/>
              <a:t>– </a:t>
            </a:r>
            <a:r>
              <a:rPr lang="en-US" dirty="0"/>
              <a:t>uniform field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440000"/>
                <a:ext cx="6561583" cy="4680000"/>
              </a:xfrm>
            </p:spPr>
            <p:txBody>
              <a:bodyPr/>
              <a:lstStyle/>
              <a:p>
                <a:r>
                  <a:rPr lang="en-GB" sz="2000" dirty="0" smtClean="0"/>
                  <a:t>From the diagram at right, we have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SG" sz="2000" b="0" i="1" dirty="0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SG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SG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sz="2000" b="0" i="1" dirty="0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SG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GB" sz="2000" dirty="0" smtClean="0"/>
                  <a:t>.</a:t>
                </a:r>
              </a:p>
              <a:p>
                <a:r>
                  <a:rPr lang="en-GB" sz="2000" dirty="0" smtClean="0"/>
                  <a:t>The electric potential energy is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𝐸𝑦</m:t>
                    </m:r>
                  </m:oMath>
                </a14:m>
                <a:r>
                  <a:rPr lang="en-GB" sz="2000" dirty="0" smtClean="0"/>
                  <a:t>.</a:t>
                </a:r>
              </a:p>
              <a:p>
                <a:r>
                  <a:rPr lang="en-GB" sz="2000" dirty="0" smtClean="0"/>
                  <a:t>We can therefore write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SG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SG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GB" sz="2000" dirty="0" smtClean="0"/>
                  <a:t>.</a:t>
                </a:r>
              </a:p>
              <a:p>
                <a:r>
                  <a:rPr lang="en-SG" sz="2000" dirty="0" smtClean="0"/>
                  <a:t>Since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SG" sz="2000" dirty="0" smtClean="0"/>
                  <a:t>, dividing both sides by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2000" b="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sz="2000" dirty="0" smtClean="0"/>
                  <a:t>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sSub>
                            <m:sSub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SG" sz="2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sSub>
                            <m:sSub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SG" sz="2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SG" sz="2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SG" sz="2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SG" sz="2000" dirty="0"/>
              </a:p>
              <a:p>
                <a:r>
                  <a:rPr lang="en-SG" sz="2000" dirty="0" smtClean="0"/>
                  <a:t>The electric field is therefore also equal to the negative of the electric potential gradient.</a:t>
                </a:r>
              </a:p>
              <a:p>
                <a:r>
                  <a:rPr lang="en-SG" sz="2000" dirty="0" smtClean="0"/>
                  <a:t>Another unit of electric field is V/m</a:t>
                </a:r>
                <a:r>
                  <a:rPr lang="en-SG" sz="2000" dirty="0" smtClean="0"/>
                  <a:t>.</a:t>
                </a:r>
                <a:endParaRPr lang="en-SG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440000"/>
                <a:ext cx="6561583" cy="4680000"/>
              </a:xfrm>
              <a:blipFill>
                <a:blip r:embed="rId2"/>
                <a:stretch>
                  <a:fillRect l="-2230" t="-1693" b="-182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0" name="Picture 7" descr="23_Figure03a-I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0963" y="1582978"/>
            <a:ext cx="3572696" cy="401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11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 proton of </a:t>
                </a:r>
                <a:r>
                  <a:rPr lang="en-US" sz="2000" smtClean="0"/>
                  <a:t>charge 1.60 </a:t>
                </a:r>
                <a:r>
                  <a:rPr lang="en-GB" sz="2000" dirty="0"/>
                  <a:t>×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10</a:t>
                </a:r>
                <a:r>
                  <a:rPr lang="en-US" sz="2000" baseline="30000" dirty="0"/>
                  <a:t>-19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C, </a:t>
                </a:r>
                <a:r>
                  <a:rPr lang="en-US" sz="2000" dirty="0"/>
                  <a:t>moves in a straight line from point </a:t>
                </a:r>
                <a:r>
                  <a:rPr lang="en-US" sz="2000" i="1" dirty="0"/>
                  <a:t>a</a:t>
                </a:r>
                <a:r>
                  <a:rPr lang="en-US" sz="2000" dirty="0"/>
                  <a:t> to point </a:t>
                </a:r>
                <a:r>
                  <a:rPr lang="en-US" sz="2000" i="1" dirty="0"/>
                  <a:t>b</a:t>
                </a:r>
                <a:r>
                  <a:rPr lang="en-US" sz="2000" dirty="0"/>
                  <a:t> inside a linear accelerator, a total distance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0.50 m. The electric field is uniform along this line, with magnitude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1.5 </a:t>
                </a:r>
                <a:r>
                  <a:rPr lang="en-GB" sz="2000" dirty="0"/>
                  <a:t>×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10</a:t>
                </a:r>
                <a:r>
                  <a:rPr lang="en-US" sz="2000" baseline="30000" dirty="0"/>
                  <a:t>7</a:t>
                </a:r>
                <a:r>
                  <a:rPr lang="en-US" sz="2000" dirty="0"/>
                  <a:t> V/m in the direction from </a:t>
                </a:r>
                <a:r>
                  <a:rPr lang="en-US" sz="2000" i="1" dirty="0"/>
                  <a:t>a</a:t>
                </a:r>
                <a:r>
                  <a:rPr lang="en-US" sz="2000" dirty="0"/>
                  <a:t> to </a:t>
                </a:r>
                <a:r>
                  <a:rPr lang="en-US" sz="2000" i="1" dirty="0"/>
                  <a:t>b</a:t>
                </a:r>
                <a:r>
                  <a:rPr lang="en-US" sz="2000" dirty="0"/>
                  <a:t>. Determine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0"/>
                  </a:spcAft>
                  <a:buNone/>
                  <a:tabLst>
                    <a:tab pos="450850" algn="l"/>
                  </a:tabLst>
                </a:pPr>
                <a:r>
                  <a:rPr lang="en-GB" sz="2000" dirty="0"/>
                  <a:t>a)	the force on the proton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0"/>
                  </a:spcAft>
                  <a:buNone/>
                  <a:tabLst>
                    <a:tab pos="450850" algn="l"/>
                  </a:tabLst>
                </a:pPr>
                <a:r>
                  <a:rPr lang="en-GB" sz="2000" dirty="0"/>
                  <a:t>b)	the work done on it by the field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0"/>
                  </a:spcAft>
                  <a:buNone/>
                  <a:tabLst>
                    <a:tab pos="450850" algn="l"/>
                  </a:tabLst>
                </a:pPr>
                <a:r>
                  <a:rPr lang="en-GB" sz="2000" dirty="0"/>
                  <a:t>c)	the potential difference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SG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sz="20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SG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SG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GB" sz="2000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11" t="-6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8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electron-volt (eV) as a unit of energy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From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 smtClean="0"/>
                  <a:t>, </a:t>
                </a:r>
                <a:r>
                  <a:rPr lang="en-GB" dirty="0"/>
                  <a:t>we have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b="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GB" i="1" dirty="0"/>
              </a:p>
              <a:p>
                <a:r>
                  <a:rPr lang="en-GB" dirty="0" smtClean="0"/>
                  <a:t>If </a:t>
                </a:r>
                <a:r>
                  <a:rPr lang="en-GB" i="1" dirty="0"/>
                  <a:t>q</a:t>
                </a:r>
                <a:r>
                  <a:rPr lang="en-GB" baseline="-25000" dirty="0"/>
                  <a:t>0</a:t>
                </a:r>
                <a:r>
                  <a:rPr lang="en-GB" dirty="0"/>
                  <a:t> = </a:t>
                </a:r>
                <a:r>
                  <a:rPr lang="en-GB" i="1" dirty="0" smtClean="0"/>
                  <a:t>e</a:t>
                </a:r>
                <a:r>
                  <a:rPr lang="en-GB" dirty="0" smtClean="0"/>
                  <a:t> = 1.6 </a:t>
                </a:r>
                <a:r>
                  <a:rPr lang="en-GB" dirty="0"/>
                  <a:t>× 10</a:t>
                </a:r>
                <a:r>
                  <a:rPr lang="en-GB" baseline="30000" dirty="0"/>
                  <a:t>-19</a:t>
                </a:r>
                <a:r>
                  <a:rPr lang="en-GB" dirty="0"/>
                  <a:t> </a:t>
                </a:r>
                <a:r>
                  <a:rPr lang="en-GB" dirty="0" smtClean="0"/>
                  <a:t>coulomb and </a:t>
                </a:r>
                <a:r>
                  <a:rPr lang="en-GB" i="1" dirty="0"/>
                  <a:t>V</a:t>
                </a:r>
                <a:r>
                  <a:rPr lang="en-GB" dirty="0"/>
                  <a:t> is </a:t>
                </a:r>
                <a:r>
                  <a:rPr lang="en-GB" dirty="0" smtClean="0"/>
                  <a:t>1 </a:t>
                </a:r>
                <a:r>
                  <a:rPr lang="en-GB" dirty="0"/>
                  <a:t>volt, then 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𝑒𝑉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 smtClean="0"/>
                  <a:t> 1.6 </a:t>
                </a:r>
                <a:r>
                  <a:rPr lang="en-GB" dirty="0"/>
                  <a:t>× 10</a:t>
                </a:r>
                <a:r>
                  <a:rPr lang="en-GB" baseline="30000" dirty="0"/>
                  <a:t>-19</a:t>
                </a:r>
                <a:r>
                  <a:rPr lang="en-GB" dirty="0"/>
                  <a:t> </a:t>
                </a:r>
                <a:r>
                  <a:rPr lang="en-GB" dirty="0" smtClean="0"/>
                  <a:t>C × </a:t>
                </a:r>
                <a:r>
                  <a:rPr lang="en-GB" dirty="0"/>
                  <a:t>1 </a:t>
                </a:r>
                <a:r>
                  <a:rPr lang="en-GB" dirty="0" smtClean="0"/>
                  <a:t>V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1.6 × 10</a:t>
                </a:r>
                <a:r>
                  <a:rPr lang="en-GB" baseline="30000" dirty="0"/>
                  <a:t>-19</a:t>
                </a:r>
                <a:r>
                  <a:rPr lang="en-GB" dirty="0"/>
                  <a:t> J.</a:t>
                </a:r>
              </a:p>
              <a:p>
                <a:r>
                  <a:rPr lang="en-GB" dirty="0" smtClean="0"/>
                  <a:t>By </a:t>
                </a:r>
                <a:r>
                  <a:rPr lang="en-GB" dirty="0"/>
                  <a:t>definition, this amount of energy is called 1 electron-volt </a:t>
                </a:r>
                <a:r>
                  <a:rPr lang="en-GB" dirty="0" smtClean="0"/>
                  <a:t>(eV</a:t>
                </a:r>
                <a:r>
                  <a:rPr lang="en-GB" dirty="0"/>
                  <a:t>).</a:t>
                </a:r>
              </a:p>
              <a:p>
                <a:r>
                  <a:rPr lang="en-GB" dirty="0" smtClean="0"/>
                  <a:t>Hence 1 </a:t>
                </a:r>
                <a:r>
                  <a:rPr lang="en-GB" dirty="0"/>
                  <a:t>eV = 1.6 </a:t>
                </a:r>
                <a:r>
                  <a:rPr lang="en-GB" dirty="0" smtClean="0"/>
                  <a:t>× </a:t>
                </a:r>
                <a:r>
                  <a:rPr lang="en-GB" dirty="0"/>
                  <a:t>10</a:t>
                </a:r>
                <a:r>
                  <a:rPr lang="en-GB" baseline="30000" dirty="0"/>
                  <a:t>-19</a:t>
                </a:r>
                <a:r>
                  <a:rPr lang="en-GB" dirty="0"/>
                  <a:t> J.</a:t>
                </a:r>
              </a:p>
              <a:p>
                <a:r>
                  <a:rPr lang="en-GB" dirty="0"/>
                  <a:t>The unit of eV is widely used in atomic physics</a:t>
                </a:r>
                <a:r>
                  <a:rPr lang="en-GB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9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16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lithium atom gas 3 protons and 3 electrons.</a:t>
            </a:r>
          </a:p>
          <a:p>
            <a:r>
              <a:rPr lang="en-GB" dirty="0" smtClean="0"/>
              <a:t>A </a:t>
            </a:r>
            <a:r>
              <a:rPr lang="en-GB" dirty="0" smtClean="0">
                <a:solidFill>
                  <a:srgbClr val="FF0000"/>
                </a:solidFill>
              </a:rPr>
              <a:t>positive</a:t>
            </a:r>
            <a:r>
              <a:rPr lang="en-GB" dirty="0" smtClean="0"/>
              <a:t> </a:t>
            </a:r>
            <a:r>
              <a:rPr lang="en-GB" dirty="0"/>
              <a:t>lithium ion has 3 protons </a:t>
            </a:r>
            <a:r>
              <a:rPr lang="en-GB" dirty="0" smtClean="0"/>
              <a:t>and </a:t>
            </a:r>
            <a:br>
              <a:rPr lang="en-GB" dirty="0" smtClean="0"/>
            </a:br>
            <a:r>
              <a:rPr lang="en-GB" dirty="0" smtClean="0"/>
              <a:t>2 electrons</a:t>
            </a:r>
            <a:r>
              <a:rPr lang="en-GB" dirty="0"/>
              <a:t> </a:t>
            </a:r>
            <a:r>
              <a:rPr lang="en-GB" dirty="0" smtClean="0"/>
              <a:t>and a net charge of </a:t>
            </a:r>
            <a:r>
              <a:rPr lang="en-US" dirty="0"/>
              <a:t>+1.6 × 10</a:t>
            </a:r>
            <a:r>
              <a:rPr lang="en-US" baseline="30000" dirty="0"/>
              <a:t>-19</a:t>
            </a:r>
            <a:r>
              <a:rPr lang="en-US" dirty="0"/>
              <a:t> </a:t>
            </a:r>
            <a:r>
              <a:rPr lang="en-US" dirty="0" smtClean="0"/>
              <a:t>C.</a:t>
            </a:r>
            <a:endParaRPr lang="en-GB" dirty="0"/>
          </a:p>
          <a:p>
            <a:r>
              <a:rPr lang="en-GB" dirty="0" smtClean="0"/>
              <a:t>A </a:t>
            </a:r>
            <a:r>
              <a:rPr lang="en-GB" dirty="0">
                <a:solidFill>
                  <a:srgbClr val="FF0000"/>
                </a:solidFill>
              </a:rPr>
              <a:t>negative </a:t>
            </a:r>
            <a:r>
              <a:rPr lang="en-GB" dirty="0"/>
              <a:t>lithium ion has 3 protons </a:t>
            </a:r>
            <a:r>
              <a:rPr lang="en-GB" dirty="0" smtClean="0"/>
              <a:t>and </a:t>
            </a:r>
            <a:br>
              <a:rPr lang="en-GB" dirty="0" smtClean="0"/>
            </a:br>
            <a:r>
              <a:rPr lang="en-GB" dirty="0" smtClean="0"/>
              <a:t>4 electrons and a net charge of </a:t>
            </a:r>
            <a:r>
              <a:rPr lang="en-US" dirty="0" smtClean="0"/>
              <a:t>–1.6 </a:t>
            </a:r>
            <a:r>
              <a:rPr lang="en-US" dirty="0"/>
              <a:t>× 10</a:t>
            </a:r>
            <a:r>
              <a:rPr lang="en-US" baseline="30000" dirty="0"/>
              <a:t>-19</a:t>
            </a:r>
            <a:r>
              <a:rPr lang="en-US" dirty="0"/>
              <a:t> C</a:t>
            </a:r>
            <a:endParaRPr lang="en-GB" dirty="0" smtClean="0"/>
          </a:p>
          <a:p>
            <a:r>
              <a:rPr lang="en-GB" dirty="0" smtClean="0"/>
              <a:t>Transfer of </a:t>
            </a:r>
            <a:r>
              <a:rPr lang="en-GB" dirty="0" smtClean="0">
                <a:solidFill>
                  <a:srgbClr val="FF0000"/>
                </a:solidFill>
              </a:rPr>
              <a:t>electrons</a:t>
            </a:r>
            <a:r>
              <a:rPr lang="en-GB" dirty="0" smtClean="0"/>
              <a:t> between the atoms of </a:t>
            </a:r>
            <a:br>
              <a:rPr lang="en-GB" dirty="0" smtClean="0"/>
            </a:br>
            <a:r>
              <a:rPr lang="en-GB" dirty="0" smtClean="0"/>
              <a:t>objects can result in the objects either </a:t>
            </a:r>
            <a:br>
              <a:rPr lang="en-GB" dirty="0" smtClean="0"/>
            </a:br>
            <a:r>
              <a:rPr lang="en-GB" dirty="0" smtClean="0"/>
              <a:t>acquiring a </a:t>
            </a:r>
            <a:r>
              <a:rPr lang="en-GB" dirty="0" smtClean="0">
                <a:solidFill>
                  <a:srgbClr val="FF0000"/>
                </a:solidFill>
              </a:rPr>
              <a:t>net </a:t>
            </a:r>
            <a:r>
              <a:rPr lang="en-GB" dirty="0" smtClean="0">
                <a:solidFill>
                  <a:schemeClr val="tx1"/>
                </a:solidFill>
              </a:rPr>
              <a:t>positive </a:t>
            </a:r>
            <a:r>
              <a:rPr lang="en-GB" dirty="0" smtClean="0"/>
              <a:t>or </a:t>
            </a:r>
            <a:r>
              <a:rPr lang="en-GB" dirty="0" smtClean="0">
                <a:solidFill>
                  <a:schemeClr val="tx1"/>
                </a:solidFill>
              </a:rPr>
              <a:t>negative </a:t>
            </a:r>
            <a:r>
              <a:rPr lang="en-GB" dirty="0" smtClean="0"/>
              <a:t>charge.</a:t>
            </a:r>
            <a:endParaRPr lang="en-GB" dirty="0"/>
          </a:p>
        </p:txBody>
      </p:sp>
      <p:pic>
        <p:nvPicPr>
          <p:cNvPr id="4" name="Picture 4" descr="21_Figure04b-I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7622" y="1526388"/>
            <a:ext cx="2748195" cy="4484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5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55920"/>
            <a:ext cx="10080000" cy="210171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GB" sz="2000" dirty="0" smtClean="0"/>
              <a:t>An electric potential difference of 2000 V is applied to a pair of plates that is separated by 1 cm. If a particle of charge 6.40×10</a:t>
            </a:r>
            <a:r>
              <a:rPr lang="en-GB" sz="2000" baseline="30000" dirty="0"/>
              <a:t>-19</a:t>
            </a:r>
            <a:r>
              <a:rPr lang="en-GB" sz="2000" dirty="0"/>
              <a:t> C is released from the upper plate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sz="2000" dirty="0"/>
              <a:t>a)	What is the electric field (that is uniform) in the region between the plates? </a:t>
            </a:r>
          </a:p>
          <a:p>
            <a:pPr marL="355600" indent="-355600">
              <a:spcBef>
                <a:spcPts val="600"/>
              </a:spcBef>
              <a:spcAft>
                <a:spcPts val="0"/>
              </a:spcAft>
              <a:buNone/>
              <a:tabLst>
                <a:tab pos="355600" algn="l"/>
              </a:tabLst>
              <a:defRPr/>
            </a:pPr>
            <a:r>
              <a:rPr lang="en-GB" sz="2000" dirty="0"/>
              <a:t>b) 	If the mass of the particle is 1.92×10</a:t>
            </a:r>
            <a:r>
              <a:rPr lang="en-GB" sz="2000" baseline="30000" dirty="0"/>
              <a:t>-16</a:t>
            </a:r>
            <a:r>
              <a:rPr lang="en-GB" sz="2000" dirty="0"/>
              <a:t> kg, what is the speed of the particle as it reaches the bottom plate? </a:t>
            </a:r>
          </a:p>
        </p:txBody>
      </p:sp>
      <p:pic>
        <p:nvPicPr>
          <p:cNvPr id="4" name="Picture 12" descr="23_Figure19-I.jpg"/>
          <p:cNvPicPr>
            <a:picLocks noChangeAspect="1"/>
          </p:cNvPicPr>
          <p:nvPr/>
        </p:nvPicPr>
        <p:blipFill>
          <a:blip r:embed="rId2" cstate="print"/>
          <a:srcRect l="621" t="1522"/>
          <a:stretch>
            <a:fillRect/>
          </a:stretch>
        </p:blipFill>
        <p:spPr bwMode="auto">
          <a:xfrm>
            <a:off x="7648937" y="3767447"/>
            <a:ext cx="3420321" cy="238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97280" y="3214226"/>
                <a:ext cx="6007713" cy="3090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SG" sz="2000" b="0" i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</m:d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2000</m:t>
                          </m:r>
                        </m:num>
                        <m:den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0.01</m:t>
                          </m:r>
                        </m:den>
                      </m:f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=200000 </m:t>
                      </m:r>
                      <m:r>
                        <m:rPr>
                          <m:nor/>
                        </m:rPr>
                        <a:rPr lang="en-SG" sz="2000" b="0" i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SG" sz="2000" b="0" i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SG" sz="2000" b="0" i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m</m:t>
                      </m:r>
                    </m:oMath>
                  </m:oMathPara>
                </a14:m>
                <a:endParaRPr lang="en-SG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SG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SG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Using work-energy theorem,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𝐹𝑑</m:t>
                      </m:r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𝑞𝐸𝑑</m:t>
                      </m:r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𝑞𝑉</m:t>
                      </m:r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SG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SG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𝑞𝑉</m:t>
                              </m:r>
                            </m:num>
                            <m:den>
                              <m:r>
                                <a:rPr lang="en-SG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SG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2×6.40×</m:t>
                              </m:r>
                              <m:sSup>
                                <m:sSupPr>
                                  <m:ctrlPr>
                                    <a:rPr lang="en-SG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SG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−19</m:t>
                                  </m:r>
                                </m:sup>
                              </m:sSup>
                              <m:r>
                                <a:rPr lang="en-SG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×2000</m:t>
                              </m:r>
                            </m:num>
                            <m:den>
                              <m:r>
                                <a:rPr lang="en-SG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1.92×</m:t>
                              </m:r>
                              <m:sSup>
                                <m:sSupPr>
                                  <m:ctrlPr>
                                    <a:rPr lang="en-SG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SG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−16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=3.7 </m:t>
                      </m:r>
                      <m:r>
                        <m:rPr>
                          <m:nor/>
                        </m:rPr>
                        <a:rPr lang="en-SG" sz="2000" b="0" i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SG" sz="2000" b="0" i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SG" sz="2000" b="0" i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</m:t>
                      </m:r>
                    </m:oMath>
                  </m:oMathPara>
                </a14:m>
                <a:endParaRPr lang="en-SG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214226"/>
                <a:ext cx="6007713" cy="3090654"/>
              </a:xfrm>
              <a:prstGeom prst="rect">
                <a:avLst/>
              </a:prstGeom>
              <a:blipFill>
                <a:blip r:embed="rId3"/>
                <a:stretch>
                  <a:fillRect l="-1014" t="-9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5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</a:t>
            </a:r>
            <a:r>
              <a:rPr lang="en-US" dirty="0"/>
              <a:t>field from </a:t>
            </a:r>
            <a:r>
              <a:rPr lang="en-US" dirty="0" smtClean="0"/>
              <a:t>potential of point charge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440000"/>
                <a:ext cx="7289975" cy="4680000"/>
              </a:xfrm>
            </p:spPr>
            <p:txBody>
              <a:bodyPr/>
              <a:lstStyle/>
              <a:p>
                <a:r>
                  <a:rPr lang="en-GB" sz="2200" dirty="0" smtClean="0"/>
                  <a:t>From the definition of work and potential,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SG" sz="22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SG" sz="22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SG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2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SG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SG" sz="2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SG" sz="2200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SG" sz="2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SG" sz="22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2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  <m:r>
                        <a:rPr lang="en-SG" sz="22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SG" sz="2200" b="0" i="0" dirty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SG" sz="2200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SG" sz="22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SG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2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SG" sz="2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SG" sz="2200" b="0" i="0" dirty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SG" sz="22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GB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sz="22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SG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SG" sz="2200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SG" sz="2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SG" sz="22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2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GB" sz="2200" dirty="0" smtClean="0"/>
              </a:p>
              <a:p>
                <a:r>
                  <a:rPr lang="en-GB" sz="2200" dirty="0" smtClean="0"/>
                  <a:t>For </a:t>
                </a:r>
                <a:r>
                  <a:rPr lang="en-GB" sz="2200" dirty="0"/>
                  <a:t>a point </a:t>
                </a:r>
                <a:r>
                  <a:rPr lang="en-GB" sz="2200" dirty="0" smtClean="0"/>
                  <a:t>charge,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SG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2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SG" sz="22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SG" sz="22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SG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200" b="0" i="1" dirty="0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SG" sz="22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SG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2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SG" sz="2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̂"/>
                        <m:ctrlPr>
                          <a:rPr lang="en-SG" sz="2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2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GB" sz="2200" dirty="0" smtClean="0"/>
                  <a:t>.</a:t>
                </a:r>
                <a:endParaRPr lang="en-GB" sz="2200" dirty="0"/>
              </a:p>
              <a:p>
                <a:r>
                  <a:rPr lang="en-GB" sz="2200" dirty="0" smtClean="0"/>
                  <a:t>Since the </a:t>
                </a:r>
                <a:r>
                  <a:rPr lang="en-GB" sz="2200" dirty="0"/>
                  <a:t>field is radial, </a:t>
                </a:r>
                <a14:m>
                  <m:oMath xmlns:m="http://schemas.openxmlformats.org/officeDocument/2006/math">
                    <m:r>
                      <a:rPr lang="en-SG" sz="2200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SG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en-SG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200" b="0" i="1" dirty="0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SG" sz="2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2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GB" sz="2200" dirty="0" smtClean="0"/>
                  <a:t>, the </a:t>
                </a:r>
                <a:r>
                  <a:rPr lang="en-GB" sz="2200" dirty="0"/>
                  <a:t>integral </a:t>
                </a:r>
                <a:r>
                  <a:rPr lang="en-GB" sz="2200" dirty="0" smtClean="0"/>
                  <a:t>becomes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SG" sz="22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en-SG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SG" sz="2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f>
                            <m:fPr>
                              <m:ctrlPr>
                                <a:rPr lang="en-SG" sz="2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2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SG" sz="2200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SG" sz="22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SG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200" i="1" dirty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SG" sz="22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SG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2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SG" sz="2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SG" sz="2200" b="0" i="1" dirty="0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e>
                      </m:nary>
                      <m:r>
                        <a:rPr lang="en-SG" sz="2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SG" sz="2200" i="1" dirty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SG" sz="22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SG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200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SG" sz="22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SG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2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SG" sz="22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SG" sz="22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SG" sz="2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SG" sz="2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2200" dirty="0"/>
              </a:p>
              <a:p>
                <a:endParaRPr lang="en-SG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440000"/>
                <a:ext cx="7289975" cy="4680000"/>
              </a:xfrm>
              <a:blipFill>
                <a:blip r:embed="rId2"/>
                <a:stretch>
                  <a:fillRect l="-2174" t="-9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5" descr="23_Figure12-I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50015" y="1250518"/>
            <a:ext cx="2956516" cy="5209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2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40257" y="1077637"/>
            <a:ext cx="8280000" cy="4525963"/>
          </a:xfrm>
        </p:spPr>
        <p:txBody>
          <a:bodyPr/>
          <a:lstStyle/>
          <a:p>
            <a:pPr algn="ctr">
              <a:buNone/>
            </a:pPr>
            <a:endParaRPr lang="en-GB" dirty="0" smtClean="0"/>
          </a:p>
          <a:p>
            <a:pPr algn="ctr">
              <a:buNone/>
            </a:pPr>
            <a:endParaRPr lang="en-GB" dirty="0" smtClean="0"/>
          </a:p>
          <a:p>
            <a:pPr algn="ctr">
              <a:buNone/>
            </a:pPr>
            <a:endParaRPr lang="en-GB" dirty="0" smtClean="0"/>
          </a:p>
          <a:p>
            <a:pPr algn="ctr">
              <a:buNone/>
            </a:pPr>
            <a:endParaRPr lang="en-GB" dirty="0" smtClean="0"/>
          </a:p>
          <a:p>
            <a:pPr algn="ctr">
              <a:buNone/>
            </a:pPr>
            <a:r>
              <a:rPr lang="en-GB" sz="6000" dirty="0"/>
              <a:t>Optional Slides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8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field due to a ring of </a:t>
            </a:r>
            <a:r>
              <a:rPr lang="en-US" dirty="0" smtClean="0"/>
              <a:t>charge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symmetry</a:t>
            </a:r>
            <a:r>
              <a:rPr lang="en-US" dirty="0" smtClean="0"/>
              <a:t>, </a:t>
            </a:r>
            <a:r>
              <a:rPr lang="en-US" dirty="0"/>
              <a:t>at </a:t>
            </a:r>
            <a:r>
              <a:rPr lang="en-US" i="1" dirty="0" smtClean="0"/>
              <a:t>P </a:t>
            </a:r>
            <a:r>
              <a:rPr lang="en-US" dirty="0" smtClean="0"/>
              <a:t>the electric field </a:t>
            </a:r>
            <a:r>
              <a:rPr lang="en-US" i="1" dirty="0" err="1"/>
              <a:t>E</a:t>
            </a:r>
            <a:r>
              <a:rPr lang="en-US" i="1" baseline="-25000" dirty="0" err="1"/>
              <a:t>y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0.</a:t>
            </a:r>
            <a:r>
              <a:rPr lang="en-SG" dirty="0"/>
              <a:t> </a:t>
            </a:r>
          </a:p>
          <a:p>
            <a:r>
              <a:rPr lang="en-SG" dirty="0" smtClean="0"/>
              <a:t>The electric field d</a:t>
            </a:r>
            <a:r>
              <a:rPr lang="en-US" i="1" dirty="0" smtClean="0"/>
              <a:t>E</a:t>
            </a:r>
            <a:r>
              <a:rPr lang="en-US" i="1" baseline="-25000" dirty="0" smtClean="0"/>
              <a:t>x</a:t>
            </a:r>
            <a:r>
              <a:rPr lang="en-US" dirty="0" smtClean="0"/>
              <a:t> </a:t>
            </a:r>
            <a:r>
              <a:rPr lang="en-SG" dirty="0" smtClean="0"/>
              <a:t>at </a:t>
            </a:r>
            <a:r>
              <a:rPr lang="en-SG" i="1" dirty="0" smtClean="0"/>
              <a:t>P</a:t>
            </a:r>
            <a:r>
              <a:rPr lang="en-SG" dirty="0" smtClean="0"/>
              <a:t> due to a small</a:t>
            </a:r>
            <a:br>
              <a:rPr lang="en-SG" dirty="0" smtClean="0"/>
            </a:br>
            <a:r>
              <a:rPr lang="en-SG" dirty="0" smtClean="0"/>
              <a:t>segment of the charged ring is </a:t>
            </a:r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r>
              <a:rPr lang="en-SG" dirty="0" smtClean="0"/>
              <a:t>Hence</a:t>
            </a:r>
            <a:endParaRPr lang="en-SG" dirty="0"/>
          </a:p>
        </p:txBody>
      </p:sp>
      <p:pic>
        <p:nvPicPr>
          <p:cNvPr id="4" name="Picture 15" descr="21_Figure24-I.jpg"/>
          <p:cNvPicPr>
            <a:picLocks noChangeAspect="1"/>
          </p:cNvPicPr>
          <p:nvPr/>
        </p:nvPicPr>
        <p:blipFill>
          <a:blip r:embed="rId3" cstate="print"/>
          <a:srcRect l="532" t="741"/>
          <a:stretch>
            <a:fillRect/>
          </a:stretch>
        </p:blipFill>
        <p:spPr bwMode="auto">
          <a:xfrm>
            <a:off x="7148113" y="3124935"/>
            <a:ext cx="4276444" cy="2337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3"/>
          <p:cNvGraphicFramePr>
            <a:graphicFrameLocks noChangeAspect="1"/>
          </p:cNvGraphicFramePr>
          <p:nvPr>
            <p:extLst/>
          </p:nvPr>
        </p:nvGraphicFramePr>
        <p:xfrm>
          <a:off x="1442357" y="3016078"/>
          <a:ext cx="39878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4" name="Equation" r:id="rId4" imgW="3962160" imgH="1803240" progId="Equation.DSMT4">
                  <p:embed/>
                </p:oleObj>
              </mc:Choice>
              <mc:Fallback>
                <p:oleObj name="Equation" r:id="rId4" imgW="3962160" imgH="1803240" progId="Equation.DSMT4">
                  <p:embed/>
                  <p:pic>
                    <p:nvPicPr>
                      <p:cNvPr id="5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2357" y="3016078"/>
                        <a:ext cx="3987800" cy="180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/>
          </p:nvPr>
        </p:nvGraphicFramePr>
        <p:xfrm>
          <a:off x="2330563" y="5050639"/>
          <a:ext cx="22113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5" name="Equation" r:id="rId6" imgW="2197080" imgH="838080" progId="Equation.DSMT4">
                  <p:embed/>
                </p:oleObj>
              </mc:Choice>
              <mc:Fallback>
                <p:oleObj name="Equation" r:id="rId6" imgW="2197080" imgH="838080" progId="Equation.DSMT4">
                  <p:embed/>
                  <p:pic>
                    <p:nvPicPr>
                      <p:cNvPr id="8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563" y="5050639"/>
                        <a:ext cx="221138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9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field due to a charged line </a:t>
            </a:r>
            <a:r>
              <a:rPr lang="en-US" dirty="0" smtClean="0"/>
              <a:t>segment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symmetry, at </a:t>
            </a:r>
            <a:r>
              <a:rPr lang="en-US" i="1" dirty="0"/>
              <a:t>P </a:t>
            </a:r>
            <a:r>
              <a:rPr lang="en-US" dirty="0"/>
              <a:t>the electric field </a:t>
            </a:r>
            <a:r>
              <a:rPr lang="en-US" i="1" dirty="0" err="1"/>
              <a:t>E</a:t>
            </a:r>
            <a:r>
              <a:rPr lang="en-US" i="1" baseline="-25000" dirty="0" err="1"/>
              <a:t>y</a:t>
            </a:r>
            <a:r>
              <a:rPr lang="en-US" dirty="0"/>
              <a:t> = 0</a:t>
            </a:r>
            <a:r>
              <a:rPr lang="en-US" dirty="0" smtClean="0"/>
              <a:t>.</a:t>
            </a:r>
          </a:p>
          <a:p>
            <a:r>
              <a:rPr lang="en-SG" dirty="0"/>
              <a:t>The electric field d</a:t>
            </a:r>
            <a:r>
              <a:rPr lang="en-US" i="1" dirty="0"/>
              <a:t>E</a:t>
            </a:r>
            <a:r>
              <a:rPr lang="en-US" i="1" baseline="-25000" dirty="0"/>
              <a:t>x</a:t>
            </a:r>
            <a:r>
              <a:rPr lang="en-US" dirty="0"/>
              <a:t> </a:t>
            </a:r>
            <a:r>
              <a:rPr lang="en-SG" dirty="0"/>
              <a:t>at point </a:t>
            </a:r>
            <a:r>
              <a:rPr lang="en-SG" i="1" dirty="0"/>
              <a:t>P</a:t>
            </a:r>
            <a:r>
              <a:rPr lang="en-SG" dirty="0"/>
              <a:t> due to a small</a:t>
            </a:r>
            <a:br>
              <a:rPr lang="en-SG" dirty="0"/>
            </a:br>
            <a:r>
              <a:rPr lang="en-SG" dirty="0"/>
              <a:t>segment of a </a:t>
            </a:r>
            <a:r>
              <a:rPr lang="en-SG" dirty="0" smtClean="0"/>
              <a:t>line segment </a:t>
            </a:r>
            <a:r>
              <a:rPr lang="en-SG" dirty="0"/>
              <a:t>ring is </a:t>
            </a:r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r>
              <a:rPr lang="en-SG" dirty="0" smtClean="0"/>
              <a:t> Hence </a:t>
            </a:r>
            <a:endParaRPr lang="en-SG" dirty="0"/>
          </a:p>
          <a:p>
            <a:endParaRPr lang="en-SG" dirty="0"/>
          </a:p>
        </p:txBody>
      </p:sp>
      <p:pic>
        <p:nvPicPr>
          <p:cNvPr id="4" name="Picture 4" descr="21_Figure25-I"/>
          <p:cNvPicPr>
            <a:picLocks noChangeAspect="1" noChangeArrowheads="1"/>
          </p:cNvPicPr>
          <p:nvPr/>
        </p:nvPicPr>
        <p:blipFill>
          <a:blip r:embed="rId3" cstate="print"/>
          <a:srcRect b="3008"/>
          <a:stretch>
            <a:fillRect/>
          </a:stretch>
        </p:blipFill>
        <p:spPr bwMode="auto">
          <a:xfrm>
            <a:off x="7721824" y="1886388"/>
            <a:ext cx="3786016" cy="3166281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471613" y="3008313"/>
          <a:ext cx="474186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8" name="Equation" r:id="rId4" imgW="4711680" imgH="1854000" progId="Equation.DSMT4">
                  <p:embed/>
                </p:oleObj>
              </mc:Choice>
              <mc:Fallback>
                <p:oleObj name="Equation" r:id="rId4" imgW="4711680" imgH="1854000" progId="Equation.DSMT4">
                  <p:embed/>
                  <p:pic>
                    <p:nvPicPr>
                      <p:cNvPr id="6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3008313"/>
                        <a:ext cx="4741862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361293" y="5040973"/>
          <a:ext cx="24050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9" name="Equation" r:id="rId6" imgW="2387520" imgH="838080" progId="Equation.DSMT4">
                  <p:embed/>
                </p:oleObj>
              </mc:Choice>
              <mc:Fallback>
                <p:oleObj name="Equation" r:id="rId6" imgW="2387520" imgH="838080" progId="Equation.DSMT4">
                  <p:embed/>
                  <p:pic>
                    <p:nvPicPr>
                      <p:cNvPr id="7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1293" y="5040973"/>
                        <a:ext cx="240506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7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Millikan oil drop experiment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negatively charged oil drop is held stationary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between </a:t>
            </a:r>
            <a:r>
              <a:rPr lang="en-GB" dirty="0"/>
              <a:t>two charged plates. </a:t>
            </a:r>
          </a:p>
          <a:p>
            <a:pPr>
              <a:buNone/>
            </a:pPr>
            <a:r>
              <a:rPr lang="en-GB" i="1" dirty="0"/>
              <a:t>    </a:t>
            </a:r>
            <a:r>
              <a:rPr lang="en-GB" i="1" dirty="0" err="1" smtClean="0"/>
              <a:t>qE</a:t>
            </a:r>
            <a:r>
              <a:rPr lang="en-GB" i="1" dirty="0" smtClean="0"/>
              <a:t> </a:t>
            </a:r>
            <a:r>
              <a:rPr lang="en-GB" dirty="0"/>
              <a:t>= </a:t>
            </a:r>
            <a:r>
              <a:rPr lang="en-GB" i="1" dirty="0"/>
              <a:t>mg</a:t>
            </a:r>
            <a:r>
              <a:rPr lang="en-GB" dirty="0"/>
              <a:t>, or </a:t>
            </a:r>
            <a:r>
              <a:rPr lang="en-GB" i="1" dirty="0"/>
              <a:t>q</a:t>
            </a:r>
            <a:r>
              <a:rPr lang="en-GB" dirty="0"/>
              <a:t> = </a:t>
            </a:r>
            <a:r>
              <a:rPr lang="en-GB" i="1" dirty="0"/>
              <a:t>mg/E</a:t>
            </a:r>
          </a:p>
          <a:p>
            <a:r>
              <a:rPr lang="en-GB" dirty="0"/>
              <a:t>I</a:t>
            </a:r>
            <a:r>
              <a:rPr lang="en-US" dirty="0"/>
              <a:t>f we know the mass of the oil drop, and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electric </a:t>
            </a:r>
            <a:r>
              <a:rPr lang="en-US" dirty="0"/>
              <a:t>field, we can calculate the charge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</a:t>
            </a:r>
            <a:r>
              <a:rPr lang="en-US" dirty="0"/>
              <a:t>the oil drop! </a:t>
            </a:r>
            <a:r>
              <a:rPr lang="en-GB" dirty="0"/>
              <a:t>  </a:t>
            </a:r>
          </a:p>
          <a:p>
            <a:endParaRPr lang="en-SG" dirty="0"/>
          </a:p>
        </p:txBody>
      </p:sp>
      <p:grpSp>
        <p:nvGrpSpPr>
          <p:cNvPr id="4" name="Group 3"/>
          <p:cNvGrpSpPr/>
          <p:nvPr/>
        </p:nvGrpSpPr>
        <p:grpSpPr>
          <a:xfrm>
            <a:off x="8181352" y="2018637"/>
            <a:ext cx="2635935" cy="2821047"/>
            <a:chOff x="5710693" y="2427288"/>
            <a:chExt cx="2635935" cy="2821047"/>
          </a:xfrm>
        </p:grpSpPr>
        <p:sp>
          <p:nvSpPr>
            <p:cNvPr id="5" name="TextBox 3"/>
            <p:cNvSpPr txBox="1">
              <a:spLocks noChangeArrowheads="1"/>
            </p:cNvSpPr>
            <p:nvPr/>
          </p:nvSpPr>
          <p:spPr bwMode="auto">
            <a:xfrm>
              <a:off x="5710693" y="2427288"/>
              <a:ext cx="2628000" cy="40011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 dirty="0"/>
                <a:t>+  +  +  +  +  +  +  +</a:t>
              </a:r>
            </a:p>
          </p:txBody>
        </p:sp>
        <p:sp>
          <p:nvSpPr>
            <p:cNvPr id="6" name="TextBox 4"/>
            <p:cNvSpPr txBox="1">
              <a:spLocks noChangeArrowheads="1"/>
            </p:cNvSpPr>
            <p:nvPr/>
          </p:nvSpPr>
          <p:spPr bwMode="auto">
            <a:xfrm>
              <a:off x="5718628" y="4848225"/>
              <a:ext cx="2628000" cy="40011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 dirty="0"/>
                <a:t>-  -  -  -  -  -  -  -  </a:t>
              </a:r>
              <a:r>
                <a:rPr lang="en-GB" sz="2000" dirty="0" smtClean="0"/>
                <a:t>  </a:t>
              </a:r>
              <a:endParaRPr lang="en-GB" sz="2000" dirty="0"/>
            </a:p>
          </p:txBody>
        </p:sp>
        <p:cxnSp>
          <p:nvCxnSpPr>
            <p:cNvPr id="7" name="Straight Arrow Connector 5"/>
            <p:cNvCxnSpPr>
              <a:cxnSpLocks noChangeShapeType="1"/>
            </p:cNvCxnSpPr>
            <p:nvPr/>
          </p:nvCxnSpPr>
          <p:spPr bwMode="auto">
            <a:xfrm rot="5400000">
              <a:off x="5120482" y="3833019"/>
              <a:ext cx="2019300" cy="1587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cxnSp>
          <p:nvCxnSpPr>
            <p:cNvPr id="8" name="Straight Arrow Connector 6"/>
            <p:cNvCxnSpPr>
              <a:cxnSpLocks noChangeShapeType="1"/>
            </p:cNvCxnSpPr>
            <p:nvPr/>
          </p:nvCxnSpPr>
          <p:spPr bwMode="auto">
            <a:xfrm rot="5400000">
              <a:off x="5989637" y="3827463"/>
              <a:ext cx="2047875" cy="635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cxnSp>
          <p:nvCxnSpPr>
            <p:cNvPr id="9" name="Straight Arrow Connector 7"/>
            <p:cNvCxnSpPr>
              <a:cxnSpLocks noChangeShapeType="1"/>
            </p:cNvCxnSpPr>
            <p:nvPr/>
          </p:nvCxnSpPr>
          <p:spPr bwMode="auto">
            <a:xfrm rot="5400000">
              <a:off x="6424613" y="3838575"/>
              <a:ext cx="2030412" cy="158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cxnSp>
          <p:nvCxnSpPr>
            <p:cNvPr id="10" name="Straight Arrow Connector 8"/>
            <p:cNvCxnSpPr>
              <a:cxnSpLocks noChangeShapeType="1"/>
            </p:cNvCxnSpPr>
            <p:nvPr/>
          </p:nvCxnSpPr>
          <p:spPr bwMode="auto">
            <a:xfrm rot="16200000" flipH="1">
              <a:off x="6857206" y="3823494"/>
              <a:ext cx="2065338" cy="1905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6813233" y="3635375"/>
              <a:ext cx="417512" cy="417513"/>
            </a:xfrm>
            <a:prstGeom prst="ellipse">
              <a:avLst/>
            </a:prstGeom>
            <a:solidFill>
              <a:srgbClr val="FFFF00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GB" sz="2400" dirty="0"/>
                <a:t>-</a:t>
              </a:r>
            </a:p>
          </p:txBody>
        </p:sp>
        <p:cxnSp>
          <p:nvCxnSpPr>
            <p:cNvPr id="13" name="Straight Arrow Connector 11"/>
            <p:cNvCxnSpPr>
              <a:cxnSpLocks noChangeShapeType="1"/>
            </p:cNvCxnSpPr>
            <p:nvPr/>
          </p:nvCxnSpPr>
          <p:spPr bwMode="auto">
            <a:xfrm rot="5400000">
              <a:off x="5543550" y="3827463"/>
              <a:ext cx="2020887" cy="158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cxnSp>
          <p:nvCxnSpPr>
            <p:cNvPr id="14" name="Straight Arrow Connector 12"/>
            <p:cNvCxnSpPr>
              <a:cxnSpLocks noChangeShapeType="1"/>
              <a:stCxn id="12" idx="4"/>
            </p:cNvCxnSpPr>
            <p:nvPr/>
          </p:nvCxnSpPr>
          <p:spPr bwMode="auto">
            <a:xfrm rot="5400000">
              <a:off x="6767607" y="4301714"/>
              <a:ext cx="504000" cy="6350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5" name="TextBox 13"/>
            <p:cNvSpPr txBox="1">
              <a:spLocks noChangeArrowheads="1"/>
            </p:cNvSpPr>
            <p:nvPr/>
          </p:nvSpPr>
          <p:spPr bwMode="auto">
            <a:xfrm>
              <a:off x="7230745" y="4156779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</a:t>
              </a:r>
            </a:p>
          </p:txBody>
        </p:sp>
        <p:cxnSp>
          <p:nvCxnSpPr>
            <p:cNvPr id="16" name="Straight Arrow Connector 15"/>
            <p:cNvCxnSpPr>
              <a:cxnSpLocks noChangeShapeType="1"/>
            </p:cNvCxnSpPr>
            <p:nvPr/>
          </p:nvCxnSpPr>
          <p:spPr bwMode="auto">
            <a:xfrm rot="16200000" flipV="1">
              <a:off x="6748401" y="3359252"/>
              <a:ext cx="540000" cy="0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7" name="TextBox 17"/>
            <p:cNvSpPr txBox="1">
              <a:spLocks noChangeArrowheads="1"/>
            </p:cNvSpPr>
            <p:nvPr/>
          </p:nvSpPr>
          <p:spPr bwMode="auto">
            <a:xfrm>
              <a:off x="7260771" y="2997200"/>
              <a:ext cx="470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qE</a:t>
              </a:r>
              <a:endPara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5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11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GB" sz="2000" dirty="0"/>
              <a:t>In a particular Millikan oil drop apparatus, the plates are 2 cm apart. An electric field strength field of 5 × 10</a:t>
            </a:r>
            <a:r>
              <a:rPr lang="en-GB" sz="2000" baseline="30000" dirty="0"/>
              <a:t>4</a:t>
            </a:r>
            <a:r>
              <a:rPr lang="en-GB" sz="2000" dirty="0"/>
              <a:t> N/C caused an oil drop to become stationary. The oil used has a density of 885 kgm</a:t>
            </a:r>
            <a:r>
              <a:rPr lang="en-GB" sz="2000" baseline="30000" dirty="0"/>
              <a:t>-3</a:t>
            </a:r>
            <a:r>
              <a:rPr lang="en-GB" sz="2000" dirty="0"/>
              <a:t>. 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  <a:tabLst>
                <a:tab pos="355600" algn="l"/>
              </a:tabLst>
              <a:defRPr/>
            </a:pPr>
            <a:r>
              <a:rPr lang="en-GB" sz="2000" dirty="0"/>
              <a:t>a) 	What is the potential difference that is applied to the plates?</a:t>
            </a:r>
          </a:p>
          <a:p>
            <a:pPr marL="355600" indent="-355600">
              <a:spcBef>
                <a:spcPts val="600"/>
              </a:spcBef>
              <a:spcAft>
                <a:spcPts val="0"/>
              </a:spcAft>
              <a:buNone/>
              <a:tabLst>
                <a:tab pos="355600" algn="l"/>
              </a:tabLst>
              <a:defRPr/>
            </a:pPr>
            <a:r>
              <a:rPr lang="en-GB" sz="2000" dirty="0"/>
              <a:t>b) 	The oil drop </a:t>
            </a:r>
            <a:r>
              <a:rPr lang="en-GB" sz="2000" dirty="0" smtClean="0"/>
              <a:t>has </a:t>
            </a:r>
            <a:r>
              <a:rPr lang="en-GB" sz="2000" dirty="0"/>
              <a:t>a volume of 7.24 × 10</a:t>
            </a:r>
            <a:r>
              <a:rPr lang="en-GB" sz="2000" baseline="30000" dirty="0"/>
              <a:t>-18</a:t>
            </a:r>
            <a:r>
              <a:rPr lang="en-GB" sz="2000" dirty="0"/>
              <a:t> m³. What is the charge on the oil drop?  </a:t>
            </a:r>
          </a:p>
          <a:p>
            <a:pPr marL="355600" indent="-355600">
              <a:spcBef>
                <a:spcPts val="600"/>
              </a:spcBef>
              <a:spcAft>
                <a:spcPts val="0"/>
              </a:spcAft>
              <a:buNone/>
              <a:tabLst>
                <a:tab pos="355600" algn="l"/>
              </a:tabLst>
              <a:defRPr/>
            </a:pPr>
            <a:r>
              <a:rPr lang="en-GB" sz="2000" dirty="0"/>
              <a:t>c)	If the oil drop is negatively charged, how many extra electrons does it have? </a:t>
            </a:r>
          </a:p>
          <a:p>
            <a:endParaRPr lang="en-SG" dirty="0"/>
          </a:p>
        </p:txBody>
      </p:sp>
      <p:graphicFrame>
        <p:nvGraphicFramePr>
          <p:cNvPr id="17" name="Object 6"/>
          <p:cNvGraphicFramePr>
            <a:graphicFrameLocks noChangeAspect="1"/>
          </p:cNvGraphicFramePr>
          <p:nvPr>
            <p:extLst/>
          </p:nvPr>
        </p:nvGraphicFramePr>
        <p:xfrm>
          <a:off x="1067027" y="3501344"/>
          <a:ext cx="4914900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2" name="Equation" r:id="rId3" imgW="4914720" imgH="2349360" progId="Equation.DSMT4">
                  <p:embed/>
                </p:oleObj>
              </mc:Choice>
              <mc:Fallback>
                <p:oleObj name="Equation" r:id="rId3" imgW="4914720" imgH="2349360" progId="Equation.DSMT4">
                  <p:embed/>
                  <p:pic>
                    <p:nvPicPr>
                      <p:cNvPr id="1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7027" y="3501344"/>
                        <a:ext cx="4914900" cy="234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2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flux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Electric flux</a:t>
            </a:r>
            <a:r>
              <a:rPr lang="en-GB" b="1" dirty="0"/>
              <a:t>, </a:t>
            </a:r>
            <a:r>
              <a:rPr lang="en-GB" dirty="0">
                <a:latin typeface="Symbol" pitchFamily="18" charset="2"/>
              </a:rPr>
              <a:t>F</a:t>
            </a:r>
            <a:r>
              <a:rPr lang="en-GB" b="1" dirty="0"/>
              <a:t> </a:t>
            </a:r>
            <a:r>
              <a:rPr lang="en-GB" dirty="0"/>
              <a:t>is defined as 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	where </a:t>
            </a:r>
            <a:r>
              <a:rPr lang="en-GB" dirty="0" smtClean="0">
                <a:latin typeface="Symbol" pitchFamily="18" charset="2"/>
              </a:rPr>
              <a:t>f</a:t>
            </a:r>
            <a:r>
              <a:rPr lang="en-GB" dirty="0" smtClean="0"/>
              <a:t> is the angle between the normal to the surface and     .  </a:t>
            </a:r>
          </a:p>
          <a:p>
            <a:r>
              <a:rPr lang="en-GB" dirty="0" smtClean="0"/>
              <a:t>If      is </a:t>
            </a:r>
            <a:r>
              <a:rPr lang="en-GB" dirty="0"/>
              <a:t>non-uniform, </a:t>
            </a:r>
          </a:p>
          <a:p>
            <a:pPr>
              <a:buNone/>
            </a:pPr>
            <a:endParaRPr lang="en-GB" dirty="0"/>
          </a:p>
          <a:p>
            <a:endParaRPr lang="en-SG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/>
          </p:nvPr>
        </p:nvGraphicFramePr>
        <p:xfrm>
          <a:off x="5046890" y="1467241"/>
          <a:ext cx="24511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6" name="Equation" r:id="rId3" imgW="2450880" imgH="419040" progId="Equation.DSMT4">
                  <p:embed/>
                </p:oleObj>
              </mc:Choice>
              <mc:Fallback>
                <p:oleObj name="Equation" r:id="rId3" imgW="2450880" imgH="419040" progId="Equation.DSMT4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890" y="1467241"/>
                        <a:ext cx="2451100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/>
          </p:nvPr>
        </p:nvGraphicFramePr>
        <p:xfrm>
          <a:off x="1730377" y="2790369"/>
          <a:ext cx="2540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7" name="Equation" r:id="rId5" imgW="253800" imgH="355320" progId="Equation.DSMT4">
                  <p:embed/>
                </p:oleObj>
              </mc:Choice>
              <mc:Fallback>
                <p:oleObj name="Equation" r:id="rId5" imgW="253800" imgH="355320" progId="Equation.DSMT4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7" y="2790369"/>
                        <a:ext cx="25400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4102870" y="2810129"/>
          <a:ext cx="1460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8" name="Equation" r:id="rId7" imgW="1460160" imgH="431640" progId="Equation.DSMT4">
                  <p:embed/>
                </p:oleObj>
              </mc:Choice>
              <mc:Fallback>
                <p:oleObj name="Equation" r:id="rId7" imgW="1460160" imgH="431640" progId="Equation.DSMT4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870" y="2810129"/>
                        <a:ext cx="1460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8" descr="22_Figure06-I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05002" y="3500452"/>
            <a:ext cx="8314927" cy="3107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6"/>
          <p:cNvGraphicFramePr>
            <a:graphicFrameLocks noChangeAspect="1"/>
          </p:cNvGraphicFramePr>
          <p:nvPr>
            <p:extLst/>
          </p:nvPr>
        </p:nvGraphicFramePr>
        <p:xfrm>
          <a:off x="8681355" y="2119129"/>
          <a:ext cx="2540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9" name="Equation" r:id="rId10" imgW="253800" imgH="355320" progId="Equation.DSMT4">
                  <p:embed/>
                </p:oleObj>
              </mc:Choice>
              <mc:Fallback>
                <p:oleObj name="Equation" r:id="rId10" imgW="253800" imgH="355320" progId="Equation.DSMT4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1355" y="2119129"/>
                        <a:ext cx="25400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1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 law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Gauss’ law states that “The </a:t>
            </a:r>
            <a:r>
              <a:rPr lang="en-GB" dirty="0">
                <a:solidFill>
                  <a:srgbClr val="FF0000"/>
                </a:solidFill>
              </a:rPr>
              <a:t>net electric flux </a:t>
            </a:r>
            <a:r>
              <a:rPr lang="en-GB" dirty="0"/>
              <a:t>coming out of a </a:t>
            </a:r>
            <a:r>
              <a:rPr lang="en-GB" dirty="0">
                <a:solidFill>
                  <a:srgbClr val="FF0000"/>
                </a:solidFill>
              </a:rPr>
              <a:t>closed surface </a:t>
            </a:r>
            <a:r>
              <a:rPr lang="en-GB" dirty="0"/>
              <a:t>is proportional to the net electric charge inside the surface.” </a:t>
            </a:r>
          </a:p>
          <a:p>
            <a:r>
              <a:rPr lang="en-GB" dirty="0"/>
              <a:t>Mathematically,</a:t>
            </a:r>
          </a:p>
          <a:p>
            <a:r>
              <a:rPr lang="en-GB" dirty="0" smtClean="0"/>
              <a:t>The constant of proportionality is </a:t>
            </a:r>
            <a:r>
              <a:rPr lang="en-GB" dirty="0" smtClean="0">
                <a:sym typeface="Symbol" panose="05050102010706020507" pitchFamily="18" charset="2"/>
              </a:rPr>
              <a:t></a:t>
            </a:r>
            <a:r>
              <a:rPr lang="en-GB" dirty="0" smtClean="0"/>
              <a:t> or </a:t>
            </a:r>
            <a:r>
              <a:rPr lang="en-GB" dirty="0" smtClean="0">
                <a:sym typeface="Symbol" panose="05050102010706020507" pitchFamily="18" charset="2"/>
              </a:rPr>
              <a:t></a:t>
            </a:r>
            <a:r>
              <a:rPr lang="en-GB" baseline="-25000" dirty="0" smtClean="0">
                <a:sym typeface="Symbol" panose="05050102010706020507" pitchFamily="18" charset="2"/>
              </a:rPr>
              <a:t>0</a:t>
            </a:r>
            <a:r>
              <a:rPr lang="en-GB" dirty="0" smtClean="0">
                <a:sym typeface="Symbol" panose="05050102010706020507" pitchFamily="18" charset="2"/>
              </a:rPr>
              <a:t> if the charge is in a vacuum.</a:t>
            </a:r>
            <a:endParaRPr lang="en-GB" dirty="0" smtClean="0"/>
          </a:p>
          <a:p>
            <a:r>
              <a:rPr lang="en-GB" dirty="0" smtClean="0"/>
              <a:t>Hence 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If the charge is in vacuum, then  </a:t>
            </a:r>
          </a:p>
          <a:p>
            <a:endParaRPr lang="en-SG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/>
          </p:nvPr>
        </p:nvGraphicFramePr>
        <p:xfrm>
          <a:off x="3560990" y="2484100"/>
          <a:ext cx="1968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0" name="Equation" r:id="rId3" imgW="1968480" imgH="431640" progId="Equation.DSMT4">
                  <p:embed/>
                </p:oleObj>
              </mc:Choice>
              <mc:Fallback>
                <p:oleObj name="Equation" r:id="rId3" imgW="1968480" imgH="431640" progId="Equation.DSMT4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990" y="2484100"/>
                        <a:ext cx="1968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/>
          </p:nvPr>
        </p:nvGraphicFramePr>
        <p:xfrm>
          <a:off x="2341788" y="3717850"/>
          <a:ext cx="38481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1" name="Equation" r:id="rId5" imgW="3848040" imgH="799920" progId="Equation.DSMT4">
                  <p:embed/>
                </p:oleObj>
              </mc:Choice>
              <mc:Fallback>
                <p:oleObj name="Equation" r:id="rId5" imgW="3848040" imgH="799920" progId="Equation.DSMT4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788" y="3717850"/>
                        <a:ext cx="38481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" charset="0"/>
              </a:rPr>
              <a:t>Coulomb’s </a:t>
            </a:r>
            <a:r>
              <a:rPr lang="en-GB" dirty="0">
                <a:latin typeface="Arial" charset="0"/>
              </a:rPr>
              <a:t>law from Gauss law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positive point charge, q, is at the center of a sphere radius </a:t>
            </a:r>
            <a:r>
              <a:rPr lang="en-US" i="1" dirty="0"/>
              <a:t>r</a:t>
            </a:r>
            <a:r>
              <a:rPr lang="en-US" i="1" dirty="0" smtClean="0"/>
              <a:t>.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r>
              <a:rPr lang="en-US" dirty="0" smtClean="0"/>
              <a:t>This formula is the same as the one derived using Coulomb’s law.</a:t>
            </a:r>
            <a:endParaRPr lang="en-US" i="1" dirty="0"/>
          </a:p>
          <a:p>
            <a:pPr>
              <a:buNone/>
            </a:pPr>
            <a:r>
              <a:rPr lang="en-GB" i="1" dirty="0"/>
              <a:t> </a:t>
            </a:r>
          </a:p>
          <a:p>
            <a:endParaRPr lang="en-GB" i="1" dirty="0"/>
          </a:p>
          <a:p>
            <a:endParaRPr lang="en-GB" i="1" dirty="0"/>
          </a:p>
          <a:p>
            <a:endParaRPr lang="en-GB" i="1" dirty="0"/>
          </a:p>
          <a:p>
            <a:endParaRPr lang="en-GB" i="1" dirty="0"/>
          </a:p>
          <a:p>
            <a:endParaRPr lang="en-GB" i="1" dirty="0"/>
          </a:p>
          <a:p>
            <a:endParaRPr lang="en-GB" i="1" dirty="0"/>
          </a:p>
          <a:p>
            <a:endParaRPr lang="en-SG" dirty="0"/>
          </a:p>
        </p:txBody>
      </p:sp>
      <p:pic>
        <p:nvPicPr>
          <p:cNvPr id="4" name="Picture 4" descr="24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3904" y="2368327"/>
            <a:ext cx="3104982" cy="255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"/>
          <p:cNvGraphicFramePr>
            <a:graphicFrameLocks noChangeAspect="1"/>
          </p:cNvGraphicFramePr>
          <p:nvPr>
            <p:extLst/>
          </p:nvPr>
        </p:nvGraphicFramePr>
        <p:xfrm>
          <a:off x="1428750" y="1992313"/>
          <a:ext cx="5016500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4" name="Equation" r:id="rId4" imgW="5016240" imgH="3301920" progId="Equation.DSMT4">
                  <p:embed/>
                </p:oleObj>
              </mc:Choice>
              <mc:Fallback>
                <p:oleObj name="Equation" r:id="rId4" imgW="5016240" imgH="3301920" progId="Equation.DSMT4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992313"/>
                        <a:ext cx="5016500" cy="330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71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Example 1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sz="2000" dirty="0" smtClean="0"/>
                  <a:t>How many electrons will give you a charge </a:t>
                </a:r>
                <a:r>
                  <a:rPr lang="en-SG" sz="2000" dirty="0"/>
                  <a:t>of </a:t>
                </a:r>
                <a:r>
                  <a:rPr lang="en-SG" sz="2000" dirty="0" smtClean="0"/>
                  <a:t>–32×10</a:t>
                </a:r>
                <a:r>
                  <a:rPr lang="en-SG" sz="2000" baseline="30000" dirty="0" smtClean="0"/>
                  <a:t>-6</a:t>
                </a:r>
                <a:r>
                  <a:rPr lang="en-SG" sz="2000" dirty="0" smtClean="0"/>
                  <a:t> </a:t>
                </a:r>
                <a:r>
                  <a:rPr lang="en-SG" sz="2000" dirty="0"/>
                  <a:t>C? </a:t>
                </a:r>
                <a:endParaRPr lang="en-SG" sz="2000" dirty="0" smtClean="0"/>
              </a:p>
              <a:p>
                <a:pPr marL="0" indent="0">
                  <a:buNone/>
                </a:pPr>
                <a:r>
                  <a:rPr lang="en-SG" sz="2000" dirty="0" smtClean="0">
                    <a:solidFill>
                      <a:srgbClr val="FF0000"/>
                    </a:solidFill>
                  </a:rPr>
                  <a:t>Solution:</a:t>
                </a:r>
                <a:endParaRPr lang="en-SG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SG" sz="2000" dirty="0" smtClean="0">
                    <a:solidFill>
                      <a:srgbClr val="FF0000"/>
                    </a:solidFill>
                  </a:rPr>
                  <a:t>Number of electrons: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−32×</m:t>
                          </m:r>
                          <m:sSup>
                            <m:sSupPr>
                              <m:ctrlPr>
                                <a:rPr lang="en-SG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SG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num>
                        <m:den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−1.6×</m:t>
                          </m:r>
                          <m:sSup>
                            <m:sSupPr>
                              <m:ctrlPr>
                                <a:rPr lang="en-SG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SG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−19</m:t>
                              </m:r>
                            </m:sup>
                          </m:sSup>
                        </m:den>
                      </m:f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=2.0×</m:t>
                      </m:r>
                      <m:sSup>
                        <m:sSupPr>
                          <m:ctrlP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</m:oMath>
                  </m:oMathPara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11" t="-6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58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1981200" y="277813"/>
            <a:ext cx="8229600" cy="900112"/>
          </a:xfrm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530725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55300" name="TextBox 3"/>
          <p:cNvSpPr txBox="1">
            <a:spLocks noChangeArrowheads="1"/>
          </p:cNvSpPr>
          <p:nvPr/>
        </p:nvSpPr>
        <p:spPr bwMode="auto">
          <a:xfrm>
            <a:off x="2678113" y="3146425"/>
            <a:ext cx="68897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chapter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7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sz="2000" dirty="0" smtClean="0"/>
              <a:t>If you transfer 10</a:t>
            </a:r>
            <a:r>
              <a:rPr lang="en-SG" sz="2000" baseline="30000" dirty="0" smtClean="0"/>
              <a:t>6</a:t>
            </a:r>
            <a:r>
              <a:rPr lang="en-SG" sz="2000" dirty="0" smtClean="0"/>
              <a:t> electrons from object A to object B, what is their net charge? Charge </a:t>
            </a:r>
            <a:r>
              <a:rPr lang="en-SG" sz="2000" dirty="0"/>
              <a:t>of </a:t>
            </a:r>
            <a:r>
              <a:rPr lang="en-SG" sz="2000" dirty="0" smtClean="0"/>
              <a:t>an electron is –1.6 × 10</a:t>
            </a:r>
            <a:r>
              <a:rPr lang="en-SG" sz="2000" baseline="30000" dirty="0" smtClean="0"/>
              <a:t>-19</a:t>
            </a:r>
            <a:r>
              <a:rPr lang="en-SG" sz="2000" dirty="0" smtClean="0"/>
              <a:t> C.</a:t>
            </a:r>
          </a:p>
          <a:p>
            <a:pPr marL="0" indent="0">
              <a:buNone/>
            </a:pPr>
            <a:r>
              <a:rPr lang="en-SG" sz="2000" dirty="0" smtClean="0"/>
              <a:t>Amount of charge transferred is</a:t>
            </a:r>
          </a:p>
          <a:p>
            <a:pPr marL="0" indent="0">
              <a:buNone/>
            </a:pPr>
            <a:endParaRPr lang="en-SG" sz="2000" dirty="0"/>
          </a:p>
          <a:p>
            <a:pPr marL="0" indent="0">
              <a:buNone/>
            </a:pPr>
            <a:r>
              <a:rPr lang="en-SG" sz="2000" dirty="0" smtClean="0"/>
              <a:t>Hence A becomes +1.6 × 10</a:t>
            </a:r>
            <a:r>
              <a:rPr lang="en-SG" sz="2000" baseline="30000" dirty="0" smtClean="0"/>
              <a:t>−13</a:t>
            </a:r>
            <a:r>
              <a:rPr lang="en-SG" sz="2000" dirty="0" smtClean="0"/>
              <a:t> C and B becomes –1.6 </a:t>
            </a:r>
            <a:r>
              <a:rPr lang="en-SG" sz="2000" dirty="0"/>
              <a:t>× </a:t>
            </a:r>
            <a:r>
              <a:rPr lang="en-SG" sz="2000" dirty="0" smtClean="0"/>
              <a:t>10</a:t>
            </a:r>
            <a:r>
              <a:rPr lang="en-SG" sz="2000" baseline="30000" dirty="0"/>
              <a:t> </a:t>
            </a:r>
            <a:r>
              <a:rPr lang="en-SG" sz="2000" baseline="30000" dirty="0" smtClean="0"/>
              <a:t>−13</a:t>
            </a:r>
            <a:r>
              <a:rPr lang="en-SG" sz="2000" dirty="0" smtClean="0"/>
              <a:t> </a:t>
            </a:r>
            <a:r>
              <a:rPr lang="en-SG" sz="2000" dirty="0"/>
              <a:t>C.</a:t>
            </a:r>
          </a:p>
          <a:p>
            <a:pPr marL="0" indent="0">
              <a:buNone/>
            </a:pPr>
            <a:endParaRPr lang="en-SG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 </a:t>
            </a:r>
            <a:r>
              <a:rPr lang="en-SG" dirty="0" smtClean="0"/>
              <a:t>2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399190"/>
              </p:ext>
            </p:extLst>
          </p:nvPr>
        </p:nvGraphicFramePr>
        <p:xfrm>
          <a:off x="4452751" y="2337342"/>
          <a:ext cx="23114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5" name="Equation" r:id="rId4" imgW="2311200" imgH="888840" progId="Equation.DSMT4">
                  <p:embed/>
                </p:oleObj>
              </mc:Choice>
              <mc:Fallback>
                <p:oleObj name="Equation" r:id="rId4" imgW="2311200" imgH="888840" progId="Equation.DSMT4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751" y="2337342"/>
                        <a:ext cx="23114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9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Coulomb’s </a:t>
            </a:r>
            <a:r>
              <a:rPr lang="en-SG" dirty="0" smtClean="0"/>
              <a:t>Law for point charges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098000" y="1440000"/>
                <a:ext cx="6404487" cy="4680000"/>
              </a:xfrm>
            </p:spPr>
            <p:txBody>
              <a:bodyPr/>
              <a:lstStyle/>
              <a:p>
                <a:pPr>
                  <a:tabLst>
                    <a:tab pos="355600" algn="l"/>
                  </a:tabLst>
                </a:pPr>
                <a:r>
                  <a:rPr lang="en-GB" dirty="0" smtClean="0"/>
                  <a:t>The force between two </a:t>
                </a:r>
                <a:r>
                  <a:rPr lang="en-GB" dirty="0" smtClean="0">
                    <a:solidFill>
                      <a:srgbClr val="FF0000"/>
                    </a:solidFill>
                  </a:rPr>
                  <a:t>point</a:t>
                </a:r>
                <a:r>
                  <a:rPr lang="en-GB" dirty="0" smtClean="0"/>
                  <a:t> charges is given by Coulomb’s law.</a:t>
                </a:r>
              </a:p>
              <a:p>
                <a:pPr>
                  <a:tabLst>
                    <a:tab pos="355600" algn="l"/>
                  </a:tabLst>
                </a:pPr>
                <a:r>
                  <a:rPr lang="en-GB" dirty="0" smtClean="0"/>
                  <a:t>	The </a:t>
                </a:r>
                <a:r>
                  <a:rPr lang="en-GB" dirty="0">
                    <a:solidFill>
                      <a:srgbClr val="FF0000"/>
                    </a:solidFill>
                  </a:rPr>
                  <a:t>magnitude</a:t>
                </a:r>
                <a:r>
                  <a:rPr lang="en-GB" dirty="0"/>
                  <a:t> of the force </a:t>
                </a:r>
                <a:r>
                  <a:rPr lang="en-GB" dirty="0" smtClean="0"/>
                  <a:t>between </a:t>
                </a:r>
                <a:r>
                  <a:rPr lang="en-GB" i="1" dirty="0"/>
                  <a:t>q</a:t>
                </a:r>
                <a:r>
                  <a:rPr lang="en-GB" baseline="-25000" dirty="0"/>
                  <a:t>1</a:t>
                </a:r>
                <a:r>
                  <a:rPr lang="en-GB" dirty="0"/>
                  <a:t> and </a:t>
                </a:r>
                <a:r>
                  <a:rPr lang="en-GB" i="1" dirty="0"/>
                  <a:t>q</a:t>
                </a:r>
                <a:r>
                  <a:rPr lang="en-GB" baseline="-25000" dirty="0"/>
                  <a:t>2</a:t>
                </a:r>
                <a:r>
                  <a:rPr lang="en-GB" dirty="0"/>
                  <a:t> </a:t>
                </a:r>
                <a:r>
                  <a:rPr lang="en-GB" dirty="0" smtClean="0"/>
                  <a:t>is</a:t>
                </a:r>
              </a:p>
              <a:p>
                <a:pPr marL="0" indent="0">
                  <a:buNone/>
                  <a:tabLst>
                    <a:tab pos="3556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r>
                  <a:rPr lang="en-GB" dirty="0" smtClean="0"/>
                  <a:t/>
                </a:r>
                <a:br>
                  <a:rPr lang="en-GB" dirty="0" smtClean="0"/>
                </a:br>
                <a:endParaRPr lang="en-GB" dirty="0" smtClean="0"/>
              </a:p>
              <a:p>
                <a:pPr marL="361950" indent="-361950">
                  <a:buNone/>
                  <a:tabLst>
                    <a:tab pos="361950" algn="l"/>
                  </a:tabLst>
                </a:pPr>
                <a:r>
                  <a:rPr lang="en-GB" dirty="0" smtClean="0"/>
                  <a:t>	where </a:t>
                </a:r>
                <a:r>
                  <a:rPr lang="en-GB" i="1" dirty="0"/>
                  <a:t>k</a:t>
                </a:r>
                <a:r>
                  <a:rPr lang="en-GB" dirty="0"/>
                  <a:t> = </a:t>
                </a:r>
                <a:r>
                  <a:rPr lang="en-US" dirty="0" smtClean="0"/>
                  <a:t>8.9876 × 10</a:t>
                </a:r>
                <a:r>
                  <a:rPr lang="en-US" baseline="30000" dirty="0" smtClean="0"/>
                  <a:t>9</a:t>
                </a:r>
                <a:r>
                  <a:rPr lang="en-US" dirty="0" smtClean="0"/>
                  <a:t> </a:t>
                </a:r>
                <a:r>
                  <a:rPr lang="en-US" dirty="0"/>
                  <a:t>N m</a:t>
                </a:r>
                <a:r>
                  <a:rPr lang="en-US" baseline="30000" dirty="0"/>
                  <a:t>2</a:t>
                </a:r>
                <a:r>
                  <a:rPr lang="en-US" dirty="0"/>
                  <a:t>/</a:t>
                </a:r>
                <a:r>
                  <a:rPr lang="en-US" baseline="30000" dirty="0"/>
                  <a:t> </a:t>
                </a:r>
                <a:r>
                  <a:rPr lang="en-US" dirty="0"/>
                  <a:t>C</a:t>
                </a:r>
                <a:r>
                  <a:rPr lang="en-US" baseline="30000" dirty="0"/>
                  <a:t>2 </a:t>
                </a:r>
                <a:r>
                  <a:rPr lang="en-GB" dirty="0"/>
                  <a:t>is the </a:t>
                </a:r>
                <a:r>
                  <a:rPr lang="en-GB" dirty="0" smtClean="0"/>
                  <a:t>Coulomb </a:t>
                </a:r>
                <a:r>
                  <a:rPr lang="en-GB" dirty="0"/>
                  <a:t/>
                </a:r>
                <a:br>
                  <a:rPr lang="en-GB" dirty="0"/>
                </a:br>
                <a:r>
                  <a:rPr lang="en-GB" dirty="0" smtClean="0"/>
                  <a:t>constant, </a:t>
                </a:r>
                <a:r>
                  <a:rPr lang="en-GB" i="1" dirty="0"/>
                  <a:t>q</a:t>
                </a:r>
                <a:r>
                  <a:rPr lang="en-GB" baseline="-25000" dirty="0"/>
                  <a:t>1</a:t>
                </a:r>
                <a:r>
                  <a:rPr lang="en-GB" dirty="0"/>
                  <a:t> and </a:t>
                </a:r>
                <a:r>
                  <a:rPr lang="en-GB" i="1" dirty="0"/>
                  <a:t>q</a:t>
                </a:r>
                <a:r>
                  <a:rPr lang="en-GB" baseline="-25000" dirty="0"/>
                  <a:t>2</a:t>
                </a:r>
                <a:r>
                  <a:rPr lang="en-GB" dirty="0"/>
                  <a:t> </a:t>
                </a:r>
                <a:r>
                  <a:rPr lang="en-GB" dirty="0" smtClean="0"/>
                  <a:t>are in coulombs (C) and</a:t>
                </a:r>
                <a:br>
                  <a:rPr lang="en-GB" dirty="0" smtClean="0"/>
                </a:br>
                <a:r>
                  <a:rPr lang="en-GB" i="1" dirty="0" smtClean="0"/>
                  <a:t>r</a:t>
                </a:r>
                <a:r>
                  <a:rPr lang="en-GB" dirty="0" smtClean="0"/>
                  <a:t> is the distance between them in metres (m).</a:t>
                </a:r>
                <a:endParaRPr lang="en-GB" dirty="0"/>
              </a:p>
              <a:p>
                <a:r>
                  <a:rPr lang="en-GB" dirty="0" smtClean="0"/>
                  <a:t>The </a:t>
                </a:r>
                <a:r>
                  <a:rPr lang="en-GB" dirty="0" smtClean="0">
                    <a:solidFill>
                      <a:srgbClr val="FF0000"/>
                    </a:solidFill>
                  </a:rPr>
                  <a:t>absolute</a:t>
                </a:r>
                <a:r>
                  <a:rPr lang="en-GB" dirty="0" smtClean="0"/>
                  <a:t> sign is required because the product of </a:t>
                </a:r>
                <a:r>
                  <a:rPr lang="en-GB" i="1" dirty="0" smtClean="0"/>
                  <a:t>q</a:t>
                </a:r>
                <a:r>
                  <a:rPr lang="en-GB" baseline="-25000" dirty="0" smtClean="0"/>
                  <a:t>1</a:t>
                </a:r>
                <a:r>
                  <a:rPr lang="en-GB" dirty="0" smtClean="0"/>
                  <a:t> and </a:t>
                </a:r>
                <a:r>
                  <a:rPr lang="en-GB" i="1" dirty="0" smtClean="0"/>
                  <a:t>q</a:t>
                </a:r>
                <a:r>
                  <a:rPr lang="en-GB" baseline="-25000" dirty="0" smtClean="0"/>
                  <a:t>2</a:t>
                </a:r>
                <a:r>
                  <a:rPr lang="en-GB" dirty="0" smtClean="0"/>
                  <a:t> can be negative.</a:t>
                </a:r>
                <a:endParaRPr lang="en-US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8000" y="1440000"/>
                <a:ext cx="6404487" cy="4680000"/>
              </a:xfrm>
              <a:blipFill>
                <a:blip r:embed="rId3"/>
                <a:stretch>
                  <a:fillRect l="-2664" t="-1042" r="-3330" b="-20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16" descr="21_Figure10b-I.jpg"/>
          <p:cNvPicPr>
            <a:picLocks noChangeAspect="1"/>
          </p:cNvPicPr>
          <p:nvPr/>
        </p:nvPicPr>
        <p:blipFill>
          <a:blip r:embed="rId4" cstate="print"/>
          <a:srcRect l="-353" t="5283"/>
          <a:stretch>
            <a:fillRect/>
          </a:stretch>
        </p:blipFill>
        <p:spPr bwMode="auto">
          <a:xfrm>
            <a:off x="7722629" y="1377500"/>
            <a:ext cx="3441572" cy="473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7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Permittivity 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Coulomb’s </a:t>
                </a:r>
                <a:r>
                  <a:rPr lang="en-GB" dirty="0"/>
                  <a:t>constant can </a:t>
                </a:r>
                <a:r>
                  <a:rPr lang="en-GB" dirty="0" smtClean="0"/>
                  <a:t>be </a:t>
                </a:r>
                <a:r>
                  <a:rPr lang="en-GB" dirty="0"/>
                  <a:t>written as </a:t>
                </a:r>
                <a:r>
                  <a:rPr lang="en-GB" dirty="0" smtClean="0"/>
                  <a:t> </a:t>
                </a:r>
                <a:endParaRPr lang="en-GB" dirty="0"/>
              </a:p>
              <a:p>
                <a:pPr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>
                  <a:buFont typeface="Wingdings" pitchFamily="2" charset="2"/>
                  <a:buNone/>
                </a:pPr>
                <a:r>
                  <a:rPr lang="en-GB" dirty="0"/>
                  <a:t>	</a:t>
                </a:r>
                <a:r>
                  <a:rPr lang="en-GB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/>
                  <a:t> is the </a:t>
                </a:r>
                <a:r>
                  <a:rPr lang="en-GB" dirty="0">
                    <a:solidFill>
                      <a:srgbClr val="FF0000"/>
                    </a:solidFill>
                  </a:rPr>
                  <a:t>permittivity</a:t>
                </a:r>
                <a:r>
                  <a:rPr lang="en-GB" dirty="0"/>
                  <a:t> of </a:t>
                </a:r>
                <a:r>
                  <a:rPr lang="en-GB" dirty="0">
                    <a:solidFill>
                      <a:schemeClr val="tx1"/>
                    </a:solidFill>
                  </a:rPr>
                  <a:t>free space </a:t>
                </a:r>
                <a:r>
                  <a:rPr lang="en-GB" dirty="0" smtClean="0"/>
                  <a:t>(or vacuum</a:t>
                </a:r>
                <a:r>
                  <a:rPr lang="en-GB" dirty="0"/>
                  <a:t>) and has a value of </a:t>
                </a:r>
                <a:r>
                  <a:rPr lang="en-GB" dirty="0" smtClean="0"/>
                  <a:t/>
                </a:r>
                <a:br>
                  <a:rPr lang="en-GB" dirty="0" smtClean="0"/>
                </a:br>
                <a:r>
                  <a:rPr lang="en-GB" dirty="0" smtClean="0"/>
                  <a:t>8.854 × 10</a:t>
                </a:r>
                <a:r>
                  <a:rPr lang="en-GB" baseline="30000" dirty="0" smtClean="0"/>
                  <a:t>-12</a:t>
                </a:r>
                <a:r>
                  <a:rPr lang="en-GB" dirty="0" smtClean="0"/>
                  <a:t> </a:t>
                </a:r>
                <a:r>
                  <a:rPr lang="en-GB" dirty="0"/>
                  <a:t>C²/N</a:t>
                </a:r>
                <a:r>
                  <a:rPr lang="en-GB" baseline="30000" dirty="0"/>
                  <a:t> </a:t>
                </a:r>
                <a:r>
                  <a:rPr lang="en-GB" dirty="0"/>
                  <a:t>m</a:t>
                </a:r>
                <a:r>
                  <a:rPr lang="en-GB" baseline="30000" dirty="0"/>
                  <a:t>2</a:t>
                </a:r>
                <a:r>
                  <a:rPr lang="en-GB" dirty="0"/>
                  <a:t>. </a:t>
                </a:r>
              </a:p>
              <a:p>
                <a:r>
                  <a:rPr lang="en-GB" dirty="0" smtClean="0"/>
                  <a:t>If </a:t>
                </a:r>
                <a:r>
                  <a:rPr lang="en-GB" dirty="0"/>
                  <a:t>the charges are in some </a:t>
                </a:r>
                <a:r>
                  <a:rPr lang="en-GB" dirty="0">
                    <a:solidFill>
                      <a:srgbClr val="FF0000"/>
                    </a:solidFill>
                  </a:rPr>
                  <a:t>medium</a:t>
                </a:r>
                <a:r>
                  <a:rPr lang="en-GB" dirty="0"/>
                  <a:t>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𝜋𝜖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>
                  <a:buFont typeface="Wingdings" pitchFamily="2" charset="2"/>
                  <a:buNone/>
                </a:pPr>
                <a:r>
                  <a:rPr lang="en-GB" dirty="0"/>
                  <a:t>	</a:t>
                </a:r>
                <a:r>
                  <a:rPr lang="en-GB" dirty="0" smtClean="0"/>
                  <a:t>where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dirty="0" smtClean="0"/>
                  <a:t> is the </a:t>
                </a:r>
                <a:r>
                  <a:rPr lang="en-GB" dirty="0" smtClean="0">
                    <a:solidFill>
                      <a:schemeClr val="tx1"/>
                    </a:solidFill>
                  </a:rPr>
                  <a:t>permittivity of the medium</a:t>
                </a:r>
                <a:r>
                  <a:rPr lang="en-GB" dirty="0" smtClean="0"/>
                  <a:t>.</a:t>
                </a:r>
                <a:endParaRPr lang="en-GB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3" t="-10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permittivity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 ratio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 smtClean="0"/>
                  <a:t> is </a:t>
                </a:r>
                <a:r>
                  <a:rPr lang="en-GB" dirty="0"/>
                  <a:t>known as </a:t>
                </a:r>
                <a:r>
                  <a:rPr lang="en-GB" dirty="0">
                    <a:solidFill>
                      <a:srgbClr val="FF0000"/>
                    </a:solidFill>
                  </a:rPr>
                  <a:t>relative </a:t>
                </a:r>
                <a:r>
                  <a:rPr lang="en-GB" dirty="0">
                    <a:solidFill>
                      <a:schemeClr val="tx1"/>
                    </a:solidFill>
                  </a:rPr>
                  <a:t>permittivity</a:t>
                </a:r>
                <a:r>
                  <a:rPr lang="en-GB" dirty="0"/>
                  <a:t>.</a:t>
                </a:r>
              </a:p>
              <a:p>
                <a:r>
                  <a:rPr lang="en-GB" dirty="0" smtClean="0"/>
                  <a:t>The relative permittivity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dirty="0" smtClean="0"/>
                  <a:t> of water is 80.</a:t>
                </a:r>
              </a:p>
              <a:p>
                <a:r>
                  <a:rPr lang="en-GB" dirty="0" smtClean="0"/>
                  <a:t>Hence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dirty="0" smtClean="0">
                    <a:sym typeface="Symbol" panose="05050102010706020507" pitchFamily="18" charset="2"/>
                  </a:rPr>
                  <a:t> for water = 80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r>
                  <a:rPr lang="en-GB" dirty="0" smtClean="0"/>
                  <a:t>When common salt or sodium </a:t>
                </a:r>
                <a:r>
                  <a:rPr lang="en-GB" dirty="0"/>
                  <a:t>chloride (</a:t>
                </a:r>
                <a:r>
                  <a:rPr lang="en-GB" dirty="0" err="1"/>
                  <a:t>NaCl</a:t>
                </a:r>
                <a:r>
                  <a:rPr lang="en-GB" dirty="0"/>
                  <a:t>) is put into </a:t>
                </a:r>
                <a:r>
                  <a:rPr lang="en-GB" dirty="0" smtClean="0"/>
                  <a:t>water, </a:t>
                </a:r>
                <a:r>
                  <a:rPr lang="en-GB" dirty="0"/>
                  <a:t>the force between </a:t>
                </a:r>
                <a:r>
                  <a:rPr lang="en-GB" dirty="0" smtClean="0"/>
                  <a:t>the </a:t>
                </a:r>
                <a:r>
                  <a:rPr lang="en-GB" dirty="0"/>
                  <a:t>sodium and chloride </a:t>
                </a:r>
                <a:r>
                  <a:rPr lang="en-GB" dirty="0" smtClean="0"/>
                  <a:t>ions </a:t>
                </a:r>
                <a:r>
                  <a:rPr lang="en-GB" dirty="0"/>
                  <a:t>is reduced by 80 times.</a:t>
                </a:r>
              </a:p>
              <a:p>
                <a:r>
                  <a:rPr lang="en-GB" dirty="0" smtClean="0"/>
                  <a:t>This </a:t>
                </a:r>
                <a:r>
                  <a:rPr lang="en-GB" dirty="0"/>
                  <a:t>explains the high solubility of common salt </a:t>
                </a:r>
                <a:r>
                  <a:rPr lang="en-GB" dirty="0" smtClean="0"/>
                  <a:t>in </a:t>
                </a:r>
                <a:r>
                  <a:rPr lang="en-GB" dirty="0"/>
                  <a:t>water</a:t>
                </a:r>
                <a:r>
                  <a:rPr lang="en-GB" dirty="0" smtClean="0"/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3" t="-13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9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2304</TotalTime>
  <Words>5351</Words>
  <Application>Microsoft Office PowerPoint</Application>
  <PresentationFormat>Widescreen</PresentationFormat>
  <Paragraphs>468</Paragraphs>
  <Slides>50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Cambria Math</vt:lpstr>
      <vt:lpstr>Symbol</vt:lpstr>
      <vt:lpstr>Times New Roman</vt:lpstr>
      <vt:lpstr>Wingdings</vt:lpstr>
      <vt:lpstr>Retrospect</vt:lpstr>
      <vt:lpstr>Equation</vt:lpstr>
      <vt:lpstr>Static electricity</vt:lpstr>
      <vt:lpstr>Learning objectives</vt:lpstr>
      <vt:lpstr>Atoms </vt:lpstr>
      <vt:lpstr>Ions</vt:lpstr>
      <vt:lpstr>Example 1</vt:lpstr>
      <vt:lpstr>Example 2</vt:lpstr>
      <vt:lpstr>Coulomb’s Law for point charges</vt:lpstr>
      <vt:lpstr>Permittivity </vt:lpstr>
      <vt:lpstr>Relative permittivity</vt:lpstr>
      <vt:lpstr>Superposition of forces</vt:lpstr>
      <vt:lpstr>Force on point charge due to other point charges </vt:lpstr>
      <vt:lpstr>Example 3</vt:lpstr>
      <vt:lpstr>Example 4</vt:lpstr>
      <vt:lpstr>Example 4 - cont</vt:lpstr>
      <vt:lpstr>PowerPoint Presentation</vt:lpstr>
      <vt:lpstr>Electric field</vt:lpstr>
      <vt:lpstr>Electric field of point charges</vt:lpstr>
      <vt:lpstr>Electric field due to two point charges </vt:lpstr>
      <vt:lpstr>Mathematical definition of electric field </vt:lpstr>
      <vt:lpstr>Electric field due to a point charge </vt:lpstr>
      <vt:lpstr>Example 5</vt:lpstr>
      <vt:lpstr>Example 6</vt:lpstr>
      <vt:lpstr>Superposition of electric fields</vt:lpstr>
      <vt:lpstr>Field due to two equal point charges of opposite signs</vt:lpstr>
      <vt:lpstr>Example 7</vt:lpstr>
      <vt:lpstr>Electric field between two parallel plates</vt:lpstr>
      <vt:lpstr>Example 8</vt:lpstr>
      <vt:lpstr>Electric potential energy – uniform field</vt:lpstr>
      <vt:lpstr>Electric potential energy – uniform field</vt:lpstr>
      <vt:lpstr>Electric potential energy – uniform field</vt:lpstr>
      <vt:lpstr>Electric potential energy</vt:lpstr>
      <vt:lpstr>Electric potential energy</vt:lpstr>
      <vt:lpstr>Electric potential energy of several point charges</vt:lpstr>
      <vt:lpstr>Example 9</vt:lpstr>
      <vt:lpstr>Electric potential</vt:lpstr>
      <vt:lpstr>Example 10</vt:lpstr>
      <vt:lpstr>Electric potential – uniform field</vt:lpstr>
      <vt:lpstr>Example 11</vt:lpstr>
      <vt:lpstr>The electron-volt (eV) as a unit of energy</vt:lpstr>
      <vt:lpstr>Example 12</vt:lpstr>
      <vt:lpstr>Electric field from potential of point charge</vt:lpstr>
      <vt:lpstr>PowerPoint Presentation</vt:lpstr>
      <vt:lpstr>Electric field due to a ring of charge</vt:lpstr>
      <vt:lpstr>Electric field due to a charged line segment</vt:lpstr>
      <vt:lpstr>Millikan oil drop experiment</vt:lpstr>
      <vt:lpstr>Example 11 </vt:lpstr>
      <vt:lpstr>Electric flux </vt:lpstr>
      <vt:lpstr>Gauss law </vt:lpstr>
      <vt:lpstr>Coulomb’s law from Gauss law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electricity</dc:title>
  <dc:creator>Tan Teow Chye</dc:creator>
  <cp:lastModifiedBy>Sheh Lit CHANG (SP)</cp:lastModifiedBy>
  <cp:revision>219</cp:revision>
  <cp:lastPrinted>2020-07-23T11:25:44Z</cp:lastPrinted>
  <dcterms:created xsi:type="dcterms:W3CDTF">2018-09-30T12:15:30Z</dcterms:created>
  <dcterms:modified xsi:type="dcterms:W3CDTF">2022-01-17T01:39:37Z</dcterms:modified>
</cp:coreProperties>
</file>