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46"/>
  </p:notesMasterIdLst>
  <p:sldIdLst>
    <p:sldId id="256" r:id="rId2"/>
    <p:sldId id="374" r:id="rId3"/>
    <p:sldId id="392" r:id="rId4"/>
    <p:sldId id="382" r:id="rId5"/>
    <p:sldId id="376" r:id="rId6"/>
    <p:sldId id="383" r:id="rId7"/>
    <p:sldId id="377" r:id="rId8"/>
    <p:sldId id="384" r:id="rId9"/>
    <p:sldId id="388" r:id="rId10"/>
    <p:sldId id="378" r:id="rId11"/>
    <p:sldId id="386" r:id="rId12"/>
    <p:sldId id="387" r:id="rId13"/>
    <p:sldId id="390" r:id="rId14"/>
    <p:sldId id="379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406" r:id="rId29"/>
    <p:sldId id="419" r:id="rId30"/>
    <p:sldId id="420" r:id="rId31"/>
    <p:sldId id="421" r:id="rId32"/>
    <p:sldId id="422" r:id="rId33"/>
    <p:sldId id="407" r:id="rId34"/>
    <p:sldId id="408" r:id="rId35"/>
    <p:sldId id="409" r:id="rId36"/>
    <p:sldId id="410" r:id="rId37"/>
    <p:sldId id="411" r:id="rId38"/>
    <p:sldId id="412" r:id="rId39"/>
    <p:sldId id="413" r:id="rId40"/>
    <p:sldId id="414" r:id="rId41"/>
    <p:sldId id="415" r:id="rId42"/>
    <p:sldId id="416" r:id="rId43"/>
    <p:sldId id="417" r:id="rId44"/>
    <p:sldId id="418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8" autoAdjust="0"/>
    <p:restoredTop sz="92015" autoAdjust="0"/>
  </p:normalViewPr>
  <p:slideViewPr>
    <p:cSldViewPr snapToGrid="0">
      <p:cViewPr varScale="1">
        <p:scale>
          <a:sx n="60" d="100"/>
          <a:sy n="60" d="100"/>
        </p:scale>
        <p:origin x="6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4530E-66E8-4EEF-8660-8A53FF529BDE}" type="datetimeFigureOut">
              <a:rPr lang="en-SG" smtClean="0"/>
              <a:t>18/1/2022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195AC-A795-4C37-B905-E546E142DA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4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30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6339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30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0760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30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1054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30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7024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GB" dirty="0" smtClean="0"/>
              <a:t>0.024 times the speed of light</a:t>
            </a:r>
            <a:endParaRPr lang="en-US" dirty="0" smtClean="0"/>
          </a:p>
          <a:p>
            <a:pPr marL="228600" indent="-228600">
              <a:buAutoNum type="alphaLcParenR" startAt="2"/>
            </a:pPr>
            <a:r>
              <a:rPr lang="en-GB" dirty="0" smtClean="0"/>
              <a:t>B = 0.83 T</a:t>
            </a:r>
          </a:p>
          <a:p>
            <a:pPr marL="228600" indent="-228600">
              <a:buNone/>
            </a:pPr>
            <a:r>
              <a:rPr lang="en-GB" dirty="0" smtClean="0"/>
              <a:t>c)  Increasing potential V  will increase the speed.</a:t>
            </a:r>
            <a:r>
              <a:rPr lang="en-GB" baseline="0" dirty="0" smtClean="0"/>
              <a:t> </a:t>
            </a:r>
            <a:r>
              <a:rPr lang="en-GB" dirty="0" smtClean="0"/>
              <a:t>The upward electric force does not change but the magnetic force will increase and the electron</a:t>
            </a:r>
            <a:r>
              <a:rPr lang="en-GB" baseline="0" dirty="0" smtClean="0"/>
              <a:t> beam will turn downward and will hit the hit the tube below the </a:t>
            </a:r>
            <a:r>
              <a:rPr lang="en-GB" baseline="0" dirty="0" err="1" smtClean="0"/>
              <a:t>undeflected</a:t>
            </a:r>
            <a:r>
              <a:rPr lang="en-GB" baseline="0" dirty="0" smtClean="0"/>
              <a:t> position. 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9899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GB" dirty="0" smtClean="0"/>
              <a:t>F = 42.4 N in the +z direction</a:t>
            </a:r>
            <a:r>
              <a:rPr lang="en-GB" baseline="0" dirty="0" smtClean="0"/>
              <a:t> (upward). F = (42.4 N) </a:t>
            </a:r>
            <a:r>
              <a:rPr lang="en-GB" b="1" baseline="0" dirty="0" smtClean="0"/>
              <a:t>k</a:t>
            </a:r>
            <a:endParaRPr lang="en-GB" b="1" dirty="0" smtClean="0"/>
          </a:p>
          <a:p>
            <a:pPr marL="228600" indent="-228600">
              <a:buAutoNum type="alphaLcParenR" startAt="2"/>
            </a:pPr>
            <a:r>
              <a:rPr lang="en-GB" dirty="0" smtClean="0"/>
              <a:t>The angle</a:t>
            </a:r>
            <a:r>
              <a:rPr lang="en-GB" baseline="0" dirty="0" smtClean="0"/>
              <a:t> between the  </a:t>
            </a:r>
            <a:r>
              <a:rPr lang="en-GB" b="1" baseline="0" dirty="0" smtClean="0"/>
              <a:t>l</a:t>
            </a:r>
            <a:r>
              <a:rPr lang="en-GB" baseline="0" dirty="0" smtClean="0"/>
              <a:t> and </a:t>
            </a:r>
            <a:r>
              <a:rPr lang="en-GB" b="1" baseline="0" dirty="0" smtClean="0"/>
              <a:t>B</a:t>
            </a:r>
            <a:r>
              <a:rPr lang="en-GB" baseline="0" dirty="0" smtClean="0"/>
              <a:t> should be 90</a:t>
            </a:r>
            <a:r>
              <a:rPr lang="en-GB" baseline="30000" dirty="0" smtClean="0"/>
              <a:t>o</a:t>
            </a:r>
            <a:r>
              <a:rPr lang="en-GB" baseline="0" dirty="0" smtClean="0"/>
              <a:t>. Rotate the rod clockwise by 45</a:t>
            </a:r>
            <a:r>
              <a:rPr lang="en-GB" baseline="30000" dirty="0" smtClean="0"/>
              <a:t>o </a:t>
            </a:r>
            <a:r>
              <a:rPr lang="en-GB" baseline="0" dirty="0" smtClean="0"/>
              <a:t> from its orientation so that the current runs toward the south east. </a:t>
            </a:r>
          </a:p>
          <a:p>
            <a:pPr marL="228600" indent="-228600">
              <a:buNone/>
            </a:pPr>
            <a:r>
              <a:rPr lang="en-GB" baseline="0" dirty="0" smtClean="0"/>
              <a:t>c)   F = 60.0 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5023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2844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 = 6.0 T and</a:t>
            </a:r>
            <a:r>
              <a:rPr lang="en-GB" baseline="0" dirty="0" smtClean="0"/>
              <a:t> Area is 60</a:t>
            </a:r>
            <a:r>
              <a:rPr lang="en-GB" baseline="30000" dirty="0" smtClean="0"/>
              <a:t>o</a:t>
            </a:r>
            <a:r>
              <a:rPr lang="en-GB" baseline="0" dirty="0" smtClean="0"/>
              <a:t> to the magnetic field. 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0601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 figure shows the rotor rotated by 90</a:t>
            </a:r>
            <a:r>
              <a:rPr lang="en-GB" baseline="30000" dirty="0" smtClean="0"/>
              <a:t>o</a:t>
            </a:r>
            <a:r>
              <a:rPr lang="en-GB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DA3C8C-DC59-46E6-9E9C-2C3D43B5E77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10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7C20-BB19-4AD5-86ED-C68EDAAB60D7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Official (closed), Non-sensitive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Page </a:t>
            </a:r>
            <a:fld id="{8171E6F6-E6A4-4115-9778-B0A1DA8DDB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63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7A9-7260-4EF5-9B29-47E38AFD7566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06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EEF7-BAFD-4DE2-8BE5-6C94E9AF47A7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0000"/>
          </a:xfrm>
        </p:spPr>
        <p:txBody>
          <a:bodyPr anchor="ctr">
            <a:normAutofit/>
          </a:bodyPr>
          <a:lstStyle>
            <a:lvl1pPr marL="0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1pPr>
            <a:lvl2pPr marL="627063" indent="-268288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defRPr sz="2000"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3D80-89CB-4638-8B9B-1E75976EEBE7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Official (closed), Non-sensitive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 </a:t>
            </a:r>
            <a:r>
              <a:rPr lang="en-US" sz="1600" dirty="0" smtClean="0"/>
              <a:t>Page </a:t>
            </a:r>
            <a:fld id="{D57F1E4F-1CFF-5643-939E-217C01CDF565}" type="slidenum">
              <a:rPr lang="en-US" sz="1600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33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8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C9CF-C3E8-4DE3-9DF1-FDB600443E9E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113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0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311DB-D4DE-4981-8024-961E7F02B025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00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0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1A2A-F4E0-42AB-BD15-7A5AE1D8A2F6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81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7381-D610-4E78-97B2-B2F28D694998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41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3F706-627D-4EDF-9154-7A4F224A1E00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Official (closed), Non-sensitive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33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8C26006-33B1-4C58-B622-45FD0629F04F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Official (closed), Non-sensitive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832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DDA8F-BE29-4B49-9E9C-1779A1A9419A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06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80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40000"/>
            <a:ext cx="10080000" cy="4680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C1C8E1-92A0-44E6-AD71-2F0301112A6C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Official (closed), Non-sensitive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84672" y="1226198"/>
            <a:ext cx="10080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05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sites.google.com/site/physicsflash/home/cyclotr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wmf"/><Relationship Id="rId10" Type="http://schemas.openxmlformats.org/officeDocument/2006/relationships/image" Target="../media/image19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EP0605 </a:t>
            </a:r>
          </a:p>
          <a:p>
            <a:r>
              <a:rPr lang="en-US" dirty="0" smtClean="0"/>
              <a:t>Pre-class (1 to 14)</a:t>
            </a:r>
          </a:p>
          <a:p>
            <a:r>
              <a:rPr lang="en-US" dirty="0" smtClean="0"/>
              <a:t>in-class (16 </a:t>
            </a:r>
            <a:r>
              <a:rPr lang="en-US" dirty="0" err="1" smtClean="0"/>
              <a:t>onwardS</a:t>
            </a:r>
            <a:r>
              <a:rPr lang="en-US" dirty="0" smtClean="0"/>
              <a:t>)</a:t>
            </a:r>
            <a:endParaRPr lang="en-SG" dirty="0"/>
          </a:p>
          <a:p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00051" y="758952"/>
            <a:ext cx="10058400" cy="3566160"/>
          </a:xfrm>
        </p:spPr>
        <p:txBody>
          <a:bodyPr/>
          <a:lstStyle/>
          <a:p>
            <a:r>
              <a:rPr lang="en-SG" dirty="0" smtClean="0"/>
              <a:t>Magnetism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171E6F6-E6A4-4115-9778-B0A1DA8DDBE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3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Right-hand grip rule </a:t>
            </a:r>
            <a:r>
              <a:rPr lang="en-US" dirty="0" smtClean="0"/>
              <a:t>for </a:t>
            </a:r>
            <a:r>
              <a:rPr lang="en-US" dirty="0"/>
              <a:t>direction of </a:t>
            </a:r>
            <a:r>
              <a:rPr lang="en-US" dirty="0" smtClean="0"/>
              <a:t>magnetic force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 smtClean="0"/>
                  <a:t>A quick way to find the direction of the</a:t>
                </a:r>
                <a:br>
                  <a:rPr lang="en-AU" dirty="0" smtClean="0"/>
                </a:br>
                <a:r>
                  <a:rPr lang="en-AU" dirty="0" smtClean="0"/>
                  <a:t>magnetic force on a moving charge is</a:t>
                </a:r>
                <a:br>
                  <a:rPr lang="en-AU" dirty="0" smtClean="0"/>
                </a:br>
                <a:r>
                  <a:rPr lang="en-AU" dirty="0" err="1" smtClean="0"/>
                  <a:t>is</a:t>
                </a:r>
                <a:r>
                  <a:rPr lang="en-AU" dirty="0" smtClean="0"/>
                  <a:t> to use the right hand </a:t>
                </a:r>
                <a:r>
                  <a:rPr lang="en-AU" dirty="0" smtClean="0">
                    <a:solidFill>
                      <a:srgbClr val="FF0000"/>
                    </a:solidFill>
                  </a:rPr>
                  <a:t>grip</a:t>
                </a:r>
                <a:r>
                  <a:rPr lang="en-AU" dirty="0" smtClean="0"/>
                  <a:t> rule.</a:t>
                </a:r>
              </a:p>
              <a:p>
                <a:r>
                  <a:rPr lang="en-AU" dirty="0" smtClean="0"/>
                  <a:t>We point our fingers along the </a:t>
                </a:r>
                <a:r>
                  <a:rPr lang="en-AU" dirty="0">
                    <a:solidFill>
                      <a:srgbClr val="FF0000"/>
                    </a:solidFill>
                  </a:rPr>
                  <a:t>velocity</a:t>
                </a:r>
                <a:r>
                  <a:rPr lang="en-AU" dirty="0"/>
                  <a:t> </a:t>
                </a:r>
                <a:r>
                  <a:rPr lang="en-AU" dirty="0" smtClean="0"/>
                  <a:t/>
                </a:r>
                <a:br>
                  <a:rPr lang="en-AU" dirty="0" smtClean="0"/>
                </a:br>
                <a:r>
                  <a:rPr lang="en-AU" dirty="0" smtClean="0"/>
                  <a:t>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AU" dirty="0" smtClean="0"/>
                  <a:t> and move them towards </a:t>
                </a:r>
                <a:r>
                  <a:rPr lang="en-AU" dirty="0"/>
                  <a:t>the </a:t>
                </a:r>
                <a:r>
                  <a:rPr lang="en-AU" dirty="0" smtClean="0"/>
                  <a:t/>
                </a:r>
                <a:br>
                  <a:rPr lang="en-AU" dirty="0" smtClean="0"/>
                </a:br>
                <a:r>
                  <a:rPr lang="en-AU" dirty="0" smtClean="0">
                    <a:solidFill>
                      <a:srgbClr val="FF0000"/>
                    </a:solidFill>
                  </a:rPr>
                  <a:t>magnetic </a:t>
                </a:r>
                <a:r>
                  <a:rPr lang="en-AU" dirty="0" smtClean="0">
                    <a:solidFill>
                      <a:schemeClr val="tx1"/>
                    </a:solidFill>
                  </a:rPr>
                  <a:t>field</a:t>
                </a:r>
                <a:r>
                  <a:rPr lang="en-AU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AU" dirty="0" smtClean="0"/>
                  <a:t>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AU" dirty="0" smtClean="0"/>
                  <a:t>.</a:t>
                </a:r>
                <a:endParaRPr lang="en-AU" dirty="0"/>
              </a:p>
              <a:p>
                <a:r>
                  <a:rPr lang="en-AU" dirty="0" smtClean="0"/>
                  <a:t>The </a:t>
                </a:r>
                <a:r>
                  <a:rPr lang="en-AU" dirty="0">
                    <a:solidFill>
                      <a:srgbClr val="FF0000"/>
                    </a:solidFill>
                  </a:rPr>
                  <a:t>thumb</a:t>
                </a:r>
                <a:r>
                  <a:rPr lang="en-AU" dirty="0"/>
                  <a:t> </a:t>
                </a:r>
                <a:r>
                  <a:rPr lang="en-AU" dirty="0" smtClean="0"/>
                  <a:t>points in </a:t>
                </a:r>
                <a:r>
                  <a:rPr lang="en-AU" dirty="0"/>
                  <a:t>the direction of the </a:t>
                </a:r>
                <a:r>
                  <a:rPr lang="en-AU" dirty="0" smtClean="0"/>
                  <a:t/>
                </a:r>
                <a:br>
                  <a:rPr lang="en-AU" dirty="0" smtClean="0"/>
                </a:br>
                <a:r>
                  <a:rPr lang="en-AU" dirty="0" smtClean="0"/>
                  <a:t>magnetic </a:t>
                </a:r>
                <a:r>
                  <a:rPr lang="en-AU" dirty="0"/>
                  <a:t>force </a:t>
                </a:r>
                <a:r>
                  <a:rPr lang="en-AU" dirty="0" smtClean="0"/>
                  <a:t>if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AU" dirty="0" smtClean="0"/>
                  <a:t> is </a:t>
                </a:r>
                <a:r>
                  <a:rPr lang="en-AU" dirty="0" smtClean="0">
                    <a:solidFill>
                      <a:srgbClr val="FF0000"/>
                    </a:solidFill>
                  </a:rPr>
                  <a:t>positive</a:t>
                </a:r>
                <a:r>
                  <a:rPr lang="en-AU" dirty="0" smtClean="0"/>
                  <a:t>. </a:t>
                </a:r>
              </a:p>
              <a:p>
                <a:r>
                  <a:rPr lang="en-AU" dirty="0"/>
                  <a:t>If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AU" dirty="0"/>
                  <a:t> is </a:t>
                </a:r>
                <a:r>
                  <a:rPr lang="en-AU" dirty="0">
                    <a:solidFill>
                      <a:srgbClr val="FF0000"/>
                    </a:solidFill>
                  </a:rPr>
                  <a:t>negative</a:t>
                </a:r>
                <a:r>
                  <a:rPr lang="en-AU" dirty="0"/>
                  <a:t>, the direction of the force </a:t>
                </a:r>
                <a:r>
                  <a:rPr lang="en-AU" dirty="0" smtClean="0"/>
                  <a:t/>
                </a:r>
                <a:br>
                  <a:rPr lang="en-AU" dirty="0" smtClean="0"/>
                </a:br>
                <a:r>
                  <a:rPr lang="en-AU" dirty="0" smtClean="0"/>
                  <a:t>is </a:t>
                </a:r>
                <a:r>
                  <a:rPr lang="en-AU" dirty="0">
                    <a:solidFill>
                      <a:srgbClr val="FF0000"/>
                    </a:solidFill>
                  </a:rPr>
                  <a:t>opposite</a:t>
                </a:r>
                <a:r>
                  <a:rPr lang="en-AU" dirty="0"/>
                  <a:t> to the direction </a:t>
                </a:r>
                <a:r>
                  <a:rPr lang="en-AU" dirty="0" smtClean="0"/>
                  <a:t>of </a:t>
                </a:r>
                <a:r>
                  <a:rPr lang="en-AU" dirty="0"/>
                  <a:t>the thumb.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3" t="-1042" b="-364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3" descr="D:\s41788\My Documents\Dip Plus\Chapters\Images_magnetism\27_Figure07-I.jpg"/>
          <p:cNvPicPr>
            <a:picLocks noChangeAspect="1" noChangeArrowheads="1"/>
          </p:cNvPicPr>
          <p:nvPr/>
        </p:nvPicPr>
        <p:blipFill rotWithShape="1">
          <a:blip r:embed="rId3" cstate="print"/>
          <a:srcRect l="29007" t="15171" r="30280" b="6882"/>
          <a:stretch/>
        </p:blipFill>
        <p:spPr bwMode="auto">
          <a:xfrm>
            <a:off x="6578109" y="1940068"/>
            <a:ext cx="4762537" cy="351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3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Right-hand grip rule </a:t>
            </a:r>
            <a:r>
              <a:rPr lang="en-US" dirty="0" smtClean="0"/>
              <a:t>for </a:t>
            </a:r>
            <a:r>
              <a:rPr lang="en-US" dirty="0"/>
              <a:t>direction of </a:t>
            </a:r>
            <a:r>
              <a:rPr lang="en-US" dirty="0" smtClean="0"/>
              <a:t>magnetic force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 smtClean="0"/>
                  <a:t>The </a:t>
                </a:r>
                <a:r>
                  <a:rPr lang="en-AU" dirty="0"/>
                  <a:t>cross </a:t>
                </a:r>
                <a:r>
                  <a:rPr lang="en-AU" dirty="0" smtClean="0"/>
                  <a:t>product,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𝑞</m:t>
                    </m:r>
                    <m:acc>
                      <m:accPr>
                        <m:chr m:val="⃗"/>
                        <m:ctrlPr>
                          <a:rPr lang="en-SG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SG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AU" dirty="0" smtClean="0"/>
                  <a:t>, </a:t>
                </a:r>
                <a:r>
                  <a:rPr lang="en-AU" dirty="0"/>
                  <a:t>gives </a:t>
                </a:r>
                <a:r>
                  <a:rPr lang="en-AU" dirty="0">
                    <a:solidFill>
                      <a:srgbClr val="FF0000"/>
                    </a:solidFill>
                  </a:rPr>
                  <a:t>both </a:t>
                </a:r>
                <a:r>
                  <a:rPr lang="en-AU" dirty="0"/>
                  <a:t>the magnitude and </a:t>
                </a:r>
                <a:r>
                  <a:rPr lang="en-AU" dirty="0">
                    <a:solidFill>
                      <a:srgbClr val="FF0000"/>
                    </a:solidFill>
                  </a:rPr>
                  <a:t>direction</a:t>
                </a:r>
                <a:r>
                  <a:rPr lang="en-AU" dirty="0"/>
                  <a:t> of the magnetic force on a moving charge.</a:t>
                </a:r>
              </a:p>
              <a:p>
                <a:r>
                  <a:rPr lang="en-AU" dirty="0" smtClean="0"/>
                  <a:t>The right hand grip rule only tells us the direction of the magnetic force </a:t>
                </a:r>
                <a:r>
                  <a:rPr lang="en-AU" dirty="0" smtClean="0">
                    <a:solidFill>
                      <a:srgbClr val="FF0000"/>
                    </a:solidFill>
                  </a:rPr>
                  <a:t>relative</a:t>
                </a:r>
                <a:r>
                  <a:rPr lang="en-AU" dirty="0" smtClean="0"/>
                  <a:t> to the charge’s velocity and the magnetic field.  </a:t>
                </a:r>
              </a:p>
              <a:p>
                <a:pPr marL="0" indent="0">
                  <a:buNone/>
                </a:pPr>
                <a:r>
                  <a:rPr lang="en-AU" dirty="0" smtClean="0"/>
                  <a:t>  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3" r="-139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04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54" y="1436751"/>
            <a:ext cx="10080000" cy="4680000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A </a:t>
            </a:r>
            <a:r>
              <a:rPr lang="en-GB" sz="2000" dirty="0" smtClean="0"/>
              <a:t>proton </a:t>
            </a:r>
            <a:r>
              <a:rPr lang="en-GB" sz="2000" dirty="0"/>
              <a:t>moves </a:t>
            </a:r>
            <a:r>
              <a:rPr lang="en-GB" sz="2000" dirty="0" smtClean="0"/>
              <a:t>along the positive </a:t>
            </a:r>
            <a:r>
              <a:rPr lang="en-GB" sz="2000" i="1" dirty="0" smtClean="0"/>
              <a:t>y</a:t>
            </a:r>
            <a:r>
              <a:rPr lang="en-GB" sz="2000" dirty="0"/>
              <a:t>-</a:t>
            </a:r>
            <a:r>
              <a:rPr lang="en-GB" sz="2000" dirty="0" smtClean="0"/>
              <a:t>axis at 1.0 </a:t>
            </a:r>
            <a:r>
              <a:rPr lang="en-GB" sz="2000" dirty="0"/>
              <a:t>× 10</a:t>
            </a:r>
            <a:r>
              <a:rPr lang="en-GB" sz="2000" baseline="30000" dirty="0"/>
              <a:t>5</a:t>
            </a:r>
            <a:r>
              <a:rPr lang="en-GB" sz="2000" dirty="0"/>
              <a:t> m/s through a uniform magnetic field </a:t>
            </a:r>
            <a:r>
              <a:rPr lang="en-GB" sz="2000" dirty="0" smtClean="0"/>
              <a:t>of </a:t>
            </a:r>
            <a:r>
              <a:rPr lang="en-GB" sz="2000" dirty="0"/>
              <a:t>magnitude </a:t>
            </a:r>
            <a:r>
              <a:rPr lang="en-GB" sz="2000" dirty="0" smtClean="0"/>
              <a:t>1.2 T directed along the negative </a:t>
            </a:r>
            <a:r>
              <a:rPr lang="en-GB" sz="2000" i="1" dirty="0" smtClean="0"/>
              <a:t>x-</a:t>
            </a:r>
            <a:r>
              <a:rPr lang="en-GB" sz="2000" dirty="0" smtClean="0"/>
              <a:t>axis as shown. What is the direction and magnitude of the magnetic force on the proton? </a:t>
            </a:r>
            <a:r>
              <a:rPr lang="en-GB" sz="2000" dirty="0"/>
              <a:t>Charge of a proton is </a:t>
            </a:r>
            <a:r>
              <a:rPr lang="en-GB" sz="2000" dirty="0" smtClean="0"/>
              <a:t>1.6 </a:t>
            </a:r>
            <a:r>
              <a:rPr lang="en-GB" sz="2000" dirty="0"/>
              <a:t>× 10</a:t>
            </a:r>
            <a:r>
              <a:rPr lang="en-GB" sz="2000" baseline="30000" dirty="0"/>
              <a:t>-19</a:t>
            </a:r>
            <a:r>
              <a:rPr lang="en-GB" sz="2000" dirty="0"/>
              <a:t> C.</a:t>
            </a:r>
          </a:p>
          <a:p>
            <a:pPr marL="0" indent="0">
              <a:buNone/>
            </a:pPr>
            <a:endParaRPr lang="en-S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96954" y="2755689"/>
                <a:ext cx="5972147" cy="2991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000" u="sng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</a:p>
              <a:p>
                <a:r>
                  <a:rPr lang="en-SG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the vector cross product,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SG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=1.0×</m:t>
                    </m:r>
                    <m:sSup>
                      <m:sSupPr>
                        <m:ctrlPr>
                          <a:rPr lang="en-SG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SG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SG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SG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SG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m/s,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SG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=−1.2 </m:t>
                    </m:r>
                    <m:acc>
                      <m:accPr>
                        <m:chr m:val="̂"/>
                        <m:ctrlPr>
                          <a:rPr lang="en-SG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SG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</a:p>
              <a:p>
                <a:endParaRPr lang="en-SG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SG" sz="2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acc>
                        <m:accPr>
                          <m:chr m:val="⃗"/>
                          <m:ctrlPr>
                            <a:rPr lang="en-SG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SG" sz="2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SG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SG" sz="2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=1.6×</m:t>
                      </m:r>
                      <m:sSup>
                        <m:sSupPr>
                          <m:ctrlPr>
                            <a:rPr lang="en-SG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SG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−19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SG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2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SG" sz="2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SG" sz="2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SG" sz="2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SG" sz="2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SG" sz="2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SG" sz="2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SG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SG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1.0×</m:t>
                                </m:r>
                                <m:sSup>
                                  <m:sSupPr>
                                    <m:ctrlPr>
                                      <a:rPr lang="en-SG" sz="2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2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sz="2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SG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SG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−1.2</m:t>
                                </m:r>
                              </m:e>
                              <m:e>
                                <m:r>
                                  <a:rPr lang="en-SG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SG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SG" sz="2000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SG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=1.92×</m:t>
                    </m:r>
                    <m:sSup>
                      <m:sSupPr>
                        <m:ctrlPr>
                          <a:rPr lang="en-SG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SG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−14</m:t>
                        </m:r>
                      </m:sup>
                    </m:sSup>
                    <m:r>
                      <a:rPr lang="en-SG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SG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SG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</a:t>
                </a:r>
                <a14:m>
                  <m:oMath xmlns:m="http://schemas.openxmlformats.org/officeDocument/2006/math">
                    <m:r>
                      <a:rPr lang="en-SG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=1.9×</m:t>
                    </m:r>
                    <m:sSup>
                      <m:sSupPr>
                        <m:ctrlPr>
                          <a:rPr lang="en-SG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SG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−14</m:t>
                        </m:r>
                      </m:sup>
                    </m:sSup>
                    <m:r>
                      <a:rPr lang="en-SG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SG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SG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(2 </a:t>
                </a:r>
                <a:r>
                  <a:rPr lang="en-SG" sz="2000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s.f.</a:t>
                </a:r>
                <a:r>
                  <a:rPr lang="en-SG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SG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54" y="2755689"/>
                <a:ext cx="5972147" cy="2991973"/>
              </a:xfrm>
              <a:prstGeom prst="rect">
                <a:avLst/>
              </a:prstGeom>
              <a:blipFill>
                <a:blip r:embed="rId3"/>
                <a:stretch>
                  <a:fillRect l="-1122" t="-1018" b="-264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7189780" y="2888099"/>
            <a:ext cx="3878036" cy="2056836"/>
            <a:chOff x="7189780" y="2888099"/>
            <a:chExt cx="3878036" cy="2056836"/>
          </a:xfrm>
        </p:grpSpPr>
        <p:sp>
          <p:nvSpPr>
            <p:cNvPr id="7" name="Parallelogram 6"/>
            <p:cNvSpPr/>
            <p:nvPr/>
          </p:nvSpPr>
          <p:spPr>
            <a:xfrm>
              <a:off x="7189780" y="3265803"/>
              <a:ext cx="3878036" cy="1608966"/>
            </a:xfrm>
            <a:prstGeom prst="parallelogram">
              <a:avLst>
                <a:gd name="adj" fmla="val 71986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8" name="Group 27"/>
            <p:cNvGrpSpPr>
              <a:grpSpLocks/>
            </p:cNvGrpSpPr>
            <p:nvPr/>
          </p:nvGrpSpPr>
          <p:grpSpPr bwMode="auto">
            <a:xfrm>
              <a:off x="7997703" y="2888099"/>
              <a:ext cx="2384431" cy="2056836"/>
              <a:chOff x="530" y="2353"/>
              <a:chExt cx="1419" cy="1169"/>
            </a:xfrm>
          </p:grpSpPr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 flipV="1">
                <a:off x="776" y="2672"/>
                <a:ext cx="415" cy="65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13"/>
              <p:cNvSpPr>
                <a:spLocks noChangeShapeType="1"/>
              </p:cNvSpPr>
              <p:nvPr/>
            </p:nvSpPr>
            <p:spPr bwMode="auto">
              <a:xfrm>
                <a:off x="530" y="3044"/>
                <a:ext cx="117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942" y="3044"/>
                <a:ext cx="66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 flipV="1">
                <a:off x="940" y="2749"/>
                <a:ext cx="204" cy="309"/>
              </a:xfrm>
              <a:prstGeom prst="line">
                <a:avLst/>
              </a:prstGeom>
              <a:noFill/>
              <a:ln w="28575">
                <a:solidFill>
                  <a:srgbClr val="00808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 flipV="1">
                <a:off x="940" y="2353"/>
                <a:ext cx="0" cy="96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Arc 23"/>
              <p:cNvSpPr>
                <a:spLocks/>
              </p:cNvSpPr>
              <p:nvPr/>
            </p:nvSpPr>
            <p:spPr bwMode="auto">
              <a:xfrm rot="701677">
                <a:off x="1004" y="2949"/>
                <a:ext cx="92" cy="193"/>
              </a:xfrm>
              <a:custGeom>
                <a:avLst/>
                <a:gdLst>
                  <a:gd name="T0" fmla="*/ 0 w 17029"/>
                  <a:gd name="T1" fmla="*/ 0 h 21600"/>
                  <a:gd name="T2" fmla="*/ 0 w 17029"/>
                  <a:gd name="T3" fmla="*/ 0 h 21600"/>
                  <a:gd name="T4" fmla="*/ 0 w 1702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7029"/>
                  <a:gd name="T10" fmla="*/ 0 h 21600"/>
                  <a:gd name="T11" fmla="*/ 17029 w 1702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029" h="21600" fill="none" extrusionOk="0">
                    <a:moveTo>
                      <a:pt x="-1" y="0"/>
                    </a:moveTo>
                    <a:cubicBezTo>
                      <a:pt x="6653" y="0"/>
                      <a:pt x="12935" y="3066"/>
                      <a:pt x="17029" y="8311"/>
                    </a:cubicBezTo>
                  </a:path>
                  <a:path w="17029" h="21600" stroke="0" extrusionOk="0">
                    <a:moveTo>
                      <a:pt x="-1" y="0"/>
                    </a:moveTo>
                    <a:cubicBezTo>
                      <a:pt x="6653" y="0"/>
                      <a:pt x="12935" y="3066"/>
                      <a:pt x="17029" y="831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Text Box 24"/>
              <p:cNvSpPr txBox="1">
                <a:spLocks noChangeArrowheads="1"/>
              </p:cNvSpPr>
              <p:nvPr/>
            </p:nvSpPr>
            <p:spPr bwMode="auto">
              <a:xfrm>
                <a:off x="1086" y="2811"/>
                <a:ext cx="376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SG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90</a:t>
                </a:r>
                <a:r>
                  <a:rPr lang="en-SG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°</a:t>
                </a: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Line 12"/>
              <p:cNvSpPr>
                <a:spLocks noChangeShapeType="1"/>
              </p:cNvSpPr>
              <p:nvPr/>
            </p:nvSpPr>
            <p:spPr bwMode="auto">
              <a:xfrm flipH="1" flipV="1">
                <a:off x="940" y="2443"/>
                <a:ext cx="0" cy="593"/>
              </a:xfrm>
              <a:prstGeom prst="line">
                <a:avLst/>
              </a:prstGeom>
              <a:noFill/>
              <a:ln w="28575">
                <a:solidFill>
                  <a:srgbClr val="00B0F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 Box 24"/>
              <p:cNvSpPr txBox="1">
                <a:spLocks noChangeArrowheads="1"/>
              </p:cNvSpPr>
              <p:nvPr/>
            </p:nvSpPr>
            <p:spPr bwMode="auto">
              <a:xfrm>
                <a:off x="1712" y="2911"/>
                <a:ext cx="23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SG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 Box 24"/>
              <p:cNvSpPr txBox="1">
                <a:spLocks noChangeArrowheads="1"/>
              </p:cNvSpPr>
              <p:nvPr/>
            </p:nvSpPr>
            <p:spPr bwMode="auto">
              <a:xfrm>
                <a:off x="632" y="3295"/>
                <a:ext cx="23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SG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8550838" y="3976951"/>
              <a:ext cx="282767" cy="282767"/>
            </a:xfrm>
            <a:prstGeom prst="ellipse">
              <a:avLst/>
            </a:prstGeom>
            <a:gradFill flip="none" rotWithShape="1">
              <a:gsLst>
                <a:gs pos="0">
                  <a:srgbClr val="FF0000"/>
                </a:gs>
                <a:gs pos="98000">
                  <a:schemeClr val="accent1">
                    <a:lumMod val="45000"/>
                    <a:lumOff val="55000"/>
                  </a:schemeClr>
                </a:gs>
                <a:gs pos="82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668121" y="4032181"/>
              <a:ext cx="43200" cy="16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/>
            <p:cNvSpPr/>
            <p:nvPr/>
          </p:nvSpPr>
          <p:spPr>
            <a:xfrm rot="5400000">
              <a:off x="8667895" y="4038387"/>
              <a:ext cx="43200" cy="16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8287846" y="3394386"/>
                  <a:ext cx="453201" cy="5064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SG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SG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7846" y="3394386"/>
                  <a:ext cx="453201" cy="5064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9035678" y="3270330"/>
                  <a:ext cx="463845" cy="5064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SG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SG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5678" y="3270330"/>
                  <a:ext cx="463845" cy="5064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9184526" y="4110314"/>
                  <a:ext cx="42934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SG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SG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4526" y="4110314"/>
                  <a:ext cx="429348" cy="461665"/>
                </a:xfrm>
                <a:prstGeom prst="rect">
                  <a:avLst/>
                </a:prstGeom>
                <a:blipFill>
                  <a:blip r:embed="rId6"/>
                  <a:stretch>
                    <a:fillRect t="-19737" r="-3428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17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</a:t>
            </a:r>
            <a:r>
              <a:rPr lang="en-GB" dirty="0" smtClean="0"/>
              <a:t>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 smtClean="0"/>
              <a:t>An electron </a:t>
            </a:r>
            <a:r>
              <a:rPr lang="en-GB" sz="2000" dirty="0"/>
              <a:t>moves </a:t>
            </a:r>
            <a:r>
              <a:rPr lang="en-GB" sz="2000" dirty="0" smtClean="0"/>
              <a:t>along the positive </a:t>
            </a:r>
            <a:r>
              <a:rPr lang="en-GB" sz="2000" i="1" dirty="0" smtClean="0"/>
              <a:t>y-</a:t>
            </a:r>
            <a:r>
              <a:rPr lang="en-GB" sz="2000" dirty="0" smtClean="0"/>
              <a:t> axis at 1.0 </a:t>
            </a:r>
            <a:r>
              <a:rPr lang="en-GB" sz="2000" dirty="0"/>
              <a:t>× 10</a:t>
            </a:r>
            <a:r>
              <a:rPr lang="en-GB" sz="2000" baseline="30000" dirty="0"/>
              <a:t>5</a:t>
            </a:r>
            <a:r>
              <a:rPr lang="en-GB" sz="2000" dirty="0"/>
              <a:t> m/s through a uniform magnetic field </a:t>
            </a:r>
            <a:r>
              <a:rPr lang="en-GB" sz="2000" dirty="0" smtClean="0"/>
              <a:t>of </a:t>
            </a:r>
            <a:r>
              <a:rPr lang="en-GB" sz="2000" dirty="0"/>
              <a:t>magnitude </a:t>
            </a:r>
            <a:r>
              <a:rPr lang="en-GB" sz="2000" dirty="0" smtClean="0"/>
              <a:t>1.2 T directed along the negative </a:t>
            </a:r>
            <a:r>
              <a:rPr lang="en-GB" sz="2000" i="1" dirty="0"/>
              <a:t>x</a:t>
            </a:r>
            <a:r>
              <a:rPr lang="en-GB" sz="2000" dirty="0" smtClean="0"/>
              <a:t>-axis as shown. What is the direction and magnitude of the magnetic force on the electron? </a:t>
            </a:r>
            <a:r>
              <a:rPr lang="en-GB" sz="2000" dirty="0"/>
              <a:t>Charge of </a:t>
            </a:r>
            <a:r>
              <a:rPr lang="en-GB" sz="2000" dirty="0" smtClean="0"/>
              <a:t>an electron is –1.6 </a:t>
            </a:r>
            <a:r>
              <a:rPr lang="en-GB" sz="2000" dirty="0"/>
              <a:t>× 10</a:t>
            </a:r>
            <a:r>
              <a:rPr lang="en-GB" sz="2000" baseline="30000" dirty="0"/>
              <a:t>-19</a:t>
            </a:r>
            <a:r>
              <a:rPr lang="en-GB" sz="2000" dirty="0"/>
              <a:t> C.</a:t>
            </a:r>
          </a:p>
          <a:p>
            <a:pPr marL="0" indent="0">
              <a:buNone/>
            </a:pPr>
            <a:endParaRPr lang="en-S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Parallelogram 6"/>
          <p:cNvSpPr/>
          <p:nvPr/>
        </p:nvSpPr>
        <p:spPr>
          <a:xfrm>
            <a:off x="7069101" y="3447191"/>
            <a:ext cx="3878036" cy="1608968"/>
          </a:xfrm>
          <a:prstGeom prst="parallelogram">
            <a:avLst>
              <a:gd name="adj" fmla="val 71986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7870555" y="3071060"/>
            <a:ext cx="2384431" cy="2361230"/>
            <a:chOff x="530" y="2353"/>
            <a:chExt cx="1419" cy="1342"/>
          </a:xfrm>
        </p:grpSpPr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V="1">
              <a:off x="776" y="2672"/>
              <a:ext cx="415" cy="65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530" y="3044"/>
              <a:ext cx="117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942" y="3044"/>
              <a:ext cx="66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940" y="2749"/>
              <a:ext cx="204" cy="309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940" y="2353"/>
              <a:ext cx="0" cy="96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Arc 23"/>
            <p:cNvSpPr>
              <a:spLocks/>
            </p:cNvSpPr>
            <p:nvPr/>
          </p:nvSpPr>
          <p:spPr bwMode="auto">
            <a:xfrm rot="701677">
              <a:off x="1004" y="2949"/>
              <a:ext cx="92" cy="193"/>
            </a:xfrm>
            <a:custGeom>
              <a:avLst/>
              <a:gdLst>
                <a:gd name="T0" fmla="*/ 0 w 17029"/>
                <a:gd name="T1" fmla="*/ 0 h 21600"/>
                <a:gd name="T2" fmla="*/ 0 w 17029"/>
                <a:gd name="T3" fmla="*/ 0 h 21600"/>
                <a:gd name="T4" fmla="*/ 0 w 17029"/>
                <a:gd name="T5" fmla="*/ 0 h 21600"/>
                <a:gd name="T6" fmla="*/ 0 60000 65536"/>
                <a:gd name="T7" fmla="*/ 0 60000 65536"/>
                <a:gd name="T8" fmla="*/ 0 60000 65536"/>
                <a:gd name="T9" fmla="*/ 0 w 17029"/>
                <a:gd name="T10" fmla="*/ 0 h 21600"/>
                <a:gd name="T11" fmla="*/ 17029 w 1702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29" h="21600" fill="none" extrusionOk="0">
                  <a:moveTo>
                    <a:pt x="-1" y="0"/>
                  </a:moveTo>
                  <a:cubicBezTo>
                    <a:pt x="6653" y="0"/>
                    <a:pt x="12935" y="3066"/>
                    <a:pt x="17029" y="8311"/>
                  </a:cubicBezTo>
                </a:path>
                <a:path w="17029" h="21600" stroke="0" extrusionOk="0">
                  <a:moveTo>
                    <a:pt x="-1" y="0"/>
                  </a:moveTo>
                  <a:cubicBezTo>
                    <a:pt x="6653" y="0"/>
                    <a:pt x="12935" y="3066"/>
                    <a:pt x="17029" y="831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1086" y="2811"/>
              <a:ext cx="37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SG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en-SG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SG" sz="20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GB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 flipH="1">
              <a:off x="940" y="3102"/>
              <a:ext cx="0" cy="593"/>
            </a:xfrm>
            <a:prstGeom prst="lin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1712" y="2911"/>
              <a:ext cx="23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SG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632" y="3295"/>
              <a:ext cx="23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SG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Oval 21"/>
          <p:cNvSpPr/>
          <p:nvPr/>
        </p:nvSpPr>
        <p:spPr>
          <a:xfrm>
            <a:off x="8423690" y="4159907"/>
            <a:ext cx="282767" cy="282767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9800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/>
          <p:cNvSpPr/>
          <p:nvPr/>
        </p:nvSpPr>
        <p:spPr>
          <a:xfrm rot="5400000">
            <a:off x="8540747" y="4221343"/>
            <a:ext cx="43200" cy="1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047196" y="2755688"/>
                <a:ext cx="5972147" cy="2991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000" u="sng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</a:p>
              <a:p>
                <a:r>
                  <a:rPr lang="en-SG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the vector cross product,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SG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=1.0×</m:t>
                    </m:r>
                    <m:sSup>
                      <m:sSupPr>
                        <m:ctrlPr>
                          <a:rPr lang="en-SG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SG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SG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SG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SG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m/s,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SG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=−1.2 </m:t>
                    </m:r>
                    <m:acc>
                      <m:accPr>
                        <m:chr m:val="̂"/>
                        <m:ctrlPr>
                          <a:rPr lang="en-SG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SG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</a:p>
              <a:p>
                <a:endParaRPr lang="en-SG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SG" sz="2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acc>
                        <m:accPr>
                          <m:chr m:val="⃗"/>
                          <m:ctrlPr>
                            <a:rPr lang="en-SG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SG" sz="2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SG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SG" sz="2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=−1.6×</m:t>
                      </m:r>
                      <m:sSup>
                        <m:sSupPr>
                          <m:ctrlPr>
                            <a:rPr lang="en-SG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SG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−19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SG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2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SG" sz="2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SG" sz="2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SG" sz="2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SG" sz="2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SG" sz="2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SG" sz="2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SG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SG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1.0×</m:t>
                                </m:r>
                                <m:sSup>
                                  <m:sSupPr>
                                    <m:ctrlPr>
                                      <a:rPr lang="en-SG" sz="2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2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sz="2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SG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SG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−1.2</m:t>
                                </m:r>
                              </m:e>
                              <m:e>
                                <m:r>
                                  <a:rPr lang="en-SG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SG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SG" sz="2000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SG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=−1.92×</m:t>
                    </m:r>
                    <m:sSup>
                      <m:sSupPr>
                        <m:ctrlPr>
                          <a:rPr lang="en-SG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SG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−14</m:t>
                        </m:r>
                      </m:sup>
                    </m:sSup>
                    <m:r>
                      <a:rPr lang="en-SG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SG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SG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</a:t>
                </a:r>
                <a14:m>
                  <m:oMath xmlns:m="http://schemas.openxmlformats.org/officeDocument/2006/math">
                    <m:r>
                      <a:rPr lang="en-SG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1.9×</m:t>
                    </m:r>
                    <m:sSup>
                      <m:sSupPr>
                        <m:ctrlPr>
                          <a:rPr lang="en-SG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SG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−14</m:t>
                        </m:r>
                      </m:sup>
                    </m:sSup>
                    <m:r>
                      <a:rPr lang="en-SG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SG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SG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(2 </a:t>
                </a:r>
                <a:r>
                  <a:rPr lang="en-SG" sz="2000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s.f.</a:t>
                </a:r>
                <a:r>
                  <a:rPr lang="en-SG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SG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196" y="2755688"/>
                <a:ext cx="5972147" cy="2991973"/>
              </a:xfrm>
              <a:prstGeom prst="rect">
                <a:avLst/>
              </a:prstGeom>
              <a:blipFill>
                <a:blip r:embed="rId3"/>
                <a:stretch>
                  <a:fillRect l="-1124" t="-1018" b="-264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8539713" y="5083547"/>
                <a:ext cx="453201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SG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SG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3" y="5083547"/>
                <a:ext cx="453201" cy="5064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8855954" y="3496456"/>
                <a:ext cx="463845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SG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SG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954" y="3496456"/>
                <a:ext cx="463845" cy="5064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9028277" y="4289487"/>
                <a:ext cx="4293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SG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SG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8277" y="4289487"/>
                <a:ext cx="429348" cy="461665"/>
              </a:xfrm>
              <a:prstGeom prst="rect">
                <a:avLst/>
              </a:prstGeom>
              <a:blipFill>
                <a:blip r:embed="rId6"/>
                <a:stretch>
                  <a:fillRect t="-20000" r="-357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63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</a:t>
            </a:r>
            <a:r>
              <a:rPr lang="en-GB" dirty="0" smtClean="0"/>
              <a:t>3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A beam of protons moves at 3.0 </a:t>
            </a:r>
            <a:r>
              <a:rPr lang="en-GB" sz="2000" dirty="0" smtClean="0"/>
              <a:t>× </a:t>
            </a:r>
            <a:r>
              <a:rPr lang="en-GB" sz="2000" dirty="0"/>
              <a:t>10</a:t>
            </a:r>
            <a:r>
              <a:rPr lang="en-GB" sz="2000" baseline="30000" dirty="0"/>
              <a:t>5</a:t>
            </a:r>
            <a:r>
              <a:rPr lang="en-GB" sz="2000" dirty="0"/>
              <a:t> m/s through a uniform magnetic field with a magnitude 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2.0 </a:t>
            </a:r>
            <a:r>
              <a:rPr lang="en-GB" sz="2000" dirty="0"/>
              <a:t>T. The magnetic field is directed along the positive </a:t>
            </a:r>
            <a:r>
              <a:rPr lang="en-GB" sz="2000" i="1" dirty="0"/>
              <a:t>z</a:t>
            </a:r>
            <a:r>
              <a:rPr lang="en-GB" sz="2000" dirty="0"/>
              <a:t>-axis as shown in the below figure. The velocity of each proton lies in the </a:t>
            </a:r>
            <a:r>
              <a:rPr lang="en-GB" sz="2000" i="1" dirty="0"/>
              <a:t>x-z</a:t>
            </a:r>
            <a:r>
              <a:rPr lang="en-GB" sz="2000" dirty="0"/>
              <a:t> plane at an angle of </a:t>
            </a:r>
            <a:r>
              <a:rPr lang="en-GB" sz="2000" dirty="0" smtClean="0"/>
              <a:t>30</a:t>
            </a:r>
            <a:r>
              <a:rPr lang="en-GB" sz="2000" dirty="0"/>
              <a:t>°</a:t>
            </a:r>
            <a:r>
              <a:rPr lang="en-GB" sz="2000" dirty="0" smtClean="0"/>
              <a:t> </a:t>
            </a:r>
            <a:r>
              <a:rPr lang="en-GB" sz="2000" dirty="0"/>
              <a:t>to the positive </a:t>
            </a:r>
            <a:r>
              <a:rPr lang="en-GB" sz="2000" i="1" dirty="0"/>
              <a:t>z</a:t>
            </a:r>
            <a:r>
              <a:rPr lang="en-GB" sz="2000" dirty="0"/>
              <a:t>-axis. Find the force on a proton. Charge of a proton is </a:t>
            </a:r>
            <a:r>
              <a:rPr lang="en-GB" sz="2000" dirty="0" smtClean="0"/>
              <a:t>1.6 </a:t>
            </a:r>
            <a:r>
              <a:rPr lang="en-GB" sz="2000" dirty="0"/>
              <a:t>× 10</a:t>
            </a:r>
            <a:r>
              <a:rPr lang="en-GB" sz="2000" baseline="30000" dirty="0"/>
              <a:t>-19</a:t>
            </a:r>
            <a:r>
              <a:rPr lang="en-GB" sz="2000" dirty="0"/>
              <a:t> C.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6" descr="D:\s41788\My Documents\Dip Plus\Chapters\Images_magnetism\27_Figure10-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1256" y="3057599"/>
            <a:ext cx="3564176" cy="2466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97280" y="2793091"/>
                <a:ext cx="6874060" cy="2995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000" u="sng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</a:p>
              <a:p>
                <a:r>
                  <a:rPr lang="en-SG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the vector cross product,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SG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=3.0×</m:t>
                    </m:r>
                    <m:sSup>
                      <m:sSupPr>
                        <m:ctrlPr>
                          <a:rPr lang="en-SG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SG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d>
                      <m:dPr>
                        <m:ctrlPr>
                          <a:rPr lang="en-SG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SG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SG" sz="2000" b="0" i="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SG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30°</m:t>
                            </m:r>
                          </m:e>
                        </m:func>
                        <m:acc>
                          <m:accPr>
                            <m:chr m:val="̂"/>
                            <m:ctrlPr>
                              <a:rPr lang="en-SG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SG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SG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SG" sz="2000" b="0" i="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SG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30°</m:t>
                            </m:r>
                          </m:e>
                        </m:func>
                        <m:acc>
                          <m:accPr>
                            <m:chr m:val="̂"/>
                            <m:ctrlPr>
                              <a:rPr lang="en-SG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</m:d>
                  </m:oMath>
                </a14:m>
                <a:r>
                  <a:rPr lang="en-SG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m/s,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SG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=2.0 </m:t>
                    </m:r>
                    <m:acc>
                      <m:accPr>
                        <m:chr m:val="̂"/>
                        <m:ctrlPr>
                          <a:rPr lang="en-SG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SG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</a:p>
              <a:p>
                <a:endParaRPr lang="en-SG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SG" sz="2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acc>
                        <m:accPr>
                          <m:chr m:val="⃗"/>
                          <m:ctrlPr>
                            <a:rPr lang="en-SG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SG" sz="2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SG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SG" sz="2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=1.6×</m:t>
                      </m:r>
                      <m:sSup>
                        <m:sSupPr>
                          <m:ctrlPr>
                            <a:rPr lang="en-SG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SG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−19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SG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2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SG" sz="2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SG" sz="2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SG" sz="2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SG" sz="2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SG" sz="2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SG" sz="2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SG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func>
                                  <m:funcPr>
                                    <m:ctrlPr>
                                      <a:rPr lang="en-SG" sz="2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SG" sz="2000" b="0" i="0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SG" sz="2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30°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SG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SG" sz="2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func>
                                  <m:funcPr>
                                    <m:ctrlPr>
                                      <a:rPr lang="en-SG" sz="20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SG" sz="200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SG" sz="20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30°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SG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SG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SG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2.0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SG" sz="2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SG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SG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SG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SG" sz="2000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SG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=−4.8×</m:t>
                    </m:r>
                    <m:sSup>
                      <m:sSupPr>
                        <m:ctrlPr>
                          <a:rPr lang="en-SG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SG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−14</m:t>
                        </m:r>
                      </m:sup>
                    </m:sSup>
                    <m:r>
                      <a:rPr lang="en-SG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SG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SG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endParaRPr lang="en-SG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793091"/>
                <a:ext cx="6874060" cy="2995692"/>
              </a:xfrm>
              <a:prstGeom prst="rect">
                <a:avLst/>
              </a:prstGeom>
              <a:blipFill>
                <a:blip r:embed="rId4"/>
                <a:stretch>
                  <a:fillRect l="-887" t="-1016" b="-26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89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0733" y="3256908"/>
            <a:ext cx="6739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800" dirty="0" smtClean="0"/>
              <a:t>End of pre-class slides</a:t>
            </a:r>
            <a:endParaRPr lang="en-SG" sz="4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1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Charge </a:t>
            </a:r>
            <a:r>
              <a:rPr lang="en-US" dirty="0" smtClean="0"/>
              <a:t>moving </a:t>
            </a:r>
            <a:r>
              <a:rPr lang="en-US" dirty="0"/>
              <a:t>perpendicular to </a:t>
            </a:r>
            <a:r>
              <a:rPr lang="en-US" dirty="0" smtClean="0"/>
              <a:t>uniform </a:t>
            </a:r>
            <a:r>
              <a:rPr lang="en-US" b="1" i="1" dirty="0" smtClean="0"/>
              <a:t>B</a:t>
            </a:r>
            <a:r>
              <a:rPr lang="en-US" dirty="0" smtClean="0"/>
              <a:t> </a:t>
            </a:r>
            <a:r>
              <a:rPr lang="en-US" dirty="0"/>
              <a:t>field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440000"/>
                <a:ext cx="6100962" cy="4680000"/>
              </a:xfrm>
            </p:spPr>
            <p:txBody>
              <a:bodyPr/>
              <a:lstStyle/>
              <a:p>
                <a:pPr marL="381000" indent="-381000"/>
                <a:r>
                  <a:rPr lang="en-GB" sz="2200" dirty="0" smtClean="0"/>
                  <a:t>The magnetic force is always </a:t>
                </a:r>
                <a:r>
                  <a:rPr lang="en-GB" sz="2200" dirty="0">
                    <a:solidFill>
                      <a:srgbClr val="FF0000"/>
                    </a:solidFill>
                  </a:rPr>
                  <a:t>perpendicular</a:t>
                </a:r>
                <a:r>
                  <a:rPr lang="en-GB" sz="2200" dirty="0"/>
                  <a:t> </a:t>
                </a:r>
                <a:r>
                  <a:rPr lang="en-GB" sz="2200" dirty="0" smtClean="0"/>
                  <a:t>to </a:t>
                </a:r>
                <a:r>
                  <a:rPr lang="en-GB" sz="2200" dirty="0"/>
                  <a:t>the velocity </a:t>
                </a:r>
                <a:r>
                  <a:rPr lang="en-GB" sz="2200" dirty="0" smtClean="0"/>
                  <a:t>and the magnetic field vectors. </a:t>
                </a:r>
              </a:p>
              <a:p>
                <a:pPr marL="381000" indent="-381000"/>
                <a:r>
                  <a:rPr lang="en-GB" sz="2200" dirty="0" smtClean="0"/>
                  <a:t>A particle projected into a uniform magnetic</a:t>
                </a:r>
                <a:r>
                  <a:rPr lang="en-GB" sz="2200" dirty="0"/>
                  <a:t> </a:t>
                </a:r>
                <a:r>
                  <a:rPr lang="en-GB" sz="2200" dirty="0" smtClean="0"/>
                  <a:t>field perpendicular to its trajectory will perform </a:t>
                </a:r>
                <a:r>
                  <a:rPr lang="en-GB" sz="2200" dirty="0" smtClean="0">
                    <a:solidFill>
                      <a:srgbClr val="FF0000"/>
                    </a:solidFill>
                  </a:rPr>
                  <a:t>uniform</a:t>
                </a:r>
                <a:r>
                  <a:rPr lang="en-GB" sz="2200" dirty="0" smtClean="0"/>
                  <a:t> circular motion.  </a:t>
                </a:r>
                <a:br>
                  <a:rPr lang="en-GB" sz="2200" dirty="0" smtClean="0"/>
                </a:br>
                <a:r>
                  <a:rPr lang="en-GB" altLang="en-US" sz="2200" dirty="0" smtClean="0">
                    <a:hlinkClick r:id="rId2"/>
                  </a:rPr>
                  <a:t>Animation</a:t>
                </a:r>
                <a:endParaRPr lang="en-US" altLang="en-US" sz="2200" dirty="0"/>
              </a:p>
              <a:p>
                <a:pPr marL="381000" indent="-381000"/>
                <a:r>
                  <a:rPr lang="en-GB" sz="2200" dirty="0" smtClean="0"/>
                  <a:t>For motion in a circle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𝑞𝑣𝐵</m:t>
                      </m:r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GB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𝑚𝑣</m:t>
                          </m:r>
                        </m:num>
                        <m:den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𝑞𝐵</m:t>
                          </m:r>
                        </m:den>
                      </m:f>
                    </m:oMath>
                  </m:oMathPara>
                </a14:m>
                <a:endParaRPr lang="en-GB" sz="2200" dirty="0" smtClean="0"/>
              </a:p>
              <a:p>
                <a:pPr marL="381000" indent="-381000"/>
                <a:endParaRPr lang="en-GB" sz="2200" dirty="0" smtClean="0"/>
              </a:p>
              <a:p>
                <a:pPr marL="381000" indent="-381000"/>
                <a:endParaRPr lang="en-GB" sz="2200" dirty="0"/>
              </a:p>
              <a:p>
                <a:pPr marL="0" indent="0">
                  <a:buNone/>
                </a:pPr>
                <a:r>
                  <a:rPr lang="en-US" altLang="en-US" sz="2200" dirty="0" smtClean="0"/>
                  <a:t>     </a:t>
                </a:r>
                <a:endParaRPr lang="en-GB" sz="2200" dirty="0"/>
              </a:p>
              <a:p>
                <a:pPr marL="381000" indent="-381000">
                  <a:buNone/>
                </a:pPr>
                <a:r>
                  <a:rPr lang="en-GB" sz="2200" dirty="0"/>
                  <a:t>	</a:t>
                </a:r>
              </a:p>
              <a:p>
                <a:endParaRPr lang="en-SG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440000"/>
                <a:ext cx="6100962" cy="4680000"/>
              </a:xfrm>
              <a:blipFill>
                <a:blip r:embed="rId3"/>
                <a:stretch>
                  <a:fillRect l="-2597" t="-911" r="-169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7" descr="D:\s41788\My Documents\Dip Plus\Chapters\Images_magnetism\27_Figure17a-I.jpg"/>
          <p:cNvPicPr preferRelativeResize="0">
            <a:picLocks noChangeAspect="1" noChangeArrowheads="1"/>
          </p:cNvPicPr>
          <p:nvPr/>
        </p:nvPicPr>
        <p:blipFill rotWithShape="1">
          <a:blip r:embed="rId4" cstate="print"/>
          <a:srcRect t="31176"/>
          <a:stretch/>
        </p:blipFill>
        <p:spPr bwMode="auto">
          <a:xfrm>
            <a:off x="7542464" y="1786247"/>
            <a:ext cx="3832697" cy="3525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Cyclotron frequency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439999"/>
                <a:ext cx="6883933" cy="5232649"/>
              </a:xfrm>
            </p:spPr>
            <p:txBody>
              <a:bodyPr/>
              <a:lstStyle/>
              <a:p>
                <a:pPr marL="381000" indent="-381000">
                  <a:spcBef>
                    <a:spcPct val="50000"/>
                  </a:spcBef>
                </a:pPr>
                <a:r>
                  <a:rPr lang="en-GB" sz="2200" dirty="0" smtClean="0"/>
                  <a:t>The number of cycles per second also known as the cyclotron frequency is</a:t>
                </a:r>
                <a:endParaRPr lang="en-GB" sz="2200" dirty="0"/>
              </a:p>
              <a:p>
                <a:pPr marL="0" indent="0">
                  <a:spcBef>
                    <a:spcPct val="50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𝑞𝐵</m:t>
                          </m:r>
                        </m:num>
                        <m:den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GB" sz="2200" dirty="0" smtClean="0"/>
              </a:p>
              <a:p>
                <a:pPr marL="381000" indent="-381000">
                  <a:spcBef>
                    <a:spcPct val="50000"/>
                  </a:spcBef>
                </a:pPr>
                <a:r>
                  <a:rPr lang="en-GB" sz="2200" dirty="0" smtClean="0"/>
                  <a:t>Angular frequency 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𝑞𝐵</m:t>
                          </m:r>
                        </m:num>
                        <m:den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GB" sz="2200" dirty="0" smtClean="0"/>
              </a:p>
              <a:p>
                <a:pPr marL="381000" indent="-381000">
                  <a:spcBef>
                    <a:spcPct val="50000"/>
                  </a:spcBef>
                </a:pPr>
                <a:r>
                  <a:rPr lang="en-GB" sz="2200" dirty="0" smtClean="0"/>
                  <a:t>The period is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𝑞𝐵</m:t>
                          </m:r>
                        </m:den>
                      </m:f>
                    </m:oMath>
                  </m:oMathPara>
                </a14:m>
                <a:endParaRPr lang="en-GB" sz="2200" dirty="0"/>
              </a:p>
              <a:p>
                <a:pPr marL="381000" indent="-381000">
                  <a:spcBef>
                    <a:spcPct val="50000"/>
                  </a:spcBef>
                </a:pPr>
                <a:r>
                  <a:rPr lang="en-GB" sz="2200" dirty="0" smtClean="0"/>
                  <a:t>Both frequency and period are independent of </a:t>
                </a:r>
                <a:r>
                  <a:rPr lang="en-GB" sz="2200" i="1" dirty="0" smtClean="0"/>
                  <a:t>R.</a:t>
                </a:r>
                <a:endParaRPr lang="en-GB" sz="2200" i="1" dirty="0"/>
              </a:p>
              <a:p>
                <a:endParaRPr lang="en-SG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439999"/>
                <a:ext cx="6883933" cy="5232649"/>
              </a:xfrm>
              <a:blipFill>
                <a:blip r:embed="rId2"/>
                <a:stretch>
                  <a:fillRect l="-2303" t="-8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7" descr="D:\s41788\My Documents\Dip Plus\Chapters\Images_magnetism\27_Figure17a-I.jpg"/>
          <p:cNvPicPr preferRelativeResize="0">
            <a:picLocks noChangeAspect="1" noChangeArrowheads="1"/>
          </p:cNvPicPr>
          <p:nvPr/>
        </p:nvPicPr>
        <p:blipFill rotWithShape="1">
          <a:blip r:embed="rId3" cstate="print"/>
          <a:srcRect t="31176" r="17174"/>
          <a:stretch/>
        </p:blipFill>
        <p:spPr bwMode="auto">
          <a:xfrm>
            <a:off x="7981213" y="1439999"/>
            <a:ext cx="3174467" cy="3525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36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4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54936"/>
            <a:ext cx="10080000" cy="4680000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A </a:t>
            </a:r>
            <a:r>
              <a:rPr lang="en-GB" sz="2000" dirty="0" smtClean="0"/>
              <a:t>proton moving </a:t>
            </a:r>
            <a:r>
              <a:rPr lang="en-GB" sz="2000" dirty="0"/>
              <a:t>at </a:t>
            </a:r>
            <a:r>
              <a:rPr lang="en-GB" sz="2000" dirty="0" smtClean="0"/>
              <a:t>1.00 </a:t>
            </a:r>
            <a:r>
              <a:rPr lang="en-GB" sz="2000" dirty="0"/>
              <a:t>× 10</a:t>
            </a:r>
            <a:r>
              <a:rPr lang="en-GB" sz="2000" baseline="30000" dirty="0"/>
              <a:t>5</a:t>
            </a:r>
            <a:r>
              <a:rPr lang="en-GB" sz="2000" dirty="0"/>
              <a:t> m/s </a:t>
            </a:r>
            <a:r>
              <a:rPr lang="en-GB" sz="2000" dirty="0" smtClean="0"/>
              <a:t>along </a:t>
            </a:r>
            <a:r>
              <a:rPr lang="en-GB" sz="2000" i="1" dirty="0" smtClean="0"/>
              <a:t>y-</a:t>
            </a:r>
            <a:r>
              <a:rPr lang="en-GB" sz="2000" dirty="0" smtClean="0"/>
              <a:t>axis enters a uniform </a:t>
            </a:r>
            <a:r>
              <a:rPr lang="en-GB" sz="2000" dirty="0"/>
              <a:t>magnetic field with a magnitude </a:t>
            </a:r>
            <a:r>
              <a:rPr lang="en-GB" sz="2000" dirty="0" smtClean="0"/>
              <a:t>2.00 </a:t>
            </a:r>
            <a:r>
              <a:rPr lang="en-GB" sz="2000" dirty="0"/>
              <a:t>T. </a:t>
            </a:r>
            <a:r>
              <a:rPr lang="en-GB" sz="2000" dirty="0" smtClean="0"/>
              <a:t>If the field points into the page (+</a:t>
            </a:r>
            <a:r>
              <a:rPr lang="en-GB" sz="2000" i="1" dirty="0" smtClean="0"/>
              <a:t>x</a:t>
            </a:r>
            <a:r>
              <a:rPr lang="en-GB" sz="2000" dirty="0" smtClean="0"/>
              <a:t>), determine the centripetal force on the proton and its period of rotation. </a:t>
            </a:r>
            <a:r>
              <a:rPr lang="en-GB" sz="2000" dirty="0"/>
              <a:t>Charge of a proton is </a:t>
            </a:r>
            <a:r>
              <a:rPr lang="en-GB" sz="2000" dirty="0" smtClean="0"/>
              <a:t>1.60 </a:t>
            </a:r>
            <a:r>
              <a:rPr lang="en-GB" sz="2000" dirty="0"/>
              <a:t>× 10</a:t>
            </a:r>
            <a:r>
              <a:rPr lang="en-GB" sz="2000" baseline="30000" dirty="0"/>
              <a:t>-19</a:t>
            </a:r>
            <a:r>
              <a:rPr lang="en-GB" sz="2000" dirty="0"/>
              <a:t> C</a:t>
            </a:r>
            <a:r>
              <a:rPr lang="en-GB" sz="2000" dirty="0" smtClean="0"/>
              <a:t>. Mass of proton is 1.67 × 10</a:t>
            </a:r>
            <a:r>
              <a:rPr lang="en-GB" sz="2000" baseline="30000" dirty="0" smtClean="0"/>
              <a:t>-27</a:t>
            </a:r>
            <a:r>
              <a:rPr lang="en-GB" sz="2000" dirty="0" smtClean="0"/>
              <a:t> kg.</a:t>
            </a:r>
          </a:p>
          <a:p>
            <a:pPr marL="0" indent="0">
              <a:buNone/>
            </a:pPr>
            <a:r>
              <a:rPr lang="en-GB" sz="2000" dirty="0" smtClean="0"/>
              <a:t>Using the right hand grip rule, the initial force on the proton is in the positive </a:t>
            </a:r>
            <a:r>
              <a:rPr lang="en-GB" sz="2000" i="1" dirty="0" smtClean="0"/>
              <a:t>z</a:t>
            </a:r>
            <a:r>
              <a:rPr lang="en-GB" sz="2000" dirty="0"/>
              <a:t>-</a:t>
            </a:r>
            <a:r>
              <a:rPr lang="en-GB" sz="2000" dirty="0" smtClean="0"/>
              <a:t>axis.</a:t>
            </a:r>
            <a:endParaRPr lang="en-GB" sz="2000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006095" y="2719378"/>
            <a:ext cx="4514851" cy="3357080"/>
            <a:chOff x="4648198" y="2659134"/>
            <a:chExt cx="4514851" cy="3357080"/>
          </a:xfrm>
        </p:grpSpPr>
        <p:sp>
          <p:nvSpPr>
            <p:cNvPr id="34" name="Rectangle 33"/>
            <p:cNvSpPr/>
            <p:nvPr/>
          </p:nvSpPr>
          <p:spPr>
            <a:xfrm rot="5400000">
              <a:off x="5383420" y="2236578"/>
              <a:ext cx="3044407" cy="45148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150438" y="3080167"/>
              <a:ext cx="3709230" cy="2936047"/>
              <a:chOff x="3164982" y="4572346"/>
              <a:chExt cx="3174206" cy="2266952"/>
            </a:xfrm>
          </p:grpSpPr>
          <p:grpSp>
            <p:nvGrpSpPr>
              <p:cNvPr id="16" name="Group 27"/>
              <p:cNvGrpSpPr>
                <a:grpSpLocks/>
              </p:cNvGrpSpPr>
              <p:nvPr/>
            </p:nvGrpSpPr>
            <p:grpSpPr bwMode="auto">
              <a:xfrm>
                <a:off x="3164982" y="4572346"/>
                <a:ext cx="3174206" cy="2266952"/>
                <a:chOff x="612" y="2129"/>
                <a:chExt cx="1889" cy="1428"/>
              </a:xfrm>
            </p:grpSpPr>
            <p:sp>
              <p:nvSpPr>
                <p:cNvPr id="37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010" y="3046"/>
                  <a:ext cx="4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olid"/>
                  <a:round/>
                  <a:headEnd type="none" w="sm" len="med"/>
                  <a:tailEnd type="none" w="med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2"/>
                <p:cNvSpPr>
                  <a:spLocks noChangeShapeType="1"/>
                </p:cNvSpPr>
                <p:nvPr/>
              </p:nvSpPr>
              <p:spPr bwMode="auto">
                <a:xfrm>
                  <a:off x="942" y="3044"/>
                  <a:ext cx="312" cy="0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940" y="2749"/>
                  <a:ext cx="204" cy="309"/>
                </a:xfrm>
                <a:prstGeom prst="line">
                  <a:avLst/>
                </a:prstGeom>
                <a:noFill/>
                <a:ln w="28575">
                  <a:solidFill>
                    <a:srgbClr val="008080"/>
                  </a:solidFill>
                  <a:prstDash val="dash"/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706" y="2683"/>
                  <a:ext cx="795" cy="3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SG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Circular path </a:t>
                  </a:r>
                  <a:br>
                    <a:rPr lang="en-SG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n-SG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 </a:t>
                  </a:r>
                  <a:r>
                    <a:rPr lang="en-SG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SG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</a:t>
                  </a:r>
                  <a:r>
                    <a:rPr lang="en-SG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r>
                    <a:rPr lang="en-SG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plane</a:t>
                  </a:r>
                  <a:endParaRPr lang="en-GB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Line 12"/>
                <p:cNvSpPr>
                  <a:spLocks noChangeShapeType="1"/>
                </p:cNvSpPr>
                <p:nvPr/>
              </p:nvSpPr>
              <p:spPr bwMode="auto">
                <a:xfrm flipH="1" flipV="1">
                  <a:off x="940" y="2615"/>
                  <a:ext cx="0" cy="430"/>
                </a:xfrm>
                <a:prstGeom prst="line">
                  <a:avLst/>
                </a:prstGeom>
                <a:noFill/>
                <a:ln w="28575">
                  <a:solidFill>
                    <a:srgbClr val="00B0F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490" y="2946"/>
                  <a:ext cx="237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SG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12" y="3330"/>
                  <a:ext cx="237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SG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733" y="3052"/>
                  <a:ext cx="204" cy="30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olid"/>
                  <a:round/>
                  <a:headEnd type="none" w="sm" len="med"/>
                  <a:tailEnd type="none" w="med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" name="Line 12"/>
                <p:cNvSpPr>
                  <a:spLocks noChangeShapeType="1"/>
                </p:cNvSpPr>
                <p:nvPr/>
              </p:nvSpPr>
              <p:spPr bwMode="auto">
                <a:xfrm rot="16200000">
                  <a:off x="1434" y="2278"/>
                  <a:ext cx="298" cy="0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aphicFrame>
            <p:nvGraphicFramePr>
              <p:cNvPr id="17" name="Object 4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605778" y="5039520"/>
              <a:ext cx="195626" cy="2351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578" name="Equation" r:id="rId4" imgW="228600" imgH="304560" progId="Equation.DSMT4">
                      <p:embed/>
                    </p:oleObj>
                  </mc:Choice>
                  <mc:Fallback>
                    <p:oleObj name="Equation" r:id="rId4" imgW="228600" imgH="304560" progId="Equation.DSMT4">
                      <p:embed/>
                      <p:pic>
                        <p:nvPicPr>
                          <p:cNvPr id="17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5778" y="5039520"/>
                            <a:ext cx="195626" cy="235154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Object 4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004556" y="6090125"/>
              <a:ext cx="141097" cy="2448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579" name="Equation" r:id="rId6" imgW="164880" imgH="317160" progId="Equation.DSMT4">
                      <p:embed/>
                    </p:oleObj>
                  </mc:Choice>
                  <mc:Fallback>
                    <p:oleObj name="Equation" r:id="rId6" imgW="164880" imgH="317160" progId="Equation.DSMT4">
                      <p:embed/>
                      <p:pic>
                        <p:nvPicPr>
                          <p:cNvPr id="18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04556" y="6090125"/>
                            <a:ext cx="141097" cy="244883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Object 4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154535" y="5273962"/>
              <a:ext cx="184536" cy="2351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580" name="Equation" r:id="rId8" imgW="215640" imgH="304560" progId="Equation.DSMT4">
                      <p:embed/>
                    </p:oleObj>
                  </mc:Choice>
                  <mc:Fallback>
                    <p:oleObj name="Equation" r:id="rId8" imgW="215640" imgH="304560" progId="Equation.DSMT4">
                      <p:embed/>
                      <p:pic>
                        <p:nvPicPr>
                          <p:cNvPr id="19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4535" y="5273962"/>
                            <a:ext cx="184536" cy="235154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" name="Group 10"/>
            <p:cNvGrpSpPr/>
            <p:nvPr/>
          </p:nvGrpSpPr>
          <p:grpSpPr>
            <a:xfrm>
              <a:off x="5644251" y="3535132"/>
              <a:ext cx="1569405" cy="1582896"/>
              <a:chOff x="4058767" y="2198269"/>
              <a:chExt cx="1880294" cy="1896454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058767" y="3749673"/>
                <a:ext cx="345051" cy="345050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/>
                  </a:gs>
                  <a:gs pos="98000">
                    <a:schemeClr val="accent1">
                      <a:lumMod val="45000"/>
                      <a:lumOff val="55000"/>
                    </a:schemeClr>
                  </a:gs>
                  <a:gs pos="82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212823" y="3806709"/>
                <a:ext cx="43131" cy="2156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" name="Rectangle 13"/>
              <p:cNvSpPr/>
              <p:nvPr/>
            </p:nvSpPr>
            <p:spPr>
              <a:xfrm rot="5400000">
                <a:off x="4207193" y="3812298"/>
                <a:ext cx="43131" cy="2156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594010" y="2198269"/>
                <a:ext cx="345051" cy="345050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/>
                  </a:gs>
                  <a:gs pos="98000">
                    <a:schemeClr val="accent1">
                      <a:lumMod val="45000"/>
                      <a:lumOff val="55000"/>
                    </a:schemeClr>
                  </a:gs>
                  <a:gs pos="82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742433" y="2248396"/>
                <a:ext cx="43131" cy="2156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5400000">
                <a:off x="5743325" y="2247462"/>
                <a:ext cx="43131" cy="2156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5" name="Arc 4"/>
            <p:cNvSpPr/>
            <p:nvPr/>
          </p:nvSpPr>
          <p:spPr>
            <a:xfrm rot="5400000">
              <a:off x="4761486" y="2659135"/>
              <a:ext cx="2287742" cy="2287740"/>
            </a:xfrm>
            <a:prstGeom prst="arc">
              <a:avLst/>
            </a:prstGeom>
            <a:ln w="19050">
              <a:solidFill>
                <a:srgbClr val="FFC000"/>
              </a:solidFill>
              <a:headEnd type="none" w="med" len="med"/>
              <a:tailEnd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097280" y="3140411"/>
                <a:ext cx="5359496" cy="2927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000" b="1" u="sng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</a:p>
              <a:p>
                <a:r>
                  <a:rPr lang="en-SG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magnitude of the force is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SG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𝑞𝑣𝐵</m:t>
                    </m:r>
                  </m:oMath>
                </a14:m>
                <a:r>
                  <a:rPr lang="en-SG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1.6</m:t>
                          </m:r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SG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SG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−19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1.0</m:t>
                          </m:r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SG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SG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2.0</m:t>
                          </m:r>
                        </m:e>
                      </m:d>
                    </m:oMath>
                  </m:oMathPara>
                </a14:m>
                <a:endParaRPr lang="en-SG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SG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SG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=3.2×</m:t>
                    </m:r>
                    <m:sSup>
                      <m:sSupPr>
                        <m:ctrlP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−14</m:t>
                        </m:r>
                      </m:sup>
                    </m:sSup>
                  </m:oMath>
                </a14:m>
                <a:r>
                  <a:rPr lang="en-SG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</a:p>
              <a:p>
                <a:endParaRPr lang="en-SG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𝑞𝐵</m:t>
                          </m:r>
                        </m:num>
                        <m:den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1.6</m:t>
                          </m:r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SG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SG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−19</m:t>
                              </m:r>
                            </m:sup>
                          </m:sSup>
                          <m:d>
                            <m:dPr>
                              <m:ctrlPr>
                                <a:rPr lang="en-SG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2.0</m:t>
                              </m:r>
                            </m:e>
                          </m:d>
                        </m:num>
                        <m:den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SG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1.7</m:t>
                              </m:r>
                              <m:r>
                                <a:rPr lang="en-SG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SG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SG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−27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=3.0×</m:t>
                      </m:r>
                      <m:sSup>
                        <m:sSupPr>
                          <m:ctrlP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SG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Hz</m:t>
                      </m:r>
                    </m:oMath>
                  </m:oMathPara>
                </a14:m>
                <a:endParaRPr lang="en-SG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=3.3×</m:t>
                      </m:r>
                      <m:sSup>
                        <m:sSupPr>
                          <m:ctrlP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SG" sz="2000" b="0" i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</m:t>
                      </m:r>
                    </m:oMath>
                  </m:oMathPara>
                </a14:m>
                <a:endParaRPr lang="en-SG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140411"/>
                <a:ext cx="5359496" cy="2927981"/>
              </a:xfrm>
              <a:prstGeom prst="rect">
                <a:avLst/>
              </a:prstGeom>
              <a:blipFill>
                <a:blip r:embed="rId10"/>
                <a:stretch>
                  <a:fillRect l="-1138" t="-10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11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Velocity selector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440000"/>
                <a:ext cx="6122227" cy="4680000"/>
              </a:xfrm>
            </p:spPr>
            <p:txBody>
              <a:bodyPr/>
              <a:lstStyle/>
              <a:p>
                <a:pPr>
                  <a:spcBef>
                    <a:spcPts val="800"/>
                  </a:spcBef>
                </a:pPr>
                <a:r>
                  <a:rPr lang="en-GB" dirty="0" smtClean="0"/>
                  <a:t>Velocity selector is used to select positive and </a:t>
                </a:r>
                <a:r>
                  <a:rPr lang="en-GB" dirty="0"/>
                  <a:t>negative charges having a particular speed.</a:t>
                </a:r>
              </a:p>
              <a:p>
                <a:pPr>
                  <a:spcBef>
                    <a:spcPts val="800"/>
                  </a:spcBef>
                </a:pPr>
                <a:r>
                  <a:rPr lang="en-GB" dirty="0" smtClean="0"/>
                  <a:t>Inside the region, the electric field and magnetic field are perpendicular to each other.</a:t>
                </a:r>
              </a:p>
              <a:p>
                <a:pPr>
                  <a:spcBef>
                    <a:spcPts val="800"/>
                  </a:spcBef>
                </a:pPr>
                <a:r>
                  <a:rPr lang="en-GB" dirty="0" smtClean="0"/>
                  <a:t>The directions of the fields are chosen such </a:t>
                </a:r>
                <a:r>
                  <a:rPr lang="en-GB" dirty="0"/>
                  <a:t>that the </a:t>
                </a:r>
                <a:r>
                  <a:rPr lang="en-GB" dirty="0">
                    <a:solidFill>
                      <a:srgbClr val="FF0000"/>
                    </a:solidFill>
                  </a:rPr>
                  <a:t>net</a:t>
                </a:r>
                <a:r>
                  <a:rPr lang="en-GB" dirty="0"/>
                  <a:t> force on the charged </a:t>
                </a:r>
                <a:r>
                  <a:rPr lang="en-GB" dirty="0" smtClean="0"/>
                  <a:t>particle </a:t>
                </a:r>
                <a:r>
                  <a:rPr lang="en-GB" dirty="0"/>
                  <a:t>is </a:t>
                </a:r>
                <a:r>
                  <a:rPr lang="en-GB" b="1" dirty="0"/>
                  <a:t>zero</a:t>
                </a:r>
                <a:r>
                  <a:rPr lang="en-GB" dirty="0"/>
                  <a:t>. </a:t>
                </a:r>
                <a:endParaRPr lang="en-GB" dirty="0" smtClean="0"/>
              </a:p>
              <a:p>
                <a:pPr marL="0" indent="0">
                  <a:spcBef>
                    <a:spcPts val="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𝑞𝐸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𝑞𝑣𝐵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spcBef>
                    <a:spcPts val="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>
                  <a:buNone/>
                </a:pPr>
                <a:r>
                  <a:rPr lang="en-GB" dirty="0"/>
                  <a:t> 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440000"/>
                <a:ext cx="6122227" cy="4680000"/>
              </a:xfrm>
              <a:blipFill>
                <a:blip r:embed="rId2"/>
                <a:stretch>
                  <a:fillRect l="-2789" t="-1042" r="-10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8" descr="D:\s41788\My Documents\Dip Plus\Chapters\Images_magnetism\27_Figure22a-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63136" y="1498883"/>
            <a:ext cx="3268663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27_Figure22b-I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9667" y="4948455"/>
            <a:ext cx="2895600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93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Define a magnetic field.</a:t>
            </a:r>
          </a:p>
          <a:p>
            <a:r>
              <a:rPr lang="en-US" dirty="0"/>
              <a:t>State the formula for magnetic forces on moving charges using vector </a:t>
            </a:r>
            <a:r>
              <a:rPr lang="en-US" dirty="0" smtClean="0"/>
              <a:t>notations</a:t>
            </a:r>
            <a:r>
              <a:rPr lang="en-US" dirty="0"/>
              <a:t> </a:t>
            </a:r>
            <a:r>
              <a:rPr lang="en-US" dirty="0" smtClean="0"/>
              <a:t>and perform calculations on it.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6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 spectrometer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440000"/>
                <a:ext cx="7057892" cy="4680000"/>
              </a:xfrm>
            </p:spPr>
            <p:txBody>
              <a:bodyPr/>
              <a:lstStyle/>
              <a:p>
                <a:pPr marL="381000" indent="-381000">
                  <a:spcBef>
                    <a:spcPts val="800"/>
                  </a:spcBef>
                </a:pPr>
                <a:r>
                  <a:rPr lang="en-GB" dirty="0" smtClean="0"/>
                  <a:t>In a mass spectrometer, singly charged positive ions </a:t>
                </a:r>
                <a:r>
                  <a:rPr lang="en-GB" dirty="0"/>
                  <a:t>with velocity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 smtClean="0"/>
                  <a:t> pass through </a:t>
                </a:r>
                <a:r>
                  <a:rPr lang="en-GB" i="1" dirty="0"/>
                  <a:t>S</a:t>
                </a:r>
                <a:r>
                  <a:rPr lang="en-GB" baseline="-25000" dirty="0"/>
                  <a:t>3</a:t>
                </a:r>
                <a:r>
                  <a:rPr lang="en-GB" dirty="0"/>
                  <a:t>.</a:t>
                </a:r>
              </a:p>
              <a:p>
                <a:pPr marL="381000" indent="-381000">
                  <a:spcBef>
                    <a:spcPts val="800"/>
                  </a:spcBef>
                </a:pPr>
                <a:r>
                  <a:rPr lang="en-GB" dirty="0" smtClean="0"/>
                  <a:t>These </a:t>
                </a:r>
                <a:r>
                  <a:rPr lang="en-GB" dirty="0"/>
                  <a:t>ions then move into a region </a:t>
                </a:r>
                <a:r>
                  <a:rPr lang="en-GB" dirty="0" smtClean="0"/>
                  <a:t>with a </a:t>
                </a:r>
                <a:r>
                  <a:rPr lang="en-GB" dirty="0"/>
                  <a:t>different </a:t>
                </a:r>
                <a:r>
                  <a:rPr lang="en-GB" dirty="0" smtClean="0"/>
                  <a:t>magnetic </a:t>
                </a:r>
                <a:r>
                  <a:rPr lang="en-GB" dirty="0"/>
                  <a:t>field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GB" dirty="0"/>
                  <a:t> that is </a:t>
                </a:r>
                <a:r>
                  <a:rPr lang="en-GB" dirty="0" smtClean="0"/>
                  <a:t>perpendicular </a:t>
                </a:r>
                <a:r>
                  <a:rPr lang="en-GB" dirty="0"/>
                  <a:t>to the </a:t>
                </a:r>
                <a:r>
                  <a:rPr lang="en-GB" dirty="0" smtClean="0"/>
                  <a:t>page.</a:t>
                </a:r>
                <a:endParaRPr lang="en-GB" dirty="0"/>
              </a:p>
              <a:p>
                <a:pPr marL="381000" indent="-381000">
                  <a:spcBef>
                    <a:spcPts val="800"/>
                  </a:spcBef>
                </a:pPr>
                <a:r>
                  <a:rPr lang="en-GB" dirty="0" smtClean="0"/>
                  <a:t>They </a:t>
                </a:r>
                <a:r>
                  <a:rPr lang="en-GB" dirty="0"/>
                  <a:t>move in circular arcs with </a:t>
                </a:r>
                <a:r>
                  <a:rPr lang="en-GB" dirty="0" smtClean="0"/>
                  <a:t>radius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𝑚𝑣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dirty="0" smtClean="0"/>
                  <a:t>. </a:t>
                </a:r>
                <a:endParaRPr lang="en-GB" dirty="0"/>
              </a:p>
              <a:p>
                <a:pPr marL="381000" indent="-381000">
                  <a:spcBef>
                    <a:spcPts val="800"/>
                  </a:spcBef>
                </a:pPr>
                <a:r>
                  <a:rPr lang="en-GB" dirty="0" smtClean="0"/>
                  <a:t>Isotopes </a:t>
                </a:r>
                <a:r>
                  <a:rPr lang="en-GB" dirty="0"/>
                  <a:t>of the same element (with different </a:t>
                </a:r>
                <a:r>
                  <a:rPr lang="en-GB" i="1" dirty="0"/>
                  <a:t>m</a:t>
                </a:r>
                <a:r>
                  <a:rPr lang="en-GB" dirty="0"/>
                  <a:t>) </a:t>
                </a:r>
                <a:r>
                  <a:rPr lang="en-GB" dirty="0" smtClean="0"/>
                  <a:t>will </a:t>
                </a:r>
                <a:r>
                  <a:rPr lang="en-GB" dirty="0"/>
                  <a:t>move with different radii.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440000"/>
                <a:ext cx="7057892" cy="4680000"/>
              </a:xfrm>
              <a:blipFill>
                <a:blip r:embed="rId2"/>
                <a:stretch>
                  <a:fillRect l="-2418" t="-10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2" descr="D:\s41788\My Documents\Dip Plus\Chapters\Images_magnetism\27_Figure24-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5785" y="1355792"/>
            <a:ext cx="2846698" cy="4848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Thomson’s e/m experiment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spcBef>
                <a:spcPts val="800"/>
              </a:spcBef>
            </a:pPr>
            <a:r>
              <a:rPr lang="en-GB" dirty="0"/>
              <a:t>Electrons in a glass container are accelerated by a </a:t>
            </a:r>
            <a:r>
              <a:rPr lang="en-GB" dirty="0" err="1"/>
              <a:t>p.d</a:t>
            </a:r>
            <a:r>
              <a:rPr lang="en-GB" dirty="0"/>
              <a:t>. </a:t>
            </a:r>
            <a:r>
              <a:rPr lang="en-GB" i="1" dirty="0"/>
              <a:t>V</a:t>
            </a:r>
            <a:r>
              <a:rPr lang="en-GB" dirty="0"/>
              <a:t> between anodes A and A’ and enter a magnetic field.</a:t>
            </a:r>
          </a:p>
          <a:p>
            <a:pPr marL="381000" indent="-381000">
              <a:spcBef>
                <a:spcPts val="800"/>
              </a:spcBef>
            </a:pPr>
            <a:r>
              <a:rPr lang="en-GB" dirty="0"/>
              <a:t>The work done by the electric field on the electrons is </a:t>
            </a:r>
            <a:r>
              <a:rPr lang="en-GB" i="1" dirty="0"/>
              <a:t>eV</a:t>
            </a:r>
            <a:r>
              <a:rPr lang="en-GB" dirty="0"/>
              <a:t>, where </a:t>
            </a:r>
            <a:r>
              <a:rPr lang="en-GB" i="1" dirty="0"/>
              <a:t>e</a:t>
            </a:r>
            <a:r>
              <a:rPr lang="en-GB" dirty="0"/>
              <a:t> is the electronic charge. The electrons gain kinetic energy.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5" descr="D:\s41788\My Documents\Dip Plus\Chapters\Images_magnetism\27_Figure23-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3555" y="3412990"/>
            <a:ext cx="4737136" cy="243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2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Thomson’s e/m experiment - </a:t>
            </a:r>
            <a:r>
              <a:rPr lang="en-US" dirty="0" err="1"/>
              <a:t>cont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81000" indent="-381000">
                  <a:spcBef>
                    <a:spcPts val="800"/>
                  </a:spcBef>
                </a:pPr>
                <a:r>
                  <a:rPr lang="en-GB" dirty="0" smtClean="0"/>
                  <a:t>From conservation of energy, </a:t>
                </a:r>
              </a:p>
              <a:p>
                <a:pPr marL="0" indent="0">
                  <a:spcBef>
                    <a:spcPts val="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𝑒𝑉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𝑒𝑉</m:t>
                              </m:r>
                            </m:num>
                            <m:den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GB" dirty="0"/>
              </a:p>
              <a:p>
                <a:pPr marL="381000" indent="-381000">
                  <a:spcBef>
                    <a:spcPts val="800"/>
                  </a:spcBef>
                </a:pPr>
                <a:r>
                  <a:rPr lang="en-GB" dirty="0" smtClean="0"/>
                  <a:t>Only </a:t>
                </a:r>
                <a:r>
                  <a:rPr lang="en-GB" dirty="0"/>
                  <a:t>electrons whose magnetic force equals its electric force will pass through and strike the screen, i.e</a:t>
                </a:r>
                <a:r>
                  <a:rPr lang="en-GB" dirty="0" smtClean="0"/>
                  <a:t>.,</a:t>
                </a:r>
                <a:endParaRPr lang="en-GB" dirty="0"/>
              </a:p>
              <a:p>
                <a:pPr marL="381000" indent="-381000">
                  <a:spcBef>
                    <a:spcPct val="50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𝑒𝐸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𝐵𝑒𝑣</m:t>
                      </m:r>
                    </m:oMath>
                  </m:oMathPara>
                </a14:m>
                <a:endParaRPr lang="en-GB" dirty="0" smtClean="0"/>
              </a:p>
              <a:p>
                <a:pPr marL="381000" indent="-381000">
                  <a:spcBef>
                    <a:spcPct val="50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𝑒𝑉</m:t>
                              </m:r>
                            </m:num>
                            <m:den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  ⇒  </m:t>
                      </m:r>
                      <m:f>
                        <m:f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  <a:p>
                <a:pPr marL="381000" indent="-381000">
                  <a:spcBef>
                    <a:spcPct val="50000"/>
                  </a:spcBef>
                </a:pPr>
                <a:endParaRPr lang="en-GB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3" t="-1042" r="-157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4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Thomson’s e/m experiment - </a:t>
            </a:r>
            <a:r>
              <a:rPr lang="en-US" dirty="0" err="1"/>
              <a:t>cont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spcBef>
                <a:spcPts val="800"/>
              </a:spcBef>
            </a:pPr>
            <a:r>
              <a:rPr lang="en-GB" dirty="0"/>
              <a:t>There is only a single value of </a:t>
            </a:r>
            <a:r>
              <a:rPr lang="en-GB" i="1" dirty="0"/>
              <a:t>e</a:t>
            </a:r>
            <a:r>
              <a:rPr lang="en-GB" dirty="0"/>
              <a:t>/</a:t>
            </a:r>
            <a:r>
              <a:rPr lang="en-GB" i="1" dirty="0"/>
              <a:t>m </a:t>
            </a:r>
            <a:r>
              <a:rPr lang="en-GB" dirty="0"/>
              <a:t>= 1.76 x 10</a:t>
            </a:r>
            <a:r>
              <a:rPr lang="en-GB" baseline="30000" dirty="0"/>
              <a:t>11</a:t>
            </a:r>
            <a:r>
              <a:rPr lang="en-GB" dirty="0"/>
              <a:t> C kg</a:t>
            </a:r>
            <a:r>
              <a:rPr lang="en-GB" baseline="30000" dirty="0"/>
              <a:t>-1</a:t>
            </a:r>
            <a:r>
              <a:rPr lang="en-GB" dirty="0"/>
              <a:t>. </a:t>
            </a:r>
          </a:p>
          <a:p>
            <a:pPr marL="381000" indent="-381000">
              <a:spcBef>
                <a:spcPts val="800"/>
              </a:spcBef>
            </a:pPr>
            <a:r>
              <a:rPr lang="en-GB" dirty="0"/>
              <a:t>Since this value did not depend on the cathode </a:t>
            </a:r>
            <a:r>
              <a:rPr lang="en-GB" dirty="0" smtClean="0"/>
              <a:t>material, </a:t>
            </a:r>
            <a:r>
              <a:rPr lang="en-GB" dirty="0"/>
              <a:t>the electrons in the beam is a common constituent of all matters</a:t>
            </a:r>
            <a:r>
              <a:rPr lang="en-GB" dirty="0" smtClean="0"/>
              <a:t>.</a:t>
            </a:r>
            <a:endParaRPr lang="en-GB" dirty="0"/>
          </a:p>
          <a:p>
            <a:pPr marL="381000" indent="-381000">
              <a:spcBef>
                <a:spcPts val="800"/>
              </a:spcBef>
            </a:pPr>
            <a:r>
              <a:rPr lang="en-GB" dirty="0"/>
              <a:t>After some years Millikan succeeded in measuring the charge of the electron. </a:t>
            </a:r>
          </a:p>
          <a:p>
            <a:pPr marL="381000" indent="-381000">
              <a:spcBef>
                <a:spcPts val="800"/>
              </a:spcBef>
            </a:pPr>
            <a:r>
              <a:rPr lang="en-GB" dirty="0"/>
              <a:t>Combining with Thomson’s result and Millikan’s experiments, the mass of the electron was determined to be about </a:t>
            </a:r>
            <a:r>
              <a:rPr lang="en-GB" dirty="0" smtClean="0"/>
              <a:t>9.11 </a:t>
            </a:r>
            <a:r>
              <a:rPr lang="en-GB" dirty="0"/>
              <a:t>x 10</a:t>
            </a:r>
            <a:r>
              <a:rPr lang="en-GB" baseline="30000" dirty="0"/>
              <a:t>-31</a:t>
            </a:r>
            <a:r>
              <a:rPr lang="en-GB" dirty="0"/>
              <a:t> kg.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81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5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GB" sz="2000" dirty="0"/>
              <a:t>In a Thomson’s e/m experiment, the accelerating potential is 150 V with a deflecting electric field of magnitude 6.0 × 10</a:t>
            </a:r>
            <a:r>
              <a:rPr lang="en-GB" sz="2000" baseline="30000" dirty="0"/>
              <a:t>6</a:t>
            </a:r>
            <a:r>
              <a:rPr lang="en-GB" sz="2000" dirty="0"/>
              <a:t> N/C.</a:t>
            </a:r>
            <a:r>
              <a:rPr lang="en-GB" sz="2000" baseline="30000" dirty="0"/>
              <a:t> </a:t>
            </a:r>
            <a:r>
              <a:rPr lang="en-GB" sz="2000" dirty="0"/>
              <a:t>Speed of light is </a:t>
            </a:r>
            <a:r>
              <a:rPr lang="en-GB" sz="2000" dirty="0" smtClean="0"/>
              <a:t>3 </a:t>
            </a:r>
            <a:r>
              <a:rPr lang="en-GB" sz="2000" dirty="0"/>
              <a:t>× 10</a:t>
            </a:r>
            <a:r>
              <a:rPr lang="en-GB" sz="2000" baseline="30000" dirty="0"/>
              <a:t>8 </a:t>
            </a:r>
            <a:r>
              <a:rPr lang="en-GB" sz="2000" dirty="0"/>
              <a:t>m/s. Mass of the electron = 9.11 × 10</a:t>
            </a:r>
            <a:r>
              <a:rPr lang="en-GB" sz="2000" baseline="30000" dirty="0"/>
              <a:t>-31 </a:t>
            </a:r>
            <a:r>
              <a:rPr lang="en-GB" sz="2000" dirty="0"/>
              <a:t>kg. </a:t>
            </a:r>
          </a:p>
          <a:p>
            <a:pPr marL="0" indent="0">
              <a:spcBef>
                <a:spcPts val="0"/>
              </a:spcBef>
              <a:buNone/>
              <a:tabLst>
                <a:tab pos="361950" algn="l"/>
              </a:tabLst>
              <a:defRPr/>
            </a:pPr>
            <a:r>
              <a:rPr lang="en-GB" sz="2000" dirty="0"/>
              <a:t>a) 	At what fraction of the speed of light do the electrons move?</a:t>
            </a:r>
          </a:p>
          <a:p>
            <a:pPr marL="0" indent="0">
              <a:spcBef>
                <a:spcPts val="0"/>
              </a:spcBef>
              <a:buNone/>
              <a:tabLst>
                <a:tab pos="361950" algn="l"/>
              </a:tabLst>
              <a:defRPr/>
            </a:pPr>
            <a:r>
              <a:rPr lang="en-GB" sz="2000" dirty="0"/>
              <a:t>b) 	What should be the magnetic field?</a:t>
            </a:r>
          </a:p>
          <a:p>
            <a:pPr marL="361950" indent="-361950">
              <a:spcBef>
                <a:spcPts val="0"/>
              </a:spcBef>
              <a:buNone/>
              <a:tabLst>
                <a:tab pos="361950" algn="l"/>
              </a:tabLst>
              <a:defRPr/>
            </a:pPr>
            <a:r>
              <a:rPr lang="en-GB" sz="2000" dirty="0"/>
              <a:t>c) 	With this magnetic field, what will happen to the electron beam if </a:t>
            </a:r>
            <a:r>
              <a:rPr lang="en-GB" sz="2000"/>
              <a:t>the </a:t>
            </a:r>
            <a:r>
              <a:rPr lang="en-GB" sz="2000" smtClean="0"/>
              <a:t>accelerating </a:t>
            </a:r>
            <a:r>
              <a:rPr lang="en-GB" sz="2000" dirty="0"/>
              <a:t>potential is increased above 150 V?</a:t>
            </a:r>
            <a:endParaRPr lang="en-S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2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force on a current-carrying conductor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440000"/>
                <a:ext cx="7411709" cy="4680000"/>
              </a:xfrm>
            </p:spPr>
            <p:txBody>
              <a:bodyPr/>
              <a:lstStyle/>
              <a:p>
                <a:pPr marL="381000" indent="-381000">
                  <a:spcBef>
                    <a:spcPts val="800"/>
                  </a:spcBef>
                </a:pPr>
                <a:r>
                  <a:rPr lang="en-GB" dirty="0" smtClean="0"/>
                  <a:t>Suppose positive charges flow with drift velocity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i="1" baseline="-25000" dirty="0" err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dirty="0" smtClean="0"/>
                  <a:t> in </a:t>
                </a:r>
                <a:r>
                  <a:rPr lang="en-GB" dirty="0"/>
                  <a:t>a wire of length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GB" dirty="0"/>
                  <a:t> and area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and perpendicular </a:t>
                </a:r>
                <a:r>
                  <a:rPr lang="en-GB" dirty="0" smtClean="0"/>
                  <a:t>to a </a:t>
                </a:r>
                <a:r>
                  <a:rPr lang="en-GB" dirty="0"/>
                  <a:t>uniform </a:t>
                </a:r>
                <a:r>
                  <a:rPr lang="en-GB" dirty="0" smtClean="0"/>
                  <a:t>field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GB" dirty="0" smtClean="0"/>
                  <a:t>.</a:t>
                </a:r>
                <a:endParaRPr lang="en-GB" dirty="0"/>
              </a:p>
              <a:p>
                <a:pPr marL="381000" indent="-381000">
                  <a:spcBef>
                    <a:spcPts val="800"/>
                  </a:spcBef>
                </a:pPr>
                <a:r>
                  <a:rPr lang="en-GB" dirty="0" smtClean="0"/>
                  <a:t>The </a:t>
                </a:r>
                <a:r>
                  <a:rPr lang="en-GB" dirty="0"/>
                  <a:t>total number of charges is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𝑛𝐴𝑙</m:t>
                    </m:r>
                  </m:oMath>
                </a14:m>
                <a:r>
                  <a:rPr lang="en-GB" dirty="0" smtClean="0"/>
                  <a:t>, </a:t>
                </a:r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/>
                  <a:t>number of charges per unit volume.</a:t>
                </a:r>
              </a:p>
              <a:p>
                <a:pPr marL="381000" indent="-381000">
                  <a:spcBef>
                    <a:spcPts val="800"/>
                  </a:spcBef>
                </a:pPr>
                <a:r>
                  <a:rPr lang="en-GB" dirty="0" smtClean="0"/>
                  <a:t>The </a:t>
                </a:r>
                <a:r>
                  <a:rPr lang="en-GB" dirty="0"/>
                  <a:t>total force on all the charges is </a:t>
                </a:r>
                <a:endParaRPr lang="en-GB" dirty="0" smtClean="0"/>
              </a:p>
              <a:p>
                <a:pPr marL="0" indent="0">
                  <a:spcBef>
                    <a:spcPts val="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𝑛𝐴𝑙</m:t>
                          </m:r>
                        </m:e>
                      </m:d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𝑛𝑞𝐴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𝑙𝐵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𝑖𝑙𝐵</m:t>
                      </m:r>
                    </m:oMath>
                  </m:oMathPara>
                </a14:m>
                <a:endParaRPr lang="en-GB" dirty="0" smtClean="0"/>
              </a:p>
              <a:p>
                <a:pPr marL="361950" indent="0">
                  <a:spcBef>
                    <a:spcPts val="800"/>
                  </a:spcBef>
                  <a:buNone/>
                </a:pPr>
                <a:r>
                  <a:rPr lang="en-GB" dirty="0" smtClean="0"/>
                  <a:t>where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𝑛𝑞𝐴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GB" dirty="0"/>
              </a:p>
              <a:p>
                <a:pPr marL="381000" indent="-381000">
                  <a:spcBef>
                    <a:spcPts val="800"/>
                  </a:spcBef>
                </a:pPr>
                <a:endParaRPr lang="en-GB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440000"/>
                <a:ext cx="7411709" cy="4680000"/>
              </a:xfrm>
              <a:blipFill>
                <a:blip r:embed="rId2"/>
                <a:stretch>
                  <a:fillRect l="-2303" t="-1042" r="-139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 descr="D:\s41788\My Documents\Dip Plus\Chapters\Images_magnetism\27_Figure25-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68302" y="1683236"/>
            <a:ext cx="2387378" cy="2860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force on a current-carrying conductor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440000"/>
                <a:ext cx="6249818" cy="4680000"/>
              </a:xfrm>
            </p:spPr>
            <p:txBody>
              <a:bodyPr/>
              <a:lstStyle/>
              <a:p>
                <a:pPr marL="381000" indent="-381000"/>
                <a:r>
                  <a:rPr lang="en-GB" dirty="0" smtClean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GB" b="1" dirty="0" smtClean="0"/>
                  <a:t> </a:t>
                </a:r>
                <a:r>
                  <a:rPr lang="en-GB" dirty="0" smtClean="0"/>
                  <a:t>makes </a:t>
                </a:r>
                <a:r>
                  <a:rPr lang="en-GB" dirty="0"/>
                  <a:t>an angle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/>
                  <a:t>with the conductor, </a:t>
                </a:r>
                <a:r>
                  <a:rPr lang="en-GB" dirty="0" smtClean="0"/>
                  <a:t>the </a:t>
                </a:r>
                <a:r>
                  <a:rPr lang="en-GB" dirty="0"/>
                  <a:t>force becomes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𝑖𝑙𝐵</m:t>
                    </m:r>
                    <m:func>
                      <m:func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</m:oMath>
                </a14:m>
                <a:r>
                  <a:rPr lang="en-GB" dirty="0" smtClean="0"/>
                  <a:t>.                      </a:t>
                </a:r>
                <a:endParaRPr lang="en-GB" dirty="0"/>
              </a:p>
              <a:p>
                <a:pPr marL="381000" indent="-381000"/>
                <a:r>
                  <a:rPr lang="en-GB" dirty="0" smtClean="0"/>
                  <a:t>In </a:t>
                </a:r>
                <a:r>
                  <a:rPr lang="en-GB" dirty="0"/>
                  <a:t>vector </a:t>
                </a:r>
                <a:r>
                  <a:rPr lang="en-GB" dirty="0" smtClean="0"/>
                  <a:t>form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𝑖</m:t>
                    </m:r>
                    <m:acc>
                      <m:accPr>
                        <m:chr m:val="⃗"/>
                        <m:ctrlPr>
                          <a:rPr lang="en-SG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SG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GB" dirty="0" smtClean="0"/>
                  <a:t>.</a:t>
                </a:r>
                <a:endParaRPr lang="en-GB" dirty="0"/>
              </a:p>
              <a:p>
                <a:pPr marL="381000" indent="-381000"/>
                <a:r>
                  <a:rPr lang="en-GB" dirty="0" smtClean="0"/>
                  <a:t>If </a:t>
                </a:r>
                <a:r>
                  <a:rPr lang="en-GB" dirty="0"/>
                  <a:t>the conductor is not straight, the force </a:t>
                </a:r>
                <a:r>
                  <a:rPr lang="en-GB" dirty="0" smtClean="0"/>
                  <a:t>on each </a:t>
                </a:r>
                <a:r>
                  <a:rPr lang="en-GB" dirty="0"/>
                  <a:t>segment is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𝑖𝑑</m:t>
                    </m:r>
                    <m:acc>
                      <m:accPr>
                        <m:chr m:val="⃗"/>
                        <m:ctrlPr>
                          <a:rPr lang="en-SG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SG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GB" dirty="0" smtClean="0"/>
                  <a:t> </a:t>
                </a:r>
                <a:endParaRPr lang="en-GB" dirty="0"/>
              </a:p>
              <a:p>
                <a:r>
                  <a:rPr lang="en-GB" dirty="0" smtClean="0"/>
                  <a:t>The total force </a:t>
                </a:r>
                <a:r>
                  <a:rPr lang="en-GB" dirty="0"/>
                  <a:t>is obtained by integrating </a:t>
                </a:r>
                <a:r>
                  <a:rPr lang="en-GB" dirty="0" smtClean="0"/>
                  <a:t>over the </a:t>
                </a:r>
                <a:r>
                  <a:rPr lang="en-GB" dirty="0"/>
                  <a:t>whole length of the conductor.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440000"/>
                <a:ext cx="6249818" cy="4680000"/>
              </a:xfrm>
              <a:blipFill>
                <a:blip r:embed="rId2"/>
                <a:stretch>
                  <a:fillRect l="-273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 descr="D:\s41788\My Documents\Dip Plus\Chapters\Images_magnetism\27_Figure26-I.jpg"/>
          <p:cNvPicPr>
            <a:picLocks noChangeAspect="1" noChangeArrowheads="1"/>
          </p:cNvPicPr>
          <p:nvPr/>
        </p:nvPicPr>
        <p:blipFill>
          <a:blip r:embed="rId3" cstate="print"/>
          <a:srcRect l="2065" t="34053"/>
          <a:stretch>
            <a:fillRect/>
          </a:stretch>
        </p:blipFill>
        <p:spPr bwMode="auto">
          <a:xfrm>
            <a:off x="7957633" y="1402355"/>
            <a:ext cx="3016505" cy="222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27_Figure30-I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9203" y="3912486"/>
            <a:ext cx="3658669" cy="213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10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6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GB" sz="2000" dirty="0"/>
              <a:t>A straight horizontal copper rod carries a current of 50.0 A from west to east in a region between the poles of a large electromagnet. In this region there is a horizontal magnetic field toward the north east (</a:t>
            </a:r>
            <a:r>
              <a:rPr lang="en-GB" sz="2000" dirty="0" smtClean="0"/>
              <a:t>45</a:t>
            </a:r>
            <a:r>
              <a:rPr lang="en-GB" sz="2000" dirty="0"/>
              <a:t>°</a:t>
            </a:r>
            <a:r>
              <a:rPr lang="en-GB" sz="2000" dirty="0" smtClean="0"/>
              <a:t> </a:t>
            </a:r>
            <a:r>
              <a:rPr lang="en-GB" sz="2000" dirty="0"/>
              <a:t>north of east) with magnitude 1.20 T.</a:t>
            </a:r>
          </a:p>
          <a:p>
            <a:pPr marL="0" indent="0">
              <a:spcBef>
                <a:spcPts val="600"/>
              </a:spcBef>
              <a:buNone/>
              <a:tabLst>
                <a:tab pos="361950" algn="l"/>
              </a:tabLst>
              <a:defRPr/>
            </a:pPr>
            <a:r>
              <a:rPr lang="en-GB" sz="2000" dirty="0"/>
              <a:t>a) 	Find the magnitude and direction of the force on a 1.00-m section of rod.</a:t>
            </a:r>
          </a:p>
          <a:p>
            <a:pPr marL="361950" indent="-361950">
              <a:spcBef>
                <a:spcPts val="600"/>
              </a:spcBef>
              <a:buNone/>
              <a:tabLst>
                <a:tab pos="361950" algn="l"/>
              </a:tabLst>
              <a:defRPr/>
            </a:pPr>
            <a:r>
              <a:rPr lang="en-GB" sz="2000" dirty="0"/>
              <a:t>b) 	What should be done to the rod to maximize the magnitude of force?</a:t>
            </a:r>
          </a:p>
          <a:p>
            <a:pPr marL="361950" indent="-361950">
              <a:spcBef>
                <a:spcPts val="600"/>
              </a:spcBef>
              <a:buNone/>
              <a:tabLst>
                <a:tab pos="361950" algn="l"/>
              </a:tabLst>
              <a:defRPr/>
            </a:pPr>
            <a:r>
              <a:rPr lang="en-GB" sz="2000" dirty="0"/>
              <a:t>c) 	What is the magnitude of the force in the above case in b)?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7" descr="27_Figure29-I"/>
          <p:cNvPicPr>
            <a:picLocks noChangeAspect="1" noChangeArrowheads="1"/>
          </p:cNvPicPr>
          <p:nvPr/>
        </p:nvPicPr>
        <p:blipFill>
          <a:blip r:embed="rId3" cstate="print"/>
          <a:srcRect b="4187"/>
          <a:stretch>
            <a:fillRect/>
          </a:stretch>
        </p:blipFill>
        <p:spPr bwMode="auto">
          <a:xfrm>
            <a:off x="1173480" y="4131341"/>
            <a:ext cx="3711787" cy="1628198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04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 of </a:t>
            </a:r>
            <a:r>
              <a:rPr lang="en-US" dirty="0"/>
              <a:t>a current </a:t>
            </a:r>
            <a:r>
              <a:rPr lang="en-US" dirty="0" smtClean="0"/>
              <a:t>loop in a magnetic field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440000"/>
                <a:ext cx="5431111" cy="4680000"/>
              </a:xfrm>
            </p:spPr>
            <p:txBody>
              <a:bodyPr/>
              <a:lstStyle/>
              <a:p>
                <a:pPr marL="381000" indent="-38100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GB" dirty="0" smtClean="0"/>
                  <a:t> have </a:t>
                </a:r>
                <a:r>
                  <a:rPr lang="en-GB" dirty="0"/>
                  <a:t>magnitude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𝑖𝑏𝐵</m:t>
                    </m:r>
                    <m:func>
                      <m:func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90°−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func>
                  </m:oMath>
                </a14:m>
                <a:r>
                  <a:rPr lang="en-GB" dirty="0" smtClean="0"/>
                  <a:t>.</a:t>
                </a:r>
              </a:p>
              <a:p>
                <a:pPr marL="381000" indent="-381000">
                  <a:spcBef>
                    <a:spcPts val="800"/>
                  </a:spcBef>
                </a:pPr>
                <a:r>
                  <a:rPr lang="en-GB" dirty="0" smtClean="0"/>
                  <a:t>They produce no rotational effect.</a:t>
                </a:r>
              </a:p>
              <a:p>
                <a:pPr marL="381000" indent="-381000">
                  <a:spcBef>
                    <a:spcPts val="8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GB" dirty="0" smtClean="0"/>
                  <a:t> have magnitude </a:t>
                </a:r>
                <a:r>
                  <a:rPr lang="en-GB" i="1" dirty="0" err="1" smtClean="0"/>
                  <a:t>iaB</a:t>
                </a:r>
                <a:r>
                  <a:rPr lang="en-GB" dirty="0" smtClean="0"/>
                  <a:t>.</a:t>
                </a:r>
              </a:p>
              <a:p>
                <a:pPr marL="381000" indent="-381000">
                  <a:spcBef>
                    <a:spcPts val="8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GB" dirty="0" smtClean="0"/>
                  <a:t> acts on </a:t>
                </a:r>
                <a:r>
                  <a:rPr lang="en-GB" dirty="0"/>
                  <a:t>the right </a:t>
                </a:r>
                <a:r>
                  <a:rPr lang="en-GB" dirty="0" smtClean="0"/>
                  <a:t>length </a:t>
                </a:r>
                <a:r>
                  <a:rPr lang="en-GB" i="1" dirty="0" smtClean="0"/>
                  <a:t>a</a:t>
                </a:r>
                <a:r>
                  <a:rPr lang="en-GB" dirty="0" smtClean="0"/>
                  <a:t> in the +</a:t>
                </a:r>
                <a:r>
                  <a:rPr lang="en-GB" i="1" dirty="0" smtClean="0"/>
                  <a:t>x</a:t>
                </a:r>
                <a:r>
                  <a:rPr lang="en-GB" dirty="0" smtClean="0"/>
                  <a:t>-direction </a:t>
                </a:r>
                <a:r>
                  <a:rPr lang="en-GB" dirty="0"/>
                  <a:t>and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GB" dirty="0" smtClean="0"/>
                  <a:t> acts on the left length </a:t>
                </a:r>
                <a:r>
                  <a:rPr lang="en-GB" i="1" dirty="0" smtClean="0"/>
                  <a:t>a</a:t>
                </a:r>
                <a:r>
                  <a:rPr lang="en-GB" dirty="0" smtClean="0"/>
                  <a:t> in the -</a:t>
                </a:r>
                <a:r>
                  <a:rPr lang="en-GB" i="1" dirty="0" smtClean="0"/>
                  <a:t>x</a:t>
                </a:r>
                <a:r>
                  <a:rPr lang="en-GB" dirty="0" smtClean="0"/>
                  <a:t>-direction. </a:t>
                </a:r>
                <a:endParaRPr lang="en-GB" dirty="0"/>
              </a:p>
              <a:p>
                <a:pPr marL="381000" indent="-381000">
                  <a:spcBef>
                    <a:spcPts val="800"/>
                  </a:spcBef>
                </a:pPr>
                <a:r>
                  <a:rPr lang="en-GB" dirty="0" smtClean="0"/>
                  <a:t>Together they rotate the coil clockwise.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440000"/>
                <a:ext cx="5431111" cy="4680000"/>
              </a:xfrm>
              <a:blipFill>
                <a:blip r:embed="rId2"/>
                <a:stretch>
                  <a:fillRect l="-3143" r="-29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3" descr="D:\s41788\My Documents\Dip Plus\Chapters\Images_magnetism\27_Figure31a-I.jpg"/>
          <p:cNvPicPr>
            <a:picLocks noChangeAspect="1" noChangeArrowheads="1"/>
          </p:cNvPicPr>
          <p:nvPr/>
        </p:nvPicPr>
        <p:blipFill>
          <a:blip r:embed="rId3" cstate="print"/>
          <a:srcRect l="658" t="5453"/>
          <a:stretch>
            <a:fillRect/>
          </a:stretch>
        </p:blipFill>
        <p:spPr bwMode="auto">
          <a:xfrm>
            <a:off x="6959763" y="1526388"/>
            <a:ext cx="4877047" cy="348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02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flux 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440000"/>
                <a:ext cx="6324246" cy="4680000"/>
              </a:xfrm>
            </p:spPr>
            <p:txBody>
              <a:bodyPr/>
              <a:lstStyle/>
              <a:p>
                <a:pPr marL="361950" indent="-361950">
                  <a:spcBef>
                    <a:spcPts val="800"/>
                  </a:spcBef>
                  <a:defRPr/>
                </a:pPr>
                <a:r>
                  <a:rPr lang="en-GB" dirty="0" smtClean="0"/>
                  <a:t>A magnetic </a:t>
                </a:r>
                <a:r>
                  <a:rPr lang="en-GB" dirty="0" smtClean="0">
                    <a:solidFill>
                      <a:srgbClr val="FF0000"/>
                    </a:solidFill>
                  </a:rPr>
                  <a:t>field</a:t>
                </a:r>
                <a:r>
                  <a:rPr lang="en-GB" dirty="0" smtClean="0"/>
                  <a:t> is represented by magnetic field lines. </a:t>
                </a:r>
              </a:p>
              <a:p>
                <a:pPr marL="361950" indent="-361950">
                  <a:spcBef>
                    <a:spcPts val="800"/>
                  </a:spcBef>
                  <a:defRPr/>
                </a:pPr>
                <a:r>
                  <a:rPr lang="en-GB" dirty="0" smtClean="0"/>
                  <a:t>The magnetic </a:t>
                </a:r>
                <a:r>
                  <a:rPr lang="en-GB" dirty="0" smtClean="0">
                    <a:solidFill>
                      <a:srgbClr val="FF0000"/>
                    </a:solidFill>
                  </a:rPr>
                  <a:t>flux </a:t>
                </a:r>
                <a:r>
                  <a:rPr lang="en-GB" dirty="0" smtClean="0"/>
                  <a:t>through a small area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GB" dirty="0" smtClean="0"/>
                  <a:t> is </a:t>
                </a:r>
                <a:r>
                  <a:rPr lang="en-GB" dirty="0" smtClean="0"/>
                  <a:t>defined as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SG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GB" dirty="0" smtClean="0"/>
                  <a:t>.</a:t>
                </a:r>
              </a:p>
              <a:p>
                <a:pPr marL="381000" indent="-381000">
                  <a:spcBef>
                    <a:spcPts val="800"/>
                  </a:spcBef>
                </a:pPr>
                <a:r>
                  <a:rPr lang="en-GB" dirty="0" smtClean="0"/>
                  <a:t>The </a:t>
                </a:r>
                <a:r>
                  <a:rPr lang="en-GB" dirty="0">
                    <a:solidFill>
                      <a:srgbClr val="FF0000"/>
                    </a:solidFill>
                  </a:rPr>
                  <a:t>total</a:t>
                </a:r>
                <a:r>
                  <a:rPr lang="en-GB" dirty="0"/>
                  <a:t> magnetic flux through </a:t>
                </a:r>
                <a:r>
                  <a:rPr lang="en-GB" i="1" dirty="0" smtClean="0"/>
                  <a:t>A</a:t>
                </a:r>
                <a:r>
                  <a:rPr lang="en-GB" dirty="0"/>
                  <a:t> is </a:t>
                </a:r>
                <a:r>
                  <a:rPr lang="en-GB" dirty="0" smtClean="0"/>
                  <a:t>given</a:t>
                </a:r>
                <a:r>
                  <a:rPr lang="en-GB" dirty="0"/>
                  <a:t> </a:t>
                </a:r>
                <a:r>
                  <a:rPr lang="en-GB" dirty="0" smtClean="0"/>
                  <a:t>by</a:t>
                </a:r>
              </a:p>
              <a:p>
                <a:pPr marL="0" indent="0">
                  <a:spcBef>
                    <a:spcPts val="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SG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GB" dirty="0"/>
              </a:p>
              <a:p>
                <a:pPr marL="381000" indent="-381000">
                  <a:spcBef>
                    <a:spcPts val="800"/>
                  </a:spcBef>
                </a:pPr>
                <a:endParaRPr lang="en-GB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440000"/>
                <a:ext cx="6324246" cy="4680000"/>
              </a:xfrm>
              <a:blipFill>
                <a:blip r:embed="rId2"/>
                <a:stretch>
                  <a:fillRect l="-2700" t="-10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12" descr="D:\s41788\My Documents\Dip Plus\Chapters\Images_magnetism\27_Figure15-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0012" y="1863676"/>
            <a:ext cx="3231888" cy="279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7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Magnetism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Magnetic phenomena were first observed more than 2500 years ago in Turkey.</a:t>
            </a:r>
          </a:p>
          <a:p>
            <a:r>
              <a:rPr lang="en-US" dirty="0" smtClean="0"/>
              <a:t>If </a:t>
            </a:r>
            <a:r>
              <a:rPr lang="en-US" dirty="0"/>
              <a:t>a </a:t>
            </a:r>
            <a:r>
              <a:rPr lang="en-US" dirty="0" smtClean="0"/>
              <a:t>bar </a:t>
            </a:r>
            <a:r>
              <a:rPr lang="en-US" dirty="0"/>
              <a:t>magnet is free to </a:t>
            </a:r>
            <a:r>
              <a:rPr lang="en-US" dirty="0" smtClean="0"/>
              <a:t>rotate about a vertical axis, </a:t>
            </a:r>
            <a:r>
              <a:rPr lang="en-US" dirty="0"/>
              <a:t>one end </a:t>
            </a:r>
            <a:r>
              <a:rPr lang="en-US" dirty="0" smtClean="0"/>
              <a:t>of the magnet points towards the magnetic north </a:t>
            </a:r>
            <a:r>
              <a:rPr lang="en-US" dirty="0"/>
              <a:t>and is called the </a:t>
            </a:r>
            <a:r>
              <a:rPr lang="en-US" dirty="0">
                <a:solidFill>
                  <a:srgbClr val="FF0000"/>
                </a:solidFill>
              </a:rPr>
              <a:t>north </a:t>
            </a:r>
            <a:r>
              <a:rPr lang="en-US" dirty="0" smtClean="0">
                <a:solidFill>
                  <a:srgbClr val="FF0000"/>
                </a:solidFill>
              </a:rPr>
              <a:t>seeking </a:t>
            </a:r>
            <a:r>
              <a:rPr lang="en-US" dirty="0" smtClean="0"/>
              <a:t>pole </a:t>
            </a:r>
            <a:r>
              <a:rPr lang="en-US" dirty="0"/>
              <a:t>(</a:t>
            </a:r>
            <a:r>
              <a:rPr lang="en-US" dirty="0" smtClean="0"/>
              <a:t>N).</a:t>
            </a:r>
          </a:p>
          <a:p>
            <a:r>
              <a:rPr lang="en-US" dirty="0" smtClean="0"/>
              <a:t>The other end point of the magnet points towards the magnetic south and is called the </a:t>
            </a:r>
            <a:r>
              <a:rPr lang="en-US" dirty="0" smtClean="0">
                <a:solidFill>
                  <a:srgbClr val="FF0000"/>
                </a:solidFill>
              </a:rPr>
              <a:t>south seeking </a:t>
            </a:r>
            <a:r>
              <a:rPr lang="en-US" dirty="0" smtClean="0"/>
              <a:t>pole (S).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6379"/>
          <a:stretch/>
        </p:blipFill>
        <p:spPr>
          <a:xfrm>
            <a:off x="3528391" y="4393873"/>
            <a:ext cx="3007730" cy="189602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10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flux 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440000"/>
                <a:ext cx="6292348" cy="4680000"/>
              </a:xfrm>
            </p:spPr>
            <p:txBody>
              <a:bodyPr/>
              <a:lstStyle/>
              <a:p>
                <a:pPr marL="381000" indent="-381000">
                  <a:spcBef>
                    <a:spcPts val="800"/>
                  </a:spcBef>
                </a:pPr>
                <a:r>
                  <a:rPr lang="en-GB" dirty="0" smtClean="0"/>
                  <a:t>If</a:t>
                </a:r>
                <a:r>
                  <a:rPr lang="en-GB" i="1" dirty="0" smtClean="0"/>
                  <a:t> B </a:t>
                </a:r>
                <a:r>
                  <a:rPr lang="en-GB" dirty="0" smtClean="0"/>
                  <a:t>is in tesla (T) and </a:t>
                </a:r>
                <a:r>
                  <a:rPr lang="en-GB" i="1" dirty="0" smtClean="0"/>
                  <a:t>A</a:t>
                </a:r>
                <a:r>
                  <a:rPr lang="en-GB" dirty="0" smtClean="0"/>
                  <a:t> is in m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, the SI </a:t>
                </a:r>
                <a:r>
                  <a:rPr lang="en-GB" dirty="0" smtClean="0"/>
                  <a:t>unit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dirty="0" smtClean="0"/>
                  <a:t> is </a:t>
                </a:r>
                <a:r>
                  <a:rPr lang="en-GB" dirty="0" smtClean="0"/>
                  <a:t>T m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. </a:t>
                </a:r>
              </a:p>
              <a:p>
                <a:pPr marL="381000" indent="-381000">
                  <a:spcBef>
                    <a:spcPts val="800"/>
                  </a:spcBef>
                </a:pPr>
                <a:r>
                  <a:rPr lang="en-GB" dirty="0" smtClean="0"/>
                  <a:t>Hence the SI </a:t>
                </a:r>
                <a:r>
                  <a:rPr lang="en-GB" dirty="0"/>
                  <a:t>unit of magnetic flux is T </a:t>
                </a:r>
                <a:r>
                  <a:rPr lang="en-GB" dirty="0" smtClean="0"/>
                  <a:t>m</a:t>
                </a:r>
                <a:r>
                  <a:rPr lang="en-GB" baseline="30000" dirty="0" smtClean="0"/>
                  <a:t>2</a:t>
                </a:r>
                <a:r>
                  <a:rPr lang="en-GB" dirty="0" smtClean="0"/>
                  <a:t> </a:t>
                </a:r>
                <a:r>
                  <a:rPr lang="en-GB" dirty="0" smtClean="0"/>
                  <a:t>or </a:t>
                </a:r>
                <a:r>
                  <a:rPr lang="en-GB" dirty="0" smtClean="0"/>
                  <a:t>weber </a:t>
                </a:r>
                <a:r>
                  <a:rPr lang="en-GB" dirty="0"/>
                  <a:t>(</a:t>
                </a:r>
                <a:r>
                  <a:rPr lang="en-GB" dirty="0" err="1"/>
                  <a:t>Wb</a:t>
                </a:r>
                <a:r>
                  <a:rPr lang="en-GB" dirty="0" smtClean="0"/>
                  <a:t>).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440000"/>
                <a:ext cx="6292348" cy="4680000"/>
              </a:xfrm>
              <a:blipFill>
                <a:blip r:embed="rId2"/>
                <a:stretch>
                  <a:fillRect l="-2713" t="-1042" r="-67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9" name="Picture 12" descr="D:\s41788\My Documents\Dip Plus\Chapters\Images_magnetism\27_Figure15-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0012" y="1863676"/>
            <a:ext cx="3231888" cy="279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7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7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533400" algn="l"/>
              </a:tabLst>
            </a:pPr>
            <a:r>
              <a:rPr lang="en-GB" sz="2000" dirty="0"/>
              <a:t>The </a:t>
            </a:r>
            <a:r>
              <a:rPr lang="en-GB" sz="2000" dirty="0" smtClean="0"/>
              <a:t>figure </a:t>
            </a:r>
            <a:r>
              <a:rPr lang="en-GB" sz="2000" dirty="0"/>
              <a:t>below shows a perspective view of a flat surface with area </a:t>
            </a:r>
            <a:r>
              <a:rPr lang="en-GB" sz="2000" dirty="0" smtClean="0"/>
              <a:t>1.0 </a:t>
            </a:r>
            <a:r>
              <a:rPr lang="en-GB" sz="2000" dirty="0"/>
              <a:t>cm</a:t>
            </a:r>
            <a:r>
              <a:rPr lang="en-GB" sz="2000" baseline="30000" dirty="0"/>
              <a:t>2</a:t>
            </a:r>
            <a:r>
              <a:rPr lang="en-GB" sz="2000" dirty="0"/>
              <a:t> in a uniform magnetic </a:t>
            </a:r>
            <a:r>
              <a:rPr lang="en-GB" sz="2000" dirty="0" smtClean="0"/>
              <a:t>field of 2.0 T. </a:t>
            </a:r>
            <a:br>
              <a:rPr lang="en-GB" sz="2000" dirty="0" smtClean="0"/>
            </a:br>
            <a:r>
              <a:rPr lang="en-GB" sz="2000" dirty="0" smtClean="0"/>
              <a:t>(a)	What is the magnetic flux through the area?</a:t>
            </a:r>
            <a:br>
              <a:rPr lang="en-GB" sz="2000" dirty="0" smtClean="0"/>
            </a:br>
            <a:r>
              <a:rPr lang="en-GB" sz="2000" dirty="0" smtClean="0"/>
              <a:t>(b)	What is the magnetic flux if </a:t>
            </a:r>
            <a:r>
              <a:rPr lang="en-GB" sz="2000" i="1" dirty="0" smtClean="0"/>
              <a:t>A</a:t>
            </a:r>
            <a:r>
              <a:rPr lang="en-GB" sz="2000" dirty="0" smtClean="0"/>
              <a:t> is rotated so that it is perpendicular to </a:t>
            </a:r>
            <a:r>
              <a:rPr lang="en-GB" sz="2000" i="1" dirty="0" smtClean="0"/>
              <a:t>B</a:t>
            </a:r>
            <a:r>
              <a:rPr lang="en-GB" sz="2000" dirty="0" smtClean="0"/>
              <a:t>?</a:t>
            </a:r>
            <a:endParaRPr lang="en-GB" sz="2000" i="1" dirty="0" smtClean="0"/>
          </a:p>
          <a:p>
            <a:pPr marL="533400" indent="-533400">
              <a:buNone/>
              <a:tabLst>
                <a:tab pos="533400" algn="l"/>
              </a:tabLst>
            </a:pPr>
            <a:endParaRPr lang="en-SG" sz="2000" dirty="0" smtClean="0"/>
          </a:p>
          <a:p>
            <a:pPr marL="533400" indent="-533400">
              <a:buNone/>
              <a:tabLst>
                <a:tab pos="533400" algn="l"/>
              </a:tabLst>
            </a:pPr>
            <a:endParaRPr lang="en-SG" sz="2000" dirty="0"/>
          </a:p>
          <a:p>
            <a:pPr marL="533400" indent="-533400">
              <a:buNone/>
              <a:tabLst>
                <a:tab pos="533400" algn="l"/>
              </a:tabLst>
            </a:pPr>
            <a:endParaRPr lang="en-SG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8321227" y="3344126"/>
            <a:ext cx="2971298" cy="2387395"/>
            <a:chOff x="7644542" y="2822740"/>
            <a:chExt cx="2971298" cy="2387395"/>
          </a:xfrm>
        </p:grpSpPr>
        <p:sp>
          <p:nvSpPr>
            <p:cNvPr id="6" name="Flowchart: Data 5"/>
            <p:cNvSpPr/>
            <p:nvPr/>
          </p:nvSpPr>
          <p:spPr>
            <a:xfrm rot="3015042">
              <a:off x="7297293" y="3358025"/>
              <a:ext cx="2339344" cy="1364876"/>
            </a:xfrm>
            <a:prstGeom prst="flowChartInputOutpu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7644542" y="3403257"/>
              <a:ext cx="1944000" cy="312794"/>
              <a:chOff x="7644542" y="3403257"/>
              <a:chExt cx="2278682" cy="312794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flipV="1">
                <a:off x="8627224" y="3403257"/>
                <a:ext cx="1296000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7644542" y="3716051"/>
                <a:ext cx="1296000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8180311" y="3544537"/>
                <a:ext cx="1296000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7971113" y="3787033"/>
              <a:ext cx="1944000" cy="312794"/>
              <a:chOff x="7644542" y="3403257"/>
              <a:chExt cx="2278682" cy="312794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flipV="1">
                <a:off x="8627224" y="3403257"/>
                <a:ext cx="1296000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V="1">
                <a:off x="7644542" y="3716051"/>
                <a:ext cx="1296000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V="1">
                <a:off x="8180311" y="3544537"/>
                <a:ext cx="1296000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8250969" y="4157339"/>
              <a:ext cx="1944000" cy="312794"/>
              <a:chOff x="7644542" y="3403257"/>
              <a:chExt cx="2278682" cy="312794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 flipV="1">
                <a:off x="8627224" y="3403257"/>
                <a:ext cx="1296000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7644542" y="3716051"/>
                <a:ext cx="1296000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8180311" y="3544537"/>
                <a:ext cx="1296000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25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10012248" y="2822740"/>
            <a:ext cx="200025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21" name="Equation" r:id="rId4" imgW="215640" imgH="304560" progId="Equation.DSMT4">
                    <p:embed/>
                  </p:oleObj>
                </mc:Choice>
                <mc:Fallback>
                  <p:oleObj name="Equation" r:id="rId4" imgW="215640" imgH="304560" progId="Equation.DSMT4">
                    <p:embed/>
                    <p:pic>
                      <p:nvPicPr>
                        <p:cNvPr id="2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12248" y="2822740"/>
                          <a:ext cx="200025" cy="3048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10414228" y="4042285"/>
            <a:ext cx="201612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22" name="Equation" r:id="rId6" imgW="215640" imgH="304560" progId="Equation.DSMT4">
                    <p:embed/>
                  </p:oleObj>
                </mc:Choice>
                <mc:Fallback>
                  <p:oleObj name="Equation" r:id="rId6" imgW="215640" imgH="304560" progId="Equation.DSMT4">
                    <p:embed/>
                    <p:pic>
                      <p:nvPicPr>
                        <p:cNvPr id="26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14228" y="4042285"/>
                          <a:ext cx="201612" cy="3048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7" name="Straight Arrow Connector 26"/>
            <p:cNvCxnSpPr/>
            <p:nvPr/>
          </p:nvCxnSpPr>
          <p:spPr>
            <a:xfrm flipV="1">
              <a:off x="8530225" y="3097723"/>
              <a:ext cx="1283472" cy="80967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/>
            <p:cNvSpPr/>
            <p:nvPr/>
          </p:nvSpPr>
          <p:spPr>
            <a:xfrm rot="2427051">
              <a:off x="8626088" y="3502335"/>
              <a:ext cx="601025" cy="601025"/>
            </a:xfrm>
            <a:prstGeom prst="arc">
              <a:avLst>
                <a:gd name="adj1" fmla="val 16200000"/>
                <a:gd name="adj2" fmla="val 20366388"/>
              </a:avLst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288486" y="3462045"/>
              <a:ext cx="5936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r>
                <a:rPr lang="en-SG" sz="20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SG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097280" y="2861223"/>
                <a:ext cx="6994127" cy="3093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</a:p>
              <a:p>
                <a:r>
                  <a:rPr lang="en-GB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</a:t>
                </a:r>
                <a:r>
                  <a:rPr lang="en-GB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	S</a:t>
                </a:r>
                <a:r>
                  <a:rPr lang="en-SG" sz="2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ince</a:t>
                </a:r>
                <a:r>
                  <a:rPr lang="en-SG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SG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SG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uniform throughout the area and </a:t>
                </a:r>
                <a:r>
                  <a:rPr lang="en-SG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SG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flat surface, </a:t>
                </a:r>
              </a:p>
              <a:p>
                <a:endParaRPr lang="en-SG" sz="2000" b="0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SG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SG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SG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nary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SG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SG" sz="2000" b="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SG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𝐵𝐴</m:t>
                      </m:r>
                      <m:func>
                        <m:funcPr>
                          <m:ctrlP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SG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SG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=2.0×1.0×</m:t>
                    </m:r>
                    <m:sSup>
                      <m:sSupPr>
                        <m:ctrlP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func>
                      <m:funcPr>
                        <m:ctrlP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30°</m:t>
                        </m:r>
                      </m:e>
                    </m:func>
                    <m:r>
                      <a:rPr lang="en-SG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=1.7×</m:t>
                    </m:r>
                    <m:sSup>
                      <m:sSupPr>
                        <m:ctrlP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SG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Wb</a:t>
                </a:r>
              </a:p>
              <a:p>
                <a:pPr algn="ctr"/>
                <a:endParaRPr lang="en-SG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SG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</a:t>
                </a:r>
                <a:r>
                  <a:rPr lang="en-SG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	</a:t>
                </a:r>
                <a:r>
                  <a:rPr lang="en-SG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90°</m:t>
                        </m:r>
                      </m:e>
                    </m:func>
                    <m:r>
                      <a:rPr lang="en-SG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SG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SG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flux is zero. 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861223"/>
                <a:ext cx="6994127" cy="3093476"/>
              </a:xfrm>
              <a:prstGeom prst="rect">
                <a:avLst/>
              </a:prstGeom>
              <a:blipFill>
                <a:blip r:embed="rId8"/>
                <a:stretch>
                  <a:fillRect l="-872" t="-984" r="-262" b="-255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60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8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The below figure shows a perspective view of a flat surface with area 3.0 cm</a:t>
            </a:r>
            <a:r>
              <a:rPr lang="en-GB" sz="2000" baseline="30000" dirty="0"/>
              <a:t>2</a:t>
            </a:r>
            <a:r>
              <a:rPr lang="en-GB" sz="2000" dirty="0"/>
              <a:t> in a uniform magnetic field. If the magnetic flux through this area is 0.90 </a:t>
            </a:r>
            <a:r>
              <a:rPr lang="en-GB" sz="2000" dirty="0" err="1"/>
              <a:t>mWb</a:t>
            </a:r>
            <a:r>
              <a:rPr lang="en-GB" sz="2000" dirty="0"/>
              <a:t>, calculate the magnetic field and find the direction of the area vector</a:t>
            </a:r>
            <a:r>
              <a:rPr lang="en-GB" sz="2000" dirty="0" smtClean="0"/>
              <a:t>.</a:t>
            </a:r>
          </a:p>
          <a:p>
            <a:pPr marL="0" indent="0">
              <a:buNone/>
            </a:pPr>
            <a:r>
              <a:rPr lang="en-GB" sz="2000" dirty="0" smtClean="0"/>
              <a:t/>
            </a:r>
            <a:br>
              <a:rPr lang="en-GB" sz="2000" dirty="0" smtClean="0"/>
            </a:b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11" descr="27_Figure16-I"/>
          <p:cNvPicPr>
            <a:picLocks noChangeAspect="1" noChangeArrowheads="1"/>
          </p:cNvPicPr>
          <p:nvPr/>
        </p:nvPicPr>
        <p:blipFill>
          <a:blip r:embed="rId3" cstate="print"/>
          <a:srcRect b="5838"/>
          <a:stretch>
            <a:fillRect/>
          </a:stretch>
        </p:blipFill>
        <p:spPr bwMode="auto">
          <a:xfrm>
            <a:off x="6039395" y="2902648"/>
            <a:ext cx="5258575" cy="2258163"/>
          </a:xfrm>
          <a:prstGeom prst="rect">
            <a:avLst/>
          </a:prstGeom>
          <a:noFill/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97280" y="2801631"/>
                <a:ext cx="4352029" cy="2633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000" b="1" u="sng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</a:p>
              <a:p>
                <a:r>
                  <a:rPr lang="en-SG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the direction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SG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in the direction of the normal to the surface, the angle 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SG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SG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60°</m:t>
                    </m:r>
                  </m:oMath>
                </a14:m>
                <a:r>
                  <a:rPr lang="en-SG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SG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SG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𝐵𝐴</m:t>
                      </m:r>
                      <m:func>
                        <m:funcPr>
                          <m:ctrlP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60°</m:t>
                          </m:r>
                        </m:e>
                      </m:func>
                    </m:oMath>
                  </m:oMathPara>
                </a14:m>
                <a:endParaRPr lang="en-SG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0.90×</m:t>
                      </m:r>
                      <m:sSup>
                        <m:sSupPr>
                          <m:ctrlP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3.0×</m:t>
                          </m:r>
                          <m:sSup>
                            <m:sSupPr>
                              <m:ctrlPr>
                                <a:rPr lang="en-SG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SG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sup>
                          </m:sSup>
                        </m:e>
                      </m:d>
                      <m:func>
                        <m:funcPr>
                          <m:ctrlP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60°</m:t>
                          </m:r>
                        </m:e>
                      </m:func>
                    </m:oMath>
                  </m:oMathPara>
                </a14:m>
                <a:endParaRPr lang="en-SG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=6.0 </m:t>
                      </m:r>
                      <m:r>
                        <m:rPr>
                          <m:nor/>
                        </m:rPr>
                        <a:rPr lang="en-SG" sz="2000" b="0" i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T</m:t>
                      </m:r>
                    </m:oMath>
                  </m:oMathPara>
                </a14:m>
                <a:endParaRPr lang="en-SG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801631"/>
                <a:ext cx="4352029" cy="2633285"/>
              </a:xfrm>
              <a:prstGeom prst="rect">
                <a:avLst/>
              </a:prstGeom>
              <a:blipFill>
                <a:blip r:embed="rId4"/>
                <a:stretch>
                  <a:fillRect l="-1401" t="-13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92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2678113" y="2880000"/>
            <a:ext cx="68897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4000" dirty="0" smtClean="0">
                <a:latin typeface="Arial" pitchFamily="34" charset="0"/>
                <a:cs typeface="Arial" pitchFamily="34" charset="0"/>
              </a:rPr>
              <a:t>Optional slides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z="1600" smtClean="0"/>
              <a:t>Page </a:t>
            </a:r>
            <a:fld id="{D57F1E4F-1CFF-5643-939E-217C01CDF565}" type="slidenum">
              <a:rPr lang="en-US" sz="1600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59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Magnetic field lines always form closed loops. </a:t>
                </a:r>
              </a:p>
              <a:p>
                <a:r>
                  <a:rPr lang="en-US" dirty="0" smtClean="0"/>
                  <a:t>Hence, every field line that enters a closed surface also exits from it.</a:t>
                </a:r>
              </a:p>
              <a:p>
                <a:r>
                  <a:rPr lang="en-US" dirty="0" smtClean="0"/>
                  <a:t>Since there is no magnetic monopole, the total magnetic flux through a closed surface is always zero. This is the Gauss’s law of magnetism.</a:t>
                </a:r>
              </a:p>
              <a:p>
                <a:r>
                  <a:rPr lang="en-US" dirty="0" smtClean="0"/>
                  <a:t>Mathematically, Gauss law is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SG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nary>
                    <m:r>
                      <a:rPr lang="en-SG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3" t="-1042" r="-1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33" name="Rectangle 16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 law of magnetism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z="1600" smtClean="0"/>
              <a:t>Page </a:t>
            </a:r>
            <a:fld id="{D57F1E4F-1CFF-5643-939E-217C01CDF565}" type="slidenum">
              <a:rPr lang="en-US" sz="1600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8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 smtClean="0"/>
                  <a:t> lie </a:t>
                </a:r>
                <a:r>
                  <a:rPr lang="en-US" dirty="0"/>
                  <a:t>along different lines and give rise to a torque which points in the positive </a:t>
                </a:r>
                <a:r>
                  <a:rPr lang="en-US" i="1" dirty="0"/>
                  <a:t>y</a:t>
                </a:r>
                <a:r>
                  <a:rPr lang="en-US" dirty="0"/>
                  <a:t> direction. </a:t>
                </a:r>
              </a:p>
              <a:p>
                <a:r>
                  <a:rPr lang="en-US" dirty="0"/>
                  <a:t>By </a:t>
                </a:r>
                <a:r>
                  <a:rPr lang="en-US" dirty="0" smtClean="0"/>
                  <a:t>definition, </a:t>
                </a:r>
                <a:r>
                  <a:rPr lang="en-US" dirty="0"/>
                  <a:t>torque </a:t>
                </a:r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endParaRPr lang="en-US" dirty="0"/>
              </a:p>
              <a:p>
                <a:pPr>
                  <a:buNone/>
                </a:pPr>
                <a:endParaRPr lang="en-US" dirty="0" smtClean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 smtClean="0"/>
              </a:p>
              <a:p>
                <a:r>
                  <a:rPr lang="en-US" dirty="0" smtClean="0"/>
                  <a:t>Hence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SG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3" r="-42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7" name="Rectangle 16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Torque on a current loop – vector approach</a:t>
            </a:r>
            <a:endParaRPr lang="en-US" dirty="0"/>
          </a:p>
        </p:txBody>
      </p:sp>
      <p:pic>
        <p:nvPicPr>
          <p:cNvPr id="10" name="Picture 3" descr="D:\s41788\My Documents\Dip Plus\Chapters\Images_magnetism\27_Figure31a-I.jpg"/>
          <p:cNvPicPr>
            <a:picLocks noChangeAspect="1" noChangeArrowheads="1"/>
          </p:cNvPicPr>
          <p:nvPr/>
        </p:nvPicPr>
        <p:blipFill>
          <a:blip r:embed="rId3" cstate="print"/>
          <a:srcRect l="658" t="5453"/>
          <a:stretch>
            <a:fillRect/>
          </a:stretch>
        </p:blipFill>
        <p:spPr bwMode="auto">
          <a:xfrm>
            <a:off x="7281710" y="2099697"/>
            <a:ext cx="4532905" cy="347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z="1600" smtClean="0"/>
              <a:t>Page </a:t>
            </a:r>
            <a:fld id="{D57F1E4F-1CFF-5643-939E-217C01CDF565}" type="slidenum">
              <a:rPr lang="en-US" sz="1600" smtClean="0"/>
              <a:pPr/>
              <a:t>35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254641" y="3233738"/>
                <a:ext cx="6794206" cy="1660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SG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𝑖𝑎𝐵</m:t>
                          </m:r>
                        </m:e>
                      </m:d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func>
                            <m:func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SG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SG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𝑖𝐴𝐵</m:t>
                    </m:r>
                    <m:func>
                      <m:func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</m:oMath>
                </a14:m>
                <a:r>
                  <a:rPr lang="en-SG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where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SG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SG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𝑎𝑏</m:t>
                    </m:r>
                    <m:r>
                      <a:rPr lang="en-SG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SG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coil area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</m:d>
                    <m:r>
                      <a:rPr lang="en-SG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</m:oMath>
                </a14:m>
                <a:r>
                  <a:rPr lang="en-SG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where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𝑖𝐴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magnetic moment</a:t>
                </a:r>
                <a:endParaRPr lang="en-SG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641" y="3233738"/>
                <a:ext cx="6794206" cy="1660839"/>
              </a:xfrm>
              <a:prstGeom prst="rect">
                <a:avLst/>
              </a:prstGeom>
              <a:blipFill>
                <a:blip r:embed="rId4"/>
                <a:stretch>
                  <a:fillRect r="-180" b="-732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26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9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440000"/>
            <a:ext cx="10080000" cy="1492114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A circular coil 0.0500 m in radius, with 30 turns of wire, lies in a horizontal plane. It carries a current of 5.00 A in a counter-clockwise sense when viewed from above. The coil is in a uniform field directed towards the right, with magnitude 1.20 T. Find the magnitudes of the magnetic moment and the torque on the coil.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" name="Picture 4" descr="27_Figure35-I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4143" y="2848166"/>
            <a:ext cx="3513137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097280" y="2827262"/>
                <a:ext cx="5451159" cy="3515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sz="20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SG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SG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0.0500</m:t>
                            </m:r>
                          </m:e>
                        </m:d>
                      </m:e>
                      <m:sup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=7.85×</m:t>
                    </m:r>
                    <m:sSup>
                      <m:sSupPr>
                        <m:ctrlP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SG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</a:t>
                </a:r>
                <a:r>
                  <a:rPr lang="en-SG" sz="2000" baseline="30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pPr>
                  <a:spcAft>
                    <a:spcPts val="600"/>
                  </a:spcAft>
                </a:pPr>
                <a:endParaRPr lang="en-SG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SG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Magnetic moment for each turn of coil is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SG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SG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𝐼𝐴</m:t>
                    </m:r>
                    <m:r>
                      <a:rPr lang="en-SG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=5.00</m:t>
                    </m:r>
                    <m:d>
                      <m:dPr>
                        <m:ctrlP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7.85</m:t>
                        </m:r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SG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SG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e>
                    </m:d>
                    <m:r>
                      <a:rPr lang="en-SG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=3.93×</m:t>
                    </m:r>
                    <m:sSup>
                      <m:sSupPr>
                        <m:ctrlP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SG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m</a:t>
                </a:r>
                <a:r>
                  <a:rPr lang="en-SG" sz="2000" baseline="30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SG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=30</m:t>
                    </m:r>
                    <m:d>
                      <m:dPr>
                        <m:ctrlP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3.93</m:t>
                        </m:r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SG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SG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e>
                    </m:d>
                    <m:r>
                      <a:rPr lang="en-SG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=1.18</m:t>
                    </m:r>
                  </m:oMath>
                </a14:m>
                <a:r>
                  <a:rPr lang="en-SG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m</a:t>
                </a:r>
                <a:r>
                  <a:rPr lang="en-SG" sz="2000" baseline="30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pPr>
                  <a:spcAft>
                    <a:spcPts val="600"/>
                  </a:spcAft>
                </a:pPr>
                <a:endParaRPr lang="en-SG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SG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angle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SG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SG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SG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90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SG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SG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SG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SG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SG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  <m:r>
                      <a:rPr lang="en-SG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=1.41</m:t>
                    </m:r>
                  </m:oMath>
                </a14:m>
                <a:r>
                  <a:rPr lang="en-SG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m</a:t>
                </a:r>
                <a:endParaRPr lang="en-SG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827262"/>
                <a:ext cx="5451159" cy="3515258"/>
              </a:xfrm>
              <a:prstGeom prst="rect">
                <a:avLst/>
              </a:prstGeom>
              <a:blipFill>
                <a:blip r:embed="rId3"/>
                <a:stretch>
                  <a:fillRect l="-1119" t="-1042" r="-224" b="-22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34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Direct-Current motor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440000"/>
            <a:ext cx="7111055" cy="4680000"/>
          </a:xfrm>
        </p:spPr>
        <p:txBody>
          <a:bodyPr/>
          <a:lstStyle/>
          <a:p>
            <a:pPr marL="381000" indent="-381000">
              <a:spcBef>
                <a:spcPts val="800"/>
              </a:spcBef>
            </a:pPr>
            <a:r>
              <a:rPr lang="en-GB" sz="2300" dirty="0"/>
              <a:t>The rotor is an open-ended loop of wire </a:t>
            </a:r>
            <a:r>
              <a:rPr lang="en-GB" sz="2300" dirty="0" smtClean="0"/>
              <a:t>and </a:t>
            </a:r>
            <a:r>
              <a:rPr lang="en-GB" sz="2300" dirty="0"/>
              <a:t>free to rotate about an axis.</a:t>
            </a:r>
          </a:p>
          <a:p>
            <a:pPr marL="381000" indent="-381000">
              <a:spcBef>
                <a:spcPts val="800"/>
              </a:spcBef>
            </a:pPr>
            <a:r>
              <a:rPr lang="en-GB" sz="2300" dirty="0" smtClean="0"/>
              <a:t>The </a:t>
            </a:r>
            <a:r>
              <a:rPr lang="en-GB" sz="2300" dirty="0"/>
              <a:t>ends of the wire are attached to </a:t>
            </a:r>
            <a:r>
              <a:rPr lang="en-GB" sz="2300" dirty="0" smtClean="0"/>
              <a:t>elements that </a:t>
            </a:r>
            <a:r>
              <a:rPr lang="en-GB" sz="2300" dirty="0"/>
              <a:t>form a commutator.</a:t>
            </a:r>
          </a:p>
          <a:p>
            <a:pPr marL="381000" indent="-381000">
              <a:spcBef>
                <a:spcPts val="800"/>
              </a:spcBef>
            </a:pPr>
            <a:r>
              <a:rPr lang="en-GB" sz="2300" dirty="0" smtClean="0"/>
              <a:t>Each </a:t>
            </a:r>
            <a:r>
              <a:rPr lang="en-GB" sz="2300" dirty="0"/>
              <a:t>commutator segment makes contact with </a:t>
            </a:r>
            <a:r>
              <a:rPr lang="en-GB" sz="2300" dirty="0" smtClean="0"/>
              <a:t>one </a:t>
            </a:r>
            <a:r>
              <a:rPr lang="en-GB" sz="2300" dirty="0"/>
              <a:t>of the brushes of an external circuit that </a:t>
            </a:r>
            <a:r>
              <a:rPr lang="en-GB" sz="2300" dirty="0" smtClean="0"/>
              <a:t>includes </a:t>
            </a:r>
            <a:r>
              <a:rPr lang="en-GB" sz="2300" dirty="0"/>
              <a:t>a source of </a:t>
            </a:r>
            <a:r>
              <a:rPr lang="en-GB" sz="2300" dirty="0" err="1"/>
              <a:t>emf</a:t>
            </a:r>
            <a:r>
              <a:rPr lang="en-GB" sz="2300" dirty="0" smtClean="0"/>
              <a:t>.</a:t>
            </a:r>
          </a:p>
          <a:p>
            <a:pPr marL="381000" indent="-381000">
              <a:spcBef>
                <a:spcPts val="800"/>
              </a:spcBef>
            </a:pPr>
            <a:r>
              <a:rPr lang="en-GB" sz="2300" dirty="0"/>
              <a:t>Hence the rotor is a current loop with </a:t>
            </a:r>
            <a:r>
              <a:rPr lang="en-GB" sz="2300" dirty="0" smtClean="0"/>
              <a:t>a magnetic </a:t>
            </a:r>
            <a:r>
              <a:rPr lang="en-GB" sz="2300" dirty="0" smtClean="0"/>
              <a:t>moment</a:t>
            </a:r>
            <a:r>
              <a:rPr lang="en-GB" sz="2300" dirty="0"/>
              <a:t>. </a:t>
            </a:r>
          </a:p>
          <a:p>
            <a:pPr marL="381000" indent="-381000">
              <a:spcBef>
                <a:spcPts val="800"/>
              </a:spcBef>
            </a:pPr>
            <a:r>
              <a:rPr lang="en-GB" sz="2300" dirty="0"/>
              <a:t>The magnetic field </a:t>
            </a:r>
            <a:r>
              <a:rPr lang="en-GB" sz="2300" dirty="0" smtClean="0"/>
              <a:t>exerts </a:t>
            </a:r>
            <a:r>
              <a:rPr lang="en-GB" sz="2300" dirty="0"/>
              <a:t>a torque on the rotor </a:t>
            </a:r>
            <a:r>
              <a:rPr lang="en-GB" sz="2300" dirty="0" smtClean="0"/>
              <a:t>and </a:t>
            </a:r>
            <a:r>
              <a:rPr lang="en-GB" sz="2300" dirty="0"/>
              <a:t>causes the rotor to rotate counter clockwise </a:t>
            </a:r>
            <a:r>
              <a:rPr lang="en-GB" sz="2300" dirty="0" smtClean="0"/>
              <a:t>so </a:t>
            </a:r>
            <a:r>
              <a:rPr lang="en-GB" sz="2300" dirty="0"/>
              <a:t>that </a:t>
            </a:r>
            <a:r>
              <a:rPr lang="en-GB" sz="2300" b="1" i="1" dirty="0"/>
              <a:t>B</a:t>
            </a:r>
            <a:r>
              <a:rPr lang="en-GB" sz="2300" dirty="0"/>
              <a:t> is aligned with </a:t>
            </a:r>
            <a:r>
              <a:rPr lang="en-GB" sz="2300" b="1" dirty="0"/>
              <a:t>µ</a:t>
            </a:r>
            <a:r>
              <a:rPr lang="en-GB" sz="2300" dirty="0"/>
              <a:t>.</a:t>
            </a:r>
          </a:p>
          <a:p>
            <a:pPr marL="381000" indent="-381000">
              <a:spcBef>
                <a:spcPts val="800"/>
              </a:spcBef>
            </a:pPr>
            <a:endParaRPr lang="en-GB" sz="2300" dirty="0"/>
          </a:p>
          <a:p>
            <a:endParaRPr lang="en-SG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4" descr="D:\s41788\My Documents\Dip Plus\Chapters\Images_magnetism\27_Figure39a-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12372" y="1440000"/>
            <a:ext cx="3216800" cy="4498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1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7280" y="1440000"/>
            <a:ext cx="7302441" cy="4680000"/>
          </a:xfrm>
        </p:spPr>
        <p:txBody>
          <a:bodyPr/>
          <a:lstStyle/>
          <a:p>
            <a:pPr marL="381000" indent="-381000">
              <a:spcBef>
                <a:spcPts val="800"/>
              </a:spcBef>
            </a:pPr>
            <a:r>
              <a:rPr lang="en-GB" dirty="0" smtClean="0"/>
              <a:t>When </a:t>
            </a:r>
            <a:r>
              <a:rPr lang="en-GB" b="1" i="1" dirty="0" smtClean="0"/>
              <a:t>B</a:t>
            </a:r>
            <a:r>
              <a:rPr lang="en-GB" dirty="0" smtClean="0"/>
              <a:t> </a:t>
            </a:r>
            <a:r>
              <a:rPr lang="en-GB" dirty="0"/>
              <a:t>is aligned with </a:t>
            </a:r>
            <a:r>
              <a:rPr lang="en-GB" b="1" dirty="0" smtClean="0"/>
              <a:t>µ</a:t>
            </a:r>
            <a:r>
              <a:rPr lang="en-GB" dirty="0" smtClean="0"/>
              <a:t>, there </a:t>
            </a:r>
            <a:r>
              <a:rPr lang="en-GB" dirty="0"/>
              <a:t>is no potential </a:t>
            </a:r>
            <a:r>
              <a:rPr lang="en-GB" dirty="0" smtClean="0"/>
              <a:t>difference </a:t>
            </a:r>
            <a:r>
              <a:rPr lang="en-GB" dirty="0"/>
              <a:t>between the </a:t>
            </a:r>
            <a:r>
              <a:rPr lang="en-GB" dirty="0" smtClean="0"/>
              <a:t>segments </a:t>
            </a:r>
            <a:r>
              <a:rPr lang="en-GB" dirty="0"/>
              <a:t>of the </a:t>
            </a:r>
            <a:r>
              <a:rPr lang="en-GB" dirty="0" smtClean="0"/>
              <a:t>commutator</a:t>
            </a:r>
            <a:r>
              <a:rPr lang="en-GB" dirty="0"/>
              <a:t>. </a:t>
            </a:r>
            <a:endParaRPr lang="en-GB" dirty="0" smtClean="0"/>
          </a:p>
          <a:p>
            <a:pPr marL="381000" indent="-381000">
              <a:spcBef>
                <a:spcPts val="800"/>
              </a:spcBef>
            </a:pPr>
            <a:r>
              <a:rPr lang="en-GB" dirty="0" smtClean="0"/>
              <a:t>At </a:t>
            </a:r>
            <a:r>
              <a:rPr lang="en-GB" dirty="0"/>
              <a:t>this instant no current flows through the </a:t>
            </a:r>
            <a:r>
              <a:rPr lang="en-GB" dirty="0" smtClean="0"/>
              <a:t>rotor </a:t>
            </a:r>
            <a:r>
              <a:rPr lang="en-GB" dirty="0"/>
              <a:t>and the magnetic moment is zero.</a:t>
            </a:r>
          </a:p>
          <a:p>
            <a:pPr marL="381000" indent="-381000">
              <a:spcBef>
                <a:spcPts val="800"/>
              </a:spcBef>
            </a:pPr>
            <a:r>
              <a:rPr lang="en-GB" dirty="0" smtClean="0"/>
              <a:t>The </a:t>
            </a:r>
            <a:r>
              <a:rPr lang="en-GB" dirty="0"/>
              <a:t>rotor continues to rotate counter clockwise </a:t>
            </a:r>
            <a:r>
              <a:rPr lang="en-GB" dirty="0" smtClean="0"/>
              <a:t>because </a:t>
            </a:r>
            <a:r>
              <a:rPr lang="en-GB" dirty="0"/>
              <a:t>of its inertia until current flows again </a:t>
            </a:r>
            <a:r>
              <a:rPr lang="en-GB" dirty="0" smtClean="0"/>
              <a:t>through </a:t>
            </a:r>
            <a:r>
              <a:rPr lang="en-GB" dirty="0"/>
              <a:t>the rotor.</a:t>
            </a:r>
          </a:p>
          <a:p>
            <a:endParaRPr lang="en-SG" dirty="0"/>
          </a:p>
        </p:txBody>
      </p:sp>
      <p:sp>
        <p:nvSpPr>
          <p:cNvPr id="41988" name="Rectangle 16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Direct-Current motor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z="1600" smtClean="0"/>
              <a:t>Page </a:t>
            </a:r>
            <a:fld id="{D57F1E4F-1CFF-5643-939E-217C01CDF565}" type="slidenum">
              <a:rPr lang="en-US" sz="1600" smtClean="0"/>
              <a:pPr/>
              <a:t>38</a:t>
            </a:fld>
            <a:endParaRPr lang="en-US" dirty="0"/>
          </a:p>
        </p:txBody>
      </p:sp>
      <p:pic>
        <p:nvPicPr>
          <p:cNvPr id="8" name="Picture 7" descr="D:\s41788\My Documents\Dip Plus\Chapters\Images_magnetism\27_Figure39a-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2372" y="1440000"/>
            <a:ext cx="3216800" cy="4498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4002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Direct-Current motor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440000"/>
            <a:ext cx="7411709" cy="4680000"/>
          </a:xfrm>
        </p:spPr>
        <p:txBody>
          <a:bodyPr/>
          <a:lstStyle/>
          <a:p>
            <a:pPr marL="381000" indent="-381000">
              <a:spcBef>
                <a:spcPts val="800"/>
              </a:spcBef>
            </a:pPr>
            <a:r>
              <a:rPr lang="en-GB" dirty="0"/>
              <a:t>The rotor </a:t>
            </a:r>
            <a:r>
              <a:rPr lang="en-GB" dirty="0" smtClean="0"/>
              <a:t>has now rotated </a:t>
            </a:r>
            <a:r>
              <a:rPr lang="en-GB" dirty="0"/>
              <a:t>180</a:t>
            </a:r>
            <a:r>
              <a:rPr lang="en-GB" baseline="30000" dirty="0"/>
              <a:t>o</a:t>
            </a:r>
            <a:r>
              <a:rPr lang="en-GB" dirty="0"/>
              <a:t> and </a:t>
            </a:r>
            <a:r>
              <a:rPr lang="en-GB" b="1" dirty="0"/>
              <a:t>µ </a:t>
            </a:r>
            <a:r>
              <a:rPr lang="en-GB" dirty="0"/>
              <a:t>is </a:t>
            </a:r>
            <a:r>
              <a:rPr lang="en-GB" dirty="0" smtClean="0"/>
              <a:t>in the </a:t>
            </a:r>
            <a:r>
              <a:rPr lang="en-GB" dirty="0"/>
              <a:t>same direction with respect to </a:t>
            </a:r>
            <a:r>
              <a:rPr lang="en-GB" b="1" i="1" dirty="0"/>
              <a:t>B</a:t>
            </a:r>
            <a:r>
              <a:rPr lang="en-GB" dirty="0"/>
              <a:t>.  The </a:t>
            </a:r>
            <a:r>
              <a:rPr lang="en-GB" dirty="0" smtClean="0"/>
              <a:t>torque </a:t>
            </a:r>
            <a:r>
              <a:rPr lang="en-GB" dirty="0"/>
              <a:t>is in the same direction as before.</a:t>
            </a:r>
          </a:p>
          <a:p>
            <a:pPr marL="381000" indent="-381000">
              <a:spcBef>
                <a:spcPts val="800"/>
              </a:spcBef>
            </a:pPr>
            <a:r>
              <a:rPr lang="en-GB" dirty="0" smtClean="0"/>
              <a:t>Due </a:t>
            </a:r>
            <a:r>
              <a:rPr lang="en-GB" dirty="0"/>
              <a:t>to the commutator, the current reverses </a:t>
            </a:r>
            <a:r>
              <a:rPr lang="en-GB" dirty="0" smtClean="0"/>
              <a:t>after </a:t>
            </a:r>
            <a:r>
              <a:rPr lang="en-GB" dirty="0"/>
              <a:t>every 180</a:t>
            </a:r>
            <a:r>
              <a:rPr lang="en-GB" baseline="30000" dirty="0"/>
              <a:t>o</a:t>
            </a:r>
            <a:r>
              <a:rPr lang="en-GB" dirty="0"/>
              <a:t> of rotation so the torque is </a:t>
            </a:r>
            <a:r>
              <a:rPr lang="en-GB" dirty="0" smtClean="0"/>
              <a:t>always </a:t>
            </a:r>
            <a:r>
              <a:rPr lang="en-GB" dirty="0"/>
              <a:t>in the direction to rotate the rotor </a:t>
            </a:r>
            <a:r>
              <a:rPr lang="en-GB" dirty="0" smtClean="0"/>
              <a:t>counter </a:t>
            </a:r>
            <a:r>
              <a:rPr lang="en-GB" dirty="0"/>
              <a:t>clockwise.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  <p:pic>
        <p:nvPicPr>
          <p:cNvPr id="7" name="Picture 6" descr="D:\s41788\My Documents\Dip Plus\Chapters\Images_magnetism\27_Figure39a-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12372" y="1440000"/>
            <a:ext cx="3216800" cy="4498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Properties of magnetic poles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poles repel and unlike poles attract.</a:t>
            </a:r>
          </a:p>
          <a:p>
            <a:endParaRPr lang="en-US" dirty="0"/>
          </a:p>
          <a:p>
            <a:endParaRPr lang="en-US" dirty="0" smtClean="0"/>
          </a:p>
          <a:p>
            <a:endParaRPr lang="en-AU" dirty="0" smtClean="0"/>
          </a:p>
          <a:p>
            <a:r>
              <a:rPr lang="en-AU" dirty="0" smtClean="0"/>
              <a:t>If </a:t>
            </a:r>
            <a:r>
              <a:rPr lang="en-AU" dirty="0"/>
              <a:t>a bar magnet is broken into two parts,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each part will have a N pole and a S pole.</a:t>
            </a:r>
          </a:p>
          <a:p>
            <a:r>
              <a:rPr lang="en-AU" dirty="0" smtClean="0"/>
              <a:t>In other words, a magnetic monopole (N or</a:t>
            </a:r>
            <a:br>
              <a:rPr lang="en-AU" dirty="0" smtClean="0"/>
            </a:br>
            <a:r>
              <a:rPr lang="en-AU" dirty="0" smtClean="0"/>
              <a:t>S) does not exist!</a:t>
            </a:r>
            <a:endParaRPr lang="en-AU" dirty="0"/>
          </a:p>
          <a:p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5" descr="D:\s41788\My Documents\Dip Plus\Chapters\Images_magnetism\27_Figure01-I.jpg"/>
          <p:cNvPicPr>
            <a:picLocks noChangeAspect="1" noChangeArrowheads="1"/>
          </p:cNvPicPr>
          <p:nvPr/>
        </p:nvPicPr>
        <p:blipFill>
          <a:blip r:embed="rId2" cstate="print"/>
          <a:srcRect b="50800"/>
          <a:stretch>
            <a:fillRect/>
          </a:stretch>
        </p:blipFill>
        <p:spPr bwMode="auto">
          <a:xfrm>
            <a:off x="1897643" y="2102418"/>
            <a:ext cx="2982471" cy="1626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:\s41788\My Documents\Dip Plus\Chapters\Images_magnetism\27_Figure01-I.jpg"/>
          <p:cNvPicPr>
            <a:picLocks noChangeAspect="1" noChangeArrowheads="1"/>
          </p:cNvPicPr>
          <p:nvPr/>
        </p:nvPicPr>
        <p:blipFill>
          <a:blip r:embed="rId2" cstate="print"/>
          <a:srcRect t="52856"/>
          <a:stretch>
            <a:fillRect/>
          </a:stretch>
        </p:blipFill>
        <p:spPr bwMode="auto">
          <a:xfrm>
            <a:off x="5993525" y="2102419"/>
            <a:ext cx="2812545" cy="146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D:\s41788\My Documents\Dip Plus\Chapters\Images_magnetism\27_Figure04-I.jpg"/>
          <p:cNvPicPr>
            <a:picLocks noChangeAspect="1" noChangeArrowheads="1"/>
          </p:cNvPicPr>
          <p:nvPr/>
        </p:nvPicPr>
        <p:blipFill rotWithShape="1">
          <a:blip r:embed="rId3" cstate="print"/>
          <a:srcRect t="17236"/>
          <a:stretch/>
        </p:blipFill>
        <p:spPr bwMode="auto">
          <a:xfrm>
            <a:off x="6733814" y="4101985"/>
            <a:ext cx="3485256" cy="2428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440000"/>
                <a:ext cx="6643222" cy="4680000"/>
              </a:xfrm>
            </p:spPr>
            <p:txBody>
              <a:bodyPr/>
              <a:lstStyle/>
              <a:p>
                <a:pPr marL="381000" indent="-381000">
                  <a:spcBef>
                    <a:spcPts val="800"/>
                  </a:spcBef>
                </a:pPr>
                <a:r>
                  <a:rPr lang="en-GB" dirty="0" smtClean="0"/>
                  <a:t>A solenoid consists of a number of circular loops </a:t>
                </a:r>
                <a:r>
                  <a:rPr lang="en-GB" dirty="0"/>
                  <a:t>lying in planes at right angles to its axis. </a:t>
                </a:r>
              </a:p>
              <a:p>
                <a:pPr marL="381000" indent="-381000">
                  <a:spcBef>
                    <a:spcPts val="800"/>
                  </a:spcBef>
                </a:pPr>
                <a:r>
                  <a:rPr lang="en-GB" dirty="0" smtClean="0"/>
                  <a:t>For </a:t>
                </a:r>
                <a:r>
                  <a:rPr lang="en-GB" dirty="0"/>
                  <a:t>a solenoid with N turns, the magnetic </a:t>
                </a:r>
                <a:r>
                  <a:rPr lang="en-GB" dirty="0" smtClean="0"/>
                  <a:t>moment is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𝑁𝑖𝐴</m:t>
                    </m:r>
                  </m:oMath>
                </a14:m>
                <a:r>
                  <a:rPr lang="en-GB" dirty="0"/>
                  <a:t>. The torque </a:t>
                </a:r>
                <a:r>
                  <a:rPr lang="en-GB" dirty="0" smtClean="0"/>
                  <a:t>is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𝑖𝐵𝐴</m:t>
                    </m:r>
                    <m:func>
                      <m:func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</m:oMath>
                </a14:m>
                <a:r>
                  <a:rPr lang="en-GB" dirty="0" smtClean="0"/>
                  <a:t> and </a:t>
                </a:r>
                <a:r>
                  <a:rPr lang="en-GB" dirty="0"/>
                  <a:t>it rotates the solenoid until its axis is </a:t>
                </a:r>
                <a:r>
                  <a:rPr lang="en-GB" dirty="0" smtClean="0"/>
                  <a:t>parallel </a:t>
                </a:r>
                <a:r>
                  <a:rPr lang="en-GB" dirty="0"/>
                  <a:t>to the field. </a:t>
                </a:r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440000"/>
                <a:ext cx="6643222" cy="4680000"/>
              </a:xfrm>
              <a:blipFill>
                <a:blip r:embed="rId2"/>
                <a:stretch>
                  <a:fillRect l="-2569" t="-1042" r="-192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Solenoid</a:t>
            </a:r>
          </a:p>
        </p:txBody>
      </p:sp>
      <p:pic>
        <p:nvPicPr>
          <p:cNvPr id="6" name="Picture 7" descr="D:\s41788\My Documents\Dip Plus\Chapters\Images_magnetism\27_Figure34-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581" y="1439999"/>
            <a:ext cx="3743375" cy="4180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motors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spcBef>
                <a:spcPts val="800"/>
              </a:spcBef>
            </a:pPr>
            <a:r>
              <a:rPr lang="en-GB" dirty="0"/>
              <a:t>In practical motors, the rotor has many turns. </a:t>
            </a:r>
          </a:p>
          <a:p>
            <a:pPr marL="381000" indent="-381000">
              <a:spcBef>
                <a:spcPts val="800"/>
              </a:spcBef>
            </a:pPr>
            <a:r>
              <a:rPr lang="en-GB" dirty="0" smtClean="0"/>
              <a:t>This </a:t>
            </a:r>
            <a:r>
              <a:rPr lang="en-GB" dirty="0"/>
              <a:t>increases the magnetic moment and the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torque </a:t>
            </a:r>
            <a:r>
              <a:rPr lang="en-GB" dirty="0"/>
              <a:t>so that the motor can spin larger loads.</a:t>
            </a:r>
          </a:p>
          <a:p>
            <a:pPr marL="381000" indent="-381000">
              <a:spcBef>
                <a:spcPts val="800"/>
              </a:spcBef>
            </a:pPr>
            <a:r>
              <a:rPr lang="en-GB" dirty="0" smtClean="0"/>
              <a:t>The </a:t>
            </a:r>
            <a:r>
              <a:rPr lang="en-GB" dirty="0"/>
              <a:t>torque can also be increased by using a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stronger </a:t>
            </a:r>
            <a:r>
              <a:rPr lang="en-GB" dirty="0"/>
              <a:t>magnetic field. </a:t>
            </a:r>
          </a:p>
          <a:p>
            <a:pPr marL="381000" indent="-381000">
              <a:spcBef>
                <a:spcPts val="800"/>
              </a:spcBef>
            </a:pPr>
            <a:r>
              <a:rPr lang="en-GB" dirty="0" smtClean="0"/>
              <a:t>Therefore </a:t>
            </a:r>
            <a:r>
              <a:rPr lang="en-GB" dirty="0"/>
              <a:t>many motors use electromagnets.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5" name="Picture 4" descr="27_Figure40-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6813" y="1633539"/>
            <a:ext cx="313055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75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Earth as a magnet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Earth is like a magnet with its S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pole in </a:t>
            </a:r>
            <a:r>
              <a:rPr lang="en-AU" dirty="0"/>
              <a:t>the </a:t>
            </a:r>
            <a:r>
              <a:rPr lang="en-AU" dirty="0" smtClean="0"/>
              <a:t>geomagnetic north of the</a:t>
            </a:r>
            <a:br>
              <a:rPr lang="en-AU" dirty="0" smtClean="0"/>
            </a:br>
            <a:r>
              <a:rPr lang="en-AU" dirty="0" smtClean="0"/>
              <a:t>Earth and its </a:t>
            </a:r>
            <a:r>
              <a:rPr lang="en-AU" dirty="0"/>
              <a:t>N pole </a:t>
            </a:r>
            <a:r>
              <a:rPr lang="en-AU" dirty="0" smtClean="0"/>
              <a:t>in the geomagnetic </a:t>
            </a:r>
            <a:br>
              <a:rPr lang="en-AU" dirty="0" smtClean="0"/>
            </a:br>
            <a:r>
              <a:rPr lang="en-AU" dirty="0" smtClean="0"/>
              <a:t>south of the Earth.</a:t>
            </a:r>
          </a:p>
          <a:p>
            <a:r>
              <a:rPr lang="en-US" dirty="0"/>
              <a:t>The Earth </a:t>
            </a:r>
            <a:r>
              <a:rPr lang="en-GB" dirty="0"/>
              <a:t>magnetic axis is not </a:t>
            </a:r>
            <a:r>
              <a:rPr lang="en-GB" dirty="0" smtClean="0"/>
              <a:t>aligned </a:t>
            </a:r>
            <a:br>
              <a:rPr lang="en-GB" dirty="0" smtClean="0"/>
            </a:br>
            <a:r>
              <a:rPr lang="en-GB" dirty="0" smtClean="0"/>
              <a:t>with its </a:t>
            </a:r>
            <a:r>
              <a:rPr lang="en-GB" dirty="0"/>
              <a:t>geographic axis. </a:t>
            </a:r>
            <a:r>
              <a:rPr lang="en-GB" dirty="0" smtClean="0"/>
              <a:t>Hence its </a:t>
            </a:r>
            <a:br>
              <a:rPr lang="en-GB" dirty="0" smtClean="0"/>
            </a:br>
            <a:r>
              <a:rPr lang="en-GB" dirty="0" smtClean="0"/>
              <a:t>geomagnetic </a:t>
            </a:r>
            <a:r>
              <a:rPr lang="en-GB" dirty="0"/>
              <a:t>poles are not at the same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place </a:t>
            </a:r>
            <a:r>
              <a:rPr lang="en-GB" dirty="0"/>
              <a:t>as its </a:t>
            </a:r>
            <a:r>
              <a:rPr lang="en-US" dirty="0"/>
              <a:t>geographic poles.</a:t>
            </a:r>
          </a:p>
          <a:p>
            <a:r>
              <a:rPr lang="en-GB" dirty="0"/>
              <a:t>This leads to </a:t>
            </a:r>
            <a:r>
              <a:rPr lang="en-GB" dirty="0" smtClean="0"/>
              <a:t>magnetic compass errors </a:t>
            </a:r>
            <a:br>
              <a:rPr lang="en-GB" dirty="0" smtClean="0"/>
            </a:br>
            <a:r>
              <a:rPr lang="en-GB" dirty="0" smtClean="0"/>
              <a:t>known </a:t>
            </a:r>
            <a:r>
              <a:rPr lang="en-GB" dirty="0"/>
              <a:t>as magnetic </a:t>
            </a:r>
            <a:r>
              <a:rPr lang="en-GB" dirty="0" smtClean="0"/>
              <a:t>variation.</a:t>
            </a:r>
            <a:endParaRPr lang="en-AU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5" name="Picture 5" descr="D:\s41788\My Documents\Dip Plus\Chapters\Images_magnetism\27_Figure03-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4395" y="1743513"/>
            <a:ext cx="4749800" cy="336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5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Charge particle not perpendicular to </a:t>
            </a:r>
            <a:r>
              <a:rPr lang="en-US" dirty="0" smtClean="0"/>
              <a:t>magnetic field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spcBef>
                <a:spcPts val="800"/>
              </a:spcBef>
            </a:pPr>
            <a:r>
              <a:rPr lang="en-GB" dirty="0"/>
              <a:t>If the particle’s initial velocity is not perpendicular to the field, it will move in a helix with the radius we derived earlier.</a:t>
            </a:r>
          </a:p>
          <a:p>
            <a:pPr marL="381000" indent="-381000">
              <a:spcBef>
                <a:spcPts val="800"/>
              </a:spcBef>
            </a:pPr>
            <a:r>
              <a:rPr lang="en-GB" dirty="0" smtClean="0"/>
              <a:t>If </a:t>
            </a:r>
            <a:r>
              <a:rPr lang="en-GB" dirty="0"/>
              <a:t>the field is not uniform, the particles will move to and fro within the field.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5" name="Picture 6" descr="D:\s41788\My Documents\Dip Plus\Chapters\Images_magnetism\27_Figure18-I.jpg"/>
          <p:cNvPicPr>
            <a:picLocks noChangeAspect="1" noChangeArrowheads="1"/>
          </p:cNvPicPr>
          <p:nvPr/>
        </p:nvPicPr>
        <p:blipFill>
          <a:blip r:embed="rId2" cstate="print"/>
          <a:srcRect t="22676"/>
          <a:stretch>
            <a:fillRect/>
          </a:stretch>
        </p:blipFill>
        <p:spPr bwMode="auto">
          <a:xfrm>
            <a:off x="2127546" y="3100015"/>
            <a:ext cx="2989263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27_Figure19-I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6849" y="3102010"/>
            <a:ext cx="4156075" cy="200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57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1981200" y="277813"/>
            <a:ext cx="8229600" cy="900112"/>
          </a:xfrm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530725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55300" name="TextBox 3"/>
          <p:cNvSpPr txBox="1">
            <a:spLocks noChangeArrowheads="1"/>
          </p:cNvSpPr>
          <p:nvPr/>
        </p:nvSpPr>
        <p:spPr bwMode="auto">
          <a:xfrm>
            <a:off x="2678113" y="3146425"/>
            <a:ext cx="68897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chapter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field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magnetic field is a region where a </a:t>
            </a:r>
            <a:r>
              <a:rPr lang="en-AU" dirty="0">
                <a:solidFill>
                  <a:srgbClr val="FF0000"/>
                </a:solidFill>
              </a:rPr>
              <a:t>magnetic pole </a:t>
            </a:r>
            <a:r>
              <a:rPr lang="en-AU" dirty="0"/>
              <a:t>or a </a:t>
            </a:r>
            <a:r>
              <a:rPr lang="en-AU" dirty="0">
                <a:solidFill>
                  <a:srgbClr val="FF0000"/>
                </a:solidFill>
              </a:rPr>
              <a:t>moving</a:t>
            </a:r>
            <a:r>
              <a:rPr lang="en-AU" dirty="0"/>
              <a:t> electric charge experiences a </a:t>
            </a:r>
            <a:r>
              <a:rPr lang="en-AU" dirty="0">
                <a:solidFill>
                  <a:srgbClr val="FF0000"/>
                </a:solidFill>
              </a:rPr>
              <a:t>magnetic</a:t>
            </a:r>
            <a:r>
              <a:rPr lang="en-AU" dirty="0"/>
              <a:t> force.</a:t>
            </a:r>
          </a:p>
          <a:p>
            <a:r>
              <a:rPr lang="en-AU" dirty="0" smtClean="0"/>
              <a:t>A </a:t>
            </a:r>
            <a:r>
              <a:rPr lang="en-AU" dirty="0" smtClean="0">
                <a:solidFill>
                  <a:srgbClr val="FF0000"/>
                </a:solidFill>
              </a:rPr>
              <a:t>stationary</a:t>
            </a:r>
            <a:r>
              <a:rPr lang="en-AU" dirty="0" smtClean="0"/>
              <a:t> magnetic pole can experience a magnetic force but an electric charge </a:t>
            </a:r>
            <a:r>
              <a:rPr lang="en-AU" dirty="0" smtClean="0">
                <a:solidFill>
                  <a:srgbClr val="FF0000"/>
                </a:solidFill>
              </a:rPr>
              <a:t>must move</a:t>
            </a:r>
            <a:r>
              <a:rPr lang="en-AU" dirty="0" smtClean="0"/>
              <a:t> in order for it to experience a magnetic force.</a:t>
            </a:r>
          </a:p>
          <a:p>
            <a:r>
              <a:rPr lang="en-AU" dirty="0" smtClean="0"/>
              <a:t>This is because a moving charge is </a:t>
            </a:r>
            <a:r>
              <a:rPr lang="en-AU" dirty="0" smtClean="0">
                <a:solidFill>
                  <a:srgbClr val="FF0000"/>
                </a:solidFill>
              </a:rPr>
              <a:t>equivalent</a:t>
            </a:r>
            <a:r>
              <a:rPr lang="en-AU" dirty="0" smtClean="0"/>
              <a:t> to an electric current (</a:t>
            </a:r>
            <a:r>
              <a:rPr lang="en-AU" i="1" dirty="0" smtClean="0"/>
              <a:t>I</a:t>
            </a:r>
            <a:r>
              <a:rPr lang="en-AU" dirty="0" smtClean="0"/>
              <a:t> = </a:t>
            </a:r>
            <a:r>
              <a:rPr lang="en-AU" i="1" dirty="0" smtClean="0"/>
              <a:t>Q</a:t>
            </a:r>
            <a:r>
              <a:rPr lang="en-AU" dirty="0" smtClean="0"/>
              <a:t>/</a:t>
            </a:r>
            <a:r>
              <a:rPr lang="en-AU" i="1" dirty="0" smtClean="0"/>
              <a:t>t</a:t>
            </a:r>
            <a:r>
              <a:rPr lang="en-AU" dirty="0" smtClean="0"/>
              <a:t>) and an electric current produces a magnetic field around it.</a:t>
            </a:r>
          </a:p>
          <a:p>
            <a:r>
              <a:rPr lang="en-AU" dirty="0" smtClean="0"/>
              <a:t>We will first investigate the magnetic force on a </a:t>
            </a:r>
            <a:r>
              <a:rPr lang="en-AU" dirty="0" smtClean="0">
                <a:solidFill>
                  <a:srgbClr val="FF0000"/>
                </a:solidFill>
              </a:rPr>
              <a:t>single</a:t>
            </a:r>
            <a:r>
              <a:rPr lang="en-AU" dirty="0" smtClean="0"/>
              <a:t> moving charge followed by the magnetic force on a current carrying conductor, i.e. a </a:t>
            </a:r>
            <a:r>
              <a:rPr lang="en-AU" dirty="0" smtClean="0">
                <a:solidFill>
                  <a:srgbClr val="FF0000"/>
                </a:solidFill>
              </a:rPr>
              <a:t>continuous</a:t>
            </a:r>
            <a:r>
              <a:rPr lang="en-AU" dirty="0" smtClean="0"/>
              <a:t> stream of moving charges.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0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a magnetic </a:t>
            </a:r>
            <a:r>
              <a:rPr lang="en-US" dirty="0"/>
              <a:t>field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magnetic field </a:t>
            </a:r>
            <a:r>
              <a:rPr lang="en-AU" dirty="0" smtClean="0"/>
              <a:t>is represented by </a:t>
            </a:r>
            <a:br>
              <a:rPr lang="en-AU" dirty="0" smtClean="0"/>
            </a:br>
            <a:r>
              <a:rPr lang="en-AU" dirty="0" smtClean="0"/>
              <a:t>magnetic </a:t>
            </a:r>
            <a:r>
              <a:rPr lang="en-AU" dirty="0" smtClean="0">
                <a:solidFill>
                  <a:srgbClr val="FF0000"/>
                </a:solidFill>
              </a:rPr>
              <a:t>lines of force </a:t>
            </a:r>
            <a:r>
              <a:rPr lang="en-AU" dirty="0" smtClean="0"/>
              <a:t>or simply </a:t>
            </a:r>
            <a:br>
              <a:rPr lang="en-AU" dirty="0" smtClean="0"/>
            </a:br>
            <a:r>
              <a:rPr lang="en-AU" dirty="0" smtClean="0"/>
              <a:t>magnetic field lines.</a:t>
            </a:r>
          </a:p>
          <a:p>
            <a:r>
              <a:rPr lang="en-AU" dirty="0"/>
              <a:t>The field lines starts from the N pole</a:t>
            </a:r>
            <a:br>
              <a:rPr lang="en-AU" dirty="0"/>
            </a:br>
            <a:r>
              <a:rPr lang="en-AU" dirty="0"/>
              <a:t>and ends at S pole.</a:t>
            </a:r>
          </a:p>
          <a:p>
            <a:r>
              <a:rPr lang="en-AU" dirty="0" smtClean="0"/>
              <a:t>The denser the field lines, the stronger </a:t>
            </a:r>
            <a:br>
              <a:rPr lang="en-AU" dirty="0" smtClean="0"/>
            </a:br>
            <a:r>
              <a:rPr lang="en-AU" dirty="0" smtClean="0"/>
              <a:t>the magnetic field.</a:t>
            </a:r>
          </a:p>
          <a:p>
            <a:r>
              <a:rPr lang="en-AU" dirty="0" smtClean="0"/>
              <a:t>The direction of the magnetic </a:t>
            </a:r>
            <a:r>
              <a:rPr lang="en-AU" dirty="0"/>
              <a:t>field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    at any point is </a:t>
            </a:r>
            <a:r>
              <a:rPr lang="en-AU" dirty="0">
                <a:solidFill>
                  <a:srgbClr val="FF0000"/>
                </a:solidFill>
              </a:rPr>
              <a:t>tangent</a:t>
            </a:r>
            <a:r>
              <a:rPr lang="en-AU" dirty="0"/>
              <a:t> to the field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line.</a:t>
            </a:r>
            <a:endParaRPr lang="en-AU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6" descr="D:\s41788\My Documents\Dip Plus\Chapters\Images_magnetism\27_Figure11-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1077" y="1907920"/>
            <a:ext cx="4574603" cy="3717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787433"/>
              </p:ext>
            </p:extLst>
          </p:nvPr>
        </p:nvGraphicFramePr>
        <p:xfrm>
          <a:off x="1442831" y="5292454"/>
          <a:ext cx="215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42" name="Equation" r:id="rId4" imgW="215640" imgH="304560" progId="Equation.DSMT4">
                  <p:embed/>
                </p:oleObj>
              </mc:Choice>
              <mc:Fallback>
                <p:oleObj name="Equation" r:id="rId4" imgW="215640" imgH="304560" progId="Equation.DSMT4">
                  <p:embed/>
                  <p:pic>
                    <p:nvPicPr>
                      <p:cNvPr id="2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2831" y="5292454"/>
                        <a:ext cx="215900" cy="3429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1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Magnetic force </a:t>
            </a:r>
            <a:r>
              <a:rPr lang="en-US" dirty="0"/>
              <a:t>on </a:t>
            </a:r>
            <a:r>
              <a:rPr lang="en-US" dirty="0" smtClean="0"/>
              <a:t>single moving charge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61950" indent="-361950"/>
                <a:r>
                  <a:rPr lang="en-AU" dirty="0" smtClean="0"/>
                  <a:t>From experiments, the magnetic force on a single </a:t>
                </a:r>
                <a:r>
                  <a:rPr lang="en-AU" dirty="0" smtClean="0">
                    <a:solidFill>
                      <a:srgbClr val="FF0000"/>
                    </a:solidFill>
                  </a:rPr>
                  <a:t>moving</a:t>
                </a:r>
                <a:r>
                  <a:rPr lang="en-AU" dirty="0" smtClean="0"/>
                  <a:t> charge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SG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acc>
                        <m:accPr>
                          <m:chr m:val="⃗"/>
                          <m:ctrlPr>
                            <a:rPr lang="en-SG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SG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SG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AU" dirty="0"/>
              </a:p>
              <a:p>
                <a:pPr marL="0" indent="0">
                  <a:buNone/>
                  <a:tabLst>
                    <a:tab pos="357188" algn="l"/>
                  </a:tabLst>
                </a:pPr>
                <a:r>
                  <a:rPr lang="en-AU" dirty="0" smtClean="0"/>
                  <a:t>	where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AU" dirty="0" smtClean="0"/>
                  <a:t> is the quantity of charge in coulombs,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AU" dirty="0" smtClean="0"/>
                  <a:t> is the velocity of the charge </a:t>
                </a:r>
                <a:br>
                  <a:rPr lang="en-AU" dirty="0" smtClean="0"/>
                </a:br>
                <a:r>
                  <a:rPr lang="en-AU" dirty="0" smtClean="0"/>
                  <a:t>	in m/s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AU" dirty="0" smtClean="0"/>
                  <a:t> is the magnetic field in tesla (</a:t>
                </a:r>
                <a:r>
                  <a:rPr lang="en-AU" i="1" dirty="0" smtClean="0"/>
                  <a:t>T</a:t>
                </a:r>
                <a:r>
                  <a:rPr lang="en-AU" dirty="0" smtClean="0"/>
                  <a:t>).</a:t>
                </a:r>
              </a:p>
              <a:p>
                <a:pPr>
                  <a:tabLst>
                    <a:tab pos="357188" algn="l"/>
                  </a:tabLst>
                </a:pPr>
                <a:r>
                  <a:rPr lang="en-AU" dirty="0" smtClean="0"/>
                  <a:t>Since force is a </a:t>
                </a:r>
                <a:r>
                  <a:rPr lang="en-AU" dirty="0" smtClean="0">
                    <a:solidFill>
                      <a:srgbClr val="FF0000"/>
                    </a:solidFill>
                  </a:rPr>
                  <a:t>vector</a:t>
                </a:r>
                <a:r>
                  <a:rPr lang="en-AU" dirty="0" smtClean="0"/>
                  <a:t>, it has both magnitude and direction.  </a:t>
                </a:r>
                <a:endParaRPr lang="en-AU" dirty="0"/>
              </a:p>
              <a:p>
                <a:pPr marL="361950" indent="-361950"/>
                <a:endParaRPr lang="en-AU" dirty="0" smtClean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3" t="-10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9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Magnitude of magnetic force </a:t>
            </a:r>
            <a:r>
              <a:rPr lang="en-US" dirty="0"/>
              <a:t>on moving </a:t>
            </a:r>
            <a:r>
              <a:rPr lang="en-US" dirty="0" smtClean="0"/>
              <a:t>charge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61950" indent="-361950"/>
                <a:r>
                  <a:rPr lang="en-AU" dirty="0" smtClean="0"/>
                  <a:t>The </a:t>
                </a:r>
                <a:r>
                  <a:rPr lang="en-AU" dirty="0">
                    <a:solidFill>
                      <a:srgbClr val="FF0000"/>
                    </a:solidFill>
                  </a:rPr>
                  <a:t>magnitude</a:t>
                </a:r>
                <a:r>
                  <a:rPr lang="en-AU" dirty="0"/>
                  <a:t> of </a:t>
                </a:r>
                <a:r>
                  <a:rPr lang="en-AU" dirty="0" smtClean="0"/>
                  <a:t>the magnetic force is given by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</m:oMath>
                </a14:m>
                <a:r>
                  <a:rPr lang="en-AU" dirty="0" smtClean="0"/>
                  <a:t> or simply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𝑞𝑣𝐵</m:t>
                    </m:r>
                    <m:func>
                      <m:func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</m:oMath>
                </a14:m>
                <a:r>
                  <a:rPr lang="en-AU" dirty="0" smtClean="0"/>
                  <a:t>, where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AU" dirty="0" smtClean="0"/>
                  <a:t> is the angle 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AU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AU" dirty="0" smtClean="0"/>
                  <a:t>. </a:t>
                </a:r>
              </a:p>
              <a:p>
                <a:pPr marL="361950" indent="-361950"/>
                <a:r>
                  <a:rPr lang="en-AU" dirty="0" smtClean="0"/>
                  <a:t>By making </a:t>
                </a:r>
                <a:r>
                  <a:rPr lang="en-AU" i="1" dirty="0" smtClean="0"/>
                  <a:t>B</a:t>
                </a:r>
                <a:r>
                  <a:rPr lang="en-AU" dirty="0" smtClean="0"/>
                  <a:t> the subject, we can see that tesla (</a:t>
                </a:r>
                <a:r>
                  <a:rPr lang="en-AU" i="1" dirty="0" smtClean="0"/>
                  <a:t>T</a:t>
                </a:r>
                <a:r>
                  <a:rPr lang="en-AU" dirty="0" smtClean="0"/>
                  <a:t>) is the special name for </a:t>
                </a:r>
                <a:br>
                  <a:rPr lang="en-AU" dirty="0" smtClean="0"/>
                </a:br>
                <a:r>
                  <a:rPr lang="en-AU" dirty="0" smtClean="0"/>
                  <a:t>N </a:t>
                </a:r>
                <a:r>
                  <a:rPr lang="en-AU" dirty="0"/>
                  <a:t>A</a:t>
                </a:r>
                <a:r>
                  <a:rPr lang="en-AU" baseline="30000" dirty="0"/>
                  <a:t>-1 </a:t>
                </a:r>
                <a:r>
                  <a:rPr lang="en-AU" dirty="0" smtClean="0"/>
                  <a:t>m</a:t>
                </a:r>
                <a:r>
                  <a:rPr lang="en-AU" baseline="30000" dirty="0" smtClean="0"/>
                  <a:t>-1</a:t>
                </a:r>
                <a:r>
                  <a:rPr lang="en-AU" dirty="0" smtClean="0"/>
                  <a:t>.</a:t>
                </a:r>
                <a:endParaRPr lang="en-AU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3" r="-193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3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 of magnetic force </a:t>
            </a:r>
            <a:r>
              <a:rPr lang="en-US" dirty="0"/>
              <a:t>on moving </a:t>
            </a:r>
            <a:r>
              <a:rPr lang="en-US" dirty="0" smtClean="0"/>
              <a:t>charge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61950" indent="-361950"/>
                <a:r>
                  <a:rPr lang="en-AU" dirty="0" smtClean="0"/>
                  <a:t>From the cross product,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𝑞</m:t>
                    </m:r>
                    <m:acc>
                      <m:accPr>
                        <m:chr m:val="⃗"/>
                        <m:ctrlPr>
                          <a:rPr lang="en-SG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SG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AU" dirty="0" smtClean="0"/>
                  <a:t>, it can be seen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AU" dirty="0" smtClean="0"/>
                  <a:t> is </a:t>
                </a:r>
                <a:r>
                  <a:rPr lang="en-AU" dirty="0" smtClean="0">
                    <a:solidFill>
                      <a:srgbClr val="FF0000"/>
                    </a:solidFill>
                  </a:rPr>
                  <a:t>perpendicular</a:t>
                </a:r>
                <a:r>
                  <a:rPr lang="en-AU" dirty="0" smtClean="0"/>
                  <a:t> to the </a:t>
                </a:r>
                <a:r>
                  <a:rPr lang="en-AU" dirty="0" smtClean="0">
                    <a:solidFill>
                      <a:srgbClr val="FF0000"/>
                    </a:solidFill>
                  </a:rPr>
                  <a:t>plane</a:t>
                </a:r>
                <a:r>
                  <a:rPr lang="en-AU" dirty="0" smtClean="0"/>
                  <a:t> containing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AU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AU" dirty="0" smtClean="0"/>
                  <a:t>.</a:t>
                </a:r>
              </a:p>
              <a:p>
                <a:pPr marL="361950" indent="-361950"/>
                <a:r>
                  <a:rPr lang="en-AU" dirty="0" smtClean="0"/>
                  <a:t>Since </a:t>
                </a:r>
                <a14:m>
                  <m:oMath xmlns:m="http://schemas.openxmlformats.org/officeDocument/2006/math">
                    <m:r>
                      <a:rPr lang="en-AU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AU" dirty="0" smtClean="0"/>
                  <a:t> can be </a:t>
                </a:r>
                <a:r>
                  <a:rPr lang="en-AU" dirty="0" smtClean="0">
                    <a:solidFill>
                      <a:srgbClr val="FF0000"/>
                    </a:solidFill>
                  </a:rPr>
                  <a:t>positive</a:t>
                </a:r>
                <a:r>
                  <a:rPr lang="en-AU" dirty="0" smtClean="0"/>
                  <a:t> or </a:t>
                </a:r>
                <a:r>
                  <a:rPr lang="en-AU" dirty="0" smtClean="0">
                    <a:solidFill>
                      <a:srgbClr val="FF0000"/>
                    </a:solidFill>
                  </a:rPr>
                  <a:t>negative</a:t>
                </a:r>
                <a:r>
                  <a:rPr lang="en-AU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AU" dirty="0" smtClean="0"/>
                  <a:t> can point </a:t>
                </a:r>
                <a:r>
                  <a:rPr lang="en-AU" dirty="0" smtClean="0">
                    <a:solidFill>
                      <a:srgbClr val="FF0000"/>
                    </a:solidFill>
                  </a:rPr>
                  <a:t>up</a:t>
                </a:r>
                <a:r>
                  <a:rPr lang="en-AU" dirty="0" smtClean="0"/>
                  <a:t> or </a:t>
                </a:r>
                <a:r>
                  <a:rPr lang="en-AU" dirty="0" smtClean="0">
                    <a:solidFill>
                      <a:srgbClr val="FF0000"/>
                    </a:solidFill>
                  </a:rPr>
                  <a:t>down</a:t>
                </a:r>
                <a:r>
                  <a:rPr lang="en-AU" dirty="0" smtClean="0"/>
                  <a:t> for the same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AU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AU" dirty="0" smtClean="0"/>
                  <a:t>. 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3" r="-157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6"/>
            <a:ext cx="1312026" cy="365124"/>
          </a:xfrm>
        </p:spPr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592334" y="3422194"/>
            <a:ext cx="4248000" cy="2743035"/>
            <a:chOff x="1592334" y="3422194"/>
            <a:chExt cx="4248000" cy="2743035"/>
          </a:xfrm>
        </p:grpSpPr>
        <p:sp>
          <p:nvSpPr>
            <p:cNvPr id="6" name="Parallelogram 5"/>
            <p:cNvSpPr/>
            <p:nvPr/>
          </p:nvSpPr>
          <p:spPr>
            <a:xfrm>
              <a:off x="1592334" y="4484155"/>
              <a:ext cx="4248000" cy="1608967"/>
            </a:xfrm>
            <a:prstGeom prst="parallelogram">
              <a:avLst>
                <a:gd name="adj" fmla="val 71986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2381707" y="3422194"/>
              <a:ext cx="2880132" cy="2743035"/>
              <a:chOff x="372" y="1963"/>
              <a:chExt cx="1714" cy="1559"/>
            </a:xfrm>
          </p:grpSpPr>
          <p:sp>
            <p:nvSpPr>
              <p:cNvPr id="11" name="Line 13"/>
              <p:cNvSpPr>
                <a:spLocks noChangeShapeType="1"/>
              </p:cNvSpPr>
              <p:nvPr/>
            </p:nvSpPr>
            <p:spPr bwMode="auto">
              <a:xfrm>
                <a:off x="372" y="3044"/>
                <a:ext cx="139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942" y="3044"/>
                <a:ext cx="686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 flipV="1">
                <a:off x="940" y="2668"/>
                <a:ext cx="525" cy="393"/>
              </a:xfrm>
              <a:prstGeom prst="line">
                <a:avLst/>
              </a:prstGeom>
              <a:noFill/>
              <a:ln w="28575">
                <a:solidFill>
                  <a:srgbClr val="00808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13"/>
              <p:cNvSpPr>
                <a:spLocks noChangeShapeType="1"/>
              </p:cNvSpPr>
              <p:nvPr/>
            </p:nvSpPr>
            <p:spPr bwMode="auto">
              <a:xfrm flipV="1">
                <a:off x="940" y="2314"/>
                <a:ext cx="0" cy="1023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Arc 23"/>
              <p:cNvSpPr>
                <a:spLocks/>
              </p:cNvSpPr>
              <p:nvPr/>
            </p:nvSpPr>
            <p:spPr bwMode="auto">
              <a:xfrm rot="1527113">
                <a:off x="1092" y="2904"/>
                <a:ext cx="132" cy="276"/>
              </a:xfrm>
              <a:custGeom>
                <a:avLst/>
                <a:gdLst>
                  <a:gd name="T0" fmla="*/ 0 w 17029"/>
                  <a:gd name="T1" fmla="*/ 0 h 21600"/>
                  <a:gd name="T2" fmla="*/ 0 w 17029"/>
                  <a:gd name="T3" fmla="*/ 0 h 21600"/>
                  <a:gd name="T4" fmla="*/ 0 w 1702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7029"/>
                  <a:gd name="T10" fmla="*/ 0 h 21600"/>
                  <a:gd name="T11" fmla="*/ 17029 w 1702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029" h="21600" fill="none" extrusionOk="0">
                    <a:moveTo>
                      <a:pt x="-1" y="0"/>
                    </a:moveTo>
                    <a:cubicBezTo>
                      <a:pt x="6653" y="0"/>
                      <a:pt x="12935" y="3066"/>
                      <a:pt x="17029" y="8311"/>
                    </a:cubicBezTo>
                  </a:path>
                  <a:path w="17029" h="21600" stroke="0" extrusionOk="0">
                    <a:moveTo>
                      <a:pt x="-1" y="0"/>
                    </a:moveTo>
                    <a:cubicBezTo>
                      <a:pt x="6653" y="0"/>
                      <a:pt x="12935" y="3066"/>
                      <a:pt x="17029" y="831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Text Box 24"/>
              <p:cNvSpPr txBox="1">
                <a:spLocks noChangeArrowheads="1"/>
              </p:cNvSpPr>
              <p:nvPr/>
            </p:nvSpPr>
            <p:spPr bwMode="auto">
              <a:xfrm>
                <a:off x="1259" y="2782"/>
                <a:ext cx="23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l-GR" sz="2000" i="1" dirty="0"/>
                  <a:t>ϕ</a:t>
                </a:r>
                <a:endPara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 flipH="1" flipV="1">
                <a:off x="940" y="2443"/>
                <a:ext cx="1" cy="593"/>
              </a:xfrm>
              <a:prstGeom prst="line">
                <a:avLst/>
              </a:prstGeom>
              <a:noFill/>
              <a:ln w="28575">
                <a:solidFill>
                  <a:srgbClr val="00B0F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 flipV="1">
                <a:off x="791" y="2629"/>
                <a:ext cx="415" cy="689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 Box 24"/>
              <p:cNvSpPr txBox="1">
                <a:spLocks noChangeArrowheads="1"/>
              </p:cNvSpPr>
              <p:nvPr/>
            </p:nvSpPr>
            <p:spPr bwMode="auto">
              <a:xfrm>
                <a:off x="1849" y="2895"/>
                <a:ext cx="23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SG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 Box 24"/>
              <p:cNvSpPr txBox="1">
                <a:spLocks noChangeArrowheads="1"/>
              </p:cNvSpPr>
              <p:nvPr/>
            </p:nvSpPr>
            <p:spPr bwMode="auto">
              <a:xfrm>
                <a:off x="632" y="3295"/>
                <a:ext cx="23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SG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06" y="1963"/>
                    <a:ext cx="883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SG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Positive </a:t>
                    </a:r>
                    <a14:m>
                      <m:oMath xmlns:m="http://schemas.openxmlformats.org/officeDocument/2006/math">
                        <m:r>
                          <a:rPr lang="en-SG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oMath>
                    </a14:m>
                    <a:endParaRPr lang="en-GB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 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906" y="1963"/>
                    <a:ext cx="883" cy="22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7576" b="-25758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2957132" y="4618798"/>
                  <a:ext cx="453201" cy="5064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SG" sz="24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7132" y="4618798"/>
                  <a:ext cx="453201" cy="5064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4130252" y="4473473"/>
                  <a:ext cx="463845" cy="5064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SG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SG" sz="24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52" y="4473473"/>
                  <a:ext cx="463845" cy="5064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4112529" y="5338257"/>
                  <a:ext cx="42934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SG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SG" sz="24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529" y="5338257"/>
                  <a:ext cx="429348" cy="461665"/>
                </a:xfrm>
                <a:prstGeom prst="rect">
                  <a:avLst/>
                </a:prstGeom>
                <a:blipFill>
                  <a:blip r:embed="rId6"/>
                  <a:stretch>
                    <a:fillRect t="-20000" r="-3428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6313276" y="3460597"/>
            <a:ext cx="4248000" cy="3138995"/>
            <a:chOff x="6313276" y="3460597"/>
            <a:chExt cx="4248000" cy="3138995"/>
          </a:xfrm>
        </p:grpSpPr>
        <p:sp>
          <p:nvSpPr>
            <p:cNvPr id="31" name="Parallelogram 30"/>
            <p:cNvSpPr/>
            <p:nvPr/>
          </p:nvSpPr>
          <p:spPr>
            <a:xfrm>
              <a:off x="6313276" y="4505809"/>
              <a:ext cx="4248000" cy="1608966"/>
            </a:xfrm>
            <a:prstGeom prst="parallelogram">
              <a:avLst>
                <a:gd name="adj" fmla="val 71986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7103150" y="5343243"/>
              <a:ext cx="23407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2"/>
            <p:cNvSpPr>
              <a:spLocks noChangeShapeType="1"/>
            </p:cNvSpPr>
            <p:nvPr/>
          </p:nvSpPr>
          <p:spPr bwMode="auto">
            <a:xfrm>
              <a:off x="8060954" y="5343243"/>
              <a:ext cx="115272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 flipV="1">
              <a:off x="8057593" y="4681677"/>
              <a:ext cx="882188" cy="69147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 flipV="1">
              <a:off x="8057593" y="4058820"/>
              <a:ext cx="0" cy="179995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rc 23"/>
            <p:cNvSpPr>
              <a:spLocks/>
            </p:cNvSpPr>
            <p:nvPr/>
          </p:nvSpPr>
          <p:spPr bwMode="auto">
            <a:xfrm rot="1527113">
              <a:off x="8313007" y="5096917"/>
              <a:ext cx="221808" cy="485616"/>
            </a:xfrm>
            <a:custGeom>
              <a:avLst/>
              <a:gdLst>
                <a:gd name="T0" fmla="*/ 0 w 17029"/>
                <a:gd name="T1" fmla="*/ 0 h 21600"/>
                <a:gd name="T2" fmla="*/ 0 w 17029"/>
                <a:gd name="T3" fmla="*/ 0 h 21600"/>
                <a:gd name="T4" fmla="*/ 0 w 17029"/>
                <a:gd name="T5" fmla="*/ 0 h 21600"/>
                <a:gd name="T6" fmla="*/ 0 60000 65536"/>
                <a:gd name="T7" fmla="*/ 0 60000 65536"/>
                <a:gd name="T8" fmla="*/ 0 60000 65536"/>
                <a:gd name="T9" fmla="*/ 0 w 17029"/>
                <a:gd name="T10" fmla="*/ 0 h 21600"/>
                <a:gd name="T11" fmla="*/ 17029 w 1702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29" h="21600" fill="none" extrusionOk="0">
                  <a:moveTo>
                    <a:pt x="-1" y="0"/>
                  </a:moveTo>
                  <a:cubicBezTo>
                    <a:pt x="6653" y="0"/>
                    <a:pt x="12935" y="3066"/>
                    <a:pt x="17029" y="8311"/>
                  </a:cubicBezTo>
                </a:path>
                <a:path w="17029" h="21600" stroke="0" extrusionOk="0">
                  <a:moveTo>
                    <a:pt x="-1" y="0"/>
                  </a:moveTo>
                  <a:cubicBezTo>
                    <a:pt x="6653" y="0"/>
                    <a:pt x="12935" y="3066"/>
                    <a:pt x="17029" y="831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24"/>
            <p:cNvSpPr txBox="1">
              <a:spLocks noChangeArrowheads="1"/>
            </p:cNvSpPr>
            <p:nvPr/>
          </p:nvSpPr>
          <p:spPr bwMode="auto">
            <a:xfrm>
              <a:off x="8593627" y="4882260"/>
              <a:ext cx="398246" cy="399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2000" i="1" dirty="0"/>
                <a:t>ϕ</a:t>
              </a:r>
              <a:endPara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V="1">
              <a:off x="7807220" y="4613057"/>
              <a:ext cx="697348" cy="12122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9585037" y="5081081"/>
              <a:ext cx="398246" cy="399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SG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 Box 24"/>
            <p:cNvSpPr txBox="1">
              <a:spLocks noChangeArrowheads="1"/>
            </p:cNvSpPr>
            <p:nvPr/>
          </p:nvSpPr>
          <p:spPr bwMode="auto">
            <a:xfrm>
              <a:off x="7540043" y="5784874"/>
              <a:ext cx="398246" cy="399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SG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Line 12"/>
            <p:cNvSpPr>
              <a:spLocks noChangeShapeType="1"/>
            </p:cNvSpPr>
            <p:nvPr/>
          </p:nvSpPr>
          <p:spPr bwMode="auto">
            <a:xfrm flipH="1">
              <a:off x="8059273" y="5327409"/>
              <a:ext cx="1680" cy="1043372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7603896" y="3460597"/>
                  <a:ext cx="1589618" cy="399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SG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Negative </a:t>
                  </a:r>
                  <a14:m>
                    <m:oMath xmlns:m="http://schemas.openxmlformats.org/officeDocument/2006/math">
                      <m:r>
                        <a:rPr lang="en-SG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</m:oMath>
                  </a14:m>
                  <a:endPara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1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03896" y="3460597"/>
                  <a:ext cx="1589618" cy="399403"/>
                </a:xfrm>
                <a:prstGeom prst="rect">
                  <a:avLst/>
                </a:prstGeom>
                <a:blipFill>
                  <a:blip r:embed="rId7"/>
                  <a:stretch>
                    <a:fillRect l="-3831" t="-9231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8844028" y="4477018"/>
                  <a:ext cx="463846" cy="5064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SG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SG" sz="2400" dirty="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4028" y="4477018"/>
                  <a:ext cx="463846" cy="5064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8663280" y="5348899"/>
                  <a:ext cx="42934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SG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SG" sz="2400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3280" y="5348899"/>
                  <a:ext cx="429348" cy="461665"/>
                </a:xfrm>
                <a:prstGeom prst="rect">
                  <a:avLst/>
                </a:prstGeom>
                <a:blipFill>
                  <a:blip r:embed="rId9"/>
                  <a:stretch>
                    <a:fillRect t="-19737" r="-33803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7982785" y="6093172"/>
                  <a:ext cx="693076" cy="5064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SG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SG" sz="2400" dirty="0"/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2785" y="6093172"/>
                  <a:ext cx="693076" cy="5064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6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2063</TotalTime>
  <Words>4346</Words>
  <Application>Microsoft Office PowerPoint</Application>
  <PresentationFormat>Widescreen</PresentationFormat>
  <Paragraphs>377</Paragraphs>
  <Slides>44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Cambria Math</vt:lpstr>
      <vt:lpstr>Times New Roman</vt:lpstr>
      <vt:lpstr>Retrospect</vt:lpstr>
      <vt:lpstr>Equation</vt:lpstr>
      <vt:lpstr>Magnetism</vt:lpstr>
      <vt:lpstr>Learning objectives</vt:lpstr>
      <vt:lpstr>Magnetism</vt:lpstr>
      <vt:lpstr>Properties of magnetic poles</vt:lpstr>
      <vt:lpstr>Magnetic field</vt:lpstr>
      <vt:lpstr>Representing a magnetic field</vt:lpstr>
      <vt:lpstr>Magnetic force on single moving charge</vt:lpstr>
      <vt:lpstr>Magnitude of magnetic force on moving charge</vt:lpstr>
      <vt:lpstr>Direction of magnetic force on moving charge</vt:lpstr>
      <vt:lpstr>Right-hand grip rule for direction of magnetic force</vt:lpstr>
      <vt:lpstr>Right-hand grip rule for direction of magnetic force</vt:lpstr>
      <vt:lpstr>Example 1</vt:lpstr>
      <vt:lpstr>Example 2</vt:lpstr>
      <vt:lpstr>Example 3</vt:lpstr>
      <vt:lpstr>PowerPoint Presentation</vt:lpstr>
      <vt:lpstr>Charge moving perpendicular to uniform B field</vt:lpstr>
      <vt:lpstr>Cyclotron frequency</vt:lpstr>
      <vt:lpstr>Example 4</vt:lpstr>
      <vt:lpstr>Velocity selector</vt:lpstr>
      <vt:lpstr>Mass spectrometer</vt:lpstr>
      <vt:lpstr>Thomson’s e/m experiment</vt:lpstr>
      <vt:lpstr>Thomson’s e/m experiment - cont</vt:lpstr>
      <vt:lpstr>Thomson’s e/m experiment - cont</vt:lpstr>
      <vt:lpstr>Example 5</vt:lpstr>
      <vt:lpstr>Magnetic force on a current-carrying conductor</vt:lpstr>
      <vt:lpstr>Magnetic force on a current-carrying conductor</vt:lpstr>
      <vt:lpstr>Example 6</vt:lpstr>
      <vt:lpstr>Rotation of a current loop in a magnetic field</vt:lpstr>
      <vt:lpstr>Magnetic flux </vt:lpstr>
      <vt:lpstr>Magnetic flux </vt:lpstr>
      <vt:lpstr>Example 7</vt:lpstr>
      <vt:lpstr>Example 8</vt:lpstr>
      <vt:lpstr>PowerPoint Presentation</vt:lpstr>
      <vt:lpstr>Gauss law of magnetism</vt:lpstr>
      <vt:lpstr>Torque on a current loop – vector approach</vt:lpstr>
      <vt:lpstr>Example 9</vt:lpstr>
      <vt:lpstr>The Direct-Current motor</vt:lpstr>
      <vt:lpstr>The Direct-Current motor</vt:lpstr>
      <vt:lpstr>The Direct-Current motor</vt:lpstr>
      <vt:lpstr>Solenoid</vt:lpstr>
      <vt:lpstr>Practical motors</vt:lpstr>
      <vt:lpstr>The Earth as a magnet</vt:lpstr>
      <vt:lpstr>Charge particle not perpendicular to magnetic field</vt:lpstr>
      <vt:lpstr>PowerPoint Presentation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electricity</dc:title>
  <dc:creator>Tan Teow Chye</dc:creator>
  <cp:lastModifiedBy>Sheh Lit CHANG (SP)</cp:lastModifiedBy>
  <cp:revision>232</cp:revision>
  <cp:lastPrinted>2020-07-12T23:39:45Z</cp:lastPrinted>
  <dcterms:created xsi:type="dcterms:W3CDTF">2018-09-30T12:15:30Z</dcterms:created>
  <dcterms:modified xsi:type="dcterms:W3CDTF">2022-01-18T16:14:58Z</dcterms:modified>
</cp:coreProperties>
</file>