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7" r:id="rId3"/>
    <p:sldId id="266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31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D142C-9ED8-4B59-9BEF-8CCD775619B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0798-FC76-4A9B-A4CB-A621D993EC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692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22670-18C6-4A13-8D32-45E6284DC446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A9201-B3C7-40BE-9F36-2316F4C663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75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Circuit Theory &amp; Analysis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618" y="6172199"/>
            <a:ext cx="1828800" cy="365125"/>
          </a:xfrm>
        </p:spPr>
        <p:txBody>
          <a:bodyPr/>
          <a:lstStyle/>
          <a:p>
            <a:fld id="{C4E26EA4-19B4-49A4-B172-033CCF6A278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Circuit Theory &amp; Analysis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8218" y="6141309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7A0B610-76B6-4476-8139-DBC934B9BC2B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Circuit 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48532" y="6215216"/>
            <a:ext cx="1828800" cy="365125"/>
          </a:xfrm>
        </p:spPr>
        <p:txBody>
          <a:bodyPr/>
          <a:lstStyle/>
          <a:p>
            <a:fld id="{A1C4CD49-F9F0-4D3D-9D6C-7DAD7BEECCE0}" type="slidenum">
              <a:rPr lang="en-US" altLang="en-US"/>
              <a:pPr/>
              <a:t>1</a:t>
            </a:fld>
            <a:endParaRPr lang="en-US" altLang="en-US" dirty="0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02190"/>
              </p:ext>
            </p:extLst>
          </p:nvPr>
        </p:nvGraphicFramePr>
        <p:xfrm>
          <a:off x="457199" y="255388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255388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2"/>
          <p:cNvSpPr txBox="1">
            <a:spLocks noChangeArrowheads="1"/>
          </p:cNvSpPr>
          <p:nvPr/>
        </p:nvSpPr>
        <p:spPr>
          <a:xfrm>
            <a:off x="1054297" y="534455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1, Question 3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113" name="Line 1031"/>
          <p:cNvSpPr>
            <a:spLocks noChangeAspect="1" noChangeShapeType="1"/>
          </p:cNvSpPr>
          <p:nvPr/>
        </p:nvSpPr>
        <p:spPr bwMode="auto">
          <a:xfrm flipH="1">
            <a:off x="3364083" y="2292675"/>
            <a:ext cx="0" cy="68476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SG"/>
          </a:p>
        </p:txBody>
      </p:sp>
      <p:sp>
        <p:nvSpPr>
          <p:cNvPr id="1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11559" y="1700807"/>
            <a:ext cx="8313365" cy="38150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?"/>
            </a:pPr>
            <a:r>
              <a:rPr lang="en-GB" altLang="en-US" sz="3200" dirty="0" smtClean="0">
                <a:solidFill>
                  <a:srgbClr val="002060"/>
                </a:solidFill>
              </a:rPr>
              <a:t>3. </a:t>
            </a:r>
            <a:r>
              <a:rPr lang="en-GB" altLang="en-US" sz="3200" dirty="0">
                <a:solidFill>
                  <a:srgbClr val="000000"/>
                </a:solidFill>
              </a:rPr>
              <a:t>Using source conversion method, simplify the given circuit in Figure 4 to its equivalent current source between the terminals AB. 	</a:t>
            </a:r>
            <a:r>
              <a:rPr lang="en-GB" altLang="en-US" sz="3200" b="1" dirty="0" smtClean="0">
                <a:solidFill>
                  <a:srgbClr val="C00000"/>
                </a:solidFill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en-GB" altLang="en-US" sz="3200" dirty="0" err="1" smtClean="0">
                <a:solidFill>
                  <a:srgbClr val="C00000"/>
                </a:solidFill>
              </a:rPr>
              <a:t>Ans</a:t>
            </a:r>
            <a:r>
              <a:rPr lang="en-GB" altLang="en-US" sz="3200" dirty="0">
                <a:solidFill>
                  <a:srgbClr val="C00000"/>
                </a:solidFill>
              </a:rPr>
              <a:t>: I = 4A (A +</a:t>
            </a:r>
            <a:r>
              <a:rPr lang="en-GB" altLang="en-US" sz="3200" dirty="0" err="1">
                <a:solidFill>
                  <a:srgbClr val="C00000"/>
                </a:solidFill>
              </a:rPr>
              <a:t>ve</a:t>
            </a:r>
            <a:r>
              <a:rPr lang="en-GB" altLang="en-US" sz="3200" dirty="0">
                <a:solidFill>
                  <a:srgbClr val="C00000"/>
                </a:solidFill>
              </a:rPr>
              <a:t>), R =2.5 </a:t>
            </a:r>
            <a:r>
              <a:rPr lang="en-GB" altLang="en-US" sz="3200" dirty="0">
                <a:solidFill>
                  <a:srgbClr val="C00000"/>
                </a:solidFill>
                <a:latin typeface="Symbol" pitchFamily="18" charset="2"/>
              </a:rPr>
              <a:t>W</a:t>
            </a:r>
            <a:endParaRPr lang="en-GB" altLang="en-US" sz="3200" dirty="0">
              <a:solidFill>
                <a:srgbClr val="C00000"/>
              </a:solidFill>
            </a:endParaRPr>
          </a:p>
          <a:p>
            <a:pPr marL="45720" indent="0">
              <a:buNone/>
            </a:pPr>
            <a:endParaRPr lang="en-GB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Circuit Theory &amp; </a:t>
            </a:r>
            <a:r>
              <a:rPr lang="en-US" altLang="en-US" dirty="0"/>
              <a:t>Analysis / LML </a:t>
            </a:r>
            <a:endParaRPr lang="en-US" altLang="en-US" dirty="0"/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D49-F9F0-4D3D-9D6C-7DAD7BEECCE0}" type="slidenum">
              <a:rPr lang="en-US" altLang="en-US"/>
              <a:pPr/>
              <a:t>2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758271"/>
              </p:ext>
            </p:extLst>
          </p:nvPr>
        </p:nvGraphicFramePr>
        <p:xfrm>
          <a:off x="564553" y="227913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53" y="227913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33257" y="1572288"/>
            <a:ext cx="248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Given Circuit: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135" name="Group 1028"/>
          <p:cNvGrpSpPr>
            <a:grpSpLocks noChangeAspect="1"/>
          </p:cNvGrpSpPr>
          <p:nvPr/>
        </p:nvGrpSpPr>
        <p:grpSpPr bwMode="auto">
          <a:xfrm>
            <a:off x="1520633" y="2040719"/>
            <a:ext cx="5904770" cy="4273336"/>
            <a:chOff x="2061" y="4967"/>
            <a:chExt cx="3750" cy="2726"/>
          </a:xfrm>
        </p:grpSpPr>
        <p:sp>
          <p:nvSpPr>
            <p:cNvPr id="137" name="Text Box 1029"/>
            <p:cNvSpPr txBox="1">
              <a:spLocks noChangeAspect="1" noChangeArrowheads="1"/>
            </p:cNvSpPr>
            <p:nvPr/>
          </p:nvSpPr>
          <p:spPr bwMode="auto">
            <a:xfrm>
              <a:off x="3786" y="6237"/>
              <a:ext cx="347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1 </a:t>
              </a:r>
              <a:r>
                <a:rPr lang="en-GB" altLang="en-US" b="1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138" name="Oval 1030"/>
            <p:cNvSpPr>
              <a:spLocks noChangeAspect="1" noChangeArrowheads="1"/>
            </p:cNvSpPr>
            <p:nvPr/>
          </p:nvSpPr>
          <p:spPr bwMode="auto">
            <a:xfrm>
              <a:off x="3573" y="5006"/>
              <a:ext cx="560" cy="5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142" name="Line 1031"/>
            <p:cNvSpPr>
              <a:spLocks noChangeAspect="1" noChangeShapeType="1"/>
            </p:cNvSpPr>
            <p:nvPr/>
          </p:nvSpPr>
          <p:spPr bwMode="auto">
            <a:xfrm flipH="1">
              <a:off x="4678" y="5246"/>
              <a:ext cx="0" cy="43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143" name="Line 1032"/>
            <p:cNvSpPr>
              <a:spLocks noChangeAspect="1" noChangeShapeType="1"/>
            </p:cNvSpPr>
            <p:nvPr/>
          </p:nvSpPr>
          <p:spPr bwMode="auto">
            <a:xfrm>
              <a:off x="4153" y="7046"/>
              <a:ext cx="14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144" name="Line 1033"/>
            <p:cNvSpPr>
              <a:spLocks noChangeAspect="1" noChangeShapeType="1"/>
            </p:cNvSpPr>
            <p:nvPr/>
          </p:nvSpPr>
          <p:spPr bwMode="auto">
            <a:xfrm>
              <a:off x="2323" y="5831"/>
              <a:ext cx="75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42" name="Line 1034"/>
            <p:cNvSpPr>
              <a:spLocks noChangeAspect="1" noChangeShapeType="1"/>
            </p:cNvSpPr>
            <p:nvPr/>
          </p:nvSpPr>
          <p:spPr bwMode="auto">
            <a:xfrm flipH="1" flipV="1">
              <a:off x="2668" y="5246"/>
              <a:ext cx="90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43" name="Line 1035"/>
            <p:cNvSpPr>
              <a:spLocks noChangeAspect="1" noChangeShapeType="1"/>
            </p:cNvSpPr>
            <p:nvPr/>
          </p:nvSpPr>
          <p:spPr bwMode="auto">
            <a:xfrm>
              <a:off x="2683" y="5246"/>
              <a:ext cx="0" cy="58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44" name="Line 1036"/>
            <p:cNvSpPr>
              <a:spLocks noChangeAspect="1" noChangeShapeType="1"/>
            </p:cNvSpPr>
            <p:nvPr/>
          </p:nvSpPr>
          <p:spPr bwMode="auto">
            <a:xfrm rot="-5400000">
              <a:off x="3868" y="5081"/>
              <a:ext cx="0" cy="34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45" name="Text Box 1037"/>
            <p:cNvSpPr txBox="1">
              <a:spLocks noChangeAspect="1" noChangeArrowheads="1"/>
            </p:cNvSpPr>
            <p:nvPr/>
          </p:nvSpPr>
          <p:spPr bwMode="auto">
            <a:xfrm>
              <a:off x="2138" y="6551"/>
              <a:ext cx="347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3 </a:t>
              </a:r>
              <a:r>
                <a:rPr lang="en-GB" altLang="en-US" b="1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246" name="Text Box 1038"/>
            <p:cNvSpPr txBox="1">
              <a:spLocks noChangeAspect="1" noChangeArrowheads="1"/>
            </p:cNvSpPr>
            <p:nvPr/>
          </p:nvSpPr>
          <p:spPr bwMode="auto">
            <a:xfrm>
              <a:off x="2061" y="5897"/>
              <a:ext cx="451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15 V</a:t>
              </a:r>
              <a:endParaRPr lang="en-GB" altLang="en-US" dirty="0"/>
            </a:p>
          </p:txBody>
        </p:sp>
        <p:sp>
          <p:nvSpPr>
            <p:cNvPr id="247" name="Text Box 1039"/>
            <p:cNvSpPr txBox="1">
              <a:spLocks noChangeAspect="1" noChangeArrowheads="1"/>
            </p:cNvSpPr>
            <p:nvPr/>
          </p:nvSpPr>
          <p:spPr bwMode="auto">
            <a:xfrm>
              <a:off x="4081" y="4967"/>
              <a:ext cx="337" cy="27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7 A</a:t>
              </a:r>
              <a:endParaRPr lang="en-GB" altLang="en-US" b="1" dirty="0">
                <a:latin typeface="Symbol" pitchFamily="18" charset="2"/>
              </a:endParaRPr>
            </a:p>
          </p:txBody>
        </p:sp>
        <p:sp>
          <p:nvSpPr>
            <p:cNvPr id="248" name="Text Box 1040"/>
            <p:cNvSpPr txBox="1">
              <a:spLocks noChangeAspect="1" noChangeArrowheads="1"/>
            </p:cNvSpPr>
            <p:nvPr/>
          </p:nvSpPr>
          <p:spPr bwMode="auto">
            <a:xfrm>
              <a:off x="3780" y="5902"/>
              <a:ext cx="348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1 </a:t>
              </a:r>
              <a:r>
                <a:rPr lang="en-GB" altLang="en-US" b="1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249" name="Text Box 1041"/>
            <p:cNvSpPr txBox="1">
              <a:spLocks noChangeAspect="1" noChangeArrowheads="1"/>
            </p:cNvSpPr>
            <p:nvPr/>
          </p:nvSpPr>
          <p:spPr bwMode="auto">
            <a:xfrm>
              <a:off x="4108" y="7180"/>
              <a:ext cx="337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2 A</a:t>
              </a:r>
              <a:endParaRPr lang="en-GB" altLang="en-US" b="1" dirty="0">
                <a:latin typeface="Symbol" pitchFamily="18" charset="2"/>
              </a:endParaRPr>
            </a:p>
          </p:txBody>
        </p:sp>
        <p:sp>
          <p:nvSpPr>
            <p:cNvPr id="250" name="Text Box 1042"/>
            <p:cNvSpPr txBox="1">
              <a:spLocks noChangeAspect="1" noChangeArrowheads="1"/>
            </p:cNvSpPr>
            <p:nvPr/>
          </p:nvSpPr>
          <p:spPr bwMode="auto">
            <a:xfrm>
              <a:off x="3602" y="7516"/>
              <a:ext cx="610" cy="17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 smtClean="0"/>
                <a:t>Figure 3 </a:t>
              </a:r>
              <a:endParaRPr lang="en-GB" altLang="en-US" b="1" dirty="0">
                <a:latin typeface="Symbol" pitchFamily="18" charset="2"/>
              </a:endParaRPr>
            </a:p>
          </p:txBody>
        </p:sp>
        <p:sp>
          <p:nvSpPr>
            <p:cNvPr id="251" name="Line 1045"/>
            <p:cNvSpPr>
              <a:spLocks noChangeAspect="1" noChangeShapeType="1"/>
            </p:cNvSpPr>
            <p:nvPr/>
          </p:nvSpPr>
          <p:spPr bwMode="auto">
            <a:xfrm>
              <a:off x="2524" y="5909"/>
              <a:ext cx="33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52" name="Text Box 1046"/>
            <p:cNvSpPr txBox="1">
              <a:spLocks noChangeAspect="1" noChangeArrowheads="1"/>
            </p:cNvSpPr>
            <p:nvPr/>
          </p:nvSpPr>
          <p:spPr bwMode="auto">
            <a:xfrm>
              <a:off x="5518" y="5119"/>
              <a:ext cx="165" cy="27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A</a:t>
              </a:r>
            </a:p>
          </p:txBody>
        </p:sp>
        <p:sp>
          <p:nvSpPr>
            <p:cNvPr id="253" name="Text Box 1047"/>
            <p:cNvSpPr txBox="1">
              <a:spLocks noChangeAspect="1" noChangeArrowheads="1"/>
            </p:cNvSpPr>
            <p:nvPr/>
          </p:nvSpPr>
          <p:spPr bwMode="auto">
            <a:xfrm>
              <a:off x="5656" y="6958"/>
              <a:ext cx="155" cy="17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B</a:t>
              </a:r>
            </a:p>
          </p:txBody>
        </p:sp>
        <p:sp>
          <p:nvSpPr>
            <p:cNvPr id="254" name="Oval 1048"/>
            <p:cNvSpPr>
              <a:spLocks noChangeAspect="1" noChangeArrowheads="1"/>
            </p:cNvSpPr>
            <p:nvPr/>
          </p:nvSpPr>
          <p:spPr bwMode="auto">
            <a:xfrm>
              <a:off x="5518" y="6994"/>
              <a:ext cx="75" cy="90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55" name="Oval 1049"/>
            <p:cNvSpPr>
              <a:spLocks noChangeAspect="1" noChangeArrowheads="1"/>
            </p:cNvSpPr>
            <p:nvPr/>
          </p:nvSpPr>
          <p:spPr bwMode="auto">
            <a:xfrm>
              <a:off x="5443" y="5179"/>
              <a:ext cx="75" cy="90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56" name="Line 1050"/>
            <p:cNvSpPr>
              <a:spLocks noChangeAspect="1" noChangeShapeType="1"/>
            </p:cNvSpPr>
            <p:nvPr/>
          </p:nvSpPr>
          <p:spPr bwMode="auto">
            <a:xfrm flipH="1">
              <a:off x="4139" y="5223"/>
              <a:ext cx="1343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57" name="Line 1051"/>
            <p:cNvSpPr>
              <a:spLocks noChangeAspect="1" noChangeShapeType="1"/>
            </p:cNvSpPr>
            <p:nvPr/>
          </p:nvSpPr>
          <p:spPr bwMode="auto">
            <a:xfrm flipV="1">
              <a:off x="3253" y="5246"/>
              <a:ext cx="0" cy="48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58" name="Oval 1052"/>
            <p:cNvSpPr>
              <a:spLocks noChangeAspect="1" noChangeArrowheads="1"/>
            </p:cNvSpPr>
            <p:nvPr/>
          </p:nvSpPr>
          <p:spPr bwMode="auto">
            <a:xfrm>
              <a:off x="3588" y="6821"/>
              <a:ext cx="560" cy="5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59" name="Line 1053"/>
            <p:cNvSpPr>
              <a:spLocks noChangeAspect="1" noChangeShapeType="1"/>
            </p:cNvSpPr>
            <p:nvPr/>
          </p:nvSpPr>
          <p:spPr bwMode="auto">
            <a:xfrm rot="-5400000">
              <a:off x="3868" y="6881"/>
              <a:ext cx="0" cy="34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60" name="Line 1054"/>
            <p:cNvSpPr>
              <a:spLocks noChangeAspect="1" noChangeShapeType="1"/>
            </p:cNvSpPr>
            <p:nvPr/>
          </p:nvSpPr>
          <p:spPr bwMode="auto">
            <a:xfrm rot="16200000" flipH="1">
              <a:off x="3141" y="6603"/>
              <a:ext cx="0" cy="9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61" name="Line 1055"/>
            <p:cNvSpPr>
              <a:spLocks noChangeAspect="1" noChangeShapeType="1"/>
            </p:cNvSpPr>
            <p:nvPr/>
          </p:nvSpPr>
          <p:spPr bwMode="auto">
            <a:xfrm flipV="1">
              <a:off x="3268" y="6566"/>
              <a:ext cx="0" cy="48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62" name="Line 1056"/>
            <p:cNvSpPr>
              <a:spLocks noChangeAspect="1" noChangeShapeType="1"/>
            </p:cNvSpPr>
            <p:nvPr/>
          </p:nvSpPr>
          <p:spPr bwMode="auto">
            <a:xfrm>
              <a:off x="4708" y="6536"/>
              <a:ext cx="0" cy="5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263" name="Text Box 1057"/>
            <p:cNvSpPr txBox="1">
              <a:spLocks noChangeAspect="1" noChangeArrowheads="1"/>
            </p:cNvSpPr>
            <p:nvPr/>
          </p:nvSpPr>
          <p:spPr bwMode="auto">
            <a:xfrm>
              <a:off x="5464" y="6102"/>
              <a:ext cx="347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5 </a:t>
              </a:r>
              <a:r>
                <a:rPr lang="en-GB" altLang="en-US" b="1" dirty="0">
                  <a:latin typeface="Symbol" pitchFamily="18" charset="2"/>
                </a:rPr>
                <a:t>W</a:t>
              </a:r>
            </a:p>
          </p:txBody>
        </p:sp>
        <p:grpSp>
          <p:nvGrpSpPr>
            <p:cNvPr id="264" name="Group 1058"/>
            <p:cNvGrpSpPr>
              <a:grpSpLocks noChangeAspect="1"/>
            </p:cNvGrpSpPr>
            <p:nvPr/>
          </p:nvGrpSpPr>
          <p:grpSpPr bwMode="auto">
            <a:xfrm>
              <a:off x="3255" y="5565"/>
              <a:ext cx="1425" cy="300"/>
              <a:chOff x="7575" y="4560"/>
              <a:chExt cx="1395" cy="285"/>
            </a:xfrm>
          </p:grpSpPr>
          <p:grpSp>
            <p:nvGrpSpPr>
              <p:cNvPr id="318" name="Group 1059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321" name="Group 1060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333" name="Line 106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34" name="Line 106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322" name="Group 1063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331" name="Line 106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32" name="Line 106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323" name="Group 1066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329" name="Line 106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30" name="Line 106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324" name="Group 1069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327" name="Line 107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28" name="Line 107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325" name="Line 107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26" name="Line 107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319" name="Line 1074"/>
              <p:cNvSpPr>
                <a:spLocks noChangeAspect="1" noChangeShapeType="1"/>
              </p:cNvSpPr>
              <p:nvPr/>
            </p:nvSpPr>
            <p:spPr bwMode="auto">
              <a:xfrm>
                <a:off x="7575" y="4695"/>
                <a:ext cx="37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20" name="Line 1075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37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65" name="Group 1076"/>
            <p:cNvGrpSpPr>
              <a:grpSpLocks noChangeAspect="1"/>
            </p:cNvGrpSpPr>
            <p:nvPr/>
          </p:nvGrpSpPr>
          <p:grpSpPr bwMode="auto">
            <a:xfrm>
              <a:off x="3268" y="6435"/>
              <a:ext cx="1438" cy="300"/>
              <a:chOff x="7575" y="4560"/>
              <a:chExt cx="1408" cy="285"/>
            </a:xfrm>
          </p:grpSpPr>
          <p:grpSp>
            <p:nvGrpSpPr>
              <p:cNvPr id="301" name="Group 1077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304" name="Group 1078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316" name="Line 10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17" name="Line 108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305" name="Group 1081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314" name="Line 10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15" name="Line 108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306" name="Group 1084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312" name="Line 108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13" name="Line 108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307" name="Group 1087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310" name="Line 108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11" name="Line 108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308" name="Line 109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9" name="Line 109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302" name="Line 1092"/>
              <p:cNvSpPr>
                <a:spLocks noChangeAspect="1" noChangeShapeType="1"/>
              </p:cNvSpPr>
              <p:nvPr/>
            </p:nvSpPr>
            <p:spPr bwMode="auto">
              <a:xfrm>
                <a:off x="7575" y="4689"/>
                <a:ext cx="37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03" name="Line 1093"/>
              <p:cNvSpPr>
                <a:spLocks noChangeAspect="1" noChangeShapeType="1"/>
              </p:cNvSpPr>
              <p:nvPr/>
            </p:nvSpPr>
            <p:spPr bwMode="auto">
              <a:xfrm>
                <a:off x="8582" y="4674"/>
                <a:ext cx="40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66" name="Group 1094"/>
            <p:cNvGrpSpPr>
              <a:grpSpLocks noChangeAspect="1"/>
            </p:cNvGrpSpPr>
            <p:nvPr/>
          </p:nvGrpSpPr>
          <p:grpSpPr bwMode="auto">
            <a:xfrm rot="5400000">
              <a:off x="4434" y="5985"/>
              <a:ext cx="1831" cy="300"/>
              <a:chOff x="7346" y="4560"/>
              <a:chExt cx="1792" cy="285"/>
            </a:xfrm>
          </p:grpSpPr>
          <p:grpSp>
            <p:nvGrpSpPr>
              <p:cNvPr id="284" name="Group 1095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287" name="Group 1096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299" name="Line 109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00" name="Line 109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88" name="Group 1099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297" name="Line 110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98" name="Line 110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89" name="Group 1102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295" name="Line 110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96" name="Line 110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90" name="Group 1105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293" name="Line 110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94" name="Line 110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291" name="Line 110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2" name="Line 110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85" name="Line 1110"/>
              <p:cNvSpPr>
                <a:spLocks noChangeAspect="1" noChangeShapeType="1"/>
              </p:cNvSpPr>
              <p:nvPr/>
            </p:nvSpPr>
            <p:spPr bwMode="auto">
              <a:xfrm>
                <a:off x="7346" y="4670"/>
                <a:ext cx="589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86" name="Line 1111"/>
              <p:cNvSpPr>
                <a:spLocks noChangeAspect="1" noChangeShapeType="1"/>
              </p:cNvSpPr>
              <p:nvPr/>
            </p:nvSpPr>
            <p:spPr bwMode="auto">
              <a:xfrm>
                <a:off x="8591" y="4670"/>
                <a:ext cx="547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267" name="Group 1114"/>
            <p:cNvGrpSpPr>
              <a:grpSpLocks noChangeAspect="1"/>
            </p:cNvGrpSpPr>
            <p:nvPr/>
          </p:nvGrpSpPr>
          <p:grpSpPr bwMode="auto">
            <a:xfrm rot="5400000">
              <a:off x="2325" y="6471"/>
              <a:ext cx="674" cy="300"/>
              <a:chOff x="1530" y="13095"/>
              <a:chExt cx="1710" cy="390"/>
            </a:xfrm>
          </p:grpSpPr>
          <p:grpSp>
            <p:nvGrpSpPr>
              <p:cNvPr id="270" name="Group 1115"/>
              <p:cNvGrpSpPr>
                <a:grpSpLocks noChangeAspect="1"/>
              </p:cNvGrpSpPr>
              <p:nvPr/>
            </p:nvGrpSpPr>
            <p:grpSpPr bwMode="auto">
              <a:xfrm>
                <a:off x="2010" y="13095"/>
                <a:ext cx="360" cy="390"/>
                <a:chOff x="2010" y="13095"/>
                <a:chExt cx="360" cy="390"/>
              </a:xfrm>
            </p:grpSpPr>
            <p:sp>
              <p:nvSpPr>
                <p:cNvPr id="282" name="Line 11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3" name="Line 111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271" name="Group 1118"/>
              <p:cNvGrpSpPr>
                <a:grpSpLocks noChangeAspect="1"/>
              </p:cNvGrpSpPr>
              <p:nvPr/>
            </p:nvGrpSpPr>
            <p:grpSpPr bwMode="auto">
              <a:xfrm>
                <a:off x="2385" y="13095"/>
                <a:ext cx="360" cy="390"/>
                <a:chOff x="2010" y="13095"/>
                <a:chExt cx="360" cy="390"/>
              </a:xfrm>
            </p:grpSpPr>
            <p:sp>
              <p:nvSpPr>
                <p:cNvPr id="280" name="Line 111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1" name="Line 112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272" name="Group 1121"/>
              <p:cNvGrpSpPr>
                <a:grpSpLocks noChangeAspect="1"/>
              </p:cNvGrpSpPr>
              <p:nvPr/>
            </p:nvGrpSpPr>
            <p:grpSpPr bwMode="auto">
              <a:xfrm>
                <a:off x="2760" y="13095"/>
                <a:ext cx="360" cy="390"/>
                <a:chOff x="2010" y="13095"/>
                <a:chExt cx="360" cy="390"/>
              </a:xfrm>
            </p:grpSpPr>
            <p:sp>
              <p:nvSpPr>
                <p:cNvPr id="278" name="Line 11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79" name="Line 112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273" name="Group 1124"/>
              <p:cNvGrpSpPr>
                <a:grpSpLocks noChangeAspect="1"/>
              </p:cNvGrpSpPr>
              <p:nvPr/>
            </p:nvGrpSpPr>
            <p:grpSpPr bwMode="auto">
              <a:xfrm>
                <a:off x="1635" y="13095"/>
                <a:ext cx="360" cy="390"/>
                <a:chOff x="2010" y="13095"/>
                <a:chExt cx="360" cy="390"/>
              </a:xfrm>
            </p:grpSpPr>
            <p:sp>
              <p:nvSpPr>
                <p:cNvPr id="276" name="Line 112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77" name="Line 112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74" name="Line 1127"/>
              <p:cNvSpPr>
                <a:spLocks noChangeAspect="1" noChangeShapeType="1"/>
              </p:cNvSpPr>
              <p:nvPr/>
            </p:nvSpPr>
            <p:spPr bwMode="auto">
              <a:xfrm flipV="1">
                <a:off x="3135" y="13245"/>
                <a:ext cx="105" cy="22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275" name="Line 112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30" y="13245"/>
                <a:ext cx="105" cy="22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268" name="Line 1129"/>
            <p:cNvSpPr>
              <a:spLocks noChangeAspect="1" noChangeShapeType="1"/>
            </p:cNvSpPr>
            <p:nvPr/>
          </p:nvSpPr>
          <p:spPr bwMode="auto">
            <a:xfrm rot="5400000">
              <a:off x="2490" y="6102"/>
              <a:ext cx="3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269" name="Line 1130"/>
            <p:cNvSpPr>
              <a:spLocks noChangeAspect="1" noChangeShapeType="1"/>
            </p:cNvSpPr>
            <p:nvPr/>
          </p:nvSpPr>
          <p:spPr bwMode="auto">
            <a:xfrm rot="5400000">
              <a:off x="2632" y="7012"/>
              <a:ext cx="10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</p:grpSp>
      <p:sp>
        <p:nvSpPr>
          <p:cNvPr id="107" name="Rectangle 2"/>
          <p:cNvSpPr txBox="1">
            <a:spLocks noChangeArrowheads="1"/>
          </p:cNvSpPr>
          <p:nvPr/>
        </p:nvSpPr>
        <p:spPr>
          <a:xfrm>
            <a:off x="1054297" y="534455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1, Question 3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9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Circuit Theory &amp; </a:t>
            </a:r>
            <a:r>
              <a:rPr lang="en-US" altLang="en-US" dirty="0"/>
              <a:t>Analysis / LML </a:t>
            </a:r>
            <a:endParaRPr lang="en-US" altLang="en-US" dirty="0"/>
          </a:p>
        </p:txBody>
      </p:sp>
      <p:grpSp>
        <p:nvGrpSpPr>
          <p:cNvPr id="75780" name="Group 1028"/>
          <p:cNvGrpSpPr>
            <a:grpSpLocks noChangeAspect="1"/>
          </p:cNvGrpSpPr>
          <p:nvPr/>
        </p:nvGrpSpPr>
        <p:grpSpPr bwMode="auto">
          <a:xfrm>
            <a:off x="1520633" y="2040721"/>
            <a:ext cx="5904770" cy="3898675"/>
            <a:chOff x="2061" y="4967"/>
            <a:chExt cx="3750" cy="2487"/>
          </a:xfrm>
        </p:grpSpPr>
        <p:sp>
          <p:nvSpPr>
            <p:cNvPr id="75781" name="Text Box 1029"/>
            <p:cNvSpPr txBox="1">
              <a:spLocks noChangeAspect="1" noChangeArrowheads="1"/>
            </p:cNvSpPr>
            <p:nvPr/>
          </p:nvSpPr>
          <p:spPr bwMode="auto">
            <a:xfrm>
              <a:off x="3786" y="6237"/>
              <a:ext cx="347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1 </a:t>
              </a:r>
              <a:r>
                <a:rPr lang="en-GB" altLang="en-US" b="1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75782" name="Oval 1030"/>
            <p:cNvSpPr>
              <a:spLocks noChangeAspect="1" noChangeArrowheads="1"/>
            </p:cNvSpPr>
            <p:nvPr/>
          </p:nvSpPr>
          <p:spPr bwMode="auto">
            <a:xfrm>
              <a:off x="3573" y="5006"/>
              <a:ext cx="560" cy="5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783" name="Line 1031"/>
            <p:cNvSpPr>
              <a:spLocks noChangeAspect="1" noChangeShapeType="1"/>
            </p:cNvSpPr>
            <p:nvPr/>
          </p:nvSpPr>
          <p:spPr bwMode="auto">
            <a:xfrm flipH="1">
              <a:off x="4678" y="5246"/>
              <a:ext cx="0" cy="43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784" name="Line 1032"/>
            <p:cNvSpPr>
              <a:spLocks noChangeAspect="1" noChangeShapeType="1"/>
            </p:cNvSpPr>
            <p:nvPr/>
          </p:nvSpPr>
          <p:spPr bwMode="auto">
            <a:xfrm>
              <a:off x="4153" y="7046"/>
              <a:ext cx="142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785" name="Line 1033"/>
            <p:cNvSpPr>
              <a:spLocks noChangeAspect="1" noChangeShapeType="1"/>
            </p:cNvSpPr>
            <p:nvPr/>
          </p:nvSpPr>
          <p:spPr bwMode="auto">
            <a:xfrm>
              <a:off x="2323" y="5831"/>
              <a:ext cx="75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786" name="Line 1034"/>
            <p:cNvSpPr>
              <a:spLocks noChangeAspect="1" noChangeShapeType="1"/>
            </p:cNvSpPr>
            <p:nvPr/>
          </p:nvSpPr>
          <p:spPr bwMode="auto">
            <a:xfrm flipH="1" flipV="1">
              <a:off x="2668" y="5246"/>
              <a:ext cx="90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787" name="Line 1035"/>
            <p:cNvSpPr>
              <a:spLocks noChangeAspect="1" noChangeShapeType="1"/>
            </p:cNvSpPr>
            <p:nvPr/>
          </p:nvSpPr>
          <p:spPr bwMode="auto">
            <a:xfrm>
              <a:off x="2683" y="5246"/>
              <a:ext cx="0" cy="58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788" name="Line 1036"/>
            <p:cNvSpPr>
              <a:spLocks noChangeAspect="1" noChangeShapeType="1"/>
            </p:cNvSpPr>
            <p:nvPr/>
          </p:nvSpPr>
          <p:spPr bwMode="auto">
            <a:xfrm rot="-5400000">
              <a:off x="3868" y="5081"/>
              <a:ext cx="0" cy="34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789" name="Text Box 1037"/>
            <p:cNvSpPr txBox="1">
              <a:spLocks noChangeAspect="1" noChangeArrowheads="1"/>
            </p:cNvSpPr>
            <p:nvPr/>
          </p:nvSpPr>
          <p:spPr bwMode="auto">
            <a:xfrm>
              <a:off x="2138" y="6551"/>
              <a:ext cx="347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3 </a:t>
              </a:r>
              <a:r>
                <a:rPr lang="en-GB" altLang="en-US" b="1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75790" name="Text Box 1038"/>
            <p:cNvSpPr txBox="1">
              <a:spLocks noChangeAspect="1" noChangeArrowheads="1"/>
            </p:cNvSpPr>
            <p:nvPr/>
          </p:nvSpPr>
          <p:spPr bwMode="auto">
            <a:xfrm>
              <a:off x="2061" y="5897"/>
              <a:ext cx="451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15 V</a:t>
              </a:r>
              <a:endParaRPr lang="en-GB" altLang="en-US" dirty="0"/>
            </a:p>
          </p:txBody>
        </p:sp>
        <p:sp>
          <p:nvSpPr>
            <p:cNvPr id="75791" name="Text Box 1039"/>
            <p:cNvSpPr txBox="1">
              <a:spLocks noChangeAspect="1" noChangeArrowheads="1"/>
            </p:cNvSpPr>
            <p:nvPr/>
          </p:nvSpPr>
          <p:spPr bwMode="auto">
            <a:xfrm>
              <a:off x="4081" y="4967"/>
              <a:ext cx="337" cy="27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7 A</a:t>
              </a:r>
              <a:endParaRPr lang="en-GB" altLang="en-US" b="1" dirty="0">
                <a:latin typeface="Symbol" pitchFamily="18" charset="2"/>
              </a:endParaRPr>
            </a:p>
          </p:txBody>
        </p:sp>
        <p:sp>
          <p:nvSpPr>
            <p:cNvPr id="75792" name="Text Box 1040"/>
            <p:cNvSpPr txBox="1">
              <a:spLocks noChangeAspect="1" noChangeArrowheads="1"/>
            </p:cNvSpPr>
            <p:nvPr/>
          </p:nvSpPr>
          <p:spPr bwMode="auto">
            <a:xfrm>
              <a:off x="3780" y="5902"/>
              <a:ext cx="348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1 </a:t>
              </a:r>
              <a:r>
                <a:rPr lang="en-GB" altLang="en-US" b="1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75793" name="Text Box 1041"/>
            <p:cNvSpPr txBox="1">
              <a:spLocks noChangeAspect="1" noChangeArrowheads="1"/>
            </p:cNvSpPr>
            <p:nvPr/>
          </p:nvSpPr>
          <p:spPr bwMode="auto">
            <a:xfrm>
              <a:off x="4108" y="7180"/>
              <a:ext cx="337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2 A</a:t>
              </a:r>
              <a:endParaRPr lang="en-GB" altLang="en-US" b="1" dirty="0">
                <a:latin typeface="Symbol" pitchFamily="18" charset="2"/>
              </a:endParaRPr>
            </a:p>
          </p:txBody>
        </p:sp>
        <p:sp>
          <p:nvSpPr>
            <p:cNvPr id="75797" name="Line 1045"/>
            <p:cNvSpPr>
              <a:spLocks noChangeAspect="1" noChangeShapeType="1"/>
            </p:cNvSpPr>
            <p:nvPr/>
          </p:nvSpPr>
          <p:spPr bwMode="auto">
            <a:xfrm>
              <a:off x="2524" y="5909"/>
              <a:ext cx="33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798" name="Text Box 1046"/>
            <p:cNvSpPr txBox="1">
              <a:spLocks noChangeAspect="1" noChangeArrowheads="1"/>
            </p:cNvSpPr>
            <p:nvPr/>
          </p:nvSpPr>
          <p:spPr bwMode="auto">
            <a:xfrm>
              <a:off x="5518" y="5119"/>
              <a:ext cx="165" cy="27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A</a:t>
              </a:r>
            </a:p>
          </p:txBody>
        </p:sp>
        <p:sp>
          <p:nvSpPr>
            <p:cNvPr id="75799" name="Text Box 1047"/>
            <p:cNvSpPr txBox="1">
              <a:spLocks noChangeAspect="1" noChangeArrowheads="1"/>
            </p:cNvSpPr>
            <p:nvPr/>
          </p:nvSpPr>
          <p:spPr bwMode="auto">
            <a:xfrm>
              <a:off x="5656" y="6958"/>
              <a:ext cx="155" cy="17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B</a:t>
              </a:r>
            </a:p>
          </p:txBody>
        </p:sp>
        <p:sp>
          <p:nvSpPr>
            <p:cNvPr id="75800" name="Oval 1048"/>
            <p:cNvSpPr>
              <a:spLocks noChangeAspect="1" noChangeArrowheads="1"/>
            </p:cNvSpPr>
            <p:nvPr/>
          </p:nvSpPr>
          <p:spPr bwMode="auto">
            <a:xfrm>
              <a:off x="5518" y="6994"/>
              <a:ext cx="75" cy="90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75801" name="Oval 1049"/>
            <p:cNvSpPr>
              <a:spLocks noChangeAspect="1" noChangeArrowheads="1"/>
            </p:cNvSpPr>
            <p:nvPr/>
          </p:nvSpPr>
          <p:spPr bwMode="auto">
            <a:xfrm>
              <a:off x="5443" y="5179"/>
              <a:ext cx="75" cy="90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75802" name="Line 1050"/>
            <p:cNvSpPr>
              <a:spLocks noChangeAspect="1" noChangeShapeType="1"/>
            </p:cNvSpPr>
            <p:nvPr/>
          </p:nvSpPr>
          <p:spPr bwMode="auto">
            <a:xfrm flipH="1">
              <a:off x="4139" y="5223"/>
              <a:ext cx="1343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803" name="Line 1051"/>
            <p:cNvSpPr>
              <a:spLocks noChangeAspect="1" noChangeShapeType="1"/>
            </p:cNvSpPr>
            <p:nvPr/>
          </p:nvSpPr>
          <p:spPr bwMode="auto">
            <a:xfrm flipV="1">
              <a:off x="3253" y="5246"/>
              <a:ext cx="0" cy="48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804" name="Oval 1052"/>
            <p:cNvSpPr>
              <a:spLocks noChangeAspect="1" noChangeArrowheads="1"/>
            </p:cNvSpPr>
            <p:nvPr/>
          </p:nvSpPr>
          <p:spPr bwMode="auto">
            <a:xfrm>
              <a:off x="3588" y="6821"/>
              <a:ext cx="560" cy="50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805" name="Line 1053"/>
            <p:cNvSpPr>
              <a:spLocks noChangeAspect="1" noChangeShapeType="1"/>
            </p:cNvSpPr>
            <p:nvPr/>
          </p:nvSpPr>
          <p:spPr bwMode="auto">
            <a:xfrm rot="-5400000">
              <a:off x="3868" y="6881"/>
              <a:ext cx="0" cy="34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806" name="Line 1054"/>
            <p:cNvSpPr>
              <a:spLocks noChangeAspect="1" noChangeShapeType="1"/>
            </p:cNvSpPr>
            <p:nvPr/>
          </p:nvSpPr>
          <p:spPr bwMode="auto">
            <a:xfrm rot="16200000" flipH="1">
              <a:off x="3141" y="6603"/>
              <a:ext cx="0" cy="9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807" name="Line 1055"/>
            <p:cNvSpPr>
              <a:spLocks noChangeAspect="1" noChangeShapeType="1"/>
            </p:cNvSpPr>
            <p:nvPr/>
          </p:nvSpPr>
          <p:spPr bwMode="auto">
            <a:xfrm flipV="1">
              <a:off x="3268" y="6566"/>
              <a:ext cx="0" cy="48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808" name="Line 1056"/>
            <p:cNvSpPr>
              <a:spLocks noChangeAspect="1" noChangeShapeType="1"/>
            </p:cNvSpPr>
            <p:nvPr/>
          </p:nvSpPr>
          <p:spPr bwMode="auto">
            <a:xfrm>
              <a:off x="4708" y="6536"/>
              <a:ext cx="0" cy="5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75809" name="Text Box 1057"/>
            <p:cNvSpPr txBox="1">
              <a:spLocks noChangeAspect="1" noChangeArrowheads="1"/>
            </p:cNvSpPr>
            <p:nvPr/>
          </p:nvSpPr>
          <p:spPr bwMode="auto">
            <a:xfrm>
              <a:off x="5464" y="6102"/>
              <a:ext cx="347" cy="274"/>
            </a:xfrm>
            <a:prstGeom prst="rect">
              <a:avLst/>
            </a:prstGeom>
            <a:solidFill>
              <a:srgbClr val="FFFFFF"/>
            </a:solidFill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5 </a:t>
              </a:r>
              <a:r>
                <a:rPr lang="en-GB" altLang="en-US" b="1" dirty="0">
                  <a:latin typeface="Symbol" pitchFamily="18" charset="2"/>
                </a:rPr>
                <a:t>W</a:t>
              </a:r>
            </a:p>
          </p:txBody>
        </p:sp>
        <p:grpSp>
          <p:nvGrpSpPr>
            <p:cNvPr id="75810" name="Group 1058"/>
            <p:cNvGrpSpPr>
              <a:grpSpLocks noChangeAspect="1"/>
            </p:cNvGrpSpPr>
            <p:nvPr/>
          </p:nvGrpSpPr>
          <p:grpSpPr bwMode="auto">
            <a:xfrm>
              <a:off x="3255" y="5565"/>
              <a:ext cx="1425" cy="300"/>
              <a:chOff x="7575" y="4560"/>
              <a:chExt cx="1395" cy="285"/>
            </a:xfrm>
          </p:grpSpPr>
          <p:grpSp>
            <p:nvGrpSpPr>
              <p:cNvPr id="75811" name="Group 1059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75812" name="Group 1060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13" name="Line 106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14" name="Line 106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15" name="Group 1063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16" name="Line 106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17" name="Line 106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18" name="Group 1066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19" name="Line 106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20" name="Line 106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21" name="Group 1069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22" name="Line 107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23" name="Line 107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75824" name="Line 107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5825" name="Line 107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75826" name="Line 1074"/>
              <p:cNvSpPr>
                <a:spLocks noChangeAspect="1" noChangeShapeType="1"/>
              </p:cNvSpPr>
              <p:nvPr/>
            </p:nvSpPr>
            <p:spPr bwMode="auto">
              <a:xfrm>
                <a:off x="7575" y="4695"/>
                <a:ext cx="37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75827" name="Line 1075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37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75828" name="Group 1076"/>
            <p:cNvGrpSpPr>
              <a:grpSpLocks noChangeAspect="1"/>
            </p:cNvGrpSpPr>
            <p:nvPr/>
          </p:nvGrpSpPr>
          <p:grpSpPr bwMode="auto">
            <a:xfrm>
              <a:off x="3268" y="6435"/>
              <a:ext cx="1438" cy="300"/>
              <a:chOff x="7575" y="4560"/>
              <a:chExt cx="1408" cy="285"/>
            </a:xfrm>
          </p:grpSpPr>
          <p:grpSp>
            <p:nvGrpSpPr>
              <p:cNvPr id="75829" name="Group 1077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75830" name="Group 1078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31" name="Line 10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32" name="Line 108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33" name="Group 1081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34" name="Line 10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35" name="Line 108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36" name="Group 1084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37" name="Line 108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38" name="Line 108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39" name="Group 1087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40" name="Line 108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41" name="Line 108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75842" name="Line 109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5843" name="Line 109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75844" name="Line 1092"/>
              <p:cNvSpPr>
                <a:spLocks noChangeAspect="1" noChangeShapeType="1"/>
              </p:cNvSpPr>
              <p:nvPr/>
            </p:nvSpPr>
            <p:spPr bwMode="auto">
              <a:xfrm>
                <a:off x="7575" y="4689"/>
                <a:ext cx="37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75845" name="Line 1093"/>
              <p:cNvSpPr>
                <a:spLocks noChangeAspect="1" noChangeShapeType="1"/>
              </p:cNvSpPr>
              <p:nvPr/>
            </p:nvSpPr>
            <p:spPr bwMode="auto">
              <a:xfrm>
                <a:off x="8582" y="4674"/>
                <a:ext cx="40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75846" name="Group 1094"/>
            <p:cNvGrpSpPr>
              <a:grpSpLocks noChangeAspect="1"/>
            </p:cNvGrpSpPr>
            <p:nvPr/>
          </p:nvGrpSpPr>
          <p:grpSpPr bwMode="auto">
            <a:xfrm rot="5400000">
              <a:off x="4434" y="5985"/>
              <a:ext cx="1831" cy="300"/>
              <a:chOff x="7346" y="4560"/>
              <a:chExt cx="1792" cy="285"/>
            </a:xfrm>
          </p:grpSpPr>
          <p:grpSp>
            <p:nvGrpSpPr>
              <p:cNvPr id="75847" name="Group 1095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75848" name="Group 1096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49" name="Line 109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50" name="Line 109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51" name="Group 1099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52" name="Line 110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53" name="Line 110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54" name="Group 1102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55" name="Line 110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56" name="Line 110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75857" name="Group 1105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75858" name="Line 110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5859" name="Line 110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222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75860" name="Line 110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5861" name="Line 110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75862" name="Line 1110"/>
              <p:cNvSpPr>
                <a:spLocks noChangeAspect="1" noChangeShapeType="1"/>
              </p:cNvSpPr>
              <p:nvPr/>
            </p:nvSpPr>
            <p:spPr bwMode="auto">
              <a:xfrm>
                <a:off x="7346" y="4670"/>
                <a:ext cx="589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75863" name="Line 1111"/>
              <p:cNvSpPr>
                <a:spLocks noChangeAspect="1" noChangeShapeType="1"/>
              </p:cNvSpPr>
              <p:nvPr/>
            </p:nvSpPr>
            <p:spPr bwMode="auto">
              <a:xfrm>
                <a:off x="8591" y="4670"/>
                <a:ext cx="547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75866" name="Group 1114"/>
            <p:cNvGrpSpPr>
              <a:grpSpLocks noChangeAspect="1"/>
            </p:cNvGrpSpPr>
            <p:nvPr/>
          </p:nvGrpSpPr>
          <p:grpSpPr bwMode="auto">
            <a:xfrm rot="5400000">
              <a:off x="2325" y="6471"/>
              <a:ext cx="674" cy="300"/>
              <a:chOff x="1530" y="13095"/>
              <a:chExt cx="1710" cy="390"/>
            </a:xfrm>
          </p:grpSpPr>
          <p:grpSp>
            <p:nvGrpSpPr>
              <p:cNvPr id="75867" name="Group 1115"/>
              <p:cNvGrpSpPr>
                <a:grpSpLocks noChangeAspect="1"/>
              </p:cNvGrpSpPr>
              <p:nvPr/>
            </p:nvGrpSpPr>
            <p:grpSpPr bwMode="auto">
              <a:xfrm>
                <a:off x="2010" y="13095"/>
                <a:ext cx="360" cy="390"/>
                <a:chOff x="2010" y="13095"/>
                <a:chExt cx="360" cy="390"/>
              </a:xfrm>
            </p:grpSpPr>
            <p:sp>
              <p:nvSpPr>
                <p:cNvPr id="75868" name="Line 11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5869" name="Line 111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5870" name="Group 1118"/>
              <p:cNvGrpSpPr>
                <a:grpSpLocks noChangeAspect="1"/>
              </p:cNvGrpSpPr>
              <p:nvPr/>
            </p:nvGrpSpPr>
            <p:grpSpPr bwMode="auto">
              <a:xfrm>
                <a:off x="2385" y="13095"/>
                <a:ext cx="360" cy="390"/>
                <a:chOff x="2010" y="13095"/>
                <a:chExt cx="360" cy="390"/>
              </a:xfrm>
            </p:grpSpPr>
            <p:sp>
              <p:nvSpPr>
                <p:cNvPr id="75871" name="Line 111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5872" name="Line 112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5873" name="Group 1121"/>
              <p:cNvGrpSpPr>
                <a:grpSpLocks noChangeAspect="1"/>
              </p:cNvGrpSpPr>
              <p:nvPr/>
            </p:nvGrpSpPr>
            <p:grpSpPr bwMode="auto">
              <a:xfrm>
                <a:off x="2760" y="13095"/>
                <a:ext cx="360" cy="390"/>
                <a:chOff x="2010" y="13095"/>
                <a:chExt cx="360" cy="390"/>
              </a:xfrm>
            </p:grpSpPr>
            <p:sp>
              <p:nvSpPr>
                <p:cNvPr id="75874" name="Line 11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5875" name="Line 112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75876" name="Group 1124"/>
              <p:cNvGrpSpPr>
                <a:grpSpLocks noChangeAspect="1"/>
              </p:cNvGrpSpPr>
              <p:nvPr/>
            </p:nvGrpSpPr>
            <p:grpSpPr bwMode="auto">
              <a:xfrm>
                <a:off x="1635" y="13095"/>
                <a:ext cx="360" cy="390"/>
                <a:chOff x="2010" y="13095"/>
                <a:chExt cx="360" cy="390"/>
              </a:xfrm>
            </p:grpSpPr>
            <p:sp>
              <p:nvSpPr>
                <p:cNvPr id="75877" name="Line 112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75878" name="Line 112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75879" name="Line 1127"/>
              <p:cNvSpPr>
                <a:spLocks noChangeAspect="1" noChangeShapeType="1"/>
              </p:cNvSpPr>
              <p:nvPr/>
            </p:nvSpPr>
            <p:spPr bwMode="auto">
              <a:xfrm flipV="1">
                <a:off x="3135" y="13245"/>
                <a:ext cx="105" cy="22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75880" name="Line 112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30" y="13245"/>
                <a:ext cx="105" cy="22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75881" name="Line 1129"/>
            <p:cNvSpPr>
              <a:spLocks noChangeAspect="1" noChangeShapeType="1"/>
            </p:cNvSpPr>
            <p:nvPr/>
          </p:nvSpPr>
          <p:spPr bwMode="auto">
            <a:xfrm rot="5400000">
              <a:off x="2490" y="6102"/>
              <a:ext cx="3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75882" name="Line 1130"/>
            <p:cNvSpPr>
              <a:spLocks noChangeAspect="1" noChangeShapeType="1"/>
            </p:cNvSpPr>
            <p:nvPr/>
          </p:nvSpPr>
          <p:spPr bwMode="auto">
            <a:xfrm rot="5400000">
              <a:off x="2632" y="7012"/>
              <a:ext cx="10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</p:grp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571406"/>
              </p:ext>
            </p:extLst>
          </p:nvPr>
        </p:nvGraphicFramePr>
        <p:xfrm>
          <a:off x="662391" y="245932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91" y="245932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2965268" y="1946367"/>
            <a:ext cx="3056708" cy="1894114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Oval 106"/>
          <p:cNvSpPr/>
          <p:nvPr/>
        </p:nvSpPr>
        <p:spPr>
          <a:xfrm>
            <a:off x="2973978" y="3992882"/>
            <a:ext cx="3056708" cy="1894114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391884" y="1385836"/>
            <a:ext cx="85431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79463D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en-GB" altLang="en-US" sz="2200" dirty="0">
                <a:solidFill>
                  <a:srgbClr val="D65318"/>
                </a:solidFill>
              </a:rPr>
              <a:t>Solution: </a:t>
            </a:r>
            <a:r>
              <a:rPr lang="en-GB" altLang="en-US" sz="2200" b="1" dirty="0">
                <a:solidFill>
                  <a:srgbClr val="7030A0"/>
                </a:solidFill>
              </a:rPr>
              <a:t>Convert the two current sources to voltage sources</a:t>
            </a:r>
            <a:endParaRPr lang="en-GB" altLang="en-US" sz="3600" dirty="0">
              <a:solidFill>
                <a:srgbClr val="7030A0"/>
              </a:solidFill>
            </a:endParaRPr>
          </a:p>
        </p:txBody>
      </p:sp>
      <p:sp>
        <p:nvSpPr>
          <p:cNvPr id="110" name="Rectangle 2"/>
          <p:cNvSpPr txBox="1">
            <a:spLocks noChangeArrowheads="1"/>
          </p:cNvSpPr>
          <p:nvPr/>
        </p:nvSpPr>
        <p:spPr>
          <a:xfrm>
            <a:off x="1054297" y="534455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1, Question 3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618" y="6172199"/>
            <a:ext cx="1828800" cy="365125"/>
          </a:xfrm>
        </p:spPr>
        <p:txBody>
          <a:bodyPr/>
          <a:lstStyle/>
          <a:p>
            <a:fld id="{A1C4CD49-F9F0-4D3D-9D6C-7DAD7BEECCE0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6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Circuit Theory &amp; Analysis </a:t>
            </a:r>
            <a:r>
              <a:rPr lang="en-US" altLang="en-US" dirty="0"/>
              <a:t>/ LML </a:t>
            </a:r>
            <a:endParaRPr lang="en-US" altLang="en-US" dirty="0"/>
          </a:p>
        </p:txBody>
      </p:sp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E591-0461-4FDC-9E43-996D0CF42F4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1371600"/>
            <a:ext cx="8505825" cy="4724400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endParaRPr lang="en-GB" altLang="en-US" sz="1000" dirty="0" smtClean="0">
              <a:solidFill>
                <a:srgbClr val="000000"/>
              </a:solidFill>
            </a:endParaRPr>
          </a:p>
          <a:p>
            <a:r>
              <a:rPr lang="en-GB" altLang="en-US" dirty="0" smtClean="0">
                <a:solidFill>
                  <a:srgbClr val="D65318"/>
                </a:solidFill>
              </a:rPr>
              <a:t>Solution</a:t>
            </a:r>
            <a:r>
              <a:rPr lang="en-GB" altLang="en-US" dirty="0">
                <a:solidFill>
                  <a:srgbClr val="D65318"/>
                </a:solidFill>
              </a:rPr>
              <a:t>: </a:t>
            </a:r>
            <a:r>
              <a:rPr lang="en-GB" altLang="en-US" b="1" dirty="0">
                <a:solidFill>
                  <a:srgbClr val="7030A0"/>
                </a:solidFill>
              </a:rPr>
              <a:t>Convert the two current sources to voltage sources</a:t>
            </a:r>
            <a:endParaRPr lang="en-GB" altLang="en-US" sz="3600" dirty="0">
              <a:solidFill>
                <a:srgbClr val="7030A0"/>
              </a:solidFill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12963"/>
              </p:ext>
            </p:extLst>
          </p:nvPr>
        </p:nvGraphicFramePr>
        <p:xfrm>
          <a:off x="5462588" y="3414713"/>
          <a:ext cx="31337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3" imgW="1765080" imgH="457200" progId="Equation.3">
                  <p:embed/>
                </p:oleObj>
              </mc:Choice>
              <mc:Fallback>
                <p:oleObj name="Equation" r:id="rId3" imgW="17650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3414713"/>
                        <a:ext cx="31337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49475"/>
              </p:ext>
            </p:extLst>
          </p:nvPr>
        </p:nvGraphicFramePr>
        <p:xfrm>
          <a:off x="695326" y="259027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Clip" r:id="rId5" imgW="1569600" imgH="1935720" progId="MS_ClipArt_Gallery.2">
                  <p:embed/>
                </p:oleObj>
              </mc:Choice>
              <mc:Fallback>
                <p:oleObj name="Clip" r:id="rId5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6" y="259027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2" name="Group 6"/>
          <p:cNvGrpSpPr>
            <a:grpSpLocks/>
          </p:cNvGrpSpPr>
          <p:nvPr/>
        </p:nvGrpSpPr>
        <p:grpSpPr bwMode="auto">
          <a:xfrm>
            <a:off x="895350" y="2522538"/>
            <a:ext cx="4594225" cy="3241676"/>
            <a:chOff x="396" y="1649"/>
            <a:chExt cx="2894" cy="2042"/>
          </a:xfrm>
        </p:grpSpPr>
        <p:sp>
          <p:nvSpPr>
            <p:cNvPr id="80903" name="Text Box 7"/>
            <p:cNvSpPr txBox="1">
              <a:spLocks noChangeAspect="1" noChangeArrowheads="1"/>
            </p:cNvSpPr>
            <p:nvPr/>
          </p:nvSpPr>
          <p:spPr bwMode="auto">
            <a:xfrm>
              <a:off x="2059" y="3461"/>
              <a:ext cx="29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1 </a:t>
              </a:r>
              <a:r>
                <a:rPr lang="en-GB" altLang="en-US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80904" name="Line 8"/>
            <p:cNvSpPr>
              <a:spLocks noChangeAspect="1" noChangeShapeType="1"/>
            </p:cNvSpPr>
            <p:nvPr/>
          </p:nvSpPr>
          <p:spPr bwMode="auto">
            <a:xfrm>
              <a:off x="2562" y="3253"/>
              <a:ext cx="53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0905" name="Line 9"/>
            <p:cNvSpPr>
              <a:spLocks noChangeAspect="1" noChangeShapeType="1"/>
            </p:cNvSpPr>
            <p:nvPr/>
          </p:nvSpPr>
          <p:spPr bwMode="auto">
            <a:xfrm>
              <a:off x="1061" y="1971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0906" name="Text Box 10"/>
            <p:cNvSpPr txBox="1">
              <a:spLocks noChangeAspect="1" noChangeArrowheads="1"/>
            </p:cNvSpPr>
            <p:nvPr/>
          </p:nvSpPr>
          <p:spPr bwMode="auto">
            <a:xfrm>
              <a:off x="2143" y="1649"/>
              <a:ext cx="29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1 </a:t>
              </a:r>
              <a:r>
                <a:rPr lang="en-GB" altLang="en-US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80909" name="Line 13"/>
            <p:cNvSpPr>
              <a:spLocks noChangeAspect="1" noChangeShapeType="1"/>
            </p:cNvSpPr>
            <p:nvPr/>
          </p:nvSpPr>
          <p:spPr bwMode="auto">
            <a:xfrm>
              <a:off x="951" y="2442"/>
              <a:ext cx="2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0910" name="Text Box 14"/>
            <p:cNvSpPr txBox="1">
              <a:spLocks noChangeAspect="1" noChangeArrowheads="1"/>
            </p:cNvSpPr>
            <p:nvPr/>
          </p:nvSpPr>
          <p:spPr bwMode="auto">
            <a:xfrm>
              <a:off x="3098" y="190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/>
                <a:t>A</a:t>
              </a:r>
            </a:p>
          </p:txBody>
        </p:sp>
        <p:sp>
          <p:nvSpPr>
            <p:cNvPr id="80911" name="Text Box 15"/>
            <p:cNvSpPr txBox="1">
              <a:spLocks noChangeAspect="1" noChangeArrowheads="1"/>
            </p:cNvSpPr>
            <p:nvPr/>
          </p:nvSpPr>
          <p:spPr bwMode="auto">
            <a:xfrm>
              <a:off x="3162" y="3122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/>
                <a:t>B</a:t>
              </a:r>
            </a:p>
          </p:txBody>
        </p:sp>
        <p:sp>
          <p:nvSpPr>
            <p:cNvPr id="80912" name="Oval 16"/>
            <p:cNvSpPr>
              <a:spLocks noChangeAspect="1" noChangeArrowheads="1"/>
            </p:cNvSpPr>
            <p:nvPr/>
          </p:nvSpPr>
          <p:spPr bwMode="auto">
            <a:xfrm>
              <a:off x="3057" y="3217"/>
              <a:ext cx="52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80913" name="Oval 17"/>
            <p:cNvSpPr>
              <a:spLocks noChangeAspect="1" noChangeArrowheads="1"/>
            </p:cNvSpPr>
            <p:nvPr/>
          </p:nvSpPr>
          <p:spPr bwMode="auto">
            <a:xfrm>
              <a:off x="3004" y="1930"/>
              <a:ext cx="53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80914" name="Line 18"/>
            <p:cNvSpPr>
              <a:spLocks noChangeAspect="1" noChangeShapeType="1"/>
            </p:cNvSpPr>
            <p:nvPr/>
          </p:nvSpPr>
          <p:spPr bwMode="auto">
            <a:xfrm flipH="1">
              <a:off x="2541" y="1962"/>
              <a:ext cx="5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0915" name="Text Box 19"/>
            <p:cNvSpPr txBox="1">
              <a:spLocks noChangeAspect="1" noChangeArrowheads="1"/>
            </p:cNvSpPr>
            <p:nvPr/>
          </p:nvSpPr>
          <p:spPr bwMode="auto">
            <a:xfrm>
              <a:off x="2499" y="2551"/>
              <a:ext cx="29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5 </a:t>
              </a:r>
              <a:r>
                <a:rPr lang="en-GB" altLang="en-US" dirty="0">
                  <a:latin typeface="Symbol" pitchFamily="18" charset="2"/>
                </a:rPr>
                <a:t>W</a:t>
              </a:r>
            </a:p>
          </p:txBody>
        </p:sp>
        <p:grpSp>
          <p:nvGrpSpPr>
            <p:cNvPr id="80916" name="Group 20"/>
            <p:cNvGrpSpPr>
              <a:grpSpLocks noChangeAspect="1"/>
            </p:cNvGrpSpPr>
            <p:nvPr/>
          </p:nvGrpSpPr>
          <p:grpSpPr bwMode="auto">
            <a:xfrm>
              <a:off x="1619" y="1876"/>
              <a:ext cx="1154" cy="210"/>
              <a:chOff x="7360" y="4560"/>
              <a:chExt cx="1610" cy="285"/>
            </a:xfrm>
          </p:grpSpPr>
          <p:grpSp>
            <p:nvGrpSpPr>
              <p:cNvPr id="80917" name="Group 21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80918" name="Group 22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19" name="Line 2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20" name="Line 2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21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22" name="Line 2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23" name="Line 2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24" name="Group 28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25" name="Line 2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26" name="Line 3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27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28" name="Line 3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29" name="Line 3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80930" name="Line 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0931" name="Line 35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80932" name="Line 36"/>
              <p:cNvSpPr>
                <a:spLocks noChangeAspect="1" noChangeShapeType="1"/>
              </p:cNvSpPr>
              <p:nvPr/>
            </p:nvSpPr>
            <p:spPr bwMode="auto">
              <a:xfrm>
                <a:off x="7360" y="4695"/>
                <a:ext cx="5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80933" name="Line 37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grpSp>
          <p:nvGrpSpPr>
            <p:cNvPr id="80934" name="Group 38"/>
            <p:cNvGrpSpPr>
              <a:grpSpLocks noChangeAspect="1"/>
            </p:cNvGrpSpPr>
            <p:nvPr/>
          </p:nvGrpSpPr>
          <p:grpSpPr bwMode="auto">
            <a:xfrm rot="5400000">
              <a:off x="2358" y="2586"/>
              <a:ext cx="1138" cy="211"/>
              <a:chOff x="7575" y="4560"/>
              <a:chExt cx="1586" cy="285"/>
            </a:xfrm>
          </p:grpSpPr>
          <p:grpSp>
            <p:nvGrpSpPr>
              <p:cNvPr id="80935" name="Group 39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80936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37" name="Line 4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38" name="Line 4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39" name="Group 43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40" name="Line 4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41" name="Line 4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42" name="Group 46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43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44" name="Line 4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45" name="Group 49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46" name="Line 5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47" name="Line 5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80948" name="Line 5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0949" name="Line 5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80950" name="Line 54"/>
              <p:cNvSpPr>
                <a:spLocks noChangeAspect="1" noChangeShapeType="1"/>
              </p:cNvSpPr>
              <p:nvPr/>
            </p:nvSpPr>
            <p:spPr bwMode="auto">
              <a:xfrm>
                <a:off x="7575" y="4671"/>
                <a:ext cx="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80951" name="Line 55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56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80952" name="Line 56"/>
            <p:cNvSpPr>
              <a:spLocks noChangeAspect="1" noChangeShapeType="1"/>
            </p:cNvSpPr>
            <p:nvPr/>
          </p:nvSpPr>
          <p:spPr bwMode="auto">
            <a:xfrm flipV="1">
              <a:off x="2950" y="1960"/>
              <a:ext cx="0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grpSp>
          <p:nvGrpSpPr>
            <p:cNvPr id="80954" name="Group 58"/>
            <p:cNvGrpSpPr>
              <a:grpSpLocks noChangeAspect="1"/>
            </p:cNvGrpSpPr>
            <p:nvPr/>
          </p:nvGrpSpPr>
          <p:grpSpPr bwMode="auto">
            <a:xfrm rot="5400000">
              <a:off x="815" y="2850"/>
              <a:ext cx="473" cy="210"/>
              <a:chOff x="1530" y="13095"/>
              <a:chExt cx="1710" cy="390"/>
            </a:xfrm>
          </p:grpSpPr>
          <p:grpSp>
            <p:nvGrpSpPr>
              <p:cNvPr id="80955" name="Group 59"/>
              <p:cNvGrpSpPr>
                <a:grpSpLocks noChangeAspect="1"/>
              </p:cNvGrpSpPr>
              <p:nvPr/>
            </p:nvGrpSpPr>
            <p:grpSpPr bwMode="auto">
              <a:xfrm>
                <a:off x="2010" y="13095"/>
                <a:ext cx="360" cy="390"/>
                <a:chOff x="2010" y="13095"/>
                <a:chExt cx="360" cy="390"/>
              </a:xfrm>
            </p:grpSpPr>
            <p:sp>
              <p:nvSpPr>
                <p:cNvPr id="80956" name="Line 6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0957" name="Line 6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80958" name="Group 62"/>
              <p:cNvGrpSpPr>
                <a:grpSpLocks noChangeAspect="1"/>
              </p:cNvGrpSpPr>
              <p:nvPr/>
            </p:nvGrpSpPr>
            <p:grpSpPr bwMode="auto">
              <a:xfrm>
                <a:off x="2385" y="13095"/>
                <a:ext cx="360" cy="390"/>
                <a:chOff x="2010" y="13095"/>
                <a:chExt cx="360" cy="390"/>
              </a:xfrm>
            </p:grpSpPr>
            <p:sp>
              <p:nvSpPr>
                <p:cNvPr id="80959" name="Line 6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0960" name="Line 6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80961" name="Group 65"/>
              <p:cNvGrpSpPr>
                <a:grpSpLocks noChangeAspect="1"/>
              </p:cNvGrpSpPr>
              <p:nvPr/>
            </p:nvGrpSpPr>
            <p:grpSpPr bwMode="auto">
              <a:xfrm>
                <a:off x="2760" y="13095"/>
                <a:ext cx="360" cy="390"/>
                <a:chOff x="2010" y="13095"/>
                <a:chExt cx="360" cy="390"/>
              </a:xfrm>
            </p:grpSpPr>
            <p:sp>
              <p:nvSpPr>
                <p:cNvPr id="80962" name="Line 6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0963" name="Line 6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80964" name="Group 68"/>
              <p:cNvGrpSpPr>
                <a:grpSpLocks noChangeAspect="1"/>
              </p:cNvGrpSpPr>
              <p:nvPr/>
            </p:nvGrpSpPr>
            <p:grpSpPr bwMode="auto">
              <a:xfrm>
                <a:off x="1635" y="13095"/>
                <a:ext cx="360" cy="390"/>
                <a:chOff x="2010" y="13095"/>
                <a:chExt cx="360" cy="390"/>
              </a:xfrm>
            </p:grpSpPr>
            <p:sp>
              <p:nvSpPr>
                <p:cNvPr id="80965" name="Line 6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010" y="13095"/>
                  <a:ext cx="180" cy="3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0966" name="Line 7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190" y="13095"/>
                  <a:ext cx="180" cy="39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80967" name="Line 71"/>
              <p:cNvSpPr>
                <a:spLocks noChangeAspect="1" noChangeShapeType="1"/>
              </p:cNvSpPr>
              <p:nvPr/>
            </p:nvSpPr>
            <p:spPr bwMode="auto">
              <a:xfrm flipV="1">
                <a:off x="3135" y="13245"/>
                <a:ext cx="105" cy="2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80968" name="Line 7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30" y="13245"/>
                <a:ext cx="105" cy="2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80969" name="Line 73"/>
            <p:cNvSpPr>
              <a:spLocks noChangeAspect="1" noChangeShapeType="1"/>
            </p:cNvSpPr>
            <p:nvPr/>
          </p:nvSpPr>
          <p:spPr bwMode="auto">
            <a:xfrm rot="5400000">
              <a:off x="923" y="2588"/>
              <a:ext cx="2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80970" name="Line 74"/>
            <p:cNvSpPr>
              <a:spLocks noChangeAspect="1" noChangeShapeType="1"/>
            </p:cNvSpPr>
            <p:nvPr/>
          </p:nvSpPr>
          <p:spPr bwMode="auto">
            <a:xfrm rot="5400000">
              <a:off x="1024" y="3236"/>
              <a:ext cx="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grpSp>
          <p:nvGrpSpPr>
            <p:cNvPr id="80971" name="Group 75"/>
            <p:cNvGrpSpPr>
              <a:grpSpLocks noChangeAspect="1"/>
            </p:cNvGrpSpPr>
            <p:nvPr/>
          </p:nvGrpSpPr>
          <p:grpSpPr bwMode="auto">
            <a:xfrm>
              <a:off x="1550" y="3161"/>
              <a:ext cx="1163" cy="211"/>
              <a:chOff x="7348" y="4560"/>
              <a:chExt cx="1622" cy="285"/>
            </a:xfrm>
          </p:grpSpPr>
          <p:grpSp>
            <p:nvGrpSpPr>
              <p:cNvPr id="80972" name="Group 76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80973" name="Group 77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74" name="Line 7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75" name="Line 7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76" name="Group 80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77" name="Line 8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78" name="Line 8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79" name="Group 83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80" name="Line 8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81" name="Line 8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0982" name="Group 86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0983" name="Line 8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0984" name="Line 8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80985" name="Line 8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0986" name="Line 9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80987" name="Line 91"/>
              <p:cNvSpPr>
                <a:spLocks noChangeAspect="1" noChangeShapeType="1"/>
              </p:cNvSpPr>
              <p:nvPr/>
            </p:nvSpPr>
            <p:spPr bwMode="auto">
              <a:xfrm>
                <a:off x="7348" y="4695"/>
                <a:ext cx="60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80988" name="Line 92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80989" name="Text Box 93"/>
            <p:cNvSpPr txBox="1">
              <a:spLocks noChangeAspect="1" noChangeArrowheads="1"/>
            </p:cNvSpPr>
            <p:nvPr/>
          </p:nvSpPr>
          <p:spPr bwMode="auto">
            <a:xfrm>
              <a:off x="887" y="1670"/>
              <a:ext cx="829" cy="2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altLang="en-US" dirty="0"/>
                <a:t>V</a:t>
              </a:r>
              <a:r>
                <a:rPr lang="en-GB" altLang="en-US" baseline="-25000" dirty="0"/>
                <a:t>1</a:t>
              </a:r>
              <a:r>
                <a:rPr lang="en-GB" altLang="en-US" dirty="0"/>
                <a:t>=7 V</a:t>
              </a:r>
              <a:endParaRPr lang="en-GB" altLang="en-US" dirty="0">
                <a:latin typeface="Symbol" pitchFamily="18" charset="2"/>
              </a:endParaRPr>
            </a:p>
            <a:p>
              <a:pPr algn="ctr"/>
              <a:endParaRPr lang="en-GB" altLang="en-US" b="1" baseline="-25000" dirty="0">
                <a:latin typeface="Symbol" pitchFamily="18" charset="2"/>
              </a:endParaRPr>
            </a:p>
          </p:txBody>
        </p:sp>
        <p:sp>
          <p:nvSpPr>
            <p:cNvPr id="80992" name="Text Box 96"/>
            <p:cNvSpPr txBox="1">
              <a:spLocks noChangeAspect="1" noChangeArrowheads="1"/>
            </p:cNvSpPr>
            <p:nvPr/>
          </p:nvSpPr>
          <p:spPr bwMode="auto">
            <a:xfrm>
              <a:off x="617" y="2877"/>
              <a:ext cx="29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3 </a:t>
              </a:r>
              <a:r>
                <a:rPr lang="en-GB" altLang="en-US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80993" name="Text Box 97"/>
            <p:cNvSpPr txBox="1">
              <a:spLocks noChangeAspect="1" noChangeArrowheads="1"/>
            </p:cNvSpPr>
            <p:nvPr/>
          </p:nvSpPr>
          <p:spPr bwMode="auto">
            <a:xfrm>
              <a:off x="396" y="2294"/>
              <a:ext cx="379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/>
                <a:t>15 V</a:t>
              </a:r>
              <a:endParaRPr lang="en-GB" altLang="en-US">
                <a:latin typeface="Symbol" pitchFamily="18" charset="2"/>
              </a:endParaRPr>
            </a:p>
          </p:txBody>
        </p:sp>
        <p:sp>
          <p:nvSpPr>
            <p:cNvPr id="80994" name="Text Box 98"/>
            <p:cNvSpPr txBox="1">
              <a:spLocks noChangeAspect="1" noChangeArrowheads="1"/>
            </p:cNvSpPr>
            <p:nvPr/>
          </p:nvSpPr>
          <p:spPr bwMode="auto">
            <a:xfrm>
              <a:off x="1147" y="3460"/>
              <a:ext cx="419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 smtClean="0"/>
                <a:t>V</a:t>
              </a:r>
              <a:r>
                <a:rPr lang="en-GB" altLang="en-US" baseline="-25000" dirty="0" smtClean="0"/>
                <a:t>2</a:t>
              </a:r>
              <a:r>
                <a:rPr lang="en-GB" altLang="en-US" dirty="0" smtClean="0"/>
                <a:t>=2 V</a:t>
              </a:r>
              <a:endParaRPr lang="en-GB" altLang="en-US" baseline="-25000" dirty="0">
                <a:latin typeface="Symbol" pitchFamily="18" charset="2"/>
              </a:endParaRPr>
            </a:p>
          </p:txBody>
        </p:sp>
        <p:sp>
          <p:nvSpPr>
            <p:cNvPr id="80995" name="Line 99"/>
            <p:cNvSpPr>
              <a:spLocks noChangeAspect="1" noChangeShapeType="1"/>
            </p:cNvSpPr>
            <p:nvPr/>
          </p:nvSpPr>
          <p:spPr bwMode="auto">
            <a:xfrm flipH="1">
              <a:off x="1056" y="1971"/>
              <a:ext cx="5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0996" name="Line 100"/>
            <p:cNvSpPr>
              <a:spLocks noChangeAspect="1" noChangeShapeType="1"/>
            </p:cNvSpPr>
            <p:nvPr/>
          </p:nvSpPr>
          <p:spPr bwMode="auto">
            <a:xfrm>
              <a:off x="814" y="2400"/>
              <a:ext cx="52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0997" name="Line 101"/>
            <p:cNvSpPr>
              <a:spLocks noChangeAspect="1" noChangeShapeType="1"/>
            </p:cNvSpPr>
            <p:nvPr/>
          </p:nvSpPr>
          <p:spPr bwMode="auto">
            <a:xfrm>
              <a:off x="1068" y="3271"/>
              <a:ext cx="4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0998" name="Line 102"/>
            <p:cNvSpPr>
              <a:spLocks noChangeShapeType="1"/>
            </p:cNvSpPr>
            <p:nvPr/>
          </p:nvSpPr>
          <p:spPr bwMode="auto">
            <a:xfrm>
              <a:off x="1488" y="3198"/>
              <a:ext cx="0" cy="15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0999" name="Line 103"/>
            <p:cNvSpPr>
              <a:spLocks noChangeShapeType="1"/>
            </p:cNvSpPr>
            <p:nvPr/>
          </p:nvSpPr>
          <p:spPr bwMode="auto">
            <a:xfrm>
              <a:off x="1548" y="3090"/>
              <a:ext cx="0" cy="36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1003" name="Line 107"/>
            <p:cNvSpPr>
              <a:spLocks noChangeShapeType="1"/>
            </p:cNvSpPr>
            <p:nvPr/>
          </p:nvSpPr>
          <p:spPr bwMode="auto">
            <a:xfrm>
              <a:off x="1566" y="1902"/>
              <a:ext cx="1" cy="15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1004" name="Line 108"/>
            <p:cNvSpPr>
              <a:spLocks noChangeShapeType="1"/>
            </p:cNvSpPr>
            <p:nvPr/>
          </p:nvSpPr>
          <p:spPr bwMode="auto">
            <a:xfrm>
              <a:off x="1626" y="1794"/>
              <a:ext cx="1" cy="36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15" name="Oval 114"/>
          <p:cNvSpPr/>
          <p:nvPr/>
        </p:nvSpPr>
        <p:spPr>
          <a:xfrm>
            <a:off x="1815736" y="2233749"/>
            <a:ext cx="2717075" cy="1306285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Oval 115"/>
          <p:cNvSpPr/>
          <p:nvPr/>
        </p:nvSpPr>
        <p:spPr>
          <a:xfrm>
            <a:off x="1824445" y="4606835"/>
            <a:ext cx="2717075" cy="1306285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>
            <a:off x="1054297" y="534455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1, Question 3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1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/>
              <a:t>Analysis / LML </a:t>
            </a:r>
            <a:endParaRPr lang="en-US" altLang="en-US" dirty="0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6B6-7D43-4F74-B2FB-2B86D1B1BF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799" y="1371600"/>
            <a:ext cx="8067675" cy="4724400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endParaRPr lang="en-GB" altLang="en-US" sz="1000" dirty="0" smtClean="0">
              <a:solidFill>
                <a:srgbClr val="000000"/>
              </a:solidFill>
            </a:endParaRPr>
          </a:p>
          <a:p>
            <a:r>
              <a:rPr lang="en-GB" altLang="en-US" dirty="0" smtClean="0">
                <a:solidFill>
                  <a:srgbClr val="D65318"/>
                </a:solidFill>
              </a:rPr>
              <a:t>Solution: </a:t>
            </a:r>
            <a:r>
              <a:rPr lang="en-GB" altLang="en-US" b="1" dirty="0" smtClean="0">
                <a:solidFill>
                  <a:srgbClr val="7030A0"/>
                </a:solidFill>
              </a:rPr>
              <a:t>Combine all the </a:t>
            </a:r>
            <a:r>
              <a:rPr lang="en-GB" altLang="en-US" b="1" dirty="0">
                <a:solidFill>
                  <a:srgbClr val="7030A0"/>
                </a:solidFill>
              </a:rPr>
              <a:t>voltage sources and </a:t>
            </a:r>
            <a:r>
              <a:rPr lang="en-GB" altLang="en-US" b="1" dirty="0" smtClean="0">
                <a:solidFill>
                  <a:srgbClr val="7030A0"/>
                </a:solidFill>
              </a:rPr>
              <a:t>resistances </a:t>
            </a:r>
            <a:endParaRPr lang="en-GB" altLang="en-US" sz="3600" dirty="0">
              <a:solidFill>
                <a:srgbClr val="7030A0"/>
              </a:solidFill>
            </a:endParaRPr>
          </a:p>
        </p:txBody>
      </p:sp>
      <p:graphicFrame>
        <p:nvGraphicFramePr>
          <p:cNvPr id="83142" name="Object 1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71030"/>
              </p:ext>
            </p:extLst>
          </p:nvPr>
        </p:nvGraphicFramePr>
        <p:xfrm>
          <a:off x="633658" y="251192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58" y="251192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51" name="Object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195797"/>
              </p:ext>
            </p:extLst>
          </p:nvPr>
        </p:nvGraphicFramePr>
        <p:xfrm>
          <a:off x="5095875" y="3198813"/>
          <a:ext cx="29003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5" imgW="1485720" imgH="457200" progId="Equation.3">
                  <p:embed/>
                </p:oleObj>
              </mc:Choice>
              <mc:Fallback>
                <p:oleObj name="Equation" r:id="rId5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198813"/>
                        <a:ext cx="290036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153" name="Group 209"/>
          <p:cNvGrpSpPr>
            <a:grpSpLocks/>
          </p:cNvGrpSpPr>
          <p:nvPr/>
        </p:nvGrpSpPr>
        <p:grpSpPr bwMode="auto">
          <a:xfrm>
            <a:off x="1260900" y="2465547"/>
            <a:ext cx="3311101" cy="3031337"/>
            <a:chOff x="3473" y="1815"/>
            <a:chExt cx="1628" cy="1578"/>
          </a:xfrm>
        </p:grpSpPr>
        <p:sp>
          <p:nvSpPr>
            <p:cNvPr id="83154" name="Line 210"/>
            <p:cNvSpPr>
              <a:spLocks noChangeAspect="1" noChangeShapeType="1"/>
            </p:cNvSpPr>
            <p:nvPr/>
          </p:nvSpPr>
          <p:spPr bwMode="auto">
            <a:xfrm flipV="1">
              <a:off x="3920" y="3253"/>
              <a:ext cx="98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3155" name="Text Box 211"/>
            <p:cNvSpPr txBox="1">
              <a:spLocks noChangeAspect="1" noChangeArrowheads="1"/>
            </p:cNvSpPr>
            <p:nvPr/>
          </p:nvSpPr>
          <p:spPr bwMode="auto">
            <a:xfrm>
              <a:off x="3473" y="2706"/>
              <a:ext cx="379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20 V</a:t>
              </a:r>
              <a:endParaRPr lang="en-GB" altLang="en-US" dirty="0">
                <a:latin typeface="Symbol" pitchFamily="18" charset="2"/>
              </a:endParaRPr>
            </a:p>
          </p:txBody>
        </p:sp>
        <p:sp>
          <p:nvSpPr>
            <p:cNvPr id="83156" name="Text Box 212"/>
            <p:cNvSpPr txBox="1">
              <a:spLocks noChangeAspect="1" noChangeArrowheads="1"/>
            </p:cNvSpPr>
            <p:nvPr/>
          </p:nvSpPr>
          <p:spPr bwMode="auto">
            <a:xfrm>
              <a:off x="3498" y="2263"/>
              <a:ext cx="29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/>
                <a:t>5 </a:t>
              </a:r>
              <a:r>
                <a:rPr lang="en-GB" altLang="en-US">
                  <a:latin typeface="Symbol" pitchFamily="18" charset="2"/>
                </a:rPr>
                <a:t>W</a:t>
              </a:r>
            </a:p>
          </p:txBody>
        </p:sp>
        <p:sp>
          <p:nvSpPr>
            <p:cNvPr id="83159" name="Line 215"/>
            <p:cNvSpPr>
              <a:spLocks noChangeAspect="1" noChangeShapeType="1"/>
            </p:cNvSpPr>
            <p:nvPr/>
          </p:nvSpPr>
          <p:spPr bwMode="auto">
            <a:xfrm>
              <a:off x="3804" y="2979"/>
              <a:ext cx="2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3160" name="Text Box 216"/>
            <p:cNvSpPr txBox="1">
              <a:spLocks noChangeAspect="1" noChangeArrowheads="1"/>
            </p:cNvSpPr>
            <p:nvPr/>
          </p:nvSpPr>
          <p:spPr bwMode="auto">
            <a:xfrm>
              <a:off x="4931" y="181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A</a:t>
              </a:r>
            </a:p>
          </p:txBody>
        </p:sp>
        <p:sp>
          <p:nvSpPr>
            <p:cNvPr id="83161" name="Text Box 217"/>
            <p:cNvSpPr txBox="1">
              <a:spLocks noChangeAspect="1" noChangeArrowheads="1"/>
            </p:cNvSpPr>
            <p:nvPr/>
          </p:nvSpPr>
          <p:spPr bwMode="auto">
            <a:xfrm>
              <a:off x="4973" y="3163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B</a:t>
              </a:r>
            </a:p>
          </p:txBody>
        </p:sp>
        <p:sp>
          <p:nvSpPr>
            <p:cNvPr id="83162" name="Oval 218"/>
            <p:cNvSpPr>
              <a:spLocks noChangeAspect="1" noChangeArrowheads="1"/>
            </p:cNvSpPr>
            <p:nvPr/>
          </p:nvSpPr>
          <p:spPr bwMode="auto">
            <a:xfrm>
              <a:off x="4888" y="3217"/>
              <a:ext cx="53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83163" name="Oval 219"/>
            <p:cNvSpPr>
              <a:spLocks noChangeAspect="1" noChangeArrowheads="1"/>
            </p:cNvSpPr>
            <p:nvPr/>
          </p:nvSpPr>
          <p:spPr bwMode="auto">
            <a:xfrm>
              <a:off x="4857" y="1879"/>
              <a:ext cx="52" cy="6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83164" name="Text Box 220"/>
            <p:cNvSpPr txBox="1">
              <a:spLocks noChangeAspect="1" noChangeArrowheads="1"/>
            </p:cNvSpPr>
            <p:nvPr/>
          </p:nvSpPr>
          <p:spPr bwMode="auto">
            <a:xfrm>
              <a:off x="4581" y="2500"/>
              <a:ext cx="291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/>
                <a:t>5 </a:t>
              </a:r>
              <a:r>
                <a:rPr lang="en-GB" altLang="en-US">
                  <a:latin typeface="Symbol" pitchFamily="18" charset="2"/>
                </a:rPr>
                <a:t>W</a:t>
              </a:r>
            </a:p>
          </p:txBody>
        </p:sp>
        <p:grpSp>
          <p:nvGrpSpPr>
            <p:cNvPr id="83165" name="Group 221"/>
            <p:cNvGrpSpPr>
              <a:grpSpLocks noChangeAspect="1"/>
            </p:cNvGrpSpPr>
            <p:nvPr/>
          </p:nvGrpSpPr>
          <p:grpSpPr bwMode="auto">
            <a:xfrm rot="5400000">
              <a:off x="3797" y="2483"/>
              <a:ext cx="1355" cy="211"/>
              <a:chOff x="7380" y="4560"/>
              <a:chExt cx="1888" cy="285"/>
            </a:xfrm>
          </p:grpSpPr>
          <p:grpSp>
            <p:nvGrpSpPr>
              <p:cNvPr id="83166" name="Group 222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83167" name="Group 223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3168" name="Line 22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3169" name="Line 22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3170" name="Group 226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3171" name="Line 22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3172" name="Line 228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3173" name="Group 229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3174" name="Line 23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3175" name="Line 231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3176" name="Group 232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3177" name="Line 2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3178" name="Line 23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83179" name="Line 2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3180" name="Line 23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83181" name="Line 237"/>
              <p:cNvSpPr>
                <a:spLocks noChangeAspect="1" noChangeShapeType="1"/>
              </p:cNvSpPr>
              <p:nvPr/>
            </p:nvSpPr>
            <p:spPr bwMode="auto">
              <a:xfrm>
                <a:off x="7380" y="4676"/>
                <a:ext cx="55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83182" name="Line 238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67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83185" name="Line 241"/>
            <p:cNvSpPr>
              <a:spLocks noChangeAspect="1" noChangeShapeType="1"/>
            </p:cNvSpPr>
            <p:nvPr/>
          </p:nvSpPr>
          <p:spPr bwMode="auto">
            <a:xfrm rot="5400000">
              <a:off x="3777" y="3120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grpSp>
          <p:nvGrpSpPr>
            <p:cNvPr id="83186" name="Group 242"/>
            <p:cNvGrpSpPr>
              <a:grpSpLocks noChangeAspect="1"/>
            </p:cNvGrpSpPr>
            <p:nvPr/>
          </p:nvGrpSpPr>
          <p:grpSpPr bwMode="auto">
            <a:xfrm rot="5400000">
              <a:off x="3403" y="2304"/>
              <a:ext cx="1006" cy="211"/>
              <a:chOff x="7568" y="4560"/>
              <a:chExt cx="1402" cy="285"/>
            </a:xfrm>
          </p:grpSpPr>
          <p:grpSp>
            <p:nvGrpSpPr>
              <p:cNvPr id="83187" name="Group 243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83188" name="Group 244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3189" name="Line 24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3190" name="Line 24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3191" name="Group 247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3192" name="Line 24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3193" name="Line 24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3194" name="Group 250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3195" name="Line 25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3196" name="Line 252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83197" name="Group 253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83198" name="Line 25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3199" name="Line 255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83200" name="Line 25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83201" name="Line 257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83202" name="Line 258"/>
              <p:cNvSpPr>
                <a:spLocks noChangeAspect="1" noChangeShapeType="1"/>
              </p:cNvSpPr>
              <p:nvPr/>
            </p:nvSpPr>
            <p:spPr bwMode="auto">
              <a:xfrm>
                <a:off x="7568" y="4682"/>
                <a:ext cx="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83203" name="Line 259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83204" name="Line 260"/>
            <p:cNvSpPr>
              <a:spLocks noChangeAspect="1" noChangeShapeType="1"/>
            </p:cNvSpPr>
            <p:nvPr/>
          </p:nvSpPr>
          <p:spPr bwMode="auto">
            <a:xfrm>
              <a:off x="3678" y="2916"/>
              <a:ext cx="52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83205" name="Line 261"/>
            <p:cNvSpPr>
              <a:spLocks noChangeAspect="1" noChangeShapeType="1"/>
            </p:cNvSpPr>
            <p:nvPr/>
          </p:nvSpPr>
          <p:spPr bwMode="auto">
            <a:xfrm flipV="1">
              <a:off x="3911" y="1909"/>
              <a:ext cx="9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SG"/>
            </a:p>
          </p:txBody>
        </p:sp>
      </p:grpSp>
      <p:sp>
        <p:nvSpPr>
          <p:cNvPr id="64" name="Oval 63"/>
          <p:cNvSpPr/>
          <p:nvPr/>
        </p:nvSpPr>
        <p:spPr>
          <a:xfrm rot="5400000">
            <a:off x="933990" y="3089365"/>
            <a:ext cx="2155373" cy="1776549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1054297" y="534455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1, Question 3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Circuit Theory &amp; </a:t>
            </a:r>
            <a:r>
              <a:rPr lang="en-US" altLang="en-US" dirty="0"/>
              <a:t>Analysis / LML </a:t>
            </a:r>
            <a:endParaRPr lang="en-US" altLang="en-US" dirty="0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B3D-5175-4972-8B3F-AA7250C87B0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endParaRPr lang="en-GB" altLang="en-US" sz="1000" dirty="0" smtClean="0">
              <a:solidFill>
                <a:srgbClr val="000000"/>
              </a:solidFill>
            </a:endParaRPr>
          </a:p>
          <a:p>
            <a:r>
              <a:rPr lang="en-GB" altLang="en-US" dirty="0" smtClean="0">
                <a:solidFill>
                  <a:srgbClr val="D65318"/>
                </a:solidFill>
              </a:rPr>
              <a:t>Solution: </a:t>
            </a:r>
            <a:r>
              <a:rPr lang="en-GB" altLang="en-US" b="1" dirty="0" smtClean="0">
                <a:solidFill>
                  <a:srgbClr val="7030A0"/>
                </a:solidFill>
              </a:rPr>
              <a:t>Convert </a:t>
            </a:r>
            <a:r>
              <a:rPr lang="en-GB" altLang="en-US" b="1" dirty="0">
                <a:solidFill>
                  <a:srgbClr val="7030A0"/>
                </a:solidFill>
              </a:rPr>
              <a:t>the voltage source to current source and combine the resistance</a:t>
            </a:r>
            <a:endParaRPr lang="en-GB" altLang="en-US" sz="3600" dirty="0">
              <a:solidFill>
                <a:srgbClr val="7030A0"/>
              </a:solidFill>
            </a:endParaRP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016269" y="2830513"/>
            <a:ext cx="3907931" cy="2684462"/>
            <a:chOff x="1799" y="1753"/>
            <a:chExt cx="2490" cy="1691"/>
          </a:xfrm>
        </p:grpSpPr>
        <p:sp>
          <p:nvSpPr>
            <p:cNvPr id="93189" name="Line 5"/>
            <p:cNvSpPr>
              <a:spLocks noChangeAspect="1" noChangeShapeType="1"/>
            </p:cNvSpPr>
            <p:nvPr/>
          </p:nvSpPr>
          <p:spPr bwMode="auto">
            <a:xfrm flipV="1">
              <a:off x="2262" y="3350"/>
              <a:ext cx="18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93190" name="Line 6"/>
            <p:cNvSpPr>
              <a:spLocks noChangeAspect="1" noChangeShapeType="1"/>
            </p:cNvSpPr>
            <p:nvPr/>
          </p:nvSpPr>
          <p:spPr bwMode="auto">
            <a:xfrm flipH="1">
              <a:off x="2261" y="1839"/>
              <a:ext cx="1810" cy="1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93191" name="Text Box 7"/>
            <p:cNvSpPr txBox="1">
              <a:spLocks noChangeAspect="1" noChangeArrowheads="1"/>
            </p:cNvSpPr>
            <p:nvPr/>
          </p:nvSpPr>
          <p:spPr bwMode="auto">
            <a:xfrm>
              <a:off x="1799" y="2578"/>
              <a:ext cx="283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4 A</a:t>
              </a:r>
              <a:endParaRPr lang="en-GB" altLang="en-US" dirty="0">
                <a:latin typeface="Symbol" pitchFamily="18" charset="2"/>
              </a:endParaRPr>
            </a:p>
          </p:txBody>
        </p:sp>
        <p:sp>
          <p:nvSpPr>
            <p:cNvPr id="93192" name="Text Box 8"/>
            <p:cNvSpPr txBox="1">
              <a:spLocks noChangeAspect="1" noChangeArrowheads="1"/>
            </p:cNvSpPr>
            <p:nvPr/>
          </p:nvSpPr>
          <p:spPr bwMode="auto">
            <a:xfrm>
              <a:off x="4136" y="1753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 dirty="0"/>
                <a:t>A</a:t>
              </a:r>
            </a:p>
          </p:txBody>
        </p:sp>
        <p:sp>
          <p:nvSpPr>
            <p:cNvPr id="93193" name="Text Box 9"/>
            <p:cNvSpPr txBox="1">
              <a:spLocks noChangeAspect="1" noChangeArrowheads="1"/>
            </p:cNvSpPr>
            <p:nvPr/>
          </p:nvSpPr>
          <p:spPr bwMode="auto">
            <a:xfrm>
              <a:off x="4161" y="3214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/>
                <a:t>B</a:t>
              </a:r>
            </a:p>
          </p:txBody>
        </p:sp>
        <p:sp>
          <p:nvSpPr>
            <p:cNvPr id="93194" name="Oval 10"/>
            <p:cNvSpPr>
              <a:spLocks noChangeAspect="1" noChangeArrowheads="1"/>
            </p:cNvSpPr>
            <p:nvPr/>
          </p:nvSpPr>
          <p:spPr bwMode="auto">
            <a:xfrm>
              <a:off x="4060" y="3309"/>
              <a:ext cx="58" cy="7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195" name="Oval 11"/>
            <p:cNvSpPr>
              <a:spLocks noChangeAspect="1" noChangeArrowheads="1"/>
            </p:cNvSpPr>
            <p:nvPr/>
          </p:nvSpPr>
          <p:spPr bwMode="auto">
            <a:xfrm>
              <a:off x="4037" y="1805"/>
              <a:ext cx="58" cy="7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196" name="Text Box 12"/>
            <p:cNvSpPr txBox="1">
              <a:spLocks noChangeAspect="1" noChangeArrowheads="1"/>
            </p:cNvSpPr>
            <p:nvPr/>
          </p:nvSpPr>
          <p:spPr bwMode="auto">
            <a:xfrm>
              <a:off x="3046" y="2520"/>
              <a:ext cx="235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 smtClean="0"/>
                <a:t>5 </a:t>
              </a:r>
              <a:r>
                <a:rPr lang="en-GB" altLang="en-US" dirty="0">
                  <a:latin typeface="Symbol" pitchFamily="18" charset="2"/>
                </a:rPr>
                <a:t>W</a:t>
              </a:r>
            </a:p>
          </p:txBody>
        </p:sp>
        <p:grpSp>
          <p:nvGrpSpPr>
            <p:cNvPr id="93197" name="Group 13"/>
            <p:cNvGrpSpPr>
              <a:grpSpLocks noChangeAspect="1"/>
            </p:cNvGrpSpPr>
            <p:nvPr/>
          </p:nvGrpSpPr>
          <p:grpSpPr bwMode="auto">
            <a:xfrm rot="5400000">
              <a:off x="2134" y="2489"/>
              <a:ext cx="1498" cy="234"/>
              <a:chOff x="7380" y="4560"/>
              <a:chExt cx="1879" cy="285"/>
            </a:xfrm>
          </p:grpSpPr>
          <p:grpSp>
            <p:nvGrpSpPr>
              <p:cNvPr id="93198" name="Group 14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93199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93200" name="Line 1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3201" name="Line 1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3202" name="Group 18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93203" name="Line 1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3204" name="Line 2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3205" name="Group 21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93206" name="Line 2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3207" name="Line 2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3208" name="Group 24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93209" name="Line 2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3210" name="Line 2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93211" name="Line 2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93212" name="Line 2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93213" name="Line 29"/>
              <p:cNvSpPr>
                <a:spLocks noChangeAspect="1" noChangeShapeType="1"/>
              </p:cNvSpPr>
              <p:nvPr/>
            </p:nvSpPr>
            <p:spPr bwMode="auto">
              <a:xfrm>
                <a:off x="7380" y="4673"/>
                <a:ext cx="57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93214" name="Line 30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6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93217" name="Line 33"/>
            <p:cNvSpPr>
              <a:spLocks noChangeAspect="1" noChangeShapeType="1"/>
            </p:cNvSpPr>
            <p:nvPr/>
          </p:nvSpPr>
          <p:spPr bwMode="auto">
            <a:xfrm rot="16200000" flipH="1">
              <a:off x="1943" y="3015"/>
              <a:ext cx="6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218" name="Oval 34"/>
            <p:cNvSpPr>
              <a:spLocks noChangeAspect="1" noChangeArrowheads="1"/>
            </p:cNvSpPr>
            <p:nvPr/>
          </p:nvSpPr>
          <p:spPr bwMode="auto">
            <a:xfrm>
              <a:off x="2066" y="2315"/>
              <a:ext cx="398" cy="38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219" name="Line 35"/>
            <p:cNvSpPr>
              <a:spLocks noChangeAspect="1" noChangeShapeType="1"/>
            </p:cNvSpPr>
            <p:nvPr/>
          </p:nvSpPr>
          <p:spPr bwMode="auto">
            <a:xfrm rot="16200000" flipH="1">
              <a:off x="2036" y="2085"/>
              <a:ext cx="4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220" name="Line 36"/>
            <p:cNvSpPr>
              <a:spLocks noChangeAspect="1" noChangeShapeType="1"/>
            </p:cNvSpPr>
            <p:nvPr/>
          </p:nvSpPr>
          <p:spPr bwMode="auto">
            <a:xfrm flipV="1">
              <a:off x="2265" y="2350"/>
              <a:ext cx="0" cy="3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graphicFrame>
        <p:nvGraphicFramePr>
          <p:cNvPr id="932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352770"/>
              </p:ext>
            </p:extLst>
          </p:nvPr>
        </p:nvGraphicFramePr>
        <p:xfrm>
          <a:off x="526525" y="300555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25" y="300555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428617"/>
              </p:ext>
            </p:extLst>
          </p:nvPr>
        </p:nvGraphicFramePr>
        <p:xfrm>
          <a:off x="5668963" y="3257550"/>
          <a:ext cx="196691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5" imgW="799920" imgH="583920" progId="Equation.3">
                  <p:embed/>
                </p:oleObj>
              </mc:Choice>
              <mc:Fallback>
                <p:oleObj name="Equation" r:id="rId5" imgW="7999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257550"/>
                        <a:ext cx="1966912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2"/>
          <p:cNvSpPr txBox="1">
            <a:spLocks noChangeAspect="1" noChangeArrowheads="1"/>
          </p:cNvSpPr>
          <p:nvPr/>
        </p:nvSpPr>
        <p:spPr bwMode="auto">
          <a:xfrm>
            <a:off x="4305855" y="4010025"/>
            <a:ext cx="368691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GB" altLang="en-US" dirty="0" smtClean="0"/>
              <a:t>5 </a:t>
            </a:r>
            <a:r>
              <a:rPr lang="en-GB" altLang="en-US" dirty="0">
                <a:latin typeface="Symbol" pitchFamily="18" charset="2"/>
              </a:rPr>
              <a:t>W</a:t>
            </a:r>
          </a:p>
        </p:txBody>
      </p:sp>
      <p:sp>
        <p:nvSpPr>
          <p:cNvPr id="45" name="Line 17"/>
          <p:cNvSpPr>
            <a:spLocks noChangeAspect="1" noChangeShapeType="1"/>
          </p:cNvSpPr>
          <p:nvPr/>
        </p:nvSpPr>
        <p:spPr bwMode="auto">
          <a:xfrm rot="5400000" flipH="1" flipV="1">
            <a:off x="3959465" y="3871233"/>
            <a:ext cx="87927" cy="3672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6" name="Line 19"/>
          <p:cNvSpPr>
            <a:spLocks noChangeAspect="1" noChangeShapeType="1"/>
          </p:cNvSpPr>
          <p:nvPr/>
        </p:nvSpPr>
        <p:spPr bwMode="auto">
          <a:xfrm rot="5400000" flipV="1">
            <a:off x="3959465" y="3966487"/>
            <a:ext cx="87927" cy="3672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7" name="Line 20"/>
          <p:cNvSpPr>
            <a:spLocks noChangeAspect="1" noChangeShapeType="1"/>
          </p:cNvSpPr>
          <p:nvPr/>
        </p:nvSpPr>
        <p:spPr bwMode="auto">
          <a:xfrm rot="5400000" flipH="1" flipV="1">
            <a:off x="3959465" y="4054413"/>
            <a:ext cx="87927" cy="3672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8" name="Line 22"/>
          <p:cNvSpPr>
            <a:spLocks noChangeAspect="1" noChangeShapeType="1"/>
          </p:cNvSpPr>
          <p:nvPr/>
        </p:nvSpPr>
        <p:spPr bwMode="auto">
          <a:xfrm rot="5400000" flipV="1">
            <a:off x="3959465" y="4149667"/>
            <a:ext cx="87927" cy="3672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49" name="Line 25"/>
          <p:cNvSpPr>
            <a:spLocks noChangeAspect="1" noChangeShapeType="1"/>
          </p:cNvSpPr>
          <p:nvPr/>
        </p:nvSpPr>
        <p:spPr bwMode="auto">
          <a:xfrm rot="5400000" flipV="1">
            <a:off x="3959465" y="3600128"/>
            <a:ext cx="87927" cy="3672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0" name="Line 26"/>
          <p:cNvSpPr>
            <a:spLocks noChangeAspect="1" noChangeShapeType="1"/>
          </p:cNvSpPr>
          <p:nvPr/>
        </p:nvSpPr>
        <p:spPr bwMode="auto">
          <a:xfrm rot="5400000" flipH="1" flipV="1">
            <a:off x="3959465" y="3688054"/>
            <a:ext cx="87927" cy="3672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1" name="Line 27"/>
          <p:cNvSpPr>
            <a:spLocks noChangeAspect="1" noChangeShapeType="1"/>
          </p:cNvSpPr>
          <p:nvPr/>
        </p:nvSpPr>
        <p:spPr bwMode="auto">
          <a:xfrm rot="5400000" flipV="1">
            <a:off x="3914220" y="4392217"/>
            <a:ext cx="51290" cy="2118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2" name="Line 28"/>
          <p:cNvSpPr>
            <a:spLocks noChangeAspect="1" noChangeShapeType="1"/>
          </p:cNvSpPr>
          <p:nvPr/>
        </p:nvSpPr>
        <p:spPr bwMode="auto">
          <a:xfrm rot="5400000" flipH="1" flipV="1">
            <a:off x="3914220" y="3608207"/>
            <a:ext cx="51290" cy="2118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3" name="Line 29"/>
          <p:cNvSpPr>
            <a:spLocks noChangeAspect="1" noChangeShapeType="1"/>
          </p:cNvSpPr>
          <p:nvPr/>
        </p:nvSpPr>
        <p:spPr bwMode="auto">
          <a:xfrm rot="5400000">
            <a:off x="3675682" y="3351848"/>
            <a:ext cx="73152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54" name="Line 30"/>
          <p:cNvSpPr>
            <a:spLocks noChangeAspect="1" noChangeShapeType="1"/>
          </p:cNvSpPr>
          <p:nvPr/>
        </p:nvSpPr>
        <p:spPr bwMode="auto">
          <a:xfrm rot="5400000">
            <a:off x="3612241" y="4943982"/>
            <a:ext cx="8403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0" tIns="0" rIns="0">
            <a:spAutoFit/>
          </a:bodyPr>
          <a:lstStyle/>
          <a:p>
            <a:endParaRPr lang="en-SG"/>
          </a:p>
        </p:txBody>
      </p:sp>
      <p:sp>
        <p:nvSpPr>
          <p:cNvPr id="55" name="Line 16"/>
          <p:cNvSpPr>
            <a:spLocks noChangeAspect="1" noChangeShapeType="1"/>
          </p:cNvSpPr>
          <p:nvPr/>
        </p:nvSpPr>
        <p:spPr bwMode="auto">
          <a:xfrm rot="5400000" flipV="1">
            <a:off x="3959465" y="3792832"/>
            <a:ext cx="87927" cy="3672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6" name="Line 23"/>
          <p:cNvSpPr>
            <a:spLocks noChangeAspect="1" noChangeShapeType="1"/>
          </p:cNvSpPr>
          <p:nvPr/>
        </p:nvSpPr>
        <p:spPr bwMode="auto">
          <a:xfrm rot="5400000" flipH="1" flipV="1">
            <a:off x="3959465" y="4247118"/>
            <a:ext cx="87927" cy="3672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>
            <a:spAutoFit/>
          </a:bodyPr>
          <a:lstStyle/>
          <a:p>
            <a:endParaRPr lang="en-SG"/>
          </a:p>
        </p:txBody>
      </p:sp>
      <p:sp>
        <p:nvSpPr>
          <p:cNvPr id="57" name="Oval 56"/>
          <p:cNvSpPr/>
          <p:nvPr/>
        </p:nvSpPr>
        <p:spPr>
          <a:xfrm rot="5400000">
            <a:off x="1384663" y="2873834"/>
            <a:ext cx="1554478" cy="2547256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1054297" y="534455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1, Question 3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Circuit Theory &amp; </a:t>
            </a:r>
            <a:r>
              <a:rPr lang="en-US" altLang="en-US" dirty="0"/>
              <a:t>Analysis / LML </a:t>
            </a:r>
            <a:endParaRPr lang="en-US" altLang="en-US" dirty="0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B3D-5175-4972-8B3F-AA7250C87B03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endParaRPr lang="en-GB" altLang="en-US" sz="1000" dirty="0" smtClean="0">
              <a:solidFill>
                <a:srgbClr val="000000"/>
              </a:solidFill>
            </a:endParaRPr>
          </a:p>
          <a:p>
            <a:r>
              <a:rPr lang="en-GB" altLang="en-US" dirty="0" smtClean="0">
                <a:solidFill>
                  <a:srgbClr val="D65318"/>
                </a:solidFill>
              </a:rPr>
              <a:t>Solution: </a:t>
            </a:r>
            <a:r>
              <a:rPr lang="en-GB" altLang="en-US" b="1" dirty="0" smtClean="0">
                <a:solidFill>
                  <a:srgbClr val="7030A0"/>
                </a:solidFill>
              </a:rPr>
              <a:t>Convert </a:t>
            </a:r>
            <a:r>
              <a:rPr lang="en-GB" altLang="en-US" b="1" dirty="0">
                <a:solidFill>
                  <a:srgbClr val="7030A0"/>
                </a:solidFill>
              </a:rPr>
              <a:t>the voltage source to current source and combine the resistance</a:t>
            </a:r>
            <a:endParaRPr lang="en-GB" altLang="en-US" sz="3600" dirty="0">
              <a:solidFill>
                <a:srgbClr val="7030A0"/>
              </a:solidFill>
            </a:endParaRP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054100" y="2763838"/>
            <a:ext cx="2932113" cy="2703512"/>
            <a:chOff x="1726" y="1741"/>
            <a:chExt cx="1847" cy="1703"/>
          </a:xfrm>
        </p:grpSpPr>
        <p:sp>
          <p:nvSpPr>
            <p:cNvPr id="93189" name="Line 5"/>
            <p:cNvSpPr>
              <a:spLocks noChangeAspect="1" noChangeShapeType="1"/>
            </p:cNvSpPr>
            <p:nvPr/>
          </p:nvSpPr>
          <p:spPr bwMode="auto">
            <a:xfrm flipV="1">
              <a:off x="2267" y="3350"/>
              <a:ext cx="11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93190" name="Line 6"/>
            <p:cNvSpPr>
              <a:spLocks noChangeAspect="1" noChangeShapeType="1"/>
            </p:cNvSpPr>
            <p:nvPr/>
          </p:nvSpPr>
          <p:spPr bwMode="auto">
            <a:xfrm flipH="1">
              <a:off x="2261" y="1846"/>
              <a:ext cx="1100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SG"/>
            </a:p>
          </p:txBody>
        </p:sp>
        <p:sp>
          <p:nvSpPr>
            <p:cNvPr id="93191" name="Text Box 7"/>
            <p:cNvSpPr txBox="1">
              <a:spLocks noChangeAspect="1" noChangeArrowheads="1"/>
            </p:cNvSpPr>
            <p:nvPr/>
          </p:nvSpPr>
          <p:spPr bwMode="auto">
            <a:xfrm>
              <a:off x="1726" y="2410"/>
              <a:ext cx="283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4 A</a:t>
              </a:r>
              <a:endParaRPr lang="en-GB" altLang="en-US" dirty="0">
                <a:latin typeface="Symbol" pitchFamily="18" charset="2"/>
              </a:endParaRPr>
            </a:p>
          </p:txBody>
        </p:sp>
        <p:sp>
          <p:nvSpPr>
            <p:cNvPr id="93192" name="Text Box 8"/>
            <p:cNvSpPr txBox="1">
              <a:spLocks noChangeAspect="1" noChangeArrowheads="1"/>
            </p:cNvSpPr>
            <p:nvPr/>
          </p:nvSpPr>
          <p:spPr bwMode="auto">
            <a:xfrm>
              <a:off x="3420" y="1741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/>
                <a:t>A</a:t>
              </a:r>
            </a:p>
          </p:txBody>
        </p:sp>
        <p:sp>
          <p:nvSpPr>
            <p:cNvPr id="93193" name="Text Box 9"/>
            <p:cNvSpPr txBox="1">
              <a:spLocks noChangeAspect="1" noChangeArrowheads="1"/>
            </p:cNvSpPr>
            <p:nvPr/>
          </p:nvSpPr>
          <p:spPr bwMode="auto">
            <a:xfrm>
              <a:off x="3445" y="3214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b="1"/>
                <a:t>B</a:t>
              </a:r>
            </a:p>
          </p:txBody>
        </p:sp>
        <p:sp>
          <p:nvSpPr>
            <p:cNvPr id="93194" name="Oval 10"/>
            <p:cNvSpPr>
              <a:spLocks noChangeAspect="1" noChangeArrowheads="1"/>
            </p:cNvSpPr>
            <p:nvPr/>
          </p:nvSpPr>
          <p:spPr bwMode="auto">
            <a:xfrm>
              <a:off x="3344" y="3309"/>
              <a:ext cx="58" cy="7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195" name="Oval 11"/>
            <p:cNvSpPr>
              <a:spLocks noChangeAspect="1" noChangeArrowheads="1"/>
            </p:cNvSpPr>
            <p:nvPr/>
          </p:nvSpPr>
          <p:spPr bwMode="auto">
            <a:xfrm>
              <a:off x="3309" y="1823"/>
              <a:ext cx="58" cy="7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196" name="Text Box 12"/>
            <p:cNvSpPr txBox="1">
              <a:spLocks noChangeAspect="1" noChangeArrowheads="1"/>
            </p:cNvSpPr>
            <p:nvPr/>
          </p:nvSpPr>
          <p:spPr bwMode="auto">
            <a:xfrm>
              <a:off x="3090" y="2430"/>
              <a:ext cx="435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altLang="en-US" dirty="0"/>
                <a:t>2.5 </a:t>
              </a:r>
              <a:r>
                <a:rPr lang="en-GB" altLang="en-US" dirty="0">
                  <a:latin typeface="Symbol" pitchFamily="18" charset="2"/>
                </a:rPr>
                <a:t>W</a:t>
              </a:r>
            </a:p>
          </p:txBody>
        </p:sp>
        <p:grpSp>
          <p:nvGrpSpPr>
            <p:cNvPr id="93197" name="Group 13"/>
            <p:cNvGrpSpPr>
              <a:grpSpLocks noChangeAspect="1"/>
            </p:cNvGrpSpPr>
            <p:nvPr/>
          </p:nvGrpSpPr>
          <p:grpSpPr bwMode="auto">
            <a:xfrm rot="5400000">
              <a:off x="2131" y="2484"/>
              <a:ext cx="1504" cy="234"/>
              <a:chOff x="7372" y="4560"/>
              <a:chExt cx="1887" cy="285"/>
            </a:xfrm>
          </p:grpSpPr>
          <p:grpSp>
            <p:nvGrpSpPr>
              <p:cNvPr id="93198" name="Group 14"/>
              <p:cNvGrpSpPr>
                <a:grpSpLocks noChangeAspect="1"/>
              </p:cNvGrpSpPr>
              <p:nvPr/>
            </p:nvGrpSpPr>
            <p:grpSpPr bwMode="auto">
              <a:xfrm>
                <a:off x="7935" y="4560"/>
                <a:ext cx="660" cy="285"/>
                <a:chOff x="1530" y="13095"/>
                <a:chExt cx="1710" cy="390"/>
              </a:xfrm>
            </p:grpSpPr>
            <p:grpSp>
              <p:nvGrpSpPr>
                <p:cNvPr id="93199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201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93200" name="Line 1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3201" name="Line 17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3202" name="Group 18"/>
                <p:cNvGrpSpPr>
                  <a:grpSpLocks noChangeAspect="1"/>
                </p:cNvGrpSpPr>
                <p:nvPr/>
              </p:nvGrpSpPr>
              <p:grpSpPr bwMode="auto">
                <a:xfrm>
                  <a:off x="238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93203" name="Line 1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3204" name="Line 2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3205" name="Group 21"/>
                <p:cNvGrpSpPr>
                  <a:grpSpLocks noChangeAspect="1"/>
                </p:cNvGrpSpPr>
                <p:nvPr/>
              </p:nvGrpSpPr>
              <p:grpSpPr bwMode="auto">
                <a:xfrm>
                  <a:off x="2760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93206" name="Line 2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3207" name="Line 2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3208" name="Group 24"/>
                <p:cNvGrpSpPr>
                  <a:grpSpLocks noChangeAspect="1"/>
                </p:cNvGrpSpPr>
                <p:nvPr/>
              </p:nvGrpSpPr>
              <p:grpSpPr bwMode="auto">
                <a:xfrm>
                  <a:off x="1635" y="13095"/>
                  <a:ext cx="360" cy="390"/>
                  <a:chOff x="2010" y="13095"/>
                  <a:chExt cx="360" cy="390"/>
                </a:xfrm>
              </p:grpSpPr>
              <p:sp>
                <p:nvSpPr>
                  <p:cNvPr id="93209" name="Line 2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01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3210" name="Line 26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2190" y="13095"/>
                    <a:ext cx="180" cy="3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0" rIns="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93211" name="Line 2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35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93212" name="Line 2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530" y="13245"/>
                  <a:ext cx="105" cy="22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>
                  <a:sp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93213" name="Line 29"/>
              <p:cNvSpPr>
                <a:spLocks noChangeAspect="1" noChangeShapeType="1"/>
              </p:cNvSpPr>
              <p:nvPr/>
            </p:nvSpPr>
            <p:spPr bwMode="auto">
              <a:xfrm>
                <a:off x="7372" y="4695"/>
                <a:ext cx="57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93214" name="Line 30"/>
              <p:cNvSpPr>
                <a:spLocks noChangeAspect="1" noChangeShapeType="1"/>
              </p:cNvSpPr>
              <p:nvPr/>
            </p:nvSpPr>
            <p:spPr bwMode="auto">
              <a:xfrm>
                <a:off x="8595" y="4680"/>
                <a:ext cx="6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</p:grpSp>
        <p:sp>
          <p:nvSpPr>
            <p:cNvPr id="93217" name="Line 33"/>
            <p:cNvSpPr>
              <a:spLocks noChangeAspect="1" noChangeShapeType="1"/>
            </p:cNvSpPr>
            <p:nvPr/>
          </p:nvSpPr>
          <p:spPr bwMode="auto">
            <a:xfrm rot="16200000" flipH="1">
              <a:off x="1943" y="3015"/>
              <a:ext cx="6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218" name="Oval 34"/>
            <p:cNvSpPr>
              <a:spLocks noChangeAspect="1" noChangeArrowheads="1"/>
            </p:cNvSpPr>
            <p:nvPr/>
          </p:nvSpPr>
          <p:spPr bwMode="auto">
            <a:xfrm>
              <a:off x="2066" y="2315"/>
              <a:ext cx="398" cy="38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219" name="Line 35"/>
            <p:cNvSpPr>
              <a:spLocks noChangeAspect="1" noChangeShapeType="1"/>
            </p:cNvSpPr>
            <p:nvPr/>
          </p:nvSpPr>
          <p:spPr bwMode="auto">
            <a:xfrm rot="16200000" flipH="1">
              <a:off x="2036" y="2085"/>
              <a:ext cx="4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93220" name="Line 36"/>
            <p:cNvSpPr>
              <a:spLocks noChangeAspect="1" noChangeShapeType="1"/>
            </p:cNvSpPr>
            <p:nvPr/>
          </p:nvSpPr>
          <p:spPr bwMode="auto">
            <a:xfrm flipV="1">
              <a:off x="2265" y="2350"/>
              <a:ext cx="0" cy="3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>
              <a:spAutoFit/>
            </a:bodyPr>
            <a:lstStyle/>
            <a:p>
              <a:endParaRPr lang="en-SG"/>
            </a:p>
          </p:txBody>
        </p:sp>
      </p:grpSp>
      <p:graphicFrame>
        <p:nvGraphicFramePr>
          <p:cNvPr id="932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12525"/>
              </p:ext>
            </p:extLst>
          </p:nvPr>
        </p:nvGraphicFramePr>
        <p:xfrm>
          <a:off x="614363" y="323657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3657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46622"/>
              </p:ext>
            </p:extLst>
          </p:nvPr>
        </p:nvGraphicFramePr>
        <p:xfrm>
          <a:off x="4722813" y="3214688"/>
          <a:ext cx="20256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1002960" imgH="812520" progId="Equation.3">
                  <p:embed/>
                </p:oleObj>
              </mc:Choice>
              <mc:Fallback>
                <p:oleObj name="Equation" r:id="rId5" imgW="10029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214688"/>
                        <a:ext cx="20256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1054297" y="534455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1, Question 3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155</TotalTime>
  <Words>252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Georgia</vt:lpstr>
      <vt:lpstr>Symbol</vt:lpstr>
      <vt:lpstr>Trebuchet MS</vt:lpstr>
      <vt:lpstr>Wingdings</vt:lpstr>
      <vt:lpstr>Slipstream</vt:lpstr>
      <vt:lpstr>Clip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Tutorial</dc:title>
  <dc:creator>Staff</dc:creator>
  <cp:lastModifiedBy>Lee Mei Lai</cp:lastModifiedBy>
  <cp:revision>29</cp:revision>
  <dcterms:created xsi:type="dcterms:W3CDTF">2013-12-17T09:25:46Z</dcterms:created>
  <dcterms:modified xsi:type="dcterms:W3CDTF">2020-04-03T07:37:27Z</dcterms:modified>
</cp:coreProperties>
</file>