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0"/>
  </p:notesMasterIdLst>
  <p:sldIdLst>
    <p:sldId id="257" r:id="rId2"/>
    <p:sldId id="258" r:id="rId3"/>
    <p:sldId id="266" r:id="rId4"/>
    <p:sldId id="262" r:id="rId5"/>
    <p:sldId id="276" r:id="rId6"/>
    <p:sldId id="277" r:id="rId7"/>
    <p:sldId id="265" r:id="rId8"/>
    <p:sldId id="278" r:id="rId9"/>
    <p:sldId id="280" r:id="rId10"/>
    <p:sldId id="281" r:id="rId11"/>
    <p:sldId id="267" r:id="rId12"/>
    <p:sldId id="283" r:id="rId13"/>
    <p:sldId id="284" r:id="rId14"/>
    <p:sldId id="286" r:id="rId15"/>
    <p:sldId id="288" r:id="rId16"/>
    <p:sldId id="290" r:id="rId17"/>
    <p:sldId id="291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2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2F2EF-44DC-4FF4-B490-D3E948DD75C8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42CB7-9863-4744-BD7C-0891F58EDA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386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614" y="6400800"/>
            <a:ext cx="5507719" cy="274320"/>
          </a:xfrm>
        </p:spPr>
        <p:txBody>
          <a:bodyPr/>
          <a:lstStyle/>
          <a:p>
            <a:r>
              <a:rPr lang="en-SG" dirty="0" smtClean="0"/>
              <a:t>Circuit Theory &amp; Analysis / LML 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2936" y="6493495"/>
            <a:ext cx="733864" cy="274320"/>
          </a:xfrm>
        </p:spPr>
        <p:txBody>
          <a:bodyPr/>
          <a:lstStyle/>
          <a:p>
            <a:fld id="{6F6AC63C-7EB9-4E6A-ADE8-EE0A7E487985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70071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SG" dirty="0" smtClean="0"/>
              <a:t>Circuit Theory &amp; Analysis 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6AC63C-7EB9-4E6A-ADE8-EE0A7E487985}" type="slidenum">
              <a:rPr lang="en-SG" smtClean="0"/>
              <a:t>‹#›</a:t>
            </a:fld>
            <a:endParaRPr lang="en-S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874" y="378541"/>
            <a:ext cx="8252460" cy="838200"/>
          </a:xfrm>
        </p:spPr>
        <p:txBody>
          <a:bodyPr>
            <a:normAutofit fontScale="90000"/>
          </a:bodyPr>
          <a:lstStyle/>
          <a:p>
            <a:r>
              <a:rPr lang="en-GB" altLang="en-US" sz="4000" b="1" dirty="0" smtClean="0"/>
              <a:t>            </a:t>
            </a:r>
            <a:r>
              <a:rPr lang="en-GB" altLang="en-US" sz="4000" b="1" dirty="0" smtClean="0">
                <a:solidFill>
                  <a:schemeClr val="bg1">
                    <a:lumMod val="95000"/>
                  </a:schemeClr>
                </a:solidFill>
              </a:rPr>
              <a:t>Solution </a:t>
            </a:r>
            <a:r>
              <a:rPr lang="en-GB" altLang="en-US" sz="4000" b="1" dirty="0">
                <a:solidFill>
                  <a:schemeClr val="bg1">
                    <a:lumMod val="95000"/>
                  </a:schemeClr>
                </a:solidFill>
              </a:rPr>
              <a:t>to </a:t>
            </a:r>
            <a:r>
              <a:rPr lang="en-GB" altLang="en-US" sz="4000" b="1" dirty="0" smtClean="0">
                <a:solidFill>
                  <a:schemeClr val="bg1">
                    <a:lumMod val="95000"/>
                  </a:schemeClr>
                </a:solidFill>
              </a:rPr>
              <a:t>Tutorial 2, </a:t>
            </a:r>
            <a:r>
              <a:rPr lang="en-GB" altLang="en-US" sz="4400" b="1" dirty="0" smtClean="0">
                <a:solidFill>
                  <a:schemeClr val="bg1">
                    <a:lumMod val="95000"/>
                  </a:schemeClr>
                </a:solidFill>
              </a:rPr>
              <a:t>Question 2</a:t>
            </a:r>
            <a:endParaRPr lang="en-GB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028700"/>
            <a:ext cx="7772400" cy="43815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?"/>
            </a:pPr>
            <a:endParaRPr lang="en-US" altLang="en-US" sz="3600" dirty="0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buFont typeface="Wingdings" pitchFamily="2" charset="2"/>
              <a:buChar char="?"/>
            </a:pPr>
            <a:r>
              <a:rPr lang="en-US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en-GB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Loop currents are shown in the network of Fig</a:t>
            </a:r>
            <a:r>
              <a:rPr lang="en-US" alt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ure</a:t>
            </a:r>
            <a:r>
              <a:rPr lang="en-GB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GB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Write the matrix equation by inspection and solve for I</a:t>
            </a:r>
            <a:r>
              <a:rPr lang="en-GB" altLang="en-US" sz="3600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GB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 I</a:t>
            </a:r>
            <a:r>
              <a:rPr lang="en-GB" altLang="en-US" sz="3600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GB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I</a:t>
            </a:r>
            <a:r>
              <a:rPr lang="en-GB" altLang="en-US" sz="3600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GB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just">
              <a:buFont typeface="Wingdings" pitchFamily="2" charset="2"/>
              <a:buChar char="?"/>
            </a:pPr>
            <a:endParaRPr lang="en-GB" alt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GB" altLang="en-US" sz="3300" dirty="0">
                <a:solidFill>
                  <a:srgbClr val="000000"/>
                </a:solidFill>
              </a:rPr>
              <a:t>	</a:t>
            </a:r>
            <a:r>
              <a:rPr lang="en-GB" altLang="en-US" sz="3300" dirty="0" err="1">
                <a:solidFill>
                  <a:srgbClr val="7030A0"/>
                </a:solidFill>
              </a:rPr>
              <a:t>Ans</a:t>
            </a:r>
            <a:r>
              <a:rPr lang="en-GB" altLang="en-US" sz="3300" dirty="0">
                <a:solidFill>
                  <a:srgbClr val="7030A0"/>
                </a:solidFill>
              </a:rPr>
              <a:t>:  3.55A,   </a:t>
            </a:r>
            <a:r>
              <a:rPr lang="en-GB" altLang="en-US" sz="3300" dirty="0">
                <a:solidFill>
                  <a:srgbClr val="7030A0"/>
                </a:solidFill>
                <a:latin typeface="Symbol" pitchFamily="18" charset="2"/>
              </a:rPr>
              <a:t>-</a:t>
            </a:r>
            <a:r>
              <a:rPr lang="en-GB" altLang="en-US" sz="3300" dirty="0">
                <a:solidFill>
                  <a:srgbClr val="7030A0"/>
                </a:solidFill>
              </a:rPr>
              <a:t>1.98A,    </a:t>
            </a:r>
            <a:r>
              <a:rPr lang="en-GB" altLang="en-US" sz="3300" dirty="0">
                <a:solidFill>
                  <a:srgbClr val="7030A0"/>
                </a:solidFill>
                <a:latin typeface="Symbol" pitchFamily="18" charset="2"/>
              </a:rPr>
              <a:t>-</a:t>
            </a:r>
            <a:r>
              <a:rPr lang="en-GB" altLang="en-US" sz="3300" dirty="0" smtClean="0">
                <a:solidFill>
                  <a:srgbClr val="7030A0"/>
                </a:solidFill>
              </a:rPr>
              <a:t>2.98A</a:t>
            </a:r>
            <a:endParaRPr lang="en-GB" altLang="en-US" sz="3300" dirty="0">
              <a:solidFill>
                <a:srgbClr val="7030A0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041" y="6476999"/>
            <a:ext cx="5507719" cy="274320"/>
          </a:xfrm>
        </p:spPr>
        <p:txBody>
          <a:bodyPr/>
          <a:lstStyle/>
          <a:p>
            <a:r>
              <a:rPr lang="en-US" altLang="en-US" dirty="0" smtClean="0"/>
              <a:t>Circuit Theory &amp; Analysis / LML </a:t>
            </a:r>
            <a:endParaRPr lang="en-US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706" y="6330989"/>
            <a:ext cx="554294" cy="467032"/>
          </a:xfrm>
        </p:spPr>
        <p:txBody>
          <a:bodyPr>
            <a:normAutofit/>
          </a:bodyPr>
          <a:lstStyle/>
          <a:p>
            <a:pPr algn="l"/>
            <a:fld id="{3AE3D85D-9FA8-473C-AF59-886B3394FCBF}" type="slidenum">
              <a:rPr lang="en-US" altLang="en-US"/>
              <a:pPr algn="l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57300"/>
            <a:ext cx="7772400" cy="4838700"/>
          </a:xfrm>
        </p:spPr>
        <p:txBody>
          <a:bodyPr/>
          <a:lstStyle/>
          <a:p>
            <a:endParaRPr lang="en-US" altLang="en-US" sz="900" dirty="0" smtClean="0"/>
          </a:p>
          <a:p>
            <a:endParaRPr lang="en-US" altLang="en-US" sz="800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635DB88-0C38-45BE-B8EE-A185F8A1653E}" type="slidenum">
              <a:rPr lang="en-US" altLang="en-US"/>
              <a:pPr/>
              <a:t>10</a:t>
            </a:fld>
            <a:endParaRPr lang="en-US" altLang="en-US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812555"/>
              </p:ext>
            </p:extLst>
          </p:nvPr>
        </p:nvGraphicFramePr>
        <p:xfrm>
          <a:off x="1347788" y="1993900"/>
          <a:ext cx="6453187" cy="353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3" imgW="2552400" imgH="1396800" progId="Equation.3">
                  <p:embed/>
                </p:oleObj>
              </mc:Choice>
              <mc:Fallback>
                <p:oleObj name="Equation" r:id="rId3" imgW="255240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1993900"/>
                        <a:ext cx="6453187" cy="353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altLang="en-US" sz="4000" dirty="0" smtClean="0"/>
              <a:t>            </a:t>
            </a:r>
            <a:r>
              <a:rPr lang="en-GB" altLang="en-US" sz="4000" dirty="0" smtClean="0">
                <a:solidFill>
                  <a:schemeClr val="bg1">
                    <a:lumMod val="95000"/>
                  </a:schemeClr>
                </a:solidFill>
              </a:rPr>
              <a:t>Solution to Tutorial 2, </a:t>
            </a:r>
            <a:r>
              <a:rPr lang="en-GB" altLang="en-US" sz="4400" dirty="0" smtClean="0">
                <a:solidFill>
                  <a:schemeClr val="bg1">
                    <a:lumMod val="95000"/>
                  </a:schemeClr>
                </a:solidFill>
              </a:rPr>
              <a:t>Question 2</a:t>
            </a:r>
            <a:endParaRPr lang="en-GB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041" y="6476999"/>
            <a:ext cx="5507719" cy="274320"/>
          </a:xfrm>
        </p:spPr>
        <p:txBody>
          <a:bodyPr/>
          <a:lstStyle/>
          <a:p>
            <a:r>
              <a:rPr lang="en-US" altLang="en-US" dirty="0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698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6B25D-FD21-40F0-BEF7-3296AACD58D1}" type="slidenum">
              <a:rPr lang="en-US" altLang="en-US"/>
              <a:pPr/>
              <a:t>11</a:t>
            </a:fld>
            <a:endParaRPr lang="en-US" alt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132511"/>
              </p:ext>
            </p:extLst>
          </p:nvPr>
        </p:nvGraphicFramePr>
        <p:xfrm>
          <a:off x="7099300" y="1890713"/>
          <a:ext cx="13938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3" imgW="520560" imgH="215640" progId="Equation.3">
                  <p:embed/>
                </p:oleObj>
              </mc:Choice>
              <mc:Fallback>
                <p:oleObj name="Equation" r:id="rId3" imgW="5205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9300" y="1890713"/>
                        <a:ext cx="1393825" cy="512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" name="Text Box 129"/>
          <p:cNvSpPr txBox="1">
            <a:spLocks noChangeAspect="1" noChangeArrowheads="1"/>
          </p:cNvSpPr>
          <p:nvPr/>
        </p:nvSpPr>
        <p:spPr bwMode="auto">
          <a:xfrm>
            <a:off x="785307" y="1518500"/>
            <a:ext cx="1963165" cy="71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2800" dirty="0" smtClean="0"/>
              <a:t>Determine V</a:t>
            </a:r>
            <a:r>
              <a:rPr lang="en-US" altLang="en-US" sz="2800" baseline="-25000" dirty="0" smtClean="0"/>
              <a:t>1</a:t>
            </a:r>
            <a:endParaRPr lang="en-US" altLang="en-US" sz="2800" dirty="0"/>
          </a:p>
          <a:p>
            <a:pPr algn="ctr"/>
            <a:endParaRPr lang="en-GB" altLang="en-US" sz="2800" b="1" baseline="-25000" dirty="0"/>
          </a:p>
        </p:txBody>
      </p:sp>
      <p:sp>
        <p:nvSpPr>
          <p:cNvPr id="135" name="Frame 134"/>
          <p:cNvSpPr/>
          <p:nvPr/>
        </p:nvSpPr>
        <p:spPr>
          <a:xfrm>
            <a:off x="2610464" y="2227006"/>
            <a:ext cx="2079523" cy="2182761"/>
          </a:xfrm>
          <a:prstGeom prst="frame">
            <a:avLst>
              <a:gd name="adj1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ap="sq" cmpd="sng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grpSp>
        <p:nvGrpSpPr>
          <p:cNvPr id="144" name="Group 6"/>
          <p:cNvGrpSpPr>
            <a:grpSpLocks noChangeAspect="1"/>
          </p:cNvGrpSpPr>
          <p:nvPr/>
        </p:nvGrpSpPr>
        <p:grpSpPr bwMode="auto">
          <a:xfrm>
            <a:off x="4355908" y="2917082"/>
            <a:ext cx="334963" cy="1093787"/>
            <a:chOff x="2347" y="4122"/>
            <a:chExt cx="384" cy="1331"/>
          </a:xfrm>
        </p:grpSpPr>
        <p:grpSp>
          <p:nvGrpSpPr>
            <p:cNvPr id="146" name="Group 7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160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61" name="Line 9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47" name="Group 10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158" name="Line 11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59" name="Line 12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48" name="Group 13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156" name="Line 1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57" name="Line 1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49" name="Group 16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154" name="Line 1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55" name="Line 1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150" name="Line 19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51" name="Line 20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52" name="Line 21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53" name="Line 22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162" name="Line 23"/>
          <p:cNvSpPr>
            <a:spLocks noChangeAspect="1" noChangeShapeType="1"/>
          </p:cNvSpPr>
          <p:nvPr/>
        </p:nvSpPr>
        <p:spPr bwMode="auto">
          <a:xfrm>
            <a:off x="2819208" y="4228357"/>
            <a:ext cx="22653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3" name="Line 24"/>
          <p:cNvSpPr>
            <a:spLocks noChangeAspect="1" noChangeShapeType="1"/>
          </p:cNvSpPr>
          <p:nvPr/>
        </p:nvSpPr>
        <p:spPr bwMode="auto">
          <a:xfrm rot="16200000" flipV="1">
            <a:off x="3000183" y="2210644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" name="Line 25"/>
          <p:cNvSpPr>
            <a:spLocks noChangeAspect="1" noChangeShapeType="1"/>
          </p:cNvSpPr>
          <p:nvPr/>
        </p:nvSpPr>
        <p:spPr bwMode="auto">
          <a:xfrm flipV="1">
            <a:off x="4546408" y="2374157"/>
            <a:ext cx="0" cy="5397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5" name="Text Box 26"/>
          <p:cNvSpPr txBox="1">
            <a:spLocks noChangeAspect="1" noChangeArrowheads="1"/>
          </p:cNvSpPr>
          <p:nvPr/>
        </p:nvSpPr>
        <p:spPr bwMode="auto">
          <a:xfrm>
            <a:off x="4823019" y="3257170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166" name="Text Box 27"/>
          <p:cNvSpPr txBox="1">
            <a:spLocks noChangeAspect="1" noChangeArrowheads="1"/>
          </p:cNvSpPr>
          <p:nvPr/>
        </p:nvSpPr>
        <p:spPr bwMode="auto">
          <a:xfrm>
            <a:off x="4472763" y="2004269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1</a:t>
            </a:r>
            <a:endParaRPr lang="en-GB" altLang="en-US" baseline="-25000"/>
          </a:p>
        </p:txBody>
      </p:sp>
      <p:sp>
        <p:nvSpPr>
          <p:cNvPr id="167" name="Oval 29"/>
          <p:cNvSpPr>
            <a:spLocks noChangeAspect="1" noChangeArrowheads="1"/>
          </p:cNvSpPr>
          <p:nvPr/>
        </p:nvSpPr>
        <p:spPr bwMode="auto">
          <a:xfrm flipH="1" flipV="1">
            <a:off x="4499924" y="4141218"/>
            <a:ext cx="143926" cy="121632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68" name="Text Box 30"/>
          <p:cNvSpPr txBox="1">
            <a:spLocks noChangeAspect="1" noChangeArrowheads="1"/>
          </p:cNvSpPr>
          <p:nvPr/>
        </p:nvSpPr>
        <p:spPr bwMode="auto">
          <a:xfrm>
            <a:off x="4311892" y="3917306"/>
            <a:ext cx="192360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3 </a:t>
            </a:r>
            <a:endParaRPr lang="en-GB" altLang="en-US" baseline="-25000" dirty="0"/>
          </a:p>
        </p:txBody>
      </p:sp>
      <p:sp>
        <p:nvSpPr>
          <p:cNvPr id="169" name="Text Box 32"/>
          <p:cNvSpPr txBox="1">
            <a:spLocks noChangeAspect="1" noChangeArrowheads="1"/>
          </p:cNvSpPr>
          <p:nvPr/>
        </p:nvSpPr>
        <p:spPr bwMode="auto">
          <a:xfrm>
            <a:off x="1942995" y="3123457"/>
            <a:ext cx="4744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 smtClean="0"/>
              <a:t>10 V</a:t>
            </a:r>
            <a:endParaRPr lang="en-GB" altLang="en-US" baseline="-25000" dirty="0"/>
          </a:p>
        </p:txBody>
      </p:sp>
      <p:sp>
        <p:nvSpPr>
          <p:cNvPr id="170" name="Line 34"/>
          <p:cNvSpPr>
            <a:spLocks noChangeAspect="1" noChangeShapeType="1"/>
          </p:cNvSpPr>
          <p:nvPr/>
        </p:nvSpPr>
        <p:spPr bwMode="auto">
          <a:xfrm>
            <a:off x="2819208" y="2391618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71" name="Line 35"/>
          <p:cNvSpPr>
            <a:spLocks noChangeAspect="1" noChangeShapeType="1"/>
          </p:cNvSpPr>
          <p:nvPr/>
        </p:nvSpPr>
        <p:spPr bwMode="auto">
          <a:xfrm>
            <a:off x="2819208" y="3447851"/>
            <a:ext cx="0" cy="792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grpSp>
        <p:nvGrpSpPr>
          <p:cNvPr id="172" name="Group 38"/>
          <p:cNvGrpSpPr>
            <a:grpSpLocks noChangeAspect="1"/>
          </p:cNvGrpSpPr>
          <p:nvPr/>
        </p:nvGrpSpPr>
        <p:grpSpPr bwMode="auto">
          <a:xfrm rot="16200000">
            <a:off x="3509771" y="1864569"/>
            <a:ext cx="334962" cy="1092200"/>
            <a:chOff x="2347" y="4122"/>
            <a:chExt cx="384" cy="1331"/>
          </a:xfrm>
        </p:grpSpPr>
        <p:grpSp>
          <p:nvGrpSpPr>
            <p:cNvPr id="173" name="Group 3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187" name="Line 4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88" name="Line 4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74" name="Group 4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185" name="Line 4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86" name="Line 4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75" name="Group 4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183" name="Line 4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84" name="Line 4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76" name="Group 4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181" name="Line 4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82" name="Line 5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177" name="Line 5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78" name="Line 5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79" name="Line 5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80" name="Line 5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189" name="Line 55"/>
          <p:cNvSpPr>
            <a:spLocks noChangeAspect="1" noChangeShapeType="1"/>
          </p:cNvSpPr>
          <p:nvPr/>
        </p:nvSpPr>
        <p:spPr bwMode="auto">
          <a:xfrm rot="16200000" flipV="1">
            <a:off x="4367021" y="2210644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90" name="Line 56"/>
          <p:cNvSpPr>
            <a:spLocks noChangeAspect="1" noChangeShapeType="1"/>
          </p:cNvSpPr>
          <p:nvPr/>
        </p:nvSpPr>
        <p:spPr bwMode="auto">
          <a:xfrm rot="10800000" flipV="1">
            <a:off x="4546408" y="3885457"/>
            <a:ext cx="0" cy="3603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91" name="Line 57"/>
          <p:cNvSpPr>
            <a:spLocks noChangeAspect="1" noChangeShapeType="1"/>
          </p:cNvSpPr>
          <p:nvPr/>
        </p:nvSpPr>
        <p:spPr bwMode="auto">
          <a:xfrm rot="16200000" flipV="1">
            <a:off x="4743258" y="2212232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192" name="Group 58"/>
          <p:cNvGrpSpPr>
            <a:grpSpLocks noChangeAspect="1"/>
          </p:cNvGrpSpPr>
          <p:nvPr/>
        </p:nvGrpSpPr>
        <p:grpSpPr bwMode="auto">
          <a:xfrm rot="16200000">
            <a:off x="5236971" y="1864569"/>
            <a:ext cx="334962" cy="1092200"/>
            <a:chOff x="2347" y="4122"/>
            <a:chExt cx="384" cy="1331"/>
          </a:xfrm>
        </p:grpSpPr>
        <p:grpSp>
          <p:nvGrpSpPr>
            <p:cNvPr id="193" name="Group 5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207" name="Line 6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08" name="Line 6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94" name="Group 6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205" name="Line 6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06" name="Line 6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95" name="Group 6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203" name="Line 6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04" name="Line 6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96" name="Group 6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201" name="Line 6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02" name="Line 7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197" name="Line 7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98" name="Line 7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99" name="Line 7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00" name="Line 7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209" name="Line 77"/>
          <p:cNvSpPr>
            <a:spLocks noChangeAspect="1" noChangeShapeType="1"/>
          </p:cNvSpPr>
          <p:nvPr/>
        </p:nvSpPr>
        <p:spPr bwMode="auto">
          <a:xfrm>
            <a:off x="6289483" y="2391619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10" name="Line 78"/>
          <p:cNvSpPr>
            <a:spLocks noChangeAspect="1" noChangeShapeType="1"/>
          </p:cNvSpPr>
          <p:nvPr/>
        </p:nvSpPr>
        <p:spPr bwMode="auto">
          <a:xfrm>
            <a:off x="6289483" y="3439187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sp>
        <p:nvSpPr>
          <p:cNvPr id="211" name="Line 81"/>
          <p:cNvSpPr>
            <a:spLocks noChangeAspect="1" noChangeShapeType="1"/>
          </p:cNvSpPr>
          <p:nvPr/>
        </p:nvSpPr>
        <p:spPr bwMode="auto">
          <a:xfrm rot="16200000" flipV="1">
            <a:off x="6092633" y="2212232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212" name="Group 82"/>
          <p:cNvGrpSpPr>
            <a:grpSpLocks noChangeAspect="1"/>
          </p:cNvGrpSpPr>
          <p:nvPr/>
        </p:nvGrpSpPr>
        <p:grpSpPr bwMode="auto">
          <a:xfrm rot="16200000">
            <a:off x="5338571" y="3709244"/>
            <a:ext cx="334962" cy="1092200"/>
            <a:chOff x="2347" y="4122"/>
            <a:chExt cx="384" cy="1331"/>
          </a:xfrm>
        </p:grpSpPr>
        <p:grpSp>
          <p:nvGrpSpPr>
            <p:cNvPr id="213" name="Group 83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227" name="Line 8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28" name="Line 8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14" name="Group 86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225" name="Line 8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26" name="Line 8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15" name="Group 89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223" name="Line 9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24" name="Line 9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16" name="Group 92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221" name="Line 9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22" name="Line 9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217" name="Line 95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18" name="Line 96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19" name="Line 97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20" name="Line 98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229" name="Line 99"/>
          <p:cNvSpPr>
            <a:spLocks noChangeAspect="1" noChangeShapeType="1"/>
          </p:cNvSpPr>
          <p:nvPr/>
        </p:nvSpPr>
        <p:spPr bwMode="auto">
          <a:xfrm rot="16200000" flipV="1">
            <a:off x="6129146" y="4047382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30" name="Oval 100"/>
          <p:cNvSpPr>
            <a:spLocks noChangeAspect="1" noChangeArrowheads="1"/>
          </p:cNvSpPr>
          <p:nvPr/>
        </p:nvSpPr>
        <p:spPr bwMode="auto">
          <a:xfrm flipH="1" flipV="1">
            <a:off x="6228116" y="4141218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grpSp>
        <p:nvGrpSpPr>
          <p:cNvPr id="231" name="Group 101"/>
          <p:cNvGrpSpPr>
            <a:grpSpLocks noChangeAspect="1"/>
          </p:cNvGrpSpPr>
          <p:nvPr/>
        </p:nvGrpSpPr>
        <p:grpSpPr bwMode="auto">
          <a:xfrm rot="16200000">
            <a:off x="4444808" y="4820494"/>
            <a:ext cx="334962" cy="1092200"/>
            <a:chOff x="2347" y="4122"/>
            <a:chExt cx="384" cy="1331"/>
          </a:xfrm>
        </p:grpSpPr>
        <p:grpSp>
          <p:nvGrpSpPr>
            <p:cNvPr id="232" name="Group 102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246" name="Line 10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47" name="Line 10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33" name="Group 105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244" name="Line 10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45" name="Line 10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34" name="Group 108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242" name="Line 10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43" name="Line 11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35" name="Group 111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240" name="Line 112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41" name="Line 113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236" name="Line 114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37" name="Line 115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38" name="Line 116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39" name="Line 117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248" name="Line 118"/>
          <p:cNvSpPr>
            <a:spLocks noChangeAspect="1" noChangeShapeType="1"/>
          </p:cNvSpPr>
          <p:nvPr/>
        </p:nvSpPr>
        <p:spPr bwMode="auto">
          <a:xfrm flipV="1">
            <a:off x="2819208" y="5344369"/>
            <a:ext cx="13128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49" name="Line 119"/>
          <p:cNvSpPr>
            <a:spLocks noChangeAspect="1" noChangeShapeType="1"/>
          </p:cNvSpPr>
          <p:nvPr/>
        </p:nvSpPr>
        <p:spPr bwMode="auto">
          <a:xfrm>
            <a:off x="2819208" y="4228357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50" name="Line 120"/>
          <p:cNvSpPr>
            <a:spLocks noChangeAspect="1" noChangeShapeType="1"/>
          </p:cNvSpPr>
          <p:nvPr/>
        </p:nvSpPr>
        <p:spPr bwMode="auto">
          <a:xfrm>
            <a:off x="5121083" y="5344369"/>
            <a:ext cx="118745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51" name="Line 121"/>
          <p:cNvSpPr>
            <a:spLocks noChangeAspect="1" noChangeShapeType="1"/>
          </p:cNvSpPr>
          <p:nvPr/>
        </p:nvSpPr>
        <p:spPr bwMode="auto">
          <a:xfrm>
            <a:off x="6289483" y="4245819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52" name="Text Box 122"/>
          <p:cNvSpPr txBox="1">
            <a:spLocks noChangeAspect="1" noChangeArrowheads="1"/>
          </p:cNvSpPr>
          <p:nvPr/>
        </p:nvSpPr>
        <p:spPr bwMode="auto">
          <a:xfrm>
            <a:off x="3442892" y="1901082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5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253" name="Text Box 123"/>
          <p:cNvSpPr txBox="1">
            <a:spLocks noChangeAspect="1" noChangeArrowheads="1"/>
          </p:cNvSpPr>
          <p:nvPr/>
        </p:nvSpPr>
        <p:spPr bwMode="auto">
          <a:xfrm>
            <a:off x="5247880" y="1912194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3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254" name="Text Box 124"/>
          <p:cNvSpPr txBox="1">
            <a:spLocks noChangeAspect="1" noChangeArrowheads="1"/>
          </p:cNvSpPr>
          <p:nvPr/>
        </p:nvSpPr>
        <p:spPr bwMode="auto">
          <a:xfrm>
            <a:off x="5368530" y="4463035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4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255" name="Text Box 125"/>
          <p:cNvSpPr txBox="1">
            <a:spLocks noChangeAspect="1" noChangeArrowheads="1"/>
          </p:cNvSpPr>
          <p:nvPr/>
        </p:nvSpPr>
        <p:spPr bwMode="auto">
          <a:xfrm>
            <a:off x="4411614" y="5573490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256" name="Text Box 126"/>
          <p:cNvSpPr txBox="1">
            <a:spLocks noChangeAspect="1" noChangeArrowheads="1"/>
          </p:cNvSpPr>
          <p:nvPr/>
        </p:nvSpPr>
        <p:spPr bwMode="auto">
          <a:xfrm>
            <a:off x="6372132" y="3997202"/>
            <a:ext cx="3531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endParaRPr lang="en-GB" altLang="en-US" baseline="-25000" dirty="0"/>
          </a:p>
        </p:txBody>
      </p:sp>
      <p:sp>
        <p:nvSpPr>
          <p:cNvPr id="257" name="Text Box 128"/>
          <p:cNvSpPr txBox="1">
            <a:spLocks noChangeAspect="1" noChangeArrowheads="1"/>
          </p:cNvSpPr>
          <p:nvPr/>
        </p:nvSpPr>
        <p:spPr bwMode="auto">
          <a:xfrm>
            <a:off x="4283900" y="4285234"/>
            <a:ext cx="487313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(ref) </a:t>
            </a:r>
            <a:endParaRPr lang="en-GB" altLang="en-US" baseline="-25000" dirty="0"/>
          </a:p>
        </p:txBody>
      </p:sp>
      <p:sp>
        <p:nvSpPr>
          <p:cNvPr id="258" name="Line 81"/>
          <p:cNvSpPr>
            <a:spLocks noChangeAspect="1" noChangeShapeType="1"/>
          </p:cNvSpPr>
          <p:nvPr/>
        </p:nvSpPr>
        <p:spPr bwMode="auto">
          <a:xfrm rot="16200000" flipV="1">
            <a:off x="6280053" y="3272726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59" name="Oval 100"/>
          <p:cNvSpPr>
            <a:spLocks noChangeAspect="1" noChangeArrowheads="1"/>
          </p:cNvSpPr>
          <p:nvPr/>
        </p:nvSpPr>
        <p:spPr bwMode="auto">
          <a:xfrm flipH="1" flipV="1">
            <a:off x="4499924" y="2341018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260" name="Oval 100"/>
          <p:cNvSpPr>
            <a:spLocks noChangeAspect="1" noChangeArrowheads="1"/>
          </p:cNvSpPr>
          <p:nvPr/>
        </p:nvSpPr>
        <p:spPr bwMode="auto">
          <a:xfrm flipH="1" flipV="1">
            <a:off x="2771732" y="4141218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261" name="Line 24"/>
          <p:cNvSpPr>
            <a:spLocks noChangeAspect="1" noChangeShapeType="1"/>
          </p:cNvSpPr>
          <p:nvPr/>
        </p:nvSpPr>
        <p:spPr bwMode="auto">
          <a:xfrm rot="16200000" flipV="1">
            <a:off x="2835190" y="2964494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62" name="Line 24"/>
          <p:cNvSpPr>
            <a:spLocks noChangeAspect="1" noChangeShapeType="1"/>
          </p:cNvSpPr>
          <p:nvPr/>
        </p:nvSpPr>
        <p:spPr bwMode="auto">
          <a:xfrm rot="16200000" flipV="1">
            <a:off x="2836824" y="3270331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63" name="Line 24"/>
          <p:cNvSpPr>
            <a:spLocks noChangeAspect="1" noChangeShapeType="1"/>
          </p:cNvSpPr>
          <p:nvPr/>
        </p:nvSpPr>
        <p:spPr bwMode="auto">
          <a:xfrm rot="16200000" flipV="1">
            <a:off x="6266368" y="2947076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264" name="Group 263"/>
          <p:cNvGrpSpPr/>
          <p:nvPr/>
        </p:nvGrpSpPr>
        <p:grpSpPr>
          <a:xfrm>
            <a:off x="3186966" y="2983600"/>
            <a:ext cx="881243" cy="862842"/>
            <a:chOff x="3162739" y="2919454"/>
            <a:chExt cx="881243" cy="862842"/>
          </a:xfrm>
        </p:grpSpPr>
        <p:sp>
          <p:nvSpPr>
            <p:cNvPr id="265" name="Arc 264"/>
            <p:cNvSpPr/>
            <p:nvPr/>
          </p:nvSpPr>
          <p:spPr>
            <a:xfrm rot="17380057">
              <a:off x="3171940" y="2910253"/>
              <a:ext cx="862842" cy="881243"/>
            </a:xfrm>
            <a:prstGeom prst="arc">
              <a:avLst>
                <a:gd name="adj1" fmla="val 14420896"/>
                <a:gd name="adj2" fmla="val 11061715"/>
              </a:avLst>
            </a:prstGeom>
            <a:ln w="1905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6" name="Text Box 75"/>
            <p:cNvSpPr txBox="1">
              <a:spLocks noChangeAspect="1" noChangeArrowheads="1"/>
            </p:cNvSpPr>
            <p:nvPr/>
          </p:nvSpPr>
          <p:spPr bwMode="auto">
            <a:xfrm>
              <a:off x="3252652" y="3263962"/>
              <a:ext cx="5746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alt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GB" altLang="en-US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GB" altLang="en-US" baseline="-250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V="1">
            <a:off x="2491227" y="2802196"/>
            <a:ext cx="1252" cy="415516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2"/>
          <p:cNvSpPr txBox="1">
            <a:spLocks noChangeArrowheads="1"/>
          </p:cNvSpPr>
          <p:nvPr/>
        </p:nvSpPr>
        <p:spPr>
          <a:xfrm>
            <a:off x="197874" y="378541"/>
            <a:ext cx="8252460" cy="838200"/>
          </a:xfrm>
          <a:prstGeom prst="rect">
            <a:avLst/>
          </a:prstGeom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altLang="en-US" sz="4000" dirty="0" smtClean="0"/>
              <a:t>            </a:t>
            </a:r>
            <a:r>
              <a:rPr lang="en-GB" altLang="en-US" sz="4000" dirty="0" smtClean="0">
                <a:solidFill>
                  <a:schemeClr val="bg1">
                    <a:lumMod val="95000"/>
                  </a:schemeClr>
                </a:solidFill>
              </a:rPr>
              <a:t>Solution to Tutorial 2, </a:t>
            </a:r>
            <a:r>
              <a:rPr lang="en-GB" altLang="en-US" sz="4400" dirty="0" smtClean="0">
                <a:solidFill>
                  <a:schemeClr val="bg1">
                    <a:lumMod val="95000"/>
                  </a:schemeClr>
                </a:solidFill>
              </a:rPr>
              <a:t>Question 2</a:t>
            </a:r>
            <a:endParaRPr lang="en-GB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041" y="6476999"/>
            <a:ext cx="5507719" cy="274320"/>
          </a:xfrm>
        </p:spPr>
        <p:txBody>
          <a:bodyPr/>
          <a:lstStyle/>
          <a:p>
            <a:r>
              <a:rPr lang="en-US" altLang="en-US" dirty="0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617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2743200" y="4100052"/>
            <a:ext cx="3657600" cy="1386348"/>
          </a:xfrm>
          <a:prstGeom prst="frame">
            <a:avLst>
              <a:gd name="adj1" fmla="val 22340"/>
            </a:avLst>
          </a:prstGeom>
          <a:solidFill>
            <a:schemeClr val="accent5">
              <a:lumMod val="20000"/>
              <a:lumOff val="80000"/>
            </a:schemeClr>
          </a:solidFill>
          <a:ln w="38100" cap="sq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6B25D-FD21-40F0-BEF7-3296AACD58D1}" type="slidenum">
              <a:rPr lang="en-US" altLang="en-US"/>
              <a:pPr/>
              <a:t>12</a:t>
            </a:fld>
            <a:endParaRPr lang="en-US" altLang="en-US" dirty="0"/>
          </a:p>
        </p:txBody>
      </p:sp>
      <p:sp>
        <p:nvSpPr>
          <p:cNvPr id="135" name="Text Box 129"/>
          <p:cNvSpPr txBox="1">
            <a:spLocks noChangeAspect="1" noChangeArrowheads="1"/>
          </p:cNvSpPr>
          <p:nvPr/>
        </p:nvSpPr>
        <p:spPr bwMode="auto">
          <a:xfrm>
            <a:off x="746820" y="1520085"/>
            <a:ext cx="1977593" cy="71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2800" dirty="0" smtClean="0"/>
              <a:t>Determine V</a:t>
            </a:r>
            <a:r>
              <a:rPr lang="en-US" altLang="en-US" sz="2800" baseline="-25000" dirty="0" smtClean="0"/>
              <a:t>2</a:t>
            </a:r>
            <a:endParaRPr lang="en-US" altLang="en-US" sz="2800" dirty="0"/>
          </a:p>
          <a:p>
            <a:pPr algn="ctr"/>
            <a:endParaRPr lang="en-GB" altLang="en-US" sz="2800" b="1" baseline="-25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716953"/>
              </p:ext>
            </p:extLst>
          </p:nvPr>
        </p:nvGraphicFramePr>
        <p:xfrm>
          <a:off x="6757988" y="1835150"/>
          <a:ext cx="132873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Equation" r:id="rId3" imgW="495000" imgH="215640" progId="Equation.3">
                  <p:embed/>
                </p:oleObj>
              </mc:Choice>
              <mc:Fallback>
                <p:oleObj name="Equation" r:id="rId3" imgW="4950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57988" y="1835150"/>
                        <a:ext cx="1328737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" name="Group 6"/>
          <p:cNvGrpSpPr>
            <a:grpSpLocks noChangeAspect="1"/>
          </p:cNvGrpSpPr>
          <p:nvPr/>
        </p:nvGrpSpPr>
        <p:grpSpPr bwMode="auto">
          <a:xfrm>
            <a:off x="4355908" y="2917082"/>
            <a:ext cx="334963" cy="1093787"/>
            <a:chOff x="2347" y="4122"/>
            <a:chExt cx="384" cy="1331"/>
          </a:xfrm>
        </p:grpSpPr>
        <p:grpSp>
          <p:nvGrpSpPr>
            <p:cNvPr id="256" name="Group 7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270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71" name="Line 9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57" name="Group 10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268" name="Line 11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69" name="Line 12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58" name="Group 13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266" name="Line 1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67" name="Line 1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59" name="Group 16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264" name="Line 1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65" name="Line 1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260" name="Line 19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61" name="Line 20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62" name="Line 21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63" name="Line 22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144" name="Line 23"/>
          <p:cNvSpPr>
            <a:spLocks noChangeAspect="1" noChangeShapeType="1"/>
          </p:cNvSpPr>
          <p:nvPr/>
        </p:nvSpPr>
        <p:spPr bwMode="auto">
          <a:xfrm>
            <a:off x="2819208" y="4228357"/>
            <a:ext cx="22653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45" name="Line 24"/>
          <p:cNvSpPr>
            <a:spLocks noChangeAspect="1" noChangeShapeType="1"/>
          </p:cNvSpPr>
          <p:nvPr/>
        </p:nvSpPr>
        <p:spPr bwMode="auto">
          <a:xfrm rot="16200000" flipV="1">
            <a:off x="3000183" y="2210644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46" name="Line 25"/>
          <p:cNvSpPr>
            <a:spLocks noChangeAspect="1" noChangeShapeType="1"/>
          </p:cNvSpPr>
          <p:nvPr/>
        </p:nvSpPr>
        <p:spPr bwMode="auto">
          <a:xfrm flipV="1">
            <a:off x="4546408" y="2374157"/>
            <a:ext cx="0" cy="5397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47" name="Text Box 26"/>
          <p:cNvSpPr txBox="1">
            <a:spLocks noChangeAspect="1" noChangeArrowheads="1"/>
          </p:cNvSpPr>
          <p:nvPr/>
        </p:nvSpPr>
        <p:spPr bwMode="auto">
          <a:xfrm>
            <a:off x="4823019" y="3257170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148" name="Text Box 27"/>
          <p:cNvSpPr txBox="1">
            <a:spLocks noChangeAspect="1" noChangeArrowheads="1"/>
          </p:cNvSpPr>
          <p:nvPr/>
        </p:nvSpPr>
        <p:spPr bwMode="auto">
          <a:xfrm>
            <a:off x="4472763" y="2004269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1</a:t>
            </a:r>
            <a:endParaRPr lang="en-GB" altLang="en-US" baseline="-25000"/>
          </a:p>
        </p:txBody>
      </p:sp>
      <p:sp>
        <p:nvSpPr>
          <p:cNvPr id="149" name="Oval 29"/>
          <p:cNvSpPr>
            <a:spLocks noChangeAspect="1" noChangeArrowheads="1"/>
          </p:cNvSpPr>
          <p:nvPr/>
        </p:nvSpPr>
        <p:spPr bwMode="auto">
          <a:xfrm flipH="1" flipV="1">
            <a:off x="4499924" y="4141218"/>
            <a:ext cx="143926" cy="121632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50" name="Text Box 30"/>
          <p:cNvSpPr txBox="1">
            <a:spLocks noChangeAspect="1" noChangeArrowheads="1"/>
          </p:cNvSpPr>
          <p:nvPr/>
        </p:nvSpPr>
        <p:spPr bwMode="auto">
          <a:xfrm>
            <a:off x="4311892" y="3917306"/>
            <a:ext cx="192360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3 </a:t>
            </a:r>
            <a:endParaRPr lang="en-GB" altLang="en-US" baseline="-25000" dirty="0"/>
          </a:p>
        </p:txBody>
      </p:sp>
      <p:sp>
        <p:nvSpPr>
          <p:cNvPr id="151" name="Text Box 32"/>
          <p:cNvSpPr txBox="1">
            <a:spLocks noChangeAspect="1" noChangeArrowheads="1"/>
          </p:cNvSpPr>
          <p:nvPr/>
        </p:nvSpPr>
        <p:spPr bwMode="auto">
          <a:xfrm>
            <a:off x="1942995" y="3123457"/>
            <a:ext cx="4744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 smtClean="0"/>
              <a:t>10 V</a:t>
            </a:r>
            <a:endParaRPr lang="en-GB" altLang="en-US" baseline="-25000" dirty="0"/>
          </a:p>
        </p:txBody>
      </p:sp>
      <p:sp>
        <p:nvSpPr>
          <p:cNvPr id="152" name="Line 34"/>
          <p:cNvSpPr>
            <a:spLocks noChangeAspect="1" noChangeShapeType="1"/>
          </p:cNvSpPr>
          <p:nvPr/>
        </p:nvSpPr>
        <p:spPr bwMode="auto">
          <a:xfrm>
            <a:off x="2819208" y="2391618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53" name="Line 35"/>
          <p:cNvSpPr>
            <a:spLocks noChangeAspect="1" noChangeShapeType="1"/>
          </p:cNvSpPr>
          <p:nvPr/>
        </p:nvSpPr>
        <p:spPr bwMode="auto">
          <a:xfrm>
            <a:off x="2819208" y="3447851"/>
            <a:ext cx="0" cy="792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grpSp>
        <p:nvGrpSpPr>
          <p:cNvPr id="154" name="Group 38"/>
          <p:cNvGrpSpPr>
            <a:grpSpLocks noChangeAspect="1"/>
          </p:cNvGrpSpPr>
          <p:nvPr/>
        </p:nvGrpSpPr>
        <p:grpSpPr bwMode="auto">
          <a:xfrm rot="16200000">
            <a:off x="3509771" y="1864569"/>
            <a:ext cx="334962" cy="1092200"/>
            <a:chOff x="2347" y="4122"/>
            <a:chExt cx="384" cy="1331"/>
          </a:xfrm>
        </p:grpSpPr>
        <p:grpSp>
          <p:nvGrpSpPr>
            <p:cNvPr id="240" name="Group 3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254" name="Line 4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55" name="Line 4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41" name="Group 4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252" name="Line 4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53" name="Line 4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42" name="Group 4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250" name="Line 4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51" name="Line 4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43" name="Group 4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248" name="Line 4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49" name="Line 5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244" name="Line 5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45" name="Line 5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46" name="Line 5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47" name="Line 5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155" name="Line 55"/>
          <p:cNvSpPr>
            <a:spLocks noChangeAspect="1" noChangeShapeType="1"/>
          </p:cNvSpPr>
          <p:nvPr/>
        </p:nvSpPr>
        <p:spPr bwMode="auto">
          <a:xfrm rot="16200000" flipV="1">
            <a:off x="4367021" y="2210644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56" name="Line 56"/>
          <p:cNvSpPr>
            <a:spLocks noChangeAspect="1" noChangeShapeType="1"/>
          </p:cNvSpPr>
          <p:nvPr/>
        </p:nvSpPr>
        <p:spPr bwMode="auto">
          <a:xfrm rot="10800000" flipV="1">
            <a:off x="4546408" y="3885457"/>
            <a:ext cx="0" cy="3603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57" name="Line 57"/>
          <p:cNvSpPr>
            <a:spLocks noChangeAspect="1" noChangeShapeType="1"/>
          </p:cNvSpPr>
          <p:nvPr/>
        </p:nvSpPr>
        <p:spPr bwMode="auto">
          <a:xfrm rot="16200000" flipV="1">
            <a:off x="4743258" y="2212232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158" name="Group 58"/>
          <p:cNvGrpSpPr>
            <a:grpSpLocks noChangeAspect="1"/>
          </p:cNvGrpSpPr>
          <p:nvPr/>
        </p:nvGrpSpPr>
        <p:grpSpPr bwMode="auto">
          <a:xfrm rot="16200000">
            <a:off x="5236971" y="1864569"/>
            <a:ext cx="334962" cy="1092200"/>
            <a:chOff x="2347" y="4122"/>
            <a:chExt cx="384" cy="1331"/>
          </a:xfrm>
        </p:grpSpPr>
        <p:grpSp>
          <p:nvGrpSpPr>
            <p:cNvPr id="224" name="Group 5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238" name="Line 6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39" name="Line 6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25" name="Group 6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236" name="Line 6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37" name="Line 6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26" name="Group 6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234" name="Line 6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35" name="Line 6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27" name="Group 6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232" name="Line 6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33" name="Line 7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228" name="Line 7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29" name="Line 7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30" name="Line 7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31" name="Line 7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159" name="Line 77"/>
          <p:cNvSpPr>
            <a:spLocks noChangeAspect="1" noChangeShapeType="1"/>
          </p:cNvSpPr>
          <p:nvPr/>
        </p:nvSpPr>
        <p:spPr bwMode="auto">
          <a:xfrm>
            <a:off x="6289483" y="2391619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0" name="Line 78"/>
          <p:cNvSpPr>
            <a:spLocks noChangeAspect="1" noChangeShapeType="1"/>
          </p:cNvSpPr>
          <p:nvPr/>
        </p:nvSpPr>
        <p:spPr bwMode="auto">
          <a:xfrm>
            <a:off x="6289483" y="3439187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sp>
        <p:nvSpPr>
          <p:cNvPr id="161" name="Line 81"/>
          <p:cNvSpPr>
            <a:spLocks noChangeAspect="1" noChangeShapeType="1"/>
          </p:cNvSpPr>
          <p:nvPr/>
        </p:nvSpPr>
        <p:spPr bwMode="auto">
          <a:xfrm rot="16200000" flipV="1">
            <a:off x="6092633" y="2212232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162" name="Group 82"/>
          <p:cNvGrpSpPr>
            <a:grpSpLocks noChangeAspect="1"/>
          </p:cNvGrpSpPr>
          <p:nvPr/>
        </p:nvGrpSpPr>
        <p:grpSpPr bwMode="auto">
          <a:xfrm rot="16200000">
            <a:off x="5338571" y="3709244"/>
            <a:ext cx="334962" cy="1092200"/>
            <a:chOff x="2347" y="4122"/>
            <a:chExt cx="384" cy="1331"/>
          </a:xfrm>
        </p:grpSpPr>
        <p:grpSp>
          <p:nvGrpSpPr>
            <p:cNvPr id="208" name="Group 83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222" name="Line 8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23" name="Line 8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09" name="Group 86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220" name="Line 8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21" name="Line 8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10" name="Group 89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218" name="Line 9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19" name="Line 9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11" name="Group 92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216" name="Line 9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17" name="Line 9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212" name="Line 95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13" name="Line 96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14" name="Line 97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15" name="Line 98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163" name="Line 99"/>
          <p:cNvSpPr>
            <a:spLocks noChangeAspect="1" noChangeShapeType="1"/>
          </p:cNvSpPr>
          <p:nvPr/>
        </p:nvSpPr>
        <p:spPr bwMode="auto">
          <a:xfrm rot="16200000" flipV="1">
            <a:off x="6129146" y="4047382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" name="Oval 100"/>
          <p:cNvSpPr>
            <a:spLocks noChangeAspect="1" noChangeArrowheads="1"/>
          </p:cNvSpPr>
          <p:nvPr/>
        </p:nvSpPr>
        <p:spPr bwMode="auto">
          <a:xfrm flipH="1" flipV="1">
            <a:off x="6228116" y="4141218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grpSp>
        <p:nvGrpSpPr>
          <p:cNvPr id="165" name="Group 101"/>
          <p:cNvGrpSpPr>
            <a:grpSpLocks noChangeAspect="1"/>
          </p:cNvGrpSpPr>
          <p:nvPr/>
        </p:nvGrpSpPr>
        <p:grpSpPr bwMode="auto">
          <a:xfrm rot="16200000">
            <a:off x="4444808" y="4820494"/>
            <a:ext cx="334962" cy="1092200"/>
            <a:chOff x="2347" y="4122"/>
            <a:chExt cx="384" cy="1331"/>
          </a:xfrm>
        </p:grpSpPr>
        <p:grpSp>
          <p:nvGrpSpPr>
            <p:cNvPr id="192" name="Group 102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206" name="Line 10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07" name="Line 10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93" name="Group 105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204" name="Line 10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05" name="Line 10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94" name="Group 108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202" name="Line 10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03" name="Line 11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95" name="Group 111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200" name="Line 112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01" name="Line 113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196" name="Line 114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97" name="Line 115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98" name="Line 116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99" name="Line 117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166" name="Line 118"/>
          <p:cNvSpPr>
            <a:spLocks noChangeAspect="1" noChangeShapeType="1"/>
          </p:cNvSpPr>
          <p:nvPr/>
        </p:nvSpPr>
        <p:spPr bwMode="auto">
          <a:xfrm flipV="1">
            <a:off x="2819208" y="5344369"/>
            <a:ext cx="13128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7" name="Line 119"/>
          <p:cNvSpPr>
            <a:spLocks noChangeAspect="1" noChangeShapeType="1"/>
          </p:cNvSpPr>
          <p:nvPr/>
        </p:nvSpPr>
        <p:spPr bwMode="auto">
          <a:xfrm>
            <a:off x="2819208" y="4228357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8" name="Line 120"/>
          <p:cNvSpPr>
            <a:spLocks noChangeAspect="1" noChangeShapeType="1"/>
          </p:cNvSpPr>
          <p:nvPr/>
        </p:nvSpPr>
        <p:spPr bwMode="auto">
          <a:xfrm>
            <a:off x="5121083" y="5344369"/>
            <a:ext cx="118745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9" name="Line 121"/>
          <p:cNvSpPr>
            <a:spLocks noChangeAspect="1" noChangeShapeType="1"/>
          </p:cNvSpPr>
          <p:nvPr/>
        </p:nvSpPr>
        <p:spPr bwMode="auto">
          <a:xfrm>
            <a:off x="6289483" y="4245819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70" name="Text Box 122"/>
          <p:cNvSpPr txBox="1">
            <a:spLocks noChangeAspect="1" noChangeArrowheads="1"/>
          </p:cNvSpPr>
          <p:nvPr/>
        </p:nvSpPr>
        <p:spPr bwMode="auto">
          <a:xfrm>
            <a:off x="3442892" y="1901082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5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171" name="Text Box 123"/>
          <p:cNvSpPr txBox="1">
            <a:spLocks noChangeAspect="1" noChangeArrowheads="1"/>
          </p:cNvSpPr>
          <p:nvPr/>
        </p:nvSpPr>
        <p:spPr bwMode="auto">
          <a:xfrm>
            <a:off x="5247880" y="1912194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3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172" name="Text Box 124"/>
          <p:cNvSpPr txBox="1">
            <a:spLocks noChangeAspect="1" noChangeArrowheads="1"/>
          </p:cNvSpPr>
          <p:nvPr/>
        </p:nvSpPr>
        <p:spPr bwMode="auto">
          <a:xfrm>
            <a:off x="5368530" y="4463035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4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173" name="Text Box 125"/>
          <p:cNvSpPr txBox="1">
            <a:spLocks noChangeAspect="1" noChangeArrowheads="1"/>
          </p:cNvSpPr>
          <p:nvPr/>
        </p:nvSpPr>
        <p:spPr bwMode="auto">
          <a:xfrm>
            <a:off x="4411614" y="5573490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174" name="Text Box 126"/>
          <p:cNvSpPr txBox="1">
            <a:spLocks noChangeAspect="1" noChangeArrowheads="1"/>
          </p:cNvSpPr>
          <p:nvPr/>
        </p:nvSpPr>
        <p:spPr bwMode="auto">
          <a:xfrm>
            <a:off x="6372132" y="3997202"/>
            <a:ext cx="3531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endParaRPr lang="en-GB" altLang="en-US" baseline="-25000" dirty="0"/>
          </a:p>
        </p:txBody>
      </p:sp>
      <p:sp>
        <p:nvSpPr>
          <p:cNvPr id="175" name="Text Box 128"/>
          <p:cNvSpPr txBox="1">
            <a:spLocks noChangeAspect="1" noChangeArrowheads="1"/>
          </p:cNvSpPr>
          <p:nvPr/>
        </p:nvSpPr>
        <p:spPr bwMode="auto">
          <a:xfrm>
            <a:off x="4283900" y="4285234"/>
            <a:ext cx="487313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(ref) </a:t>
            </a:r>
            <a:endParaRPr lang="en-GB" altLang="en-US" baseline="-25000" dirty="0"/>
          </a:p>
        </p:txBody>
      </p:sp>
      <p:sp>
        <p:nvSpPr>
          <p:cNvPr id="177" name="Line 81"/>
          <p:cNvSpPr>
            <a:spLocks noChangeAspect="1" noChangeShapeType="1"/>
          </p:cNvSpPr>
          <p:nvPr/>
        </p:nvSpPr>
        <p:spPr bwMode="auto">
          <a:xfrm rot="16200000" flipV="1">
            <a:off x="6280053" y="3272726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78" name="Oval 100"/>
          <p:cNvSpPr>
            <a:spLocks noChangeAspect="1" noChangeArrowheads="1"/>
          </p:cNvSpPr>
          <p:nvPr/>
        </p:nvSpPr>
        <p:spPr bwMode="auto">
          <a:xfrm flipH="1" flipV="1">
            <a:off x="4499924" y="2341018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79" name="Oval 100"/>
          <p:cNvSpPr>
            <a:spLocks noChangeAspect="1" noChangeArrowheads="1"/>
          </p:cNvSpPr>
          <p:nvPr/>
        </p:nvSpPr>
        <p:spPr bwMode="auto">
          <a:xfrm flipH="1" flipV="1">
            <a:off x="2771732" y="4141218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80" name="Line 24"/>
          <p:cNvSpPr>
            <a:spLocks noChangeAspect="1" noChangeShapeType="1"/>
          </p:cNvSpPr>
          <p:nvPr/>
        </p:nvSpPr>
        <p:spPr bwMode="auto">
          <a:xfrm rot="16200000" flipV="1">
            <a:off x="2835190" y="2964494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81" name="Line 24"/>
          <p:cNvSpPr>
            <a:spLocks noChangeAspect="1" noChangeShapeType="1"/>
          </p:cNvSpPr>
          <p:nvPr/>
        </p:nvSpPr>
        <p:spPr bwMode="auto">
          <a:xfrm rot="16200000" flipV="1">
            <a:off x="2836824" y="3270331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82" name="Line 24"/>
          <p:cNvSpPr>
            <a:spLocks noChangeAspect="1" noChangeShapeType="1"/>
          </p:cNvSpPr>
          <p:nvPr/>
        </p:nvSpPr>
        <p:spPr bwMode="auto">
          <a:xfrm rot="16200000" flipV="1">
            <a:off x="6266368" y="2947076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133" name="Group 132"/>
          <p:cNvGrpSpPr/>
          <p:nvPr/>
        </p:nvGrpSpPr>
        <p:grpSpPr>
          <a:xfrm>
            <a:off x="3713474" y="4606569"/>
            <a:ext cx="1803305" cy="420984"/>
            <a:chOff x="3512266" y="4630914"/>
            <a:chExt cx="1803305" cy="420984"/>
          </a:xfrm>
        </p:grpSpPr>
        <p:sp>
          <p:nvSpPr>
            <p:cNvPr id="134" name="Arc 133"/>
            <p:cNvSpPr/>
            <p:nvPr/>
          </p:nvSpPr>
          <p:spPr>
            <a:xfrm rot="16200000">
              <a:off x="4233063" y="3910117"/>
              <a:ext cx="361712" cy="1803305"/>
            </a:xfrm>
            <a:prstGeom prst="arc">
              <a:avLst>
                <a:gd name="adj1" fmla="val 15333965"/>
                <a:gd name="adj2" fmla="val 7814806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6" name="Text Box 75"/>
            <p:cNvSpPr txBox="1">
              <a:spLocks noChangeAspect="1" noChangeArrowheads="1"/>
            </p:cNvSpPr>
            <p:nvPr/>
          </p:nvSpPr>
          <p:spPr bwMode="auto">
            <a:xfrm>
              <a:off x="4058195" y="4774899"/>
              <a:ext cx="5746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altLang="en-US" dirty="0" smtClea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GB" altLang="en-US" baseline="-25000" dirty="0" smtClea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GB" altLang="en-US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32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altLang="en-US" sz="4000" dirty="0" smtClean="0"/>
              <a:t>            </a:t>
            </a:r>
            <a:r>
              <a:rPr lang="en-GB" altLang="en-US" sz="4000" dirty="0" smtClean="0">
                <a:solidFill>
                  <a:schemeClr val="bg1">
                    <a:lumMod val="95000"/>
                  </a:schemeClr>
                </a:solidFill>
              </a:rPr>
              <a:t>Solution to Tutorial 2, </a:t>
            </a:r>
            <a:r>
              <a:rPr lang="en-GB" altLang="en-US" sz="4400" dirty="0" smtClean="0">
                <a:solidFill>
                  <a:schemeClr val="bg1">
                    <a:lumMod val="95000"/>
                  </a:schemeClr>
                </a:solidFill>
              </a:rPr>
              <a:t>Question 2</a:t>
            </a:r>
            <a:endParaRPr lang="en-GB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041" y="6476999"/>
            <a:ext cx="5507719" cy="274320"/>
          </a:xfrm>
        </p:spPr>
        <p:txBody>
          <a:bodyPr/>
          <a:lstStyle/>
          <a:p>
            <a:r>
              <a:rPr lang="en-US" altLang="en-US" dirty="0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468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Frame 512"/>
          <p:cNvSpPr/>
          <p:nvPr/>
        </p:nvSpPr>
        <p:spPr>
          <a:xfrm>
            <a:off x="2684207" y="2477729"/>
            <a:ext cx="3657600" cy="2241754"/>
          </a:xfrm>
          <a:prstGeom prst="frame">
            <a:avLst>
              <a:gd name="adj1" fmla="val 15760"/>
            </a:avLst>
          </a:prstGeom>
          <a:solidFill>
            <a:schemeClr val="accent1">
              <a:lumMod val="20000"/>
              <a:lumOff val="80000"/>
            </a:schemeClr>
          </a:solidFill>
          <a:ln w="38100" cap="sq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6B25D-FD21-40F0-BEF7-3296AACD58D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35" name="Text Box 129"/>
          <p:cNvSpPr txBox="1">
            <a:spLocks noChangeAspect="1" noChangeArrowheads="1"/>
          </p:cNvSpPr>
          <p:nvPr/>
        </p:nvSpPr>
        <p:spPr bwMode="auto">
          <a:xfrm>
            <a:off x="753231" y="1520085"/>
            <a:ext cx="196476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2800" dirty="0" smtClean="0"/>
              <a:t>Determine V</a:t>
            </a:r>
            <a:r>
              <a:rPr lang="en-US" altLang="en-US" sz="2800" baseline="-25000" dirty="0" smtClean="0"/>
              <a:t>3</a:t>
            </a:r>
            <a:endParaRPr lang="en-GB" altLang="en-US" sz="2800" b="1" baseline="-25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535047"/>
              </p:ext>
            </p:extLst>
          </p:nvPr>
        </p:nvGraphicFramePr>
        <p:xfrm>
          <a:off x="6351588" y="1820863"/>
          <a:ext cx="21447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3" imgW="799920" imgH="228600" progId="Equation.3">
                  <p:embed/>
                </p:oleObj>
              </mc:Choice>
              <mc:Fallback>
                <p:oleObj name="Equation" r:id="rId3" imgW="799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51588" y="1820863"/>
                        <a:ext cx="214471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5" name="Group 6"/>
          <p:cNvGrpSpPr>
            <a:grpSpLocks noChangeAspect="1"/>
          </p:cNvGrpSpPr>
          <p:nvPr/>
        </p:nvGrpSpPr>
        <p:grpSpPr bwMode="auto">
          <a:xfrm>
            <a:off x="4296915" y="3138308"/>
            <a:ext cx="334963" cy="1093787"/>
            <a:chOff x="2347" y="4122"/>
            <a:chExt cx="384" cy="1331"/>
          </a:xfrm>
        </p:grpSpPr>
        <p:grpSp>
          <p:nvGrpSpPr>
            <p:cNvPr id="386" name="Group 7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00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01" name="Line 9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387" name="Group 10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398" name="Line 11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399" name="Line 12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388" name="Group 13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396" name="Line 1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397" name="Line 1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389" name="Group 16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394" name="Line 1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395" name="Line 1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390" name="Line 19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391" name="Line 20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392" name="Line 21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393" name="Line 22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02" name="Line 23"/>
          <p:cNvSpPr>
            <a:spLocks noChangeAspect="1" noChangeShapeType="1"/>
          </p:cNvSpPr>
          <p:nvPr/>
        </p:nvSpPr>
        <p:spPr bwMode="auto">
          <a:xfrm>
            <a:off x="2760215" y="4449583"/>
            <a:ext cx="22653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03" name="Line 24"/>
          <p:cNvSpPr>
            <a:spLocks noChangeAspect="1" noChangeShapeType="1"/>
          </p:cNvSpPr>
          <p:nvPr/>
        </p:nvSpPr>
        <p:spPr bwMode="auto">
          <a:xfrm rot="16200000" flipV="1">
            <a:off x="2941190" y="2431870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04" name="Line 25"/>
          <p:cNvSpPr>
            <a:spLocks noChangeAspect="1" noChangeShapeType="1"/>
          </p:cNvSpPr>
          <p:nvPr/>
        </p:nvSpPr>
        <p:spPr bwMode="auto">
          <a:xfrm flipV="1">
            <a:off x="4487415" y="2595383"/>
            <a:ext cx="0" cy="5397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05" name="Text Box 26"/>
          <p:cNvSpPr txBox="1">
            <a:spLocks noChangeAspect="1" noChangeArrowheads="1"/>
          </p:cNvSpPr>
          <p:nvPr/>
        </p:nvSpPr>
        <p:spPr bwMode="auto">
          <a:xfrm>
            <a:off x="4764026" y="3478396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06" name="Text Box 27"/>
          <p:cNvSpPr txBox="1">
            <a:spLocks noChangeAspect="1" noChangeArrowheads="1"/>
          </p:cNvSpPr>
          <p:nvPr/>
        </p:nvSpPr>
        <p:spPr bwMode="auto">
          <a:xfrm>
            <a:off x="4413770" y="222549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1</a:t>
            </a:r>
            <a:endParaRPr lang="en-GB" altLang="en-US" baseline="-25000"/>
          </a:p>
        </p:txBody>
      </p:sp>
      <p:sp>
        <p:nvSpPr>
          <p:cNvPr id="407" name="Oval 29"/>
          <p:cNvSpPr>
            <a:spLocks noChangeAspect="1" noChangeArrowheads="1"/>
          </p:cNvSpPr>
          <p:nvPr/>
        </p:nvSpPr>
        <p:spPr bwMode="auto">
          <a:xfrm flipH="1" flipV="1">
            <a:off x="4440931" y="4362444"/>
            <a:ext cx="143926" cy="121632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408" name="Text Box 30"/>
          <p:cNvSpPr txBox="1">
            <a:spLocks noChangeAspect="1" noChangeArrowheads="1"/>
          </p:cNvSpPr>
          <p:nvPr/>
        </p:nvSpPr>
        <p:spPr bwMode="auto">
          <a:xfrm>
            <a:off x="4252899" y="4138532"/>
            <a:ext cx="192360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3 </a:t>
            </a:r>
            <a:endParaRPr lang="en-GB" altLang="en-US" baseline="-25000" dirty="0"/>
          </a:p>
        </p:txBody>
      </p:sp>
      <p:sp>
        <p:nvSpPr>
          <p:cNvPr id="409" name="Text Box 32"/>
          <p:cNvSpPr txBox="1">
            <a:spLocks noChangeAspect="1" noChangeArrowheads="1"/>
          </p:cNvSpPr>
          <p:nvPr/>
        </p:nvSpPr>
        <p:spPr bwMode="auto">
          <a:xfrm>
            <a:off x="1884002" y="3344683"/>
            <a:ext cx="4744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 smtClean="0"/>
              <a:t>10 V</a:t>
            </a:r>
            <a:endParaRPr lang="en-GB" altLang="en-US" baseline="-25000" dirty="0"/>
          </a:p>
        </p:txBody>
      </p:sp>
      <p:sp>
        <p:nvSpPr>
          <p:cNvPr id="410" name="Line 34"/>
          <p:cNvSpPr>
            <a:spLocks noChangeAspect="1" noChangeShapeType="1"/>
          </p:cNvSpPr>
          <p:nvPr/>
        </p:nvSpPr>
        <p:spPr bwMode="auto">
          <a:xfrm>
            <a:off x="2760215" y="2612844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11" name="Line 35"/>
          <p:cNvSpPr>
            <a:spLocks noChangeAspect="1" noChangeShapeType="1"/>
          </p:cNvSpPr>
          <p:nvPr/>
        </p:nvSpPr>
        <p:spPr bwMode="auto">
          <a:xfrm>
            <a:off x="2760215" y="3669077"/>
            <a:ext cx="0" cy="792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grpSp>
        <p:nvGrpSpPr>
          <p:cNvPr id="412" name="Group 38"/>
          <p:cNvGrpSpPr>
            <a:grpSpLocks noChangeAspect="1"/>
          </p:cNvGrpSpPr>
          <p:nvPr/>
        </p:nvGrpSpPr>
        <p:grpSpPr bwMode="auto">
          <a:xfrm rot="16200000">
            <a:off x="3450778" y="2085795"/>
            <a:ext cx="334962" cy="1092200"/>
            <a:chOff x="2347" y="4122"/>
            <a:chExt cx="384" cy="1331"/>
          </a:xfrm>
        </p:grpSpPr>
        <p:grpSp>
          <p:nvGrpSpPr>
            <p:cNvPr id="413" name="Group 3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27" name="Line 4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28" name="Line 4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14" name="Group 4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25" name="Line 4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26" name="Line 4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15" name="Group 4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23" name="Line 4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24" name="Line 4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16" name="Group 4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21" name="Line 4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22" name="Line 5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17" name="Line 5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18" name="Line 5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19" name="Line 5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20" name="Line 5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29" name="Line 55"/>
          <p:cNvSpPr>
            <a:spLocks noChangeAspect="1" noChangeShapeType="1"/>
          </p:cNvSpPr>
          <p:nvPr/>
        </p:nvSpPr>
        <p:spPr bwMode="auto">
          <a:xfrm rot="16200000" flipV="1">
            <a:off x="4308028" y="2431870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30" name="Line 56"/>
          <p:cNvSpPr>
            <a:spLocks noChangeAspect="1" noChangeShapeType="1"/>
          </p:cNvSpPr>
          <p:nvPr/>
        </p:nvSpPr>
        <p:spPr bwMode="auto">
          <a:xfrm rot="10800000" flipV="1">
            <a:off x="4487415" y="4106683"/>
            <a:ext cx="0" cy="3603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31" name="Line 57"/>
          <p:cNvSpPr>
            <a:spLocks noChangeAspect="1" noChangeShapeType="1"/>
          </p:cNvSpPr>
          <p:nvPr/>
        </p:nvSpPr>
        <p:spPr bwMode="auto">
          <a:xfrm rot="16200000" flipV="1">
            <a:off x="4684265" y="2433458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432" name="Group 58"/>
          <p:cNvGrpSpPr>
            <a:grpSpLocks noChangeAspect="1"/>
          </p:cNvGrpSpPr>
          <p:nvPr/>
        </p:nvGrpSpPr>
        <p:grpSpPr bwMode="auto">
          <a:xfrm rot="16200000">
            <a:off x="5177978" y="2085795"/>
            <a:ext cx="334962" cy="1092200"/>
            <a:chOff x="2347" y="4122"/>
            <a:chExt cx="384" cy="1331"/>
          </a:xfrm>
        </p:grpSpPr>
        <p:grpSp>
          <p:nvGrpSpPr>
            <p:cNvPr id="433" name="Group 5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7" name="Line 6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8" name="Line 6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34" name="Group 6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5" name="Line 6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6" name="Line 6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35" name="Group 6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3" name="Line 6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4" name="Line 6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36" name="Group 6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1" name="Line 6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2" name="Line 7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37" name="Line 7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38" name="Line 7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39" name="Line 7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" name="Line 7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9" name="Line 77"/>
          <p:cNvSpPr>
            <a:spLocks noChangeAspect="1" noChangeShapeType="1"/>
          </p:cNvSpPr>
          <p:nvPr/>
        </p:nvSpPr>
        <p:spPr bwMode="auto">
          <a:xfrm>
            <a:off x="6230490" y="2612845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50" name="Line 78"/>
          <p:cNvSpPr>
            <a:spLocks noChangeAspect="1" noChangeShapeType="1"/>
          </p:cNvSpPr>
          <p:nvPr/>
        </p:nvSpPr>
        <p:spPr bwMode="auto">
          <a:xfrm>
            <a:off x="6230490" y="3660413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sp>
        <p:nvSpPr>
          <p:cNvPr id="451" name="Line 81"/>
          <p:cNvSpPr>
            <a:spLocks noChangeAspect="1" noChangeShapeType="1"/>
          </p:cNvSpPr>
          <p:nvPr/>
        </p:nvSpPr>
        <p:spPr bwMode="auto">
          <a:xfrm rot="16200000" flipV="1">
            <a:off x="6033640" y="2433458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452" name="Group 82"/>
          <p:cNvGrpSpPr>
            <a:grpSpLocks noChangeAspect="1"/>
          </p:cNvGrpSpPr>
          <p:nvPr/>
        </p:nvGrpSpPr>
        <p:grpSpPr bwMode="auto">
          <a:xfrm rot="16200000">
            <a:off x="5279578" y="3930470"/>
            <a:ext cx="334962" cy="1092200"/>
            <a:chOff x="2347" y="4122"/>
            <a:chExt cx="384" cy="1331"/>
          </a:xfrm>
        </p:grpSpPr>
        <p:grpSp>
          <p:nvGrpSpPr>
            <p:cNvPr id="453" name="Group 83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67" name="Line 8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68" name="Line 8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54" name="Group 86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65" name="Line 8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66" name="Line 8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55" name="Group 89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63" name="Line 9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64" name="Line 9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56" name="Group 92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61" name="Line 9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62" name="Line 9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57" name="Line 95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58" name="Line 96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59" name="Line 97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60" name="Line 98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69" name="Line 99"/>
          <p:cNvSpPr>
            <a:spLocks noChangeAspect="1" noChangeShapeType="1"/>
          </p:cNvSpPr>
          <p:nvPr/>
        </p:nvSpPr>
        <p:spPr bwMode="auto">
          <a:xfrm rot="16200000" flipV="1">
            <a:off x="6070153" y="4268608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70" name="Oval 100"/>
          <p:cNvSpPr>
            <a:spLocks noChangeAspect="1" noChangeArrowheads="1"/>
          </p:cNvSpPr>
          <p:nvPr/>
        </p:nvSpPr>
        <p:spPr bwMode="auto">
          <a:xfrm flipH="1" flipV="1">
            <a:off x="6169123" y="4362444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grpSp>
        <p:nvGrpSpPr>
          <p:cNvPr id="471" name="Group 101"/>
          <p:cNvGrpSpPr>
            <a:grpSpLocks noChangeAspect="1"/>
          </p:cNvGrpSpPr>
          <p:nvPr/>
        </p:nvGrpSpPr>
        <p:grpSpPr bwMode="auto">
          <a:xfrm rot="16200000">
            <a:off x="4385815" y="5041720"/>
            <a:ext cx="334962" cy="1092200"/>
            <a:chOff x="2347" y="4122"/>
            <a:chExt cx="384" cy="1331"/>
          </a:xfrm>
        </p:grpSpPr>
        <p:grpSp>
          <p:nvGrpSpPr>
            <p:cNvPr id="472" name="Group 102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86" name="Line 10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87" name="Line 10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73" name="Group 105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84" name="Line 10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85" name="Line 10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74" name="Group 108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82" name="Line 10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83" name="Line 11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75" name="Group 111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80" name="Line 112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81" name="Line 113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76" name="Line 114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77" name="Line 115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78" name="Line 116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79" name="Line 117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88" name="Line 118"/>
          <p:cNvSpPr>
            <a:spLocks noChangeAspect="1" noChangeShapeType="1"/>
          </p:cNvSpPr>
          <p:nvPr/>
        </p:nvSpPr>
        <p:spPr bwMode="auto">
          <a:xfrm flipV="1">
            <a:off x="2760215" y="5565595"/>
            <a:ext cx="13128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89" name="Line 119"/>
          <p:cNvSpPr>
            <a:spLocks noChangeAspect="1" noChangeShapeType="1"/>
          </p:cNvSpPr>
          <p:nvPr/>
        </p:nvSpPr>
        <p:spPr bwMode="auto">
          <a:xfrm>
            <a:off x="2760215" y="4449583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90" name="Line 120"/>
          <p:cNvSpPr>
            <a:spLocks noChangeAspect="1" noChangeShapeType="1"/>
          </p:cNvSpPr>
          <p:nvPr/>
        </p:nvSpPr>
        <p:spPr bwMode="auto">
          <a:xfrm>
            <a:off x="5062090" y="5565595"/>
            <a:ext cx="118745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91" name="Line 121"/>
          <p:cNvSpPr>
            <a:spLocks noChangeAspect="1" noChangeShapeType="1"/>
          </p:cNvSpPr>
          <p:nvPr/>
        </p:nvSpPr>
        <p:spPr bwMode="auto">
          <a:xfrm>
            <a:off x="6230490" y="4467045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92" name="Text Box 122"/>
          <p:cNvSpPr txBox="1">
            <a:spLocks noChangeAspect="1" noChangeArrowheads="1"/>
          </p:cNvSpPr>
          <p:nvPr/>
        </p:nvSpPr>
        <p:spPr bwMode="auto">
          <a:xfrm>
            <a:off x="3383899" y="2122308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5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493" name="Text Box 123"/>
          <p:cNvSpPr txBox="1">
            <a:spLocks noChangeAspect="1" noChangeArrowheads="1"/>
          </p:cNvSpPr>
          <p:nvPr/>
        </p:nvSpPr>
        <p:spPr bwMode="auto">
          <a:xfrm>
            <a:off x="5188887" y="2133420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3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494" name="Text Box 124"/>
          <p:cNvSpPr txBox="1">
            <a:spLocks noChangeAspect="1" noChangeArrowheads="1"/>
          </p:cNvSpPr>
          <p:nvPr/>
        </p:nvSpPr>
        <p:spPr bwMode="auto">
          <a:xfrm>
            <a:off x="5309537" y="4684261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4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95" name="Text Box 125"/>
          <p:cNvSpPr txBox="1">
            <a:spLocks noChangeAspect="1" noChangeArrowheads="1"/>
          </p:cNvSpPr>
          <p:nvPr/>
        </p:nvSpPr>
        <p:spPr bwMode="auto">
          <a:xfrm>
            <a:off x="4352621" y="5794716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96" name="Text Box 126"/>
          <p:cNvSpPr txBox="1">
            <a:spLocks noChangeAspect="1" noChangeArrowheads="1"/>
          </p:cNvSpPr>
          <p:nvPr/>
        </p:nvSpPr>
        <p:spPr bwMode="auto">
          <a:xfrm>
            <a:off x="6313139" y="4218428"/>
            <a:ext cx="3531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endParaRPr lang="en-GB" altLang="en-US" baseline="-25000" dirty="0"/>
          </a:p>
        </p:txBody>
      </p:sp>
      <p:sp>
        <p:nvSpPr>
          <p:cNvPr id="497" name="Text Box 128"/>
          <p:cNvSpPr txBox="1">
            <a:spLocks noChangeAspect="1" noChangeArrowheads="1"/>
          </p:cNvSpPr>
          <p:nvPr/>
        </p:nvSpPr>
        <p:spPr bwMode="auto">
          <a:xfrm>
            <a:off x="4224907" y="4506460"/>
            <a:ext cx="487313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(ref) </a:t>
            </a:r>
            <a:endParaRPr lang="en-GB" altLang="en-US" baseline="-25000" dirty="0"/>
          </a:p>
        </p:txBody>
      </p:sp>
      <p:sp>
        <p:nvSpPr>
          <p:cNvPr id="498" name="Line 81"/>
          <p:cNvSpPr>
            <a:spLocks noChangeAspect="1" noChangeShapeType="1"/>
          </p:cNvSpPr>
          <p:nvPr/>
        </p:nvSpPr>
        <p:spPr bwMode="auto">
          <a:xfrm rot="16200000" flipV="1">
            <a:off x="6221060" y="3493952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99" name="Oval 100"/>
          <p:cNvSpPr>
            <a:spLocks noChangeAspect="1" noChangeArrowheads="1"/>
          </p:cNvSpPr>
          <p:nvPr/>
        </p:nvSpPr>
        <p:spPr bwMode="auto">
          <a:xfrm flipH="1" flipV="1">
            <a:off x="4440931" y="2562244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500" name="Oval 100"/>
          <p:cNvSpPr>
            <a:spLocks noChangeAspect="1" noChangeArrowheads="1"/>
          </p:cNvSpPr>
          <p:nvPr/>
        </p:nvSpPr>
        <p:spPr bwMode="auto">
          <a:xfrm flipH="1" flipV="1">
            <a:off x="2712739" y="4362444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501" name="Line 24"/>
          <p:cNvSpPr>
            <a:spLocks noChangeAspect="1" noChangeShapeType="1"/>
          </p:cNvSpPr>
          <p:nvPr/>
        </p:nvSpPr>
        <p:spPr bwMode="auto">
          <a:xfrm rot="16200000" flipV="1">
            <a:off x="2776197" y="3185720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502" name="Line 24"/>
          <p:cNvSpPr>
            <a:spLocks noChangeAspect="1" noChangeShapeType="1"/>
          </p:cNvSpPr>
          <p:nvPr/>
        </p:nvSpPr>
        <p:spPr bwMode="auto">
          <a:xfrm rot="16200000" flipV="1">
            <a:off x="2777831" y="3491557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503" name="Line 24"/>
          <p:cNvSpPr>
            <a:spLocks noChangeAspect="1" noChangeShapeType="1"/>
          </p:cNvSpPr>
          <p:nvPr/>
        </p:nvSpPr>
        <p:spPr bwMode="auto">
          <a:xfrm rot="16200000" flipV="1">
            <a:off x="6207375" y="3168302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510" name="Group 509"/>
          <p:cNvGrpSpPr/>
          <p:nvPr/>
        </p:nvGrpSpPr>
        <p:grpSpPr>
          <a:xfrm>
            <a:off x="3141255" y="2846439"/>
            <a:ext cx="2621351" cy="1372534"/>
            <a:chOff x="2984292" y="2490432"/>
            <a:chExt cx="2621351" cy="1443169"/>
          </a:xfrm>
        </p:grpSpPr>
        <p:sp>
          <p:nvSpPr>
            <p:cNvPr id="511" name="Arc 510"/>
            <p:cNvSpPr/>
            <p:nvPr/>
          </p:nvSpPr>
          <p:spPr>
            <a:xfrm rot="16396151">
              <a:off x="3573383" y="1901341"/>
              <a:ext cx="1443169" cy="2621351"/>
            </a:xfrm>
            <a:prstGeom prst="arc">
              <a:avLst>
                <a:gd name="adj1" fmla="val 16468712"/>
                <a:gd name="adj2" fmla="val 7583960"/>
              </a:avLst>
            </a:prstGeom>
            <a:ln w="19050">
              <a:solidFill>
                <a:srgbClr val="00B0F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2" name="Text Box 75"/>
            <p:cNvSpPr txBox="1">
              <a:spLocks noChangeAspect="1" noChangeArrowheads="1"/>
            </p:cNvSpPr>
            <p:nvPr/>
          </p:nvSpPr>
          <p:spPr bwMode="auto">
            <a:xfrm>
              <a:off x="4698275" y="3468614"/>
              <a:ext cx="5746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altLang="en-US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GB" altLang="en-US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GB" altLang="en-US" baseline="-25000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132" name="Straight Arrow Connector 131"/>
          <p:cNvCxnSpPr/>
          <p:nvPr/>
        </p:nvCxnSpPr>
        <p:spPr>
          <a:xfrm flipV="1">
            <a:off x="2550220" y="3097164"/>
            <a:ext cx="1252" cy="415516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6458543" y="3008674"/>
            <a:ext cx="1252" cy="415516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altLang="en-US" sz="4000" dirty="0" smtClean="0"/>
              <a:t>            </a:t>
            </a:r>
            <a:r>
              <a:rPr lang="en-GB" altLang="en-US" sz="4000" dirty="0" smtClean="0">
                <a:solidFill>
                  <a:schemeClr val="bg1">
                    <a:lumMod val="95000"/>
                  </a:schemeClr>
                </a:solidFill>
              </a:rPr>
              <a:t>Solution to Tutorial 2, </a:t>
            </a:r>
            <a:r>
              <a:rPr lang="en-GB" altLang="en-US" sz="4400" dirty="0" smtClean="0">
                <a:solidFill>
                  <a:schemeClr val="bg1">
                    <a:lumMod val="95000"/>
                  </a:schemeClr>
                </a:solidFill>
              </a:rPr>
              <a:t>Question 2</a:t>
            </a:r>
            <a:endParaRPr lang="en-GB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041" y="6476999"/>
            <a:ext cx="5507719" cy="274320"/>
          </a:xfrm>
        </p:spPr>
        <p:txBody>
          <a:bodyPr/>
          <a:lstStyle/>
          <a:p>
            <a:r>
              <a:rPr lang="en-US" altLang="en-US" dirty="0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305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57300"/>
            <a:ext cx="7772400" cy="4838700"/>
          </a:xfrm>
        </p:spPr>
        <p:txBody>
          <a:bodyPr/>
          <a:lstStyle/>
          <a:p>
            <a:endParaRPr lang="en-US" altLang="en-US" sz="900" dirty="0" smtClean="0"/>
          </a:p>
          <a:p>
            <a:endParaRPr lang="en-US" altLang="en-US" sz="800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635DB88-0C38-45BE-B8EE-A185F8A1653E}" type="slidenum">
              <a:rPr lang="en-US" altLang="en-US"/>
              <a:pPr/>
              <a:t>14</a:t>
            </a:fld>
            <a:endParaRPr lang="en-US" altLang="en-US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154401"/>
              </p:ext>
            </p:extLst>
          </p:nvPr>
        </p:nvGraphicFramePr>
        <p:xfrm>
          <a:off x="1377285" y="1627854"/>
          <a:ext cx="6453187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Equation" r:id="rId3" imgW="2552400" imgH="939600" progId="Equation.3">
                  <p:embed/>
                </p:oleObj>
              </mc:Choice>
              <mc:Fallback>
                <p:oleObj name="Equation" r:id="rId3" imgW="25524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285" y="1627854"/>
                        <a:ext cx="6453187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822678"/>
              </p:ext>
            </p:extLst>
          </p:nvPr>
        </p:nvGraphicFramePr>
        <p:xfrm>
          <a:off x="2703513" y="4354513"/>
          <a:ext cx="4046537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Equation" r:id="rId5" imgW="1600200" imgH="711000" progId="Equation.3">
                  <p:embed/>
                </p:oleObj>
              </mc:Choice>
              <mc:Fallback>
                <p:oleObj name="Equation" r:id="rId5" imgW="160020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3" y="4354513"/>
                        <a:ext cx="4046537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altLang="en-US" sz="4000" dirty="0" smtClean="0"/>
              <a:t>            </a:t>
            </a:r>
            <a:r>
              <a:rPr lang="en-GB" altLang="en-US" sz="4000" dirty="0" smtClean="0">
                <a:solidFill>
                  <a:schemeClr val="bg1">
                    <a:lumMod val="95000"/>
                  </a:schemeClr>
                </a:solidFill>
              </a:rPr>
              <a:t>Solution to Tutorial 2, </a:t>
            </a:r>
            <a:r>
              <a:rPr lang="en-GB" altLang="en-US" sz="4400" dirty="0" smtClean="0">
                <a:solidFill>
                  <a:schemeClr val="bg1">
                    <a:lumMod val="95000"/>
                  </a:schemeClr>
                </a:solidFill>
              </a:rPr>
              <a:t>Question 2</a:t>
            </a:r>
            <a:endParaRPr lang="en-GB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041" y="6476999"/>
            <a:ext cx="5507719" cy="274320"/>
          </a:xfrm>
        </p:spPr>
        <p:txBody>
          <a:bodyPr/>
          <a:lstStyle/>
          <a:p>
            <a:r>
              <a:rPr lang="en-US" altLang="en-US" dirty="0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381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272540"/>
            <a:ext cx="7772400" cy="4838700"/>
          </a:xfrm>
        </p:spPr>
        <p:txBody>
          <a:bodyPr/>
          <a:lstStyle/>
          <a:p>
            <a:endParaRPr lang="en-US" altLang="en-US" sz="900" dirty="0" smtClean="0"/>
          </a:p>
          <a:p>
            <a:endParaRPr lang="en-US" altLang="en-US" sz="800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635DB88-0C38-45BE-B8EE-A185F8A1653E}" type="slidenum">
              <a:rPr lang="en-US" altLang="en-US"/>
              <a:pPr/>
              <a:t>15</a:t>
            </a:fld>
            <a:endParaRPr lang="en-US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1779077" y="1848925"/>
            <a:ext cx="3284537" cy="2816891"/>
            <a:chOff x="2251025" y="2011158"/>
            <a:chExt cx="3284537" cy="2816891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2251025" y="2011158"/>
              <a:ext cx="3284537" cy="2714625"/>
              <a:chOff x="2059" y="1455"/>
              <a:chExt cx="2069" cy="1710"/>
            </a:xfrm>
          </p:grpSpPr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>
                <a:off x="2392" y="2314"/>
                <a:ext cx="27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2895" y="1463"/>
                <a:ext cx="1" cy="8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>
                <a:off x="4104" y="1463"/>
                <a:ext cx="1" cy="8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2898" y="2339"/>
                <a:ext cx="1" cy="8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4101" y="2339"/>
                <a:ext cx="1" cy="8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" name="Line 11"/>
              <p:cNvSpPr>
                <a:spLocks noChangeShapeType="1"/>
              </p:cNvSpPr>
              <p:nvPr/>
            </p:nvSpPr>
            <p:spPr bwMode="auto">
              <a:xfrm>
                <a:off x="2875" y="2314"/>
                <a:ext cx="1253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2954" y="2921"/>
                <a:ext cx="97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dirty="0" smtClean="0">
                    <a:solidFill>
                      <a:srgbClr val="000000"/>
                    </a:solidFill>
                  </a:rPr>
                  <a:t>5</a:t>
                </a:r>
                <a:endParaRPr lang="en-US" altLang="en-US" sz="3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21"/>
              <p:cNvSpPr>
                <a:spLocks noChangeArrowheads="1"/>
              </p:cNvSpPr>
              <p:nvPr/>
            </p:nvSpPr>
            <p:spPr bwMode="auto">
              <a:xfrm>
                <a:off x="3837" y="2046"/>
                <a:ext cx="194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dirty="0" smtClean="0">
                    <a:solidFill>
                      <a:srgbClr val="000000"/>
                    </a:solidFill>
                  </a:rPr>
                  <a:t>12</a:t>
                </a:r>
                <a:endParaRPr lang="en-US" altLang="en-US" sz="3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" name="Rectangle 23"/>
              <p:cNvSpPr>
                <a:spLocks noChangeArrowheads="1"/>
              </p:cNvSpPr>
              <p:nvPr/>
            </p:nvSpPr>
            <p:spPr bwMode="auto">
              <a:xfrm>
                <a:off x="2894" y="2046"/>
                <a:ext cx="2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>
                    <a:solidFill>
                      <a:srgbClr val="FF0000"/>
                    </a:solidFill>
                  </a:rPr>
                  <a:t>-10</a:t>
                </a:r>
                <a:endParaRPr lang="en-US" altLang="en-US" sz="32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Rectangle 24"/>
              <p:cNvSpPr>
                <a:spLocks noChangeArrowheads="1"/>
              </p:cNvSpPr>
              <p:nvPr/>
            </p:nvSpPr>
            <p:spPr bwMode="auto">
              <a:xfrm>
                <a:off x="3897" y="1750"/>
                <a:ext cx="172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dirty="0" smtClean="0">
                    <a:solidFill>
                      <a:srgbClr val="000000"/>
                    </a:solidFill>
                  </a:rPr>
                  <a:t>-4</a:t>
                </a:r>
                <a:endParaRPr lang="en-US" altLang="en-US" sz="3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auto">
              <a:xfrm>
                <a:off x="2896" y="1750"/>
                <a:ext cx="104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dirty="0" smtClean="0">
                    <a:solidFill>
                      <a:srgbClr val="FF0000"/>
                    </a:solidFill>
                  </a:rPr>
                  <a:t>0</a:t>
                </a:r>
                <a:endParaRPr lang="en-US" alt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Rectangle 27"/>
              <p:cNvSpPr>
                <a:spLocks noChangeArrowheads="1"/>
              </p:cNvSpPr>
              <p:nvPr/>
            </p:nvSpPr>
            <p:spPr bwMode="auto">
              <a:xfrm>
                <a:off x="3886" y="1455"/>
                <a:ext cx="97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dirty="0" smtClean="0">
                    <a:solidFill>
                      <a:srgbClr val="000000"/>
                    </a:solidFill>
                  </a:rPr>
                  <a:t>5</a:t>
                </a:r>
                <a:endParaRPr lang="en-US" altLang="en-US" sz="3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Rectangle 29"/>
              <p:cNvSpPr>
                <a:spLocks noChangeArrowheads="1"/>
              </p:cNvSpPr>
              <p:nvPr/>
            </p:nvSpPr>
            <p:spPr bwMode="auto">
              <a:xfrm>
                <a:off x="2894" y="1455"/>
                <a:ext cx="195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dirty="0" smtClean="0">
                    <a:solidFill>
                      <a:srgbClr val="FF0000"/>
                    </a:solidFill>
                  </a:rPr>
                  <a:t>10</a:t>
                </a:r>
                <a:endParaRPr lang="en-US" alt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Rectangle 30"/>
              <p:cNvSpPr>
                <a:spLocks noChangeArrowheads="1"/>
              </p:cNvSpPr>
              <p:nvPr/>
            </p:nvSpPr>
            <p:spPr bwMode="auto">
              <a:xfrm>
                <a:off x="2525" y="2064"/>
                <a:ext cx="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>
                    <a:solidFill>
                      <a:srgbClr val="FF0000"/>
                    </a:solidFill>
                  </a:rPr>
                  <a:t>I</a:t>
                </a:r>
                <a:endParaRPr lang="en-US" altLang="en-US" sz="320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Rectangle 31"/>
              <p:cNvSpPr>
                <a:spLocks noChangeArrowheads="1"/>
              </p:cNvSpPr>
              <p:nvPr/>
            </p:nvSpPr>
            <p:spPr bwMode="auto">
              <a:xfrm>
                <a:off x="2059" y="2188"/>
                <a:ext cx="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>
                    <a:solidFill>
                      <a:srgbClr val="000000"/>
                    </a:solidFill>
                  </a:rPr>
                  <a:t>I</a:t>
                </a:r>
                <a:endParaRPr lang="en-US" altLang="en-US" sz="3200">
                  <a:solidFill>
                    <a:schemeClr val="bg2"/>
                  </a:solidFill>
                </a:endParaRPr>
              </a:p>
            </p:txBody>
          </p:sp>
          <p:sp>
            <p:nvSpPr>
              <p:cNvPr id="37" name="Rectangle 32"/>
              <p:cNvSpPr>
                <a:spLocks noChangeArrowheads="1"/>
              </p:cNvSpPr>
              <p:nvPr/>
            </p:nvSpPr>
            <p:spPr bwMode="auto">
              <a:xfrm>
                <a:off x="2588" y="2185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>
                    <a:solidFill>
                      <a:srgbClr val="FF0000"/>
                    </a:solidFill>
                  </a:rPr>
                  <a:t>1</a:t>
                </a:r>
                <a:endParaRPr lang="en-US" altLang="en-US" sz="320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Rectangle 33"/>
              <p:cNvSpPr>
                <a:spLocks noChangeArrowheads="1"/>
              </p:cNvSpPr>
              <p:nvPr/>
            </p:nvSpPr>
            <p:spPr bwMode="auto">
              <a:xfrm>
                <a:off x="2121" y="2309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>
                    <a:solidFill>
                      <a:srgbClr val="000000"/>
                    </a:solidFill>
                  </a:rPr>
                  <a:t>1</a:t>
                </a:r>
                <a:endParaRPr lang="en-US" altLang="en-US" sz="3200">
                  <a:solidFill>
                    <a:schemeClr val="bg2"/>
                  </a:solidFill>
                </a:endParaRPr>
              </a:p>
            </p:txBody>
          </p:sp>
          <p:sp>
            <p:nvSpPr>
              <p:cNvPr id="43" name="Rectangle 38"/>
              <p:cNvSpPr>
                <a:spLocks noChangeArrowheads="1"/>
              </p:cNvSpPr>
              <p:nvPr/>
            </p:nvSpPr>
            <p:spPr bwMode="auto">
              <a:xfrm>
                <a:off x="2718" y="2165"/>
                <a:ext cx="11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en-US" sz="3200">
                  <a:solidFill>
                    <a:schemeClr val="bg2"/>
                  </a:solidFill>
                </a:endParaRPr>
              </a:p>
            </p:txBody>
          </p:sp>
          <p:sp>
            <p:nvSpPr>
              <p:cNvPr id="44" name="Rectangle 39"/>
              <p:cNvSpPr>
                <a:spLocks noChangeArrowheads="1"/>
              </p:cNvSpPr>
              <p:nvPr/>
            </p:nvSpPr>
            <p:spPr bwMode="auto">
              <a:xfrm>
                <a:off x="2469" y="2319"/>
                <a:ext cx="12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>
                    <a:solidFill>
                      <a:srgbClr val="000000"/>
                    </a:solidFill>
                    <a:latin typeface="Symbol" pitchFamily="18" charset="2"/>
                  </a:rPr>
                  <a:t>D</a:t>
                </a:r>
                <a:endParaRPr lang="en-US" altLang="en-US" sz="3200">
                  <a:solidFill>
                    <a:schemeClr val="bg2"/>
                  </a:solidFill>
                </a:endParaRPr>
              </a:p>
            </p:txBody>
          </p:sp>
          <p:sp>
            <p:nvSpPr>
              <p:cNvPr id="45" name="Rectangle 40"/>
              <p:cNvSpPr>
                <a:spLocks noChangeArrowheads="1"/>
              </p:cNvSpPr>
              <p:nvPr/>
            </p:nvSpPr>
            <p:spPr bwMode="auto">
              <a:xfrm>
                <a:off x="2405" y="2041"/>
                <a:ext cx="12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>
                    <a:solidFill>
                      <a:srgbClr val="FF0000"/>
                    </a:solidFill>
                    <a:latin typeface="Symbol" pitchFamily="18" charset="2"/>
                  </a:rPr>
                  <a:t>D</a:t>
                </a:r>
                <a:endParaRPr lang="en-US" altLang="en-US" sz="320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Rectangle 41"/>
              <p:cNvSpPr>
                <a:spLocks noChangeArrowheads="1"/>
              </p:cNvSpPr>
              <p:nvPr/>
            </p:nvSpPr>
            <p:spPr bwMode="auto">
              <a:xfrm>
                <a:off x="2235" y="2165"/>
                <a:ext cx="11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en-US" sz="32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4374639" y="2532268"/>
              <a:ext cx="168316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 dirty="0" smtClean="0">
                  <a:solidFill>
                    <a:srgbClr val="000000"/>
                  </a:solidFill>
                </a:rPr>
                <a:t>6</a:t>
              </a:r>
              <a:endParaRPr lang="en-US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48" name="Rectangle 24"/>
            <p:cNvSpPr>
              <a:spLocks noChangeArrowheads="1"/>
            </p:cNvSpPr>
            <p:nvPr/>
          </p:nvSpPr>
          <p:spPr bwMode="auto">
            <a:xfrm>
              <a:off x="4347856" y="2956335"/>
              <a:ext cx="27305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 dirty="0" smtClean="0">
                  <a:solidFill>
                    <a:srgbClr val="000000"/>
                  </a:solidFill>
                </a:rPr>
                <a:t>-4</a:t>
              </a:r>
              <a:endParaRPr lang="en-US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49" name="Rectangle 16"/>
            <p:cNvSpPr>
              <a:spLocks noChangeArrowheads="1"/>
            </p:cNvSpPr>
            <p:nvPr/>
          </p:nvSpPr>
          <p:spPr bwMode="auto">
            <a:xfrm>
              <a:off x="3687097" y="3875037"/>
              <a:ext cx="132735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en-US" sz="2500" dirty="0" smtClean="0">
                  <a:solidFill>
                    <a:srgbClr val="000000"/>
                  </a:solidFill>
                </a:rPr>
                <a:t>0</a:t>
              </a:r>
              <a:endParaRPr lang="en-US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50" name="Rectangle 14"/>
            <p:cNvSpPr>
              <a:spLocks noChangeArrowheads="1"/>
            </p:cNvSpPr>
            <p:nvPr/>
          </p:nvSpPr>
          <p:spPr bwMode="auto">
            <a:xfrm>
              <a:off x="3662004" y="3355208"/>
              <a:ext cx="172576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en-US" sz="2500" dirty="0" smtClean="0">
                  <a:solidFill>
                    <a:srgbClr val="000000"/>
                  </a:solidFill>
                </a:rPr>
                <a:t>7</a:t>
              </a:r>
              <a:endParaRPr lang="en-US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51" name="Rectangle 16"/>
            <p:cNvSpPr>
              <a:spLocks noChangeArrowheads="1"/>
            </p:cNvSpPr>
            <p:nvPr/>
          </p:nvSpPr>
          <p:spPr bwMode="auto">
            <a:xfrm>
              <a:off x="4414684" y="2021657"/>
              <a:ext cx="132735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en-US" sz="2500" dirty="0" smtClean="0">
                  <a:solidFill>
                    <a:srgbClr val="000000"/>
                  </a:solidFill>
                </a:rPr>
                <a:t>0</a:t>
              </a:r>
              <a:endParaRPr lang="en-US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4409052" y="3997274"/>
              <a:ext cx="168316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 dirty="0" smtClean="0">
                  <a:solidFill>
                    <a:srgbClr val="000000"/>
                  </a:solidFill>
                </a:rPr>
                <a:t>6</a:t>
              </a:r>
              <a:endParaRPr lang="en-US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78" name="Rectangle 24"/>
            <p:cNvSpPr>
              <a:spLocks noChangeArrowheads="1"/>
            </p:cNvSpPr>
            <p:nvPr/>
          </p:nvSpPr>
          <p:spPr bwMode="auto">
            <a:xfrm>
              <a:off x="4382269" y="4421341"/>
              <a:ext cx="27305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 dirty="0" smtClean="0">
                  <a:solidFill>
                    <a:srgbClr val="000000"/>
                  </a:solidFill>
                </a:rPr>
                <a:t>-4</a:t>
              </a:r>
              <a:endParaRPr lang="en-US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79" name="Rectangle 16"/>
            <p:cNvSpPr>
              <a:spLocks noChangeArrowheads="1"/>
            </p:cNvSpPr>
            <p:nvPr/>
          </p:nvSpPr>
          <p:spPr bwMode="auto">
            <a:xfrm>
              <a:off x="4449097" y="3486663"/>
              <a:ext cx="132735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en-US" sz="2500" dirty="0" smtClean="0">
                  <a:solidFill>
                    <a:srgbClr val="000000"/>
                  </a:solidFill>
                </a:rPr>
                <a:t>0</a:t>
              </a:r>
              <a:endParaRPr lang="en-US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80" name="Rectangle 21"/>
            <p:cNvSpPr>
              <a:spLocks noChangeArrowheads="1"/>
            </p:cNvSpPr>
            <p:nvPr/>
          </p:nvSpPr>
          <p:spPr bwMode="auto">
            <a:xfrm>
              <a:off x="5093265" y="4443874"/>
              <a:ext cx="307975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 dirty="0" smtClean="0">
                  <a:solidFill>
                    <a:srgbClr val="000000"/>
                  </a:solidFill>
                </a:rPr>
                <a:t>12</a:t>
              </a:r>
              <a:endParaRPr lang="en-US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81" name="Rectangle 24"/>
            <p:cNvSpPr>
              <a:spLocks noChangeArrowheads="1"/>
            </p:cNvSpPr>
            <p:nvPr/>
          </p:nvSpPr>
          <p:spPr bwMode="auto">
            <a:xfrm>
              <a:off x="5188515" y="3973974"/>
              <a:ext cx="27305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 dirty="0" smtClean="0">
                  <a:solidFill>
                    <a:srgbClr val="000000"/>
                  </a:solidFill>
                </a:rPr>
                <a:t>-4</a:t>
              </a:r>
              <a:endParaRPr lang="en-US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82" name="Rectangle 27"/>
            <p:cNvSpPr>
              <a:spLocks noChangeArrowheads="1"/>
            </p:cNvSpPr>
            <p:nvPr/>
          </p:nvSpPr>
          <p:spPr bwMode="auto">
            <a:xfrm>
              <a:off x="5171052" y="3505661"/>
              <a:ext cx="153987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 dirty="0" smtClean="0">
                  <a:solidFill>
                    <a:srgbClr val="000000"/>
                  </a:solidFill>
                </a:rPr>
                <a:t>5</a:t>
              </a:r>
              <a:endParaRPr lang="en-US" altLang="en-US" sz="3200" dirty="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8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812315"/>
              </p:ext>
            </p:extLst>
          </p:nvPr>
        </p:nvGraphicFramePr>
        <p:xfrm>
          <a:off x="5987845" y="3233183"/>
          <a:ext cx="2044495" cy="1466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Equation" r:id="rId3" imgW="596880" imgH="812520" progId="Equation.3">
                  <p:embed/>
                </p:oleObj>
              </mc:Choice>
              <mc:Fallback>
                <p:oleObj name="Equation" r:id="rId3" imgW="59688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7845" y="3233183"/>
                        <a:ext cx="2044495" cy="1466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Text Box 7"/>
          <p:cNvSpPr txBox="1">
            <a:spLocks noChangeArrowheads="1"/>
          </p:cNvSpPr>
          <p:nvPr/>
        </p:nvSpPr>
        <p:spPr bwMode="auto">
          <a:xfrm>
            <a:off x="264646" y="4915668"/>
            <a:ext cx="887935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6600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Symbol" pitchFamily="18" charset="2"/>
              </a:rPr>
              <a:t>D</a:t>
            </a:r>
            <a:r>
              <a:rPr lang="en-US" altLang="en-US" sz="2800" dirty="0"/>
              <a:t> I</a:t>
            </a:r>
            <a:r>
              <a:rPr lang="en-US" altLang="en-US" sz="2800" baseline="-25000" dirty="0"/>
              <a:t>2 </a:t>
            </a:r>
            <a:r>
              <a:rPr lang="en-US" altLang="en-US" sz="2800" dirty="0"/>
              <a:t> and </a:t>
            </a:r>
            <a:r>
              <a:rPr lang="en-US" altLang="en-US" sz="2800" dirty="0">
                <a:latin typeface="Symbol" pitchFamily="18" charset="2"/>
              </a:rPr>
              <a:t>D</a:t>
            </a:r>
            <a:r>
              <a:rPr lang="en-US" altLang="en-US" sz="2800" dirty="0"/>
              <a:t> I</a:t>
            </a:r>
            <a:r>
              <a:rPr lang="en-US" altLang="en-US" sz="2800" baseline="-25000" dirty="0"/>
              <a:t>3 </a:t>
            </a:r>
            <a:r>
              <a:rPr lang="en-US" altLang="en-US" sz="2800" dirty="0"/>
              <a:t> and be found by replacing the second and third column in matrix </a:t>
            </a:r>
            <a:r>
              <a:rPr lang="en-US" altLang="en-US" sz="2800" dirty="0">
                <a:latin typeface="Symbol" pitchFamily="18" charset="2"/>
              </a:rPr>
              <a:t>[D]</a:t>
            </a:r>
            <a:r>
              <a:rPr lang="en-US" altLang="en-US" sz="2800" dirty="0"/>
              <a:t> by the [V] column matrix respectively</a:t>
            </a:r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altLang="en-US" dirty="0"/>
          </a:p>
        </p:txBody>
      </p:sp>
      <p:sp>
        <p:nvSpPr>
          <p:cNvPr id="52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altLang="en-US" sz="4000" dirty="0" smtClean="0"/>
              <a:t>            </a:t>
            </a:r>
            <a:r>
              <a:rPr lang="en-GB" altLang="en-US" sz="4000" dirty="0" smtClean="0">
                <a:solidFill>
                  <a:schemeClr val="bg1">
                    <a:lumMod val="95000"/>
                  </a:schemeClr>
                </a:solidFill>
              </a:rPr>
              <a:t>Solution to Tutorial 2, </a:t>
            </a:r>
            <a:r>
              <a:rPr lang="en-GB" altLang="en-US" sz="4400" dirty="0" smtClean="0">
                <a:solidFill>
                  <a:schemeClr val="bg1">
                    <a:lumMod val="95000"/>
                  </a:schemeClr>
                </a:solidFill>
              </a:rPr>
              <a:t>Question 2</a:t>
            </a:r>
            <a:endParaRPr lang="en-GB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041" y="6476999"/>
            <a:ext cx="5507719" cy="274320"/>
          </a:xfrm>
        </p:spPr>
        <p:txBody>
          <a:bodyPr/>
          <a:lstStyle/>
          <a:p>
            <a:r>
              <a:rPr lang="en-US" altLang="en-US" dirty="0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229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C63C-7EB9-4E6A-ADE8-EE0A7E487985}" type="slidenum">
              <a:rPr lang="en-SG" smtClean="0"/>
              <a:t>16</a:t>
            </a:fld>
            <a:endParaRPr lang="en-SG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36367" y="3746193"/>
            <a:ext cx="63991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en-US" sz="2800" dirty="0" smtClean="0">
                <a:solidFill>
                  <a:srgbClr val="0000FF"/>
                </a:solidFill>
                <a:latin typeface="Times New Roman" pitchFamily="18" charset="0"/>
              </a:rPr>
              <a:t>10</a:t>
            </a:r>
          </a:p>
        </p:txBody>
      </p: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5785555" y="3772320"/>
            <a:ext cx="457112" cy="478606"/>
            <a:chOff x="4174" y="2793"/>
            <a:chExt cx="312" cy="28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363" y="2822"/>
              <a:ext cx="12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 smtClean="0">
                  <a:solidFill>
                    <a:srgbClr val="0000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174" y="2793"/>
              <a:ext cx="14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200" dirty="0" smtClean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en-US" sz="2800" dirty="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018269" y="3411031"/>
            <a:ext cx="1622505" cy="1159926"/>
            <a:chOff x="3005" y="2634"/>
            <a:chExt cx="1108" cy="695"/>
          </a:xfrm>
        </p:grpSpPr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005" y="2645"/>
              <a:ext cx="1" cy="68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80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112" y="2645"/>
              <a:ext cx="1" cy="68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80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764" y="3019"/>
              <a:ext cx="24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 smtClean="0">
                  <a:solidFill>
                    <a:srgbClr val="000000"/>
                  </a:solidFill>
                  <a:latin typeface="Times New Roman" pitchFamily="18" charset="0"/>
                </a:rPr>
                <a:t>12</a:t>
              </a:r>
              <a:endParaRPr lang="en-US" altLang="en-US" sz="2800" dirty="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047" y="3028"/>
              <a:ext cx="32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 smtClean="0">
                  <a:solidFill>
                    <a:srgbClr val="000000"/>
                  </a:solidFill>
                  <a:latin typeface="Times New Roman" pitchFamily="18" charset="0"/>
                </a:rPr>
                <a:t>-10</a:t>
              </a:r>
              <a:endParaRPr lang="en-US" altLang="en-US" sz="2800" dirty="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842" y="2634"/>
              <a:ext cx="20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 smtClean="0">
                  <a:solidFill>
                    <a:srgbClr val="000000"/>
                  </a:solidFill>
                  <a:latin typeface="Times New Roman" pitchFamily="18" charset="0"/>
                </a:rPr>
                <a:t>-4</a:t>
              </a:r>
              <a:endParaRPr lang="en-US" altLang="en-US" sz="2800" dirty="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098" y="2634"/>
              <a:ext cx="12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 smtClean="0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3418606" y="3757582"/>
            <a:ext cx="444856" cy="478607"/>
            <a:chOff x="2683" y="2793"/>
            <a:chExt cx="303" cy="287"/>
          </a:xfrm>
        </p:grpSpPr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2864" y="2822"/>
              <a:ext cx="12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 smtClean="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683" y="2793"/>
              <a:ext cx="14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200" dirty="0" smtClean="0">
                  <a:solidFill>
                    <a:srgbClr val="006600"/>
                  </a:solidFill>
                  <a:latin typeface="Symbol" pitchFamily="18" charset="2"/>
                </a:rPr>
                <a:t>-</a:t>
              </a:r>
              <a:endParaRPr lang="en-US" altLang="en-US" sz="2800" dirty="0" smtClean="0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53652" y="3701845"/>
            <a:ext cx="929547" cy="635184"/>
            <a:chOff x="453652" y="3701845"/>
            <a:chExt cx="929547" cy="635184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747222" y="3747883"/>
              <a:ext cx="184810" cy="490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200" dirty="0" smtClean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en-US" sz="2800" dirty="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883136" y="4045644"/>
              <a:ext cx="165241" cy="291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90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280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1076632" y="3701845"/>
              <a:ext cx="306567" cy="490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200" smtClean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en-US" sz="280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453652" y="3701845"/>
              <a:ext cx="341355" cy="490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200" dirty="0" smtClean="0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endParaRPr lang="en-US" altLang="en-US" sz="2800" dirty="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2514550" y="1689152"/>
            <a:ext cx="3399554" cy="1570241"/>
            <a:chOff x="2405" y="1815"/>
            <a:chExt cx="1700" cy="834"/>
          </a:xfrm>
        </p:grpSpPr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2895" y="1823"/>
              <a:ext cx="1" cy="8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80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4104" y="1823"/>
              <a:ext cx="1" cy="8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80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3837" y="2406"/>
              <a:ext cx="1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00" dirty="0" smtClean="0">
                  <a:solidFill>
                    <a:srgbClr val="000000"/>
                  </a:solidFill>
                  <a:latin typeface="Times New Roman" pitchFamily="18" charset="0"/>
                </a:rPr>
                <a:t>12</a:t>
              </a:r>
              <a:endParaRPr lang="en-US" altLang="en-US" sz="3200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3372" y="2406"/>
              <a:ext cx="13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00" dirty="0" smtClean="0">
                  <a:solidFill>
                    <a:srgbClr val="000000"/>
                  </a:solidFill>
                  <a:latin typeface="Times New Roman" pitchFamily="18" charset="0"/>
                </a:rPr>
                <a:t>-4</a:t>
              </a:r>
              <a:endParaRPr lang="en-US" altLang="en-US" sz="3200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2894" y="2406"/>
              <a:ext cx="25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00" dirty="0" smtClean="0">
                  <a:solidFill>
                    <a:srgbClr val="000000"/>
                  </a:solidFill>
                  <a:latin typeface="Times New Roman" pitchFamily="18" charset="0"/>
                </a:rPr>
                <a:t> -10</a:t>
              </a:r>
              <a:endParaRPr lang="en-US" altLang="en-US" sz="3200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3874" y="2118"/>
              <a:ext cx="13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00" dirty="0" smtClean="0">
                  <a:solidFill>
                    <a:srgbClr val="000000"/>
                  </a:solidFill>
                  <a:latin typeface="Times New Roman" pitchFamily="18" charset="0"/>
                </a:rPr>
                <a:t>-4</a:t>
              </a:r>
              <a:endParaRPr lang="en-US" altLang="en-US" sz="3200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3392" y="2110"/>
              <a:ext cx="13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00" dirty="0" smtClean="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3200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2896" y="2079"/>
              <a:ext cx="19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200" dirty="0" smtClean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r>
                <a:rPr lang="en-US" altLang="en-US" sz="2800" dirty="0" smtClean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3886" y="1815"/>
              <a:ext cx="8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00" dirty="0" smtClean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3200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3383" y="1815"/>
              <a:ext cx="8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00" dirty="0" smtClean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en-US" sz="3200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2922" y="1815"/>
              <a:ext cx="17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00" dirty="0" smtClean="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en-US" sz="3200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2525" y="2256"/>
              <a:ext cx="5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00" smtClean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2588" y="2377"/>
              <a:ext cx="5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3200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2706" y="2249"/>
              <a:ext cx="9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00" smtClean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405" y="2233"/>
              <a:ext cx="10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00" smtClean="0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endParaRPr lang="en-US" alt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828289" y="3411030"/>
            <a:ext cx="1460604" cy="1174675"/>
            <a:chOff x="1828289" y="3411030"/>
            <a:chExt cx="1460604" cy="1174675"/>
          </a:xfrm>
        </p:grpSpPr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1828289" y="3429389"/>
              <a:ext cx="1278" cy="11415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80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3287615" y="3444138"/>
              <a:ext cx="1278" cy="11415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80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2797241" y="4053579"/>
              <a:ext cx="313184" cy="430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 smtClean="0">
                  <a:solidFill>
                    <a:srgbClr val="000000"/>
                  </a:solidFill>
                  <a:latin typeface="Times New Roman" pitchFamily="18" charset="0"/>
                </a:rPr>
                <a:t>12</a:t>
              </a:r>
              <a:endParaRPr lang="en-US" altLang="en-US" sz="2800" dirty="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1920327" y="4053579"/>
              <a:ext cx="262052" cy="430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 smtClean="0">
                  <a:solidFill>
                    <a:srgbClr val="000000"/>
                  </a:solidFill>
                  <a:latin typeface="Times New Roman" pitchFamily="18" charset="0"/>
                </a:rPr>
                <a:t>-4</a:t>
              </a:r>
              <a:endParaRPr lang="en-US" altLang="en-US" sz="2800" dirty="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2898227" y="3411030"/>
              <a:ext cx="262052" cy="430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 smtClean="0">
                  <a:solidFill>
                    <a:srgbClr val="000000"/>
                  </a:solidFill>
                  <a:latin typeface="Times New Roman" pitchFamily="18" charset="0"/>
                </a:rPr>
                <a:t>-4</a:t>
              </a:r>
              <a:endParaRPr lang="en-US" altLang="en-US" sz="2800" dirty="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1962511" y="3411030"/>
              <a:ext cx="157231" cy="430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 smtClean="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107" name="Line 110"/>
          <p:cNvSpPr>
            <a:spLocks noChangeShapeType="1"/>
          </p:cNvSpPr>
          <p:nvPr/>
        </p:nvSpPr>
        <p:spPr bwMode="auto">
          <a:xfrm>
            <a:off x="2403987" y="3775585"/>
            <a:ext cx="353962" cy="398207"/>
          </a:xfrm>
          <a:prstGeom prst="line">
            <a:avLst/>
          </a:prstGeom>
          <a:noFill/>
          <a:ln w="28575" cap="sq">
            <a:solidFill>
              <a:srgbClr val="0066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sz="2800" smtClean="0">
              <a:solidFill>
                <a:srgbClr val="CC00CC"/>
              </a:solidFill>
              <a:latin typeface="Times New Roman" pitchFamily="18" charset="0"/>
            </a:endParaRPr>
          </a:p>
        </p:txBody>
      </p:sp>
      <p:sp>
        <p:nvSpPr>
          <p:cNvPr id="108" name="Line 111"/>
          <p:cNvSpPr>
            <a:spLocks noChangeShapeType="1"/>
          </p:cNvSpPr>
          <p:nvPr/>
        </p:nvSpPr>
        <p:spPr bwMode="auto">
          <a:xfrm flipH="1">
            <a:off x="2341919" y="3775585"/>
            <a:ext cx="445528" cy="400202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sz="2800" smtClean="0">
              <a:solidFill>
                <a:srgbClr val="CC00CC"/>
              </a:solidFill>
              <a:latin typeface="Times New Roman" pitchFamily="18" charset="0"/>
            </a:endParaRPr>
          </a:p>
        </p:txBody>
      </p:sp>
      <p:sp>
        <p:nvSpPr>
          <p:cNvPr id="109" name="Line 112"/>
          <p:cNvSpPr>
            <a:spLocks noChangeShapeType="1"/>
          </p:cNvSpPr>
          <p:nvPr/>
        </p:nvSpPr>
        <p:spPr bwMode="auto">
          <a:xfrm>
            <a:off x="4653731" y="3748009"/>
            <a:ext cx="434463" cy="396287"/>
          </a:xfrm>
          <a:prstGeom prst="line">
            <a:avLst/>
          </a:prstGeom>
          <a:noFill/>
          <a:ln w="28575" cap="sq">
            <a:solidFill>
              <a:srgbClr val="0066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sz="2800" smtClean="0">
              <a:solidFill>
                <a:srgbClr val="CC00CC"/>
              </a:solidFill>
              <a:latin typeface="Times New Roman" pitchFamily="18" charset="0"/>
            </a:endParaRPr>
          </a:p>
        </p:txBody>
      </p:sp>
      <p:sp>
        <p:nvSpPr>
          <p:cNvPr id="110" name="Line 113"/>
          <p:cNvSpPr>
            <a:spLocks noChangeShapeType="1"/>
          </p:cNvSpPr>
          <p:nvPr/>
        </p:nvSpPr>
        <p:spPr bwMode="auto">
          <a:xfrm flipH="1">
            <a:off x="4624230" y="3760839"/>
            <a:ext cx="419718" cy="419252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sz="2800" smtClean="0">
              <a:solidFill>
                <a:srgbClr val="CC00CC"/>
              </a:solidFill>
              <a:latin typeface="Times New Roman" pitchFamily="18" charset="0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6399521" y="3390673"/>
            <a:ext cx="1418487" cy="1225571"/>
            <a:chOff x="6399521" y="3390673"/>
            <a:chExt cx="1418487" cy="1225571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6399521" y="3420170"/>
              <a:ext cx="1403" cy="11960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80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7816605" y="3390673"/>
              <a:ext cx="1403" cy="11960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80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7444504" y="4074164"/>
              <a:ext cx="287546" cy="451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 smtClean="0">
                  <a:solidFill>
                    <a:srgbClr val="000000"/>
                  </a:solidFill>
                  <a:latin typeface="Times New Roman" pitchFamily="18" charset="0"/>
                </a:rPr>
                <a:t>-4</a:t>
              </a:r>
              <a:endParaRPr lang="en-US" altLang="en-US" sz="2800" dirty="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6444406" y="4074164"/>
              <a:ext cx="458671" cy="451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 smtClean="0">
                  <a:solidFill>
                    <a:srgbClr val="000000"/>
                  </a:solidFill>
                  <a:latin typeface="Times New Roman" pitchFamily="18" charset="0"/>
                </a:rPr>
                <a:t>-10</a:t>
              </a:r>
              <a:endParaRPr lang="en-US" altLang="en-US" sz="2800" dirty="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 flipH="1">
              <a:off x="7534275" y="3437657"/>
              <a:ext cx="22582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 smtClean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6528566" y="3400935"/>
              <a:ext cx="172528" cy="451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 smtClean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en-US" sz="2800" dirty="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</p:grpSp>
      <p:sp>
        <p:nvSpPr>
          <p:cNvPr id="133" name="Line 136"/>
          <p:cNvSpPr>
            <a:spLocks noChangeShapeType="1"/>
          </p:cNvSpPr>
          <p:nvPr/>
        </p:nvSpPr>
        <p:spPr bwMode="auto">
          <a:xfrm>
            <a:off x="6975255" y="3760914"/>
            <a:ext cx="443183" cy="383383"/>
          </a:xfrm>
          <a:prstGeom prst="line">
            <a:avLst/>
          </a:prstGeom>
          <a:noFill/>
          <a:ln w="28575" cap="sq">
            <a:solidFill>
              <a:srgbClr val="0066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sz="2800" smtClean="0">
              <a:solidFill>
                <a:srgbClr val="CC00CC"/>
              </a:solidFill>
              <a:latin typeface="Times New Roman" pitchFamily="18" charset="0"/>
            </a:endParaRPr>
          </a:p>
        </p:txBody>
      </p:sp>
      <p:sp>
        <p:nvSpPr>
          <p:cNvPr id="134" name="Line 137"/>
          <p:cNvSpPr>
            <a:spLocks noChangeShapeType="1"/>
          </p:cNvSpPr>
          <p:nvPr/>
        </p:nvSpPr>
        <p:spPr bwMode="auto">
          <a:xfrm flipH="1">
            <a:off x="6955986" y="3730255"/>
            <a:ext cx="435143" cy="399293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sz="2800" smtClean="0">
              <a:solidFill>
                <a:srgbClr val="CC00CC"/>
              </a:solidFill>
              <a:latin typeface="Times New Roman" pitchFamily="18" charset="0"/>
            </a:endParaRPr>
          </a:p>
        </p:txBody>
      </p:sp>
      <p:grpSp>
        <p:nvGrpSpPr>
          <p:cNvPr id="135" name="Group 61"/>
          <p:cNvGrpSpPr>
            <a:grpSpLocks/>
          </p:cNvGrpSpPr>
          <p:nvPr/>
        </p:nvGrpSpPr>
        <p:grpSpPr bwMode="auto">
          <a:xfrm>
            <a:off x="2875935" y="1055586"/>
            <a:ext cx="3406878" cy="831851"/>
            <a:chOff x="2424" y="1083"/>
            <a:chExt cx="1854" cy="524"/>
          </a:xfrm>
        </p:grpSpPr>
        <p:grpSp>
          <p:nvGrpSpPr>
            <p:cNvPr id="136" name="Group 62"/>
            <p:cNvGrpSpPr>
              <a:grpSpLocks/>
            </p:cNvGrpSpPr>
            <p:nvPr/>
          </p:nvGrpSpPr>
          <p:grpSpPr bwMode="auto">
            <a:xfrm>
              <a:off x="2424" y="1236"/>
              <a:ext cx="1854" cy="371"/>
              <a:chOff x="2424" y="1236"/>
              <a:chExt cx="1854" cy="371"/>
            </a:xfrm>
          </p:grpSpPr>
          <p:sp>
            <p:nvSpPr>
              <p:cNvPr id="138" name="Text Box 63"/>
              <p:cNvSpPr txBox="1">
                <a:spLocks noChangeArrowheads="1"/>
              </p:cNvSpPr>
              <p:nvPr/>
            </p:nvSpPr>
            <p:spPr bwMode="auto">
              <a:xfrm>
                <a:off x="2424" y="1236"/>
                <a:ext cx="8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66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32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     </a:t>
                </a:r>
                <a:r>
                  <a:rPr lang="en-US" altLang="en-US" sz="2800" dirty="0" smtClean="0">
                    <a:solidFill>
                      <a:srgbClr val="CC00CC"/>
                    </a:solidFill>
                    <a:latin typeface="Times New Roman" pitchFamily="18" charset="0"/>
                  </a:rPr>
                  <a:t>+   </a:t>
                </a:r>
                <a:r>
                  <a:rPr lang="en-US" altLang="en-US" sz="2800" dirty="0" smtClean="0">
                    <a:solidFill>
                      <a:srgbClr val="FF9933"/>
                    </a:solidFill>
                    <a:latin typeface="Times New Roman" pitchFamily="18" charset="0"/>
                  </a:rPr>
                  <a:t>   </a:t>
                </a:r>
              </a:p>
            </p:txBody>
          </p:sp>
          <p:sp>
            <p:nvSpPr>
              <p:cNvPr id="139" name="Text Box 64"/>
              <p:cNvSpPr txBox="1">
                <a:spLocks noChangeArrowheads="1"/>
              </p:cNvSpPr>
              <p:nvPr/>
            </p:nvSpPr>
            <p:spPr bwMode="auto">
              <a:xfrm>
                <a:off x="3450" y="1242"/>
                <a:ext cx="8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66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32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     </a:t>
                </a:r>
                <a:r>
                  <a:rPr lang="en-US" altLang="en-US" sz="2800" dirty="0" smtClean="0">
                    <a:solidFill>
                      <a:srgbClr val="CC00CC"/>
                    </a:solidFill>
                    <a:latin typeface="Times New Roman" pitchFamily="18" charset="0"/>
                  </a:rPr>
                  <a:t>+  </a:t>
                </a:r>
                <a:r>
                  <a:rPr lang="en-US" altLang="en-US" sz="2800" dirty="0" smtClean="0">
                    <a:solidFill>
                      <a:srgbClr val="00CCCC"/>
                    </a:solidFill>
                    <a:latin typeface="Times New Roman" pitchFamily="18" charset="0"/>
                  </a:rPr>
                  <a:t>    </a:t>
                </a:r>
              </a:p>
            </p:txBody>
          </p:sp>
        </p:grpSp>
        <p:sp>
          <p:nvSpPr>
            <p:cNvPr id="137" name="Text Box 65"/>
            <p:cNvSpPr txBox="1">
              <a:spLocks noChangeArrowheads="1"/>
            </p:cNvSpPr>
            <p:nvPr/>
          </p:nvSpPr>
          <p:spPr bwMode="auto">
            <a:xfrm>
              <a:off x="2912" y="1083"/>
              <a:ext cx="8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6600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3200" dirty="0" smtClean="0">
                  <a:solidFill>
                    <a:srgbClr val="000000"/>
                  </a:solidFill>
                  <a:latin typeface="Times New Roman" pitchFamily="18" charset="0"/>
                </a:rPr>
                <a:t>      </a:t>
              </a:r>
              <a:r>
                <a:rPr lang="en-US" altLang="en-US" sz="3200" dirty="0" smtClean="0">
                  <a:solidFill>
                    <a:srgbClr val="006600"/>
                  </a:solidFill>
                  <a:latin typeface="Times New Roman" pitchFamily="18" charset="0"/>
                </a:rPr>
                <a:t>_</a:t>
              </a:r>
              <a:r>
                <a:rPr lang="en-US" altLang="en-US" sz="2800" dirty="0" smtClean="0">
                  <a:solidFill>
                    <a:srgbClr val="FF9933"/>
                  </a:solidFill>
                  <a:latin typeface="Times New Roman" pitchFamily="18" charset="0"/>
                </a:rPr>
                <a:t>      </a:t>
              </a:r>
            </a:p>
          </p:txBody>
        </p:sp>
      </p:grpSp>
      <p:graphicFrame>
        <p:nvGraphicFramePr>
          <p:cNvPr id="140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963665"/>
              </p:ext>
            </p:extLst>
          </p:nvPr>
        </p:nvGraphicFramePr>
        <p:xfrm>
          <a:off x="571909" y="4752053"/>
          <a:ext cx="78644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Equation" r:id="rId3" imgW="3111480" imgH="203040" progId="Equation.3">
                  <p:embed/>
                </p:oleObj>
              </mc:Choice>
              <mc:Fallback>
                <p:oleObj name="Equation" r:id="rId3" imgW="3111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09" y="4752053"/>
                        <a:ext cx="78644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254715"/>
              </p:ext>
            </p:extLst>
          </p:nvPr>
        </p:nvGraphicFramePr>
        <p:xfrm>
          <a:off x="595876" y="5379730"/>
          <a:ext cx="520065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Equation" r:id="rId5" imgW="2057400" imgH="406080" progId="Equation.3">
                  <p:embed/>
                </p:oleObj>
              </mc:Choice>
              <mc:Fallback>
                <p:oleObj name="Equation" r:id="rId5" imgW="2057400" imgH="40608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876" y="5379730"/>
                        <a:ext cx="5200650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altLang="en-US" sz="4000" dirty="0" smtClean="0"/>
              <a:t>            </a:t>
            </a:r>
            <a:r>
              <a:rPr lang="en-GB" altLang="en-US" sz="4000" dirty="0" smtClean="0">
                <a:solidFill>
                  <a:schemeClr val="bg1">
                    <a:lumMod val="95000"/>
                  </a:schemeClr>
                </a:solidFill>
              </a:rPr>
              <a:t>Solution to Tutorial 2, </a:t>
            </a:r>
            <a:r>
              <a:rPr lang="en-GB" altLang="en-US" sz="4400" dirty="0" smtClean="0">
                <a:solidFill>
                  <a:schemeClr val="bg1">
                    <a:lumMod val="95000"/>
                  </a:schemeClr>
                </a:solidFill>
              </a:rPr>
              <a:t>Question 2</a:t>
            </a:r>
            <a:endParaRPr lang="en-GB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041" y="6476999"/>
            <a:ext cx="5507719" cy="274320"/>
          </a:xfrm>
        </p:spPr>
        <p:txBody>
          <a:bodyPr/>
          <a:lstStyle/>
          <a:p>
            <a:r>
              <a:rPr lang="en-US" altLang="en-US" dirty="0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074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07" grpId="0" animBg="1"/>
      <p:bldP spid="108" grpId="0" animBg="1"/>
      <p:bldP spid="109" grpId="0" animBg="1"/>
      <p:bldP spid="110" grpId="0" animBg="1"/>
      <p:bldP spid="133" grpId="0" animBg="1"/>
      <p:bldP spid="1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C63C-7EB9-4E6A-ADE8-EE0A7E487985}" type="slidenum">
              <a:rPr lang="en-SG" smtClean="0"/>
              <a:t>17</a:t>
            </a:fld>
            <a:endParaRPr lang="en-SG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36367" y="3746193"/>
            <a:ext cx="63991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en-US" sz="2800" dirty="0" smtClean="0">
                <a:solidFill>
                  <a:srgbClr val="0000FF"/>
                </a:solidFill>
                <a:latin typeface="Times New Roman" pitchFamily="18" charset="0"/>
              </a:rPr>
              <a:t>7</a:t>
            </a:r>
          </a:p>
        </p:txBody>
      </p: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5785555" y="3772320"/>
            <a:ext cx="457112" cy="478606"/>
            <a:chOff x="4174" y="2793"/>
            <a:chExt cx="312" cy="28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363" y="2822"/>
              <a:ext cx="12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 smtClean="0">
                  <a:solidFill>
                    <a:srgbClr val="0000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174" y="2793"/>
              <a:ext cx="14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200" dirty="0" smtClean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en-US" sz="2800" dirty="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018269" y="3411031"/>
            <a:ext cx="1622505" cy="1159926"/>
            <a:chOff x="3005" y="2634"/>
            <a:chExt cx="1108" cy="695"/>
          </a:xfrm>
        </p:grpSpPr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005" y="2645"/>
              <a:ext cx="1" cy="68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80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112" y="2645"/>
              <a:ext cx="1" cy="68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80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764" y="3019"/>
              <a:ext cx="24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 smtClean="0">
                  <a:solidFill>
                    <a:srgbClr val="000000"/>
                  </a:solidFill>
                  <a:latin typeface="Times New Roman" pitchFamily="18" charset="0"/>
                </a:rPr>
                <a:t>12</a:t>
              </a:r>
              <a:endParaRPr lang="en-US" altLang="en-US" sz="2800" dirty="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047" y="3028"/>
              <a:ext cx="12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 smtClean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2800" dirty="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842" y="2634"/>
              <a:ext cx="20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 smtClean="0">
                  <a:solidFill>
                    <a:srgbClr val="000000"/>
                  </a:solidFill>
                  <a:latin typeface="Times New Roman" pitchFamily="18" charset="0"/>
                </a:rPr>
                <a:t>-4</a:t>
              </a:r>
              <a:endParaRPr lang="en-US" altLang="en-US" sz="2800" dirty="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098" y="2634"/>
              <a:ext cx="12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 smtClean="0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3418606" y="3757582"/>
            <a:ext cx="444856" cy="478607"/>
            <a:chOff x="2683" y="2793"/>
            <a:chExt cx="303" cy="287"/>
          </a:xfrm>
        </p:grpSpPr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2864" y="2822"/>
              <a:ext cx="12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 smtClean="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683" y="2793"/>
              <a:ext cx="14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200" dirty="0" smtClean="0">
                  <a:solidFill>
                    <a:srgbClr val="006600"/>
                  </a:solidFill>
                  <a:latin typeface="Symbol" pitchFamily="18" charset="2"/>
                </a:rPr>
                <a:t>-</a:t>
              </a:r>
              <a:endParaRPr lang="en-US" altLang="en-US" sz="2800" dirty="0" smtClean="0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30633" y="3701845"/>
            <a:ext cx="752566" cy="520249"/>
            <a:chOff x="630633" y="3701845"/>
            <a:chExt cx="752566" cy="520249"/>
          </a:xfrm>
        </p:grpSpPr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1076632" y="3701845"/>
              <a:ext cx="306567" cy="490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200" smtClean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en-US" sz="280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630633" y="3731341"/>
              <a:ext cx="341355" cy="490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200" dirty="0" smtClean="0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endParaRPr lang="en-US" altLang="en-US" sz="2800" dirty="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2876504" y="1689152"/>
            <a:ext cx="3037602" cy="1570241"/>
            <a:chOff x="2586" y="1815"/>
            <a:chExt cx="1519" cy="834"/>
          </a:xfrm>
        </p:grpSpPr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2895" y="1823"/>
              <a:ext cx="1" cy="8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80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4104" y="1823"/>
              <a:ext cx="1" cy="8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80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3837" y="2406"/>
              <a:ext cx="1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00" dirty="0" smtClean="0">
                  <a:solidFill>
                    <a:srgbClr val="000000"/>
                  </a:solidFill>
                  <a:latin typeface="Times New Roman" pitchFamily="18" charset="0"/>
                </a:rPr>
                <a:t>12</a:t>
              </a:r>
              <a:endParaRPr lang="en-US" altLang="en-US" sz="3200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3372" y="2406"/>
              <a:ext cx="13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00" dirty="0" smtClean="0">
                  <a:solidFill>
                    <a:srgbClr val="000000"/>
                  </a:solidFill>
                  <a:latin typeface="Times New Roman" pitchFamily="18" charset="0"/>
                </a:rPr>
                <a:t>-4</a:t>
              </a:r>
              <a:endParaRPr lang="en-US" altLang="en-US" sz="3200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2894" y="2406"/>
              <a:ext cx="12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00" dirty="0" smtClean="0">
                  <a:solidFill>
                    <a:srgbClr val="000000"/>
                  </a:solidFill>
                  <a:latin typeface="Times New Roman" pitchFamily="18" charset="0"/>
                </a:rPr>
                <a:t> 5</a:t>
              </a:r>
              <a:endParaRPr lang="en-US" altLang="en-US" sz="3200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3874" y="2118"/>
              <a:ext cx="13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00" dirty="0" smtClean="0">
                  <a:solidFill>
                    <a:srgbClr val="000000"/>
                  </a:solidFill>
                  <a:latin typeface="Times New Roman" pitchFamily="18" charset="0"/>
                </a:rPr>
                <a:t>-4</a:t>
              </a:r>
              <a:endParaRPr lang="en-US" altLang="en-US" sz="3200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3392" y="2110"/>
              <a:ext cx="13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00" dirty="0" smtClean="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3200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2822" y="2069"/>
              <a:ext cx="29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200" dirty="0" smtClean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r>
                <a:rPr lang="en-US" altLang="en-US" sz="2800" dirty="0" smtClean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3886" y="1815"/>
              <a:ext cx="8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00" dirty="0" smtClean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3200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3383" y="1815"/>
              <a:ext cx="8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00" dirty="0" smtClean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en-US" sz="3200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2922" y="1815"/>
              <a:ext cx="8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00" dirty="0" smtClean="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lang="en-US" altLang="en-US" sz="3200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2706" y="2249"/>
              <a:ext cx="9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00" smtClean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586" y="2265"/>
              <a:ext cx="13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00" dirty="0" smtClean="0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endParaRPr lang="en-US" altLang="en-US" sz="3200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828289" y="3411030"/>
            <a:ext cx="1460604" cy="1174675"/>
            <a:chOff x="1828289" y="3411030"/>
            <a:chExt cx="1460604" cy="1174675"/>
          </a:xfrm>
        </p:grpSpPr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1828289" y="3429389"/>
              <a:ext cx="1278" cy="11415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80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3287615" y="3444138"/>
              <a:ext cx="1278" cy="11415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80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2797241" y="4053579"/>
              <a:ext cx="313184" cy="430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 smtClean="0">
                  <a:solidFill>
                    <a:srgbClr val="000000"/>
                  </a:solidFill>
                  <a:latin typeface="Times New Roman" pitchFamily="18" charset="0"/>
                </a:rPr>
                <a:t>12</a:t>
              </a:r>
              <a:endParaRPr lang="en-US" altLang="en-US" sz="2800" dirty="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1920327" y="4053579"/>
              <a:ext cx="262052" cy="430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 smtClean="0">
                  <a:solidFill>
                    <a:srgbClr val="000000"/>
                  </a:solidFill>
                  <a:latin typeface="Times New Roman" pitchFamily="18" charset="0"/>
                </a:rPr>
                <a:t>-4</a:t>
              </a:r>
              <a:endParaRPr lang="en-US" altLang="en-US" sz="2800" dirty="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2898227" y="3411030"/>
              <a:ext cx="262052" cy="430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 smtClean="0">
                  <a:solidFill>
                    <a:srgbClr val="000000"/>
                  </a:solidFill>
                  <a:latin typeface="Times New Roman" pitchFamily="18" charset="0"/>
                </a:rPr>
                <a:t>-4</a:t>
              </a:r>
              <a:endParaRPr lang="en-US" altLang="en-US" sz="2800" dirty="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1962511" y="3411030"/>
              <a:ext cx="157231" cy="430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 smtClean="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107" name="Line 110"/>
          <p:cNvSpPr>
            <a:spLocks noChangeShapeType="1"/>
          </p:cNvSpPr>
          <p:nvPr/>
        </p:nvSpPr>
        <p:spPr bwMode="auto">
          <a:xfrm>
            <a:off x="2403987" y="3775585"/>
            <a:ext cx="353962" cy="398207"/>
          </a:xfrm>
          <a:prstGeom prst="line">
            <a:avLst/>
          </a:prstGeom>
          <a:noFill/>
          <a:ln w="28575" cap="sq">
            <a:solidFill>
              <a:srgbClr val="0066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sz="2800" smtClean="0">
              <a:solidFill>
                <a:srgbClr val="CC00CC"/>
              </a:solidFill>
              <a:latin typeface="Times New Roman" pitchFamily="18" charset="0"/>
            </a:endParaRPr>
          </a:p>
        </p:txBody>
      </p:sp>
      <p:sp>
        <p:nvSpPr>
          <p:cNvPr id="108" name="Line 111"/>
          <p:cNvSpPr>
            <a:spLocks noChangeShapeType="1"/>
          </p:cNvSpPr>
          <p:nvPr/>
        </p:nvSpPr>
        <p:spPr bwMode="auto">
          <a:xfrm flipH="1">
            <a:off x="2341919" y="3775585"/>
            <a:ext cx="445528" cy="400202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sz="2800" smtClean="0">
              <a:solidFill>
                <a:srgbClr val="CC00CC"/>
              </a:solidFill>
              <a:latin typeface="Times New Roman" pitchFamily="18" charset="0"/>
            </a:endParaRPr>
          </a:p>
        </p:txBody>
      </p:sp>
      <p:sp>
        <p:nvSpPr>
          <p:cNvPr id="109" name="Line 112"/>
          <p:cNvSpPr>
            <a:spLocks noChangeShapeType="1"/>
          </p:cNvSpPr>
          <p:nvPr/>
        </p:nvSpPr>
        <p:spPr bwMode="auto">
          <a:xfrm>
            <a:off x="4653731" y="3748009"/>
            <a:ext cx="434463" cy="396287"/>
          </a:xfrm>
          <a:prstGeom prst="line">
            <a:avLst/>
          </a:prstGeom>
          <a:noFill/>
          <a:ln w="28575" cap="sq">
            <a:solidFill>
              <a:srgbClr val="0066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sz="2800" smtClean="0">
              <a:solidFill>
                <a:srgbClr val="CC00CC"/>
              </a:solidFill>
              <a:latin typeface="Times New Roman" pitchFamily="18" charset="0"/>
            </a:endParaRPr>
          </a:p>
        </p:txBody>
      </p:sp>
      <p:sp>
        <p:nvSpPr>
          <p:cNvPr id="110" name="Line 113"/>
          <p:cNvSpPr>
            <a:spLocks noChangeShapeType="1"/>
          </p:cNvSpPr>
          <p:nvPr/>
        </p:nvSpPr>
        <p:spPr bwMode="auto">
          <a:xfrm flipH="1">
            <a:off x="4624230" y="3760839"/>
            <a:ext cx="419718" cy="419252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sz="2800" smtClean="0">
              <a:solidFill>
                <a:srgbClr val="CC00CC"/>
              </a:solidFill>
              <a:latin typeface="Times New Roman" pitchFamily="18" charset="0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6399521" y="3390673"/>
            <a:ext cx="1418487" cy="1225571"/>
            <a:chOff x="6399521" y="3390673"/>
            <a:chExt cx="1418487" cy="1225571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6399521" y="3420170"/>
              <a:ext cx="1403" cy="11960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80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7816605" y="3390673"/>
              <a:ext cx="1403" cy="11960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80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7444504" y="4074164"/>
              <a:ext cx="287546" cy="451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 smtClean="0">
                  <a:solidFill>
                    <a:srgbClr val="000000"/>
                  </a:solidFill>
                  <a:latin typeface="Times New Roman" pitchFamily="18" charset="0"/>
                </a:rPr>
                <a:t>-4</a:t>
              </a:r>
              <a:endParaRPr lang="en-US" altLang="en-US" sz="2800" dirty="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6518786" y="4074164"/>
              <a:ext cx="19172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 smtClean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2800" dirty="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 flipH="1">
              <a:off x="7534275" y="3437657"/>
              <a:ext cx="22582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 smtClean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6528566" y="3400935"/>
              <a:ext cx="172528" cy="451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 smtClean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en-US" sz="2800" dirty="0" smtClean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</p:grpSp>
      <p:sp>
        <p:nvSpPr>
          <p:cNvPr id="133" name="Line 136"/>
          <p:cNvSpPr>
            <a:spLocks noChangeShapeType="1"/>
          </p:cNvSpPr>
          <p:nvPr/>
        </p:nvSpPr>
        <p:spPr bwMode="auto">
          <a:xfrm>
            <a:off x="6975255" y="3760914"/>
            <a:ext cx="443183" cy="383383"/>
          </a:xfrm>
          <a:prstGeom prst="line">
            <a:avLst/>
          </a:prstGeom>
          <a:noFill/>
          <a:ln w="28575" cap="sq">
            <a:solidFill>
              <a:srgbClr val="0066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sz="2800" smtClean="0">
              <a:solidFill>
                <a:srgbClr val="CC00CC"/>
              </a:solidFill>
              <a:latin typeface="Times New Roman" pitchFamily="18" charset="0"/>
            </a:endParaRPr>
          </a:p>
        </p:txBody>
      </p:sp>
      <p:sp>
        <p:nvSpPr>
          <p:cNvPr id="134" name="Line 137"/>
          <p:cNvSpPr>
            <a:spLocks noChangeShapeType="1"/>
          </p:cNvSpPr>
          <p:nvPr/>
        </p:nvSpPr>
        <p:spPr bwMode="auto">
          <a:xfrm flipH="1">
            <a:off x="6955986" y="3730255"/>
            <a:ext cx="435143" cy="399293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sz="2800" smtClean="0">
              <a:solidFill>
                <a:srgbClr val="CC00CC"/>
              </a:solidFill>
              <a:latin typeface="Times New Roman" pitchFamily="18" charset="0"/>
            </a:endParaRPr>
          </a:p>
        </p:txBody>
      </p:sp>
      <p:grpSp>
        <p:nvGrpSpPr>
          <p:cNvPr id="135" name="Group 61"/>
          <p:cNvGrpSpPr>
            <a:grpSpLocks/>
          </p:cNvGrpSpPr>
          <p:nvPr/>
        </p:nvGrpSpPr>
        <p:grpSpPr bwMode="auto">
          <a:xfrm>
            <a:off x="2875935" y="1055586"/>
            <a:ext cx="3406878" cy="831851"/>
            <a:chOff x="2424" y="1083"/>
            <a:chExt cx="1854" cy="524"/>
          </a:xfrm>
        </p:grpSpPr>
        <p:grpSp>
          <p:nvGrpSpPr>
            <p:cNvPr id="136" name="Group 62"/>
            <p:cNvGrpSpPr>
              <a:grpSpLocks/>
            </p:cNvGrpSpPr>
            <p:nvPr/>
          </p:nvGrpSpPr>
          <p:grpSpPr bwMode="auto">
            <a:xfrm>
              <a:off x="2424" y="1236"/>
              <a:ext cx="1854" cy="371"/>
              <a:chOff x="2424" y="1236"/>
              <a:chExt cx="1854" cy="371"/>
            </a:xfrm>
          </p:grpSpPr>
          <p:sp>
            <p:nvSpPr>
              <p:cNvPr id="138" name="Text Box 63"/>
              <p:cNvSpPr txBox="1">
                <a:spLocks noChangeArrowheads="1"/>
              </p:cNvSpPr>
              <p:nvPr/>
            </p:nvSpPr>
            <p:spPr bwMode="auto">
              <a:xfrm>
                <a:off x="2424" y="1236"/>
                <a:ext cx="8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66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32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     </a:t>
                </a:r>
                <a:r>
                  <a:rPr lang="en-US" altLang="en-US" sz="2800" dirty="0" smtClean="0">
                    <a:solidFill>
                      <a:srgbClr val="CC00CC"/>
                    </a:solidFill>
                    <a:latin typeface="Times New Roman" pitchFamily="18" charset="0"/>
                  </a:rPr>
                  <a:t>+   </a:t>
                </a:r>
                <a:r>
                  <a:rPr lang="en-US" altLang="en-US" sz="2800" dirty="0" smtClean="0">
                    <a:solidFill>
                      <a:srgbClr val="FF9933"/>
                    </a:solidFill>
                    <a:latin typeface="Times New Roman" pitchFamily="18" charset="0"/>
                  </a:rPr>
                  <a:t>   </a:t>
                </a:r>
              </a:p>
            </p:txBody>
          </p:sp>
          <p:sp>
            <p:nvSpPr>
              <p:cNvPr id="139" name="Text Box 64"/>
              <p:cNvSpPr txBox="1">
                <a:spLocks noChangeArrowheads="1"/>
              </p:cNvSpPr>
              <p:nvPr/>
            </p:nvSpPr>
            <p:spPr bwMode="auto">
              <a:xfrm>
                <a:off x="3450" y="1242"/>
                <a:ext cx="8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66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32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     </a:t>
                </a:r>
                <a:r>
                  <a:rPr lang="en-US" altLang="en-US" sz="2800" dirty="0" smtClean="0">
                    <a:solidFill>
                      <a:srgbClr val="CC00CC"/>
                    </a:solidFill>
                    <a:latin typeface="Times New Roman" pitchFamily="18" charset="0"/>
                  </a:rPr>
                  <a:t>+  </a:t>
                </a:r>
                <a:r>
                  <a:rPr lang="en-US" altLang="en-US" sz="2800" dirty="0" smtClean="0">
                    <a:solidFill>
                      <a:srgbClr val="00CCCC"/>
                    </a:solidFill>
                    <a:latin typeface="Times New Roman" pitchFamily="18" charset="0"/>
                  </a:rPr>
                  <a:t>    </a:t>
                </a:r>
              </a:p>
            </p:txBody>
          </p:sp>
        </p:grpSp>
        <p:sp>
          <p:nvSpPr>
            <p:cNvPr id="137" name="Text Box 65"/>
            <p:cNvSpPr txBox="1">
              <a:spLocks noChangeArrowheads="1"/>
            </p:cNvSpPr>
            <p:nvPr/>
          </p:nvSpPr>
          <p:spPr bwMode="auto">
            <a:xfrm>
              <a:off x="2912" y="1083"/>
              <a:ext cx="8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6600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3200" dirty="0" smtClean="0">
                  <a:solidFill>
                    <a:srgbClr val="000000"/>
                  </a:solidFill>
                  <a:latin typeface="Times New Roman" pitchFamily="18" charset="0"/>
                </a:rPr>
                <a:t>      </a:t>
              </a:r>
              <a:r>
                <a:rPr lang="en-US" altLang="en-US" sz="3200" dirty="0" smtClean="0">
                  <a:solidFill>
                    <a:srgbClr val="006600"/>
                  </a:solidFill>
                  <a:latin typeface="Times New Roman" pitchFamily="18" charset="0"/>
                </a:rPr>
                <a:t>_</a:t>
              </a:r>
              <a:r>
                <a:rPr lang="en-US" altLang="en-US" sz="2800" dirty="0" smtClean="0">
                  <a:solidFill>
                    <a:srgbClr val="FF9933"/>
                  </a:solidFill>
                  <a:latin typeface="Times New Roman" pitchFamily="18" charset="0"/>
                </a:rPr>
                <a:t>      </a:t>
              </a:r>
            </a:p>
          </p:txBody>
        </p:sp>
      </p:grpSp>
      <p:graphicFrame>
        <p:nvGraphicFramePr>
          <p:cNvPr id="140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459948"/>
              </p:ext>
            </p:extLst>
          </p:nvPr>
        </p:nvGraphicFramePr>
        <p:xfrm>
          <a:off x="1052154" y="4751388"/>
          <a:ext cx="72866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Equation" r:id="rId3" imgW="2882880" imgH="203040" progId="Equation.3">
                  <p:embed/>
                </p:oleObj>
              </mc:Choice>
              <mc:Fallback>
                <p:oleObj name="Equation" r:id="rId3" imgW="2882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154" y="4751388"/>
                        <a:ext cx="72866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841803"/>
              </p:ext>
            </p:extLst>
          </p:nvPr>
        </p:nvGraphicFramePr>
        <p:xfrm>
          <a:off x="1036638" y="5380038"/>
          <a:ext cx="52324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Equation" r:id="rId5" imgW="2070000" imgH="406080" progId="Equation.3">
                  <p:embed/>
                </p:oleObj>
              </mc:Choice>
              <mc:Fallback>
                <p:oleObj name="Equation" r:id="rId5" imgW="20700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5380038"/>
                        <a:ext cx="5232400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altLang="en-US" sz="4000" dirty="0" smtClean="0"/>
              <a:t>            </a:t>
            </a:r>
            <a:r>
              <a:rPr lang="en-GB" altLang="en-US" sz="4000" dirty="0" smtClean="0">
                <a:solidFill>
                  <a:schemeClr val="bg1">
                    <a:lumMod val="95000"/>
                  </a:schemeClr>
                </a:solidFill>
              </a:rPr>
              <a:t>Solution to Tutorial 2, </a:t>
            </a:r>
            <a:r>
              <a:rPr lang="en-GB" altLang="en-US" sz="4400" dirty="0" smtClean="0">
                <a:solidFill>
                  <a:schemeClr val="bg1">
                    <a:lumMod val="95000"/>
                  </a:schemeClr>
                </a:solidFill>
              </a:rPr>
              <a:t>Question 2</a:t>
            </a:r>
            <a:endParaRPr lang="en-GB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041" y="6476999"/>
            <a:ext cx="5507719" cy="274320"/>
          </a:xfrm>
        </p:spPr>
        <p:txBody>
          <a:bodyPr/>
          <a:lstStyle/>
          <a:p>
            <a:r>
              <a:rPr lang="en-US" altLang="en-US" dirty="0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3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07" grpId="0" animBg="1"/>
      <p:bldP spid="108" grpId="0" animBg="1"/>
      <p:bldP spid="109" grpId="0" animBg="1"/>
      <p:bldP spid="110" grpId="0" animBg="1"/>
      <p:bldP spid="133" grpId="0" animBg="1"/>
      <p:bldP spid="1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57300"/>
            <a:ext cx="7772400" cy="4838700"/>
          </a:xfrm>
        </p:spPr>
        <p:txBody>
          <a:bodyPr/>
          <a:lstStyle/>
          <a:p>
            <a:pPr marL="36576" indent="0">
              <a:buNone/>
            </a:pPr>
            <a:r>
              <a:rPr lang="en-US" altLang="en-US" sz="3200" dirty="0" smtClean="0"/>
              <a:t>Solution</a:t>
            </a:r>
            <a:r>
              <a:rPr lang="en-US" altLang="en-US" sz="3600" dirty="0" smtClean="0"/>
              <a:t>:</a:t>
            </a:r>
            <a:endParaRPr lang="en-US" alt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635DB88-0C38-45BE-B8EE-A185F8A1653E}" type="slidenum">
              <a:rPr lang="en-US" altLang="en-US"/>
              <a:pPr/>
              <a:t>18</a:t>
            </a:fld>
            <a:endParaRPr lang="en-US" alt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501932"/>
              </p:ext>
            </p:extLst>
          </p:nvPr>
        </p:nvGraphicFramePr>
        <p:xfrm>
          <a:off x="1468438" y="2073275"/>
          <a:ext cx="475932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6" name="Equation" r:id="rId3" imgW="1485720" imgH="393480" progId="Equation.3">
                  <p:embed/>
                </p:oleObj>
              </mc:Choice>
              <mc:Fallback>
                <p:oleObj name="Equation" r:id="rId3" imgW="1485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2073275"/>
                        <a:ext cx="475932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443816"/>
              </p:ext>
            </p:extLst>
          </p:nvPr>
        </p:nvGraphicFramePr>
        <p:xfrm>
          <a:off x="1425575" y="3391411"/>
          <a:ext cx="519588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" name="Equation" r:id="rId5" imgW="1701720" imgH="393480" progId="Equation.3">
                  <p:embed/>
                </p:oleObj>
              </mc:Choice>
              <mc:Fallback>
                <p:oleObj name="Equation" r:id="rId5" imgW="170172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3391411"/>
                        <a:ext cx="5195888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410039"/>
              </p:ext>
            </p:extLst>
          </p:nvPr>
        </p:nvGraphicFramePr>
        <p:xfrm>
          <a:off x="1475402" y="4767211"/>
          <a:ext cx="5195887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8" name="Equation" r:id="rId7" imgW="1701720" imgH="393480" progId="Equation.3">
                  <p:embed/>
                </p:oleObj>
              </mc:Choice>
              <mc:Fallback>
                <p:oleObj name="Equation" r:id="rId7" imgW="17017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402" y="4767211"/>
                        <a:ext cx="5195887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97874" y="378541"/>
            <a:ext cx="8252460" cy="838200"/>
          </a:xfrm>
          <a:prstGeom prst="rect">
            <a:avLst/>
          </a:prstGeom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altLang="en-US" sz="4000" dirty="0" smtClean="0"/>
              <a:t>            </a:t>
            </a:r>
            <a:r>
              <a:rPr lang="en-GB" altLang="en-US" sz="4000" dirty="0" smtClean="0">
                <a:solidFill>
                  <a:schemeClr val="bg1">
                    <a:lumMod val="95000"/>
                  </a:schemeClr>
                </a:solidFill>
              </a:rPr>
              <a:t>Solution to Tutorial 2, </a:t>
            </a:r>
            <a:r>
              <a:rPr lang="en-GB" altLang="en-US" sz="4400" dirty="0" smtClean="0">
                <a:solidFill>
                  <a:schemeClr val="bg1">
                    <a:lumMod val="95000"/>
                  </a:schemeClr>
                </a:solidFill>
              </a:rPr>
              <a:t>Question 2</a:t>
            </a:r>
            <a:endParaRPr lang="en-GB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041" y="6476999"/>
            <a:ext cx="5507719" cy="274320"/>
          </a:xfrm>
        </p:spPr>
        <p:txBody>
          <a:bodyPr/>
          <a:lstStyle/>
          <a:p>
            <a:r>
              <a:rPr lang="en-US" altLang="en-US" dirty="0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591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6B25D-FD21-40F0-BEF7-3296AACD58D1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135" name="Text Box 129"/>
          <p:cNvSpPr txBox="1">
            <a:spLocks noChangeAspect="1" noChangeArrowheads="1"/>
          </p:cNvSpPr>
          <p:nvPr/>
        </p:nvSpPr>
        <p:spPr bwMode="auto">
          <a:xfrm>
            <a:off x="627857" y="1604005"/>
            <a:ext cx="217687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sz="2800" b="1" dirty="0" smtClean="0">
                <a:solidFill>
                  <a:srgbClr val="002060"/>
                </a:solidFill>
              </a:rPr>
              <a:t>Given circuit</a:t>
            </a:r>
            <a:endParaRPr lang="en-GB" altLang="en-US" sz="2800" b="1" baseline="-25000" dirty="0">
              <a:solidFill>
                <a:srgbClr val="002060"/>
              </a:solidFill>
            </a:endParaRPr>
          </a:p>
        </p:txBody>
      </p:sp>
      <p:grpSp>
        <p:nvGrpSpPr>
          <p:cNvPr id="129" name="Group 6"/>
          <p:cNvGrpSpPr>
            <a:grpSpLocks noChangeAspect="1"/>
          </p:cNvGrpSpPr>
          <p:nvPr/>
        </p:nvGrpSpPr>
        <p:grpSpPr bwMode="auto">
          <a:xfrm>
            <a:off x="4355908" y="2917082"/>
            <a:ext cx="334963" cy="1093787"/>
            <a:chOff x="2347" y="4122"/>
            <a:chExt cx="384" cy="1331"/>
          </a:xfrm>
        </p:grpSpPr>
        <p:grpSp>
          <p:nvGrpSpPr>
            <p:cNvPr id="253" name="Group 7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267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68" name="Line 9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54" name="Group 10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265" name="Line 11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66" name="Line 12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55" name="Group 13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263" name="Line 1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64" name="Line 1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56" name="Group 16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261" name="Line 1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62" name="Line 1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257" name="Line 19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58" name="Line 20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59" name="Line 21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60" name="Line 22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133" name="Line 23"/>
          <p:cNvSpPr>
            <a:spLocks noChangeAspect="1" noChangeShapeType="1"/>
          </p:cNvSpPr>
          <p:nvPr/>
        </p:nvSpPr>
        <p:spPr bwMode="auto">
          <a:xfrm>
            <a:off x="2819208" y="4228357"/>
            <a:ext cx="22653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42" name="Line 24"/>
          <p:cNvSpPr>
            <a:spLocks noChangeAspect="1" noChangeShapeType="1"/>
          </p:cNvSpPr>
          <p:nvPr/>
        </p:nvSpPr>
        <p:spPr bwMode="auto">
          <a:xfrm rot="16200000" flipV="1">
            <a:off x="3000183" y="2210644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43" name="Line 25"/>
          <p:cNvSpPr>
            <a:spLocks noChangeAspect="1" noChangeShapeType="1"/>
          </p:cNvSpPr>
          <p:nvPr/>
        </p:nvSpPr>
        <p:spPr bwMode="auto">
          <a:xfrm flipV="1">
            <a:off x="4546408" y="2374157"/>
            <a:ext cx="0" cy="5397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44" name="Text Box 26"/>
          <p:cNvSpPr txBox="1">
            <a:spLocks noChangeAspect="1" noChangeArrowheads="1"/>
          </p:cNvSpPr>
          <p:nvPr/>
        </p:nvSpPr>
        <p:spPr bwMode="auto">
          <a:xfrm>
            <a:off x="4823019" y="3257170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145" name="Text Box 27"/>
          <p:cNvSpPr txBox="1">
            <a:spLocks noChangeAspect="1" noChangeArrowheads="1"/>
          </p:cNvSpPr>
          <p:nvPr/>
        </p:nvSpPr>
        <p:spPr bwMode="auto">
          <a:xfrm>
            <a:off x="4472763" y="2004269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1</a:t>
            </a:r>
            <a:endParaRPr lang="en-GB" altLang="en-US" baseline="-25000"/>
          </a:p>
        </p:txBody>
      </p:sp>
      <p:sp>
        <p:nvSpPr>
          <p:cNvPr id="146" name="Oval 29"/>
          <p:cNvSpPr>
            <a:spLocks noChangeAspect="1" noChangeArrowheads="1"/>
          </p:cNvSpPr>
          <p:nvPr/>
        </p:nvSpPr>
        <p:spPr bwMode="auto">
          <a:xfrm flipH="1" flipV="1">
            <a:off x="4499924" y="4141218"/>
            <a:ext cx="143926" cy="121632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47" name="Text Box 30"/>
          <p:cNvSpPr txBox="1">
            <a:spLocks noChangeAspect="1" noChangeArrowheads="1"/>
          </p:cNvSpPr>
          <p:nvPr/>
        </p:nvSpPr>
        <p:spPr bwMode="auto">
          <a:xfrm>
            <a:off x="4311892" y="3917306"/>
            <a:ext cx="192360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3 </a:t>
            </a:r>
            <a:endParaRPr lang="en-GB" altLang="en-US" baseline="-25000" dirty="0"/>
          </a:p>
        </p:txBody>
      </p:sp>
      <p:sp>
        <p:nvSpPr>
          <p:cNvPr id="148" name="Text Box 32"/>
          <p:cNvSpPr txBox="1">
            <a:spLocks noChangeAspect="1" noChangeArrowheads="1"/>
          </p:cNvSpPr>
          <p:nvPr/>
        </p:nvSpPr>
        <p:spPr bwMode="auto">
          <a:xfrm>
            <a:off x="1942995" y="3123457"/>
            <a:ext cx="4744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 smtClean="0"/>
              <a:t>10 V</a:t>
            </a:r>
            <a:endParaRPr lang="en-GB" altLang="en-US" baseline="-25000" dirty="0"/>
          </a:p>
        </p:txBody>
      </p:sp>
      <p:sp>
        <p:nvSpPr>
          <p:cNvPr id="149" name="Line 34"/>
          <p:cNvSpPr>
            <a:spLocks noChangeAspect="1" noChangeShapeType="1"/>
          </p:cNvSpPr>
          <p:nvPr/>
        </p:nvSpPr>
        <p:spPr bwMode="auto">
          <a:xfrm>
            <a:off x="2819208" y="2391618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50" name="Line 35"/>
          <p:cNvSpPr>
            <a:spLocks noChangeAspect="1" noChangeShapeType="1"/>
          </p:cNvSpPr>
          <p:nvPr/>
        </p:nvSpPr>
        <p:spPr bwMode="auto">
          <a:xfrm>
            <a:off x="2819208" y="3447851"/>
            <a:ext cx="0" cy="792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grpSp>
        <p:nvGrpSpPr>
          <p:cNvPr id="151" name="Group 38"/>
          <p:cNvGrpSpPr>
            <a:grpSpLocks noChangeAspect="1"/>
          </p:cNvGrpSpPr>
          <p:nvPr/>
        </p:nvGrpSpPr>
        <p:grpSpPr bwMode="auto">
          <a:xfrm rot="16200000">
            <a:off x="3509771" y="1864569"/>
            <a:ext cx="334962" cy="1092200"/>
            <a:chOff x="2347" y="4122"/>
            <a:chExt cx="384" cy="1331"/>
          </a:xfrm>
        </p:grpSpPr>
        <p:grpSp>
          <p:nvGrpSpPr>
            <p:cNvPr id="237" name="Group 3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251" name="Line 4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52" name="Line 4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38" name="Group 4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249" name="Line 4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50" name="Line 4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39" name="Group 4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247" name="Line 4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48" name="Line 4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40" name="Group 4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245" name="Line 4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46" name="Line 5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241" name="Line 5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42" name="Line 5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43" name="Line 5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44" name="Line 5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152" name="Line 55"/>
          <p:cNvSpPr>
            <a:spLocks noChangeAspect="1" noChangeShapeType="1"/>
          </p:cNvSpPr>
          <p:nvPr/>
        </p:nvSpPr>
        <p:spPr bwMode="auto">
          <a:xfrm rot="16200000" flipV="1">
            <a:off x="4367021" y="2210644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53" name="Line 56"/>
          <p:cNvSpPr>
            <a:spLocks noChangeAspect="1" noChangeShapeType="1"/>
          </p:cNvSpPr>
          <p:nvPr/>
        </p:nvSpPr>
        <p:spPr bwMode="auto">
          <a:xfrm rot="10800000" flipV="1">
            <a:off x="4546408" y="3885457"/>
            <a:ext cx="0" cy="3603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54" name="Line 57"/>
          <p:cNvSpPr>
            <a:spLocks noChangeAspect="1" noChangeShapeType="1"/>
          </p:cNvSpPr>
          <p:nvPr/>
        </p:nvSpPr>
        <p:spPr bwMode="auto">
          <a:xfrm rot="16200000" flipV="1">
            <a:off x="4743258" y="2212232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155" name="Group 58"/>
          <p:cNvGrpSpPr>
            <a:grpSpLocks noChangeAspect="1"/>
          </p:cNvGrpSpPr>
          <p:nvPr/>
        </p:nvGrpSpPr>
        <p:grpSpPr bwMode="auto">
          <a:xfrm rot="16200000">
            <a:off x="5236971" y="1864569"/>
            <a:ext cx="334962" cy="1092200"/>
            <a:chOff x="2347" y="4122"/>
            <a:chExt cx="384" cy="1331"/>
          </a:xfrm>
        </p:grpSpPr>
        <p:grpSp>
          <p:nvGrpSpPr>
            <p:cNvPr id="221" name="Group 5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235" name="Line 6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36" name="Line 6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22" name="Group 6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233" name="Line 6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34" name="Line 6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23" name="Group 6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231" name="Line 6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32" name="Line 6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24" name="Group 6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229" name="Line 6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30" name="Line 7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225" name="Line 7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26" name="Line 7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27" name="Line 7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28" name="Line 7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156" name="Line 77"/>
          <p:cNvSpPr>
            <a:spLocks noChangeAspect="1" noChangeShapeType="1"/>
          </p:cNvSpPr>
          <p:nvPr/>
        </p:nvSpPr>
        <p:spPr bwMode="auto">
          <a:xfrm>
            <a:off x="6289483" y="2391619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57" name="Line 78"/>
          <p:cNvSpPr>
            <a:spLocks noChangeAspect="1" noChangeShapeType="1"/>
          </p:cNvSpPr>
          <p:nvPr/>
        </p:nvSpPr>
        <p:spPr bwMode="auto">
          <a:xfrm>
            <a:off x="6289483" y="3439187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sp>
        <p:nvSpPr>
          <p:cNvPr id="158" name="Line 81"/>
          <p:cNvSpPr>
            <a:spLocks noChangeAspect="1" noChangeShapeType="1"/>
          </p:cNvSpPr>
          <p:nvPr/>
        </p:nvSpPr>
        <p:spPr bwMode="auto">
          <a:xfrm rot="16200000" flipV="1">
            <a:off x="6092633" y="2212232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159" name="Group 82"/>
          <p:cNvGrpSpPr>
            <a:grpSpLocks noChangeAspect="1"/>
          </p:cNvGrpSpPr>
          <p:nvPr/>
        </p:nvGrpSpPr>
        <p:grpSpPr bwMode="auto">
          <a:xfrm rot="16200000">
            <a:off x="5338571" y="3709244"/>
            <a:ext cx="334962" cy="1092200"/>
            <a:chOff x="2347" y="4122"/>
            <a:chExt cx="384" cy="1331"/>
          </a:xfrm>
        </p:grpSpPr>
        <p:grpSp>
          <p:nvGrpSpPr>
            <p:cNvPr id="205" name="Group 83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219" name="Line 8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20" name="Line 8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06" name="Group 86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217" name="Line 8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18" name="Line 8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07" name="Group 89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215" name="Line 9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16" name="Line 9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08" name="Group 92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213" name="Line 9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14" name="Line 9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209" name="Line 95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10" name="Line 96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11" name="Line 97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12" name="Line 98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160" name="Line 99"/>
          <p:cNvSpPr>
            <a:spLocks noChangeAspect="1" noChangeShapeType="1"/>
          </p:cNvSpPr>
          <p:nvPr/>
        </p:nvSpPr>
        <p:spPr bwMode="auto">
          <a:xfrm rot="16200000" flipV="1">
            <a:off x="6129146" y="4047382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1" name="Oval 100"/>
          <p:cNvSpPr>
            <a:spLocks noChangeAspect="1" noChangeArrowheads="1"/>
          </p:cNvSpPr>
          <p:nvPr/>
        </p:nvSpPr>
        <p:spPr bwMode="auto">
          <a:xfrm flipH="1" flipV="1">
            <a:off x="6228116" y="4141218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grpSp>
        <p:nvGrpSpPr>
          <p:cNvPr id="162" name="Group 101"/>
          <p:cNvGrpSpPr>
            <a:grpSpLocks noChangeAspect="1"/>
          </p:cNvGrpSpPr>
          <p:nvPr/>
        </p:nvGrpSpPr>
        <p:grpSpPr bwMode="auto">
          <a:xfrm rot="16200000">
            <a:off x="4444808" y="4820494"/>
            <a:ext cx="334962" cy="1092200"/>
            <a:chOff x="2347" y="4122"/>
            <a:chExt cx="384" cy="1331"/>
          </a:xfrm>
        </p:grpSpPr>
        <p:grpSp>
          <p:nvGrpSpPr>
            <p:cNvPr id="189" name="Group 102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203" name="Line 10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04" name="Line 10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90" name="Group 105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201" name="Line 10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02" name="Line 10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91" name="Group 108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199" name="Line 10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00" name="Line 11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92" name="Group 111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197" name="Line 112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98" name="Line 113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193" name="Line 114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94" name="Line 115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95" name="Line 116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96" name="Line 117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163" name="Line 118"/>
          <p:cNvSpPr>
            <a:spLocks noChangeAspect="1" noChangeShapeType="1"/>
          </p:cNvSpPr>
          <p:nvPr/>
        </p:nvSpPr>
        <p:spPr bwMode="auto">
          <a:xfrm flipV="1">
            <a:off x="2819208" y="5344369"/>
            <a:ext cx="13128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" name="Line 119"/>
          <p:cNvSpPr>
            <a:spLocks noChangeAspect="1" noChangeShapeType="1"/>
          </p:cNvSpPr>
          <p:nvPr/>
        </p:nvSpPr>
        <p:spPr bwMode="auto">
          <a:xfrm>
            <a:off x="2819208" y="4228357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5" name="Line 120"/>
          <p:cNvSpPr>
            <a:spLocks noChangeAspect="1" noChangeShapeType="1"/>
          </p:cNvSpPr>
          <p:nvPr/>
        </p:nvSpPr>
        <p:spPr bwMode="auto">
          <a:xfrm>
            <a:off x="5121083" y="5344369"/>
            <a:ext cx="118745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6" name="Line 121"/>
          <p:cNvSpPr>
            <a:spLocks noChangeAspect="1" noChangeShapeType="1"/>
          </p:cNvSpPr>
          <p:nvPr/>
        </p:nvSpPr>
        <p:spPr bwMode="auto">
          <a:xfrm>
            <a:off x="6289483" y="4245819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7" name="Text Box 122"/>
          <p:cNvSpPr txBox="1">
            <a:spLocks noChangeAspect="1" noChangeArrowheads="1"/>
          </p:cNvSpPr>
          <p:nvPr/>
        </p:nvSpPr>
        <p:spPr bwMode="auto">
          <a:xfrm>
            <a:off x="3442892" y="1901082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5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168" name="Text Box 123"/>
          <p:cNvSpPr txBox="1">
            <a:spLocks noChangeAspect="1" noChangeArrowheads="1"/>
          </p:cNvSpPr>
          <p:nvPr/>
        </p:nvSpPr>
        <p:spPr bwMode="auto">
          <a:xfrm>
            <a:off x="5247880" y="1912194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3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169" name="Text Box 124"/>
          <p:cNvSpPr txBox="1">
            <a:spLocks noChangeAspect="1" noChangeArrowheads="1"/>
          </p:cNvSpPr>
          <p:nvPr/>
        </p:nvSpPr>
        <p:spPr bwMode="auto">
          <a:xfrm>
            <a:off x="5368530" y="4463035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4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170" name="Text Box 125"/>
          <p:cNvSpPr txBox="1">
            <a:spLocks noChangeAspect="1" noChangeArrowheads="1"/>
          </p:cNvSpPr>
          <p:nvPr/>
        </p:nvSpPr>
        <p:spPr bwMode="auto">
          <a:xfrm>
            <a:off x="4411614" y="5573490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171" name="Text Box 126"/>
          <p:cNvSpPr txBox="1">
            <a:spLocks noChangeAspect="1" noChangeArrowheads="1"/>
          </p:cNvSpPr>
          <p:nvPr/>
        </p:nvSpPr>
        <p:spPr bwMode="auto">
          <a:xfrm>
            <a:off x="6372132" y="3997202"/>
            <a:ext cx="3531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endParaRPr lang="en-GB" altLang="en-US" baseline="-25000" dirty="0"/>
          </a:p>
        </p:txBody>
      </p:sp>
      <p:sp>
        <p:nvSpPr>
          <p:cNvPr id="172" name="Text Box 128"/>
          <p:cNvSpPr txBox="1">
            <a:spLocks noChangeAspect="1" noChangeArrowheads="1"/>
          </p:cNvSpPr>
          <p:nvPr/>
        </p:nvSpPr>
        <p:spPr bwMode="auto">
          <a:xfrm>
            <a:off x="4283900" y="4285234"/>
            <a:ext cx="487313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(ref) </a:t>
            </a:r>
            <a:endParaRPr lang="en-GB" altLang="en-US" baseline="-25000" dirty="0"/>
          </a:p>
        </p:txBody>
      </p:sp>
      <p:sp>
        <p:nvSpPr>
          <p:cNvPr id="173" name="Text Box 129"/>
          <p:cNvSpPr txBox="1">
            <a:spLocks noChangeAspect="1" noChangeArrowheads="1"/>
          </p:cNvSpPr>
          <p:nvPr/>
        </p:nvSpPr>
        <p:spPr bwMode="auto">
          <a:xfrm>
            <a:off x="4174213" y="5933530"/>
            <a:ext cx="8976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b="1"/>
              <a:t>Figure 2</a:t>
            </a:r>
            <a:endParaRPr lang="en-GB" altLang="en-US" b="1" baseline="-25000"/>
          </a:p>
        </p:txBody>
      </p:sp>
      <p:sp>
        <p:nvSpPr>
          <p:cNvPr id="174" name="Line 81"/>
          <p:cNvSpPr>
            <a:spLocks noChangeAspect="1" noChangeShapeType="1"/>
          </p:cNvSpPr>
          <p:nvPr/>
        </p:nvSpPr>
        <p:spPr bwMode="auto">
          <a:xfrm rot="16200000" flipV="1">
            <a:off x="6280053" y="3272726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75" name="Oval 100"/>
          <p:cNvSpPr>
            <a:spLocks noChangeAspect="1" noChangeArrowheads="1"/>
          </p:cNvSpPr>
          <p:nvPr/>
        </p:nvSpPr>
        <p:spPr bwMode="auto">
          <a:xfrm flipH="1" flipV="1">
            <a:off x="4499924" y="2341018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76" name="Oval 100"/>
          <p:cNvSpPr>
            <a:spLocks noChangeAspect="1" noChangeArrowheads="1"/>
          </p:cNvSpPr>
          <p:nvPr/>
        </p:nvSpPr>
        <p:spPr bwMode="auto">
          <a:xfrm flipH="1" flipV="1">
            <a:off x="2771732" y="4141218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77" name="Line 24"/>
          <p:cNvSpPr>
            <a:spLocks noChangeAspect="1" noChangeShapeType="1"/>
          </p:cNvSpPr>
          <p:nvPr/>
        </p:nvSpPr>
        <p:spPr bwMode="auto">
          <a:xfrm rot="16200000" flipV="1">
            <a:off x="2835190" y="2964494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78" name="Line 24"/>
          <p:cNvSpPr>
            <a:spLocks noChangeAspect="1" noChangeShapeType="1"/>
          </p:cNvSpPr>
          <p:nvPr/>
        </p:nvSpPr>
        <p:spPr bwMode="auto">
          <a:xfrm rot="16200000" flipV="1">
            <a:off x="2836824" y="3270331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79" name="Line 24"/>
          <p:cNvSpPr>
            <a:spLocks noChangeAspect="1" noChangeShapeType="1"/>
          </p:cNvSpPr>
          <p:nvPr/>
        </p:nvSpPr>
        <p:spPr bwMode="auto">
          <a:xfrm rot="16200000" flipV="1">
            <a:off x="6266368" y="2947076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180" name="Group 179"/>
          <p:cNvGrpSpPr/>
          <p:nvPr/>
        </p:nvGrpSpPr>
        <p:grpSpPr>
          <a:xfrm>
            <a:off x="3378695" y="2983600"/>
            <a:ext cx="881243" cy="862842"/>
            <a:chOff x="3162739" y="2919454"/>
            <a:chExt cx="881243" cy="862842"/>
          </a:xfrm>
        </p:grpSpPr>
        <p:sp>
          <p:nvSpPr>
            <p:cNvPr id="187" name="Arc 186"/>
            <p:cNvSpPr/>
            <p:nvPr/>
          </p:nvSpPr>
          <p:spPr>
            <a:xfrm rot="17380057">
              <a:off x="3171940" y="2910253"/>
              <a:ext cx="862842" cy="881243"/>
            </a:xfrm>
            <a:prstGeom prst="arc">
              <a:avLst>
                <a:gd name="adj1" fmla="val 14420896"/>
                <a:gd name="adj2" fmla="val 11061715"/>
              </a:avLst>
            </a:prstGeom>
            <a:ln w="1905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8" name="Text Box 75"/>
            <p:cNvSpPr txBox="1">
              <a:spLocks noChangeAspect="1" noChangeArrowheads="1"/>
            </p:cNvSpPr>
            <p:nvPr/>
          </p:nvSpPr>
          <p:spPr bwMode="auto">
            <a:xfrm>
              <a:off x="3252652" y="3263962"/>
              <a:ext cx="5746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alt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GB" altLang="en-US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GB" altLang="en-US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3728222" y="4695060"/>
            <a:ext cx="1803305" cy="420984"/>
            <a:chOff x="3512266" y="4630914"/>
            <a:chExt cx="1803305" cy="420984"/>
          </a:xfrm>
        </p:grpSpPr>
        <p:sp>
          <p:nvSpPr>
            <p:cNvPr id="185" name="Arc 184"/>
            <p:cNvSpPr/>
            <p:nvPr/>
          </p:nvSpPr>
          <p:spPr>
            <a:xfrm rot="16200000">
              <a:off x="4233063" y="3910117"/>
              <a:ext cx="361712" cy="1803305"/>
            </a:xfrm>
            <a:prstGeom prst="arc">
              <a:avLst>
                <a:gd name="adj1" fmla="val 15333965"/>
                <a:gd name="adj2" fmla="val 7814806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6" name="Text Box 75"/>
            <p:cNvSpPr txBox="1">
              <a:spLocks noChangeAspect="1" noChangeArrowheads="1"/>
            </p:cNvSpPr>
            <p:nvPr/>
          </p:nvSpPr>
          <p:spPr bwMode="auto">
            <a:xfrm>
              <a:off x="4058195" y="4774899"/>
              <a:ext cx="5746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altLang="en-US" dirty="0" smtClea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GB" altLang="en-US" baseline="-25000" dirty="0" smtClea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GB" altLang="en-US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3200248" y="2554578"/>
            <a:ext cx="2621351" cy="1443169"/>
            <a:chOff x="2984292" y="2490432"/>
            <a:chExt cx="2621351" cy="1443169"/>
          </a:xfrm>
        </p:grpSpPr>
        <p:sp>
          <p:nvSpPr>
            <p:cNvPr id="183" name="Arc 182"/>
            <p:cNvSpPr/>
            <p:nvPr/>
          </p:nvSpPr>
          <p:spPr>
            <a:xfrm rot="16396151">
              <a:off x="3573383" y="1901341"/>
              <a:ext cx="1443169" cy="2621351"/>
            </a:xfrm>
            <a:prstGeom prst="arc">
              <a:avLst>
                <a:gd name="adj1" fmla="val 16468712"/>
                <a:gd name="adj2" fmla="val 7583960"/>
              </a:avLst>
            </a:prstGeom>
            <a:ln w="19050">
              <a:solidFill>
                <a:srgbClr val="00B0F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4" name="Text Box 75"/>
            <p:cNvSpPr txBox="1">
              <a:spLocks noChangeAspect="1" noChangeArrowheads="1"/>
            </p:cNvSpPr>
            <p:nvPr/>
          </p:nvSpPr>
          <p:spPr bwMode="auto">
            <a:xfrm>
              <a:off x="4698275" y="3468614"/>
              <a:ext cx="5746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altLang="en-US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GB" altLang="en-US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GB" altLang="en-US" baseline="-25000" dirty="0">
                <a:solidFill>
                  <a:srgbClr val="00B0F0"/>
                </a:solidFill>
              </a:endParaRPr>
            </a:p>
          </p:txBody>
        </p:sp>
      </p:grpSp>
      <p:sp>
        <p:nvSpPr>
          <p:cNvPr id="138" name="Rectangle 2"/>
          <p:cNvSpPr txBox="1">
            <a:spLocks noChangeArrowheads="1"/>
          </p:cNvSpPr>
          <p:nvPr/>
        </p:nvSpPr>
        <p:spPr>
          <a:xfrm>
            <a:off x="197874" y="378541"/>
            <a:ext cx="8252460" cy="838200"/>
          </a:xfrm>
          <a:prstGeom prst="rect">
            <a:avLst/>
          </a:prstGeom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altLang="en-US" sz="4000" dirty="0" smtClean="0"/>
              <a:t>            </a:t>
            </a:r>
            <a:r>
              <a:rPr lang="en-GB" altLang="en-US" sz="4000" dirty="0" smtClean="0">
                <a:solidFill>
                  <a:schemeClr val="bg1">
                    <a:lumMod val="95000"/>
                  </a:schemeClr>
                </a:solidFill>
              </a:rPr>
              <a:t>Solution to Tutorial 2, </a:t>
            </a:r>
            <a:r>
              <a:rPr lang="en-GB" altLang="en-US" sz="4400" dirty="0" smtClean="0">
                <a:solidFill>
                  <a:schemeClr val="bg1">
                    <a:lumMod val="95000"/>
                  </a:schemeClr>
                </a:solidFill>
              </a:rPr>
              <a:t>Question 2</a:t>
            </a:r>
            <a:endParaRPr lang="en-GB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041" y="6476999"/>
            <a:ext cx="5507719" cy="274320"/>
          </a:xfrm>
        </p:spPr>
        <p:txBody>
          <a:bodyPr/>
          <a:lstStyle/>
          <a:p>
            <a:r>
              <a:rPr lang="en-US" altLang="en-US" dirty="0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04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57300"/>
            <a:ext cx="7772400" cy="4838700"/>
          </a:xfrm>
        </p:spPr>
        <p:txBody>
          <a:bodyPr/>
          <a:lstStyle/>
          <a:p>
            <a:endParaRPr lang="en-US" altLang="en-US" sz="900" dirty="0" smtClean="0"/>
          </a:p>
          <a:p>
            <a:endParaRPr lang="en-US" altLang="en-US" sz="800" dirty="0" smtClean="0"/>
          </a:p>
          <a:p>
            <a:pPr marL="36576" indent="0">
              <a:buNone/>
            </a:pPr>
            <a:r>
              <a:rPr lang="en-US" altLang="en-US" sz="2800" dirty="0" smtClean="0"/>
              <a:t>Solution:</a:t>
            </a:r>
            <a:endParaRPr lang="en-US" altLang="en-US" sz="28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635DB88-0C38-45BE-B8EE-A185F8A1653E}" type="slidenum">
              <a:rPr lang="en-US" altLang="en-US"/>
              <a:pPr/>
              <a:t>3</a:t>
            </a:fld>
            <a:endParaRPr lang="en-US" altLang="en-US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973856"/>
              </p:ext>
            </p:extLst>
          </p:nvPr>
        </p:nvGraphicFramePr>
        <p:xfrm>
          <a:off x="1252538" y="2282825"/>
          <a:ext cx="6645275" cy="295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Equation" r:id="rId3" imgW="2628720" imgH="1168200" progId="Equation.3">
                  <p:embed/>
                </p:oleObj>
              </mc:Choice>
              <mc:Fallback>
                <p:oleObj name="Equation" r:id="rId3" imgW="262872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2282825"/>
                        <a:ext cx="6645275" cy="295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97874" y="378541"/>
            <a:ext cx="8252460" cy="838200"/>
          </a:xfrm>
          <a:prstGeom prst="rect">
            <a:avLst/>
          </a:prstGeom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altLang="en-US" sz="4000" smtClean="0"/>
              <a:t>            </a:t>
            </a:r>
            <a:r>
              <a:rPr lang="en-GB" altLang="en-US" sz="4000" smtClean="0">
                <a:solidFill>
                  <a:schemeClr val="bg1">
                    <a:lumMod val="95000"/>
                  </a:schemeClr>
                </a:solidFill>
              </a:rPr>
              <a:t>Solution to Tutorial 2, </a:t>
            </a:r>
            <a:r>
              <a:rPr lang="en-GB" altLang="en-US" sz="4400" smtClean="0">
                <a:solidFill>
                  <a:schemeClr val="bg1">
                    <a:lumMod val="95000"/>
                  </a:schemeClr>
                </a:solidFill>
              </a:rPr>
              <a:t>Question 2</a:t>
            </a:r>
            <a:endParaRPr lang="en-GB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041" y="6476999"/>
            <a:ext cx="5507719" cy="274320"/>
          </a:xfrm>
        </p:spPr>
        <p:txBody>
          <a:bodyPr/>
          <a:lstStyle/>
          <a:p>
            <a:r>
              <a:rPr lang="en-US" altLang="en-US" dirty="0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401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ame 274"/>
          <p:cNvSpPr/>
          <p:nvPr/>
        </p:nvSpPr>
        <p:spPr>
          <a:xfrm>
            <a:off x="2610464" y="2227006"/>
            <a:ext cx="2079523" cy="2182761"/>
          </a:xfrm>
          <a:prstGeom prst="frame">
            <a:avLst>
              <a:gd name="adj1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ap="sq" cmpd="sng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6B25D-FD21-40F0-BEF7-3296AACD58D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35" name="Text Box 129"/>
          <p:cNvSpPr txBox="1">
            <a:spLocks noChangeAspect="1" noChangeArrowheads="1"/>
          </p:cNvSpPr>
          <p:nvPr/>
        </p:nvSpPr>
        <p:spPr bwMode="auto">
          <a:xfrm>
            <a:off x="698185" y="1520085"/>
            <a:ext cx="2074862" cy="71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2800" dirty="0" smtClean="0"/>
              <a:t>Determine Z</a:t>
            </a:r>
            <a:r>
              <a:rPr lang="en-US" altLang="en-US" sz="2800" baseline="-25000" dirty="0" smtClean="0"/>
              <a:t>11</a:t>
            </a:r>
            <a:endParaRPr lang="en-US" altLang="en-US" sz="2800" dirty="0"/>
          </a:p>
          <a:p>
            <a:pPr algn="ctr"/>
            <a:endParaRPr lang="en-GB" altLang="en-US" sz="2800" b="1" baseline="-25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813557"/>
              </p:ext>
            </p:extLst>
          </p:nvPr>
        </p:nvGraphicFramePr>
        <p:xfrm>
          <a:off x="6486525" y="1835150"/>
          <a:ext cx="18732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3" imgW="698400" imgH="215640" progId="Equation.3">
                  <p:embed/>
                </p:oleObj>
              </mc:Choice>
              <mc:Fallback>
                <p:oleObj name="Equation" r:id="rId3" imgW="698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6525" y="1835150"/>
                        <a:ext cx="1873250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" name="Group 6"/>
          <p:cNvGrpSpPr>
            <a:grpSpLocks noChangeAspect="1"/>
          </p:cNvGrpSpPr>
          <p:nvPr/>
        </p:nvGrpSpPr>
        <p:grpSpPr bwMode="auto">
          <a:xfrm>
            <a:off x="4355908" y="2917082"/>
            <a:ext cx="334963" cy="1093787"/>
            <a:chOff x="2347" y="4122"/>
            <a:chExt cx="384" cy="1331"/>
          </a:xfrm>
        </p:grpSpPr>
        <p:grpSp>
          <p:nvGrpSpPr>
            <p:cNvPr id="256" name="Group 7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270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71" name="Line 9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57" name="Group 10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268" name="Line 11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69" name="Line 12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58" name="Group 13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266" name="Line 1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67" name="Line 1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59" name="Group 16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264" name="Line 1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65" name="Line 1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260" name="Line 19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61" name="Line 20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62" name="Line 21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63" name="Line 22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144" name="Line 23"/>
          <p:cNvSpPr>
            <a:spLocks noChangeAspect="1" noChangeShapeType="1"/>
          </p:cNvSpPr>
          <p:nvPr/>
        </p:nvSpPr>
        <p:spPr bwMode="auto">
          <a:xfrm>
            <a:off x="2819208" y="4228357"/>
            <a:ext cx="22653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45" name="Line 24"/>
          <p:cNvSpPr>
            <a:spLocks noChangeAspect="1" noChangeShapeType="1"/>
          </p:cNvSpPr>
          <p:nvPr/>
        </p:nvSpPr>
        <p:spPr bwMode="auto">
          <a:xfrm rot="16200000" flipV="1">
            <a:off x="3000183" y="2210644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46" name="Line 25"/>
          <p:cNvSpPr>
            <a:spLocks noChangeAspect="1" noChangeShapeType="1"/>
          </p:cNvSpPr>
          <p:nvPr/>
        </p:nvSpPr>
        <p:spPr bwMode="auto">
          <a:xfrm flipV="1">
            <a:off x="4546408" y="2374157"/>
            <a:ext cx="0" cy="5397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47" name="Text Box 26"/>
          <p:cNvSpPr txBox="1">
            <a:spLocks noChangeAspect="1" noChangeArrowheads="1"/>
          </p:cNvSpPr>
          <p:nvPr/>
        </p:nvSpPr>
        <p:spPr bwMode="auto">
          <a:xfrm>
            <a:off x="4823019" y="3257170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148" name="Text Box 27"/>
          <p:cNvSpPr txBox="1">
            <a:spLocks noChangeAspect="1" noChangeArrowheads="1"/>
          </p:cNvSpPr>
          <p:nvPr/>
        </p:nvSpPr>
        <p:spPr bwMode="auto">
          <a:xfrm>
            <a:off x="4472763" y="2004269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1</a:t>
            </a:r>
            <a:endParaRPr lang="en-GB" altLang="en-US" baseline="-25000"/>
          </a:p>
        </p:txBody>
      </p:sp>
      <p:sp>
        <p:nvSpPr>
          <p:cNvPr id="149" name="Oval 29"/>
          <p:cNvSpPr>
            <a:spLocks noChangeAspect="1" noChangeArrowheads="1"/>
          </p:cNvSpPr>
          <p:nvPr/>
        </p:nvSpPr>
        <p:spPr bwMode="auto">
          <a:xfrm flipH="1" flipV="1">
            <a:off x="4499924" y="4141218"/>
            <a:ext cx="143926" cy="121632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50" name="Text Box 30"/>
          <p:cNvSpPr txBox="1">
            <a:spLocks noChangeAspect="1" noChangeArrowheads="1"/>
          </p:cNvSpPr>
          <p:nvPr/>
        </p:nvSpPr>
        <p:spPr bwMode="auto">
          <a:xfrm>
            <a:off x="4311892" y="3917306"/>
            <a:ext cx="192360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3 </a:t>
            </a:r>
            <a:endParaRPr lang="en-GB" altLang="en-US" baseline="-25000" dirty="0"/>
          </a:p>
        </p:txBody>
      </p:sp>
      <p:sp>
        <p:nvSpPr>
          <p:cNvPr id="151" name="Text Box 32"/>
          <p:cNvSpPr txBox="1">
            <a:spLocks noChangeAspect="1" noChangeArrowheads="1"/>
          </p:cNvSpPr>
          <p:nvPr/>
        </p:nvSpPr>
        <p:spPr bwMode="auto">
          <a:xfrm>
            <a:off x="1942995" y="3123457"/>
            <a:ext cx="4744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 smtClean="0"/>
              <a:t>10 V</a:t>
            </a:r>
            <a:endParaRPr lang="en-GB" altLang="en-US" baseline="-25000" dirty="0"/>
          </a:p>
        </p:txBody>
      </p:sp>
      <p:sp>
        <p:nvSpPr>
          <p:cNvPr id="152" name="Line 34"/>
          <p:cNvSpPr>
            <a:spLocks noChangeAspect="1" noChangeShapeType="1"/>
          </p:cNvSpPr>
          <p:nvPr/>
        </p:nvSpPr>
        <p:spPr bwMode="auto">
          <a:xfrm>
            <a:off x="2819208" y="2391618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53" name="Line 35"/>
          <p:cNvSpPr>
            <a:spLocks noChangeAspect="1" noChangeShapeType="1"/>
          </p:cNvSpPr>
          <p:nvPr/>
        </p:nvSpPr>
        <p:spPr bwMode="auto">
          <a:xfrm>
            <a:off x="2819208" y="3447851"/>
            <a:ext cx="0" cy="792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grpSp>
        <p:nvGrpSpPr>
          <p:cNvPr id="154" name="Group 38"/>
          <p:cNvGrpSpPr>
            <a:grpSpLocks noChangeAspect="1"/>
          </p:cNvGrpSpPr>
          <p:nvPr/>
        </p:nvGrpSpPr>
        <p:grpSpPr bwMode="auto">
          <a:xfrm rot="16200000">
            <a:off x="3509771" y="1864569"/>
            <a:ext cx="334962" cy="1092200"/>
            <a:chOff x="2347" y="4122"/>
            <a:chExt cx="384" cy="1331"/>
          </a:xfrm>
        </p:grpSpPr>
        <p:grpSp>
          <p:nvGrpSpPr>
            <p:cNvPr id="240" name="Group 3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254" name="Line 4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55" name="Line 4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41" name="Group 4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252" name="Line 4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53" name="Line 4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42" name="Group 4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250" name="Line 4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51" name="Line 4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43" name="Group 4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248" name="Line 4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49" name="Line 5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244" name="Line 5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45" name="Line 5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46" name="Line 5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47" name="Line 5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155" name="Line 55"/>
          <p:cNvSpPr>
            <a:spLocks noChangeAspect="1" noChangeShapeType="1"/>
          </p:cNvSpPr>
          <p:nvPr/>
        </p:nvSpPr>
        <p:spPr bwMode="auto">
          <a:xfrm rot="16200000" flipV="1">
            <a:off x="4367021" y="2210644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56" name="Line 56"/>
          <p:cNvSpPr>
            <a:spLocks noChangeAspect="1" noChangeShapeType="1"/>
          </p:cNvSpPr>
          <p:nvPr/>
        </p:nvSpPr>
        <p:spPr bwMode="auto">
          <a:xfrm rot="10800000" flipV="1">
            <a:off x="4546408" y="3885457"/>
            <a:ext cx="0" cy="3603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57" name="Line 57"/>
          <p:cNvSpPr>
            <a:spLocks noChangeAspect="1" noChangeShapeType="1"/>
          </p:cNvSpPr>
          <p:nvPr/>
        </p:nvSpPr>
        <p:spPr bwMode="auto">
          <a:xfrm rot="16200000" flipV="1">
            <a:off x="4743258" y="2212232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158" name="Group 58"/>
          <p:cNvGrpSpPr>
            <a:grpSpLocks noChangeAspect="1"/>
          </p:cNvGrpSpPr>
          <p:nvPr/>
        </p:nvGrpSpPr>
        <p:grpSpPr bwMode="auto">
          <a:xfrm rot="16200000">
            <a:off x="5236971" y="1864569"/>
            <a:ext cx="334962" cy="1092200"/>
            <a:chOff x="2347" y="4122"/>
            <a:chExt cx="384" cy="1331"/>
          </a:xfrm>
        </p:grpSpPr>
        <p:grpSp>
          <p:nvGrpSpPr>
            <p:cNvPr id="224" name="Group 5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238" name="Line 6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39" name="Line 6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25" name="Group 6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236" name="Line 6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37" name="Line 6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26" name="Group 6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234" name="Line 6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35" name="Line 6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27" name="Group 6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232" name="Line 6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33" name="Line 7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228" name="Line 7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29" name="Line 7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30" name="Line 7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31" name="Line 7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159" name="Line 77"/>
          <p:cNvSpPr>
            <a:spLocks noChangeAspect="1" noChangeShapeType="1"/>
          </p:cNvSpPr>
          <p:nvPr/>
        </p:nvSpPr>
        <p:spPr bwMode="auto">
          <a:xfrm>
            <a:off x="6289483" y="2391619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0" name="Line 78"/>
          <p:cNvSpPr>
            <a:spLocks noChangeAspect="1" noChangeShapeType="1"/>
          </p:cNvSpPr>
          <p:nvPr/>
        </p:nvSpPr>
        <p:spPr bwMode="auto">
          <a:xfrm>
            <a:off x="6289483" y="3439187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sp>
        <p:nvSpPr>
          <p:cNvPr id="161" name="Line 81"/>
          <p:cNvSpPr>
            <a:spLocks noChangeAspect="1" noChangeShapeType="1"/>
          </p:cNvSpPr>
          <p:nvPr/>
        </p:nvSpPr>
        <p:spPr bwMode="auto">
          <a:xfrm rot="16200000" flipV="1">
            <a:off x="6092633" y="2212232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162" name="Group 82"/>
          <p:cNvGrpSpPr>
            <a:grpSpLocks noChangeAspect="1"/>
          </p:cNvGrpSpPr>
          <p:nvPr/>
        </p:nvGrpSpPr>
        <p:grpSpPr bwMode="auto">
          <a:xfrm rot="16200000">
            <a:off x="5338571" y="3709244"/>
            <a:ext cx="334962" cy="1092200"/>
            <a:chOff x="2347" y="4122"/>
            <a:chExt cx="384" cy="1331"/>
          </a:xfrm>
        </p:grpSpPr>
        <p:grpSp>
          <p:nvGrpSpPr>
            <p:cNvPr id="208" name="Group 83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222" name="Line 8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23" name="Line 8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09" name="Group 86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220" name="Line 8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21" name="Line 8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10" name="Group 89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218" name="Line 9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19" name="Line 9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11" name="Group 92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216" name="Line 9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17" name="Line 9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212" name="Line 95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13" name="Line 96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14" name="Line 97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15" name="Line 98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163" name="Line 99"/>
          <p:cNvSpPr>
            <a:spLocks noChangeAspect="1" noChangeShapeType="1"/>
          </p:cNvSpPr>
          <p:nvPr/>
        </p:nvSpPr>
        <p:spPr bwMode="auto">
          <a:xfrm rot="16200000" flipV="1">
            <a:off x="6129146" y="4047382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" name="Oval 100"/>
          <p:cNvSpPr>
            <a:spLocks noChangeAspect="1" noChangeArrowheads="1"/>
          </p:cNvSpPr>
          <p:nvPr/>
        </p:nvSpPr>
        <p:spPr bwMode="auto">
          <a:xfrm flipH="1" flipV="1">
            <a:off x="6228116" y="4141218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grpSp>
        <p:nvGrpSpPr>
          <p:cNvPr id="165" name="Group 101"/>
          <p:cNvGrpSpPr>
            <a:grpSpLocks noChangeAspect="1"/>
          </p:cNvGrpSpPr>
          <p:nvPr/>
        </p:nvGrpSpPr>
        <p:grpSpPr bwMode="auto">
          <a:xfrm rot="16200000">
            <a:off x="4444808" y="4820494"/>
            <a:ext cx="334962" cy="1092200"/>
            <a:chOff x="2347" y="4122"/>
            <a:chExt cx="384" cy="1331"/>
          </a:xfrm>
        </p:grpSpPr>
        <p:grpSp>
          <p:nvGrpSpPr>
            <p:cNvPr id="192" name="Group 102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206" name="Line 10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07" name="Line 10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93" name="Group 105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204" name="Line 10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05" name="Line 10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94" name="Group 108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202" name="Line 10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03" name="Line 11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95" name="Group 111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200" name="Line 112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01" name="Line 113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196" name="Line 114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97" name="Line 115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98" name="Line 116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99" name="Line 117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166" name="Line 118"/>
          <p:cNvSpPr>
            <a:spLocks noChangeAspect="1" noChangeShapeType="1"/>
          </p:cNvSpPr>
          <p:nvPr/>
        </p:nvSpPr>
        <p:spPr bwMode="auto">
          <a:xfrm flipV="1">
            <a:off x="2819208" y="5344369"/>
            <a:ext cx="13128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7" name="Line 119"/>
          <p:cNvSpPr>
            <a:spLocks noChangeAspect="1" noChangeShapeType="1"/>
          </p:cNvSpPr>
          <p:nvPr/>
        </p:nvSpPr>
        <p:spPr bwMode="auto">
          <a:xfrm>
            <a:off x="2819208" y="4228357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8" name="Line 120"/>
          <p:cNvSpPr>
            <a:spLocks noChangeAspect="1" noChangeShapeType="1"/>
          </p:cNvSpPr>
          <p:nvPr/>
        </p:nvSpPr>
        <p:spPr bwMode="auto">
          <a:xfrm>
            <a:off x="5121083" y="5344369"/>
            <a:ext cx="118745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9" name="Line 121"/>
          <p:cNvSpPr>
            <a:spLocks noChangeAspect="1" noChangeShapeType="1"/>
          </p:cNvSpPr>
          <p:nvPr/>
        </p:nvSpPr>
        <p:spPr bwMode="auto">
          <a:xfrm>
            <a:off x="6289483" y="4245819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70" name="Text Box 122"/>
          <p:cNvSpPr txBox="1">
            <a:spLocks noChangeAspect="1" noChangeArrowheads="1"/>
          </p:cNvSpPr>
          <p:nvPr/>
        </p:nvSpPr>
        <p:spPr bwMode="auto">
          <a:xfrm>
            <a:off x="3442892" y="1901082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5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171" name="Text Box 123"/>
          <p:cNvSpPr txBox="1">
            <a:spLocks noChangeAspect="1" noChangeArrowheads="1"/>
          </p:cNvSpPr>
          <p:nvPr/>
        </p:nvSpPr>
        <p:spPr bwMode="auto">
          <a:xfrm>
            <a:off x="5247880" y="1912194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3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172" name="Text Box 124"/>
          <p:cNvSpPr txBox="1">
            <a:spLocks noChangeAspect="1" noChangeArrowheads="1"/>
          </p:cNvSpPr>
          <p:nvPr/>
        </p:nvSpPr>
        <p:spPr bwMode="auto">
          <a:xfrm>
            <a:off x="5368530" y="4463035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4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173" name="Text Box 125"/>
          <p:cNvSpPr txBox="1">
            <a:spLocks noChangeAspect="1" noChangeArrowheads="1"/>
          </p:cNvSpPr>
          <p:nvPr/>
        </p:nvSpPr>
        <p:spPr bwMode="auto">
          <a:xfrm>
            <a:off x="4411614" y="5573490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174" name="Text Box 126"/>
          <p:cNvSpPr txBox="1">
            <a:spLocks noChangeAspect="1" noChangeArrowheads="1"/>
          </p:cNvSpPr>
          <p:nvPr/>
        </p:nvSpPr>
        <p:spPr bwMode="auto">
          <a:xfrm>
            <a:off x="6372132" y="3997202"/>
            <a:ext cx="3531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endParaRPr lang="en-GB" altLang="en-US" baseline="-25000" dirty="0"/>
          </a:p>
        </p:txBody>
      </p:sp>
      <p:sp>
        <p:nvSpPr>
          <p:cNvPr id="175" name="Text Box 128"/>
          <p:cNvSpPr txBox="1">
            <a:spLocks noChangeAspect="1" noChangeArrowheads="1"/>
          </p:cNvSpPr>
          <p:nvPr/>
        </p:nvSpPr>
        <p:spPr bwMode="auto">
          <a:xfrm>
            <a:off x="4283900" y="4285234"/>
            <a:ext cx="487313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(ref) </a:t>
            </a:r>
            <a:endParaRPr lang="en-GB" altLang="en-US" baseline="-25000" dirty="0"/>
          </a:p>
        </p:txBody>
      </p:sp>
      <p:sp>
        <p:nvSpPr>
          <p:cNvPr id="177" name="Line 81"/>
          <p:cNvSpPr>
            <a:spLocks noChangeAspect="1" noChangeShapeType="1"/>
          </p:cNvSpPr>
          <p:nvPr/>
        </p:nvSpPr>
        <p:spPr bwMode="auto">
          <a:xfrm rot="16200000" flipV="1">
            <a:off x="6280053" y="3272726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78" name="Oval 100"/>
          <p:cNvSpPr>
            <a:spLocks noChangeAspect="1" noChangeArrowheads="1"/>
          </p:cNvSpPr>
          <p:nvPr/>
        </p:nvSpPr>
        <p:spPr bwMode="auto">
          <a:xfrm flipH="1" flipV="1">
            <a:off x="4499924" y="2341018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79" name="Oval 100"/>
          <p:cNvSpPr>
            <a:spLocks noChangeAspect="1" noChangeArrowheads="1"/>
          </p:cNvSpPr>
          <p:nvPr/>
        </p:nvSpPr>
        <p:spPr bwMode="auto">
          <a:xfrm flipH="1" flipV="1">
            <a:off x="2771732" y="4141218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80" name="Line 24"/>
          <p:cNvSpPr>
            <a:spLocks noChangeAspect="1" noChangeShapeType="1"/>
          </p:cNvSpPr>
          <p:nvPr/>
        </p:nvSpPr>
        <p:spPr bwMode="auto">
          <a:xfrm rot="16200000" flipV="1">
            <a:off x="2835190" y="2964494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81" name="Line 24"/>
          <p:cNvSpPr>
            <a:spLocks noChangeAspect="1" noChangeShapeType="1"/>
          </p:cNvSpPr>
          <p:nvPr/>
        </p:nvSpPr>
        <p:spPr bwMode="auto">
          <a:xfrm rot="16200000" flipV="1">
            <a:off x="2836824" y="3270331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82" name="Line 24"/>
          <p:cNvSpPr>
            <a:spLocks noChangeAspect="1" noChangeShapeType="1"/>
          </p:cNvSpPr>
          <p:nvPr/>
        </p:nvSpPr>
        <p:spPr bwMode="auto">
          <a:xfrm rot="16200000" flipV="1">
            <a:off x="6266368" y="2947076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183" name="Group 182"/>
          <p:cNvGrpSpPr/>
          <p:nvPr/>
        </p:nvGrpSpPr>
        <p:grpSpPr>
          <a:xfrm>
            <a:off x="3186966" y="2983600"/>
            <a:ext cx="881243" cy="862842"/>
            <a:chOff x="3162739" y="2919454"/>
            <a:chExt cx="881243" cy="862842"/>
          </a:xfrm>
        </p:grpSpPr>
        <p:sp>
          <p:nvSpPr>
            <p:cNvPr id="190" name="Arc 189"/>
            <p:cNvSpPr/>
            <p:nvPr/>
          </p:nvSpPr>
          <p:spPr>
            <a:xfrm rot="17380057">
              <a:off x="3171940" y="2910253"/>
              <a:ext cx="862842" cy="881243"/>
            </a:xfrm>
            <a:prstGeom prst="arc">
              <a:avLst>
                <a:gd name="adj1" fmla="val 14420896"/>
                <a:gd name="adj2" fmla="val 11061715"/>
              </a:avLst>
            </a:prstGeom>
            <a:ln w="1905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1" name="Text Box 75"/>
            <p:cNvSpPr txBox="1">
              <a:spLocks noChangeAspect="1" noChangeArrowheads="1"/>
            </p:cNvSpPr>
            <p:nvPr/>
          </p:nvSpPr>
          <p:spPr bwMode="auto">
            <a:xfrm>
              <a:off x="3252652" y="3263962"/>
              <a:ext cx="5746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alt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GB" altLang="en-US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GB" altLang="en-US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3" name="Rectangle 2"/>
          <p:cNvSpPr txBox="1">
            <a:spLocks noChangeArrowheads="1"/>
          </p:cNvSpPr>
          <p:nvPr/>
        </p:nvSpPr>
        <p:spPr>
          <a:xfrm>
            <a:off x="197874" y="378541"/>
            <a:ext cx="8252460" cy="838200"/>
          </a:xfrm>
          <a:prstGeom prst="rect">
            <a:avLst/>
          </a:prstGeom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altLang="en-US" sz="4000" dirty="0" smtClean="0"/>
              <a:t>            </a:t>
            </a:r>
            <a:r>
              <a:rPr lang="en-GB" altLang="en-US" sz="4000" dirty="0" smtClean="0">
                <a:solidFill>
                  <a:schemeClr val="bg1">
                    <a:lumMod val="95000"/>
                  </a:schemeClr>
                </a:solidFill>
              </a:rPr>
              <a:t>Solution to Tutorial 2, </a:t>
            </a:r>
            <a:r>
              <a:rPr lang="en-GB" altLang="en-US" sz="4400" dirty="0" smtClean="0">
                <a:solidFill>
                  <a:schemeClr val="bg1">
                    <a:lumMod val="95000"/>
                  </a:schemeClr>
                </a:solidFill>
              </a:rPr>
              <a:t>Question 2</a:t>
            </a:r>
            <a:endParaRPr lang="en-GB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041" y="6476999"/>
            <a:ext cx="5507719" cy="274320"/>
          </a:xfrm>
        </p:spPr>
        <p:txBody>
          <a:bodyPr/>
          <a:lstStyle/>
          <a:p>
            <a:r>
              <a:rPr lang="en-US" altLang="en-US" dirty="0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333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2743200" y="4100052"/>
            <a:ext cx="3657600" cy="1386348"/>
          </a:xfrm>
          <a:prstGeom prst="frame">
            <a:avLst>
              <a:gd name="adj1" fmla="val 22340"/>
            </a:avLst>
          </a:prstGeom>
          <a:solidFill>
            <a:schemeClr val="accent5">
              <a:lumMod val="20000"/>
              <a:lumOff val="80000"/>
            </a:schemeClr>
          </a:solidFill>
          <a:ln w="38100" cap="sq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6B25D-FD21-40F0-BEF7-3296AACD58D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5" name="Text Box 129"/>
          <p:cNvSpPr txBox="1">
            <a:spLocks noChangeAspect="1" noChangeArrowheads="1"/>
          </p:cNvSpPr>
          <p:nvPr/>
        </p:nvSpPr>
        <p:spPr bwMode="auto">
          <a:xfrm>
            <a:off x="689015" y="1520085"/>
            <a:ext cx="2093202" cy="71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2800" dirty="0" smtClean="0"/>
              <a:t>Determine Z</a:t>
            </a:r>
            <a:r>
              <a:rPr lang="en-US" altLang="en-US" sz="2800" baseline="-25000" dirty="0" smtClean="0"/>
              <a:t>22</a:t>
            </a:r>
            <a:endParaRPr lang="en-US" altLang="en-US" sz="2800" dirty="0"/>
          </a:p>
          <a:p>
            <a:pPr algn="ctr"/>
            <a:endParaRPr lang="en-GB" altLang="en-US" sz="2800" b="1" baseline="-25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230792"/>
              </p:ext>
            </p:extLst>
          </p:nvPr>
        </p:nvGraphicFramePr>
        <p:xfrm>
          <a:off x="6469063" y="1835150"/>
          <a:ext cx="19081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3" imgW="711000" imgH="215640" progId="Equation.3">
                  <p:embed/>
                </p:oleObj>
              </mc:Choice>
              <mc:Fallback>
                <p:oleObj name="Equation" r:id="rId3" imgW="7110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69063" y="1835150"/>
                        <a:ext cx="1908175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" name="Group 6"/>
          <p:cNvGrpSpPr>
            <a:grpSpLocks noChangeAspect="1"/>
          </p:cNvGrpSpPr>
          <p:nvPr/>
        </p:nvGrpSpPr>
        <p:grpSpPr bwMode="auto">
          <a:xfrm>
            <a:off x="4355908" y="2917082"/>
            <a:ext cx="334963" cy="1093787"/>
            <a:chOff x="2347" y="4122"/>
            <a:chExt cx="384" cy="1331"/>
          </a:xfrm>
        </p:grpSpPr>
        <p:grpSp>
          <p:nvGrpSpPr>
            <p:cNvPr id="256" name="Group 7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270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71" name="Line 9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57" name="Group 10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268" name="Line 11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69" name="Line 12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58" name="Group 13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266" name="Line 1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67" name="Line 1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59" name="Group 16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264" name="Line 1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65" name="Line 1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260" name="Line 19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61" name="Line 20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62" name="Line 21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63" name="Line 22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144" name="Line 23"/>
          <p:cNvSpPr>
            <a:spLocks noChangeAspect="1" noChangeShapeType="1"/>
          </p:cNvSpPr>
          <p:nvPr/>
        </p:nvSpPr>
        <p:spPr bwMode="auto">
          <a:xfrm>
            <a:off x="2819208" y="4228357"/>
            <a:ext cx="22653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45" name="Line 24"/>
          <p:cNvSpPr>
            <a:spLocks noChangeAspect="1" noChangeShapeType="1"/>
          </p:cNvSpPr>
          <p:nvPr/>
        </p:nvSpPr>
        <p:spPr bwMode="auto">
          <a:xfrm rot="16200000" flipV="1">
            <a:off x="3000183" y="2210644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46" name="Line 25"/>
          <p:cNvSpPr>
            <a:spLocks noChangeAspect="1" noChangeShapeType="1"/>
          </p:cNvSpPr>
          <p:nvPr/>
        </p:nvSpPr>
        <p:spPr bwMode="auto">
          <a:xfrm flipV="1">
            <a:off x="4546408" y="2374157"/>
            <a:ext cx="0" cy="5397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47" name="Text Box 26"/>
          <p:cNvSpPr txBox="1">
            <a:spLocks noChangeAspect="1" noChangeArrowheads="1"/>
          </p:cNvSpPr>
          <p:nvPr/>
        </p:nvSpPr>
        <p:spPr bwMode="auto">
          <a:xfrm>
            <a:off x="4823019" y="3257170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148" name="Text Box 27"/>
          <p:cNvSpPr txBox="1">
            <a:spLocks noChangeAspect="1" noChangeArrowheads="1"/>
          </p:cNvSpPr>
          <p:nvPr/>
        </p:nvSpPr>
        <p:spPr bwMode="auto">
          <a:xfrm>
            <a:off x="4472763" y="2004269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1</a:t>
            </a:r>
            <a:endParaRPr lang="en-GB" altLang="en-US" baseline="-25000"/>
          </a:p>
        </p:txBody>
      </p:sp>
      <p:sp>
        <p:nvSpPr>
          <p:cNvPr id="149" name="Oval 29"/>
          <p:cNvSpPr>
            <a:spLocks noChangeAspect="1" noChangeArrowheads="1"/>
          </p:cNvSpPr>
          <p:nvPr/>
        </p:nvSpPr>
        <p:spPr bwMode="auto">
          <a:xfrm flipH="1" flipV="1">
            <a:off x="4499924" y="4141218"/>
            <a:ext cx="143926" cy="121632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50" name="Text Box 30"/>
          <p:cNvSpPr txBox="1">
            <a:spLocks noChangeAspect="1" noChangeArrowheads="1"/>
          </p:cNvSpPr>
          <p:nvPr/>
        </p:nvSpPr>
        <p:spPr bwMode="auto">
          <a:xfrm>
            <a:off x="4311892" y="3917306"/>
            <a:ext cx="192360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3 </a:t>
            </a:r>
            <a:endParaRPr lang="en-GB" altLang="en-US" baseline="-25000" dirty="0"/>
          </a:p>
        </p:txBody>
      </p:sp>
      <p:sp>
        <p:nvSpPr>
          <p:cNvPr id="151" name="Text Box 32"/>
          <p:cNvSpPr txBox="1">
            <a:spLocks noChangeAspect="1" noChangeArrowheads="1"/>
          </p:cNvSpPr>
          <p:nvPr/>
        </p:nvSpPr>
        <p:spPr bwMode="auto">
          <a:xfrm>
            <a:off x="1942995" y="3123457"/>
            <a:ext cx="4744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 smtClean="0"/>
              <a:t>10 V</a:t>
            </a:r>
            <a:endParaRPr lang="en-GB" altLang="en-US" baseline="-25000" dirty="0"/>
          </a:p>
        </p:txBody>
      </p:sp>
      <p:sp>
        <p:nvSpPr>
          <p:cNvPr id="152" name="Line 34"/>
          <p:cNvSpPr>
            <a:spLocks noChangeAspect="1" noChangeShapeType="1"/>
          </p:cNvSpPr>
          <p:nvPr/>
        </p:nvSpPr>
        <p:spPr bwMode="auto">
          <a:xfrm>
            <a:off x="2819208" y="2391618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53" name="Line 35"/>
          <p:cNvSpPr>
            <a:spLocks noChangeAspect="1" noChangeShapeType="1"/>
          </p:cNvSpPr>
          <p:nvPr/>
        </p:nvSpPr>
        <p:spPr bwMode="auto">
          <a:xfrm>
            <a:off x="2819208" y="3447851"/>
            <a:ext cx="0" cy="792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grpSp>
        <p:nvGrpSpPr>
          <p:cNvPr id="154" name="Group 38"/>
          <p:cNvGrpSpPr>
            <a:grpSpLocks noChangeAspect="1"/>
          </p:cNvGrpSpPr>
          <p:nvPr/>
        </p:nvGrpSpPr>
        <p:grpSpPr bwMode="auto">
          <a:xfrm rot="16200000">
            <a:off x="3509771" y="1864569"/>
            <a:ext cx="334962" cy="1092200"/>
            <a:chOff x="2347" y="4122"/>
            <a:chExt cx="384" cy="1331"/>
          </a:xfrm>
        </p:grpSpPr>
        <p:grpSp>
          <p:nvGrpSpPr>
            <p:cNvPr id="240" name="Group 3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254" name="Line 4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55" name="Line 4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41" name="Group 4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252" name="Line 4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53" name="Line 4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42" name="Group 4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250" name="Line 4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51" name="Line 4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43" name="Group 4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248" name="Line 4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49" name="Line 5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244" name="Line 5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45" name="Line 5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46" name="Line 5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47" name="Line 5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155" name="Line 55"/>
          <p:cNvSpPr>
            <a:spLocks noChangeAspect="1" noChangeShapeType="1"/>
          </p:cNvSpPr>
          <p:nvPr/>
        </p:nvSpPr>
        <p:spPr bwMode="auto">
          <a:xfrm rot="16200000" flipV="1">
            <a:off x="4367021" y="2210644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56" name="Line 56"/>
          <p:cNvSpPr>
            <a:spLocks noChangeAspect="1" noChangeShapeType="1"/>
          </p:cNvSpPr>
          <p:nvPr/>
        </p:nvSpPr>
        <p:spPr bwMode="auto">
          <a:xfrm rot="10800000" flipV="1">
            <a:off x="4546408" y="3885457"/>
            <a:ext cx="0" cy="3603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57" name="Line 57"/>
          <p:cNvSpPr>
            <a:spLocks noChangeAspect="1" noChangeShapeType="1"/>
          </p:cNvSpPr>
          <p:nvPr/>
        </p:nvSpPr>
        <p:spPr bwMode="auto">
          <a:xfrm rot="16200000" flipV="1">
            <a:off x="4743258" y="2212232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158" name="Group 58"/>
          <p:cNvGrpSpPr>
            <a:grpSpLocks noChangeAspect="1"/>
          </p:cNvGrpSpPr>
          <p:nvPr/>
        </p:nvGrpSpPr>
        <p:grpSpPr bwMode="auto">
          <a:xfrm rot="16200000">
            <a:off x="5236971" y="1864569"/>
            <a:ext cx="334962" cy="1092200"/>
            <a:chOff x="2347" y="4122"/>
            <a:chExt cx="384" cy="1331"/>
          </a:xfrm>
        </p:grpSpPr>
        <p:grpSp>
          <p:nvGrpSpPr>
            <p:cNvPr id="224" name="Group 5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238" name="Line 6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39" name="Line 6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25" name="Group 6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236" name="Line 6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37" name="Line 6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26" name="Group 6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234" name="Line 6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35" name="Line 6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27" name="Group 6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232" name="Line 6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33" name="Line 7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228" name="Line 7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29" name="Line 7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30" name="Line 7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31" name="Line 7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159" name="Line 77"/>
          <p:cNvSpPr>
            <a:spLocks noChangeAspect="1" noChangeShapeType="1"/>
          </p:cNvSpPr>
          <p:nvPr/>
        </p:nvSpPr>
        <p:spPr bwMode="auto">
          <a:xfrm>
            <a:off x="6289483" y="2391619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0" name="Line 78"/>
          <p:cNvSpPr>
            <a:spLocks noChangeAspect="1" noChangeShapeType="1"/>
          </p:cNvSpPr>
          <p:nvPr/>
        </p:nvSpPr>
        <p:spPr bwMode="auto">
          <a:xfrm>
            <a:off x="6289483" y="3439187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sp>
        <p:nvSpPr>
          <p:cNvPr id="161" name="Line 81"/>
          <p:cNvSpPr>
            <a:spLocks noChangeAspect="1" noChangeShapeType="1"/>
          </p:cNvSpPr>
          <p:nvPr/>
        </p:nvSpPr>
        <p:spPr bwMode="auto">
          <a:xfrm rot="16200000" flipV="1">
            <a:off x="6092633" y="2212232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162" name="Group 82"/>
          <p:cNvGrpSpPr>
            <a:grpSpLocks noChangeAspect="1"/>
          </p:cNvGrpSpPr>
          <p:nvPr/>
        </p:nvGrpSpPr>
        <p:grpSpPr bwMode="auto">
          <a:xfrm rot="16200000">
            <a:off x="5338571" y="3709244"/>
            <a:ext cx="334962" cy="1092200"/>
            <a:chOff x="2347" y="4122"/>
            <a:chExt cx="384" cy="1331"/>
          </a:xfrm>
        </p:grpSpPr>
        <p:grpSp>
          <p:nvGrpSpPr>
            <p:cNvPr id="208" name="Group 83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222" name="Line 8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23" name="Line 8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09" name="Group 86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220" name="Line 8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21" name="Line 8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10" name="Group 89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218" name="Line 9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19" name="Line 9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11" name="Group 92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216" name="Line 9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17" name="Line 9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212" name="Line 95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13" name="Line 96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14" name="Line 97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15" name="Line 98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163" name="Line 99"/>
          <p:cNvSpPr>
            <a:spLocks noChangeAspect="1" noChangeShapeType="1"/>
          </p:cNvSpPr>
          <p:nvPr/>
        </p:nvSpPr>
        <p:spPr bwMode="auto">
          <a:xfrm rot="16200000" flipV="1">
            <a:off x="6129146" y="4047382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" name="Oval 100"/>
          <p:cNvSpPr>
            <a:spLocks noChangeAspect="1" noChangeArrowheads="1"/>
          </p:cNvSpPr>
          <p:nvPr/>
        </p:nvSpPr>
        <p:spPr bwMode="auto">
          <a:xfrm flipH="1" flipV="1">
            <a:off x="6228116" y="4141218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grpSp>
        <p:nvGrpSpPr>
          <p:cNvPr id="165" name="Group 101"/>
          <p:cNvGrpSpPr>
            <a:grpSpLocks noChangeAspect="1"/>
          </p:cNvGrpSpPr>
          <p:nvPr/>
        </p:nvGrpSpPr>
        <p:grpSpPr bwMode="auto">
          <a:xfrm rot="16200000">
            <a:off x="4444808" y="4820494"/>
            <a:ext cx="334962" cy="1092200"/>
            <a:chOff x="2347" y="4122"/>
            <a:chExt cx="384" cy="1331"/>
          </a:xfrm>
        </p:grpSpPr>
        <p:grpSp>
          <p:nvGrpSpPr>
            <p:cNvPr id="192" name="Group 102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206" name="Line 10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07" name="Line 10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93" name="Group 105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204" name="Line 10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05" name="Line 10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94" name="Group 108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202" name="Line 10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03" name="Line 11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95" name="Group 111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200" name="Line 112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01" name="Line 113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196" name="Line 114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97" name="Line 115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98" name="Line 116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99" name="Line 117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166" name="Line 118"/>
          <p:cNvSpPr>
            <a:spLocks noChangeAspect="1" noChangeShapeType="1"/>
          </p:cNvSpPr>
          <p:nvPr/>
        </p:nvSpPr>
        <p:spPr bwMode="auto">
          <a:xfrm flipV="1">
            <a:off x="2819208" y="5344369"/>
            <a:ext cx="13128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7" name="Line 119"/>
          <p:cNvSpPr>
            <a:spLocks noChangeAspect="1" noChangeShapeType="1"/>
          </p:cNvSpPr>
          <p:nvPr/>
        </p:nvSpPr>
        <p:spPr bwMode="auto">
          <a:xfrm>
            <a:off x="2819208" y="4228357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8" name="Line 120"/>
          <p:cNvSpPr>
            <a:spLocks noChangeAspect="1" noChangeShapeType="1"/>
          </p:cNvSpPr>
          <p:nvPr/>
        </p:nvSpPr>
        <p:spPr bwMode="auto">
          <a:xfrm>
            <a:off x="5121083" y="5344369"/>
            <a:ext cx="118745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9" name="Line 121"/>
          <p:cNvSpPr>
            <a:spLocks noChangeAspect="1" noChangeShapeType="1"/>
          </p:cNvSpPr>
          <p:nvPr/>
        </p:nvSpPr>
        <p:spPr bwMode="auto">
          <a:xfrm>
            <a:off x="6289483" y="4245819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70" name="Text Box 122"/>
          <p:cNvSpPr txBox="1">
            <a:spLocks noChangeAspect="1" noChangeArrowheads="1"/>
          </p:cNvSpPr>
          <p:nvPr/>
        </p:nvSpPr>
        <p:spPr bwMode="auto">
          <a:xfrm>
            <a:off x="3442892" y="1901082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5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171" name="Text Box 123"/>
          <p:cNvSpPr txBox="1">
            <a:spLocks noChangeAspect="1" noChangeArrowheads="1"/>
          </p:cNvSpPr>
          <p:nvPr/>
        </p:nvSpPr>
        <p:spPr bwMode="auto">
          <a:xfrm>
            <a:off x="5247880" y="1912194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3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172" name="Text Box 124"/>
          <p:cNvSpPr txBox="1">
            <a:spLocks noChangeAspect="1" noChangeArrowheads="1"/>
          </p:cNvSpPr>
          <p:nvPr/>
        </p:nvSpPr>
        <p:spPr bwMode="auto">
          <a:xfrm>
            <a:off x="5368530" y="4463035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4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173" name="Text Box 125"/>
          <p:cNvSpPr txBox="1">
            <a:spLocks noChangeAspect="1" noChangeArrowheads="1"/>
          </p:cNvSpPr>
          <p:nvPr/>
        </p:nvSpPr>
        <p:spPr bwMode="auto">
          <a:xfrm>
            <a:off x="4411614" y="5573490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174" name="Text Box 126"/>
          <p:cNvSpPr txBox="1">
            <a:spLocks noChangeAspect="1" noChangeArrowheads="1"/>
          </p:cNvSpPr>
          <p:nvPr/>
        </p:nvSpPr>
        <p:spPr bwMode="auto">
          <a:xfrm>
            <a:off x="6372132" y="3997202"/>
            <a:ext cx="3531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endParaRPr lang="en-GB" altLang="en-US" baseline="-25000" dirty="0"/>
          </a:p>
        </p:txBody>
      </p:sp>
      <p:sp>
        <p:nvSpPr>
          <p:cNvPr id="175" name="Text Box 128"/>
          <p:cNvSpPr txBox="1">
            <a:spLocks noChangeAspect="1" noChangeArrowheads="1"/>
          </p:cNvSpPr>
          <p:nvPr/>
        </p:nvSpPr>
        <p:spPr bwMode="auto">
          <a:xfrm>
            <a:off x="4283900" y="4285234"/>
            <a:ext cx="487313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(ref) </a:t>
            </a:r>
            <a:endParaRPr lang="en-GB" altLang="en-US" baseline="-25000" dirty="0"/>
          </a:p>
        </p:txBody>
      </p:sp>
      <p:sp>
        <p:nvSpPr>
          <p:cNvPr id="177" name="Line 81"/>
          <p:cNvSpPr>
            <a:spLocks noChangeAspect="1" noChangeShapeType="1"/>
          </p:cNvSpPr>
          <p:nvPr/>
        </p:nvSpPr>
        <p:spPr bwMode="auto">
          <a:xfrm rot="16200000" flipV="1">
            <a:off x="6280053" y="3272726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78" name="Oval 100"/>
          <p:cNvSpPr>
            <a:spLocks noChangeAspect="1" noChangeArrowheads="1"/>
          </p:cNvSpPr>
          <p:nvPr/>
        </p:nvSpPr>
        <p:spPr bwMode="auto">
          <a:xfrm flipH="1" flipV="1">
            <a:off x="4499924" y="2341018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79" name="Oval 100"/>
          <p:cNvSpPr>
            <a:spLocks noChangeAspect="1" noChangeArrowheads="1"/>
          </p:cNvSpPr>
          <p:nvPr/>
        </p:nvSpPr>
        <p:spPr bwMode="auto">
          <a:xfrm flipH="1" flipV="1">
            <a:off x="2771732" y="4141218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80" name="Line 24"/>
          <p:cNvSpPr>
            <a:spLocks noChangeAspect="1" noChangeShapeType="1"/>
          </p:cNvSpPr>
          <p:nvPr/>
        </p:nvSpPr>
        <p:spPr bwMode="auto">
          <a:xfrm rot="16200000" flipV="1">
            <a:off x="2835190" y="2964494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81" name="Line 24"/>
          <p:cNvSpPr>
            <a:spLocks noChangeAspect="1" noChangeShapeType="1"/>
          </p:cNvSpPr>
          <p:nvPr/>
        </p:nvSpPr>
        <p:spPr bwMode="auto">
          <a:xfrm rot="16200000" flipV="1">
            <a:off x="2836824" y="3270331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82" name="Line 24"/>
          <p:cNvSpPr>
            <a:spLocks noChangeAspect="1" noChangeShapeType="1"/>
          </p:cNvSpPr>
          <p:nvPr/>
        </p:nvSpPr>
        <p:spPr bwMode="auto">
          <a:xfrm rot="16200000" flipV="1">
            <a:off x="6266368" y="2947076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133" name="Group 132"/>
          <p:cNvGrpSpPr/>
          <p:nvPr/>
        </p:nvGrpSpPr>
        <p:grpSpPr>
          <a:xfrm>
            <a:off x="3713474" y="4606569"/>
            <a:ext cx="1803305" cy="420984"/>
            <a:chOff x="3512266" y="4630914"/>
            <a:chExt cx="1803305" cy="420984"/>
          </a:xfrm>
        </p:grpSpPr>
        <p:sp>
          <p:nvSpPr>
            <p:cNvPr id="134" name="Arc 133"/>
            <p:cNvSpPr/>
            <p:nvPr/>
          </p:nvSpPr>
          <p:spPr>
            <a:xfrm rot="16200000">
              <a:off x="4233063" y="3910117"/>
              <a:ext cx="361712" cy="1803305"/>
            </a:xfrm>
            <a:prstGeom prst="arc">
              <a:avLst>
                <a:gd name="adj1" fmla="val 15333965"/>
                <a:gd name="adj2" fmla="val 7814806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6" name="Text Box 75"/>
            <p:cNvSpPr txBox="1">
              <a:spLocks noChangeAspect="1" noChangeArrowheads="1"/>
            </p:cNvSpPr>
            <p:nvPr/>
          </p:nvSpPr>
          <p:spPr bwMode="auto">
            <a:xfrm>
              <a:off x="4058195" y="4774899"/>
              <a:ext cx="5746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altLang="en-US" dirty="0" smtClea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GB" altLang="en-US" baseline="-25000" dirty="0" smtClea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GB" altLang="en-US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3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altLang="en-US" sz="4000" dirty="0" smtClean="0"/>
              <a:t>            </a:t>
            </a:r>
            <a:r>
              <a:rPr lang="en-GB" altLang="en-US" sz="4000" dirty="0" smtClean="0">
                <a:solidFill>
                  <a:schemeClr val="bg1">
                    <a:lumMod val="95000"/>
                  </a:schemeClr>
                </a:solidFill>
              </a:rPr>
              <a:t>Solution to Tutorial 2, </a:t>
            </a:r>
            <a:r>
              <a:rPr lang="en-GB" altLang="en-US" sz="4400" dirty="0" smtClean="0">
                <a:solidFill>
                  <a:schemeClr val="bg1">
                    <a:lumMod val="95000"/>
                  </a:schemeClr>
                </a:solidFill>
              </a:rPr>
              <a:t>Question 2</a:t>
            </a:r>
            <a:endParaRPr lang="en-GB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041" y="6476999"/>
            <a:ext cx="5507719" cy="274320"/>
          </a:xfrm>
        </p:spPr>
        <p:txBody>
          <a:bodyPr/>
          <a:lstStyle/>
          <a:p>
            <a:r>
              <a:rPr lang="en-US" altLang="en-US" dirty="0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165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Frame 512"/>
          <p:cNvSpPr/>
          <p:nvPr/>
        </p:nvSpPr>
        <p:spPr>
          <a:xfrm>
            <a:off x="2684207" y="2477729"/>
            <a:ext cx="3657600" cy="2241754"/>
          </a:xfrm>
          <a:prstGeom prst="frame">
            <a:avLst>
              <a:gd name="adj1" fmla="val 15760"/>
            </a:avLst>
          </a:prstGeom>
          <a:solidFill>
            <a:schemeClr val="accent1">
              <a:lumMod val="20000"/>
              <a:lumOff val="80000"/>
            </a:schemeClr>
          </a:solidFill>
          <a:ln w="38100" cap="sq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6B25D-FD21-40F0-BEF7-3296AACD58D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35" name="Text Box 129"/>
          <p:cNvSpPr txBox="1">
            <a:spLocks noChangeAspect="1" noChangeArrowheads="1"/>
          </p:cNvSpPr>
          <p:nvPr/>
        </p:nvSpPr>
        <p:spPr bwMode="auto">
          <a:xfrm>
            <a:off x="696581" y="1520085"/>
            <a:ext cx="207806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2800" dirty="0" smtClean="0"/>
              <a:t>Determine Z</a:t>
            </a:r>
            <a:r>
              <a:rPr lang="en-US" altLang="en-US" sz="2800" baseline="-25000" dirty="0" smtClean="0"/>
              <a:t>33</a:t>
            </a:r>
            <a:endParaRPr lang="en-GB" altLang="en-US" sz="2800" b="1" baseline="-25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907575"/>
              </p:ext>
            </p:extLst>
          </p:nvPr>
        </p:nvGraphicFramePr>
        <p:xfrm>
          <a:off x="6215063" y="1820863"/>
          <a:ext cx="24177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3" imgW="901440" imgH="228600" progId="Equation.3">
                  <p:embed/>
                </p:oleObj>
              </mc:Choice>
              <mc:Fallback>
                <p:oleObj name="Equation" r:id="rId3" imgW="9014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15063" y="1820863"/>
                        <a:ext cx="241776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5" name="Group 6"/>
          <p:cNvGrpSpPr>
            <a:grpSpLocks noChangeAspect="1"/>
          </p:cNvGrpSpPr>
          <p:nvPr/>
        </p:nvGrpSpPr>
        <p:grpSpPr bwMode="auto">
          <a:xfrm>
            <a:off x="4296915" y="3138308"/>
            <a:ext cx="334963" cy="1093787"/>
            <a:chOff x="2347" y="4122"/>
            <a:chExt cx="384" cy="1331"/>
          </a:xfrm>
        </p:grpSpPr>
        <p:grpSp>
          <p:nvGrpSpPr>
            <p:cNvPr id="386" name="Group 7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00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01" name="Line 9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387" name="Group 10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398" name="Line 11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399" name="Line 12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388" name="Group 13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396" name="Line 1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397" name="Line 1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389" name="Group 16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394" name="Line 1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395" name="Line 1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390" name="Line 19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391" name="Line 20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392" name="Line 21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393" name="Line 22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02" name="Line 23"/>
          <p:cNvSpPr>
            <a:spLocks noChangeAspect="1" noChangeShapeType="1"/>
          </p:cNvSpPr>
          <p:nvPr/>
        </p:nvSpPr>
        <p:spPr bwMode="auto">
          <a:xfrm>
            <a:off x="2760215" y="4449583"/>
            <a:ext cx="22653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03" name="Line 24"/>
          <p:cNvSpPr>
            <a:spLocks noChangeAspect="1" noChangeShapeType="1"/>
          </p:cNvSpPr>
          <p:nvPr/>
        </p:nvSpPr>
        <p:spPr bwMode="auto">
          <a:xfrm rot="16200000" flipV="1">
            <a:off x="2941190" y="2431870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04" name="Line 25"/>
          <p:cNvSpPr>
            <a:spLocks noChangeAspect="1" noChangeShapeType="1"/>
          </p:cNvSpPr>
          <p:nvPr/>
        </p:nvSpPr>
        <p:spPr bwMode="auto">
          <a:xfrm flipV="1">
            <a:off x="4487415" y="2595383"/>
            <a:ext cx="0" cy="5397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05" name="Text Box 26"/>
          <p:cNvSpPr txBox="1">
            <a:spLocks noChangeAspect="1" noChangeArrowheads="1"/>
          </p:cNvSpPr>
          <p:nvPr/>
        </p:nvSpPr>
        <p:spPr bwMode="auto">
          <a:xfrm>
            <a:off x="4764026" y="3478396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06" name="Text Box 27"/>
          <p:cNvSpPr txBox="1">
            <a:spLocks noChangeAspect="1" noChangeArrowheads="1"/>
          </p:cNvSpPr>
          <p:nvPr/>
        </p:nvSpPr>
        <p:spPr bwMode="auto">
          <a:xfrm>
            <a:off x="4413770" y="222549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1</a:t>
            </a:r>
            <a:endParaRPr lang="en-GB" altLang="en-US" baseline="-25000"/>
          </a:p>
        </p:txBody>
      </p:sp>
      <p:sp>
        <p:nvSpPr>
          <p:cNvPr id="407" name="Oval 29"/>
          <p:cNvSpPr>
            <a:spLocks noChangeAspect="1" noChangeArrowheads="1"/>
          </p:cNvSpPr>
          <p:nvPr/>
        </p:nvSpPr>
        <p:spPr bwMode="auto">
          <a:xfrm flipH="1" flipV="1">
            <a:off x="4440931" y="4362444"/>
            <a:ext cx="143926" cy="121632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408" name="Text Box 30"/>
          <p:cNvSpPr txBox="1">
            <a:spLocks noChangeAspect="1" noChangeArrowheads="1"/>
          </p:cNvSpPr>
          <p:nvPr/>
        </p:nvSpPr>
        <p:spPr bwMode="auto">
          <a:xfrm>
            <a:off x="4252899" y="4138532"/>
            <a:ext cx="192360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3 </a:t>
            </a:r>
            <a:endParaRPr lang="en-GB" altLang="en-US" baseline="-25000" dirty="0"/>
          </a:p>
        </p:txBody>
      </p:sp>
      <p:sp>
        <p:nvSpPr>
          <p:cNvPr id="409" name="Text Box 32"/>
          <p:cNvSpPr txBox="1">
            <a:spLocks noChangeAspect="1" noChangeArrowheads="1"/>
          </p:cNvSpPr>
          <p:nvPr/>
        </p:nvSpPr>
        <p:spPr bwMode="auto">
          <a:xfrm>
            <a:off x="1884002" y="3344683"/>
            <a:ext cx="4744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 smtClean="0"/>
              <a:t>10 V</a:t>
            </a:r>
            <a:endParaRPr lang="en-GB" altLang="en-US" baseline="-25000" dirty="0"/>
          </a:p>
        </p:txBody>
      </p:sp>
      <p:sp>
        <p:nvSpPr>
          <p:cNvPr id="410" name="Line 34"/>
          <p:cNvSpPr>
            <a:spLocks noChangeAspect="1" noChangeShapeType="1"/>
          </p:cNvSpPr>
          <p:nvPr/>
        </p:nvSpPr>
        <p:spPr bwMode="auto">
          <a:xfrm>
            <a:off x="2760215" y="2612844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11" name="Line 35"/>
          <p:cNvSpPr>
            <a:spLocks noChangeAspect="1" noChangeShapeType="1"/>
          </p:cNvSpPr>
          <p:nvPr/>
        </p:nvSpPr>
        <p:spPr bwMode="auto">
          <a:xfrm>
            <a:off x="2760215" y="3669077"/>
            <a:ext cx="0" cy="792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grpSp>
        <p:nvGrpSpPr>
          <p:cNvPr id="412" name="Group 38"/>
          <p:cNvGrpSpPr>
            <a:grpSpLocks noChangeAspect="1"/>
          </p:cNvGrpSpPr>
          <p:nvPr/>
        </p:nvGrpSpPr>
        <p:grpSpPr bwMode="auto">
          <a:xfrm rot="16200000">
            <a:off x="3450778" y="2085795"/>
            <a:ext cx="334962" cy="1092200"/>
            <a:chOff x="2347" y="4122"/>
            <a:chExt cx="384" cy="1331"/>
          </a:xfrm>
        </p:grpSpPr>
        <p:grpSp>
          <p:nvGrpSpPr>
            <p:cNvPr id="413" name="Group 3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27" name="Line 4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28" name="Line 4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14" name="Group 4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25" name="Line 4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26" name="Line 4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15" name="Group 4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23" name="Line 4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24" name="Line 4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16" name="Group 4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21" name="Line 4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22" name="Line 5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17" name="Line 5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18" name="Line 5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19" name="Line 5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20" name="Line 5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29" name="Line 55"/>
          <p:cNvSpPr>
            <a:spLocks noChangeAspect="1" noChangeShapeType="1"/>
          </p:cNvSpPr>
          <p:nvPr/>
        </p:nvSpPr>
        <p:spPr bwMode="auto">
          <a:xfrm rot="16200000" flipV="1">
            <a:off x="4308028" y="2431870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30" name="Line 56"/>
          <p:cNvSpPr>
            <a:spLocks noChangeAspect="1" noChangeShapeType="1"/>
          </p:cNvSpPr>
          <p:nvPr/>
        </p:nvSpPr>
        <p:spPr bwMode="auto">
          <a:xfrm rot="10800000" flipV="1">
            <a:off x="4487415" y="4106683"/>
            <a:ext cx="0" cy="3603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31" name="Line 57"/>
          <p:cNvSpPr>
            <a:spLocks noChangeAspect="1" noChangeShapeType="1"/>
          </p:cNvSpPr>
          <p:nvPr/>
        </p:nvSpPr>
        <p:spPr bwMode="auto">
          <a:xfrm rot="16200000" flipV="1">
            <a:off x="4684265" y="2433458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432" name="Group 58"/>
          <p:cNvGrpSpPr>
            <a:grpSpLocks noChangeAspect="1"/>
          </p:cNvGrpSpPr>
          <p:nvPr/>
        </p:nvGrpSpPr>
        <p:grpSpPr bwMode="auto">
          <a:xfrm rot="16200000">
            <a:off x="5177978" y="2085795"/>
            <a:ext cx="334962" cy="1092200"/>
            <a:chOff x="2347" y="4122"/>
            <a:chExt cx="384" cy="1331"/>
          </a:xfrm>
        </p:grpSpPr>
        <p:grpSp>
          <p:nvGrpSpPr>
            <p:cNvPr id="433" name="Group 5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7" name="Line 6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8" name="Line 6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34" name="Group 6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5" name="Line 6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6" name="Line 6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35" name="Group 6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3" name="Line 6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4" name="Line 6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36" name="Group 6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1" name="Line 6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2" name="Line 7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37" name="Line 7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38" name="Line 7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39" name="Line 7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" name="Line 7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9" name="Line 77"/>
          <p:cNvSpPr>
            <a:spLocks noChangeAspect="1" noChangeShapeType="1"/>
          </p:cNvSpPr>
          <p:nvPr/>
        </p:nvSpPr>
        <p:spPr bwMode="auto">
          <a:xfrm>
            <a:off x="6230490" y="2612845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50" name="Line 78"/>
          <p:cNvSpPr>
            <a:spLocks noChangeAspect="1" noChangeShapeType="1"/>
          </p:cNvSpPr>
          <p:nvPr/>
        </p:nvSpPr>
        <p:spPr bwMode="auto">
          <a:xfrm>
            <a:off x="6230490" y="3660413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sp>
        <p:nvSpPr>
          <p:cNvPr id="451" name="Line 81"/>
          <p:cNvSpPr>
            <a:spLocks noChangeAspect="1" noChangeShapeType="1"/>
          </p:cNvSpPr>
          <p:nvPr/>
        </p:nvSpPr>
        <p:spPr bwMode="auto">
          <a:xfrm rot="16200000" flipV="1">
            <a:off x="6033640" y="2433458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452" name="Group 82"/>
          <p:cNvGrpSpPr>
            <a:grpSpLocks noChangeAspect="1"/>
          </p:cNvGrpSpPr>
          <p:nvPr/>
        </p:nvGrpSpPr>
        <p:grpSpPr bwMode="auto">
          <a:xfrm rot="16200000">
            <a:off x="5279578" y="3930470"/>
            <a:ext cx="334962" cy="1092200"/>
            <a:chOff x="2347" y="4122"/>
            <a:chExt cx="384" cy="1331"/>
          </a:xfrm>
        </p:grpSpPr>
        <p:grpSp>
          <p:nvGrpSpPr>
            <p:cNvPr id="453" name="Group 83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67" name="Line 8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68" name="Line 8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54" name="Group 86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65" name="Line 8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66" name="Line 8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55" name="Group 89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63" name="Line 9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64" name="Line 9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56" name="Group 92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61" name="Line 9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62" name="Line 9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57" name="Line 95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58" name="Line 96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59" name="Line 97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60" name="Line 98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69" name="Line 99"/>
          <p:cNvSpPr>
            <a:spLocks noChangeAspect="1" noChangeShapeType="1"/>
          </p:cNvSpPr>
          <p:nvPr/>
        </p:nvSpPr>
        <p:spPr bwMode="auto">
          <a:xfrm rot="16200000" flipV="1">
            <a:off x="6070153" y="4268608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70" name="Oval 100"/>
          <p:cNvSpPr>
            <a:spLocks noChangeAspect="1" noChangeArrowheads="1"/>
          </p:cNvSpPr>
          <p:nvPr/>
        </p:nvSpPr>
        <p:spPr bwMode="auto">
          <a:xfrm flipH="1" flipV="1">
            <a:off x="6169123" y="4362444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grpSp>
        <p:nvGrpSpPr>
          <p:cNvPr id="471" name="Group 101"/>
          <p:cNvGrpSpPr>
            <a:grpSpLocks noChangeAspect="1"/>
          </p:cNvGrpSpPr>
          <p:nvPr/>
        </p:nvGrpSpPr>
        <p:grpSpPr bwMode="auto">
          <a:xfrm rot="16200000">
            <a:off x="4385815" y="5041720"/>
            <a:ext cx="334962" cy="1092200"/>
            <a:chOff x="2347" y="4122"/>
            <a:chExt cx="384" cy="1331"/>
          </a:xfrm>
        </p:grpSpPr>
        <p:grpSp>
          <p:nvGrpSpPr>
            <p:cNvPr id="472" name="Group 102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86" name="Line 10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87" name="Line 10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73" name="Group 105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84" name="Line 10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85" name="Line 10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74" name="Group 108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82" name="Line 10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83" name="Line 11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75" name="Group 111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80" name="Line 112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81" name="Line 113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76" name="Line 114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77" name="Line 115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78" name="Line 116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79" name="Line 117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88" name="Line 118"/>
          <p:cNvSpPr>
            <a:spLocks noChangeAspect="1" noChangeShapeType="1"/>
          </p:cNvSpPr>
          <p:nvPr/>
        </p:nvSpPr>
        <p:spPr bwMode="auto">
          <a:xfrm flipV="1">
            <a:off x="2760215" y="5565595"/>
            <a:ext cx="13128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89" name="Line 119"/>
          <p:cNvSpPr>
            <a:spLocks noChangeAspect="1" noChangeShapeType="1"/>
          </p:cNvSpPr>
          <p:nvPr/>
        </p:nvSpPr>
        <p:spPr bwMode="auto">
          <a:xfrm>
            <a:off x="2760215" y="4449583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90" name="Line 120"/>
          <p:cNvSpPr>
            <a:spLocks noChangeAspect="1" noChangeShapeType="1"/>
          </p:cNvSpPr>
          <p:nvPr/>
        </p:nvSpPr>
        <p:spPr bwMode="auto">
          <a:xfrm>
            <a:off x="5062090" y="5565595"/>
            <a:ext cx="118745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91" name="Line 121"/>
          <p:cNvSpPr>
            <a:spLocks noChangeAspect="1" noChangeShapeType="1"/>
          </p:cNvSpPr>
          <p:nvPr/>
        </p:nvSpPr>
        <p:spPr bwMode="auto">
          <a:xfrm>
            <a:off x="6230490" y="4467045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92" name="Text Box 122"/>
          <p:cNvSpPr txBox="1">
            <a:spLocks noChangeAspect="1" noChangeArrowheads="1"/>
          </p:cNvSpPr>
          <p:nvPr/>
        </p:nvSpPr>
        <p:spPr bwMode="auto">
          <a:xfrm>
            <a:off x="3383899" y="2122308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5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493" name="Text Box 123"/>
          <p:cNvSpPr txBox="1">
            <a:spLocks noChangeAspect="1" noChangeArrowheads="1"/>
          </p:cNvSpPr>
          <p:nvPr/>
        </p:nvSpPr>
        <p:spPr bwMode="auto">
          <a:xfrm>
            <a:off x="5188887" y="2133420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3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494" name="Text Box 124"/>
          <p:cNvSpPr txBox="1">
            <a:spLocks noChangeAspect="1" noChangeArrowheads="1"/>
          </p:cNvSpPr>
          <p:nvPr/>
        </p:nvSpPr>
        <p:spPr bwMode="auto">
          <a:xfrm>
            <a:off x="5309537" y="4684261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4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95" name="Text Box 125"/>
          <p:cNvSpPr txBox="1">
            <a:spLocks noChangeAspect="1" noChangeArrowheads="1"/>
          </p:cNvSpPr>
          <p:nvPr/>
        </p:nvSpPr>
        <p:spPr bwMode="auto">
          <a:xfrm>
            <a:off x="4352621" y="5794716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96" name="Text Box 126"/>
          <p:cNvSpPr txBox="1">
            <a:spLocks noChangeAspect="1" noChangeArrowheads="1"/>
          </p:cNvSpPr>
          <p:nvPr/>
        </p:nvSpPr>
        <p:spPr bwMode="auto">
          <a:xfrm>
            <a:off x="6313139" y="4218428"/>
            <a:ext cx="3531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endParaRPr lang="en-GB" altLang="en-US" baseline="-25000" dirty="0"/>
          </a:p>
        </p:txBody>
      </p:sp>
      <p:sp>
        <p:nvSpPr>
          <p:cNvPr id="497" name="Text Box 128"/>
          <p:cNvSpPr txBox="1">
            <a:spLocks noChangeAspect="1" noChangeArrowheads="1"/>
          </p:cNvSpPr>
          <p:nvPr/>
        </p:nvSpPr>
        <p:spPr bwMode="auto">
          <a:xfrm>
            <a:off x="4224907" y="4506460"/>
            <a:ext cx="487313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(ref) </a:t>
            </a:r>
            <a:endParaRPr lang="en-GB" altLang="en-US" baseline="-25000" dirty="0"/>
          </a:p>
        </p:txBody>
      </p:sp>
      <p:sp>
        <p:nvSpPr>
          <p:cNvPr id="498" name="Line 81"/>
          <p:cNvSpPr>
            <a:spLocks noChangeAspect="1" noChangeShapeType="1"/>
          </p:cNvSpPr>
          <p:nvPr/>
        </p:nvSpPr>
        <p:spPr bwMode="auto">
          <a:xfrm rot="16200000" flipV="1">
            <a:off x="6221060" y="3493952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99" name="Oval 100"/>
          <p:cNvSpPr>
            <a:spLocks noChangeAspect="1" noChangeArrowheads="1"/>
          </p:cNvSpPr>
          <p:nvPr/>
        </p:nvSpPr>
        <p:spPr bwMode="auto">
          <a:xfrm flipH="1" flipV="1">
            <a:off x="4440931" y="2562244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500" name="Oval 100"/>
          <p:cNvSpPr>
            <a:spLocks noChangeAspect="1" noChangeArrowheads="1"/>
          </p:cNvSpPr>
          <p:nvPr/>
        </p:nvSpPr>
        <p:spPr bwMode="auto">
          <a:xfrm flipH="1" flipV="1">
            <a:off x="2712739" y="4362444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501" name="Line 24"/>
          <p:cNvSpPr>
            <a:spLocks noChangeAspect="1" noChangeShapeType="1"/>
          </p:cNvSpPr>
          <p:nvPr/>
        </p:nvSpPr>
        <p:spPr bwMode="auto">
          <a:xfrm rot="16200000" flipV="1">
            <a:off x="2776197" y="3185720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502" name="Line 24"/>
          <p:cNvSpPr>
            <a:spLocks noChangeAspect="1" noChangeShapeType="1"/>
          </p:cNvSpPr>
          <p:nvPr/>
        </p:nvSpPr>
        <p:spPr bwMode="auto">
          <a:xfrm rot="16200000" flipV="1">
            <a:off x="2777831" y="3491557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503" name="Line 24"/>
          <p:cNvSpPr>
            <a:spLocks noChangeAspect="1" noChangeShapeType="1"/>
          </p:cNvSpPr>
          <p:nvPr/>
        </p:nvSpPr>
        <p:spPr bwMode="auto">
          <a:xfrm rot="16200000" flipV="1">
            <a:off x="6207375" y="3168302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510" name="Group 509"/>
          <p:cNvGrpSpPr/>
          <p:nvPr/>
        </p:nvGrpSpPr>
        <p:grpSpPr>
          <a:xfrm>
            <a:off x="3141255" y="2846439"/>
            <a:ext cx="2621351" cy="1372534"/>
            <a:chOff x="2984292" y="2490432"/>
            <a:chExt cx="2621351" cy="1443169"/>
          </a:xfrm>
        </p:grpSpPr>
        <p:sp>
          <p:nvSpPr>
            <p:cNvPr id="511" name="Arc 510"/>
            <p:cNvSpPr/>
            <p:nvPr/>
          </p:nvSpPr>
          <p:spPr>
            <a:xfrm rot="16396151">
              <a:off x="3573383" y="1901341"/>
              <a:ext cx="1443169" cy="2621351"/>
            </a:xfrm>
            <a:prstGeom prst="arc">
              <a:avLst>
                <a:gd name="adj1" fmla="val 16468712"/>
                <a:gd name="adj2" fmla="val 7583960"/>
              </a:avLst>
            </a:prstGeom>
            <a:ln w="19050">
              <a:solidFill>
                <a:srgbClr val="00B0F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2" name="Text Box 75"/>
            <p:cNvSpPr txBox="1">
              <a:spLocks noChangeAspect="1" noChangeArrowheads="1"/>
            </p:cNvSpPr>
            <p:nvPr/>
          </p:nvSpPr>
          <p:spPr bwMode="auto">
            <a:xfrm>
              <a:off x="4698275" y="3468614"/>
              <a:ext cx="5746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altLang="en-US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GB" altLang="en-US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GB" altLang="en-US" baseline="-25000" dirty="0">
                <a:solidFill>
                  <a:srgbClr val="00B0F0"/>
                </a:solidFill>
              </a:endParaRPr>
            </a:p>
          </p:txBody>
        </p:sp>
      </p:grpSp>
      <p:sp>
        <p:nvSpPr>
          <p:cNvPr id="132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altLang="en-US" sz="4000" dirty="0" smtClean="0"/>
              <a:t>            </a:t>
            </a:r>
            <a:r>
              <a:rPr lang="en-GB" altLang="en-US" sz="4000" dirty="0" smtClean="0">
                <a:solidFill>
                  <a:schemeClr val="bg1">
                    <a:lumMod val="95000"/>
                  </a:schemeClr>
                </a:solidFill>
              </a:rPr>
              <a:t>Solution to Tutorial 2, </a:t>
            </a:r>
            <a:r>
              <a:rPr lang="en-GB" altLang="en-US" sz="4400" dirty="0" smtClean="0">
                <a:solidFill>
                  <a:schemeClr val="bg1">
                    <a:lumMod val="95000"/>
                  </a:schemeClr>
                </a:solidFill>
              </a:rPr>
              <a:t>Question 2</a:t>
            </a:r>
            <a:endParaRPr lang="en-GB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041" y="6476999"/>
            <a:ext cx="5507719" cy="274320"/>
          </a:xfrm>
        </p:spPr>
        <p:txBody>
          <a:bodyPr/>
          <a:lstStyle/>
          <a:p>
            <a:r>
              <a:rPr lang="en-US" altLang="en-US" dirty="0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079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ame 274"/>
          <p:cNvSpPr/>
          <p:nvPr/>
        </p:nvSpPr>
        <p:spPr>
          <a:xfrm>
            <a:off x="2035277" y="4321278"/>
            <a:ext cx="3746090" cy="1386348"/>
          </a:xfrm>
          <a:prstGeom prst="frame">
            <a:avLst>
              <a:gd name="adj1" fmla="val 22340"/>
            </a:avLst>
          </a:prstGeom>
          <a:solidFill>
            <a:schemeClr val="accent5">
              <a:lumMod val="20000"/>
              <a:lumOff val="80000"/>
            </a:schemeClr>
          </a:solidFill>
          <a:ln w="38100" cap="sq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6B25D-FD21-40F0-BEF7-3296AACD58D1}" type="slidenum">
              <a:rPr lang="en-US" altLang="en-US"/>
              <a:pPr/>
              <a:t>7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997567"/>
              </p:ext>
            </p:extLst>
          </p:nvPr>
        </p:nvGraphicFramePr>
        <p:xfrm>
          <a:off x="6224741" y="4559300"/>
          <a:ext cx="22225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Equation" r:id="rId3" imgW="812520" imgH="215640" progId="Equation.3">
                  <p:embed/>
                </p:oleObj>
              </mc:Choice>
              <mc:Fallback>
                <p:oleObj name="Equation" r:id="rId3" imgW="8125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24741" y="4559300"/>
                        <a:ext cx="2222500" cy="58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Text Box 129"/>
          <p:cNvSpPr txBox="1">
            <a:spLocks noChangeAspect="1" noChangeArrowheads="1"/>
          </p:cNvSpPr>
          <p:nvPr/>
        </p:nvSpPr>
        <p:spPr bwMode="auto">
          <a:xfrm>
            <a:off x="345595" y="1476937"/>
            <a:ext cx="2639119" cy="71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2800" dirty="0" smtClean="0"/>
              <a:t>Determine Z</a:t>
            </a:r>
            <a:r>
              <a:rPr lang="en-US" altLang="en-US" sz="2800" baseline="-25000" dirty="0" smtClean="0"/>
              <a:t>12 ,</a:t>
            </a:r>
            <a:r>
              <a:rPr lang="en-US" altLang="en-US" sz="2800" dirty="0" smtClean="0"/>
              <a:t>Z</a:t>
            </a:r>
            <a:r>
              <a:rPr lang="en-US" altLang="en-US" sz="2800" baseline="-25000" dirty="0" smtClean="0"/>
              <a:t>21</a:t>
            </a:r>
            <a:endParaRPr lang="en-US" altLang="en-US" sz="2800" dirty="0"/>
          </a:p>
          <a:p>
            <a:pPr algn="ctr"/>
            <a:endParaRPr lang="en-GB" altLang="en-US" sz="2800" b="1" baseline="-25000" dirty="0"/>
          </a:p>
        </p:txBody>
      </p:sp>
      <p:sp>
        <p:nvSpPr>
          <p:cNvPr id="150" name="Frame 149"/>
          <p:cNvSpPr/>
          <p:nvPr/>
        </p:nvSpPr>
        <p:spPr>
          <a:xfrm>
            <a:off x="2064773" y="2448232"/>
            <a:ext cx="2005781" cy="2182761"/>
          </a:xfrm>
          <a:prstGeom prst="frame">
            <a:avLst>
              <a:gd name="adj1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ap="sq" cmpd="sng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grpSp>
        <p:nvGrpSpPr>
          <p:cNvPr id="152" name="Group 6"/>
          <p:cNvGrpSpPr>
            <a:grpSpLocks noChangeAspect="1"/>
          </p:cNvGrpSpPr>
          <p:nvPr/>
        </p:nvGrpSpPr>
        <p:grpSpPr bwMode="auto">
          <a:xfrm>
            <a:off x="3736475" y="3138308"/>
            <a:ext cx="334963" cy="1093787"/>
            <a:chOff x="2347" y="4122"/>
            <a:chExt cx="384" cy="1331"/>
          </a:xfrm>
        </p:grpSpPr>
        <p:grpSp>
          <p:nvGrpSpPr>
            <p:cNvPr id="153" name="Group 7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168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69" name="Line 9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54" name="Group 10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166" name="Line 11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67" name="Line 12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56" name="Group 13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164" name="Line 1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65" name="Line 1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57" name="Group 16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162" name="Line 1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63" name="Line 1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158" name="Line 19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59" name="Line 20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60" name="Line 21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61" name="Line 22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170" name="Line 23"/>
          <p:cNvSpPr>
            <a:spLocks noChangeAspect="1" noChangeShapeType="1"/>
          </p:cNvSpPr>
          <p:nvPr/>
        </p:nvSpPr>
        <p:spPr bwMode="auto">
          <a:xfrm>
            <a:off x="2199775" y="4449583"/>
            <a:ext cx="22653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71" name="Line 24"/>
          <p:cNvSpPr>
            <a:spLocks noChangeAspect="1" noChangeShapeType="1"/>
          </p:cNvSpPr>
          <p:nvPr/>
        </p:nvSpPr>
        <p:spPr bwMode="auto">
          <a:xfrm rot="16200000" flipV="1">
            <a:off x="2380750" y="2431870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72" name="Line 25"/>
          <p:cNvSpPr>
            <a:spLocks noChangeAspect="1" noChangeShapeType="1"/>
          </p:cNvSpPr>
          <p:nvPr/>
        </p:nvSpPr>
        <p:spPr bwMode="auto">
          <a:xfrm flipV="1">
            <a:off x="3926975" y="2595383"/>
            <a:ext cx="0" cy="5397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73" name="Text Box 26"/>
          <p:cNvSpPr txBox="1">
            <a:spLocks noChangeAspect="1" noChangeArrowheads="1"/>
          </p:cNvSpPr>
          <p:nvPr/>
        </p:nvSpPr>
        <p:spPr bwMode="auto">
          <a:xfrm>
            <a:off x="4203586" y="3478396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174" name="Text Box 27"/>
          <p:cNvSpPr txBox="1">
            <a:spLocks noChangeAspect="1" noChangeArrowheads="1"/>
          </p:cNvSpPr>
          <p:nvPr/>
        </p:nvSpPr>
        <p:spPr bwMode="auto">
          <a:xfrm>
            <a:off x="3853330" y="222549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1</a:t>
            </a:r>
            <a:endParaRPr lang="en-GB" altLang="en-US" baseline="-25000"/>
          </a:p>
        </p:txBody>
      </p:sp>
      <p:sp>
        <p:nvSpPr>
          <p:cNvPr id="175" name="Oval 29"/>
          <p:cNvSpPr>
            <a:spLocks noChangeAspect="1" noChangeArrowheads="1"/>
          </p:cNvSpPr>
          <p:nvPr/>
        </p:nvSpPr>
        <p:spPr bwMode="auto">
          <a:xfrm flipH="1" flipV="1">
            <a:off x="3880491" y="4362444"/>
            <a:ext cx="143926" cy="121632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76" name="Text Box 30"/>
          <p:cNvSpPr txBox="1">
            <a:spLocks noChangeAspect="1" noChangeArrowheads="1"/>
          </p:cNvSpPr>
          <p:nvPr/>
        </p:nvSpPr>
        <p:spPr bwMode="auto">
          <a:xfrm>
            <a:off x="3692459" y="4138532"/>
            <a:ext cx="192360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3 </a:t>
            </a:r>
            <a:endParaRPr lang="en-GB" altLang="en-US" baseline="-25000" dirty="0"/>
          </a:p>
        </p:txBody>
      </p:sp>
      <p:sp>
        <p:nvSpPr>
          <p:cNvPr id="177" name="Text Box 32"/>
          <p:cNvSpPr txBox="1">
            <a:spLocks noChangeAspect="1" noChangeArrowheads="1"/>
          </p:cNvSpPr>
          <p:nvPr/>
        </p:nvSpPr>
        <p:spPr bwMode="auto">
          <a:xfrm>
            <a:off x="1323562" y="3344683"/>
            <a:ext cx="4744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 smtClean="0"/>
              <a:t>10 V</a:t>
            </a:r>
            <a:endParaRPr lang="en-GB" altLang="en-US" baseline="-25000" dirty="0"/>
          </a:p>
        </p:txBody>
      </p:sp>
      <p:sp>
        <p:nvSpPr>
          <p:cNvPr id="178" name="Line 34"/>
          <p:cNvSpPr>
            <a:spLocks noChangeAspect="1" noChangeShapeType="1"/>
          </p:cNvSpPr>
          <p:nvPr/>
        </p:nvSpPr>
        <p:spPr bwMode="auto">
          <a:xfrm>
            <a:off x="2199775" y="2612844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79" name="Line 35"/>
          <p:cNvSpPr>
            <a:spLocks noChangeAspect="1" noChangeShapeType="1"/>
          </p:cNvSpPr>
          <p:nvPr/>
        </p:nvSpPr>
        <p:spPr bwMode="auto">
          <a:xfrm>
            <a:off x="2199775" y="3669077"/>
            <a:ext cx="0" cy="792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grpSp>
        <p:nvGrpSpPr>
          <p:cNvPr id="180" name="Group 38"/>
          <p:cNvGrpSpPr>
            <a:grpSpLocks noChangeAspect="1"/>
          </p:cNvGrpSpPr>
          <p:nvPr/>
        </p:nvGrpSpPr>
        <p:grpSpPr bwMode="auto">
          <a:xfrm rot="16200000">
            <a:off x="2890338" y="2085795"/>
            <a:ext cx="334962" cy="1092200"/>
            <a:chOff x="2347" y="4122"/>
            <a:chExt cx="384" cy="1331"/>
          </a:xfrm>
        </p:grpSpPr>
        <p:grpSp>
          <p:nvGrpSpPr>
            <p:cNvPr id="181" name="Group 3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195" name="Line 4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96" name="Line 4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82" name="Group 4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193" name="Line 4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94" name="Line 4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83" name="Group 4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191" name="Line 4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92" name="Line 4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84" name="Group 4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189" name="Line 4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90" name="Line 5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185" name="Line 5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86" name="Line 5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87" name="Line 5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88" name="Line 5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197" name="Line 55"/>
          <p:cNvSpPr>
            <a:spLocks noChangeAspect="1" noChangeShapeType="1"/>
          </p:cNvSpPr>
          <p:nvPr/>
        </p:nvSpPr>
        <p:spPr bwMode="auto">
          <a:xfrm rot="16200000" flipV="1">
            <a:off x="3747588" y="2431870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98" name="Line 56"/>
          <p:cNvSpPr>
            <a:spLocks noChangeAspect="1" noChangeShapeType="1"/>
          </p:cNvSpPr>
          <p:nvPr/>
        </p:nvSpPr>
        <p:spPr bwMode="auto">
          <a:xfrm rot="10800000" flipV="1">
            <a:off x="3926975" y="4106683"/>
            <a:ext cx="0" cy="3603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99" name="Line 57"/>
          <p:cNvSpPr>
            <a:spLocks noChangeAspect="1" noChangeShapeType="1"/>
          </p:cNvSpPr>
          <p:nvPr/>
        </p:nvSpPr>
        <p:spPr bwMode="auto">
          <a:xfrm rot="16200000" flipV="1">
            <a:off x="4123825" y="2433458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200" name="Group 58"/>
          <p:cNvGrpSpPr>
            <a:grpSpLocks noChangeAspect="1"/>
          </p:cNvGrpSpPr>
          <p:nvPr/>
        </p:nvGrpSpPr>
        <p:grpSpPr bwMode="auto">
          <a:xfrm rot="16200000">
            <a:off x="4617538" y="2085795"/>
            <a:ext cx="334962" cy="1092200"/>
            <a:chOff x="2347" y="4122"/>
            <a:chExt cx="384" cy="1331"/>
          </a:xfrm>
        </p:grpSpPr>
        <p:grpSp>
          <p:nvGrpSpPr>
            <p:cNvPr id="201" name="Group 5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215" name="Line 6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16" name="Line 6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02" name="Group 6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213" name="Line 6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14" name="Line 6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03" name="Group 6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211" name="Line 6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12" name="Line 6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04" name="Group 6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209" name="Line 6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10" name="Line 7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205" name="Line 7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06" name="Line 7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07" name="Line 7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08" name="Line 7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217" name="Line 77"/>
          <p:cNvSpPr>
            <a:spLocks noChangeAspect="1" noChangeShapeType="1"/>
          </p:cNvSpPr>
          <p:nvPr/>
        </p:nvSpPr>
        <p:spPr bwMode="auto">
          <a:xfrm>
            <a:off x="5670050" y="2612845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18" name="Line 78"/>
          <p:cNvSpPr>
            <a:spLocks noChangeAspect="1" noChangeShapeType="1"/>
          </p:cNvSpPr>
          <p:nvPr/>
        </p:nvSpPr>
        <p:spPr bwMode="auto">
          <a:xfrm>
            <a:off x="5670050" y="3660413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sp>
        <p:nvSpPr>
          <p:cNvPr id="219" name="Line 81"/>
          <p:cNvSpPr>
            <a:spLocks noChangeAspect="1" noChangeShapeType="1"/>
          </p:cNvSpPr>
          <p:nvPr/>
        </p:nvSpPr>
        <p:spPr bwMode="auto">
          <a:xfrm rot="16200000" flipV="1">
            <a:off x="5473200" y="2433458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220" name="Group 82"/>
          <p:cNvGrpSpPr>
            <a:grpSpLocks noChangeAspect="1"/>
          </p:cNvGrpSpPr>
          <p:nvPr/>
        </p:nvGrpSpPr>
        <p:grpSpPr bwMode="auto">
          <a:xfrm rot="16200000">
            <a:off x="4719138" y="3930470"/>
            <a:ext cx="334962" cy="1092200"/>
            <a:chOff x="2347" y="4122"/>
            <a:chExt cx="384" cy="1331"/>
          </a:xfrm>
        </p:grpSpPr>
        <p:grpSp>
          <p:nvGrpSpPr>
            <p:cNvPr id="221" name="Group 83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235" name="Line 8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36" name="Line 8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22" name="Group 86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233" name="Line 8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34" name="Line 8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23" name="Group 89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231" name="Line 9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32" name="Line 9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24" name="Group 92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229" name="Line 9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30" name="Line 9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225" name="Line 95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26" name="Line 96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27" name="Line 97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28" name="Line 98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237" name="Line 99"/>
          <p:cNvSpPr>
            <a:spLocks noChangeAspect="1" noChangeShapeType="1"/>
          </p:cNvSpPr>
          <p:nvPr/>
        </p:nvSpPr>
        <p:spPr bwMode="auto">
          <a:xfrm rot="16200000" flipV="1">
            <a:off x="5509713" y="4268608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38" name="Oval 100"/>
          <p:cNvSpPr>
            <a:spLocks noChangeAspect="1" noChangeArrowheads="1"/>
          </p:cNvSpPr>
          <p:nvPr/>
        </p:nvSpPr>
        <p:spPr bwMode="auto">
          <a:xfrm flipH="1" flipV="1">
            <a:off x="5608683" y="4362444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grpSp>
        <p:nvGrpSpPr>
          <p:cNvPr id="239" name="Group 101"/>
          <p:cNvGrpSpPr>
            <a:grpSpLocks noChangeAspect="1"/>
          </p:cNvGrpSpPr>
          <p:nvPr/>
        </p:nvGrpSpPr>
        <p:grpSpPr bwMode="auto">
          <a:xfrm rot="16200000">
            <a:off x="3825375" y="5041720"/>
            <a:ext cx="334962" cy="1092200"/>
            <a:chOff x="2347" y="4122"/>
            <a:chExt cx="384" cy="1331"/>
          </a:xfrm>
        </p:grpSpPr>
        <p:grpSp>
          <p:nvGrpSpPr>
            <p:cNvPr id="240" name="Group 102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254" name="Line 10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55" name="Line 10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41" name="Group 105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252" name="Line 10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53" name="Line 10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42" name="Group 108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250" name="Line 10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51" name="Line 11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43" name="Group 111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248" name="Line 112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49" name="Line 113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244" name="Line 114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45" name="Line 115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46" name="Line 116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47" name="Line 117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256" name="Line 118"/>
          <p:cNvSpPr>
            <a:spLocks noChangeAspect="1" noChangeShapeType="1"/>
          </p:cNvSpPr>
          <p:nvPr/>
        </p:nvSpPr>
        <p:spPr bwMode="auto">
          <a:xfrm flipV="1">
            <a:off x="2199775" y="5565595"/>
            <a:ext cx="13128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57" name="Line 119"/>
          <p:cNvSpPr>
            <a:spLocks noChangeAspect="1" noChangeShapeType="1"/>
          </p:cNvSpPr>
          <p:nvPr/>
        </p:nvSpPr>
        <p:spPr bwMode="auto">
          <a:xfrm>
            <a:off x="2199775" y="4449583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58" name="Line 120"/>
          <p:cNvSpPr>
            <a:spLocks noChangeAspect="1" noChangeShapeType="1"/>
          </p:cNvSpPr>
          <p:nvPr/>
        </p:nvSpPr>
        <p:spPr bwMode="auto">
          <a:xfrm>
            <a:off x="4501650" y="5565595"/>
            <a:ext cx="118745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59" name="Line 121"/>
          <p:cNvSpPr>
            <a:spLocks noChangeAspect="1" noChangeShapeType="1"/>
          </p:cNvSpPr>
          <p:nvPr/>
        </p:nvSpPr>
        <p:spPr bwMode="auto">
          <a:xfrm>
            <a:off x="5670050" y="4467045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60" name="Text Box 122"/>
          <p:cNvSpPr txBox="1">
            <a:spLocks noChangeAspect="1" noChangeArrowheads="1"/>
          </p:cNvSpPr>
          <p:nvPr/>
        </p:nvSpPr>
        <p:spPr bwMode="auto">
          <a:xfrm>
            <a:off x="2823459" y="2122308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5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261" name="Text Box 123"/>
          <p:cNvSpPr txBox="1">
            <a:spLocks noChangeAspect="1" noChangeArrowheads="1"/>
          </p:cNvSpPr>
          <p:nvPr/>
        </p:nvSpPr>
        <p:spPr bwMode="auto">
          <a:xfrm>
            <a:off x="4628447" y="2133420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3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262" name="Text Box 124"/>
          <p:cNvSpPr txBox="1">
            <a:spLocks noChangeAspect="1" noChangeArrowheads="1"/>
          </p:cNvSpPr>
          <p:nvPr/>
        </p:nvSpPr>
        <p:spPr bwMode="auto">
          <a:xfrm>
            <a:off x="4749097" y="4684261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4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263" name="Text Box 125"/>
          <p:cNvSpPr txBox="1">
            <a:spLocks noChangeAspect="1" noChangeArrowheads="1"/>
          </p:cNvSpPr>
          <p:nvPr/>
        </p:nvSpPr>
        <p:spPr bwMode="auto">
          <a:xfrm>
            <a:off x="3792181" y="5794716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264" name="Text Box 126"/>
          <p:cNvSpPr txBox="1">
            <a:spLocks noChangeAspect="1" noChangeArrowheads="1"/>
          </p:cNvSpPr>
          <p:nvPr/>
        </p:nvSpPr>
        <p:spPr bwMode="auto">
          <a:xfrm>
            <a:off x="5752699" y="4218428"/>
            <a:ext cx="3531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endParaRPr lang="en-GB" altLang="en-US" baseline="-25000" dirty="0"/>
          </a:p>
        </p:txBody>
      </p:sp>
      <p:sp>
        <p:nvSpPr>
          <p:cNvPr id="265" name="Text Box 128"/>
          <p:cNvSpPr txBox="1">
            <a:spLocks noChangeAspect="1" noChangeArrowheads="1"/>
          </p:cNvSpPr>
          <p:nvPr/>
        </p:nvSpPr>
        <p:spPr bwMode="auto">
          <a:xfrm>
            <a:off x="3664467" y="4506460"/>
            <a:ext cx="487313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(ref) </a:t>
            </a:r>
            <a:endParaRPr lang="en-GB" altLang="en-US" baseline="-25000" dirty="0"/>
          </a:p>
        </p:txBody>
      </p:sp>
      <p:sp>
        <p:nvSpPr>
          <p:cNvPr id="266" name="Line 81"/>
          <p:cNvSpPr>
            <a:spLocks noChangeAspect="1" noChangeShapeType="1"/>
          </p:cNvSpPr>
          <p:nvPr/>
        </p:nvSpPr>
        <p:spPr bwMode="auto">
          <a:xfrm rot="16200000" flipV="1">
            <a:off x="5660620" y="3493952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67" name="Oval 100"/>
          <p:cNvSpPr>
            <a:spLocks noChangeAspect="1" noChangeArrowheads="1"/>
          </p:cNvSpPr>
          <p:nvPr/>
        </p:nvSpPr>
        <p:spPr bwMode="auto">
          <a:xfrm flipH="1" flipV="1">
            <a:off x="3880491" y="2562244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268" name="Oval 100"/>
          <p:cNvSpPr>
            <a:spLocks noChangeAspect="1" noChangeArrowheads="1"/>
          </p:cNvSpPr>
          <p:nvPr/>
        </p:nvSpPr>
        <p:spPr bwMode="auto">
          <a:xfrm flipH="1" flipV="1">
            <a:off x="2152299" y="4362444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269" name="Line 24"/>
          <p:cNvSpPr>
            <a:spLocks noChangeAspect="1" noChangeShapeType="1"/>
          </p:cNvSpPr>
          <p:nvPr/>
        </p:nvSpPr>
        <p:spPr bwMode="auto">
          <a:xfrm rot="16200000" flipV="1">
            <a:off x="2215757" y="3185720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70" name="Line 24"/>
          <p:cNvSpPr>
            <a:spLocks noChangeAspect="1" noChangeShapeType="1"/>
          </p:cNvSpPr>
          <p:nvPr/>
        </p:nvSpPr>
        <p:spPr bwMode="auto">
          <a:xfrm rot="16200000" flipV="1">
            <a:off x="2217391" y="3491557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71" name="Line 24"/>
          <p:cNvSpPr>
            <a:spLocks noChangeAspect="1" noChangeShapeType="1"/>
          </p:cNvSpPr>
          <p:nvPr/>
        </p:nvSpPr>
        <p:spPr bwMode="auto">
          <a:xfrm rot="16200000" flipV="1">
            <a:off x="5646935" y="3168302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272" name="Group 271"/>
          <p:cNvGrpSpPr/>
          <p:nvPr/>
        </p:nvGrpSpPr>
        <p:grpSpPr>
          <a:xfrm>
            <a:off x="2567533" y="3204826"/>
            <a:ext cx="881243" cy="862842"/>
            <a:chOff x="3162739" y="2919454"/>
            <a:chExt cx="881243" cy="862842"/>
          </a:xfrm>
        </p:grpSpPr>
        <p:sp>
          <p:nvSpPr>
            <p:cNvPr id="273" name="Arc 272"/>
            <p:cNvSpPr/>
            <p:nvPr/>
          </p:nvSpPr>
          <p:spPr>
            <a:xfrm rot="17380057">
              <a:off x="3171940" y="2910253"/>
              <a:ext cx="862842" cy="881243"/>
            </a:xfrm>
            <a:prstGeom prst="arc">
              <a:avLst>
                <a:gd name="adj1" fmla="val 14420896"/>
                <a:gd name="adj2" fmla="val 11061715"/>
              </a:avLst>
            </a:prstGeom>
            <a:ln w="1905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4" name="Text Box 75"/>
            <p:cNvSpPr txBox="1">
              <a:spLocks noChangeAspect="1" noChangeArrowheads="1"/>
            </p:cNvSpPr>
            <p:nvPr/>
          </p:nvSpPr>
          <p:spPr bwMode="auto">
            <a:xfrm>
              <a:off x="3252652" y="3263962"/>
              <a:ext cx="5746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alt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GB" altLang="en-US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GB" altLang="en-US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094041" y="4827795"/>
            <a:ext cx="1803305" cy="420984"/>
            <a:chOff x="3512266" y="4630914"/>
            <a:chExt cx="1803305" cy="420984"/>
          </a:xfrm>
        </p:grpSpPr>
        <p:sp>
          <p:nvSpPr>
            <p:cNvPr id="277" name="Arc 276"/>
            <p:cNvSpPr/>
            <p:nvPr/>
          </p:nvSpPr>
          <p:spPr>
            <a:xfrm rot="16200000">
              <a:off x="4233063" y="3910117"/>
              <a:ext cx="361712" cy="1803305"/>
            </a:xfrm>
            <a:prstGeom prst="arc">
              <a:avLst>
                <a:gd name="adj1" fmla="val 15333965"/>
                <a:gd name="adj2" fmla="val 7814806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8" name="Text Box 75"/>
            <p:cNvSpPr txBox="1">
              <a:spLocks noChangeAspect="1" noChangeArrowheads="1"/>
            </p:cNvSpPr>
            <p:nvPr/>
          </p:nvSpPr>
          <p:spPr bwMode="auto">
            <a:xfrm>
              <a:off x="4058195" y="4774899"/>
              <a:ext cx="5746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altLang="en-US" dirty="0" smtClea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GB" altLang="en-US" baseline="-25000" dirty="0" smtClea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GB" altLang="en-US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35" name="Rectangle 2"/>
          <p:cNvSpPr txBox="1">
            <a:spLocks noChangeArrowheads="1"/>
          </p:cNvSpPr>
          <p:nvPr/>
        </p:nvSpPr>
        <p:spPr>
          <a:xfrm>
            <a:off x="197874" y="378541"/>
            <a:ext cx="8252460" cy="838200"/>
          </a:xfrm>
          <a:prstGeom prst="rect">
            <a:avLst/>
          </a:prstGeom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altLang="en-US" sz="4000" dirty="0" smtClean="0"/>
              <a:t>            </a:t>
            </a:r>
            <a:r>
              <a:rPr lang="en-GB" altLang="en-US" sz="4000" dirty="0" smtClean="0">
                <a:solidFill>
                  <a:schemeClr val="bg1">
                    <a:lumMod val="95000"/>
                  </a:schemeClr>
                </a:solidFill>
              </a:rPr>
              <a:t>Solution to Tutorial 2, </a:t>
            </a:r>
            <a:r>
              <a:rPr lang="en-GB" altLang="en-US" sz="4400" dirty="0" smtClean="0">
                <a:solidFill>
                  <a:schemeClr val="bg1">
                    <a:lumMod val="95000"/>
                  </a:schemeClr>
                </a:solidFill>
              </a:rPr>
              <a:t>Question 2</a:t>
            </a:r>
            <a:endParaRPr lang="en-GB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041" y="6476999"/>
            <a:ext cx="5507719" cy="274320"/>
          </a:xfrm>
        </p:spPr>
        <p:txBody>
          <a:bodyPr/>
          <a:lstStyle/>
          <a:p>
            <a:r>
              <a:rPr lang="en-US" altLang="en-US" dirty="0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272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animBg="1"/>
      <p:bldP spid="1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rame 149"/>
          <p:cNvSpPr/>
          <p:nvPr/>
        </p:nvSpPr>
        <p:spPr>
          <a:xfrm>
            <a:off x="2064773" y="2448232"/>
            <a:ext cx="2005781" cy="2182761"/>
          </a:xfrm>
          <a:prstGeom prst="frame">
            <a:avLst>
              <a:gd name="adj1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ap="sq" cmpd="sng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35" name="Frame 134"/>
          <p:cNvSpPr/>
          <p:nvPr/>
        </p:nvSpPr>
        <p:spPr>
          <a:xfrm>
            <a:off x="2079524" y="2403988"/>
            <a:ext cx="3657600" cy="2241754"/>
          </a:xfrm>
          <a:prstGeom prst="frame">
            <a:avLst>
              <a:gd name="adj1" fmla="val 15760"/>
            </a:avLst>
          </a:prstGeom>
          <a:solidFill>
            <a:schemeClr val="accent1">
              <a:lumMod val="40000"/>
              <a:lumOff val="60000"/>
            </a:schemeClr>
          </a:solidFill>
          <a:ln w="38100" cap="sq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2551320" y="2861186"/>
            <a:ext cx="2621351" cy="1372535"/>
            <a:chOff x="2984292" y="2490432"/>
            <a:chExt cx="2621351" cy="1443169"/>
          </a:xfrm>
        </p:grpSpPr>
        <p:sp>
          <p:nvSpPr>
            <p:cNvPr id="137" name="Arc 136"/>
            <p:cNvSpPr/>
            <p:nvPr/>
          </p:nvSpPr>
          <p:spPr>
            <a:xfrm rot="16396151">
              <a:off x="3573383" y="1901341"/>
              <a:ext cx="1443169" cy="2621351"/>
            </a:xfrm>
            <a:prstGeom prst="arc">
              <a:avLst>
                <a:gd name="adj1" fmla="val 16468712"/>
                <a:gd name="adj2" fmla="val 7583960"/>
              </a:avLst>
            </a:prstGeom>
            <a:ln w="19050">
              <a:solidFill>
                <a:srgbClr val="00B0F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8" name="Text Box 75"/>
            <p:cNvSpPr txBox="1">
              <a:spLocks noChangeAspect="1" noChangeArrowheads="1"/>
            </p:cNvSpPr>
            <p:nvPr/>
          </p:nvSpPr>
          <p:spPr bwMode="auto">
            <a:xfrm>
              <a:off x="4698275" y="3468614"/>
              <a:ext cx="5746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altLang="en-US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GB" altLang="en-US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GB" altLang="en-US" baseline="-25000" dirty="0">
                <a:solidFill>
                  <a:srgbClr val="00B0F0"/>
                </a:solidFill>
              </a:endParaRPr>
            </a:p>
          </p:txBody>
        </p:sp>
      </p:grpSp>
      <p:sp>
        <p:nvSpPr>
          <p:cNvPr id="1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6B25D-FD21-40F0-BEF7-3296AACD58D1}" type="slidenum">
              <a:rPr lang="en-US" altLang="en-US"/>
              <a:pPr/>
              <a:t>8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225841"/>
              </p:ext>
            </p:extLst>
          </p:nvPr>
        </p:nvGraphicFramePr>
        <p:xfrm>
          <a:off x="6224588" y="4541838"/>
          <a:ext cx="22225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3" imgW="812520" imgH="228600" progId="Equation.3">
                  <p:embed/>
                </p:oleObj>
              </mc:Choice>
              <mc:Fallback>
                <p:oleObj name="Equation" r:id="rId3" imgW="8125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24588" y="4541838"/>
                        <a:ext cx="2222500" cy="62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Text Box 129"/>
          <p:cNvSpPr txBox="1">
            <a:spLocks noChangeAspect="1" noChangeArrowheads="1"/>
          </p:cNvSpPr>
          <p:nvPr/>
        </p:nvSpPr>
        <p:spPr bwMode="auto">
          <a:xfrm>
            <a:off x="361337" y="1476937"/>
            <a:ext cx="2607637" cy="71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2800" dirty="0" smtClean="0"/>
              <a:t>Determine Z</a:t>
            </a:r>
            <a:r>
              <a:rPr lang="en-US" altLang="en-US" sz="2800" baseline="-25000" dirty="0" smtClean="0"/>
              <a:t>13 ,</a:t>
            </a:r>
            <a:r>
              <a:rPr lang="en-US" altLang="en-US" sz="2800" dirty="0" smtClean="0"/>
              <a:t>Z</a:t>
            </a:r>
            <a:r>
              <a:rPr lang="en-US" altLang="en-US" sz="2800" baseline="-25000" dirty="0" smtClean="0"/>
              <a:t>31</a:t>
            </a:r>
            <a:endParaRPr lang="en-US" altLang="en-US" sz="2800" dirty="0"/>
          </a:p>
          <a:p>
            <a:pPr algn="ctr"/>
            <a:endParaRPr lang="en-GB" altLang="en-US" sz="2800" b="1" baseline="-25000" dirty="0"/>
          </a:p>
        </p:txBody>
      </p:sp>
      <p:grpSp>
        <p:nvGrpSpPr>
          <p:cNvPr id="152" name="Group 6"/>
          <p:cNvGrpSpPr>
            <a:grpSpLocks noChangeAspect="1"/>
          </p:cNvGrpSpPr>
          <p:nvPr/>
        </p:nvGrpSpPr>
        <p:grpSpPr bwMode="auto">
          <a:xfrm>
            <a:off x="3736475" y="3138308"/>
            <a:ext cx="334963" cy="1093787"/>
            <a:chOff x="2347" y="4122"/>
            <a:chExt cx="384" cy="1331"/>
          </a:xfrm>
        </p:grpSpPr>
        <p:grpSp>
          <p:nvGrpSpPr>
            <p:cNvPr id="153" name="Group 7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168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69" name="Line 9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54" name="Group 10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166" name="Line 11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67" name="Line 12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56" name="Group 13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164" name="Line 1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65" name="Line 1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57" name="Group 16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162" name="Line 1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63" name="Line 1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158" name="Line 19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59" name="Line 20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60" name="Line 21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61" name="Line 22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170" name="Line 23"/>
          <p:cNvSpPr>
            <a:spLocks noChangeAspect="1" noChangeShapeType="1"/>
          </p:cNvSpPr>
          <p:nvPr/>
        </p:nvSpPr>
        <p:spPr bwMode="auto">
          <a:xfrm>
            <a:off x="2199775" y="4449583"/>
            <a:ext cx="22653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71" name="Line 24"/>
          <p:cNvSpPr>
            <a:spLocks noChangeAspect="1" noChangeShapeType="1"/>
          </p:cNvSpPr>
          <p:nvPr/>
        </p:nvSpPr>
        <p:spPr bwMode="auto">
          <a:xfrm rot="16200000" flipV="1">
            <a:off x="2380750" y="2431870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72" name="Line 25"/>
          <p:cNvSpPr>
            <a:spLocks noChangeAspect="1" noChangeShapeType="1"/>
          </p:cNvSpPr>
          <p:nvPr/>
        </p:nvSpPr>
        <p:spPr bwMode="auto">
          <a:xfrm flipV="1">
            <a:off x="3926975" y="2595383"/>
            <a:ext cx="0" cy="5397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73" name="Text Box 26"/>
          <p:cNvSpPr txBox="1">
            <a:spLocks noChangeAspect="1" noChangeArrowheads="1"/>
          </p:cNvSpPr>
          <p:nvPr/>
        </p:nvSpPr>
        <p:spPr bwMode="auto">
          <a:xfrm>
            <a:off x="4203586" y="3478396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174" name="Text Box 27"/>
          <p:cNvSpPr txBox="1">
            <a:spLocks noChangeAspect="1" noChangeArrowheads="1"/>
          </p:cNvSpPr>
          <p:nvPr/>
        </p:nvSpPr>
        <p:spPr bwMode="auto">
          <a:xfrm>
            <a:off x="3853330" y="222549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1</a:t>
            </a:r>
            <a:endParaRPr lang="en-GB" altLang="en-US" baseline="-25000"/>
          </a:p>
        </p:txBody>
      </p:sp>
      <p:sp>
        <p:nvSpPr>
          <p:cNvPr id="175" name="Oval 29"/>
          <p:cNvSpPr>
            <a:spLocks noChangeAspect="1" noChangeArrowheads="1"/>
          </p:cNvSpPr>
          <p:nvPr/>
        </p:nvSpPr>
        <p:spPr bwMode="auto">
          <a:xfrm flipH="1" flipV="1">
            <a:off x="3880491" y="4362444"/>
            <a:ext cx="143926" cy="121632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76" name="Text Box 30"/>
          <p:cNvSpPr txBox="1">
            <a:spLocks noChangeAspect="1" noChangeArrowheads="1"/>
          </p:cNvSpPr>
          <p:nvPr/>
        </p:nvSpPr>
        <p:spPr bwMode="auto">
          <a:xfrm>
            <a:off x="3692459" y="4138532"/>
            <a:ext cx="192360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3 </a:t>
            </a:r>
            <a:endParaRPr lang="en-GB" altLang="en-US" baseline="-25000" dirty="0"/>
          </a:p>
        </p:txBody>
      </p:sp>
      <p:sp>
        <p:nvSpPr>
          <p:cNvPr id="177" name="Text Box 32"/>
          <p:cNvSpPr txBox="1">
            <a:spLocks noChangeAspect="1" noChangeArrowheads="1"/>
          </p:cNvSpPr>
          <p:nvPr/>
        </p:nvSpPr>
        <p:spPr bwMode="auto">
          <a:xfrm>
            <a:off x="1323562" y="3344683"/>
            <a:ext cx="4744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 smtClean="0"/>
              <a:t>10 V</a:t>
            </a:r>
            <a:endParaRPr lang="en-GB" altLang="en-US" baseline="-25000" dirty="0"/>
          </a:p>
        </p:txBody>
      </p:sp>
      <p:sp>
        <p:nvSpPr>
          <p:cNvPr id="178" name="Line 34"/>
          <p:cNvSpPr>
            <a:spLocks noChangeAspect="1" noChangeShapeType="1"/>
          </p:cNvSpPr>
          <p:nvPr/>
        </p:nvSpPr>
        <p:spPr bwMode="auto">
          <a:xfrm>
            <a:off x="2199775" y="2612844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79" name="Line 35"/>
          <p:cNvSpPr>
            <a:spLocks noChangeAspect="1" noChangeShapeType="1"/>
          </p:cNvSpPr>
          <p:nvPr/>
        </p:nvSpPr>
        <p:spPr bwMode="auto">
          <a:xfrm>
            <a:off x="2199775" y="3669077"/>
            <a:ext cx="0" cy="792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grpSp>
        <p:nvGrpSpPr>
          <p:cNvPr id="180" name="Group 38"/>
          <p:cNvGrpSpPr>
            <a:grpSpLocks noChangeAspect="1"/>
          </p:cNvGrpSpPr>
          <p:nvPr/>
        </p:nvGrpSpPr>
        <p:grpSpPr bwMode="auto">
          <a:xfrm rot="16200000">
            <a:off x="2890338" y="2085795"/>
            <a:ext cx="334962" cy="1092200"/>
            <a:chOff x="2347" y="4122"/>
            <a:chExt cx="384" cy="1331"/>
          </a:xfrm>
        </p:grpSpPr>
        <p:grpSp>
          <p:nvGrpSpPr>
            <p:cNvPr id="181" name="Group 3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195" name="Line 4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96" name="Line 4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82" name="Group 4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193" name="Line 4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94" name="Line 4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83" name="Group 4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191" name="Line 4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92" name="Line 4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84" name="Group 4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189" name="Line 4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90" name="Line 5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185" name="Line 5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86" name="Line 5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87" name="Line 5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88" name="Line 5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197" name="Line 55"/>
          <p:cNvSpPr>
            <a:spLocks noChangeAspect="1" noChangeShapeType="1"/>
          </p:cNvSpPr>
          <p:nvPr/>
        </p:nvSpPr>
        <p:spPr bwMode="auto">
          <a:xfrm rot="16200000" flipV="1">
            <a:off x="3747588" y="2431870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98" name="Line 56"/>
          <p:cNvSpPr>
            <a:spLocks noChangeAspect="1" noChangeShapeType="1"/>
          </p:cNvSpPr>
          <p:nvPr/>
        </p:nvSpPr>
        <p:spPr bwMode="auto">
          <a:xfrm rot="10800000" flipV="1">
            <a:off x="3926975" y="4106683"/>
            <a:ext cx="0" cy="3603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99" name="Line 57"/>
          <p:cNvSpPr>
            <a:spLocks noChangeAspect="1" noChangeShapeType="1"/>
          </p:cNvSpPr>
          <p:nvPr/>
        </p:nvSpPr>
        <p:spPr bwMode="auto">
          <a:xfrm rot="16200000" flipV="1">
            <a:off x="4123825" y="2433458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200" name="Group 58"/>
          <p:cNvGrpSpPr>
            <a:grpSpLocks noChangeAspect="1"/>
          </p:cNvGrpSpPr>
          <p:nvPr/>
        </p:nvGrpSpPr>
        <p:grpSpPr bwMode="auto">
          <a:xfrm rot="16200000">
            <a:off x="4617538" y="2085795"/>
            <a:ext cx="334962" cy="1092200"/>
            <a:chOff x="2347" y="4122"/>
            <a:chExt cx="384" cy="1331"/>
          </a:xfrm>
        </p:grpSpPr>
        <p:grpSp>
          <p:nvGrpSpPr>
            <p:cNvPr id="201" name="Group 5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215" name="Line 6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16" name="Line 6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02" name="Group 6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213" name="Line 6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14" name="Line 6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03" name="Group 6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211" name="Line 6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12" name="Line 6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04" name="Group 6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209" name="Line 6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10" name="Line 7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205" name="Line 7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06" name="Line 7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07" name="Line 7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08" name="Line 7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217" name="Line 77"/>
          <p:cNvSpPr>
            <a:spLocks noChangeAspect="1" noChangeShapeType="1"/>
          </p:cNvSpPr>
          <p:nvPr/>
        </p:nvSpPr>
        <p:spPr bwMode="auto">
          <a:xfrm>
            <a:off x="5670050" y="2612845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18" name="Line 78"/>
          <p:cNvSpPr>
            <a:spLocks noChangeAspect="1" noChangeShapeType="1"/>
          </p:cNvSpPr>
          <p:nvPr/>
        </p:nvSpPr>
        <p:spPr bwMode="auto">
          <a:xfrm>
            <a:off x="5670050" y="3660413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sp>
        <p:nvSpPr>
          <p:cNvPr id="219" name="Line 81"/>
          <p:cNvSpPr>
            <a:spLocks noChangeAspect="1" noChangeShapeType="1"/>
          </p:cNvSpPr>
          <p:nvPr/>
        </p:nvSpPr>
        <p:spPr bwMode="auto">
          <a:xfrm rot="16200000" flipV="1">
            <a:off x="5473200" y="2433458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220" name="Group 82"/>
          <p:cNvGrpSpPr>
            <a:grpSpLocks noChangeAspect="1"/>
          </p:cNvGrpSpPr>
          <p:nvPr/>
        </p:nvGrpSpPr>
        <p:grpSpPr bwMode="auto">
          <a:xfrm rot="16200000">
            <a:off x="4719138" y="3930470"/>
            <a:ext cx="334962" cy="1092200"/>
            <a:chOff x="2347" y="4122"/>
            <a:chExt cx="384" cy="1331"/>
          </a:xfrm>
        </p:grpSpPr>
        <p:grpSp>
          <p:nvGrpSpPr>
            <p:cNvPr id="221" name="Group 83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235" name="Line 8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36" name="Line 8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22" name="Group 86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233" name="Line 8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34" name="Line 8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23" name="Group 89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231" name="Line 9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32" name="Line 9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24" name="Group 92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229" name="Line 9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30" name="Line 9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225" name="Line 95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26" name="Line 96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27" name="Line 97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28" name="Line 98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237" name="Line 99"/>
          <p:cNvSpPr>
            <a:spLocks noChangeAspect="1" noChangeShapeType="1"/>
          </p:cNvSpPr>
          <p:nvPr/>
        </p:nvSpPr>
        <p:spPr bwMode="auto">
          <a:xfrm rot="16200000" flipV="1">
            <a:off x="5509713" y="4268608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38" name="Oval 100"/>
          <p:cNvSpPr>
            <a:spLocks noChangeAspect="1" noChangeArrowheads="1"/>
          </p:cNvSpPr>
          <p:nvPr/>
        </p:nvSpPr>
        <p:spPr bwMode="auto">
          <a:xfrm flipH="1" flipV="1">
            <a:off x="5608683" y="4362444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grpSp>
        <p:nvGrpSpPr>
          <p:cNvPr id="239" name="Group 101"/>
          <p:cNvGrpSpPr>
            <a:grpSpLocks noChangeAspect="1"/>
          </p:cNvGrpSpPr>
          <p:nvPr/>
        </p:nvGrpSpPr>
        <p:grpSpPr bwMode="auto">
          <a:xfrm rot="16200000">
            <a:off x="3825375" y="5041720"/>
            <a:ext cx="334962" cy="1092200"/>
            <a:chOff x="2347" y="4122"/>
            <a:chExt cx="384" cy="1331"/>
          </a:xfrm>
        </p:grpSpPr>
        <p:grpSp>
          <p:nvGrpSpPr>
            <p:cNvPr id="240" name="Group 102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254" name="Line 10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55" name="Line 10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41" name="Group 105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252" name="Line 10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53" name="Line 10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42" name="Group 108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250" name="Line 10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51" name="Line 11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43" name="Group 111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248" name="Line 112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49" name="Line 113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244" name="Line 114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45" name="Line 115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46" name="Line 116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47" name="Line 117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256" name="Line 118"/>
          <p:cNvSpPr>
            <a:spLocks noChangeAspect="1" noChangeShapeType="1"/>
          </p:cNvSpPr>
          <p:nvPr/>
        </p:nvSpPr>
        <p:spPr bwMode="auto">
          <a:xfrm flipV="1">
            <a:off x="2199775" y="5565595"/>
            <a:ext cx="13128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57" name="Line 119"/>
          <p:cNvSpPr>
            <a:spLocks noChangeAspect="1" noChangeShapeType="1"/>
          </p:cNvSpPr>
          <p:nvPr/>
        </p:nvSpPr>
        <p:spPr bwMode="auto">
          <a:xfrm>
            <a:off x="2199775" y="4449583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58" name="Line 120"/>
          <p:cNvSpPr>
            <a:spLocks noChangeAspect="1" noChangeShapeType="1"/>
          </p:cNvSpPr>
          <p:nvPr/>
        </p:nvSpPr>
        <p:spPr bwMode="auto">
          <a:xfrm>
            <a:off x="4501650" y="5565595"/>
            <a:ext cx="118745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59" name="Line 121"/>
          <p:cNvSpPr>
            <a:spLocks noChangeAspect="1" noChangeShapeType="1"/>
          </p:cNvSpPr>
          <p:nvPr/>
        </p:nvSpPr>
        <p:spPr bwMode="auto">
          <a:xfrm>
            <a:off x="5670050" y="4467045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60" name="Text Box 122"/>
          <p:cNvSpPr txBox="1">
            <a:spLocks noChangeAspect="1" noChangeArrowheads="1"/>
          </p:cNvSpPr>
          <p:nvPr/>
        </p:nvSpPr>
        <p:spPr bwMode="auto">
          <a:xfrm>
            <a:off x="2823459" y="2122308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5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261" name="Text Box 123"/>
          <p:cNvSpPr txBox="1">
            <a:spLocks noChangeAspect="1" noChangeArrowheads="1"/>
          </p:cNvSpPr>
          <p:nvPr/>
        </p:nvSpPr>
        <p:spPr bwMode="auto">
          <a:xfrm>
            <a:off x="4628447" y="2133420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3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262" name="Text Box 124"/>
          <p:cNvSpPr txBox="1">
            <a:spLocks noChangeAspect="1" noChangeArrowheads="1"/>
          </p:cNvSpPr>
          <p:nvPr/>
        </p:nvSpPr>
        <p:spPr bwMode="auto">
          <a:xfrm>
            <a:off x="4749097" y="4684261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4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263" name="Text Box 125"/>
          <p:cNvSpPr txBox="1">
            <a:spLocks noChangeAspect="1" noChangeArrowheads="1"/>
          </p:cNvSpPr>
          <p:nvPr/>
        </p:nvSpPr>
        <p:spPr bwMode="auto">
          <a:xfrm>
            <a:off x="3792181" y="5794716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264" name="Text Box 126"/>
          <p:cNvSpPr txBox="1">
            <a:spLocks noChangeAspect="1" noChangeArrowheads="1"/>
          </p:cNvSpPr>
          <p:nvPr/>
        </p:nvSpPr>
        <p:spPr bwMode="auto">
          <a:xfrm>
            <a:off x="5752699" y="4218428"/>
            <a:ext cx="3531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endParaRPr lang="en-GB" altLang="en-US" baseline="-25000" dirty="0"/>
          </a:p>
        </p:txBody>
      </p:sp>
      <p:sp>
        <p:nvSpPr>
          <p:cNvPr id="265" name="Text Box 128"/>
          <p:cNvSpPr txBox="1">
            <a:spLocks noChangeAspect="1" noChangeArrowheads="1"/>
          </p:cNvSpPr>
          <p:nvPr/>
        </p:nvSpPr>
        <p:spPr bwMode="auto">
          <a:xfrm>
            <a:off x="3664467" y="4506460"/>
            <a:ext cx="487313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(ref) </a:t>
            </a:r>
            <a:endParaRPr lang="en-GB" altLang="en-US" baseline="-25000" dirty="0"/>
          </a:p>
        </p:txBody>
      </p:sp>
      <p:sp>
        <p:nvSpPr>
          <p:cNvPr id="266" name="Line 81"/>
          <p:cNvSpPr>
            <a:spLocks noChangeAspect="1" noChangeShapeType="1"/>
          </p:cNvSpPr>
          <p:nvPr/>
        </p:nvSpPr>
        <p:spPr bwMode="auto">
          <a:xfrm rot="16200000" flipV="1">
            <a:off x="5660620" y="3493952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67" name="Oval 100"/>
          <p:cNvSpPr>
            <a:spLocks noChangeAspect="1" noChangeArrowheads="1"/>
          </p:cNvSpPr>
          <p:nvPr/>
        </p:nvSpPr>
        <p:spPr bwMode="auto">
          <a:xfrm flipH="1" flipV="1">
            <a:off x="3880491" y="2562244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268" name="Oval 100"/>
          <p:cNvSpPr>
            <a:spLocks noChangeAspect="1" noChangeArrowheads="1"/>
          </p:cNvSpPr>
          <p:nvPr/>
        </p:nvSpPr>
        <p:spPr bwMode="auto">
          <a:xfrm flipH="1" flipV="1">
            <a:off x="2152299" y="4362444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269" name="Line 24"/>
          <p:cNvSpPr>
            <a:spLocks noChangeAspect="1" noChangeShapeType="1"/>
          </p:cNvSpPr>
          <p:nvPr/>
        </p:nvSpPr>
        <p:spPr bwMode="auto">
          <a:xfrm rot="16200000" flipV="1">
            <a:off x="2215757" y="3185720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70" name="Line 24"/>
          <p:cNvSpPr>
            <a:spLocks noChangeAspect="1" noChangeShapeType="1"/>
          </p:cNvSpPr>
          <p:nvPr/>
        </p:nvSpPr>
        <p:spPr bwMode="auto">
          <a:xfrm rot="16200000" flipV="1">
            <a:off x="2217391" y="3491557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71" name="Line 24"/>
          <p:cNvSpPr>
            <a:spLocks noChangeAspect="1" noChangeShapeType="1"/>
          </p:cNvSpPr>
          <p:nvPr/>
        </p:nvSpPr>
        <p:spPr bwMode="auto">
          <a:xfrm rot="16200000" flipV="1">
            <a:off x="5646935" y="3168302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272" name="Group 271"/>
          <p:cNvGrpSpPr/>
          <p:nvPr/>
        </p:nvGrpSpPr>
        <p:grpSpPr>
          <a:xfrm>
            <a:off x="2567533" y="3204826"/>
            <a:ext cx="881243" cy="862842"/>
            <a:chOff x="3162739" y="2919454"/>
            <a:chExt cx="881243" cy="862842"/>
          </a:xfrm>
        </p:grpSpPr>
        <p:sp>
          <p:nvSpPr>
            <p:cNvPr id="273" name="Arc 272"/>
            <p:cNvSpPr/>
            <p:nvPr/>
          </p:nvSpPr>
          <p:spPr>
            <a:xfrm rot="17380057">
              <a:off x="3171940" y="2910253"/>
              <a:ext cx="862842" cy="881243"/>
            </a:xfrm>
            <a:prstGeom prst="arc">
              <a:avLst>
                <a:gd name="adj1" fmla="val 14420896"/>
                <a:gd name="adj2" fmla="val 11061715"/>
              </a:avLst>
            </a:prstGeom>
            <a:ln w="1905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4" name="Text Box 75"/>
            <p:cNvSpPr txBox="1">
              <a:spLocks noChangeAspect="1" noChangeArrowheads="1"/>
            </p:cNvSpPr>
            <p:nvPr/>
          </p:nvSpPr>
          <p:spPr bwMode="auto">
            <a:xfrm>
              <a:off x="3252652" y="3263962"/>
              <a:ext cx="5746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alt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GB" altLang="en-US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GB" altLang="en-US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2492477" y="2389239"/>
            <a:ext cx="1091381" cy="50144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6" name="Group 5"/>
          <p:cNvGrpSpPr/>
          <p:nvPr/>
        </p:nvGrpSpPr>
        <p:grpSpPr>
          <a:xfrm>
            <a:off x="6852661" y="3370109"/>
            <a:ext cx="1092200" cy="652171"/>
            <a:chOff x="6852661" y="3370109"/>
            <a:chExt cx="1092200" cy="652171"/>
          </a:xfrm>
        </p:grpSpPr>
        <p:grpSp>
          <p:nvGrpSpPr>
            <p:cNvPr id="140" name="Group 82"/>
            <p:cNvGrpSpPr>
              <a:grpSpLocks noChangeAspect="1"/>
            </p:cNvGrpSpPr>
            <p:nvPr/>
          </p:nvGrpSpPr>
          <p:grpSpPr bwMode="auto">
            <a:xfrm rot="16200000">
              <a:off x="7231280" y="2991490"/>
              <a:ext cx="334962" cy="1092200"/>
              <a:chOff x="2347" y="4122"/>
              <a:chExt cx="384" cy="1331"/>
            </a:xfrm>
          </p:grpSpPr>
          <p:grpSp>
            <p:nvGrpSpPr>
              <p:cNvPr id="141" name="Group 83"/>
              <p:cNvGrpSpPr>
                <a:grpSpLocks noChangeAspect="1"/>
              </p:cNvGrpSpPr>
              <p:nvPr/>
            </p:nvGrpSpPr>
            <p:grpSpPr bwMode="auto">
              <a:xfrm rot="-5400000">
                <a:off x="2429" y="4961"/>
                <a:ext cx="234" cy="366"/>
                <a:chOff x="3312" y="7776"/>
                <a:chExt cx="864" cy="720"/>
              </a:xfrm>
            </p:grpSpPr>
            <p:sp>
              <p:nvSpPr>
                <p:cNvPr id="284" name="Line 8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85" name="Line 85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42" name="Group 86"/>
              <p:cNvGrpSpPr>
                <a:grpSpLocks noChangeAspect="1"/>
              </p:cNvGrpSpPr>
              <p:nvPr/>
            </p:nvGrpSpPr>
            <p:grpSpPr bwMode="auto">
              <a:xfrm rot="-5400000">
                <a:off x="2429" y="4721"/>
                <a:ext cx="233" cy="366"/>
                <a:chOff x="3312" y="7776"/>
                <a:chExt cx="864" cy="720"/>
              </a:xfrm>
            </p:grpSpPr>
            <p:sp>
              <p:nvSpPr>
                <p:cNvPr id="282" name="Line 87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83" name="Line 88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43" name="Group 89"/>
              <p:cNvGrpSpPr>
                <a:grpSpLocks noChangeAspect="1"/>
              </p:cNvGrpSpPr>
              <p:nvPr/>
            </p:nvGrpSpPr>
            <p:grpSpPr bwMode="auto">
              <a:xfrm rot="-5400000">
                <a:off x="2413" y="4481"/>
                <a:ext cx="233" cy="366"/>
                <a:chOff x="3312" y="7776"/>
                <a:chExt cx="864" cy="720"/>
              </a:xfrm>
            </p:grpSpPr>
            <p:sp>
              <p:nvSpPr>
                <p:cNvPr id="280" name="Line 9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81" name="Line 91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44" name="Group 92"/>
              <p:cNvGrpSpPr>
                <a:grpSpLocks noChangeAspect="1"/>
              </p:cNvGrpSpPr>
              <p:nvPr/>
            </p:nvGrpSpPr>
            <p:grpSpPr bwMode="auto">
              <a:xfrm rot="-5400000">
                <a:off x="2429" y="4249"/>
                <a:ext cx="234" cy="366"/>
                <a:chOff x="3312" y="7776"/>
                <a:chExt cx="864" cy="720"/>
              </a:xfrm>
            </p:grpSpPr>
            <p:sp>
              <p:nvSpPr>
                <p:cNvPr id="151" name="Line 9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79" name="Line 94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145" name="Line 95"/>
              <p:cNvSpPr>
                <a:spLocks noChangeAspect="1" noChangeShapeType="1"/>
              </p:cNvSpPr>
              <p:nvPr/>
            </p:nvSpPr>
            <p:spPr bwMode="auto">
              <a:xfrm rot="-5400000">
                <a:off x="2623" y="5204"/>
                <a:ext cx="54" cy="16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46" name="Line 96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2626" y="4198"/>
                <a:ext cx="48" cy="16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47" name="Line 97"/>
              <p:cNvSpPr>
                <a:spLocks noChangeAspect="1" noChangeShapeType="1"/>
              </p:cNvSpPr>
              <p:nvPr/>
            </p:nvSpPr>
            <p:spPr bwMode="auto">
              <a:xfrm rot="-5400000">
                <a:off x="2498" y="5383"/>
                <a:ext cx="140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48" name="Line 98"/>
              <p:cNvSpPr>
                <a:spLocks noChangeAspect="1" noChangeShapeType="1"/>
              </p:cNvSpPr>
              <p:nvPr/>
            </p:nvSpPr>
            <p:spPr bwMode="auto">
              <a:xfrm rot="-5400000">
                <a:off x="2497" y="4193"/>
                <a:ext cx="141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286" name="Text Box 124"/>
            <p:cNvSpPr txBox="1">
              <a:spLocks noChangeAspect="1" noChangeArrowheads="1"/>
            </p:cNvSpPr>
            <p:nvPr/>
          </p:nvSpPr>
          <p:spPr bwMode="auto">
            <a:xfrm>
              <a:off x="7529594" y="3745281"/>
              <a:ext cx="335028" cy="27699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dirty="0" smtClean="0"/>
                <a:t>5 </a:t>
              </a:r>
              <a:r>
                <a:rPr lang="en-GB" altLang="en-US" dirty="0">
                  <a:latin typeface="Symbol" pitchFamily="18" charset="2"/>
                </a:rPr>
                <a:t>W</a:t>
              </a:r>
            </a:p>
          </p:txBody>
        </p:sp>
      </p:grpSp>
      <p:grpSp>
        <p:nvGrpSpPr>
          <p:cNvPr id="287" name="Group 286"/>
          <p:cNvGrpSpPr/>
          <p:nvPr/>
        </p:nvGrpSpPr>
        <p:grpSpPr>
          <a:xfrm flipH="1">
            <a:off x="6725266" y="2802195"/>
            <a:ext cx="619432" cy="412955"/>
            <a:chOff x="7536426" y="2875935"/>
            <a:chExt cx="820081" cy="382365"/>
          </a:xfrm>
        </p:grpSpPr>
        <p:sp>
          <p:nvSpPr>
            <p:cNvPr id="288" name="Text Box 75"/>
            <p:cNvSpPr txBox="1">
              <a:spLocks noChangeAspect="1" noChangeArrowheads="1"/>
            </p:cNvSpPr>
            <p:nvPr/>
          </p:nvSpPr>
          <p:spPr bwMode="auto">
            <a:xfrm>
              <a:off x="7685644" y="2875935"/>
              <a:ext cx="6708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altLang="en-US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GB" altLang="en-US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GB" altLang="en-US" baseline="-25000" dirty="0">
                <a:solidFill>
                  <a:srgbClr val="00B0F0"/>
                </a:solidFill>
              </a:endParaRPr>
            </a:p>
          </p:txBody>
        </p:sp>
        <p:cxnSp>
          <p:nvCxnSpPr>
            <p:cNvPr id="289" name="Straight Arrow Connector 288"/>
            <p:cNvCxnSpPr/>
            <p:nvPr/>
          </p:nvCxnSpPr>
          <p:spPr>
            <a:xfrm flipH="1" flipV="1">
              <a:off x="7536426" y="3244646"/>
              <a:ext cx="761505" cy="13654"/>
            </a:xfrm>
            <a:prstGeom prst="straightConnector1">
              <a:avLst/>
            </a:prstGeom>
            <a:ln w="2222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Group 289"/>
          <p:cNvGrpSpPr/>
          <p:nvPr/>
        </p:nvGrpSpPr>
        <p:grpSpPr>
          <a:xfrm>
            <a:off x="6762456" y="3849329"/>
            <a:ext cx="655983" cy="342482"/>
            <a:chOff x="6762456" y="3849329"/>
            <a:chExt cx="655983" cy="342482"/>
          </a:xfrm>
        </p:grpSpPr>
        <p:sp>
          <p:nvSpPr>
            <p:cNvPr id="291" name="Text Box 75"/>
            <p:cNvSpPr txBox="1">
              <a:spLocks noChangeAspect="1" noChangeArrowheads="1"/>
            </p:cNvSpPr>
            <p:nvPr/>
          </p:nvSpPr>
          <p:spPr bwMode="auto">
            <a:xfrm>
              <a:off x="6762456" y="3914812"/>
              <a:ext cx="3806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alt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GB" altLang="en-US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GB" altLang="en-US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292" name="Straight Arrow Connector 291"/>
            <p:cNvCxnSpPr/>
            <p:nvPr/>
          </p:nvCxnSpPr>
          <p:spPr>
            <a:xfrm>
              <a:off x="6769510" y="3849329"/>
              <a:ext cx="648929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5" name="Rectangle 2"/>
          <p:cNvSpPr txBox="1">
            <a:spLocks noChangeArrowheads="1"/>
          </p:cNvSpPr>
          <p:nvPr/>
        </p:nvSpPr>
        <p:spPr>
          <a:xfrm>
            <a:off x="197874" y="378541"/>
            <a:ext cx="8252460" cy="838200"/>
          </a:xfrm>
          <a:prstGeom prst="rect">
            <a:avLst/>
          </a:prstGeom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altLang="en-US" sz="4000" dirty="0" smtClean="0"/>
              <a:t>            </a:t>
            </a:r>
            <a:r>
              <a:rPr lang="en-GB" altLang="en-US" sz="4000" dirty="0" smtClean="0">
                <a:solidFill>
                  <a:schemeClr val="bg1">
                    <a:lumMod val="95000"/>
                  </a:schemeClr>
                </a:solidFill>
              </a:rPr>
              <a:t>Solution to Tutorial 2, </a:t>
            </a:r>
            <a:r>
              <a:rPr lang="en-GB" altLang="en-US" sz="4400" dirty="0" smtClean="0">
                <a:solidFill>
                  <a:schemeClr val="bg1">
                    <a:lumMod val="95000"/>
                  </a:schemeClr>
                </a:solidFill>
              </a:rPr>
              <a:t>Question 2</a:t>
            </a:r>
            <a:endParaRPr lang="en-GB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041" y="6476999"/>
            <a:ext cx="5507719" cy="274320"/>
          </a:xfrm>
        </p:spPr>
        <p:txBody>
          <a:bodyPr/>
          <a:lstStyle/>
          <a:p>
            <a:r>
              <a:rPr lang="en-US" altLang="en-US" dirty="0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889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35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rame 138"/>
          <p:cNvSpPr/>
          <p:nvPr/>
        </p:nvSpPr>
        <p:spPr>
          <a:xfrm>
            <a:off x="2035277" y="4321278"/>
            <a:ext cx="3746090" cy="1386348"/>
          </a:xfrm>
          <a:prstGeom prst="frame">
            <a:avLst>
              <a:gd name="adj1" fmla="val 22340"/>
            </a:avLst>
          </a:prstGeom>
          <a:solidFill>
            <a:schemeClr val="accent5">
              <a:lumMod val="20000"/>
              <a:lumOff val="80000"/>
            </a:schemeClr>
          </a:solidFill>
          <a:ln w="38100" cap="sq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35" name="Frame 134"/>
          <p:cNvSpPr/>
          <p:nvPr/>
        </p:nvSpPr>
        <p:spPr>
          <a:xfrm>
            <a:off x="2020529" y="2344994"/>
            <a:ext cx="3657600" cy="2241754"/>
          </a:xfrm>
          <a:prstGeom prst="frame">
            <a:avLst>
              <a:gd name="adj1" fmla="val 15760"/>
            </a:avLst>
          </a:prstGeom>
          <a:solidFill>
            <a:schemeClr val="accent1">
              <a:lumMod val="20000"/>
              <a:lumOff val="80000"/>
            </a:schemeClr>
          </a:solidFill>
          <a:ln w="38100" cap="sq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2551320" y="2861186"/>
            <a:ext cx="2621351" cy="1372535"/>
            <a:chOff x="2984292" y="2490432"/>
            <a:chExt cx="2621351" cy="1443169"/>
          </a:xfrm>
        </p:grpSpPr>
        <p:sp>
          <p:nvSpPr>
            <p:cNvPr id="137" name="Arc 136"/>
            <p:cNvSpPr/>
            <p:nvPr/>
          </p:nvSpPr>
          <p:spPr>
            <a:xfrm rot="16396151">
              <a:off x="3573383" y="1901341"/>
              <a:ext cx="1443169" cy="2621351"/>
            </a:xfrm>
            <a:prstGeom prst="arc">
              <a:avLst>
                <a:gd name="adj1" fmla="val 16468712"/>
                <a:gd name="adj2" fmla="val 7583960"/>
              </a:avLst>
            </a:prstGeom>
            <a:ln w="19050">
              <a:solidFill>
                <a:srgbClr val="00B0F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8" name="Text Box 75"/>
            <p:cNvSpPr txBox="1">
              <a:spLocks noChangeAspect="1" noChangeArrowheads="1"/>
            </p:cNvSpPr>
            <p:nvPr/>
          </p:nvSpPr>
          <p:spPr bwMode="auto">
            <a:xfrm>
              <a:off x="4698275" y="3468614"/>
              <a:ext cx="5746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altLang="en-US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GB" altLang="en-US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GB" altLang="en-US" baseline="-25000" dirty="0">
                <a:solidFill>
                  <a:srgbClr val="00B0F0"/>
                </a:solidFill>
              </a:endParaRPr>
            </a:p>
          </p:txBody>
        </p:sp>
      </p:grpSp>
      <p:sp>
        <p:nvSpPr>
          <p:cNvPr id="1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6B25D-FD21-40F0-BEF7-3296AACD58D1}" type="slidenum">
              <a:rPr lang="en-US" altLang="en-US"/>
              <a:pPr/>
              <a:t>9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900347"/>
              </p:ext>
            </p:extLst>
          </p:nvPr>
        </p:nvGraphicFramePr>
        <p:xfrm>
          <a:off x="6027481" y="4512341"/>
          <a:ext cx="25003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3" imgW="914400" imgH="228600" progId="Equation.3">
                  <p:embed/>
                </p:oleObj>
              </mc:Choice>
              <mc:Fallback>
                <p:oleObj name="Equation" r:id="rId3" imgW="914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27481" y="4512341"/>
                        <a:ext cx="2500313" cy="62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Text Box 129"/>
          <p:cNvSpPr txBox="1">
            <a:spLocks noChangeAspect="1" noChangeArrowheads="1"/>
          </p:cNvSpPr>
          <p:nvPr/>
        </p:nvSpPr>
        <p:spPr bwMode="auto">
          <a:xfrm>
            <a:off x="347488" y="1476937"/>
            <a:ext cx="26353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2800" dirty="0" smtClean="0"/>
              <a:t>Determine Z</a:t>
            </a:r>
            <a:r>
              <a:rPr lang="en-US" altLang="en-US" sz="2800" baseline="-25000" dirty="0" smtClean="0"/>
              <a:t>23 ,</a:t>
            </a:r>
            <a:r>
              <a:rPr lang="en-US" altLang="en-US" sz="2800" dirty="0" smtClean="0"/>
              <a:t>Z</a:t>
            </a:r>
            <a:r>
              <a:rPr lang="en-US" altLang="en-US" sz="2800" baseline="-25000" dirty="0" smtClean="0"/>
              <a:t>32</a:t>
            </a:r>
            <a:endParaRPr lang="en-GB" altLang="en-US" sz="2800" b="1" baseline="-25000" dirty="0"/>
          </a:p>
        </p:txBody>
      </p:sp>
      <p:grpSp>
        <p:nvGrpSpPr>
          <p:cNvPr id="152" name="Group 6"/>
          <p:cNvGrpSpPr>
            <a:grpSpLocks noChangeAspect="1"/>
          </p:cNvGrpSpPr>
          <p:nvPr/>
        </p:nvGrpSpPr>
        <p:grpSpPr bwMode="auto">
          <a:xfrm>
            <a:off x="3736475" y="3138308"/>
            <a:ext cx="334963" cy="1093787"/>
            <a:chOff x="2347" y="4122"/>
            <a:chExt cx="384" cy="1331"/>
          </a:xfrm>
        </p:grpSpPr>
        <p:grpSp>
          <p:nvGrpSpPr>
            <p:cNvPr id="153" name="Group 7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168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69" name="Line 9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54" name="Group 10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166" name="Line 11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67" name="Line 12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56" name="Group 13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164" name="Line 1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65" name="Line 1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57" name="Group 16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162" name="Line 1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63" name="Line 1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158" name="Line 19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59" name="Line 20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60" name="Line 21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61" name="Line 22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170" name="Line 23"/>
          <p:cNvSpPr>
            <a:spLocks noChangeAspect="1" noChangeShapeType="1"/>
          </p:cNvSpPr>
          <p:nvPr/>
        </p:nvSpPr>
        <p:spPr bwMode="auto">
          <a:xfrm>
            <a:off x="2199775" y="4449583"/>
            <a:ext cx="22653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71" name="Line 24"/>
          <p:cNvSpPr>
            <a:spLocks noChangeAspect="1" noChangeShapeType="1"/>
          </p:cNvSpPr>
          <p:nvPr/>
        </p:nvSpPr>
        <p:spPr bwMode="auto">
          <a:xfrm rot="16200000" flipV="1">
            <a:off x="2380750" y="2431870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72" name="Line 25"/>
          <p:cNvSpPr>
            <a:spLocks noChangeAspect="1" noChangeShapeType="1"/>
          </p:cNvSpPr>
          <p:nvPr/>
        </p:nvSpPr>
        <p:spPr bwMode="auto">
          <a:xfrm flipV="1">
            <a:off x="3926975" y="2595383"/>
            <a:ext cx="0" cy="5397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73" name="Text Box 26"/>
          <p:cNvSpPr txBox="1">
            <a:spLocks noChangeAspect="1" noChangeArrowheads="1"/>
          </p:cNvSpPr>
          <p:nvPr/>
        </p:nvSpPr>
        <p:spPr bwMode="auto">
          <a:xfrm>
            <a:off x="4203586" y="3478396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174" name="Text Box 27"/>
          <p:cNvSpPr txBox="1">
            <a:spLocks noChangeAspect="1" noChangeArrowheads="1"/>
          </p:cNvSpPr>
          <p:nvPr/>
        </p:nvSpPr>
        <p:spPr bwMode="auto">
          <a:xfrm>
            <a:off x="3853330" y="222549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1</a:t>
            </a:r>
            <a:endParaRPr lang="en-GB" altLang="en-US" baseline="-25000"/>
          </a:p>
        </p:txBody>
      </p:sp>
      <p:sp>
        <p:nvSpPr>
          <p:cNvPr id="175" name="Oval 29"/>
          <p:cNvSpPr>
            <a:spLocks noChangeAspect="1" noChangeArrowheads="1"/>
          </p:cNvSpPr>
          <p:nvPr/>
        </p:nvSpPr>
        <p:spPr bwMode="auto">
          <a:xfrm flipH="1" flipV="1">
            <a:off x="3880491" y="4362444"/>
            <a:ext cx="143926" cy="121632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76" name="Text Box 30"/>
          <p:cNvSpPr txBox="1">
            <a:spLocks noChangeAspect="1" noChangeArrowheads="1"/>
          </p:cNvSpPr>
          <p:nvPr/>
        </p:nvSpPr>
        <p:spPr bwMode="auto">
          <a:xfrm>
            <a:off x="3692459" y="4138532"/>
            <a:ext cx="192360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3 </a:t>
            </a:r>
            <a:endParaRPr lang="en-GB" altLang="en-US" baseline="-25000" dirty="0"/>
          </a:p>
        </p:txBody>
      </p:sp>
      <p:sp>
        <p:nvSpPr>
          <p:cNvPr id="177" name="Text Box 32"/>
          <p:cNvSpPr txBox="1">
            <a:spLocks noChangeAspect="1" noChangeArrowheads="1"/>
          </p:cNvSpPr>
          <p:nvPr/>
        </p:nvSpPr>
        <p:spPr bwMode="auto">
          <a:xfrm>
            <a:off x="1323562" y="3344683"/>
            <a:ext cx="4744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 smtClean="0"/>
              <a:t>10 V</a:t>
            </a:r>
            <a:endParaRPr lang="en-GB" altLang="en-US" baseline="-25000" dirty="0"/>
          </a:p>
        </p:txBody>
      </p:sp>
      <p:sp>
        <p:nvSpPr>
          <p:cNvPr id="178" name="Line 34"/>
          <p:cNvSpPr>
            <a:spLocks noChangeAspect="1" noChangeShapeType="1"/>
          </p:cNvSpPr>
          <p:nvPr/>
        </p:nvSpPr>
        <p:spPr bwMode="auto">
          <a:xfrm>
            <a:off x="2199775" y="2612844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79" name="Line 35"/>
          <p:cNvSpPr>
            <a:spLocks noChangeAspect="1" noChangeShapeType="1"/>
          </p:cNvSpPr>
          <p:nvPr/>
        </p:nvSpPr>
        <p:spPr bwMode="auto">
          <a:xfrm>
            <a:off x="2199775" y="3669077"/>
            <a:ext cx="0" cy="792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grpSp>
        <p:nvGrpSpPr>
          <p:cNvPr id="180" name="Group 38"/>
          <p:cNvGrpSpPr>
            <a:grpSpLocks noChangeAspect="1"/>
          </p:cNvGrpSpPr>
          <p:nvPr/>
        </p:nvGrpSpPr>
        <p:grpSpPr bwMode="auto">
          <a:xfrm rot="16200000">
            <a:off x="2890338" y="2085795"/>
            <a:ext cx="334962" cy="1092200"/>
            <a:chOff x="2347" y="4122"/>
            <a:chExt cx="384" cy="1331"/>
          </a:xfrm>
        </p:grpSpPr>
        <p:grpSp>
          <p:nvGrpSpPr>
            <p:cNvPr id="181" name="Group 3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195" name="Line 4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96" name="Line 4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82" name="Group 4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193" name="Line 4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94" name="Line 4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83" name="Group 4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191" name="Line 4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92" name="Line 4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184" name="Group 4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189" name="Line 4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90" name="Line 5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185" name="Line 5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86" name="Line 5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87" name="Line 5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88" name="Line 5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197" name="Line 55"/>
          <p:cNvSpPr>
            <a:spLocks noChangeAspect="1" noChangeShapeType="1"/>
          </p:cNvSpPr>
          <p:nvPr/>
        </p:nvSpPr>
        <p:spPr bwMode="auto">
          <a:xfrm rot="16200000" flipV="1">
            <a:off x="3747588" y="2431870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98" name="Line 56"/>
          <p:cNvSpPr>
            <a:spLocks noChangeAspect="1" noChangeShapeType="1"/>
          </p:cNvSpPr>
          <p:nvPr/>
        </p:nvSpPr>
        <p:spPr bwMode="auto">
          <a:xfrm rot="10800000" flipV="1">
            <a:off x="3926975" y="4106683"/>
            <a:ext cx="0" cy="3603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99" name="Line 57"/>
          <p:cNvSpPr>
            <a:spLocks noChangeAspect="1" noChangeShapeType="1"/>
          </p:cNvSpPr>
          <p:nvPr/>
        </p:nvSpPr>
        <p:spPr bwMode="auto">
          <a:xfrm rot="16200000" flipV="1">
            <a:off x="4123825" y="2433458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200" name="Group 58"/>
          <p:cNvGrpSpPr>
            <a:grpSpLocks noChangeAspect="1"/>
          </p:cNvGrpSpPr>
          <p:nvPr/>
        </p:nvGrpSpPr>
        <p:grpSpPr bwMode="auto">
          <a:xfrm rot="16200000">
            <a:off x="4617538" y="2085795"/>
            <a:ext cx="334962" cy="1092200"/>
            <a:chOff x="2347" y="4122"/>
            <a:chExt cx="384" cy="1331"/>
          </a:xfrm>
        </p:grpSpPr>
        <p:grpSp>
          <p:nvGrpSpPr>
            <p:cNvPr id="201" name="Group 5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215" name="Line 6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16" name="Line 6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02" name="Group 6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213" name="Line 6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14" name="Line 6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03" name="Group 6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211" name="Line 6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12" name="Line 6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04" name="Group 6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209" name="Line 6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10" name="Line 7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205" name="Line 7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06" name="Line 7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07" name="Line 7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08" name="Line 7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217" name="Line 77"/>
          <p:cNvSpPr>
            <a:spLocks noChangeAspect="1" noChangeShapeType="1"/>
          </p:cNvSpPr>
          <p:nvPr/>
        </p:nvSpPr>
        <p:spPr bwMode="auto">
          <a:xfrm>
            <a:off x="5670050" y="2612845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18" name="Line 78"/>
          <p:cNvSpPr>
            <a:spLocks noChangeAspect="1" noChangeShapeType="1"/>
          </p:cNvSpPr>
          <p:nvPr/>
        </p:nvSpPr>
        <p:spPr bwMode="auto">
          <a:xfrm>
            <a:off x="5670050" y="3660413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sp>
        <p:nvSpPr>
          <p:cNvPr id="219" name="Line 81"/>
          <p:cNvSpPr>
            <a:spLocks noChangeAspect="1" noChangeShapeType="1"/>
          </p:cNvSpPr>
          <p:nvPr/>
        </p:nvSpPr>
        <p:spPr bwMode="auto">
          <a:xfrm rot="16200000" flipV="1">
            <a:off x="5473200" y="2433458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220" name="Group 82"/>
          <p:cNvGrpSpPr>
            <a:grpSpLocks noChangeAspect="1"/>
          </p:cNvGrpSpPr>
          <p:nvPr/>
        </p:nvGrpSpPr>
        <p:grpSpPr bwMode="auto">
          <a:xfrm rot="16200000">
            <a:off x="4719138" y="3930470"/>
            <a:ext cx="334962" cy="1092200"/>
            <a:chOff x="2347" y="4122"/>
            <a:chExt cx="384" cy="1331"/>
          </a:xfrm>
        </p:grpSpPr>
        <p:grpSp>
          <p:nvGrpSpPr>
            <p:cNvPr id="221" name="Group 83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235" name="Line 8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36" name="Line 8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22" name="Group 86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233" name="Line 8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34" name="Line 8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23" name="Group 89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231" name="Line 9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32" name="Line 9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24" name="Group 92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229" name="Line 9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30" name="Line 9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225" name="Line 95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26" name="Line 96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27" name="Line 97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28" name="Line 98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237" name="Line 99"/>
          <p:cNvSpPr>
            <a:spLocks noChangeAspect="1" noChangeShapeType="1"/>
          </p:cNvSpPr>
          <p:nvPr/>
        </p:nvSpPr>
        <p:spPr bwMode="auto">
          <a:xfrm rot="16200000" flipV="1">
            <a:off x="5509713" y="4268608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38" name="Oval 100"/>
          <p:cNvSpPr>
            <a:spLocks noChangeAspect="1" noChangeArrowheads="1"/>
          </p:cNvSpPr>
          <p:nvPr/>
        </p:nvSpPr>
        <p:spPr bwMode="auto">
          <a:xfrm flipH="1" flipV="1">
            <a:off x="5608683" y="4362444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grpSp>
        <p:nvGrpSpPr>
          <p:cNvPr id="239" name="Group 101"/>
          <p:cNvGrpSpPr>
            <a:grpSpLocks noChangeAspect="1"/>
          </p:cNvGrpSpPr>
          <p:nvPr/>
        </p:nvGrpSpPr>
        <p:grpSpPr bwMode="auto">
          <a:xfrm rot="16200000">
            <a:off x="3825375" y="5041720"/>
            <a:ext cx="334962" cy="1092200"/>
            <a:chOff x="2347" y="4122"/>
            <a:chExt cx="384" cy="1331"/>
          </a:xfrm>
        </p:grpSpPr>
        <p:grpSp>
          <p:nvGrpSpPr>
            <p:cNvPr id="240" name="Group 102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254" name="Line 10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55" name="Line 10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41" name="Group 105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252" name="Line 10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53" name="Line 10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42" name="Group 108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250" name="Line 10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51" name="Line 11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43" name="Group 111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248" name="Line 112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49" name="Line 113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244" name="Line 114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45" name="Line 115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46" name="Line 116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47" name="Line 117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256" name="Line 118"/>
          <p:cNvSpPr>
            <a:spLocks noChangeAspect="1" noChangeShapeType="1"/>
          </p:cNvSpPr>
          <p:nvPr/>
        </p:nvSpPr>
        <p:spPr bwMode="auto">
          <a:xfrm flipV="1">
            <a:off x="2199775" y="5565595"/>
            <a:ext cx="13128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57" name="Line 119"/>
          <p:cNvSpPr>
            <a:spLocks noChangeAspect="1" noChangeShapeType="1"/>
          </p:cNvSpPr>
          <p:nvPr/>
        </p:nvSpPr>
        <p:spPr bwMode="auto">
          <a:xfrm>
            <a:off x="2199775" y="4449583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58" name="Line 120"/>
          <p:cNvSpPr>
            <a:spLocks noChangeAspect="1" noChangeShapeType="1"/>
          </p:cNvSpPr>
          <p:nvPr/>
        </p:nvSpPr>
        <p:spPr bwMode="auto">
          <a:xfrm>
            <a:off x="4501650" y="5565595"/>
            <a:ext cx="118745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59" name="Line 121"/>
          <p:cNvSpPr>
            <a:spLocks noChangeAspect="1" noChangeShapeType="1"/>
          </p:cNvSpPr>
          <p:nvPr/>
        </p:nvSpPr>
        <p:spPr bwMode="auto">
          <a:xfrm>
            <a:off x="5670050" y="4467045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60" name="Text Box 122"/>
          <p:cNvSpPr txBox="1">
            <a:spLocks noChangeAspect="1" noChangeArrowheads="1"/>
          </p:cNvSpPr>
          <p:nvPr/>
        </p:nvSpPr>
        <p:spPr bwMode="auto">
          <a:xfrm>
            <a:off x="2823459" y="2122308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5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261" name="Text Box 123"/>
          <p:cNvSpPr txBox="1">
            <a:spLocks noChangeAspect="1" noChangeArrowheads="1"/>
          </p:cNvSpPr>
          <p:nvPr/>
        </p:nvSpPr>
        <p:spPr bwMode="auto">
          <a:xfrm>
            <a:off x="4628447" y="2133420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3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262" name="Text Box 124"/>
          <p:cNvSpPr txBox="1">
            <a:spLocks noChangeAspect="1" noChangeArrowheads="1"/>
          </p:cNvSpPr>
          <p:nvPr/>
        </p:nvSpPr>
        <p:spPr bwMode="auto">
          <a:xfrm>
            <a:off x="4749097" y="4684261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4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263" name="Text Box 125"/>
          <p:cNvSpPr txBox="1">
            <a:spLocks noChangeAspect="1" noChangeArrowheads="1"/>
          </p:cNvSpPr>
          <p:nvPr/>
        </p:nvSpPr>
        <p:spPr bwMode="auto">
          <a:xfrm>
            <a:off x="3792181" y="5794716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264" name="Text Box 126"/>
          <p:cNvSpPr txBox="1">
            <a:spLocks noChangeAspect="1" noChangeArrowheads="1"/>
          </p:cNvSpPr>
          <p:nvPr/>
        </p:nvSpPr>
        <p:spPr bwMode="auto">
          <a:xfrm>
            <a:off x="5752699" y="4218428"/>
            <a:ext cx="3531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endParaRPr lang="en-GB" altLang="en-US" baseline="-25000" dirty="0"/>
          </a:p>
        </p:txBody>
      </p:sp>
      <p:sp>
        <p:nvSpPr>
          <p:cNvPr id="265" name="Text Box 128"/>
          <p:cNvSpPr txBox="1">
            <a:spLocks noChangeAspect="1" noChangeArrowheads="1"/>
          </p:cNvSpPr>
          <p:nvPr/>
        </p:nvSpPr>
        <p:spPr bwMode="auto">
          <a:xfrm>
            <a:off x="3664467" y="4506460"/>
            <a:ext cx="487313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(ref) </a:t>
            </a:r>
            <a:endParaRPr lang="en-GB" altLang="en-US" baseline="-25000" dirty="0"/>
          </a:p>
        </p:txBody>
      </p:sp>
      <p:sp>
        <p:nvSpPr>
          <p:cNvPr id="266" name="Line 81"/>
          <p:cNvSpPr>
            <a:spLocks noChangeAspect="1" noChangeShapeType="1"/>
          </p:cNvSpPr>
          <p:nvPr/>
        </p:nvSpPr>
        <p:spPr bwMode="auto">
          <a:xfrm rot="16200000" flipV="1">
            <a:off x="5660620" y="3493952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67" name="Oval 100"/>
          <p:cNvSpPr>
            <a:spLocks noChangeAspect="1" noChangeArrowheads="1"/>
          </p:cNvSpPr>
          <p:nvPr/>
        </p:nvSpPr>
        <p:spPr bwMode="auto">
          <a:xfrm flipH="1" flipV="1">
            <a:off x="3880491" y="2562244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268" name="Oval 100"/>
          <p:cNvSpPr>
            <a:spLocks noChangeAspect="1" noChangeArrowheads="1"/>
          </p:cNvSpPr>
          <p:nvPr/>
        </p:nvSpPr>
        <p:spPr bwMode="auto">
          <a:xfrm flipH="1" flipV="1">
            <a:off x="2152299" y="4362444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269" name="Line 24"/>
          <p:cNvSpPr>
            <a:spLocks noChangeAspect="1" noChangeShapeType="1"/>
          </p:cNvSpPr>
          <p:nvPr/>
        </p:nvSpPr>
        <p:spPr bwMode="auto">
          <a:xfrm rot="16200000" flipV="1">
            <a:off x="2215757" y="3185720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70" name="Line 24"/>
          <p:cNvSpPr>
            <a:spLocks noChangeAspect="1" noChangeShapeType="1"/>
          </p:cNvSpPr>
          <p:nvPr/>
        </p:nvSpPr>
        <p:spPr bwMode="auto">
          <a:xfrm rot="16200000" flipV="1">
            <a:off x="2217391" y="3491557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71" name="Line 24"/>
          <p:cNvSpPr>
            <a:spLocks noChangeAspect="1" noChangeShapeType="1"/>
          </p:cNvSpPr>
          <p:nvPr/>
        </p:nvSpPr>
        <p:spPr bwMode="auto">
          <a:xfrm rot="16200000" flipV="1">
            <a:off x="5646935" y="3168302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2" name="Rounded Rectangle 1"/>
          <p:cNvSpPr/>
          <p:nvPr/>
        </p:nvSpPr>
        <p:spPr>
          <a:xfrm>
            <a:off x="4291781" y="4218039"/>
            <a:ext cx="1091381" cy="50144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0" name="Group 139"/>
          <p:cNvGrpSpPr/>
          <p:nvPr/>
        </p:nvGrpSpPr>
        <p:grpSpPr>
          <a:xfrm>
            <a:off x="3094041" y="4827795"/>
            <a:ext cx="1803305" cy="420984"/>
            <a:chOff x="3512266" y="4630914"/>
            <a:chExt cx="1803305" cy="420984"/>
          </a:xfrm>
        </p:grpSpPr>
        <p:sp>
          <p:nvSpPr>
            <p:cNvPr id="141" name="Arc 140"/>
            <p:cNvSpPr/>
            <p:nvPr/>
          </p:nvSpPr>
          <p:spPr>
            <a:xfrm rot="16200000">
              <a:off x="4233063" y="3910117"/>
              <a:ext cx="361712" cy="1803305"/>
            </a:xfrm>
            <a:prstGeom prst="arc">
              <a:avLst>
                <a:gd name="adj1" fmla="val 15333965"/>
                <a:gd name="adj2" fmla="val 7814806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2" name="Text Box 75"/>
            <p:cNvSpPr txBox="1">
              <a:spLocks noChangeAspect="1" noChangeArrowheads="1"/>
            </p:cNvSpPr>
            <p:nvPr/>
          </p:nvSpPr>
          <p:spPr bwMode="auto">
            <a:xfrm>
              <a:off x="4058195" y="4774899"/>
              <a:ext cx="5746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altLang="en-US" dirty="0" smtClea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GB" altLang="en-US" baseline="-25000" dirty="0" smtClea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GB" altLang="en-US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52661" y="3370109"/>
            <a:ext cx="1092200" cy="652171"/>
            <a:chOff x="6852661" y="3370109"/>
            <a:chExt cx="1092200" cy="652171"/>
          </a:xfrm>
        </p:grpSpPr>
        <p:grpSp>
          <p:nvGrpSpPr>
            <p:cNvPr id="143" name="Group 82"/>
            <p:cNvGrpSpPr>
              <a:grpSpLocks noChangeAspect="1"/>
            </p:cNvGrpSpPr>
            <p:nvPr/>
          </p:nvGrpSpPr>
          <p:grpSpPr bwMode="auto">
            <a:xfrm rot="16200000">
              <a:off x="7231280" y="2991490"/>
              <a:ext cx="334962" cy="1092200"/>
              <a:chOff x="2347" y="4122"/>
              <a:chExt cx="384" cy="1331"/>
            </a:xfrm>
          </p:grpSpPr>
          <p:grpSp>
            <p:nvGrpSpPr>
              <p:cNvPr id="144" name="Group 83"/>
              <p:cNvGrpSpPr>
                <a:grpSpLocks noChangeAspect="1"/>
              </p:cNvGrpSpPr>
              <p:nvPr/>
            </p:nvGrpSpPr>
            <p:grpSpPr bwMode="auto">
              <a:xfrm rot="-5400000">
                <a:off x="2429" y="4961"/>
                <a:ext cx="234" cy="366"/>
                <a:chOff x="3312" y="7776"/>
                <a:chExt cx="864" cy="720"/>
              </a:xfrm>
            </p:grpSpPr>
            <p:sp>
              <p:nvSpPr>
                <p:cNvPr id="283" name="Line 8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84" name="Line 85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45" name="Group 86"/>
              <p:cNvGrpSpPr>
                <a:grpSpLocks noChangeAspect="1"/>
              </p:cNvGrpSpPr>
              <p:nvPr/>
            </p:nvGrpSpPr>
            <p:grpSpPr bwMode="auto">
              <a:xfrm rot="-5400000">
                <a:off x="2429" y="4721"/>
                <a:ext cx="233" cy="366"/>
                <a:chOff x="3312" y="7776"/>
                <a:chExt cx="864" cy="720"/>
              </a:xfrm>
            </p:grpSpPr>
            <p:sp>
              <p:nvSpPr>
                <p:cNvPr id="281" name="Line 87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82" name="Line 88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46" name="Group 89"/>
              <p:cNvGrpSpPr>
                <a:grpSpLocks noChangeAspect="1"/>
              </p:cNvGrpSpPr>
              <p:nvPr/>
            </p:nvGrpSpPr>
            <p:grpSpPr bwMode="auto">
              <a:xfrm rot="-5400000">
                <a:off x="2413" y="4481"/>
                <a:ext cx="233" cy="366"/>
                <a:chOff x="3312" y="7776"/>
                <a:chExt cx="864" cy="720"/>
              </a:xfrm>
            </p:grpSpPr>
            <p:sp>
              <p:nvSpPr>
                <p:cNvPr id="279" name="Line 9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80" name="Line 91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47" name="Group 92"/>
              <p:cNvGrpSpPr>
                <a:grpSpLocks noChangeAspect="1"/>
              </p:cNvGrpSpPr>
              <p:nvPr/>
            </p:nvGrpSpPr>
            <p:grpSpPr bwMode="auto">
              <a:xfrm rot="-5400000">
                <a:off x="2429" y="4249"/>
                <a:ext cx="234" cy="366"/>
                <a:chOff x="3312" y="7776"/>
                <a:chExt cx="864" cy="720"/>
              </a:xfrm>
            </p:grpSpPr>
            <p:sp>
              <p:nvSpPr>
                <p:cNvPr id="277" name="Line 9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78" name="Line 94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148" name="Line 95"/>
              <p:cNvSpPr>
                <a:spLocks noChangeAspect="1" noChangeShapeType="1"/>
              </p:cNvSpPr>
              <p:nvPr/>
            </p:nvSpPr>
            <p:spPr bwMode="auto">
              <a:xfrm rot="-5400000">
                <a:off x="2623" y="5204"/>
                <a:ext cx="54" cy="16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151" name="Line 96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2626" y="4198"/>
                <a:ext cx="48" cy="16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75" name="Line 97"/>
              <p:cNvSpPr>
                <a:spLocks noChangeAspect="1" noChangeShapeType="1"/>
              </p:cNvSpPr>
              <p:nvPr/>
            </p:nvSpPr>
            <p:spPr bwMode="auto">
              <a:xfrm rot="-5400000">
                <a:off x="2498" y="5383"/>
                <a:ext cx="140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76" name="Line 98"/>
              <p:cNvSpPr>
                <a:spLocks noChangeAspect="1" noChangeShapeType="1"/>
              </p:cNvSpPr>
              <p:nvPr/>
            </p:nvSpPr>
            <p:spPr bwMode="auto">
              <a:xfrm rot="-5400000">
                <a:off x="2497" y="4193"/>
                <a:ext cx="141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285" name="Text Box 124"/>
            <p:cNvSpPr txBox="1">
              <a:spLocks noChangeAspect="1" noChangeArrowheads="1"/>
            </p:cNvSpPr>
            <p:nvPr/>
          </p:nvSpPr>
          <p:spPr bwMode="auto">
            <a:xfrm>
              <a:off x="7511961" y="3745281"/>
              <a:ext cx="370294" cy="27699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dirty="0"/>
                <a:t>4 </a:t>
              </a:r>
              <a:r>
                <a:rPr lang="en-GB" altLang="en-US" dirty="0">
                  <a:latin typeface="Symbol" pitchFamily="18" charset="2"/>
                </a:rPr>
                <a:t>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536426" y="2875935"/>
            <a:ext cx="820081" cy="368710"/>
            <a:chOff x="7536426" y="2875935"/>
            <a:chExt cx="820081" cy="368710"/>
          </a:xfrm>
        </p:grpSpPr>
        <p:sp>
          <p:nvSpPr>
            <p:cNvPr id="295" name="Text Box 75"/>
            <p:cNvSpPr txBox="1">
              <a:spLocks noChangeAspect="1" noChangeArrowheads="1"/>
            </p:cNvSpPr>
            <p:nvPr/>
          </p:nvSpPr>
          <p:spPr bwMode="auto">
            <a:xfrm>
              <a:off x="7685644" y="2875935"/>
              <a:ext cx="6708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altLang="en-US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GB" altLang="en-US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GB" altLang="en-US" baseline="-25000" dirty="0">
                <a:solidFill>
                  <a:srgbClr val="00B0F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7536426" y="3229897"/>
              <a:ext cx="752168" cy="14748"/>
            </a:xfrm>
            <a:prstGeom prst="straightConnector1">
              <a:avLst/>
            </a:prstGeom>
            <a:ln w="2222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762456" y="3849329"/>
            <a:ext cx="655983" cy="342482"/>
            <a:chOff x="6762456" y="3849329"/>
            <a:chExt cx="655983" cy="342482"/>
          </a:xfrm>
        </p:grpSpPr>
        <p:sp>
          <p:nvSpPr>
            <p:cNvPr id="288" name="Text Box 75"/>
            <p:cNvSpPr txBox="1">
              <a:spLocks noChangeAspect="1" noChangeArrowheads="1"/>
            </p:cNvSpPr>
            <p:nvPr/>
          </p:nvSpPr>
          <p:spPr bwMode="auto">
            <a:xfrm>
              <a:off x="6762456" y="3914812"/>
              <a:ext cx="3806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altLang="en-US" dirty="0" smtClea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GB" altLang="en-US" baseline="-25000" dirty="0" smtClea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GB" altLang="en-US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96" name="Straight Arrow Connector 295"/>
            <p:cNvCxnSpPr/>
            <p:nvPr/>
          </p:nvCxnSpPr>
          <p:spPr>
            <a:xfrm>
              <a:off x="6769510" y="3849329"/>
              <a:ext cx="648929" cy="0"/>
            </a:xfrm>
            <a:prstGeom prst="straightConnector1">
              <a:avLst/>
            </a:prstGeom>
            <a:ln w="2222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Rectangle 2"/>
          <p:cNvSpPr txBox="1">
            <a:spLocks noChangeArrowheads="1"/>
          </p:cNvSpPr>
          <p:nvPr/>
        </p:nvSpPr>
        <p:spPr>
          <a:xfrm>
            <a:off x="197874" y="378541"/>
            <a:ext cx="8252460" cy="838200"/>
          </a:xfrm>
          <a:prstGeom prst="rect">
            <a:avLst/>
          </a:prstGeom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altLang="en-US" sz="4000" dirty="0" smtClean="0"/>
              <a:t>            </a:t>
            </a:r>
            <a:r>
              <a:rPr lang="en-GB" altLang="en-US" sz="4000" dirty="0" smtClean="0">
                <a:solidFill>
                  <a:schemeClr val="bg1">
                    <a:lumMod val="95000"/>
                  </a:schemeClr>
                </a:solidFill>
              </a:rPr>
              <a:t>Solution to Tutorial 2, </a:t>
            </a:r>
            <a:r>
              <a:rPr lang="en-GB" altLang="en-US" sz="4400" dirty="0" smtClean="0">
                <a:solidFill>
                  <a:schemeClr val="bg1">
                    <a:lumMod val="95000"/>
                  </a:schemeClr>
                </a:solidFill>
              </a:rPr>
              <a:t>Question 2</a:t>
            </a:r>
            <a:endParaRPr lang="en-GB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041" y="6476999"/>
            <a:ext cx="5507719" cy="274320"/>
          </a:xfrm>
        </p:spPr>
        <p:txBody>
          <a:bodyPr/>
          <a:lstStyle/>
          <a:p>
            <a:r>
              <a:rPr lang="en-US" altLang="en-US" dirty="0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294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35" grpId="0" animBg="1"/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450</TotalTime>
  <Words>710</Words>
  <Application>Microsoft Office PowerPoint</Application>
  <PresentationFormat>On-screen Show (4:3)</PresentationFormat>
  <Paragraphs>291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Corbel</vt:lpstr>
      <vt:lpstr>Symbol</vt:lpstr>
      <vt:lpstr>Times New Roman</vt:lpstr>
      <vt:lpstr>Wingdings</vt:lpstr>
      <vt:lpstr>Wingdings 2</vt:lpstr>
      <vt:lpstr>Wingdings 3</vt:lpstr>
      <vt:lpstr>Module</vt:lpstr>
      <vt:lpstr>Equation</vt:lpstr>
      <vt:lpstr>            Solution to Tutorial 2, Question 2</vt:lpstr>
      <vt:lpstr>PowerPoint Presentation</vt:lpstr>
      <vt:lpstr>PowerPoint Presentation</vt:lpstr>
      <vt:lpstr>PowerPoint Presentation</vt:lpstr>
      <vt:lpstr>            Solution to Tutorial 2, Question 2</vt:lpstr>
      <vt:lpstr>            Solution to Tutorial 2, Question 2</vt:lpstr>
      <vt:lpstr>PowerPoint Presentation</vt:lpstr>
      <vt:lpstr>PowerPoint Presentation</vt:lpstr>
      <vt:lpstr>PowerPoint Presentation</vt:lpstr>
      <vt:lpstr>            Solution to Tutorial 2, Question 2</vt:lpstr>
      <vt:lpstr>PowerPoint Presentation</vt:lpstr>
      <vt:lpstr>            Solution to Tutorial 2, Question 2</vt:lpstr>
      <vt:lpstr>            Solution to Tutorial 2, Question 2</vt:lpstr>
      <vt:lpstr>            Solution to Tutorial 2, Question 2</vt:lpstr>
      <vt:lpstr>            Solution to Tutorial 2, Question 2</vt:lpstr>
      <vt:lpstr>            Solution to Tutorial 2, Question 2</vt:lpstr>
      <vt:lpstr>            Solution to Tutorial 2, Question 2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to Tutorial</dc:title>
  <dc:creator>Staff</dc:creator>
  <cp:lastModifiedBy>Lee Mei Lai</cp:lastModifiedBy>
  <cp:revision>56</cp:revision>
  <dcterms:created xsi:type="dcterms:W3CDTF">2013-12-17T14:38:50Z</dcterms:created>
  <dcterms:modified xsi:type="dcterms:W3CDTF">2020-04-03T07:48:18Z</dcterms:modified>
</cp:coreProperties>
</file>