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6" r:id="rId4"/>
    <p:sldId id="262" r:id="rId5"/>
    <p:sldId id="263" r:id="rId6"/>
    <p:sldId id="265" r:id="rId7"/>
    <p:sldId id="267" r:id="rId8"/>
    <p:sldId id="268" r:id="rId9"/>
    <p:sldId id="271" r:id="rId10"/>
    <p:sldId id="261" r:id="rId11"/>
    <p:sldId id="269" r:id="rId12"/>
    <p:sldId id="260" r:id="rId13"/>
    <p:sldId id="272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7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DFBF-61C3-4E91-9636-DBF3DE44E845}" type="datetimeFigureOut">
              <a:rPr lang="en-SG" smtClean="0"/>
              <a:t>3/5/2020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C41B2-CAD8-41E6-99CB-CFFF67FFF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3452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2F2EF-44DC-4FF4-B490-D3E948DD75C8}" type="datetimeFigureOut">
              <a:rPr lang="en-SG" smtClean="0"/>
              <a:t>3/5/2020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42CB7-9863-4744-BD7C-0891F58EDA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86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C63C-7EB9-4E6A-ADE8-EE0A7E487985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22364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SG" dirty="0" smtClean="0"/>
              <a:t>Circuit Theory &amp; Analysis / LML 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6AC63C-7EB9-4E6A-ADE8-EE0A7E487985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-86498" y="358346"/>
            <a:ext cx="9032789" cy="838200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/>
              <a:t>           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Solution </a:t>
            </a:r>
            <a:r>
              <a:rPr lang="en-GB" altLang="en-US" sz="4400" b="1" dirty="0">
                <a:solidFill>
                  <a:schemeClr val="bg1">
                    <a:lumMod val="95000"/>
                  </a:schemeClr>
                </a:solidFill>
              </a:rPr>
              <a:t>to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Tutorial 2, Question 3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028700"/>
            <a:ext cx="7772400" cy="4381500"/>
          </a:xfrm>
        </p:spPr>
        <p:txBody>
          <a:bodyPr/>
          <a:lstStyle/>
          <a:p>
            <a:pPr algn="just">
              <a:buFont typeface="Wingdings" pitchFamily="2" charset="2"/>
              <a:buChar char="?"/>
            </a:pPr>
            <a:endParaRPr lang="en-US" altLang="en-US" sz="3600" dirty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Char char="?"/>
            </a:pPr>
            <a:r>
              <a:rPr lang="en-US" altLang="en-US" sz="3600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US" altLang="en-US" sz="3600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Find the node voltages V</a:t>
            </a:r>
            <a:r>
              <a:rPr lang="en-US" altLang="en-US" sz="3600" baseline="-30000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n-US" altLang="en-US" sz="3600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and V</a:t>
            </a:r>
            <a:r>
              <a:rPr lang="en-US" altLang="en-US" sz="3600" baseline="-30000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2</a:t>
            </a:r>
            <a:r>
              <a:rPr lang="en-US" altLang="en-US" sz="3600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in the network of Figure 2 and with them verify the three currents obtained in Problem 2.</a:t>
            </a:r>
            <a:r>
              <a:rPr lang="en-US" alt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altLang="en-US" dirty="0">
                <a:solidFill>
                  <a:srgbClr val="002060"/>
                </a:solidFill>
              </a:rPr>
              <a:t>	</a:t>
            </a:r>
            <a:r>
              <a:rPr lang="en-US" altLang="en-US" dirty="0">
                <a:solidFill>
                  <a:schemeClr val="accent4">
                    <a:lumMod val="50000"/>
                  </a:schemeClr>
                </a:solidFill>
              </a:rPr>
              <a:t>                                         </a:t>
            </a:r>
            <a:endParaRPr lang="en-US" alt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36576" indent="0" algn="just">
              <a:buNone/>
            </a:pPr>
            <a:endParaRPr lang="en-US" alt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36576" indent="0" algn="just">
              <a:buNone/>
            </a:pPr>
            <a:r>
              <a:rPr lang="en-GB" altLang="en-US" sz="3600" dirty="0" smtClean="0">
                <a:solidFill>
                  <a:srgbClr val="7030A0"/>
                </a:solidFill>
              </a:rPr>
              <a:t>   </a:t>
            </a:r>
            <a:r>
              <a:rPr lang="en-GB" altLang="en-US" sz="3200" dirty="0" err="1" smtClean="0">
                <a:solidFill>
                  <a:srgbClr val="7030A0"/>
                </a:solidFill>
              </a:rPr>
              <a:t>Ans</a:t>
            </a:r>
            <a:r>
              <a:rPr lang="en-GB" altLang="en-US" sz="3200" dirty="0">
                <a:solidFill>
                  <a:srgbClr val="7030A0"/>
                </a:solidFill>
              </a:rPr>
              <a:t>:  </a:t>
            </a:r>
            <a:r>
              <a:rPr lang="en-GB" altLang="en-US" sz="3200" dirty="0" smtClean="0">
                <a:solidFill>
                  <a:srgbClr val="7030A0"/>
                </a:solidFill>
              </a:rPr>
              <a:t>7.11 V</a:t>
            </a:r>
            <a:r>
              <a:rPr lang="en-GB" altLang="en-US" sz="3200" dirty="0">
                <a:solidFill>
                  <a:srgbClr val="7030A0"/>
                </a:solidFill>
              </a:rPr>
              <a:t>,  </a:t>
            </a:r>
            <a:r>
              <a:rPr lang="en-GB" altLang="en-US" sz="3200" dirty="0">
                <a:solidFill>
                  <a:srgbClr val="7030A0"/>
                </a:solidFill>
                <a:latin typeface="Symbol" pitchFamily="18" charset="2"/>
              </a:rPr>
              <a:t>-</a:t>
            </a:r>
            <a:r>
              <a:rPr lang="en-GB" altLang="en-US" sz="3200" dirty="0" smtClean="0">
                <a:solidFill>
                  <a:srgbClr val="7030A0"/>
                </a:solidFill>
              </a:rPr>
              <a:t>3.96 V </a:t>
            </a:r>
            <a:endParaRPr lang="en-GB" altLang="en-US" sz="3200" u="sng" dirty="0">
              <a:solidFill>
                <a:srgbClr val="7030A0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422364"/>
            <a:ext cx="5507719" cy="274320"/>
          </a:xfrm>
        </p:spPr>
        <p:txBody>
          <a:bodyPr/>
          <a:lstStyle/>
          <a:p>
            <a:r>
              <a:rPr lang="en-US" altLang="en-US" dirty="0" smtClean="0"/>
              <a:t>Circuit Theory &amp; Analysis / LML </a:t>
            </a:r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E3D85D-9FA8-473C-AF59-886B3394FCBF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57300"/>
            <a:ext cx="7772400" cy="4838700"/>
          </a:xfrm>
        </p:spPr>
        <p:txBody>
          <a:bodyPr/>
          <a:lstStyle/>
          <a:p>
            <a:pPr marL="36576" indent="0">
              <a:buNone/>
            </a:pPr>
            <a:r>
              <a:rPr lang="en-US" altLang="en-US" sz="3200" dirty="0" smtClean="0"/>
              <a:t>Solution</a:t>
            </a:r>
            <a:r>
              <a:rPr lang="en-US" altLang="en-US" sz="3600" dirty="0" smtClean="0"/>
              <a:t>:</a:t>
            </a:r>
            <a:endParaRPr lang="en-US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635DB88-0C38-45BE-B8EE-A185F8A1653E}" type="slidenum">
              <a:rPr lang="en-US" altLang="en-US"/>
              <a:pPr/>
              <a:t>10</a:t>
            </a:fld>
            <a:endParaRPr lang="en-US" alt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141668"/>
              </p:ext>
            </p:extLst>
          </p:nvPr>
        </p:nvGraphicFramePr>
        <p:xfrm>
          <a:off x="1835150" y="2071688"/>
          <a:ext cx="37560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tion" r:id="rId3" imgW="1485720" imgH="457200" progId="Equation.3">
                  <p:embed/>
                </p:oleObj>
              </mc:Choice>
              <mc:Fallback>
                <p:oleObj name="Equation" r:id="rId3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071688"/>
                        <a:ext cx="375602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487265"/>
              </p:ext>
            </p:extLst>
          </p:nvPr>
        </p:nvGraphicFramePr>
        <p:xfrm>
          <a:off x="1095012" y="3685405"/>
          <a:ext cx="61944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Equation" r:id="rId5" imgW="2450880" imgH="406080" progId="Equation.3">
                  <p:embed/>
                </p:oleObj>
              </mc:Choice>
              <mc:Fallback>
                <p:oleObj name="Equation" r:id="rId5" imgW="245088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012" y="3685405"/>
                        <a:ext cx="6194425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-86498" y="358346"/>
            <a:ext cx="9032789" cy="838200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/>
              <a:t>           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Solution </a:t>
            </a:r>
            <a:r>
              <a:rPr lang="en-GB" altLang="en-US" sz="4400" b="1" dirty="0">
                <a:solidFill>
                  <a:schemeClr val="bg1">
                    <a:lumMod val="95000"/>
                  </a:schemeClr>
                </a:solidFill>
              </a:rPr>
              <a:t>to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Tutorial 2, Question 3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457200" y="6422364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58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57300"/>
            <a:ext cx="7772400" cy="4838700"/>
          </a:xfrm>
        </p:spPr>
        <p:txBody>
          <a:bodyPr/>
          <a:lstStyle/>
          <a:p>
            <a:pPr marL="36576" indent="0">
              <a:buNone/>
            </a:pPr>
            <a:r>
              <a:rPr lang="en-US" altLang="en-US" sz="3200" dirty="0" smtClean="0"/>
              <a:t>Solution</a:t>
            </a:r>
            <a:r>
              <a:rPr lang="en-US" altLang="en-US" sz="3600" dirty="0" smtClean="0"/>
              <a:t>:</a:t>
            </a:r>
            <a:endParaRPr lang="en-US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635DB88-0C38-45BE-B8EE-A185F8A1653E}" type="slidenum">
              <a:rPr lang="en-US" altLang="en-US"/>
              <a:pPr/>
              <a:t>11</a:t>
            </a:fld>
            <a:endParaRPr lang="en-US" alt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768121"/>
              </p:ext>
            </p:extLst>
          </p:nvPr>
        </p:nvGraphicFramePr>
        <p:xfrm>
          <a:off x="1900238" y="2073275"/>
          <a:ext cx="512603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Equation" r:id="rId3" imgW="1600200" imgH="457200" progId="Equation.3">
                  <p:embed/>
                </p:oleObj>
              </mc:Choice>
              <mc:Fallback>
                <p:oleObj name="Equation" r:id="rId3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2073275"/>
                        <a:ext cx="512603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278881"/>
              </p:ext>
            </p:extLst>
          </p:nvPr>
        </p:nvGraphicFramePr>
        <p:xfrm>
          <a:off x="1237706" y="4889500"/>
          <a:ext cx="53705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Equation" r:id="rId5" imgW="1676160" imgH="393480" progId="Equation.3">
                  <p:embed/>
                </p:oleObj>
              </mc:Choice>
              <mc:Fallback>
                <p:oleObj name="Equation" r:id="rId5" imgW="1676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06" y="4889500"/>
                        <a:ext cx="537051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025149"/>
              </p:ext>
            </p:extLst>
          </p:nvPr>
        </p:nvGraphicFramePr>
        <p:xfrm>
          <a:off x="1047750" y="3686175"/>
          <a:ext cx="629285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Equation" r:id="rId7" imgW="2489040" imgH="406080" progId="Equation.DSMT4">
                  <p:embed/>
                </p:oleObj>
              </mc:Choice>
              <mc:Fallback>
                <p:oleObj name="Equation" r:id="rId7" imgW="248904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3686175"/>
                        <a:ext cx="629285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86498" y="358346"/>
            <a:ext cx="9032789" cy="838200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/>
              <a:t>           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Solution </a:t>
            </a:r>
            <a:r>
              <a:rPr lang="en-GB" altLang="en-US" sz="4400" b="1" dirty="0">
                <a:solidFill>
                  <a:schemeClr val="bg1">
                    <a:lumMod val="95000"/>
                  </a:schemeClr>
                </a:solidFill>
              </a:rPr>
              <a:t>to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Tutorial 2, Question 3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457200" y="6422364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591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71945" y="1478973"/>
            <a:ext cx="7772400" cy="4838700"/>
          </a:xfrm>
        </p:spPr>
        <p:txBody>
          <a:bodyPr/>
          <a:lstStyle/>
          <a:p>
            <a:pPr marL="36576" indent="0">
              <a:buNone/>
            </a:pPr>
            <a:r>
              <a:rPr lang="en-US" altLang="en-US" sz="3200" dirty="0"/>
              <a:t>Solution</a:t>
            </a:r>
            <a:r>
              <a:rPr lang="en-US" altLang="en-US" sz="3200" dirty="0" smtClean="0"/>
              <a:t>:</a:t>
            </a:r>
            <a:endParaRPr lang="en-US" altLang="en-US" sz="32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657AD16-ED36-4453-87C1-212B2C16E8F4}" type="slidenum">
              <a:rPr lang="en-US" altLang="en-US"/>
              <a:pPr/>
              <a:t>12</a:t>
            </a:fld>
            <a:endParaRPr lang="en-US" altLang="en-US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272009"/>
              </p:ext>
            </p:extLst>
          </p:nvPr>
        </p:nvGraphicFramePr>
        <p:xfrm>
          <a:off x="1896700" y="1916884"/>
          <a:ext cx="492283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3" imgW="1536480" imgH="457200" progId="Equation.3">
                  <p:embed/>
                </p:oleObj>
              </mc:Choice>
              <mc:Fallback>
                <p:oleObj name="Equation" r:id="rId3" imgW="1536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700" y="1916884"/>
                        <a:ext cx="492283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252107"/>
              </p:ext>
            </p:extLst>
          </p:nvPr>
        </p:nvGraphicFramePr>
        <p:xfrm>
          <a:off x="1523274" y="4798695"/>
          <a:ext cx="581818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5" imgW="1815840" imgH="393480" progId="Equation.3">
                  <p:embed/>
                </p:oleObj>
              </mc:Choice>
              <mc:Fallback>
                <p:oleObj name="Equation" r:id="rId5" imgW="18158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274" y="4798695"/>
                        <a:ext cx="5818188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56211"/>
              </p:ext>
            </p:extLst>
          </p:nvPr>
        </p:nvGraphicFramePr>
        <p:xfrm>
          <a:off x="1342028" y="3451543"/>
          <a:ext cx="6354763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7" imgW="2514600" imgH="406080" progId="Equation.3">
                  <p:embed/>
                </p:oleObj>
              </mc:Choice>
              <mc:Fallback>
                <p:oleObj name="Equation" r:id="rId7" imgW="251460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028" y="3451543"/>
                        <a:ext cx="6354763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-86498" y="358346"/>
            <a:ext cx="9032789" cy="838200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/>
              <a:t>           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Solution </a:t>
            </a:r>
            <a:r>
              <a:rPr lang="en-GB" altLang="en-US" sz="4400" b="1" dirty="0">
                <a:solidFill>
                  <a:schemeClr val="bg1">
                    <a:lumMod val="95000"/>
                  </a:schemeClr>
                </a:solidFill>
              </a:rPr>
              <a:t>to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Tutorial 2, Question 3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457200" y="6422364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660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6B25D-FD21-40F0-BEF7-3296AACD58D1}" type="slidenum">
              <a:rPr lang="en-US" altLang="en-US"/>
              <a:pPr/>
              <a:t>13</a:t>
            </a:fld>
            <a:endParaRPr lang="en-US" altLang="en-US"/>
          </a:p>
        </p:txBody>
      </p:sp>
      <p:grpSp>
        <p:nvGrpSpPr>
          <p:cNvPr id="44038" name="Group 6"/>
          <p:cNvGrpSpPr>
            <a:grpSpLocks noChangeAspect="1"/>
          </p:cNvGrpSpPr>
          <p:nvPr/>
        </p:nvGrpSpPr>
        <p:grpSpPr bwMode="auto">
          <a:xfrm>
            <a:off x="2753705" y="3113797"/>
            <a:ext cx="334963" cy="1093787"/>
            <a:chOff x="2347" y="4122"/>
            <a:chExt cx="384" cy="1331"/>
          </a:xfrm>
        </p:grpSpPr>
        <p:grpSp>
          <p:nvGrpSpPr>
            <p:cNvPr id="44039" name="Group 7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40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1" name="Line 9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2" name="Group 10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43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4" name="Line 12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5" name="Group 13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46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7" name="Line 1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8" name="Group 16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049" name="Line 1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50" name="Line 1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051" name="Line 19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2" name="Line 20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3" name="Line 21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4" name="Line 22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055" name="Line 23"/>
          <p:cNvSpPr>
            <a:spLocks noChangeAspect="1" noChangeShapeType="1"/>
          </p:cNvSpPr>
          <p:nvPr/>
        </p:nvSpPr>
        <p:spPr bwMode="auto">
          <a:xfrm>
            <a:off x="1217005" y="4425072"/>
            <a:ext cx="22653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6" name="Line 24"/>
          <p:cNvSpPr>
            <a:spLocks noChangeAspect="1" noChangeShapeType="1"/>
          </p:cNvSpPr>
          <p:nvPr/>
        </p:nvSpPr>
        <p:spPr bwMode="auto">
          <a:xfrm rot="16200000" flipV="1">
            <a:off x="1397980" y="2407359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7" name="Line 25"/>
          <p:cNvSpPr>
            <a:spLocks noChangeAspect="1" noChangeShapeType="1"/>
          </p:cNvSpPr>
          <p:nvPr/>
        </p:nvSpPr>
        <p:spPr bwMode="auto">
          <a:xfrm flipV="1">
            <a:off x="2944205" y="2570872"/>
            <a:ext cx="0" cy="5397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8" name="Text Box 26"/>
          <p:cNvSpPr txBox="1">
            <a:spLocks noChangeAspect="1" noChangeArrowheads="1"/>
          </p:cNvSpPr>
          <p:nvPr/>
        </p:nvSpPr>
        <p:spPr bwMode="auto">
          <a:xfrm>
            <a:off x="3220816" y="3453885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059" name="Text Box 27"/>
          <p:cNvSpPr txBox="1">
            <a:spLocks noChangeAspect="1" noChangeArrowheads="1"/>
          </p:cNvSpPr>
          <p:nvPr/>
        </p:nvSpPr>
        <p:spPr bwMode="auto">
          <a:xfrm>
            <a:off x="2870560" y="220098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1</a:t>
            </a:r>
            <a:endParaRPr lang="en-GB" altLang="en-US" baseline="-25000"/>
          </a:p>
        </p:txBody>
      </p:sp>
      <p:sp>
        <p:nvSpPr>
          <p:cNvPr id="44061" name="Oval 29"/>
          <p:cNvSpPr>
            <a:spLocks noChangeAspect="1" noChangeArrowheads="1"/>
          </p:cNvSpPr>
          <p:nvPr/>
        </p:nvSpPr>
        <p:spPr bwMode="auto">
          <a:xfrm flipH="1" flipV="1">
            <a:off x="2897721" y="4337933"/>
            <a:ext cx="143926" cy="121632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44062" name="Text Box 30"/>
          <p:cNvSpPr txBox="1">
            <a:spLocks noChangeAspect="1" noChangeArrowheads="1"/>
          </p:cNvSpPr>
          <p:nvPr/>
        </p:nvSpPr>
        <p:spPr bwMode="auto">
          <a:xfrm>
            <a:off x="2709689" y="4114021"/>
            <a:ext cx="192360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3 </a:t>
            </a:r>
            <a:endParaRPr lang="en-GB" altLang="en-US" baseline="-25000" dirty="0"/>
          </a:p>
        </p:txBody>
      </p:sp>
      <p:sp>
        <p:nvSpPr>
          <p:cNvPr id="44064" name="Text Box 32"/>
          <p:cNvSpPr txBox="1">
            <a:spLocks noChangeAspect="1" noChangeArrowheads="1"/>
          </p:cNvSpPr>
          <p:nvPr/>
        </p:nvSpPr>
        <p:spPr bwMode="auto">
          <a:xfrm>
            <a:off x="340792" y="3320172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10 V</a:t>
            </a:r>
            <a:endParaRPr lang="en-GB" altLang="en-US" baseline="-25000" dirty="0"/>
          </a:p>
        </p:txBody>
      </p:sp>
      <p:sp>
        <p:nvSpPr>
          <p:cNvPr id="44066" name="Line 34"/>
          <p:cNvSpPr>
            <a:spLocks noChangeAspect="1" noChangeShapeType="1"/>
          </p:cNvSpPr>
          <p:nvPr/>
        </p:nvSpPr>
        <p:spPr bwMode="auto">
          <a:xfrm>
            <a:off x="1217005" y="2588333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67" name="Line 35"/>
          <p:cNvSpPr>
            <a:spLocks noChangeAspect="1" noChangeShapeType="1"/>
          </p:cNvSpPr>
          <p:nvPr/>
        </p:nvSpPr>
        <p:spPr bwMode="auto">
          <a:xfrm>
            <a:off x="1217005" y="3644566"/>
            <a:ext cx="0" cy="792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grpSp>
        <p:nvGrpSpPr>
          <p:cNvPr id="44070" name="Group 38"/>
          <p:cNvGrpSpPr>
            <a:grpSpLocks noChangeAspect="1"/>
          </p:cNvGrpSpPr>
          <p:nvPr/>
        </p:nvGrpSpPr>
        <p:grpSpPr bwMode="auto">
          <a:xfrm rot="16200000">
            <a:off x="1907568" y="2061284"/>
            <a:ext cx="334962" cy="1092200"/>
            <a:chOff x="2347" y="4122"/>
            <a:chExt cx="384" cy="1331"/>
          </a:xfrm>
        </p:grpSpPr>
        <p:grpSp>
          <p:nvGrpSpPr>
            <p:cNvPr id="44071" name="Group 3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72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3" name="Line 4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74" name="Group 4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75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6" name="Line 4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77" name="Group 4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78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9" name="Line 4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80" name="Group 4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081" name="Line 4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82" name="Line 5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083" name="Line 5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4" name="Line 5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5" name="Line 5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6" name="Line 5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087" name="Line 55"/>
          <p:cNvSpPr>
            <a:spLocks noChangeAspect="1" noChangeShapeType="1"/>
          </p:cNvSpPr>
          <p:nvPr/>
        </p:nvSpPr>
        <p:spPr bwMode="auto">
          <a:xfrm rot="16200000" flipV="1">
            <a:off x="2764818" y="2407359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88" name="Line 56"/>
          <p:cNvSpPr>
            <a:spLocks noChangeAspect="1" noChangeShapeType="1"/>
          </p:cNvSpPr>
          <p:nvPr/>
        </p:nvSpPr>
        <p:spPr bwMode="auto">
          <a:xfrm rot="10800000" flipV="1">
            <a:off x="2944205" y="4082172"/>
            <a:ext cx="0" cy="3603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89" name="Line 57"/>
          <p:cNvSpPr>
            <a:spLocks noChangeAspect="1" noChangeShapeType="1"/>
          </p:cNvSpPr>
          <p:nvPr/>
        </p:nvSpPr>
        <p:spPr bwMode="auto">
          <a:xfrm rot="16200000" flipV="1">
            <a:off x="3141055" y="2408947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44090" name="Group 58"/>
          <p:cNvGrpSpPr>
            <a:grpSpLocks noChangeAspect="1"/>
          </p:cNvGrpSpPr>
          <p:nvPr/>
        </p:nvGrpSpPr>
        <p:grpSpPr bwMode="auto">
          <a:xfrm rot="16200000">
            <a:off x="3634768" y="2061284"/>
            <a:ext cx="334962" cy="1092200"/>
            <a:chOff x="2347" y="4122"/>
            <a:chExt cx="384" cy="1331"/>
          </a:xfrm>
        </p:grpSpPr>
        <p:grpSp>
          <p:nvGrpSpPr>
            <p:cNvPr id="44091" name="Group 5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92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3" name="Line 6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94" name="Group 6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95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6" name="Line 6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97" name="Group 6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98" name="Line 6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9" name="Line 6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00" name="Group 6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01" name="Line 6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02" name="Line 7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03" name="Line 7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4" name="Line 7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5" name="Line 7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6" name="Line 7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07" name="Text Box 75"/>
          <p:cNvSpPr txBox="1">
            <a:spLocks noChangeAspect="1" noChangeArrowheads="1"/>
          </p:cNvSpPr>
          <p:nvPr/>
        </p:nvSpPr>
        <p:spPr bwMode="auto">
          <a:xfrm>
            <a:off x="4988106" y="3486426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20 V</a:t>
            </a:r>
            <a:endParaRPr lang="en-GB" altLang="en-US" baseline="-25000" dirty="0"/>
          </a:p>
        </p:txBody>
      </p:sp>
      <p:sp>
        <p:nvSpPr>
          <p:cNvPr id="44109" name="Line 77"/>
          <p:cNvSpPr>
            <a:spLocks noChangeAspect="1" noChangeShapeType="1"/>
          </p:cNvSpPr>
          <p:nvPr/>
        </p:nvSpPr>
        <p:spPr bwMode="auto">
          <a:xfrm>
            <a:off x="4687280" y="2588334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10" name="Line 78"/>
          <p:cNvSpPr>
            <a:spLocks noChangeAspect="1" noChangeShapeType="1"/>
          </p:cNvSpPr>
          <p:nvPr/>
        </p:nvSpPr>
        <p:spPr bwMode="auto">
          <a:xfrm>
            <a:off x="4687280" y="3635902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44113" name="Line 81"/>
          <p:cNvSpPr>
            <a:spLocks noChangeAspect="1" noChangeShapeType="1"/>
          </p:cNvSpPr>
          <p:nvPr/>
        </p:nvSpPr>
        <p:spPr bwMode="auto">
          <a:xfrm rot="16200000" flipV="1">
            <a:off x="4490430" y="2408947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44114" name="Group 82"/>
          <p:cNvGrpSpPr>
            <a:grpSpLocks noChangeAspect="1"/>
          </p:cNvGrpSpPr>
          <p:nvPr/>
        </p:nvGrpSpPr>
        <p:grpSpPr bwMode="auto">
          <a:xfrm rot="16200000">
            <a:off x="3736368" y="3905959"/>
            <a:ext cx="334962" cy="1092200"/>
            <a:chOff x="2347" y="4122"/>
            <a:chExt cx="384" cy="1331"/>
          </a:xfrm>
        </p:grpSpPr>
        <p:grpSp>
          <p:nvGrpSpPr>
            <p:cNvPr id="44115" name="Group 83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116" name="Line 8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17" name="Line 8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18" name="Group 86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119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0" name="Line 8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21" name="Group 89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122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3" name="Line 9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24" name="Group 92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25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6" name="Line 9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27" name="Line 95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28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29" name="Line 97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30" name="Line 98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31" name="Line 99"/>
          <p:cNvSpPr>
            <a:spLocks noChangeAspect="1" noChangeShapeType="1"/>
          </p:cNvSpPr>
          <p:nvPr/>
        </p:nvSpPr>
        <p:spPr bwMode="auto">
          <a:xfrm rot="16200000" flipV="1">
            <a:off x="4526943" y="4244097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32" name="Oval 100"/>
          <p:cNvSpPr>
            <a:spLocks noChangeAspect="1" noChangeArrowheads="1"/>
          </p:cNvSpPr>
          <p:nvPr/>
        </p:nvSpPr>
        <p:spPr bwMode="auto">
          <a:xfrm flipH="1" flipV="1">
            <a:off x="4625913" y="4337933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grpSp>
        <p:nvGrpSpPr>
          <p:cNvPr id="44133" name="Group 101"/>
          <p:cNvGrpSpPr>
            <a:grpSpLocks noChangeAspect="1"/>
          </p:cNvGrpSpPr>
          <p:nvPr/>
        </p:nvGrpSpPr>
        <p:grpSpPr bwMode="auto">
          <a:xfrm rot="16200000">
            <a:off x="2842605" y="5017209"/>
            <a:ext cx="334962" cy="1092200"/>
            <a:chOff x="2347" y="4122"/>
            <a:chExt cx="384" cy="1331"/>
          </a:xfrm>
        </p:grpSpPr>
        <p:grpSp>
          <p:nvGrpSpPr>
            <p:cNvPr id="44134" name="Group 102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135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36" name="Line 10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37" name="Group 105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138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39" name="Line 10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40" name="Group 108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141" name="Line 10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42" name="Line 11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43" name="Group 111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44" name="Line 112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45" name="Line 113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46" name="Line 114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7" name="Line 115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8" name="Line 116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9" name="Line 117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50" name="Line 118"/>
          <p:cNvSpPr>
            <a:spLocks noChangeAspect="1" noChangeShapeType="1"/>
          </p:cNvSpPr>
          <p:nvPr/>
        </p:nvSpPr>
        <p:spPr bwMode="auto">
          <a:xfrm flipV="1">
            <a:off x="1217005" y="5541084"/>
            <a:ext cx="13128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1" name="Line 119"/>
          <p:cNvSpPr>
            <a:spLocks noChangeAspect="1" noChangeShapeType="1"/>
          </p:cNvSpPr>
          <p:nvPr/>
        </p:nvSpPr>
        <p:spPr bwMode="auto">
          <a:xfrm>
            <a:off x="1217005" y="4425072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2" name="Line 120"/>
          <p:cNvSpPr>
            <a:spLocks noChangeAspect="1" noChangeShapeType="1"/>
          </p:cNvSpPr>
          <p:nvPr/>
        </p:nvSpPr>
        <p:spPr bwMode="auto">
          <a:xfrm>
            <a:off x="3518880" y="5541084"/>
            <a:ext cx="118745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3" name="Line 121"/>
          <p:cNvSpPr>
            <a:spLocks noChangeAspect="1" noChangeShapeType="1"/>
          </p:cNvSpPr>
          <p:nvPr/>
        </p:nvSpPr>
        <p:spPr bwMode="auto">
          <a:xfrm>
            <a:off x="4687280" y="4442534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4" name="Text Box 122"/>
          <p:cNvSpPr txBox="1">
            <a:spLocks noChangeAspect="1" noChangeArrowheads="1"/>
          </p:cNvSpPr>
          <p:nvPr/>
        </p:nvSpPr>
        <p:spPr bwMode="auto">
          <a:xfrm>
            <a:off x="1840689" y="2097797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5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44155" name="Text Box 123"/>
          <p:cNvSpPr txBox="1">
            <a:spLocks noChangeAspect="1" noChangeArrowheads="1"/>
          </p:cNvSpPr>
          <p:nvPr/>
        </p:nvSpPr>
        <p:spPr bwMode="auto">
          <a:xfrm>
            <a:off x="3645677" y="2108909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3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44156" name="Text Box 124"/>
          <p:cNvSpPr txBox="1">
            <a:spLocks noChangeAspect="1" noChangeArrowheads="1"/>
          </p:cNvSpPr>
          <p:nvPr/>
        </p:nvSpPr>
        <p:spPr bwMode="auto">
          <a:xfrm>
            <a:off x="3766327" y="4659750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4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157" name="Text Box 125"/>
          <p:cNvSpPr txBox="1">
            <a:spLocks noChangeAspect="1" noChangeArrowheads="1"/>
          </p:cNvSpPr>
          <p:nvPr/>
        </p:nvSpPr>
        <p:spPr bwMode="auto">
          <a:xfrm>
            <a:off x="2809411" y="5770205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158" name="Text Box 126"/>
          <p:cNvSpPr txBox="1">
            <a:spLocks noChangeAspect="1" noChangeArrowheads="1"/>
          </p:cNvSpPr>
          <p:nvPr/>
        </p:nvSpPr>
        <p:spPr bwMode="auto">
          <a:xfrm>
            <a:off x="4769929" y="4193917"/>
            <a:ext cx="3531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endParaRPr lang="en-GB" altLang="en-US" baseline="-25000" dirty="0"/>
          </a:p>
        </p:txBody>
      </p:sp>
      <p:sp>
        <p:nvSpPr>
          <p:cNvPr id="44160" name="Text Box 128"/>
          <p:cNvSpPr txBox="1">
            <a:spLocks noChangeAspect="1" noChangeArrowheads="1"/>
          </p:cNvSpPr>
          <p:nvPr/>
        </p:nvSpPr>
        <p:spPr bwMode="auto">
          <a:xfrm>
            <a:off x="2681697" y="4481949"/>
            <a:ext cx="487313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(ref) </a:t>
            </a:r>
            <a:endParaRPr lang="en-GB" altLang="en-US" baseline="-25000" dirty="0"/>
          </a:p>
        </p:txBody>
      </p:sp>
      <p:sp>
        <p:nvSpPr>
          <p:cNvPr id="44161" name="Text Box 129"/>
          <p:cNvSpPr txBox="1">
            <a:spLocks noChangeAspect="1" noChangeArrowheads="1"/>
          </p:cNvSpPr>
          <p:nvPr/>
        </p:nvSpPr>
        <p:spPr bwMode="auto">
          <a:xfrm>
            <a:off x="2572010" y="6130245"/>
            <a:ext cx="8976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b="1"/>
              <a:t>Figure 2</a:t>
            </a:r>
            <a:endParaRPr lang="en-GB" altLang="en-US" b="1" baseline="-25000"/>
          </a:p>
        </p:txBody>
      </p:sp>
      <p:sp>
        <p:nvSpPr>
          <p:cNvPr id="134" name="Line 81"/>
          <p:cNvSpPr>
            <a:spLocks noChangeAspect="1" noChangeShapeType="1"/>
          </p:cNvSpPr>
          <p:nvPr/>
        </p:nvSpPr>
        <p:spPr bwMode="auto">
          <a:xfrm rot="16200000" flipV="1">
            <a:off x="4677850" y="3469441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35" name="Text Box 129"/>
          <p:cNvSpPr txBox="1">
            <a:spLocks noChangeAspect="1" noChangeArrowheads="1"/>
          </p:cNvSpPr>
          <p:nvPr/>
        </p:nvSpPr>
        <p:spPr bwMode="auto">
          <a:xfrm>
            <a:off x="345638" y="1479313"/>
            <a:ext cx="37388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Mesh Current I</a:t>
            </a:r>
            <a:r>
              <a:rPr lang="en-GB" altLang="en-US" sz="28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en-US" sz="2800" b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val 100"/>
          <p:cNvSpPr>
            <a:spLocks noChangeAspect="1" noChangeArrowheads="1"/>
          </p:cNvSpPr>
          <p:nvPr/>
        </p:nvSpPr>
        <p:spPr bwMode="auto">
          <a:xfrm flipH="1" flipV="1">
            <a:off x="2897721" y="2537733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38" name="Oval 100"/>
          <p:cNvSpPr>
            <a:spLocks noChangeAspect="1" noChangeArrowheads="1"/>
          </p:cNvSpPr>
          <p:nvPr/>
        </p:nvSpPr>
        <p:spPr bwMode="auto">
          <a:xfrm flipH="1" flipV="1">
            <a:off x="1169529" y="4337933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39" name="Line 24"/>
          <p:cNvSpPr>
            <a:spLocks noChangeAspect="1" noChangeShapeType="1"/>
          </p:cNvSpPr>
          <p:nvPr/>
        </p:nvSpPr>
        <p:spPr bwMode="auto">
          <a:xfrm rot="16200000" flipV="1">
            <a:off x="1232987" y="3161209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0" name="Line 24"/>
          <p:cNvSpPr>
            <a:spLocks noChangeAspect="1" noChangeShapeType="1"/>
          </p:cNvSpPr>
          <p:nvPr/>
        </p:nvSpPr>
        <p:spPr bwMode="auto">
          <a:xfrm rot="16200000" flipV="1">
            <a:off x="1234621" y="3467046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1" name="Line 24"/>
          <p:cNvSpPr>
            <a:spLocks noChangeAspect="1" noChangeShapeType="1"/>
          </p:cNvSpPr>
          <p:nvPr/>
        </p:nvSpPr>
        <p:spPr bwMode="auto">
          <a:xfrm rot="16200000" flipV="1">
            <a:off x="4664165" y="3143791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776492" y="3180315"/>
            <a:ext cx="881243" cy="862842"/>
            <a:chOff x="3162739" y="2919454"/>
            <a:chExt cx="881243" cy="862842"/>
          </a:xfrm>
        </p:grpSpPr>
        <p:sp>
          <p:nvSpPr>
            <p:cNvPr id="132" name="Arc 131"/>
            <p:cNvSpPr/>
            <p:nvPr/>
          </p:nvSpPr>
          <p:spPr>
            <a:xfrm rot="17380057">
              <a:off x="3171940" y="2910253"/>
              <a:ext cx="862842" cy="881243"/>
            </a:xfrm>
            <a:prstGeom prst="arc">
              <a:avLst>
                <a:gd name="adj1" fmla="val 14420896"/>
                <a:gd name="adj2" fmla="val 11061715"/>
              </a:avLst>
            </a:prstGeom>
            <a:ln w="1905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3" name="Text Box 75"/>
            <p:cNvSpPr txBox="1">
              <a:spLocks noChangeAspect="1" noChangeArrowheads="1"/>
            </p:cNvSpPr>
            <p:nvPr/>
          </p:nvSpPr>
          <p:spPr bwMode="auto">
            <a:xfrm>
              <a:off x="3252652" y="3263962"/>
              <a:ext cx="574660" cy="27699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GB" alt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126019" y="4891775"/>
            <a:ext cx="1803305" cy="420984"/>
            <a:chOff x="3512266" y="4630914"/>
            <a:chExt cx="1803305" cy="420984"/>
          </a:xfrm>
        </p:grpSpPr>
        <p:sp>
          <p:nvSpPr>
            <p:cNvPr id="137" name="Arc 136"/>
            <p:cNvSpPr/>
            <p:nvPr/>
          </p:nvSpPr>
          <p:spPr>
            <a:xfrm rot="16200000">
              <a:off x="4233063" y="3910117"/>
              <a:ext cx="361712" cy="1803305"/>
            </a:xfrm>
            <a:prstGeom prst="arc">
              <a:avLst>
                <a:gd name="adj1" fmla="val 15333965"/>
                <a:gd name="adj2" fmla="val 7814806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Text Box 75"/>
            <p:cNvSpPr txBox="1">
              <a:spLocks noChangeAspect="1" noChangeArrowheads="1"/>
            </p:cNvSpPr>
            <p:nvPr/>
          </p:nvSpPr>
          <p:spPr bwMode="auto">
            <a:xfrm>
              <a:off x="4058195" y="4774899"/>
              <a:ext cx="5746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GB" altLang="en-US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98045" y="2751293"/>
            <a:ext cx="2621351" cy="1443169"/>
            <a:chOff x="2984292" y="2490432"/>
            <a:chExt cx="2621351" cy="1443169"/>
          </a:xfrm>
        </p:grpSpPr>
        <p:sp>
          <p:nvSpPr>
            <p:cNvPr id="142" name="Arc 141"/>
            <p:cNvSpPr/>
            <p:nvPr/>
          </p:nvSpPr>
          <p:spPr>
            <a:xfrm rot="16396151">
              <a:off x="3573383" y="1901341"/>
              <a:ext cx="1443169" cy="2621351"/>
            </a:xfrm>
            <a:prstGeom prst="arc">
              <a:avLst>
                <a:gd name="adj1" fmla="val 16468712"/>
                <a:gd name="adj2" fmla="val 7583960"/>
              </a:avLst>
            </a:prstGeom>
            <a:ln w="19050">
              <a:solidFill>
                <a:srgbClr val="00B0F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5" name="Text Box 75"/>
            <p:cNvSpPr txBox="1">
              <a:spLocks noChangeAspect="1" noChangeArrowheads="1"/>
            </p:cNvSpPr>
            <p:nvPr/>
          </p:nvSpPr>
          <p:spPr bwMode="auto">
            <a:xfrm>
              <a:off x="4698275" y="3468614"/>
              <a:ext cx="5746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GB" altLang="en-US" baseline="-25000" dirty="0">
                <a:solidFill>
                  <a:srgbClr val="00B0F0"/>
                </a:solidFill>
              </a:endParaRP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309745"/>
              </p:ext>
            </p:extLst>
          </p:nvPr>
        </p:nvGraphicFramePr>
        <p:xfrm>
          <a:off x="4947194" y="1762942"/>
          <a:ext cx="3987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quation" r:id="rId3" imgW="1422360" imgH="393480" progId="Equation.3">
                  <p:embed/>
                </p:oleObj>
              </mc:Choice>
              <mc:Fallback>
                <p:oleObj name="Equation" r:id="rId3" imgW="142236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7194" y="1762942"/>
                        <a:ext cx="3987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7388588" y="2610465"/>
            <a:ext cx="880201" cy="528340"/>
            <a:chOff x="7388588" y="2610465"/>
            <a:chExt cx="880201" cy="528340"/>
          </a:xfrm>
        </p:grpSpPr>
        <p:sp>
          <p:nvSpPr>
            <p:cNvPr id="8" name="Rectangle 7"/>
            <p:cNvSpPr/>
            <p:nvPr/>
          </p:nvSpPr>
          <p:spPr>
            <a:xfrm>
              <a:off x="7432766" y="2662941"/>
              <a:ext cx="836023" cy="4721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5572606"/>
                </p:ext>
              </p:extLst>
            </p:nvPr>
          </p:nvGraphicFramePr>
          <p:xfrm>
            <a:off x="7388588" y="2610465"/>
            <a:ext cx="769640" cy="528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4" name="Equation" r:id="rId5" imgW="253800" imgH="215640" progId="Equation.3">
                    <p:embed/>
                  </p:oleObj>
                </mc:Choice>
                <mc:Fallback>
                  <p:oleObj name="Equation" r:id="rId5" imgW="25380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8588" y="2610465"/>
                          <a:ext cx="769640" cy="528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7" name="Rectangle 2"/>
          <p:cNvSpPr>
            <a:spLocks noGrp="1" noChangeArrowheads="1"/>
          </p:cNvSpPr>
          <p:nvPr>
            <p:ph type="title"/>
          </p:nvPr>
        </p:nvSpPr>
        <p:spPr>
          <a:xfrm>
            <a:off x="-86498" y="358346"/>
            <a:ext cx="9032789" cy="838200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/>
              <a:t>           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Solution </a:t>
            </a:r>
            <a:r>
              <a:rPr lang="en-GB" altLang="en-US" sz="4400" b="1" dirty="0">
                <a:solidFill>
                  <a:schemeClr val="bg1">
                    <a:lumMod val="95000"/>
                  </a:schemeClr>
                </a:solidFill>
              </a:rPr>
              <a:t>to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Tutorial 2, Question 3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8" name="Footer Placeholder 4"/>
          <p:cNvSpPr txBox="1">
            <a:spLocks/>
          </p:cNvSpPr>
          <p:nvPr/>
        </p:nvSpPr>
        <p:spPr>
          <a:xfrm>
            <a:off x="457200" y="6422364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304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6B25D-FD21-40F0-BEF7-3296AACD58D1}" type="slidenum">
              <a:rPr lang="en-US" altLang="en-US"/>
              <a:pPr/>
              <a:t>14</a:t>
            </a:fld>
            <a:endParaRPr lang="en-US" altLang="en-US"/>
          </a:p>
        </p:txBody>
      </p:sp>
      <p:grpSp>
        <p:nvGrpSpPr>
          <p:cNvPr id="44038" name="Group 6"/>
          <p:cNvGrpSpPr>
            <a:grpSpLocks noChangeAspect="1"/>
          </p:cNvGrpSpPr>
          <p:nvPr/>
        </p:nvGrpSpPr>
        <p:grpSpPr bwMode="auto">
          <a:xfrm>
            <a:off x="2637724" y="3022753"/>
            <a:ext cx="334963" cy="1093787"/>
            <a:chOff x="2347" y="4122"/>
            <a:chExt cx="384" cy="1331"/>
          </a:xfrm>
        </p:grpSpPr>
        <p:grpSp>
          <p:nvGrpSpPr>
            <p:cNvPr id="44039" name="Group 7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40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1" name="Line 9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2" name="Group 10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43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4" name="Line 12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5" name="Group 13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46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7" name="Line 1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8" name="Group 16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049" name="Line 1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50" name="Line 1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051" name="Line 19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2" name="Line 20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3" name="Line 21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4" name="Line 22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055" name="Line 23"/>
          <p:cNvSpPr>
            <a:spLocks noChangeAspect="1" noChangeShapeType="1"/>
          </p:cNvSpPr>
          <p:nvPr/>
        </p:nvSpPr>
        <p:spPr bwMode="auto">
          <a:xfrm>
            <a:off x="1101024" y="4334028"/>
            <a:ext cx="22653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6" name="Line 24"/>
          <p:cNvSpPr>
            <a:spLocks noChangeAspect="1" noChangeShapeType="1"/>
          </p:cNvSpPr>
          <p:nvPr/>
        </p:nvSpPr>
        <p:spPr bwMode="auto">
          <a:xfrm rot="16200000" flipV="1">
            <a:off x="1281999" y="2316315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7" name="Line 25"/>
          <p:cNvSpPr>
            <a:spLocks noChangeAspect="1" noChangeShapeType="1"/>
          </p:cNvSpPr>
          <p:nvPr/>
        </p:nvSpPr>
        <p:spPr bwMode="auto">
          <a:xfrm flipV="1">
            <a:off x="2828224" y="2479828"/>
            <a:ext cx="0" cy="5397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8" name="Text Box 26"/>
          <p:cNvSpPr txBox="1">
            <a:spLocks noChangeAspect="1" noChangeArrowheads="1"/>
          </p:cNvSpPr>
          <p:nvPr/>
        </p:nvSpPr>
        <p:spPr bwMode="auto">
          <a:xfrm>
            <a:off x="3104835" y="3362841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059" name="Text Box 27"/>
          <p:cNvSpPr txBox="1">
            <a:spLocks noChangeAspect="1" noChangeArrowheads="1"/>
          </p:cNvSpPr>
          <p:nvPr/>
        </p:nvSpPr>
        <p:spPr bwMode="auto">
          <a:xfrm>
            <a:off x="2754579" y="210994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1</a:t>
            </a:r>
            <a:endParaRPr lang="en-GB" altLang="en-US" baseline="-25000"/>
          </a:p>
        </p:txBody>
      </p:sp>
      <p:sp>
        <p:nvSpPr>
          <p:cNvPr id="44061" name="Oval 29"/>
          <p:cNvSpPr>
            <a:spLocks noChangeAspect="1" noChangeArrowheads="1"/>
          </p:cNvSpPr>
          <p:nvPr/>
        </p:nvSpPr>
        <p:spPr bwMode="auto">
          <a:xfrm flipH="1" flipV="1">
            <a:off x="2781740" y="4246889"/>
            <a:ext cx="143926" cy="121632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44062" name="Text Box 30"/>
          <p:cNvSpPr txBox="1">
            <a:spLocks noChangeAspect="1" noChangeArrowheads="1"/>
          </p:cNvSpPr>
          <p:nvPr/>
        </p:nvSpPr>
        <p:spPr bwMode="auto">
          <a:xfrm>
            <a:off x="2593708" y="4022977"/>
            <a:ext cx="192360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3 </a:t>
            </a:r>
            <a:endParaRPr lang="en-GB" altLang="en-US" baseline="-25000" dirty="0"/>
          </a:p>
        </p:txBody>
      </p:sp>
      <p:sp>
        <p:nvSpPr>
          <p:cNvPr id="44064" name="Text Box 32"/>
          <p:cNvSpPr txBox="1">
            <a:spLocks noChangeAspect="1" noChangeArrowheads="1"/>
          </p:cNvSpPr>
          <p:nvPr/>
        </p:nvSpPr>
        <p:spPr bwMode="auto">
          <a:xfrm>
            <a:off x="224811" y="3229128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10 V</a:t>
            </a:r>
            <a:endParaRPr lang="en-GB" altLang="en-US" baseline="-25000" dirty="0"/>
          </a:p>
        </p:txBody>
      </p:sp>
      <p:sp>
        <p:nvSpPr>
          <p:cNvPr id="44066" name="Line 34"/>
          <p:cNvSpPr>
            <a:spLocks noChangeAspect="1" noChangeShapeType="1"/>
          </p:cNvSpPr>
          <p:nvPr/>
        </p:nvSpPr>
        <p:spPr bwMode="auto">
          <a:xfrm>
            <a:off x="1101024" y="2497289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67" name="Line 35"/>
          <p:cNvSpPr>
            <a:spLocks noChangeAspect="1" noChangeShapeType="1"/>
          </p:cNvSpPr>
          <p:nvPr/>
        </p:nvSpPr>
        <p:spPr bwMode="auto">
          <a:xfrm>
            <a:off x="1101024" y="3553522"/>
            <a:ext cx="0" cy="792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grpSp>
        <p:nvGrpSpPr>
          <p:cNvPr id="44070" name="Group 38"/>
          <p:cNvGrpSpPr>
            <a:grpSpLocks noChangeAspect="1"/>
          </p:cNvGrpSpPr>
          <p:nvPr/>
        </p:nvGrpSpPr>
        <p:grpSpPr bwMode="auto">
          <a:xfrm rot="16200000">
            <a:off x="1791587" y="1970240"/>
            <a:ext cx="334962" cy="1092200"/>
            <a:chOff x="2347" y="4122"/>
            <a:chExt cx="384" cy="1331"/>
          </a:xfrm>
        </p:grpSpPr>
        <p:grpSp>
          <p:nvGrpSpPr>
            <p:cNvPr id="44071" name="Group 3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72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3" name="Line 4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74" name="Group 4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75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6" name="Line 4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77" name="Group 4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78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9" name="Line 4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80" name="Group 4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081" name="Line 4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82" name="Line 5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083" name="Line 5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4" name="Line 5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5" name="Line 5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6" name="Line 5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087" name="Line 55"/>
          <p:cNvSpPr>
            <a:spLocks noChangeAspect="1" noChangeShapeType="1"/>
          </p:cNvSpPr>
          <p:nvPr/>
        </p:nvSpPr>
        <p:spPr bwMode="auto">
          <a:xfrm rot="16200000" flipV="1">
            <a:off x="2648837" y="2316315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88" name="Line 56"/>
          <p:cNvSpPr>
            <a:spLocks noChangeAspect="1" noChangeShapeType="1"/>
          </p:cNvSpPr>
          <p:nvPr/>
        </p:nvSpPr>
        <p:spPr bwMode="auto">
          <a:xfrm rot="10800000" flipV="1">
            <a:off x="2828224" y="3991128"/>
            <a:ext cx="0" cy="3603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89" name="Line 57"/>
          <p:cNvSpPr>
            <a:spLocks noChangeAspect="1" noChangeShapeType="1"/>
          </p:cNvSpPr>
          <p:nvPr/>
        </p:nvSpPr>
        <p:spPr bwMode="auto">
          <a:xfrm rot="16200000" flipV="1">
            <a:off x="3025074" y="2317903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44090" name="Group 58"/>
          <p:cNvGrpSpPr>
            <a:grpSpLocks noChangeAspect="1"/>
          </p:cNvGrpSpPr>
          <p:nvPr/>
        </p:nvGrpSpPr>
        <p:grpSpPr bwMode="auto">
          <a:xfrm rot="16200000">
            <a:off x="3518787" y="1970240"/>
            <a:ext cx="334962" cy="1092200"/>
            <a:chOff x="2347" y="4122"/>
            <a:chExt cx="384" cy="1331"/>
          </a:xfrm>
        </p:grpSpPr>
        <p:grpSp>
          <p:nvGrpSpPr>
            <p:cNvPr id="44091" name="Group 5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92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3" name="Line 6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94" name="Group 6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95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6" name="Line 6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97" name="Group 6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98" name="Line 6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9" name="Line 6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00" name="Group 6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01" name="Line 6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02" name="Line 7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03" name="Line 7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4" name="Line 7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5" name="Line 7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6" name="Line 7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07" name="Text Box 75"/>
          <p:cNvSpPr txBox="1">
            <a:spLocks noChangeAspect="1" noChangeArrowheads="1"/>
          </p:cNvSpPr>
          <p:nvPr/>
        </p:nvSpPr>
        <p:spPr bwMode="auto">
          <a:xfrm>
            <a:off x="4988899" y="3229128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20 V</a:t>
            </a:r>
            <a:endParaRPr lang="en-GB" altLang="en-US" baseline="-25000" dirty="0"/>
          </a:p>
        </p:txBody>
      </p:sp>
      <p:sp>
        <p:nvSpPr>
          <p:cNvPr id="44109" name="Line 77"/>
          <p:cNvSpPr>
            <a:spLocks noChangeAspect="1" noChangeShapeType="1"/>
          </p:cNvSpPr>
          <p:nvPr/>
        </p:nvSpPr>
        <p:spPr bwMode="auto">
          <a:xfrm>
            <a:off x="4571299" y="2497290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10" name="Line 78"/>
          <p:cNvSpPr>
            <a:spLocks noChangeAspect="1" noChangeShapeType="1"/>
          </p:cNvSpPr>
          <p:nvPr/>
        </p:nvSpPr>
        <p:spPr bwMode="auto">
          <a:xfrm>
            <a:off x="4571299" y="3544858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44113" name="Line 81"/>
          <p:cNvSpPr>
            <a:spLocks noChangeAspect="1" noChangeShapeType="1"/>
          </p:cNvSpPr>
          <p:nvPr/>
        </p:nvSpPr>
        <p:spPr bwMode="auto">
          <a:xfrm rot="16200000" flipV="1">
            <a:off x="4374449" y="2317903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44114" name="Group 82"/>
          <p:cNvGrpSpPr>
            <a:grpSpLocks noChangeAspect="1"/>
          </p:cNvGrpSpPr>
          <p:nvPr/>
        </p:nvGrpSpPr>
        <p:grpSpPr bwMode="auto">
          <a:xfrm rot="16200000">
            <a:off x="3620387" y="3814915"/>
            <a:ext cx="334962" cy="1092200"/>
            <a:chOff x="2347" y="4122"/>
            <a:chExt cx="384" cy="1331"/>
          </a:xfrm>
        </p:grpSpPr>
        <p:grpSp>
          <p:nvGrpSpPr>
            <p:cNvPr id="44115" name="Group 83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116" name="Line 8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17" name="Line 8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18" name="Group 86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119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0" name="Line 8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21" name="Group 89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122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3" name="Line 9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24" name="Group 92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25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6" name="Line 9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27" name="Line 95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28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29" name="Line 97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30" name="Line 98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31" name="Line 99"/>
          <p:cNvSpPr>
            <a:spLocks noChangeAspect="1" noChangeShapeType="1"/>
          </p:cNvSpPr>
          <p:nvPr/>
        </p:nvSpPr>
        <p:spPr bwMode="auto">
          <a:xfrm rot="16200000" flipV="1">
            <a:off x="4410962" y="4153053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32" name="Oval 100"/>
          <p:cNvSpPr>
            <a:spLocks noChangeAspect="1" noChangeArrowheads="1"/>
          </p:cNvSpPr>
          <p:nvPr/>
        </p:nvSpPr>
        <p:spPr bwMode="auto">
          <a:xfrm flipH="1" flipV="1">
            <a:off x="4509932" y="4246889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grpSp>
        <p:nvGrpSpPr>
          <p:cNvPr id="44133" name="Group 101"/>
          <p:cNvGrpSpPr>
            <a:grpSpLocks noChangeAspect="1"/>
          </p:cNvGrpSpPr>
          <p:nvPr/>
        </p:nvGrpSpPr>
        <p:grpSpPr bwMode="auto">
          <a:xfrm rot="16200000">
            <a:off x="2726624" y="4926165"/>
            <a:ext cx="334962" cy="1092200"/>
            <a:chOff x="2347" y="4122"/>
            <a:chExt cx="384" cy="1331"/>
          </a:xfrm>
        </p:grpSpPr>
        <p:grpSp>
          <p:nvGrpSpPr>
            <p:cNvPr id="44134" name="Group 102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135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36" name="Line 10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37" name="Group 105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138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39" name="Line 10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40" name="Group 108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141" name="Line 10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42" name="Line 11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43" name="Group 111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44" name="Line 112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45" name="Line 113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46" name="Line 114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7" name="Line 115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8" name="Line 116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9" name="Line 117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50" name="Line 118"/>
          <p:cNvSpPr>
            <a:spLocks noChangeAspect="1" noChangeShapeType="1"/>
          </p:cNvSpPr>
          <p:nvPr/>
        </p:nvSpPr>
        <p:spPr bwMode="auto">
          <a:xfrm flipV="1">
            <a:off x="1101024" y="5450040"/>
            <a:ext cx="13128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1" name="Line 119"/>
          <p:cNvSpPr>
            <a:spLocks noChangeAspect="1" noChangeShapeType="1"/>
          </p:cNvSpPr>
          <p:nvPr/>
        </p:nvSpPr>
        <p:spPr bwMode="auto">
          <a:xfrm>
            <a:off x="1101024" y="4334028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2" name="Line 120"/>
          <p:cNvSpPr>
            <a:spLocks noChangeAspect="1" noChangeShapeType="1"/>
          </p:cNvSpPr>
          <p:nvPr/>
        </p:nvSpPr>
        <p:spPr bwMode="auto">
          <a:xfrm>
            <a:off x="3402899" y="5450040"/>
            <a:ext cx="118745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3" name="Line 121"/>
          <p:cNvSpPr>
            <a:spLocks noChangeAspect="1" noChangeShapeType="1"/>
          </p:cNvSpPr>
          <p:nvPr/>
        </p:nvSpPr>
        <p:spPr bwMode="auto">
          <a:xfrm>
            <a:off x="4571299" y="4351490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4" name="Text Box 122"/>
          <p:cNvSpPr txBox="1">
            <a:spLocks noChangeAspect="1" noChangeArrowheads="1"/>
          </p:cNvSpPr>
          <p:nvPr/>
        </p:nvSpPr>
        <p:spPr bwMode="auto">
          <a:xfrm>
            <a:off x="1724708" y="2006753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5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44155" name="Text Box 123"/>
          <p:cNvSpPr txBox="1">
            <a:spLocks noChangeAspect="1" noChangeArrowheads="1"/>
          </p:cNvSpPr>
          <p:nvPr/>
        </p:nvSpPr>
        <p:spPr bwMode="auto">
          <a:xfrm>
            <a:off x="3529696" y="2017865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3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44156" name="Text Box 124"/>
          <p:cNvSpPr txBox="1">
            <a:spLocks noChangeAspect="1" noChangeArrowheads="1"/>
          </p:cNvSpPr>
          <p:nvPr/>
        </p:nvSpPr>
        <p:spPr bwMode="auto">
          <a:xfrm>
            <a:off x="3650346" y="4568706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4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157" name="Text Box 125"/>
          <p:cNvSpPr txBox="1">
            <a:spLocks noChangeAspect="1" noChangeArrowheads="1"/>
          </p:cNvSpPr>
          <p:nvPr/>
        </p:nvSpPr>
        <p:spPr bwMode="auto">
          <a:xfrm>
            <a:off x="2693430" y="5679161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158" name="Text Box 126"/>
          <p:cNvSpPr txBox="1">
            <a:spLocks noChangeAspect="1" noChangeArrowheads="1"/>
          </p:cNvSpPr>
          <p:nvPr/>
        </p:nvSpPr>
        <p:spPr bwMode="auto">
          <a:xfrm>
            <a:off x="4653948" y="4102873"/>
            <a:ext cx="3531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endParaRPr lang="en-GB" altLang="en-US" baseline="-25000" dirty="0"/>
          </a:p>
        </p:txBody>
      </p:sp>
      <p:sp>
        <p:nvSpPr>
          <p:cNvPr id="44160" name="Text Box 128"/>
          <p:cNvSpPr txBox="1">
            <a:spLocks noChangeAspect="1" noChangeArrowheads="1"/>
          </p:cNvSpPr>
          <p:nvPr/>
        </p:nvSpPr>
        <p:spPr bwMode="auto">
          <a:xfrm>
            <a:off x="2565716" y="4390905"/>
            <a:ext cx="487313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(ref) </a:t>
            </a:r>
            <a:endParaRPr lang="en-GB" altLang="en-US" baseline="-25000" dirty="0"/>
          </a:p>
        </p:txBody>
      </p:sp>
      <p:sp>
        <p:nvSpPr>
          <p:cNvPr id="44161" name="Text Box 129"/>
          <p:cNvSpPr txBox="1">
            <a:spLocks noChangeAspect="1" noChangeArrowheads="1"/>
          </p:cNvSpPr>
          <p:nvPr/>
        </p:nvSpPr>
        <p:spPr bwMode="auto">
          <a:xfrm>
            <a:off x="2456029" y="6039201"/>
            <a:ext cx="8976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b="1"/>
              <a:t>Figure 2</a:t>
            </a:r>
            <a:endParaRPr lang="en-GB" altLang="en-US" b="1" baseline="-25000"/>
          </a:p>
        </p:txBody>
      </p:sp>
      <p:sp>
        <p:nvSpPr>
          <p:cNvPr id="134" name="Line 81"/>
          <p:cNvSpPr>
            <a:spLocks noChangeAspect="1" noChangeShapeType="1"/>
          </p:cNvSpPr>
          <p:nvPr/>
        </p:nvSpPr>
        <p:spPr bwMode="auto">
          <a:xfrm rot="16200000" flipV="1">
            <a:off x="4561869" y="3378397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36" name="Oval 100"/>
          <p:cNvSpPr>
            <a:spLocks noChangeAspect="1" noChangeArrowheads="1"/>
          </p:cNvSpPr>
          <p:nvPr/>
        </p:nvSpPr>
        <p:spPr bwMode="auto">
          <a:xfrm flipH="1" flipV="1">
            <a:off x="2781740" y="2446689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38" name="Oval 100"/>
          <p:cNvSpPr>
            <a:spLocks noChangeAspect="1" noChangeArrowheads="1"/>
          </p:cNvSpPr>
          <p:nvPr/>
        </p:nvSpPr>
        <p:spPr bwMode="auto">
          <a:xfrm flipH="1" flipV="1">
            <a:off x="1053548" y="4246889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39" name="Line 24"/>
          <p:cNvSpPr>
            <a:spLocks noChangeAspect="1" noChangeShapeType="1"/>
          </p:cNvSpPr>
          <p:nvPr/>
        </p:nvSpPr>
        <p:spPr bwMode="auto">
          <a:xfrm rot="16200000" flipV="1">
            <a:off x="1117006" y="3070165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0" name="Line 24"/>
          <p:cNvSpPr>
            <a:spLocks noChangeAspect="1" noChangeShapeType="1"/>
          </p:cNvSpPr>
          <p:nvPr/>
        </p:nvSpPr>
        <p:spPr bwMode="auto">
          <a:xfrm rot="16200000" flipV="1">
            <a:off x="1118640" y="3376002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1" name="Line 24"/>
          <p:cNvSpPr>
            <a:spLocks noChangeAspect="1" noChangeShapeType="1"/>
          </p:cNvSpPr>
          <p:nvPr/>
        </p:nvSpPr>
        <p:spPr bwMode="auto">
          <a:xfrm rot="16200000" flipV="1">
            <a:off x="4548184" y="3052747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649604" y="3152198"/>
            <a:ext cx="881243" cy="798024"/>
            <a:chOff x="3151832" y="2982381"/>
            <a:chExt cx="881243" cy="798024"/>
          </a:xfrm>
        </p:grpSpPr>
        <p:sp>
          <p:nvSpPr>
            <p:cNvPr id="132" name="Arc 131"/>
            <p:cNvSpPr/>
            <p:nvPr/>
          </p:nvSpPr>
          <p:spPr>
            <a:xfrm rot="17380057">
              <a:off x="3193442" y="2940771"/>
              <a:ext cx="798024" cy="881243"/>
            </a:xfrm>
            <a:prstGeom prst="arc">
              <a:avLst>
                <a:gd name="adj1" fmla="val 14420896"/>
                <a:gd name="adj2" fmla="val 11061715"/>
              </a:avLst>
            </a:prstGeom>
            <a:noFill/>
            <a:ln w="1905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3" name="Text Box 75"/>
            <p:cNvSpPr txBox="1">
              <a:spLocks noChangeAspect="1" noChangeArrowheads="1"/>
            </p:cNvSpPr>
            <p:nvPr/>
          </p:nvSpPr>
          <p:spPr bwMode="auto">
            <a:xfrm>
              <a:off x="3252652" y="3263962"/>
              <a:ext cx="5746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GB" alt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010038" y="4800731"/>
            <a:ext cx="1803305" cy="420984"/>
            <a:chOff x="3512266" y="4630914"/>
            <a:chExt cx="1803305" cy="420984"/>
          </a:xfrm>
          <a:noFill/>
        </p:grpSpPr>
        <p:sp>
          <p:nvSpPr>
            <p:cNvPr id="137" name="Arc 136"/>
            <p:cNvSpPr/>
            <p:nvPr/>
          </p:nvSpPr>
          <p:spPr>
            <a:xfrm rot="16200000">
              <a:off x="4233063" y="3910117"/>
              <a:ext cx="361712" cy="1803305"/>
            </a:xfrm>
            <a:prstGeom prst="arc">
              <a:avLst>
                <a:gd name="adj1" fmla="val 15333965"/>
                <a:gd name="adj2" fmla="val 7814806"/>
              </a:avLst>
            </a:prstGeom>
            <a:grpFill/>
            <a:ln w="19050">
              <a:solidFill>
                <a:schemeClr val="accent1">
                  <a:lumMod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Text Box 75"/>
            <p:cNvSpPr txBox="1">
              <a:spLocks noChangeAspect="1" noChangeArrowheads="1"/>
            </p:cNvSpPr>
            <p:nvPr/>
          </p:nvSpPr>
          <p:spPr bwMode="auto">
            <a:xfrm>
              <a:off x="4058195" y="4774899"/>
              <a:ext cx="574660" cy="276999"/>
            </a:xfrm>
            <a:prstGeom prst="rect">
              <a:avLst/>
            </a:prstGeom>
            <a:grpFill/>
            <a:ln w="15875">
              <a:noFill/>
              <a:miter lim="800000"/>
              <a:headEnd/>
              <a:tailEnd/>
            </a:ln>
            <a:extLst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GB" altLang="en-US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82064" y="2660249"/>
            <a:ext cx="2621351" cy="1443169"/>
            <a:chOff x="2984292" y="2490432"/>
            <a:chExt cx="2621351" cy="1443169"/>
          </a:xfrm>
        </p:grpSpPr>
        <p:sp>
          <p:nvSpPr>
            <p:cNvPr id="142" name="Arc 141"/>
            <p:cNvSpPr/>
            <p:nvPr/>
          </p:nvSpPr>
          <p:spPr>
            <a:xfrm rot="16396151">
              <a:off x="3573383" y="1901341"/>
              <a:ext cx="1443169" cy="2621351"/>
            </a:xfrm>
            <a:prstGeom prst="arc">
              <a:avLst>
                <a:gd name="adj1" fmla="val 16468712"/>
                <a:gd name="adj2" fmla="val 7583960"/>
              </a:avLst>
            </a:prstGeom>
            <a:ln w="19050">
              <a:solidFill>
                <a:srgbClr val="00B0F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5" name="Text Box 75"/>
            <p:cNvSpPr txBox="1">
              <a:spLocks noChangeAspect="1" noChangeArrowheads="1"/>
            </p:cNvSpPr>
            <p:nvPr/>
          </p:nvSpPr>
          <p:spPr bwMode="auto">
            <a:xfrm>
              <a:off x="4698275" y="3468614"/>
              <a:ext cx="5746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GB" altLang="en-US" baseline="-25000" dirty="0">
                <a:solidFill>
                  <a:srgbClr val="00B0F0"/>
                </a:solidFill>
              </a:endParaRPr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699859"/>
              </p:ext>
            </p:extLst>
          </p:nvPr>
        </p:nvGraphicFramePr>
        <p:xfrm>
          <a:off x="4792391" y="4659313"/>
          <a:ext cx="40116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3" imgW="1663700" imgH="393700" progId="Equation.3">
                  <p:embed/>
                </p:oleObj>
              </mc:Choice>
              <mc:Fallback>
                <p:oleObj name="Equation" r:id="rId3" imgW="16637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391" y="4659313"/>
                        <a:ext cx="40116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146925" y="5421313"/>
            <a:ext cx="847544" cy="525462"/>
            <a:chOff x="7146925" y="5421313"/>
            <a:chExt cx="847544" cy="525462"/>
          </a:xfrm>
        </p:grpSpPr>
        <p:sp>
          <p:nvSpPr>
            <p:cNvPr id="147" name="Rectangle 146"/>
            <p:cNvSpPr/>
            <p:nvPr/>
          </p:nvSpPr>
          <p:spPr>
            <a:xfrm>
              <a:off x="7158446" y="5434148"/>
              <a:ext cx="836023" cy="47026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4442336"/>
                </p:ext>
              </p:extLst>
            </p:nvPr>
          </p:nvGraphicFramePr>
          <p:xfrm>
            <a:off x="7146925" y="5421313"/>
            <a:ext cx="808038" cy="525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8" name="Equation" r:id="rId5" imgW="266400" imgH="215640" progId="Equation.3">
                    <p:embed/>
                  </p:oleObj>
                </mc:Choice>
                <mc:Fallback>
                  <p:oleObj name="Equation" r:id="rId5" imgW="26640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6925" y="5421313"/>
                          <a:ext cx="808038" cy="525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6" name="Text Box 129"/>
          <p:cNvSpPr txBox="1">
            <a:spLocks noChangeAspect="1" noChangeArrowheads="1"/>
          </p:cNvSpPr>
          <p:nvPr/>
        </p:nvSpPr>
        <p:spPr bwMode="auto">
          <a:xfrm>
            <a:off x="937425" y="1445270"/>
            <a:ext cx="37388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Mesh Current I</a:t>
            </a:r>
            <a:r>
              <a:rPr lang="en-GB" altLang="en-US" sz="28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en-US" sz="2800" b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2"/>
          <p:cNvSpPr>
            <a:spLocks noGrp="1" noChangeArrowheads="1"/>
          </p:cNvSpPr>
          <p:nvPr>
            <p:ph type="title"/>
          </p:nvPr>
        </p:nvSpPr>
        <p:spPr>
          <a:xfrm>
            <a:off x="-86498" y="358346"/>
            <a:ext cx="9032789" cy="838200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/>
              <a:t>           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Solution </a:t>
            </a:r>
            <a:r>
              <a:rPr lang="en-GB" altLang="en-US" sz="4400" b="1" dirty="0">
                <a:solidFill>
                  <a:schemeClr val="bg1">
                    <a:lumMod val="95000"/>
                  </a:schemeClr>
                </a:solidFill>
              </a:rPr>
              <a:t>to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Tutorial 2, Question 3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9" name="Footer Placeholder 4"/>
          <p:cNvSpPr txBox="1">
            <a:spLocks/>
          </p:cNvSpPr>
          <p:nvPr/>
        </p:nvSpPr>
        <p:spPr>
          <a:xfrm>
            <a:off x="457200" y="6422364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193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/>
          <p:cNvSpPr/>
          <p:nvPr/>
        </p:nvSpPr>
        <p:spPr>
          <a:xfrm>
            <a:off x="5826034" y="4049486"/>
            <a:ext cx="836023" cy="4702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6B25D-FD21-40F0-BEF7-3296AACD58D1}" type="slidenum">
              <a:rPr lang="en-US" altLang="en-US"/>
              <a:pPr/>
              <a:t>15</a:t>
            </a:fld>
            <a:endParaRPr lang="en-US" altLang="en-US"/>
          </a:p>
        </p:txBody>
      </p:sp>
      <p:grpSp>
        <p:nvGrpSpPr>
          <p:cNvPr id="44038" name="Group 6"/>
          <p:cNvGrpSpPr>
            <a:grpSpLocks noChangeAspect="1"/>
          </p:cNvGrpSpPr>
          <p:nvPr/>
        </p:nvGrpSpPr>
        <p:grpSpPr bwMode="auto">
          <a:xfrm>
            <a:off x="2556605" y="2970502"/>
            <a:ext cx="334963" cy="1093787"/>
            <a:chOff x="2347" y="4122"/>
            <a:chExt cx="384" cy="1331"/>
          </a:xfrm>
        </p:grpSpPr>
        <p:grpSp>
          <p:nvGrpSpPr>
            <p:cNvPr id="44039" name="Group 7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40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1" name="Line 9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2" name="Group 10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43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4" name="Line 12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5" name="Group 13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46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7" name="Line 1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8" name="Group 16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049" name="Line 1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50" name="Line 1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051" name="Line 19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2" name="Line 20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3" name="Line 21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4" name="Line 22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055" name="Line 23"/>
          <p:cNvSpPr>
            <a:spLocks noChangeAspect="1" noChangeShapeType="1"/>
          </p:cNvSpPr>
          <p:nvPr/>
        </p:nvSpPr>
        <p:spPr bwMode="auto">
          <a:xfrm>
            <a:off x="1019905" y="4281777"/>
            <a:ext cx="22653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6" name="Line 24"/>
          <p:cNvSpPr>
            <a:spLocks noChangeAspect="1" noChangeShapeType="1"/>
          </p:cNvSpPr>
          <p:nvPr/>
        </p:nvSpPr>
        <p:spPr bwMode="auto">
          <a:xfrm rot="16200000" flipV="1">
            <a:off x="1200880" y="2264064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7" name="Line 25"/>
          <p:cNvSpPr>
            <a:spLocks noChangeAspect="1" noChangeShapeType="1"/>
          </p:cNvSpPr>
          <p:nvPr/>
        </p:nvSpPr>
        <p:spPr bwMode="auto">
          <a:xfrm flipV="1">
            <a:off x="2747105" y="2427577"/>
            <a:ext cx="0" cy="5397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8" name="Text Box 26"/>
          <p:cNvSpPr txBox="1">
            <a:spLocks noChangeAspect="1" noChangeArrowheads="1"/>
          </p:cNvSpPr>
          <p:nvPr/>
        </p:nvSpPr>
        <p:spPr bwMode="auto">
          <a:xfrm>
            <a:off x="3023716" y="3310590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059" name="Text Box 27"/>
          <p:cNvSpPr txBox="1">
            <a:spLocks noChangeAspect="1" noChangeArrowheads="1"/>
          </p:cNvSpPr>
          <p:nvPr/>
        </p:nvSpPr>
        <p:spPr bwMode="auto">
          <a:xfrm>
            <a:off x="2673460" y="205768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1</a:t>
            </a:r>
            <a:endParaRPr lang="en-GB" altLang="en-US" baseline="-25000"/>
          </a:p>
        </p:txBody>
      </p:sp>
      <p:sp>
        <p:nvSpPr>
          <p:cNvPr id="44061" name="Oval 29"/>
          <p:cNvSpPr>
            <a:spLocks noChangeAspect="1" noChangeArrowheads="1"/>
          </p:cNvSpPr>
          <p:nvPr/>
        </p:nvSpPr>
        <p:spPr bwMode="auto">
          <a:xfrm flipH="1" flipV="1">
            <a:off x="2700621" y="4194638"/>
            <a:ext cx="143926" cy="121632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44062" name="Text Box 30"/>
          <p:cNvSpPr txBox="1">
            <a:spLocks noChangeAspect="1" noChangeArrowheads="1"/>
          </p:cNvSpPr>
          <p:nvPr/>
        </p:nvSpPr>
        <p:spPr bwMode="auto">
          <a:xfrm>
            <a:off x="2512589" y="3970726"/>
            <a:ext cx="192360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3 </a:t>
            </a:r>
            <a:endParaRPr lang="en-GB" altLang="en-US" baseline="-25000" dirty="0"/>
          </a:p>
        </p:txBody>
      </p:sp>
      <p:sp>
        <p:nvSpPr>
          <p:cNvPr id="44064" name="Text Box 32"/>
          <p:cNvSpPr txBox="1">
            <a:spLocks noChangeAspect="1" noChangeArrowheads="1"/>
          </p:cNvSpPr>
          <p:nvPr/>
        </p:nvSpPr>
        <p:spPr bwMode="auto">
          <a:xfrm>
            <a:off x="143692" y="3176877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10 V</a:t>
            </a:r>
            <a:endParaRPr lang="en-GB" altLang="en-US" baseline="-25000" dirty="0"/>
          </a:p>
        </p:txBody>
      </p:sp>
      <p:sp>
        <p:nvSpPr>
          <p:cNvPr id="44066" name="Line 34"/>
          <p:cNvSpPr>
            <a:spLocks noChangeAspect="1" noChangeShapeType="1"/>
          </p:cNvSpPr>
          <p:nvPr/>
        </p:nvSpPr>
        <p:spPr bwMode="auto">
          <a:xfrm>
            <a:off x="1019905" y="2445038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67" name="Line 35"/>
          <p:cNvSpPr>
            <a:spLocks noChangeAspect="1" noChangeShapeType="1"/>
          </p:cNvSpPr>
          <p:nvPr/>
        </p:nvSpPr>
        <p:spPr bwMode="auto">
          <a:xfrm>
            <a:off x="1019905" y="3501271"/>
            <a:ext cx="0" cy="792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grpSp>
        <p:nvGrpSpPr>
          <p:cNvPr id="44070" name="Group 38"/>
          <p:cNvGrpSpPr>
            <a:grpSpLocks noChangeAspect="1"/>
          </p:cNvGrpSpPr>
          <p:nvPr/>
        </p:nvGrpSpPr>
        <p:grpSpPr bwMode="auto">
          <a:xfrm rot="16200000">
            <a:off x="1710468" y="1917989"/>
            <a:ext cx="334962" cy="1092200"/>
            <a:chOff x="2347" y="4122"/>
            <a:chExt cx="384" cy="1331"/>
          </a:xfrm>
        </p:grpSpPr>
        <p:grpSp>
          <p:nvGrpSpPr>
            <p:cNvPr id="44071" name="Group 3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72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3" name="Line 4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74" name="Group 4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75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6" name="Line 4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77" name="Group 4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78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9" name="Line 4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80" name="Group 4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081" name="Line 4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82" name="Line 5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083" name="Line 5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4" name="Line 5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5" name="Line 5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6" name="Line 5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087" name="Line 55"/>
          <p:cNvSpPr>
            <a:spLocks noChangeAspect="1" noChangeShapeType="1"/>
          </p:cNvSpPr>
          <p:nvPr/>
        </p:nvSpPr>
        <p:spPr bwMode="auto">
          <a:xfrm rot="16200000" flipV="1">
            <a:off x="2567718" y="2264064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88" name="Line 56"/>
          <p:cNvSpPr>
            <a:spLocks noChangeAspect="1" noChangeShapeType="1"/>
          </p:cNvSpPr>
          <p:nvPr/>
        </p:nvSpPr>
        <p:spPr bwMode="auto">
          <a:xfrm rot="10800000" flipV="1">
            <a:off x="2747105" y="3938877"/>
            <a:ext cx="0" cy="3603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89" name="Line 57"/>
          <p:cNvSpPr>
            <a:spLocks noChangeAspect="1" noChangeShapeType="1"/>
          </p:cNvSpPr>
          <p:nvPr/>
        </p:nvSpPr>
        <p:spPr bwMode="auto">
          <a:xfrm rot="16200000" flipV="1">
            <a:off x="2943955" y="2265652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44090" name="Group 58"/>
          <p:cNvGrpSpPr>
            <a:grpSpLocks noChangeAspect="1"/>
          </p:cNvGrpSpPr>
          <p:nvPr/>
        </p:nvGrpSpPr>
        <p:grpSpPr bwMode="auto">
          <a:xfrm rot="16200000">
            <a:off x="3437668" y="1917989"/>
            <a:ext cx="334962" cy="1092200"/>
            <a:chOff x="2347" y="4122"/>
            <a:chExt cx="384" cy="1331"/>
          </a:xfrm>
        </p:grpSpPr>
        <p:grpSp>
          <p:nvGrpSpPr>
            <p:cNvPr id="44091" name="Group 5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92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3" name="Line 6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94" name="Group 6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95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6" name="Line 6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97" name="Group 6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98" name="Line 6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9" name="Line 6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00" name="Group 6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01" name="Line 6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02" name="Line 7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03" name="Line 7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4" name="Line 7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5" name="Line 7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6" name="Line 7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07" name="Text Box 75"/>
          <p:cNvSpPr txBox="1">
            <a:spLocks noChangeAspect="1" noChangeArrowheads="1"/>
          </p:cNvSpPr>
          <p:nvPr/>
        </p:nvSpPr>
        <p:spPr bwMode="auto">
          <a:xfrm>
            <a:off x="4907780" y="3176877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20 V</a:t>
            </a:r>
            <a:endParaRPr lang="en-GB" altLang="en-US" baseline="-25000" dirty="0"/>
          </a:p>
        </p:txBody>
      </p:sp>
      <p:sp>
        <p:nvSpPr>
          <p:cNvPr id="44109" name="Line 77"/>
          <p:cNvSpPr>
            <a:spLocks noChangeAspect="1" noChangeShapeType="1"/>
          </p:cNvSpPr>
          <p:nvPr/>
        </p:nvSpPr>
        <p:spPr bwMode="auto">
          <a:xfrm>
            <a:off x="4490180" y="2445039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10" name="Line 78"/>
          <p:cNvSpPr>
            <a:spLocks noChangeAspect="1" noChangeShapeType="1"/>
          </p:cNvSpPr>
          <p:nvPr/>
        </p:nvSpPr>
        <p:spPr bwMode="auto">
          <a:xfrm>
            <a:off x="4490180" y="3492607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44113" name="Line 81"/>
          <p:cNvSpPr>
            <a:spLocks noChangeAspect="1" noChangeShapeType="1"/>
          </p:cNvSpPr>
          <p:nvPr/>
        </p:nvSpPr>
        <p:spPr bwMode="auto">
          <a:xfrm rot="16200000" flipV="1">
            <a:off x="4293330" y="2265652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44114" name="Group 82"/>
          <p:cNvGrpSpPr>
            <a:grpSpLocks noChangeAspect="1"/>
          </p:cNvGrpSpPr>
          <p:nvPr/>
        </p:nvGrpSpPr>
        <p:grpSpPr bwMode="auto">
          <a:xfrm rot="16200000">
            <a:off x="3539268" y="3762664"/>
            <a:ext cx="334962" cy="1092200"/>
            <a:chOff x="2347" y="4122"/>
            <a:chExt cx="384" cy="1331"/>
          </a:xfrm>
        </p:grpSpPr>
        <p:grpSp>
          <p:nvGrpSpPr>
            <p:cNvPr id="44115" name="Group 83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116" name="Line 8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17" name="Line 8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18" name="Group 86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119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0" name="Line 8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21" name="Group 89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122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3" name="Line 9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24" name="Group 92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25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6" name="Line 9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27" name="Line 95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28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29" name="Line 97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30" name="Line 98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31" name="Line 99"/>
          <p:cNvSpPr>
            <a:spLocks noChangeAspect="1" noChangeShapeType="1"/>
          </p:cNvSpPr>
          <p:nvPr/>
        </p:nvSpPr>
        <p:spPr bwMode="auto">
          <a:xfrm rot="16200000" flipV="1">
            <a:off x="4329843" y="4100802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32" name="Oval 100"/>
          <p:cNvSpPr>
            <a:spLocks noChangeAspect="1" noChangeArrowheads="1"/>
          </p:cNvSpPr>
          <p:nvPr/>
        </p:nvSpPr>
        <p:spPr bwMode="auto">
          <a:xfrm flipH="1" flipV="1">
            <a:off x="4428813" y="4194638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grpSp>
        <p:nvGrpSpPr>
          <p:cNvPr id="44133" name="Group 101"/>
          <p:cNvGrpSpPr>
            <a:grpSpLocks noChangeAspect="1"/>
          </p:cNvGrpSpPr>
          <p:nvPr/>
        </p:nvGrpSpPr>
        <p:grpSpPr bwMode="auto">
          <a:xfrm rot="16200000">
            <a:off x="2645505" y="4873914"/>
            <a:ext cx="334962" cy="1092200"/>
            <a:chOff x="2347" y="4122"/>
            <a:chExt cx="384" cy="1331"/>
          </a:xfrm>
        </p:grpSpPr>
        <p:grpSp>
          <p:nvGrpSpPr>
            <p:cNvPr id="44134" name="Group 102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135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36" name="Line 10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37" name="Group 105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138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39" name="Line 10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40" name="Group 108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141" name="Line 10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42" name="Line 11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43" name="Group 111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44" name="Line 112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45" name="Line 113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46" name="Line 114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7" name="Line 115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8" name="Line 116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9" name="Line 117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50" name="Line 118"/>
          <p:cNvSpPr>
            <a:spLocks noChangeAspect="1" noChangeShapeType="1"/>
          </p:cNvSpPr>
          <p:nvPr/>
        </p:nvSpPr>
        <p:spPr bwMode="auto">
          <a:xfrm flipV="1">
            <a:off x="1019905" y="5397789"/>
            <a:ext cx="13128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1" name="Line 119"/>
          <p:cNvSpPr>
            <a:spLocks noChangeAspect="1" noChangeShapeType="1"/>
          </p:cNvSpPr>
          <p:nvPr/>
        </p:nvSpPr>
        <p:spPr bwMode="auto">
          <a:xfrm>
            <a:off x="1019905" y="4281777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2" name="Line 120"/>
          <p:cNvSpPr>
            <a:spLocks noChangeAspect="1" noChangeShapeType="1"/>
          </p:cNvSpPr>
          <p:nvPr/>
        </p:nvSpPr>
        <p:spPr bwMode="auto">
          <a:xfrm>
            <a:off x="3321780" y="5397789"/>
            <a:ext cx="118745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3" name="Line 121"/>
          <p:cNvSpPr>
            <a:spLocks noChangeAspect="1" noChangeShapeType="1"/>
          </p:cNvSpPr>
          <p:nvPr/>
        </p:nvSpPr>
        <p:spPr bwMode="auto">
          <a:xfrm>
            <a:off x="4490180" y="4299239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4" name="Text Box 122"/>
          <p:cNvSpPr txBox="1">
            <a:spLocks noChangeAspect="1" noChangeArrowheads="1"/>
          </p:cNvSpPr>
          <p:nvPr/>
        </p:nvSpPr>
        <p:spPr bwMode="auto">
          <a:xfrm>
            <a:off x="1643589" y="1954502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5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44155" name="Text Box 123"/>
          <p:cNvSpPr txBox="1">
            <a:spLocks noChangeAspect="1" noChangeArrowheads="1"/>
          </p:cNvSpPr>
          <p:nvPr/>
        </p:nvSpPr>
        <p:spPr bwMode="auto">
          <a:xfrm>
            <a:off x="3448577" y="1965614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3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44156" name="Text Box 124"/>
          <p:cNvSpPr txBox="1">
            <a:spLocks noChangeAspect="1" noChangeArrowheads="1"/>
          </p:cNvSpPr>
          <p:nvPr/>
        </p:nvSpPr>
        <p:spPr bwMode="auto">
          <a:xfrm>
            <a:off x="3569227" y="4516455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4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157" name="Text Box 125"/>
          <p:cNvSpPr txBox="1">
            <a:spLocks noChangeAspect="1" noChangeArrowheads="1"/>
          </p:cNvSpPr>
          <p:nvPr/>
        </p:nvSpPr>
        <p:spPr bwMode="auto">
          <a:xfrm>
            <a:off x="2612311" y="5626910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158" name="Text Box 126"/>
          <p:cNvSpPr txBox="1">
            <a:spLocks noChangeAspect="1" noChangeArrowheads="1"/>
          </p:cNvSpPr>
          <p:nvPr/>
        </p:nvSpPr>
        <p:spPr bwMode="auto">
          <a:xfrm>
            <a:off x="4572829" y="4050622"/>
            <a:ext cx="3531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endParaRPr lang="en-GB" altLang="en-US" baseline="-25000" dirty="0"/>
          </a:p>
        </p:txBody>
      </p:sp>
      <p:sp>
        <p:nvSpPr>
          <p:cNvPr id="44160" name="Text Box 128"/>
          <p:cNvSpPr txBox="1">
            <a:spLocks noChangeAspect="1" noChangeArrowheads="1"/>
          </p:cNvSpPr>
          <p:nvPr/>
        </p:nvSpPr>
        <p:spPr bwMode="auto">
          <a:xfrm>
            <a:off x="2484597" y="4338654"/>
            <a:ext cx="487313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(ref) </a:t>
            </a:r>
            <a:endParaRPr lang="en-GB" altLang="en-US" baseline="-25000" dirty="0"/>
          </a:p>
        </p:txBody>
      </p:sp>
      <p:sp>
        <p:nvSpPr>
          <p:cNvPr id="44161" name="Text Box 129"/>
          <p:cNvSpPr txBox="1">
            <a:spLocks noChangeAspect="1" noChangeArrowheads="1"/>
          </p:cNvSpPr>
          <p:nvPr/>
        </p:nvSpPr>
        <p:spPr bwMode="auto">
          <a:xfrm>
            <a:off x="2374910" y="5986950"/>
            <a:ext cx="8976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b="1"/>
              <a:t>Figure 2</a:t>
            </a:r>
            <a:endParaRPr lang="en-GB" altLang="en-US" b="1" baseline="-25000"/>
          </a:p>
        </p:txBody>
      </p:sp>
      <p:sp>
        <p:nvSpPr>
          <p:cNvPr id="134" name="Line 81"/>
          <p:cNvSpPr>
            <a:spLocks noChangeAspect="1" noChangeShapeType="1"/>
          </p:cNvSpPr>
          <p:nvPr/>
        </p:nvSpPr>
        <p:spPr bwMode="auto">
          <a:xfrm rot="16200000" flipV="1">
            <a:off x="4480750" y="3326146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36" name="Oval 100"/>
          <p:cNvSpPr>
            <a:spLocks noChangeAspect="1" noChangeArrowheads="1"/>
          </p:cNvSpPr>
          <p:nvPr/>
        </p:nvSpPr>
        <p:spPr bwMode="auto">
          <a:xfrm flipH="1" flipV="1">
            <a:off x="2700621" y="2394438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38" name="Oval 100"/>
          <p:cNvSpPr>
            <a:spLocks noChangeAspect="1" noChangeArrowheads="1"/>
          </p:cNvSpPr>
          <p:nvPr/>
        </p:nvSpPr>
        <p:spPr bwMode="auto">
          <a:xfrm flipH="1" flipV="1">
            <a:off x="972429" y="4194638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39" name="Line 24"/>
          <p:cNvSpPr>
            <a:spLocks noChangeAspect="1" noChangeShapeType="1"/>
          </p:cNvSpPr>
          <p:nvPr/>
        </p:nvSpPr>
        <p:spPr bwMode="auto">
          <a:xfrm rot="16200000" flipV="1">
            <a:off x="1035887" y="3017914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0" name="Line 24"/>
          <p:cNvSpPr>
            <a:spLocks noChangeAspect="1" noChangeShapeType="1"/>
          </p:cNvSpPr>
          <p:nvPr/>
        </p:nvSpPr>
        <p:spPr bwMode="auto">
          <a:xfrm rot="16200000" flipV="1">
            <a:off x="1037521" y="3323751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1" name="Line 24"/>
          <p:cNvSpPr>
            <a:spLocks noChangeAspect="1" noChangeShapeType="1"/>
          </p:cNvSpPr>
          <p:nvPr/>
        </p:nvSpPr>
        <p:spPr bwMode="auto">
          <a:xfrm rot="16200000" flipV="1">
            <a:off x="4467065" y="3000496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579392" y="3037020"/>
            <a:ext cx="881243" cy="862842"/>
            <a:chOff x="3162739" y="2919454"/>
            <a:chExt cx="881243" cy="862842"/>
          </a:xfrm>
        </p:grpSpPr>
        <p:sp>
          <p:nvSpPr>
            <p:cNvPr id="132" name="Arc 131"/>
            <p:cNvSpPr/>
            <p:nvPr/>
          </p:nvSpPr>
          <p:spPr>
            <a:xfrm rot="17380057">
              <a:off x="3171940" y="2910253"/>
              <a:ext cx="862842" cy="881243"/>
            </a:xfrm>
            <a:prstGeom prst="arc">
              <a:avLst>
                <a:gd name="adj1" fmla="val 14420896"/>
                <a:gd name="adj2" fmla="val 11061715"/>
              </a:avLst>
            </a:prstGeom>
            <a:ln w="1905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3" name="Text Box 75"/>
            <p:cNvSpPr txBox="1">
              <a:spLocks noChangeAspect="1" noChangeArrowheads="1"/>
            </p:cNvSpPr>
            <p:nvPr/>
          </p:nvSpPr>
          <p:spPr bwMode="auto">
            <a:xfrm>
              <a:off x="3252652" y="3263962"/>
              <a:ext cx="5746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GB" alt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28919" y="4748480"/>
            <a:ext cx="1803305" cy="420984"/>
            <a:chOff x="3512266" y="4630914"/>
            <a:chExt cx="1803305" cy="420984"/>
          </a:xfrm>
        </p:grpSpPr>
        <p:sp>
          <p:nvSpPr>
            <p:cNvPr id="137" name="Arc 136"/>
            <p:cNvSpPr/>
            <p:nvPr/>
          </p:nvSpPr>
          <p:spPr>
            <a:xfrm rot="16200000">
              <a:off x="4233063" y="3910117"/>
              <a:ext cx="361712" cy="1803305"/>
            </a:xfrm>
            <a:prstGeom prst="arc">
              <a:avLst>
                <a:gd name="adj1" fmla="val 15333965"/>
                <a:gd name="adj2" fmla="val 7814806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Text Box 75"/>
            <p:cNvSpPr txBox="1">
              <a:spLocks noChangeAspect="1" noChangeArrowheads="1"/>
            </p:cNvSpPr>
            <p:nvPr/>
          </p:nvSpPr>
          <p:spPr bwMode="auto">
            <a:xfrm>
              <a:off x="4058195" y="4774899"/>
              <a:ext cx="5746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GB" altLang="en-US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00945" y="2607998"/>
            <a:ext cx="2621351" cy="1443169"/>
            <a:chOff x="2984292" y="2490432"/>
            <a:chExt cx="2621351" cy="1443169"/>
          </a:xfrm>
        </p:grpSpPr>
        <p:sp>
          <p:nvSpPr>
            <p:cNvPr id="142" name="Arc 141"/>
            <p:cNvSpPr/>
            <p:nvPr/>
          </p:nvSpPr>
          <p:spPr>
            <a:xfrm rot="16396151">
              <a:off x="3573383" y="1901341"/>
              <a:ext cx="1443169" cy="2621351"/>
            </a:xfrm>
            <a:prstGeom prst="arc">
              <a:avLst>
                <a:gd name="adj1" fmla="val 16468712"/>
                <a:gd name="adj2" fmla="val 7583960"/>
              </a:avLst>
            </a:prstGeom>
            <a:ln w="19050">
              <a:solidFill>
                <a:srgbClr val="00B0F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5" name="Text Box 75"/>
            <p:cNvSpPr txBox="1">
              <a:spLocks noChangeAspect="1" noChangeArrowheads="1"/>
            </p:cNvSpPr>
            <p:nvPr/>
          </p:nvSpPr>
          <p:spPr bwMode="auto">
            <a:xfrm>
              <a:off x="4698275" y="3468614"/>
              <a:ext cx="5746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GB" altLang="en-US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GB" altLang="en-US" baseline="-25000" dirty="0">
                <a:solidFill>
                  <a:srgbClr val="00B0F0"/>
                </a:solidFill>
              </a:endParaRPr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517914"/>
              </p:ext>
            </p:extLst>
          </p:nvPr>
        </p:nvGraphicFramePr>
        <p:xfrm>
          <a:off x="5304111" y="1568632"/>
          <a:ext cx="3368675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3" imgW="1549080" imgH="1002960" progId="Equation.3">
                  <p:embed/>
                </p:oleObj>
              </mc:Choice>
              <mc:Fallback>
                <p:oleObj name="Equation" r:id="rId3" imgW="154908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4111" y="1568632"/>
                        <a:ext cx="3368675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023678"/>
              </p:ext>
            </p:extLst>
          </p:nvPr>
        </p:nvGraphicFramePr>
        <p:xfrm>
          <a:off x="5788387" y="4035425"/>
          <a:ext cx="8080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Equation" r:id="rId5" imgW="266400" imgH="228600" progId="Equation.3">
                  <p:embed/>
                </p:oleObj>
              </mc:Choice>
              <mc:Fallback>
                <p:oleObj name="Equation" r:id="rId5" imgW="266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387" y="4035425"/>
                        <a:ext cx="80803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Text Box 129"/>
          <p:cNvSpPr txBox="1">
            <a:spLocks noChangeAspect="1" noChangeArrowheads="1"/>
          </p:cNvSpPr>
          <p:nvPr/>
        </p:nvSpPr>
        <p:spPr bwMode="auto">
          <a:xfrm>
            <a:off x="923570" y="1476937"/>
            <a:ext cx="37388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Mesh Current I</a:t>
            </a:r>
            <a:r>
              <a:rPr lang="en-GB" altLang="en-US" sz="28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en-US" sz="2800" b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2"/>
          <p:cNvSpPr>
            <a:spLocks noGrp="1" noChangeArrowheads="1"/>
          </p:cNvSpPr>
          <p:nvPr>
            <p:ph type="title"/>
          </p:nvPr>
        </p:nvSpPr>
        <p:spPr>
          <a:xfrm>
            <a:off x="-86498" y="358346"/>
            <a:ext cx="9032789" cy="838200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/>
              <a:t>           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Solution </a:t>
            </a:r>
            <a:r>
              <a:rPr lang="en-GB" altLang="en-US" sz="4400" b="1" dirty="0">
                <a:solidFill>
                  <a:schemeClr val="bg1">
                    <a:lumMod val="95000"/>
                  </a:schemeClr>
                </a:solidFill>
              </a:rPr>
              <a:t>to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Tutorial 2, Question 3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9" name="Footer Placeholder 4"/>
          <p:cNvSpPr txBox="1">
            <a:spLocks/>
          </p:cNvSpPr>
          <p:nvPr/>
        </p:nvSpPr>
        <p:spPr>
          <a:xfrm>
            <a:off x="457200" y="6422364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682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6B25D-FD21-40F0-BEF7-3296AACD58D1}" type="slidenum">
              <a:rPr lang="en-US" altLang="en-US"/>
              <a:pPr/>
              <a:t>2</a:t>
            </a:fld>
            <a:endParaRPr lang="en-US" altLang="en-US"/>
          </a:p>
        </p:txBody>
      </p:sp>
      <p:grpSp>
        <p:nvGrpSpPr>
          <p:cNvPr id="44038" name="Group 6"/>
          <p:cNvGrpSpPr>
            <a:grpSpLocks noChangeAspect="1"/>
          </p:cNvGrpSpPr>
          <p:nvPr/>
        </p:nvGrpSpPr>
        <p:grpSpPr bwMode="auto">
          <a:xfrm>
            <a:off x="4139952" y="2852936"/>
            <a:ext cx="334963" cy="1093787"/>
            <a:chOff x="2347" y="4122"/>
            <a:chExt cx="384" cy="1331"/>
          </a:xfrm>
        </p:grpSpPr>
        <p:grpSp>
          <p:nvGrpSpPr>
            <p:cNvPr id="44039" name="Group 7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40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1" name="Line 9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2" name="Group 10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43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4" name="Line 12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5" name="Group 13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46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7" name="Line 1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8" name="Group 16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049" name="Line 1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50" name="Line 1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051" name="Line 19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2" name="Line 20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3" name="Line 21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4" name="Line 22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055" name="Line 23"/>
          <p:cNvSpPr>
            <a:spLocks noChangeAspect="1" noChangeShapeType="1"/>
          </p:cNvSpPr>
          <p:nvPr/>
        </p:nvSpPr>
        <p:spPr bwMode="auto">
          <a:xfrm>
            <a:off x="2603252" y="4164211"/>
            <a:ext cx="22653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6" name="Line 24"/>
          <p:cNvSpPr>
            <a:spLocks noChangeAspect="1" noChangeShapeType="1"/>
          </p:cNvSpPr>
          <p:nvPr/>
        </p:nvSpPr>
        <p:spPr bwMode="auto">
          <a:xfrm rot="16200000" flipV="1">
            <a:off x="2784227" y="2146498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7" name="Line 25"/>
          <p:cNvSpPr>
            <a:spLocks noChangeAspect="1" noChangeShapeType="1"/>
          </p:cNvSpPr>
          <p:nvPr/>
        </p:nvSpPr>
        <p:spPr bwMode="auto">
          <a:xfrm flipV="1">
            <a:off x="4330452" y="2310011"/>
            <a:ext cx="0" cy="5397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8" name="Text Box 26"/>
          <p:cNvSpPr txBox="1">
            <a:spLocks noChangeAspect="1" noChangeArrowheads="1"/>
          </p:cNvSpPr>
          <p:nvPr/>
        </p:nvSpPr>
        <p:spPr bwMode="auto">
          <a:xfrm>
            <a:off x="4607063" y="3193024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059" name="Text Box 27"/>
          <p:cNvSpPr txBox="1">
            <a:spLocks noChangeAspect="1" noChangeArrowheads="1"/>
          </p:cNvSpPr>
          <p:nvPr/>
        </p:nvSpPr>
        <p:spPr bwMode="auto">
          <a:xfrm>
            <a:off x="4256807" y="194012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1</a:t>
            </a:r>
            <a:endParaRPr lang="en-GB" altLang="en-US" baseline="-25000"/>
          </a:p>
        </p:txBody>
      </p:sp>
      <p:sp>
        <p:nvSpPr>
          <p:cNvPr id="44061" name="Oval 29"/>
          <p:cNvSpPr>
            <a:spLocks noChangeAspect="1" noChangeArrowheads="1"/>
          </p:cNvSpPr>
          <p:nvPr/>
        </p:nvSpPr>
        <p:spPr bwMode="auto">
          <a:xfrm flipH="1" flipV="1">
            <a:off x="4283968" y="4077072"/>
            <a:ext cx="143926" cy="121632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44062" name="Text Box 30"/>
          <p:cNvSpPr txBox="1">
            <a:spLocks noChangeAspect="1" noChangeArrowheads="1"/>
          </p:cNvSpPr>
          <p:nvPr/>
        </p:nvSpPr>
        <p:spPr bwMode="auto">
          <a:xfrm>
            <a:off x="4095936" y="3853160"/>
            <a:ext cx="192360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3 </a:t>
            </a:r>
            <a:endParaRPr lang="en-GB" altLang="en-US" baseline="-25000" dirty="0"/>
          </a:p>
        </p:txBody>
      </p:sp>
      <p:sp>
        <p:nvSpPr>
          <p:cNvPr id="44064" name="Text Box 32"/>
          <p:cNvSpPr txBox="1">
            <a:spLocks noChangeAspect="1" noChangeArrowheads="1"/>
          </p:cNvSpPr>
          <p:nvPr/>
        </p:nvSpPr>
        <p:spPr bwMode="auto">
          <a:xfrm>
            <a:off x="1727039" y="3059311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10 V</a:t>
            </a:r>
            <a:endParaRPr lang="en-GB" altLang="en-US" baseline="-25000" dirty="0"/>
          </a:p>
        </p:txBody>
      </p:sp>
      <p:sp>
        <p:nvSpPr>
          <p:cNvPr id="44066" name="Line 34"/>
          <p:cNvSpPr>
            <a:spLocks noChangeAspect="1" noChangeShapeType="1"/>
          </p:cNvSpPr>
          <p:nvPr/>
        </p:nvSpPr>
        <p:spPr bwMode="auto">
          <a:xfrm>
            <a:off x="2603252" y="2327472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67" name="Line 35"/>
          <p:cNvSpPr>
            <a:spLocks noChangeAspect="1" noChangeShapeType="1"/>
          </p:cNvSpPr>
          <p:nvPr/>
        </p:nvSpPr>
        <p:spPr bwMode="auto">
          <a:xfrm>
            <a:off x="2603252" y="3383705"/>
            <a:ext cx="0" cy="792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grpSp>
        <p:nvGrpSpPr>
          <p:cNvPr id="44070" name="Group 38"/>
          <p:cNvGrpSpPr>
            <a:grpSpLocks noChangeAspect="1"/>
          </p:cNvGrpSpPr>
          <p:nvPr/>
        </p:nvGrpSpPr>
        <p:grpSpPr bwMode="auto">
          <a:xfrm rot="16200000">
            <a:off x="3293815" y="1800423"/>
            <a:ext cx="334962" cy="1092200"/>
            <a:chOff x="2347" y="4122"/>
            <a:chExt cx="384" cy="1331"/>
          </a:xfrm>
        </p:grpSpPr>
        <p:grpSp>
          <p:nvGrpSpPr>
            <p:cNvPr id="44071" name="Group 3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72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3" name="Line 4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74" name="Group 4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75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6" name="Line 4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77" name="Group 4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78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9" name="Line 4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80" name="Group 4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081" name="Line 4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82" name="Line 5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083" name="Line 5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4" name="Line 5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5" name="Line 5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6" name="Line 5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087" name="Line 55"/>
          <p:cNvSpPr>
            <a:spLocks noChangeAspect="1" noChangeShapeType="1"/>
          </p:cNvSpPr>
          <p:nvPr/>
        </p:nvSpPr>
        <p:spPr bwMode="auto">
          <a:xfrm rot="16200000" flipV="1">
            <a:off x="4151065" y="2146498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88" name="Line 56"/>
          <p:cNvSpPr>
            <a:spLocks noChangeAspect="1" noChangeShapeType="1"/>
          </p:cNvSpPr>
          <p:nvPr/>
        </p:nvSpPr>
        <p:spPr bwMode="auto">
          <a:xfrm rot="10800000" flipV="1">
            <a:off x="4330452" y="3821311"/>
            <a:ext cx="0" cy="3603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89" name="Line 57"/>
          <p:cNvSpPr>
            <a:spLocks noChangeAspect="1" noChangeShapeType="1"/>
          </p:cNvSpPr>
          <p:nvPr/>
        </p:nvSpPr>
        <p:spPr bwMode="auto">
          <a:xfrm rot="16200000" flipV="1">
            <a:off x="4527302" y="2148086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44090" name="Group 58"/>
          <p:cNvGrpSpPr>
            <a:grpSpLocks noChangeAspect="1"/>
          </p:cNvGrpSpPr>
          <p:nvPr/>
        </p:nvGrpSpPr>
        <p:grpSpPr bwMode="auto">
          <a:xfrm rot="16200000">
            <a:off x="5021015" y="1800423"/>
            <a:ext cx="334962" cy="1092200"/>
            <a:chOff x="2347" y="4122"/>
            <a:chExt cx="384" cy="1331"/>
          </a:xfrm>
        </p:grpSpPr>
        <p:grpSp>
          <p:nvGrpSpPr>
            <p:cNvPr id="44091" name="Group 5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92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3" name="Line 6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94" name="Group 6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95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6" name="Line 6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97" name="Group 6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98" name="Line 6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9" name="Line 6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00" name="Group 6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01" name="Line 6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02" name="Line 7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03" name="Line 7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4" name="Line 7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5" name="Line 7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6" name="Line 7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07" name="Text Box 75"/>
          <p:cNvSpPr txBox="1">
            <a:spLocks noChangeAspect="1" noChangeArrowheads="1"/>
          </p:cNvSpPr>
          <p:nvPr/>
        </p:nvSpPr>
        <p:spPr bwMode="auto">
          <a:xfrm>
            <a:off x="6491127" y="3059311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20 V</a:t>
            </a:r>
            <a:endParaRPr lang="en-GB" altLang="en-US" baseline="-25000" dirty="0"/>
          </a:p>
        </p:txBody>
      </p:sp>
      <p:sp>
        <p:nvSpPr>
          <p:cNvPr id="44109" name="Line 77"/>
          <p:cNvSpPr>
            <a:spLocks noChangeAspect="1" noChangeShapeType="1"/>
          </p:cNvSpPr>
          <p:nvPr/>
        </p:nvSpPr>
        <p:spPr bwMode="auto">
          <a:xfrm>
            <a:off x="6073527" y="2327473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10" name="Line 78"/>
          <p:cNvSpPr>
            <a:spLocks noChangeAspect="1" noChangeShapeType="1"/>
          </p:cNvSpPr>
          <p:nvPr/>
        </p:nvSpPr>
        <p:spPr bwMode="auto">
          <a:xfrm>
            <a:off x="6073527" y="3375041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44113" name="Line 81"/>
          <p:cNvSpPr>
            <a:spLocks noChangeAspect="1" noChangeShapeType="1"/>
          </p:cNvSpPr>
          <p:nvPr/>
        </p:nvSpPr>
        <p:spPr bwMode="auto">
          <a:xfrm rot="16200000" flipV="1">
            <a:off x="5876677" y="2148086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44114" name="Group 82"/>
          <p:cNvGrpSpPr>
            <a:grpSpLocks noChangeAspect="1"/>
          </p:cNvGrpSpPr>
          <p:nvPr/>
        </p:nvGrpSpPr>
        <p:grpSpPr bwMode="auto">
          <a:xfrm rot="16200000">
            <a:off x="5122615" y="3645098"/>
            <a:ext cx="334962" cy="1092200"/>
            <a:chOff x="2347" y="4122"/>
            <a:chExt cx="384" cy="1331"/>
          </a:xfrm>
        </p:grpSpPr>
        <p:grpSp>
          <p:nvGrpSpPr>
            <p:cNvPr id="44115" name="Group 83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116" name="Line 8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17" name="Line 8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18" name="Group 86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119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0" name="Line 8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21" name="Group 89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122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3" name="Line 9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24" name="Group 92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25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6" name="Line 9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27" name="Line 95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28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29" name="Line 97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30" name="Line 98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31" name="Line 99"/>
          <p:cNvSpPr>
            <a:spLocks noChangeAspect="1" noChangeShapeType="1"/>
          </p:cNvSpPr>
          <p:nvPr/>
        </p:nvSpPr>
        <p:spPr bwMode="auto">
          <a:xfrm rot="16200000" flipV="1">
            <a:off x="5913190" y="3983236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32" name="Oval 100"/>
          <p:cNvSpPr>
            <a:spLocks noChangeAspect="1" noChangeArrowheads="1"/>
          </p:cNvSpPr>
          <p:nvPr/>
        </p:nvSpPr>
        <p:spPr bwMode="auto">
          <a:xfrm flipH="1" flipV="1">
            <a:off x="6012160" y="4077072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grpSp>
        <p:nvGrpSpPr>
          <p:cNvPr id="44133" name="Group 101"/>
          <p:cNvGrpSpPr>
            <a:grpSpLocks noChangeAspect="1"/>
          </p:cNvGrpSpPr>
          <p:nvPr/>
        </p:nvGrpSpPr>
        <p:grpSpPr bwMode="auto">
          <a:xfrm rot="16200000">
            <a:off x="4228852" y="4756348"/>
            <a:ext cx="334962" cy="1092200"/>
            <a:chOff x="2347" y="4122"/>
            <a:chExt cx="384" cy="1331"/>
          </a:xfrm>
        </p:grpSpPr>
        <p:grpSp>
          <p:nvGrpSpPr>
            <p:cNvPr id="44134" name="Group 102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135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36" name="Line 10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37" name="Group 105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138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39" name="Line 10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40" name="Group 108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141" name="Line 10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42" name="Line 11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43" name="Group 111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44" name="Line 112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45" name="Line 113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46" name="Line 114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7" name="Line 115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8" name="Line 116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9" name="Line 117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50" name="Line 118"/>
          <p:cNvSpPr>
            <a:spLocks noChangeAspect="1" noChangeShapeType="1"/>
          </p:cNvSpPr>
          <p:nvPr/>
        </p:nvSpPr>
        <p:spPr bwMode="auto">
          <a:xfrm flipV="1">
            <a:off x="2603252" y="5280223"/>
            <a:ext cx="13128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1" name="Line 119"/>
          <p:cNvSpPr>
            <a:spLocks noChangeAspect="1" noChangeShapeType="1"/>
          </p:cNvSpPr>
          <p:nvPr/>
        </p:nvSpPr>
        <p:spPr bwMode="auto">
          <a:xfrm>
            <a:off x="2603252" y="4164211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2" name="Line 120"/>
          <p:cNvSpPr>
            <a:spLocks noChangeAspect="1" noChangeShapeType="1"/>
          </p:cNvSpPr>
          <p:nvPr/>
        </p:nvSpPr>
        <p:spPr bwMode="auto">
          <a:xfrm>
            <a:off x="4905127" y="5280223"/>
            <a:ext cx="118745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3" name="Line 121"/>
          <p:cNvSpPr>
            <a:spLocks noChangeAspect="1" noChangeShapeType="1"/>
          </p:cNvSpPr>
          <p:nvPr/>
        </p:nvSpPr>
        <p:spPr bwMode="auto">
          <a:xfrm>
            <a:off x="6073527" y="4181673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4" name="Text Box 122"/>
          <p:cNvSpPr txBox="1">
            <a:spLocks noChangeAspect="1" noChangeArrowheads="1"/>
          </p:cNvSpPr>
          <p:nvPr/>
        </p:nvSpPr>
        <p:spPr bwMode="auto">
          <a:xfrm>
            <a:off x="3226936" y="1836936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5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44155" name="Text Box 123"/>
          <p:cNvSpPr txBox="1">
            <a:spLocks noChangeAspect="1" noChangeArrowheads="1"/>
          </p:cNvSpPr>
          <p:nvPr/>
        </p:nvSpPr>
        <p:spPr bwMode="auto">
          <a:xfrm>
            <a:off x="5031924" y="1848048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3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44156" name="Text Box 124"/>
          <p:cNvSpPr txBox="1">
            <a:spLocks noChangeAspect="1" noChangeArrowheads="1"/>
          </p:cNvSpPr>
          <p:nvPr/>
        </p:nvSpPr>
        <p:spPr bwMode="auto">
          <a:xfrm>
            <a:off x="5152574" y="4398889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4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157" name="Text Box 125"/>
          <p:cNvSpPr txBox="1">
            <a:spLocks noChangeAspect="1" noChangeArrowheads="1"/>
          </p:cNvSpPr>
          <p:nvPr/>
        </p:nvSpPr>
        <p:spPr bwMode="auto">
          <a:xfrm>
            <a:off x="4195658" y="5509344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158" name="Text Box 126"/>
          <p:cNvSpPr txBox="1">
            <a:spLocks noChangeAspect="1" noChangeArrowheads="1"/>
          </p:cNvSpPr>
          <p:nvPr/>
        </p:nvSpPr>
        <p:spPr bwMode="auto">
          <a:xfrm>
            <a:off x="6156176" y="3933056"/>
            <a:ext cx="3531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endParaRPr lang="en-GB" altLang="en-US" baseline="-25000" dirty="0"/>
          </a:p>
        </p:txBody>
      </p:sp>
      <p:sp>
        <p:nvSpPr>
          <p:cNvPr id="44160" name="Text Box 128"/>
          <p:cNvSpPr txBox="1">
            <a:spLocks noChangeAspect="1" noChangeArrowheads="1"/>
          </p:cNvSpPr>
          <p:nvPr/>
        </p:nvSpPr>
        <p:spPr bwMode="auto">
          <a:xfrm>
            <a:off x="4067944" y="4221088"/>
            <a:ext cx="487313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(ref) </a:t>
            </a:r>
            <a:endParaRPr lang="en-GB" altLang="en-US" baseline="-25000" dirty="0"/>
          </a:p>
        </p:txBody>
      </p:sp>
      <p:sp>
        <p:nvSpPr>
          <p:cNvPr id="44161" name="Text Box 129"/>
          <p:cNvSpPr txBox="1">
            <a:spLocks noChangeAspect="1" noChangeArrowheads="1"/>
          </p:cNvSpPr>
          <p:nvPr/>
        </p:nvSpPr>
        <p:spPr bwMode="auto">
          <a:xfrm>
            <a:off x="3958257" y="5869384"/>
            <a:ext cx="8976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b="1"/>
              <a:t>Figure 2</a:t>
            </a:r>
            <a:endParaRPr lang="en-GB" altLang="en-US" b="1" baseline="-25000"/>
          </a:p>
        </p:txBody>
      </p:sp>
      <p:sp>
        <p:nvSpPr>
          <p:cNvPr id="134" name="Line 81"/>
          <p:cNvSpPr>
            <a:spLocks noChangeAspect="1" noChangeShapeType="1"/>
          </p:cNvSpPr>
          <p:nvPr/>
        </p:nvSpPr>
        <p:spPr bwMode="auto">
          <a:xfrm rot="16200000" flipV="1">
            <a:off x="6064097" y="3208580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35" name="Text Box 129"/>
          <p:cNvSpPr txBox="1">
            <a:spLocks noChangeAspect="1" noChangeArrowheads="1"/>
          </p:cNvSpPr>
          <p:nvPr/>
        </p:nvSpPr>
        <p:spPr bwMode="auto">
          <a:xfrm>
            <a:off x="627857" y="1604005"/>
            <a:ext cx="217687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sz="2800" b="1" dirty="0" smtClean="0">
                <a:solidFill>
                  <a:srgbClr val="002060"/>
                </a:solidFill>
              </a:rPr>
              <a:t>Given circuit</a:t>
            </a:r>
            <a:endParaRPr lang="en-GB" altLang="en-US" sz="2800" b="1" baseline="-25000" dirty="0">
              <a:solidFill>
                <a:srgbClr val="002060"/>
              </a:solidFill>
            </a:endParaRPr>
          </a:p>
        </p:txBody>
      </p:sp>
      <p:sp>
        <p:nvSpPr>
          <p:cNvPr id="136" name="Oval 100"/>
          <p:cNvSpPr>
            <a:spLocks noChangeAspect="1" noChangeArrowheads="1"/>
          </p:cNvSpPr>
          <p:nvPr/>
        </p:nvSpPr>
        <p:spPr bwMode="auto">
          <a:xfrm flipH="1" flipV="1">
            <a:off x="4283968" y="2276872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38" name="Oval 100"/>
          <p:cNvSpPr>
            <a:spLocks noChangeAspect="1" noChangeArrowheads="1"/>
          </p:cNvSpPr>
          <p:nvPr/>
        </p:nvSpPr>
        <p:spPr bwMode="auto">
          <a:xfrm flipH="1" flipV="1">
            <a:off x="2555776" y="4077072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39" name="Line 24"/>
          <p:cNvSpPr>
            <a:spLocks noChangeAspect="1" noChangeShapeType="1"/>
          </p:cNvSpPr>
          <p:nvPr/>
        </p:nvSpPr>
        <p:spPr bwMode="auto">
          <a:xfrm rot="16200000" flipV="1">
            <a:off x="2619234" y="2900348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0" name="Line 24"/>
          <p:cNvSpPr>
            <a:spLocks noChangeAspect="1" noChangeShapeType="1"/>
          </p:cNvSpPr>
          <p:nvPr/>
        </p:nvSpPr>
        <p:spPr bwMode="auto">
          <a:xfrm rot="16200000" flipV="1">
            <a:off x="2620868" y="3206185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1" name="Line 24"/>
          <p:cNvSpPr>
            <a:spLocks noChangeAspect="1" noChangeShapeType="1"/>
          </p:cNvSpPr>
          <p:nvPr/>
        </p:nvSpPr>
        <p:spPr bwMode="auto">
          <a:xfrm rot="16200000" flipV="1">
            <a:off x="6050412" y="2882930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29" name="Rectangle 2"/>
          <p:cNvSpPr>
            <a:spLocks noGrp="1" noChangeArrowheads="1"/>
          </p:cNvSpPr>
          <p:nvPr>
            <p:ph type="title"/>
          </p:nvPr>
        </p:nvSpPr>
        <p:spPr>
          <a:xfrm>
            <a:off x="-98855" y="192518"/>
            <a:ext cx="8686800" cy="1252728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/>
              <a:t>           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Solution </a:t>
            </a:r>
            <a:r>
              <a:rPr lang="en-GB" altLang="en-US" sz="4400" b="1" dirty="0">
                <a:solidFill>
                  <a:schemeClr val="bg1">
                    <a:lumMod val="95000"/>
                  </a:schemeClr>
                </a:solidFill>
              </a:rPr>
              <a:t>to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Tutorial 2, Question 3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8" name="Footer Placeholder 4"/>
          <p:cNvSpPr txBox="1">
            <a:spLocks/>
          </p:cNvSpPr>
          <p:nvPr/>
        </p:nvSpPr>
        <p:spPr>
          <a:xfrm>
            <a:off x="457200" y="6422364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04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57300"/>
            <a:ext cx="7772400" cy="4838700"/>
          </a:xfrm>
        </p:spPr>
        <p:txBody>
          <a:bodyPr/>
          <a:lstStyle/>
          <a:p>
            <a:endParaRPr lang="en-US" altLang="en-US" sz="900" dirty="0" smtClean="0"/>
          </a:p>
          <a:p>
            <a:endParaRPr lang="en-US" altLang="en-US" sz="800" dirty="0" smtClean="0"/>
          </a:p>
          <a:p>
            <a:pPr marL="36576" indent="0">
              <a:buNone/>
            </a:pPr>
            <a:r>
              <a:rPr lang="en-US" altLang="en-US" sz="2800" dirty="0" smtClean="0"/>
              <a:t>Solution:</a:t>
            </a:r>
            <a:endParaRPr lang="en-US" altLang="en-US" sz="28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635DB88-0C38-45BE-B8EE-A185F8A1653E}" type="slidenum">
              <a:rPr lang="en-US" altLang="en-US"/>
              <a:pPr/>
              <a:t>3</a:t>
            </a:fld>
            <a:endParaRPr lang="en-US" alt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590282"/>
              </p:ext>
            </p:extLst>
          </p:nvPr>
        </p:nvGraphicFramePr>
        <p:xfrm>
          <a:off x="1236663" y="2587625"/>
          <a:ext cx="6677025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3" imgW="2641320" imgH="927000" progId="Equation.3">
                  <p:embed/>
                </p:oleObj>
              </mc:Choice>
              <mc:Fallback>
                <p:oleObj name="Equation" r:id="rId3" imgW="264132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2587625"/>
                        <a:ext cx="6677025" cy="234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211" y="229588"/>
            <a:ext cx="8686800" cy="1252728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/>
              <a:t>           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Solution </a:t>
            </a:r>
            <a:r>
              <a:rPr lang="en-GB" altLang="en-US" sz="4400" b="1" dirty="0">
                <a:solidFill>
                  <a:schemeClr val="bg1">
                    <a:lumMod val="95000"/>
                  </a:schemeClr>
                </a:solidFill>
              </a:rPr>
              <a:t>to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Tutorial 2, Question 3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457200" y="6422364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401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04457" y="2116183"/>
            <a:ext cx="2704012" cy="1946368"/>
            <a:chOff x="3004457" y="2116183"/>
            <a:chExt cx="2704012" cy="194636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2" name="Rectangle 131"/>
            <p:cNvSpPr/>
            <p:nvPr/>
          </p:nvSpPr>
          <p:spPr>
            <a:xfrm rot="5400000">
              <a:off x="3553096" y="3087190"/>
              <a:ext cx="1571899" cy="3788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04457" y="2116183"/>
              <a:ext cx="2704012" cy="3788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6B25D-FD21-40F0-BEF7-3296AACD58D1}" type="slidenum">
              <a:rPr lang="en-US" altLang="en-US"/>
              <a:pPr/>
              <a:t>4</a:t>
            </a:fld>
            <a:endParaRPr lang="en-US" altLang="en-US"/>
          </a:p>
        </p:txBody>
      </p:sp>
      <p:grpSp>
        <p:nvGrpSpPr>
          <p:cNvPr id="44038" name="Group 6"/>
          <p:cNvGrpSpPr>
            <a:grpSpLocks noChangeAspect="1"/>
          </p:cNvGrpSpPr>
          <p:nvPr/>
        </p:nvGrpSpPr>
        <p:grpSpPr bwMode="auto">
          <a:xfrm>
            <a:off x="4139952" y="2852936"/>
            <a:ext cx="334963" cy="1093787"/>
            <a:chOff x="2347" y="4122"/>
            <a:chExt cx="384" cy="1331"/>
          </a:xfrm>
        </p:grpSpPr>
        <p:grpSp>
          <p:nvGrpSpPr>
            <p:cNvPr id="44039" name="Group 7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40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1" name="Line 9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2" name="Group 10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43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4" name="Line 12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5" name="Group 13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46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7" name="Line 1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8" name="Group 16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049" name="Line 1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50" name="Line 1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051" name="Line 19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2" name="Line 20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3" name="Line 21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4" name="Line 22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055" name="Line 23"/>
          <p:cNvSpPr>
            <a:spLocks noChangeAspect="1" noChangeShapeType="1"/>
          </p:cNvSpPr>
          <p:nvPr/>
        </p:nvSpPr>
        <p:spPr bwMode="auto">
          <a:xfrm>
            <a:off x="2603252" y="4164211"/>
            <a:ext cx="22653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6" name="Line 24"/>
          <p:cNvSpPr>
            <a:spLocks noChangeAspect="1" noChangeShapeType="1"/>
          </p:cNvSpPr>
          <p:nvPr/>
        </p:nvSpPr>
        <p:spPr bwMode="auto">
          <a:xfrm rot="16200000" flipV="1">
            <a:off x="2784227" y="2146498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7" name="Line 25"/>
          <p:cNvSpPr>
            <a:spLocks noChangeAspect="1" noChangeShapeType="1"/>
          </p:cNvSpPr>
          <p:nvPr/>
        </p:nvSpPr>
        <p:spPr bwMode="auto">
          <a:xfrm flipV="1">
            <a:off x="4330452" y="2310011"/>
            <a:ext cx="0" cy="5397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8" name="Text Box 26"/>
          <p:cNvSpPr txBox="1">
            <a:spLocks noChangeAspect="1" noChangeArrowheads="1"/>
          </p:cNvSpPr>
          <p:nvPr/>
        </p:nvSpPr>
        <p:spPr bwMode="auto">
          <a:xfrm>
            <a:off x="4607063" y="3193024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059" name="Text Box 27"/>
          <p:cNvSpPr txBox="1">
            <a:spLocks noChangeAspect="1" noChangeArrowheads="1"/>
          </p:cNvSpPr>
          <p:nvPr/>
        </p:nvSpPr>
        <p:spPr bwMode="auto">
          <a:xfrm>
            <a:off x="4256807" y="194012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1</a:t>
            </a:r>
            <a:endParaRPr lang="en-GB" altLang="en-US" baseline="-25000"/>
          </a:p>
        </p:txBody>
      </p:sp>
      <p:sp>
        <p:nvSpPr>
          <p:cNvPr id="44061" name="Oval 29"/>
          <p:cNvSpPr>
            <a:spLocks noChangeAspect="1" noChangeArrowheads="1"/>
          </p:cNvSpPr>
          <p:nvPr/>
        </p:nvSpPr>
        <p:spPr bwMode="auto">
          <a:xfrm flipH="1" flipV="1">
            <a:off x="4283968" y="4077072"/>
            <a:ext cx="143926" cy="121632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44062" name="Text Box 30"/>
          <p:cNvSpPr txBox="1">
            <a:spLocks noChangeAspect="1" noChangeArrowheads="1"/>
          </p:cNvSpPr>
          <p:nvPr/>
        </p:nvSpPr>
        <p:spPr bwMode="auto">
          <a:xfrm>
            <a:off x="4095936" y="3853160"/>
            <a:ext cx="192360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3 </a:t>
            </a:r>
            <a:endParaRPr lang="en-GB" altLang="en-US" baseline="-25000" dirty="0"/>
          </a:p>
        </p:txBody>
      </p:sp>
      <p:sp>
        <p:nvSpPr>
          <p:cNvPr id="44064" name="Text Box 32"/>
          <p:cNvSpPr txBox="1">
            <a:spLocks noChangeAspect="1" noChangeArrowheads="1"/>
          </p:cNvSpPr>
          <p:nvPr/>
        </p:nvSpPr>
        <p:spPr bwMode="auto">
          <a:xfrm>
            <a:off x="1727039" y="3059311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10 V</a:t>
            </a:r>
            <a:endParaRPr lang="en-GB" altLang="en-US" baseline="-25000" dirty="0"/>
          </a:p>
        </p:txBody>
      </p:sp>
      <p:sp>
        <p:nvSpPr>
          <p:cNvPr id="44066" name="Line 34"/>
          <p:cNvSpPr>
            <a:spLocks noChangeAspect="1" noChangeShapeType="1"/>
          </p:cNvSpPr>
          <p:nvPr/>
        </p:nvSpPr>
        <p:spPr bwMode="auto">
          <a:xfrm>
            <a:off x="2603252" y="2327472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67" name="Line 35"/>
          <p:cNvSpPr>
            <a:spLocks noChangeAspect="1" noChangeShapeType="1"/>
          </p:cNvSpPr>
          <p:nvPr/>
        </p:nvSpPr>
        <p:spPr bwMode="auto">
          <a:xfrm>
            <a:off x="2603252" y="3383705"/>
            <a:ext cx="0" cy="792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grpSp>
        <p:nvGrpSpPr>
          <p:cNvPr id="44070" name="Group 38"/>
          <p:cNvGrpSpPr>
            <a:grpSpLocks noChangeAspect="1"/>
          </p:cNvGrpSpPr>
          <p:nvPr/>
        </p:nvGrpSpPr>
        <p:grpSpPr bwMode="auto">
          <a:xfrm rot="16200000">
            <a:off x="3293815" y="1800423"/>
            <a:ext cx="334962" cy="1092200"/>
            <a:chOff x="2347" y="4122"/>
            <a:chExt cx="384" cy="1331"/>
          </a:xfrm>
        </p:grpSpPr>
        <p:grpSp>
          <p:nvGrpSpPr>
            <p:cNvPr id="44071" name="Group 3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72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3" name="Line 4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74" name="Group 4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75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6" name="Line 4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77" name="Group 4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78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9" name="Line 4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80" name="Group 4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081" name="Line 4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82" name="Line 5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083" name="Line 5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4" name="Line 5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5" name="Line 5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6" name="Line 5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087" name="Line 55"/>
          <p:cNvSpPr>
            <a:spLocks noChangeAspect="1" noChangeShapeType="1"/>
          </p:cNvSpPr>
          <p:nvPr/>
        </p:nvSpPr>
        <p:spPr bwMode="auto">
          <a:xfrm rot="16200000" flipV="1">
            <a:off x="4151065" y="2146498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88" name="Line 56"/>
          <p:cNvSpPr>
            <a:spLocks noChangeAspect="1" noChangeShapeType="1"/>
          </p:cNvSpPr>
          <p:nvPr/>
        </p:nvSpPr>
        <p:spPr bwMode="auto">
          <a:xfrm rot="10800000" flipV="1">
            <a:off x="4330452" y="3821311"/>
            <a:ext cx="0" cy="3603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89" name="Line 57"/>
          <p:cNvSpPr>
            <a:spLocks noChangeAspect="1" noChangeShapeType="1"/>
          </p:cNvSpPr>
          <p:nvPr/>
        </p:nvSpPr>
        <p:spPr bwMode="auto">
          <a:xfrm rot="16200000" flipV="1">
            <a:off x="4527302" y="2148086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44090" name="Group 58"/>
          <p:cNvGrpSpPr>
            <a:grpSpLocks noChangeAspect="1"/>
          </p:cNvGrpSpPr>
          <p:nvPr/>
        </p:nvGrpSpPr>
        <p:grpSpPr bwMode="auto">
          <a:xfrm rot="16200000">
            <a:off x="5021015" y="1800423"/>
            <a:ext cx="334962" cy="1092200"/>
            <a:chOff x="2347" y="4122"/>
            <a:chExt cx="384" cy="1331"/>
          </a:xfrm>
        </p:grpSpPr>
        <p:grpSp>
          <p:nvGrpSpPr>
            <p:cNvPr id="44091" name="Group 5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92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3" name="Line 6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94" name="Group 6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95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6" name="Line 6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97" name="Group 6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98" name="Line 6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9" name="Line 6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00" name="Group 6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01" name="Line 6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02" name="Line 7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03" name="Line 7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4" name="Line 7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5" name="Line 7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6" name="Line 7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07" name="Text Box 75"/>
          <p:cNvSpPr txBox="1">
            <a:spLocks noChangeAspect="1" noChangeArrowheads="1"/>
          </p:cNvSpPr>
          <p:nvPr/>
        </p:nvSpPr>
        <p:spPr bwMode="auto">
          <a:xfrm>
            <a:off x="6491127" y="3059311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20 V</a:t>
            </a:r>
            <a:endParaRPr lang="en-GB" altLang="en-US" baseline="-25000" dirty="0"/>
          </a:p>
        </p:txBody>
      </p:sp>
      <p:sp>
        <p:nvSpPr>
          <p:cNvPr id="44109" name="Line 77"/>
          <p:cNvSpPr>
            <a:spLocks noChangeAspect="1" noChangeShapeType="1"/>
          </p:cNvSpPr>
          <p:nvPr/>
        </p:nvSpPr>
        <p:spPr bwMode="auto">
          <a:xfrm>
            <a:off x="6073527" y="2327473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10" name="Line 78"/>
          <p:cNvSpPr>
            <a:spLocks noChangeAspect="1" noChangeShapeType="1"/>
          </p:cNvSpPr>
          <p:nvPr/>
        </p:nvSpPr>
        <p:spPr bwMode="auto">
          <a:xfrm>
            <a:off x="6073527" y="3375041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44113" name="Line 81"/>
          <p:cNvSpPr>
            <a:spLocks noChangeAspect="1" noChangeShapeType="1"/>
          </p:cNvSpPr>
          <p:nvPr/>
        </p:nvSpPr>
        <p:spPr bwMode="auto">
          <a:xfrm rot="16200000" flipV="1">
            <a:off x="5876677" y="2148086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44114" name="Group 82"/>
          <p:cNvGrpSpPr>
            <a:grpSpLocks noChangeAspect="1"/>
          </p:cNvGrpSpPr>
          <p:nvPr/>
        </p:nvGrpSpPr>
        <p:grpSpPr bwMode="auto">
          <a:xfrm rot="16200000">
            <a:off x="5122615" y="3645098"/>
            <a:ext cx="334962" cy="1092200"/>
            <a:chOff x="2347" y="4122"/>
            <a:chExt cx="384" cy="1331"/>
          </a:xfrm>
        </p:grpSpPr>
        <p:grpSp>
          <p:nvGrpSpPr>
            <p:cNvPr id="44115" name="Group 83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116" name="Line 8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17" name="Line 8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18" name="Group 86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119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0" name="Line 8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21" name="Group 89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122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3" name="Line 9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24" name="Group 92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25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6" name="Line 9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27" name="Line 95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28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29" name="Line 97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30" name="Line 98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31" name="Line 99"/>
          <p:cNvSpPr>
            <a:spLocks noChangeAspect="1" noChangeShapeType="1"/>
          </p:cNvSpPr>
          <p:nvPr/>
        </p:nvSpPr>
        <p:spPr bwMode="auto">
          <a:xfrm rot="16200000" flipV="1">
            <a:off x="5913190" y="3983236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32" name="Oval 100"/>
          <p:cNvSpPr>
            <a:spLocks noChangeAspect="1" noChangeArrowheads="1"/>
          </p:cNvSpPr>
          <p:nvPr/>
        </p:nvSpPr>
        <p:spPr bwMode="auto">
          <a:xfrm flipH="1" flipV="1">
            <a:off x="6012160" y="4077072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grpSp>
        <p:nvGrpSpPr>
          <p:cNvPr id="44133" name="Group 101"/>
          <p:cNvGrpSpPr>
            <a:grpSpLocks noChangeAspect="1"/>
          </p:cNvGrpSpPr>
          <p:nvPr/>
        </p:nvGrpSpPr>
        <p:grpSpPr bwMode="auto">
          <a:xfrm rot="16200000">
            <a:off x="4228852" y="4756348"/>
            <a:ext cx="334962" cy="1092200"/>
            <a:chOff x="2347" y="4122"/>
            <a:chExt cx="384" cy="1331"/>
          </a:xfrm>
        </p:grpSpPr>
        <p:grpSp>
          <p:nvGrpSpPr>
            <p:cNvPr id="44134" name="Group 102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135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36" name="Line 10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37" name="Group 105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138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39" name="Line 10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40" name="Group 108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141" name="Line 10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42" name="Line 11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43" name="Group 111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44" name="Line 112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45" name="Line 113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46" name="Line 114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7" name="Line 115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8" name="Line 116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9" name="Line 117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50" name="Line 118"/>
          <p:cNvSpPr>
            <a:spLocks noChangeAspect="1" noChangeShapeType="1"/>
          </p:cNvSpPr>
          <p:nvPr/>
        </p:nvSpPr>
        <p:spPr bwMode="auto">
          <a:xfrm flipV="1">
            <a:off x="2603252" y="5280223"/>
            <a:ext cx="13128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1" name="Line 119"/>
          <p:cNvSpPr>
            <a:spLocks noChangeAspect="1" noChangeShapeType="1"/>
          </p:cNvSpPr>
          <p:nvPr/>
        </p:nvSpPr>
        <p:spPr bwMode="auto">
          <a:xfrm>
            <a:off x="2603252" y="4164211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2" name="Line 120"/>
          <p:cNvSpPr>
            <a:spLocks noChangeAspect="1" noChangeShapeType="1"/>
          </p:cNvSpPr>
          <p:nvPr/>
        </p:nvSpPr>
        <p:spPr bwMode="auto">
          <a:xfrm>
            <a:off x="4905127" y="5280223"/>
            <a:ext cx="118745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3" name="Line 121"/>
          <p:cNvSpPr>
            <a:spLocks noChangeAspect="1" noChangeShapeType="1"/>
          </p:cNvSpPr>
          <p:nvPr/>
        </p:nvSpPr>
        <p:spPr bwMode="auto">
          <a:xfrm>
            <a:off x="6073527" y="4181673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4" name="Text Box 122"/>
          <p:cNvSpPr txBox="1">
            <a:spLocks noChangeAspect="1" noChangeArrowheads="1"/>
          </p:cNvSpPr>
          <p:nvPr/>
        </p:nvSpPr>
        <p:spPr bwMode="auto">
          <a:xfrm>
            <a:off x="3226936" y="1836936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5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44155" name="Text Box 123"/>
          <p:cNvSpPr txBox="1">
            <a:spLocks noChangeAspect="1" noChangeArrowheads="1"/>
          </p:cNvSpPr>
          <p:nvPr/>
        </p:nvSpPr>
        <p:spPr bwMode="auto">
          <a:xfrm>
            <a:off x="5031924" y="1848048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3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44156" name="Text Box 124"/>
          <p:cNvSpPr txBox="1">
            <a:spLocks noChangeAspect="1" noChangeArrowheads="1"/>
          </p:cNvSpPr>
          <p:nvPr/>
        </p:nvSpPr>
        <p:spPr bwMode="auto">
          <a:xfrm>
            <a:off x="5152574" y="4398889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4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157" name="Text Box 125"/>
          <p:cNvSpPr txBox="1">
            <a:spLocks noChangeAspect="1" noChangeArrowheads="1"/>
          </p:cNvSpPr>
          <p:nvPr/>
        </p:nvSpPr>
        <p:spPr bwMode="auto">
          <a:xfrm>
            <a:off x="4195658" y="5509344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158" name="Text Box 126"/>
          <p:cNvSpPr txBox="1">
            <a:spLocks noChangeAspect="1" noChangeArrowheads="1"/>
          </p:cNvSpPr>
          <p:nvPr/>
        </p:nvSpPr>
        <p:spPr bwMode="auto">
          <a:xfrm>
            <a:off x="6156176" y="3933056"/>
            <a:ext cx="3531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endParaRPr lang="en-GB" altLang="en-US" baseline="-25000" dirty="0"/>
          </a:p>
        </p:txBody>
      </p:sp>
      <p:sp>
        <p:nvSpPr>
          <p:cNvPr id="44160" name="Text Box 128"/>
          <p:cNvSpPr txBox="1">
            <a:spLocks noChangeAspect="1" noChangeArrowheads="1"/>
          </p:cNvSpPr>
          <p:nvPr/>
        </p:nvSpPr>
        <p:spPr bwMode="auto">
          <a:xfrm>
            <a:off x="4067944" y="4221088"/>
            <a:ext cx="487313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(ref) </a:t>
            </a:r>
            <a:endParaRPr lang="en-GB" altLang="en-US" baseline="-25000" dirty="0"/>
          </a:p>
        </p:txBody>
      </p:sp>
      <p:sp>
        <p:nvSpPr>
          <p:cNvPr id="44161" name="Text Box 129"/>
          <p:cNvSpPr txBox="1">
            <a:spLocks noChangeAspect="1" noChangeArrowheads="1"/>
          </p:cNvSpPr>
          <p:nvPr/>
        </p:nvSpPr>
        <p:spPr bwMode="auto">
          <a:xfrm>
            <a:off x="3958257" y="5869384"/>
            <a:ext cx="8976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b="1"/>
              <a:t>Figure 2</a:t>
            </a:r>
            <a:endParaRPr lang="en-GB" altLang="en-US" b="1" baseline="-25000"/>
          </a:p>
        </p:txBody>
      </p:sp>
      <p:sp>
        <p:nvSpPr>
          <p:cNvPr id="134" name="Line 81"/>
          <p:cNvSpPr>
            <a:spLocks noChangeAspect="1" noChangeShapeType="1"/>
          </p:cNvSpPr>
          <p:nvPr/>
        </p:nvSpPr>
        <p:spPr bwMode="auto">
          <a:xfrm rot="16200000" flipV="1">
            <a:off x="6064097" y="3208580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35" name="Text Box 129"/>
          <p:cNvSpPr txBox="1">
            <a:spLocks noChangeAspect="1" noChangeArrowheads="1"/>
          </p:cNvSpPr>
          <p:nvPr/>
        </p:nvSpPr>
        <p:spPr bwMode="auto">
          <a:xfrm>
            <a:off x="615213" y="1520085"/>
            <a:ext cx="2240806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800" dirty="0" smtClean="0"/>
              <a:t>Determine Y</a:t>
            </a:r>
            <a:r>
              <a:rPr lang="en-US" altLang="en-US" sz="2800" baseline="-25000" dirty="0" smtClean="0"/>
              <a:t>11</a:t>
            </a:r>
            <a:endParaRPr lang="en-US" altLang="en-US" sz="2800" dirty="0"/>
          </a:p>
          <a:p>
            <a:pPr algn="ctr"/>
            <a:endParaRPr lang="en-GB" altLang="en-US" sz="2800" b="1" baseline="-25000" dirty="0"/>
          </a:p>
        </p:txBody>
      </p:sp>
      <p:sp>
        <p:nvSpPr>
          <p:cNvPr id="136" name="Oval 100"/>
          <p:cNvSpPr>
            <a:spLocks noChangeAspect="1" noChangeArrowheads="1"/>
          </p:cNvSpPr>
          <p:nvPr/>
        </p:nvSpPr>
        <p:spPr bwMode="auto">
          <a:xfrm flipH="1" flipV="1">
            <a:off x="4283968" y="2276872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38" name="Oval 100"/>
          <p:cNvSpPr>
            <a:spLocks noChangeAspect="1" noChangeArrowheads="1"/>
          </p:cNvSpPr>
          <p:nvPr/>
        </p:nvSpPr>
        <p:spPr bwMode="auto">
          <a:xfrm flipH="1" flipV="1">
            <a:off x="2555776" y="4077072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39" name="Line 24"/>
          <p:cNvSpPr>
            <a:spLocks noChangeAspect="1" noChangeShapeType="1"/>
          </p:cNvSpPr>
          <p:nvPr/>
        </p:nvSpPr>
        <p:spPr bwMode="auto">
          <a:xfrm rot="16200000" flipV="1">
            <a:off x="2619234" y="2900348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0" name="Line 24"/>
          <p:cNvSpPr>
            <a:spLocks noChangeAspect="1" noChangeShapeType="1"/>
          </p:cNvSpPr>
          <p:nvPr/>
        </p:nvSpPr>
        <p:spPr bwMode="auto">
          <a:xfrm rot="16200000" flipV="1">
            <a:off x="2620868" y="3206185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1" name="Line 24"/>
          <p:cNvSpPr>
            <a:spLocks noChangeAspect="1" noChangeShapeType="1"/>
          </p:cNvSpPr>
          <p:nvPr/>
        </p:nvSpPr>
        <p:spPr bwMode="auto">
          <a:xfrm rot="16200000" flipV="1">
            <a:off x="6050412" y="2882930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417112"/>
              </p:ext>
            </p:extLst>
          </p:nvPr>
        </p:nvGraphicFramePr>
        <p:xfrm>
          <a:off x="6112036" y="1623507"/>
          <a:ext cx="2621869" cy="93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3" imgW="977760" imgH="393480" progId="Equation.3">
                  <p:embed/>
                </p:oleObj>
              </mc:Choice>
              <mc:Fallback>
                <p:oleObj name="Equation" r:id="rId3" imgW="9777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2036" y="1623507"/>
                        <a:ext cx="2621869" cy="935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2518"/>
            <a:ext cx="8686800" cy="1252728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/>
              <a:t>           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Solution </a:t>
            </a:r>
            <a:r>
              <a:rPr lang="en-GB" altLang="en-US" sz="4400" b="1" dirty="0">
                <a:solidFill>
                  <a:schemeClr val="bg1">
                    <a:lumMod val="95000"/>
                  </a:schemeClr>
                </a:solidFill>
              </a:rPr>
              <a:t>to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Tutorial 2, Question 3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2" name="Footer Placeholder 4"/>
          <p:cNvSpPr txBox="1">
            <a:spLocks/>
          </p:cNvSpPr>
          <p:nvPr/>
        </p:nvSpPr>
        <p:spPr>
          <a:xfrm>
            <a:off x="457200" y="6422364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333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69457" y="2123767"/>
            <a:ext cx="3524865" cy="3421626"/>
            <a:chOff x="6223814" y="1902541"/>
            <a:chExt cx="3760844" cy="3421626"/>
          </a:xfrm>
        </p:grpSpPr>
        <p:sp>
          <p:nvSpPr>
            <p:cNvPr id="149" name="L-Shape 148"/>
            <p:cNvSpPr/>
            <p:nvPr/>
          </p:nvSpPr>
          <p:spPr>
            <a:xfrm rot="10800000" flipV="1">
              <a:off x="6223814" y="3775587"/>
              <a:ext cx="3760842" cy="1548580"/>
            </a:xfrm>
            <a:prstGeom prst="corner">
              <a:avLst>
                <a:gd name="adj1" fmla="val 26123"/>
                <a:gd name="adj2" fmla="val 2363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L-Shape 2"/>
            <p:cNvSpPr/>
            <p:nvPr/>
          </p:nvSpPr>
          <p:spPr>
            <a:xfrm rot="10800000">
              <a:off x="8303341" y="1902541"/>
              <a:ext cx="1681317" cy="1858296"/>
            </a:xfrm>
            <a:prstGeom prst="corner">
              <a:avLst>
                <a:gd name="adj1" fmla="val 22313"/>
                <a:gd name="adj2" fmla="val 2175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8307676" y="3779379"/>
              <a:ext cx="1672648" cy="378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6B25D-FD21-40F0-BEF7-3296AACD58D1}" type="slidenum">
              <a:rPr lang="en-US" altLang="en-US"/>
              <a:pPr/>
              <a:t>5</a:t>
            </a:fld>
            <a:endParaRPr lang="en-US" altLang="en-US"/>
          </a:p>
        </p:txBody>
      </p:sp>
      <p:grpSp>
        <p:nvGrpSpPr>
          <p:cNvPr id="44038" name="Group 6"/>
          <p:cNvGrpSpPr>
            <a:grpSpLocks noChangeAspect="1"/>
          </p:cNvGrpSpPr>
          <p:nvPr/>
        </p:nvGrpSpPr>
        <p:grpSpPr bwMode="auto">
          <a:xfrm>
            <a:off x="4139952" y="2852936"/>
            <a:ext cx="334963" cy="1093787"/>
            <a:chOff x="2347" y="4122"/>
            <a:chExt cx="384" cy="1331"/>
          </a:xfrm>
        </p:grpSpPr>
        <p:grpSp>
          <p:nvGrpSpPr>
            <p:cNvPr id="44039" name="Group 7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40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1" name="Line 9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2" name="Group 10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43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4" name="Line 12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5" name="Group 13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46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7" name="Line 1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8" name="Group 16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049" name="Line 1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50" name="Line 1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051" name="Line 19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2" name="Line 20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3" name="Line 21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4" name="Line 22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055" name="Line 23"/>
          <p:cNvSpPr>
            <a:spLocks noChangeAspect="1" noChangeShapeType="1"/>
          </p:cNvSpPr>
          <p:nvPr/>
        </p:nvSpPr>
        <p:spPr bwMode="auto">
          <a:xfrm>
            <a:off x="2603252" y="4164211"/>
            <a:ext cx="22653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6" name="Line 24"/>
          <p:cNvSpPr>
            <a:spLocks noChangeAspect="1" noChangeShapeType="1"/>
          </p:cNvSpPr>
          <p:nvPr/>
        </p:nvSpPr>
        <p:spPr bwMode="auto">
          <a:xfrm rot="16200000" flipV="1">
            <a:off x="2784227" y="2146498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7" name="Line 25"/>
          <p:cNvSpPr>
            <a:spLocks noChangeAspect="1" noChangeShapeType="1"/>
          </p:cNvSpPr>
          <p:nvPr/>
        </p:nvSpPr>
        <p:spPr bwMode="auto">
          <a:xfrm flipV="1">
            <a:off x="4330452" y="2310011"/>
            <a:ext cx="0" cy="5397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8" name="Text Box 26"/>
          <p:cNvSpPr txBox="1">
            <a:spLocks noChangeAspect="1" noChangeArrowheads="1"/>
          </p:cNvSpPr>
          <p:nvPr/>
        </p:nvSpPr>
        <p:spPr bwMode="auto">
          <a:xfrm>
            <a:off x="3627348" y="3245275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059" name="Text Box 27"/>
          <p:cNvSpPr txBox="1">
            <a:spLocks noChangeAspect="1" noChangeArrowheads="1"/>
          </p:cNvSpPr>
          <p:nvPr/>
        </p:nvSpPr>
        <p:spPr bwMode="auto">
          <a:xfrm>
            <a:off x="4256807" y="194012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1</a:t>
            </a:r>
            <a:endParaRPr lang="en-GB" altLang="en-US" baseline="-25000"/>
          </a:p>
        </p:txBody>
      </p:sp>
      <p:sp>
        <p:nvSpPr>
          <p:cNvPr id="44061" name="Oval 29"/>
          <p:cNvSpPr>
            <a:spLocks noChangeAspect="1" noChangeArrowheads="1"/>
          </p:cNvSpPr>
          <p:nvPr/>
        </p:nvSpPr>
        <p:spPr bwMode="auto">
          <a:xfrm flipH="1" flipV="1">
            <a:off x="4283968" y="4077072"/>
            <a:ext cx="143926" cy="121632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44062" name="Text Box 30"/>
          <p:cNvSpPr txBox="1">
            <a:spLocks noChangeAspect="1" noChangeArrowheads="1"/>
          </p:cNvSpPr>
          <p:nvPr/>
        </p:nvSpPr>
        <p:spPr bwMode="auto">
          <a:xfrm>
            <a:off x="4095936" y="3853160"/>
            <a:ext cx="192360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3 </a:t>
            </a:r>
            <a:endParaRPr lang="en-GB" altLang="en-US" baseline="-25000" dirty="0"/>
          </a:p>
        </p:txBody>
      </p:sp>
      <p:sp>
        <p:nvSpPr>
          <p:cNvPr id="44064" name="Text Box 32"/>
          <p:cNvSpPr txBox="1">
            <a:spLocks noChangeAspect="1" noChangeArrowheads="1"/>
          </p:cNvSpPr>
          <p:nvPr/>
        </p:nvSpPr>
        <p:spPr bwMode="auto">
          <a:xfrm>
            <a:off x="1727039" y="3059311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10 V</a:t>
            </a:r>
            <a:endParaRPr lang="en-GB" altLang="en-US" baseline="-25000" dirty="0"/>
          </a:p>
        </p:txBody>
      </p:sp>
      <p:sp>
        <p:nvSpPr>
          <p:cNvPr id="44066" name="Line 34"/>
          <p:cNvSpPr>
            <a:spLocks noChangeAspect="1" noChangeShapeType="1"/>
          </p:cNvSpPr>
          <p:nvPr/>
        </p:nvSpPr>
        <p:spPr bwMode="auto">
          <a:xfrm>
            <a:off x="2603252" y="2327472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67" name="Line 35"/>
          <p:cNvSpPr>
            <a:spLocks noChangeAspect="1" noChangeShapeType="1"/>
          </p:cNvSpPr>
          <p:nvPr/>
        </p:nvSpPr>
        <p:spPr bwMode="auto">
          <a:xfrm>
            <a:off x="2603252" y="3383705"/>
            <a:ext cx="0" cy="792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grpSp>
        <p:nvGrpSpPr>
          <p:cNvPr id="44070" name="Group 38"/>
          <p:cNvGrpSpPr>
            <a:grpSpLocks noChangeAspect="1"/>
          </p:cNvGrpSpPr>
          <p:nvPr/>
        </p:nvGrpSpPr>
        <p:grpSpPr bwMode="auto">
          <a:xfrm rot="16200000">
            <a:off x="3293815" y="1800423"/>
            <a:ext cx="334962" cy="1092200"/>
            <a:chOff x="2347" y="4122"/>
            <a:chExt cx="384" cy="1331"/>
          </a:xfrm>
        </p:grpSpPr>
        <p:grpSp>
          <p:nvGrpSpPr>
            <p:cNvPr id="44071" name="Group 3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72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3" name="Line 4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74" name="Group 4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75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6" name="Line 4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77" name="Group 4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78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9" name="Line 4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80" name="Group 4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081" name="Line 4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82" name="Line 5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083" name="Line 5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4" name="Line 5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5" name="Line 5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6" name="Line 5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087" name="Line 55"/>
          <p:cNvSpPr>
            <a:spLocks noChangeAspect="1" noChangeShapeType="1"/>
          </p:cNvSpPr>
          <p:nvPr/>
        </p:nvSpPr>
        <p:spPr bwMode="auto">
          <a:xfrm rot="16200000" flipV="1">
            <a:off x="4151065" y="2146498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88" name="Line 56"/>
          <p:cNvSpPr>
            <a:spLocks noChangeAspect="1" noChangeShapeType="1"/>
          </p:cNvSpPr>
          <p:nvPr/>
        </p:nvSpPr>
        <p:spPr bwMode="auto">
          <a:xfrm rot="10800000" flipV="1">
            <a:off x="4330452" y="3821311"/>
            <a:ext cx="0" cy="3603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89" name="Line 57"/>
          <p:cNvSpPr>
            <a:spLocks noChangeAspect="1" noChangeShapeType="1"/>
          </p:cNvSpPr>
          <p:nvPr/>
        </p:nvSpPr>
        <p:spPr bwMode="auto">
          <a:xfrm rot="16200000" flipV="1">
            <a:off x="4527302" y="2148086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44090" name="Group 58"/>
          <p:cNvGrpSpPr>
            <a:grpSpLocks noChangeAspect="1"/>
          </p:cNvGrpSpPr>
          <p:nvPr/>
        </p:nvGrpSpPr>
        <p:grpSpPr bwMode="auto">
          <a:xfrm rot="16200000">
            <a:off x="5021015" y="1800423"/>
            <a:ext cx="334962" cy="1092200"/>
            <a:chOff x="2347" y="4122"/>
            <a:chExt cx="384" cy="1331"/>
          </a:xfrm>
        </p:grpSpPr>
        <p:grpSp>
          <p:nvGrpSpPr>
            <p:cNvPr id="44091" name="Group 5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92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3" name="Line 6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94" name="Group 6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95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6" name="Line 6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97" name="Group 6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98" name="Line 6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9" name="Line 6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00" name="Group 6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01" name="Line 6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02" name="Line 7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03" name="Line 7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4" name="Line 7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5" name="Line 7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6" name="Line 7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07" name="Text Box 75"/>
          <p:cNvSpPr txBox="1">
            <a:spLocks noChangeAspect="1" noChangeArrowheads="1"/>
          </p:cNvSpPr>
          <p:nvPr/>
        </p:nvSpPr>
        <p:spPr bwMode="auto">
          <a:xfrm>
            <a:off x="6491127" y="3015065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20 V</a:t>
            </a:r>
            <a:endParaRPr lang="en-GB" altLang="en-US" baseline="-25000" dirty="0"/>
          </a:p>
        </p:txBody>
      </p:sp>
      <p:sp>
        <p:nvSpPr>
          <p:cNvPr id="44109" name="Line 77"/>
          <p:cNvSpPr>
            <a:spLocks noChangeAspect="1" noChangeShapeType="1"/>
          </p:cNvSpPr>
          <p:nvPr/>
        </p:nvSpPr>
        <p:spPr bwMode="auto">
          <a:xfrm>
            <a:off x="6073527" y="2327473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10" name="Line 78"/>
          <p:cNvSpPr>
            <a:spLocks noChangeAspect="1" noChangeShapeType="1"/>
          </p:cNvSpPr>
          <p:nvPr/>
        </p:nvSpPr>
        <p:spPr bwMode="auto">
          <a:xfrm>
            <a:off x="6073527" y="3375041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44113" name="Line 81"/>
          <p:cNvSpPr>
            <a:spLocks noChangeAspect="1" noChangeShapeType="1"/>
          </p:cNvSpPr>
          <p:nvPr/>
        </p:nvSpPr>
        <p:spPr bwMode="auto">
          <a:xfrm rot="16200000" flipV="1">
            <a:off x="5876677" y="2148086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44114" name="Group 82"/>
          <p:cNvGrpSpPr>
            <a:grpSpLocks noChangeAspect="1"/>
          </p:cNvGrpSpPr>
          <p:nvPr/>
        </p:nvGrpSpPr>
        <p:grpSpPr bwMode="auto">
          <a:xfrm rot="16200000">
            <a:off x="5122615" y="3645098"/>
            <a:ext cx="334962" cy="1092200"/>
            <a:chOff x="2347" y="4122"/>
            <a:chExt cx="384" cy="1331"/>
          </a:xfrm>
        </p:grpSpPr>
        <p:grpSp>
          <p:nvGrpSpPr>
            <p:cNvPr id="44115" name="Group 83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116" name="Line 8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17" name="Line 8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18" name="Group 86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119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0" name="Line 8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21" name="Group 89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122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3" name="Line 9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24" name="Group 92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25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6" name="Line 9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27" name="Line 95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28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29" name="Line 97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30" name="Line 98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31" name="Line 99"/>
          <p:cNvSpPr>
            <a:spLocks noChangeAspect="1" noChangeShapeType="1"/>
          </p:cNvSpPr>
          <p:nvPr/>
        </p:nvSpPr>
        <p:spPr bwMode="auto">
          <a:xfrm rot="16200000" flipV="1">
            <a:off x="5913190" y="3983236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32" name="Oval 100"/>
          <p:cNvSpPr>
            <a:spLocks noChangeAspect="1" noChangeArrowheads="1"/>
          </p:cNvSpPr>
          <p:nvPr/>
        </p:nvSpPr>
        <p:spPr bwMode="auto">
          <a:xfrm flipH="1" flipV="1">
            <a:off x="6012160" y="4077072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grpSp>
        <p:nvGrpSpPr>
          <p:cNvPr id="44133" name="Group 101"/>
          <p:cNvGrpSpPr>
            <a:grpSpLocks noChangeAspect="1"/>
          </p:cNvGrpSpPr>
          <p:nvPr/>
        </p:nvGrpSpPr>
        <p:grpSpPr bwMode="auto">
          <a:xfrm rot="16200000">
            <a:off x="4228852" y="4756348"/>
            <a:ext cx="334962" cy="1092200"/>
            <a:chOff x="2347" y="4122"/>
            <a:chExt cx="384" cy="1331"/>
          </a:xfrm>
        </p:grpSpPr>
        <p:grpSp>
          <p:nvGrpSpPr>
            <p:cNvPr id="44134" name="Group 102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135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36" name="Line 10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37" name="Group 105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138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39" name="Line 10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40" name="Group 108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141" name="Line 10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42" name="Line 11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43" name="Group 111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44" name="Line 112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45" name="Line 113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46" name="Line 114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7" name="Line 115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8" name="Line 116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9" name="Line 117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50" name="Line 118"/>
          <p:cNvSpPr>
            <a:spLocks noChangeAspect="1" noChangeShapeType="1"/>
          </p:cNvSpPr>
          <p:nvPr/>
        </p:nvSpPr>
        <p:spPr bwMode="auto">
          <a:xfrm flipV="1">
            <a:off x="2603252" y="5280223"/>
            <a:ext cx="13128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1" name="Line 119"/>
          <p:cNvSpPr>
            <a:spLocks noChangeAspect="1" noChangeShapeType="1"/>
          </p:cNvSpPr>
          <p:nvPr/>
        </p:nvSpPr>
        <p:spPr bwMode="auto">
          <a:xfrm>
            <a:off x="2603252" y="4164211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2" name="Line 120"/>
          <p:cNvSpPr>
            <a:spLocks noChangeAspect="1" noChangeShapeType="1"/>
          </p:cNvSpPr>
          <p:nvPr/>
        </p:nvSpPr>
        <p:spPr bwMode="auto">
          <a:xfrm>
            <a:off x="4905127" y="5280223"/>
            <a:ext cx="118745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3" name="Line 121"/>
          <p:cNvSpPr>
            <a:spLocks noChangeAspect="1" noChangeShapeType="1"/>
          </p:cNvSpPr>
          <p:nvPr/>
        </p:nvSpPr>
        <p:spPr bwMode="auto">
          <a:xfrm>
            <a:off x="6073527" y="4181673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4" name="Text Box 122"/>
          <p:cNvSpPr txBox="1">
            <a:spLocks noChangeAspect="1" noChangeArrowheads="1"/>
          </p:cNvSpPr>
          <p:nvPr/>
        </p:nvSpPr>
        <p:spPr bwMode="auto">
          <a:xfrm>
            <a:off x="3226936" y="1836936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5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44155" name="Text Box 123"/>
          <p:cNvSpPr txBox="1">
            <a:spLocks noChangeAspect="1" noChangeArrowheads="1"/>
          </p:cNvSpPr>
          <p:nvPr/>
        </p:nvSpPr>
        <p:spPr bwMode="auto">
          <a:xfrm>
            <a:off x="5031924" y="1848048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3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44156" name="Text Box 124"/>
          <p:cNvSpPr txBox="1">
            <a:spLocks noChangeAspect="1" noChangeArrowheads="1"/>
          </p:cNvSpPr>
          <p:nvPr/>
        </p:nvSpPr>
        <p:spPr bwMode="auto">
          <a:xfrm>
            <a:off x="5152574" y="4398889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4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157" name="Text Box 125"/>
          <p:cNvSpPr txBox="1">
            <a:spLocks noChangeAspect="1" noChangeArrowheads="1"/>
          </p:cNvSpPr>
          <p:nvPr/>
        </p:nvSpPr>
        <p:spPr bwMode="auto">
          <a:xfrm>
            <a:off x="4195658" y="5509344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158" name="Text Box 126"/>
          <p:cNvSpPr txBox="1">
            <a:spLocks noChangeAspect="1" noChangeArrowheads="1"/>
          </p:cNvSpPr>
          <p:nvPr/>
        </p:nvSpPr>
        <p:spPr bwMode="auto">
          <a:xfrm>
            <a:off x="6156176" y="3888810"/>
            <a:ext cx="3531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endParaRPr lang="en-GB" altLang="en-US" baseline="-25000" dirty="0"/>
          </a:p>
        </p:txBody>
      </p:sp>
      <p:sp>
        <p:nvSpPr>
          <p:cNvPr id="44160" name="Text Box 128"/>
          <p:cNvSpPr txBox="1">
            <a:spLocks noChangeAspect="1" noChangeArrowheads="1"/>
          </p:cNvSpPr>
          <p:nvPr/>
        </p:nvSpPr>
        <p:spPr bwMode="auto">
          <a:xfrm>
            <a:off x="4067944" y="4221088"/>
            <a:ext cx="487313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(ref) </a:t>
            </a:r>
            <a:endParaRPr lang="en-GB" altLang="en-US" baseline="-25000" dirty="0"/>
          </a:p>
        </p:txBody>
      </p:sp>
      <p:sp>
        <p:nvSpPr>
          <p:cNvPr id="44161" name="Text Box 129"/>
          <p:cNvSpPr txBox="1">
            <a:spLocks noChangeAspect="1" noChangeArrowheads="1"/>
          </p:cNvSpPr>
          <p:nvPr/>
        </p:nvSpPr>
        <p:spPr bwMode="auto">
          <a:xfrm>
            <a:off x="3958257" y="5869384"/>
            <a:ext cx="8976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b="1"/>
              <a:t>Figure 2</a:t>
            </a:r>
            <a:endParaRPr lang="en-GB" altLang="en-US" b="1" baseline="-25000"/>
          </a:p>
        </p:txBody>
      </p:sp>
      <p:sp>
        <p:nvSpPr>
          <p:cNvPr id="134" name="Line 81"/>
          <p:cNvSpPr>
            <a:spLocks noChangeAspect="1" noChangeShapeType="1"/>
          </p:cNvSpPr>
          <p:nvPr/>
        </p:nvSpPr>
        <p:spPr bwMode="auto">
          <a:xfrm rot="16200000" flipV="1">
            <a:off x="6064097" y="3208580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36" name="Oval 100"/>
          <p:cNvSpPr>
            <a:spLocks noChangeAspect="1" noChangeArrowheads="1"/>
          </p:cNvSpPr>
          <p:nvPr/>
        </p:nvSpPr>
        <p:spPr bwMode="auto">
          <a:xfrm flipH="1" flipV="1">
            <a:off x="4283968" y="2276872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38" name="Oval 100"/>
          <p:cNvSpPr>
            <a:spLocks noChangeAspect="1" noChangeArrowheads="1"/>
          </p:cNvSpPr>
          <p:nvPr/>
        </p:nvSpPr>
        <p:spPr bwMode="auto">
          <a:xfrm flipH="1" flipV="1">
            <a:off x="2555776" y="4077072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39" name="Line 24"/>
          <p:cNvSpPr>
            <a:spLocks noChangeAspect="1" noChangeShapeType="1"/>
          </p:cNvSpPr>
          <p:nvPr/>
        </p:nvSpPr>
        <p:spPr bwMode="auto">
          <a:xfrm rot="16200000" flipV="1">
            <a:off x="2619234" y="2900348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0" name="Line 24"/>
          <p:cNvSpPr>
            <a:spLocks noChangeAspect="1" noChangeShapeType="1"/>
          </p:cNvSpPr>
          <p:nvPr/>
        </p:nvSpPr>
        <p:spPr bwMode="auto">
          <a:xfrm rot="16200000" flipV="1">
            <a:off x="2620868" y="3206185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1" name="Line 24"/>
          <p:cNvSpPr>
            <a:spLocks noChangeAspect="1" noChangeShapeType="1"/>
          </p:cNvSpPr>
          <p:nvPr/>
        </p:nvSpPr>
        <p:spPr bwMode="auto">
          <a:xfrm rot="16200000" flipV="1">
            <a:off x="6050412" y="2882930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407904"/>
              </p:ext>
            </p:extLst>
          </p:nvPr>
        </p:nvGraphicFramePr>
        <p:xfrm>
          <a:off x="6287524" y="5075339"/>
          <a:ext cx="263525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3" imgW="965160" imgH="393480" progId="Equation.3">
                  <p:embed/>
                </p:oleObj>
              </mc:Choice>
              <mc:Fallback>
                <p:oleObj name="Equation" r:id="rId3" imgW="9651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7524" y="5075339"/>
                        <a:ext cx="2635250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Text Box 129"/>
          <p:cNvSpPr txBox="1">
            <a:spLocks noChangeAspect="1" noChangeArrowheads="1"/>
          </p:cNvSpPr>
          <p:nvPr/>
        </p:nvSpPr>
        <p:spPr bwMode="auto">
          <a:xfrm>
            <a:off x="583769" y="1588566"/>
            <a:ext cx="2258567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800" dirty="0" smtClean="0"/>
              <a:t>Determine Y</a:t>
            </a:r>
            <a:r>
              <a:rPr lang="en-US" altLang="en-US" sz="2800" baseline="-25000" dirty="0" smtClean="0"/>
              <a:t>22</a:t>
            </a:r>
            <a:endParaRPr lang="en-US" altLang="en-US" sz="2800" dirty="0"/>
          </a:p>
          <a:p>
            <a:pPr algn="ctr"/>
            <a:endParaRPr lang="en-GB" altLang="en-US" sz="2800" b="1" baseline="-25000" dirty="0"/>
          </a:p>
        </p:txBody>
      </p:sp>
      <p:sp>
        <p:nvSpPr>
          <p:cNvPr id="135" name="Rectangle 2"/>
          <p:cNvSpPr>
            <a:spLocks noGrp="1" noChangeArrowheads="1"/>
          </p:cNvSpPr>
          <p:nvPr>
            <p:ph type="title"/>
          </p:nvPr>
        </p:nvSpPr>
        <p:spPr>
          <a:xfrm>
            <a:off x="-259493" y="204875"/>
            <a:ext cx="8872151" cy="1252728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/>
              <a:t>           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Solution </a:t>
            </a:r>
            <a:r>
              <a:rPr lang="en-GB" altLang="en-US" sz="4400" b="1" dirty="0">
                <a:solidFill>
                  <a:schemeClr val="bg1">
                    <a:lumMod val="95000"/>
                  </a:schemeClr>
                </a:solidFill>
              </a:rPr>
              <a:t>to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Tutorial 2, Question 3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3" name="Footer Placeholder 4"/>
          <p:cNvSpPr txBox="1">
            <a:spLocks/>
          </p:cNvSpPr>
          <p:nvPr/>
        </p:nvSpPr>
        <p:spPr>
          <a:xfrm>
            <a:off x="457200" y="6422364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499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2860765" y="2259874"/>
            <a:ext cx="2704012" cy="1907180"/>
            <a:chOff x="3004457" y="2116183"/>
            <a:chExt cx="2704012" cy="194636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7" name="Rectangle 146"/>
            <p:cNvSpPr/>
            <p:nvPr/>
          </p:nvSpPr>
          <p:spPr>
            <a:xfrm rot="5400000">
              <a:off x="3553096" y="3087190"/>
              <a:ext cx="1571899" cy="3788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004457" y="2116183"/>
              <a:ext cx="2704012" cy="3788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2669457" y="2227007"/>
            <a:ext cx="3524865" cy="3406877"/>
            <a:chOff x="6223814" y="2005780"/>
            <a:chExt cx="3760844" cy="3318387"/>
          </a:xfrm>
        </p:grpSpPr>
        <p:sp>
          <p:nvSpPr>
            <p:cNvPr id="152" name="L-Shape 151"/>
            <p:cNvSpPr/>
            <p:nvPr/>
          </p:nvSpPr>
          <p:spPr>
            <a:xfrm rot="10800000" flipV="1">
              <a:off x="6223814" y="3775587"/>
              <a:ext cx="3760842" cy="1548580"/>
            </a:xfrm>
            <a:prstGeom prst="corner">
              <a:avLst>
                <a:gd name="adj1" fmla="val 26123"/>
                <a:gd name="adj2" fmla="val 2363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3" name="L-Shape 152"/>
            <p:cNvSpPr/>
            <p:nvPr/>
          </p:nvSpPr>
          <p:spPr>
            <a:xfrm rot="10800000">
              <a:off x="8303341" y="2005780"/>
              <a:ext cx="1681317" cy="1858296"/>
            </a:xfrm>
            <a:prstGeom prst="corner">
              <a:avLst>
                <a:gd name="adj1" fmla="val 22313"/>
                <a:gd name="adj2" fmla="val 2175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8307676" y="3779379"/>
              <a:ext cx="1672648" cy="378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6B25D-FD21-40F0-BEF7-3296AACD58D1}" type="slidenum">
              <a:rPr lang="en-US" altLang="en-US"/>
              <a:pPr/>
              <a:t>6</a:t>
            </a:fld>
            <a:endParaRPr lang="en-US" altLang="en-US"/>
          </a:p>
        </p:txBody>
      </p:sp>
      <p:grpSp>
        <p:nvGrpSpPr>
          <p:cNvPr id="44038" name="Group 6"/>
          <p:cNvGrpSpPr>
            <a:grpSpLocks noChangeAspect="1"/>
          </p:cNvGrpSpPr>
          <p:nvPr/>
        </p:nvGrpSpPr>
        <p:grpSpPr bwMode="auto">
          <a:xfrm>
            <a:off x="3996260" y="2957439"/>
            <a:ext cx="334963" cy="1093787"/>
            <a:chOff x="2347" y="4122"/>
            <a:chExt cx="384" cy="1331"/>
          </a:xfrm>
        </p:grpSpPr>
        <p:grpSp>
          <p:nvGrpSpPr>
            <p:cNvPr id="44039" name="Group 7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40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1" name="Line 9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2" name="Group 10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43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4" name="Line 12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5" name="Group 13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46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7" name="Line 1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8" name="Group 16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049" name="Line 1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50" name="Line 1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051" name="Line 19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2" name="Line 20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3" name="Line 21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4" name="Line 22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055" name="Line 23"/>
          <p:cNvSpPr>
            <a:spLocks noChangeAspect="1" noChangeShapeType="1"/>
          </p:cNvSpPr>
          <p:nvPr/>
        </p:nvSpPr>
        <p:spPr bwMode="auto">
          <a:xfrm>
            <a:off x="2459560" y="4268714"/>
            <a:ext cx="22653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6" name="Line 24"/>
          <p:cNvSpPr>
            <a:spLocks noChangeAspect="1" noChangeShapeType="1"/>
          </p:cNvSpPr>
          <p:nvPr/>
        </p:nvSpPr>
        <p:spPr bwMode="auto">
          <a:xfrm rot="16200000" flipV="1">
            <a:off x="2640535" y="2251001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7" name="Line 25"/>
          <p:cNvSpPr>
            <a:spLocks noChangeAspect="1" noChangeShapeType="1"/>
          </p:cNvSpPr>
          <p:nvPr/>
        </p:nvSpPr>
        <p:spPr bwMode="auto">
          <a:xfrm flipV="1">
            <a:off x="4186760" y="2414514"/>
            <a:ext cx="0" cy="5397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8" name="Text Box 26"/>
          <p:cNvSpPr txBox="1">
            <a:spLocks noChangeAspect="1" noChangeArrowheads="1"/>
          </p:cNvSpPr>
          <p:nvPr/>
        </p:nvSpPr>
        <p:spPr bwMode="auto">
          <a:xfrm>
            <a:off x="3483656" y="3349778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059" name="Text Box 27"/>
          <p:cNvSpPr txBox="1">
            <a:spLocks noChangeAspect="1" noChangeArrowheads="1"/>
          </p:cNvSpPr>
          <p:nvPr/>
        </p:nvSpPr>
        <p:spPr bwMode="auto">
          <a:xfrm>
            <a:off x="4113115" y="2044626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1</a:t>
            </a:r>
            <a:endParaRPr lang="en-GB" altLang="en-US" baseline="-25000"/>
          </a:p>
        </p:txBody>
      </p:sp>
      <p:sp>
        <p:nvSpPr>
          <p:cNvPr id="44061" name="Oval 29"/>
          <p:cNvSpPr>
            <a:spLocks noChangeAspect="1" noChangeArrowheads="1"/>
          </p:cNvSpPr>
          <p:nvPr/>
        </p:nvSpPr>
        <p:spPr bwMode="auto">
          <a:xfrm flipH="1" flipV="1">
            <a:off x="4140276" y="4181575"/>
            <a:ext cx="143926" cy="121632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44062" name="Text Box 30"/>
          <p:cNvSpPr txBox="1">
            <a:spLocks noChangeAspect="1" noChangeArrowheads="1"/>
          </p:cNvSpPr>
          <p:nvPr/>
        </p:nvSpPr>
        <p:spPr bwMode="auto">
          <a:xfrm>
            <a:off x="3952244" y="3957663"/>
            <a:ext cx="192360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3 </a:t>
            </a:r>
            <a:endParaRPr lang="en-GB" altLang="en-US" baseline="-25000" dirty="0"/>
          </a:p>
        </p:txBody>
      </p:sp>
      <p:sp>
        <p:nvSpPr>
          <p:cNvPr id="44064" name="Text Box 32"/>
          <p:cNvSpPr txBox="1">
            <a:spLocks noChangeAspect="1" noChangeArrowheads="1"/>
          </p:cNvSpPr>
          <p:nvPr/>
        </p:nvSpPr>
        <p:spPr bwMode="auto">
          <a:xfrm>
            <a:off x="1727039" y="3059311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10 V</a:t>
            </a:r>
            <a:endParaRPr lang="en-GB" altLang="en-US" baseline="-25000" dirty="0"/>
          </a:p>
        </p:txBody>
      </p:sp>
      <p:sp>
        <p:nvSpPr>
          <p:cNvPr id="44066" name="Line 34"/>
          <p:cNvSpPr>
            <a:spLocks noChangeAspect="1" noChangeShapeType="1"/>
          </p:cNvSpPr>
          <p:nvPr/>
        </p:nvSpPr>
        <p:spPr bwMode="auto">
          <a:xfrm>
            <a:off x="2459560" y="2431975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67" name="Line 35"/>
          <p:cNvSpPr>
            <a:spLocks noChangeAspect="1" noChangeShapeType="1"/>
          </p:cNvSpPr>
          <p:nvPr/>
        </p:nvSpPr>
        <p:spPr bwMode="auto">
          <a:xfrm>
            <a:off x="2459560" y="3488208"/>
            <a:ext cx="0" cy="792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grpSp>
        <p:nvGrpSpPr>
          <p:cNvPr id="44070" name="Group 38"/>
          <p:cNvGrpSpPr>
            <a:grpSpLocks noChangeAspect="1"/>
          </p:cNvGrpSpPr>
          <p:nvPr/>
        </p:nvGrpSpPr>
        <p:grpSpPr bwMode="auto">
          <a:xfrm rot="16200000">
            <a:off x="3150123" y="1904926"/>
            <a:ext cx="334962" cy="1092200"/>
            <a:chOff x="2347" y="4122"/>
            <a:chExt cx="384" cy="1331"/>
          </a:xfrm>
        </p:grpSpPr>
        <p:grpSp>
          <p:nvGrpSpPr>
            <p:cNvPr id="44071" name="Group 3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72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3" name="Line 4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74" name="Group 4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75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6" name="Line 4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77" name="Group 4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78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9" name="Line 4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80" name="Group 4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081" name="Line 4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82" name="Line 5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083" name="Line 5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4" name="Line 5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5" name="Line 5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6" name="Line 5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087" name="Line 55"/>
          <p:cNvSpPr>
            <a:spLocks noChangeAspect="1" noChangeShapeType="1"/>
          </p:cNvSpPr>
          <p:nvPr/>
        </p:nvSpPr>
        <p:spPr bwMode="auto">
          <a:xfrm rot="16200000" flipV="1">
            <a:off x="4007373" y="2251001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88" name="Line 56"/>
          <p:cNvSpPr>
            <a:spLocks noChangeAspect="1" noChangeShapeType="1"/>
          </p:cNvSpPr>
          <p:nvPr/>
        </p:nvSpPr>
        <p:spPr bwMode="auto">
          <a:xfrm rot="10800000" flipV="1">
            <a:off x="4186760" y="3925814"/>
            <a:ext cx="0" cy="3603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89" name="Line 57"/>
          <p:cNvSpPr>
            <a:spLocks noChangeAspect="1" noChangeShapeType="1"/>
          </p:cNvSpPr>
          <p:nvPr/>
        </p:nvSpPr>
        <p:spPr bwMode="auto">
          <a:xfrm rot="16200000" flipV="1">
            <a:off x="4383610" y="2252589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44090" name="Group 58"/>
          <p:cNvGrpSpPr>
            <a:grpSpLocks noChangeAspect="1"/>
          </p:cNvGrpSpPr>
          <p:nvPr/>
        </p:nvGrpSpPr>
        <p:grpSpPr bwMode="auto">
          <a:xfrm rot="16200000">
            <a:off x="4877323" y="1904926"/>
            <a:ext cx="334962" cy="1092200"/>
            <a:chOff x="2347" y="4122"/>
            <a:chExt cx="384" cy="1331"/>
          </a:xfrm>
        </p:grpSpPr>
        <p:grpSp>
          <p:nvGrpSpPr>
            <p:cNvPr id="44091" name="Group 5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92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3" name="Line 6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94" name="Group 6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95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6" name="Line 6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97" name="Group 6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98" name="Line 6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9" name="Line 6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00" name="Group 6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01" name="Line 6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02" name="Line 7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03" name="Line 7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4" name="Line 7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5" name="Line 7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6" name="Line 7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07" name="Text Box 75"/>
          <p:cNvSpPr txBox="1">
            <a:spLocks noChangeAspect="1" noChangeArrowheads="1"/>
          </p:cNvSpPr>
          <p:nvPr/>
        </p:nvSpPr>
        <p:spPr bwMode="auto">
          <a:xfrm>
            <a:off x="6347435" y="3163814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20 V</a:t>
            </a:r>
            <a:endParaRPr lang="en-GB" altLang="en-US" baseline="-25000" dirty="0"/>
          </a:p>
        </p:txBody>
      </p:sp>
      <p:sp>
        <p:nvSpPr>
          <p:cNvPr id="44109" name="Line 77"/>
          <p:cNvSpPr>
            <a:spLocks noChangeAspect="1" noChangeShapeType="1"/>
          </p:cNvSpPr>
          <p:nvPr/>
        </p:nvSpPr>
        <p:spPr bwMode="auto">
          <a:xfrm>
            <a:off x="5929835" y="2431976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10" name="Line 78"/>
          <p:cNvSpPr>
            <a:spLocks noChangeAspect="1" noChangeShapeType="1"/>
          </p:cNvSpPr>
          <p:nvPr/>
        </p:nvSpPr>
        <p:spPr bwMode="auto">
          <a:xfrm>
            <a:off x="5929835" y="3479544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44113" name="Line 81"/>
          <p:cNvSpPr>
            <a:spLocks noChangeAspect="1" noChangeShapeType="1"/>
          </p:cNvSpPr>
          <p:nvPr/>
        </p:nvSpPr>
        <p:spPr bwMode="auto">
          <a:xfrm rot="16200000" flipV="1">
            <a:off x="5732985" y="2252589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44114" name="Group 82"/>
          <p:cNvGrpSpPr>
            <a:grpSpLocks noChangeAspect="1"/>
          </p:cNvGrpSpPr>
          <p:nvPr/>
        </p:nvGrpSpPr>
        <p:grpSpPr bwMode="auto">
          <a:xfrm rot="16200000">
            <a:off x="4978923" y="3749601"/>
            <a:ext cx="334962" cy="1092200"/>
            <a:chOff x="2347" y="4122"/>
            <a:chExt cx="384" cy="1331"/>
          </a:xfrm>
        </p:grpSpPr>
        <p:grpSp>
          <p:nvGrpSpPr>
            <p:cNvPr id="44115" name="Group 83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116" name="Line 8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17" name="Line 8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18" name="Group 86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119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0" name="Line 8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21" name="Group 89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122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3" name="Line 9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24" name="Group 92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25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6" name="Line 9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27" name="Line 95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28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29" name="Line 97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30" name="Line 98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31" name="Line 99"/>
          <p:cNvSpPr>
            <a:spLocks noChangeAspect="1" noChangeShapeType="1"/>
          </p:cNvSpPr>
          <p:nvPr/>
        </p:nvSpPr>
        <p:spPr bwMode="auto">
          <a:xfrm rot="16200000" flipV="1">
            <a:off x="5769498" y="4087739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32" name="Oval 100"/>
          <p:cNvSpPr>
            <a:spLocks noChangeAspect="1" noChangeArrowheads="1"/>
          </p:cNvSpPr>
          <p:nvPr/>
        </p:nvSpPr>
        <p:spPr bwMode="auto">
          <a:xfrm flipH="1" flipV="1">
            <a:off x="5868468" y="4181575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grpSp>
        <p:nvGrpSpPr>
          <p:cNvPr id="44133" name="Group 101"/>
          <p:cNvGrpSpPr>
            <a:grpSpLocks noChangeAspect="1"/>
          </p:cNvGrpSpPr>
          <p:nvPr/>
        </p:nvGrpSpPr>
        <p:grpSpPr bwMode="auto">
          <a:xfrm rot="16200000">
            <a:off x="4085160" y="4860851"/>
            <a:ext cx="334962" cy="1092200"/>
            <a:chOff x="2347" y="4122"/>
            <a:chExt cx="384" cy="1331"/>
          </a:xfrm>
        </p:grpSpPr>
        <p:grpSp>
          <p:nvGrpSpPr>
            <p:cNvPr id="44134" name="Group 102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135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36" name="Line 10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37" name="Group 105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138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39" name="Line 10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40" name="Group 108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141" name="Line 10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42" name="Line 11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43" name="Group 111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44" name="Line 112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45" name="Line 113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46" name="Line 114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7" name="Line 115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8" name="Line 116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9" name="Line 117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50" name="Line 118"/>
          <p:cNvSpPr>
            <a:spLocks noChangeAspect="1" noChangeShapeType="1"/>
          </p:cNvSpPr>
          <p:nvPr/>
        </p:nvSpPr>
        <p:spPr bwMode="auto">
          <a:xfrm flipV="1">
            <a:off x="2459560" y="5384726"/>
            <a:ext cx="13128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1" name="Line 119"/>
          <p:cNvSpPr>
            <a:spLocks noChangeAspect="1" noChangeShapeType="1"/>
          </p:cNvSpPr>
          <p:nvPr/>
        </p:nvSpPr>
        <p:spPr bwMode="auto">
          <a:xfrm>
            <a:off x="2459560" y="4268714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2" name="Line 120"/>
          <p:cNvSpPr>
            <a:spLocks noChangeAspect="1" noChangeShapeType="1"/>
          </p:cNvSpPr>
          <p:nvPr/>
        </p:nvSpPr>
        <p:spPr bwMode="auto">
          <a:xfrm>
            <a:off x="4761435" y="5384726"/>
            <a:ext cx="118745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3" name="Line 121"/>
          <p:cNvSpPr>
            <a:spLocks noChangeAspect="1" noChangeShapeType="1"/>
          </p:cNvSpPr>
          <p:nvPr/>
        </p:nvSpPr>
        <p:spPr bwMode="auto">
          <a:xfrm>
            <a:off x="5929835" y="4286176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4" name="Text Box 122"/>
          <p:cNvSpPr txBox="1">
            <a:spLocks noChangeAspect="1" noChangeArrowheads="1"/>
          </p:cNvSpPr>
          <p:nvPr/>
        </p:nvSpPr>
        <p:spPr bwMode="auto">
          <a:xfrm>
            <a:off x="3083244" y="1941439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5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44155" name="Text Box 123"/>
          <p:cNvSpPr txBox="1">
            <a:spLocks noChangeAspect="1" noChangeArrowheads="1"/>
          </p:cNvSpPr>
          <p:nvPr/>
        </p:nvSpPr>
        <p:spPr bwMode="auto">
          <a:xfrm>
            <a:off x="4888232" y="1952551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3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156" name="Text Box 124"/>
          <p:cNvSpPr txBox="1">
            <a:spLocks noChangeAspect="1" noChangeArrowheads="1"/>
          </p:cNvSpPr>
          <p:nvPr/>
        </p:nvSpPr>
        <p:spPr bwMode="auto">
          <a:xfrm>
            <a:off x="5008882" y="4503392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4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157" name="Text Box 125"/>
          <p:cNvSpPr txBox="1">
            <a:spLocks noChangeAspect="1" noChangeArrowheads="1"/>
          </p:cNvSpPr>
          <p:nvPr/>
        </p:nvSpPr>
        <p:spPr bwMode="auto">
          <a:xfrm>
            <a:off x="4051966" y="5613847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158" name="Text Box 126"/>
          <p:cNvSpPr txBox="1">
            <a:spLocks noChangeAspect="1" noChangeArrowheads="1"/>
          </p:cNvSpPr>
          <p:nvPr/>
        </p:nvSpPr>
        <p:spPr bwMode="auto">
          <a:xfrm>
            <a:off x="6012484" y="4037559"/>
            <a:ext cx="3531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endParaRPr lang="en-GB" altLang="en-US" baseline="-25000" dirty="0"/>
          </a:p>
        </p:txBody>
      </p:sp>
      <p:sp>
        <p:nvSpPr>
          <p:cNvPr id="44160" name="Text Box 128"/>
          <p:cNvSpPr txBox="1">
            <a:spLocks noChangeAspect="1" noChangeArrowheads="1"/>
          </p:cNvSpPr>
          <p:nvPr/>
        </p:nvSpPr>
        <p:spPr bwMode="auto">
          <a:xfrm>
            <a:off x="3924252" y="4325591"/>
            <a:ext cx="487313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(ref) </a:t>
            </a:r>
            <a:endParaRPr lang="en-GB" altLang="en-US" baseline="-25000" dirty="0"/>
          </a:p>
        </p:txBody>
      </p:sp>
      <p:sp>
        <p:nvSpPr>
          <p:cNvPr id="44161" name="Text Box 129"/>
          <p:cNvSpPr txBox="1">
            <a:spLocks noChangeAspect="1" noChangeArrowheads="1"/>
          </p:cNvSpPr>
          <p:nvPr/>
        </p:nvSpPr>
        <p:spPr bwMode="auto">
          <a:xfrm>
            <a:off x="3814565" y="5973887"/>
            <a:ext cx="8976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b="1"/>
              <a:t>Figure 2</a:t>
            </a:r>
            <a:endParaRPr lang="en-GB" altLang="en-US" b="1" baseline="-25000"/>
          </a:p>
        </p:txBody>
      </p:sp>
      <p:sp>
        <p:nvSpPr>
          <p:cNvPr id="134" name="Line 81"/>
          <p:cNvSpPr>
            <a:spLocks noChangeAspect="1" noChangeShapeType="1"/>
          </p:cNvSpPr>
          <p:nvPr/>
        </p:nvSpPr>
        <p:spPr bwMode="auto">
          <a:xfrm rot="16200000" flipV="1">
            <a:off x="5920405" y="3313083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36" name="Oval 100"/>
          <p:cNvSpPr>
            <a:spLocks noChangeAspect="1" noChangeArrowheads="1"/>
          </p:cNvSpPr>
          <p:nvPr/>
        </p:nvSpPr>
        <p:spPr bwMode="auto">
          <a:xfrm flipH="1" flipV="1">
            <a:off x="4140276" y="2381375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38" name="Oval 100"/>
          <p:cNvSpPr>
            <a:spLocks noChangeAspect="1" noChangeArrowheads="1"/>
          </p:cNvSpPr>
          <p:nvPr/>
        </p:nvSpPr>
        <p:spPr bwMode="auto">
          <a:xfrm flipH="1" flipV="1">
            <a:off x="2412084" y="4181575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39" name="Line 24"/>
          <p:cNvSpPr>
            <a:spLocks noChangeAspect="1" noChangeShapeType="1"/>
          </p:cNvSpPr>
          <p:nvPr/>
        </p:nvSpPr>
        <p:spPr bwMode="auto">
          <a:xfrm rot="16200000" flipV="1">
            <a:off x="2475542" y="3004851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0" name="Line 24"/>
          <p:cNvSpPr>
            <a:spLocks noChangeAspect="1" noChangeShapeType="1"/>
          </p:cNvSpPr>
          <p:nvPr/>
        </p:nvSpPr>
        <p:spPr bwMode="auto">
          <a:xfrm rot="16200000" flipV="1">
            <a:off x="2477176" y="3310688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1" name="Line 24"/>
          <p:cNvSpPr>
            <a:spLocks noChangeAspect="1" noChangeShapeType="1"/>
          </p:cNvSpPr>
          <p:nvPr/>
        </p:nvSpPr>
        <p:spPr bwMode="auto">
          <a:xfrm rot="16200000" flipV="1">
            <a:off x="5906720" y="2987433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575272"/>
              </p:ext>
            </p:extLst>
          </p:nvPr>
        </p:nvGraphicFramePr>
        <p:xfrm>
          <a:off x="6286772" y="4316957"/>
          <a:ext cx="1595438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Equation" r:id="rId3" imgW="583920" imgH="393480" progId="Equation.3">
                  <p:embed/>
                </p:oleObj>
              </mc:Choice>
              <mc:Fallback>
                <p:oleObj name="Equation" r:id="rId3" imgW="583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772" y="4316957"/>
                        <a:ext cx="1595438" cy="1074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" name="Rectangle 150"/>
          <p:cNvSpPr/>
          <p:nvPr/>
        </p:nvSpPr>
        <p:spPr>
          <a:xfrm>
            <a:off x="4374792" y="2094693"/>
            <a:ext cx="1421324" cy="62701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422009"/>
              </p:ext>
            </p:extLst>
          </p:nvPr>
        </p:nvGraphicFramePr>
        <p:xfrm>
          <a:off x="7883163" y="4624251"/>
          <a:ext cx="1109663" cy="50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Equation" r:id="rId5" imgW="406080" imgH="215640" progId="Equation.3">
                  <p:embed/>
                </p:oleObj>
              </mc:Choice>
              <mc:Fallback>
                <p:oleObj name="Equation" r:id="rId5" imgW="40608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163" y="4624251"/>
                        <a:ext cx="1109663" cy="506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Text Box 129"/>
          <p:cNvSpPr txBox="1">
            <a:spLocks noChangeAspect="1" noChangeArrowheads="1"/>
          </p:cNvSpPr>
          <p:nvPr/>
        </p:nvSpPr>
        <p:spPr bwMode="auto">
          <a:xfrm>
            <a:off x="217675" y="1476937"/>
            <a:ext cx="2894960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800" dirty="0" smtClean="0"/>
              <a:t>Determine Y</a:t>
            </a:r>
            <a:r>
              <a:rPr lang="en-US" altLang="en-US" sz="2800" baseline="-25000" dirty="0" smtClean="0"/>
              <a:t>12 ,</a:t>
            </a:r>
            <a:r>
              <a:rPr lang="en-US" altLang="en-US" sz="2800" dirty="0" smtClean="0"/>
              <a:t>Y</a:t>
            </a:r>
            <a:r>
              <a:rPr lang="en-US" altLang="en-US" sz="2800" baseline="-25000" dirty="0" smtClean="0"/>
              <a:t>21</a:t>
            </a:r>
            <a:endParaRPr lang="en-US" altLang="en-US" sz="2800" dirty="0"/>
          </a:p>
          <a:p>
            <a:pPr algn="ctr"/>
            <a:endParaRPr lang="en-GB" altLang="en-US" sz="2800" b="1" baseline="-25000" dirty="0"/>
          </a:p>
        </p:txBody>
      </p:sp>
      <p:sp>
        <p:nvSpPr>
          <p:cNvPr id="142" name="Rectangle 2"/>
          <p:cNvSpPr>
            <a:spLocks noGrp="1" noChangeArrowheads="1"/>
          </p:cNvSpPr>
          <p:nvPr>
            <p:ph type="title"/>
          </p:nvPr>
        </p:nvSpPr>
        <p:spPr>
          <a:xfrm>
            <a:off x="-86498" y="358346"/>
            <a:ext cx="9032789" cy="838200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/>
              <a:t>           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Solution </a:t>
            </a:r>
            <a:r>
              <a:rPr lang="en-GB" altLang="en-US" sz="4400" b="1" dirty="0">
                <a:solidFill>
                  <a:schemeClr val="bg1">
                    <a:lumMod val="95000"/>
                  </a:schemeClr>
                </a:solidFill>
              </a:rPr>
              <a:t>to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Tutorial 2, Question 3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3" name="Footer Placeholder 4"/>
          <p:cNvSpPr txBox="1">
            <a:spLocks/>
          </p:cNvSpPr>
          <p:nvPr/>
        </p:nvSpPr>
        <p:spPr>
          <a:xfrm>
            <a:off x="457200" y="6422364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27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-Shape 143"/>
          <p:cNvSpPr/>
          <p:nvPr/>
        </p:nvSpPr>
        <p:spPr>
          <a:xfrm rot="5400000">
            <a:off x="2396613" y="2155724"/>
            <a:ext cx="1809134" cy="1814052"/>
          </a:xfrm>
          <a:prstGeom prst="corner">
            <a:avLst>
              <a:gd name="adj1" fmla="val 31792"/>
              <a:gd name="adj2" fmla="val 24489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L-Shape 134"/>
          <p:cNvSpPr/>
          <p:nvPr/>
        </p:nvSpPr>
        <p:spPr>
          <a:xfrm rot="10800000">
            <a:off x="4571999" y="2123767"/>
            <a:ext cx="1755059" cy="1814052"/>
          </a:xfrm>
          <a:prstGeom prst="corner">
            <a:avLst>
              <a:gd name="adj1" fmla="val 28540"/>
              <a:gd name="adj2" fmla="val 3668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6B25D-FD21-40F0-BEF7-3296AACD58D1}" type="slidenum">
              <a:rPr lang="en-US" altLang="en-US"/>
              <a:pPr/>
              <a:t>7</a:t>
            </a:fld>
            <a:endParaRPr lang="en-US" altLang="en-US"/>
          </a:p>
        </p:txBody>
      </p:sp>
      <p:grpSp>
        <p:nvGrpSpPr>
          <p:cNvPr id="44038" name="Group 6"/>
          <p:cNvGrpSpPr>
            <a:grpSpLocks noChangeAspect="1"/>
          </p:cNvGrpSpPr>
          <p:nvPr/>
        </p:nvGrpSpPr>
        <p:grpSpPr bwMode="auto">
          <a:xfrm>
            <a:off x="4139952" y="2852936"/>
            <a:ext cx="334963" cy="1093787"/>
            <a:chOff x="2347" y="4122"/>
            <a:chExt cx="384" cy="1331"/>
          </a:xfrm>
        </p:grpSpPr>
        <p:grpSp>
          <p:nvGrpSpPr>
            <p:cNvPr id="44039" name="Group 7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40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1" name="Line 9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2" name="Group 10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43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4" name="Line 12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5" name="Group 13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46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7" name="Line 1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8" name="Group 16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049" name="Line 1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50" name="Line 1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051" name="Line 19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2" name="Line 20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3" name="Line 21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4" name="Line 22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055" name="Line 23"/>
          <p:cNvSpPr>
            <a:spLocks noChangeAspect="1" noChangeShapeType="1"/>
          </p:cNvSpPr>
          <p:nvPr/>
        </p:nvSpPr>
        <p:spPr bwMode="auto">
          <a:xfrm>
            <a:off x="2603252" y="4164211"/>
            <a:ext cx="22653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6" name="Line 24"/>
          <p:cNvSpPr>
            <a:spLocks noChangeAspect="1" noChangeShapeType="1"/>
          </p:cNvSpPr>
          <p:nvPr/>
        </p:nvSpPr>
        <p:spPr bwMode="auto">
          <a:xfrm rot="16200000" flipV="1">
            <a:off x="2784227" y="2146498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7" name="Line 25"/>
          <p:cNvSpPr>
            <a:spLocks noChangeAspect="1" noChangeShapeType="1"/>
          </p:cNvSpPr>
          <p:nvPr/>
        </p:nvSpPr>
        <p:spPr bwMode="auto">
          <a:xfrm flipV="1">
            <a:off x="4330452" y="2310011"/>
            <a:ext cx="0" cy="5397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8" name="Text Box 26"/>
          <p:cNvSpPr txBox="1">
            <a:spLocks noChangeAspect="1" noChangeArrowheads="1"/>
          </p:cNvSpPr>
          <p:nvPr/>
        </p:nvSpPr>
        <p:spPr bwMode="auto">
          <a:xfrm>
            <a:off x="4607063" y="3193024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059" name="Text Box 27"/>
          <p:cNvSpPr txBox="1">
            <a:spLocks noChangeAspect="1" noChangeArrowheads="1"/>
          </p:cNvSpPr>
          <p:nvPr/>
        </p:nvSpPr>
        <p:spPr bwMode="auto">
          <a:xfrm>
            <a:off x="4256807" y="194012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1</a:t>
            </a:r>
            <a:endParaRPr lang="en-GB" altLang="en-US" baseline="-25000"/>
          </a:p>
        </p:txBody>
      </p:sp>
      <p:sp>
        <p:nvSpPr>
          <p:cNvPr id="44061" name="Oval 29"/>
          <p:cNvSpPr>
            <a:spLocks noChangeAspect="1" noChangeArrowheads="1"/>
          </p:cNvSpPr>
          <p:nvPr/>
        </p:nvSpPr>
        <p:spPr bwMode="auto">
          <a:xfrm flipH="1" flipV="1">
            <a:off x="4283968" y="4077072"/>
            <a:ext cx="143926" cy="121632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44062" name="Text Box 30"/>
          <p:cNvSpPr txBox="1">
            <a:spLocks noChangeAspect="1" noChangeArrowheads="1"/>
          </p:cNvSpPr>
          <p:nvPr/>
        </p:nvSpPr>
        <p:spPr bwMode="auto">
          <a:xfrm>
            <a:off x="4095936" y="3853160"/>
            <a:ext cx="192360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3 </a:t>
            </a:r>
            <a:endParaRPr lang="en-GB" altLang="en-US" baseline="-25000" dirty="0"/>
          </a:p>
        </p:txBody>
      </p:sp>
      <p:sp>
        <p:nvSpPr>
          <p:cNvPr id="44064" name="Text Box 32"/>
          <p:cNvSpPr txBox="1">
            <a:spLocks noChangeAspect="1" noChangeArrowheads="1"/>
          </p:cNvSpPr>
          <p:nvPr/>
        </p:nvSpPr>
        <p:spPr bwMode="auto">
          <a:xfrm>
            <a:off x="1727039" y="3059311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10 V</a:t>
            </a:r>
            <a:endParaRPr lang="en-GB" altLang="en-US" baseline="-25000" dirty="0"/>
          </a:p>
        </p:txBody>
      </p:sp>
      <p:sp>
        <p:nvSpPr>
          <p:cNvPr id="44066" name="Line 34"/>
          <p:cNvSpPr>
            <a:spLocks noChangeAspect="1" noChangeShapeType="1"/>
          </p:cNvSpPr>
          <p:nvPr/>
        </p:nvSpPr>
        <p:spPr bwMode="auto">
          <a:xfrm>
            <a:off x="2603252" y="2327472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67" name="Line 35"/>
          <p:cNvSpPr>
            <a:spLocks noChangeAspect="1" noChangeShapeType="1"/>
          </p:cNvSpPr>
          <p:nvPr/>
        </p:nvSpPr>
        <p:spPr bwMode="auto">
          <a:xfrm>
            <a:off x="2603252" y="3383705"/>
            <a:ext cx="0" cy="792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grpSp>
        <p:nvGrpSpPr>
          <p:cNvPr id="44070" name="Group 38"/>
          <p:cNvGrpSpPr>
            <a:grpSpLocks noChangeAspect="1"/>
          </p:cNvGrpSpPr>
          <p:nvPr/>
        </p:nvGrpSpPr>
        <p:grpSpPr bwMode="auto">
          <a:xfrm rot="16200000">
            <a:off x="3293815" y="1800423"/>
            <a:ext cx="334962" cy="1092200"/>
            <a:chOff x="2347" y="4122"/>
            <a:chExt cx="384" cy="1331"/>
          </a:xfrm>
        </p:grpSpPr>
        <p:grpSp>
          <p:nvGrpSpPr>
            <p:cNvPr id="44071" name="Group 3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72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3" name="Line 4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74" name="Group 4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75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6" name="Line 4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77" name="Group 4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78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9" name="Line 4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80" name="Group 4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081" name="Line 4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82" name="Line 5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083" name="Line 5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4" name="Line 5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5" name="Line 5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6" name="Line 5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087" name="Line 55"/>
          <p:cNvSpPr>
            <a:spLocks noChangeAspect="1" noChangeShapeType="1"/>
          </p:cNvSpPr>
          <p:nvPr/>
        </p:nvSpPr>
        <p:spPr bwMode="auto">
          <a:xfrm rot="16200000" flipV="1">
            <a:off x="4151065" y="2146498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88" name="Line 56"/>
          <p:cNvSpPr>
            <a:spLocks noChangeAspect="1" noChangeShapeType="1"/>
          </p:cNvSpPr>
          <p:nvPr/>
        </p:nvSpPr>
        <p:spPr bwMode="auto">
          <a:xfrm rot="10800000" flipV="1">
            <a:off x="4330452" y="3821311"/>
            <a:ext cx="0" cy="3603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89" name="Line 57"/>
          <p:cNvSpPr>
            <a:spLocks noChangeAspect="1" noChangeShapeType="1"/>
          </p:cNvSpPr>
          <p:nvPr/>
        </p:nvSpPr>
        <p:spPr bwMode="auto">
          <a:xfrm rot="16200000" flipV="1">
            <a:off x="4527302" y="2148086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44090" name="Group 58"/>
          <p:cNvGrpSpPr>
            <a:grpSpLocks noChangeAspect="1"/>
          </p:cNvGrpSpPr>
          <p:nvPr/>
        </p:nvGrpSpPr>
        <p:grpSpPr bwMode="auto">
          <a:xfrm rot="16200000">
            <a:off x="5021015" y="1800423"/>
            <a:ext cx="334962" cy="1092200"/>
            <a:chOff x="2347" y="4122"/>
            <a:chExt cx="384" cy="1331"/>
          </a:xfrm>
        </p:grpSpPr>
        <p:grpSp>
          <p:nvGrpSpPr>
            <p:cNvPr id="44091" name="Group 5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92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3" name="Line 6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94" name="Group 6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95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6" name="Line 6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97" name="Group 6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98" name="Line 6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9" name="Line 6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00" name="Group 6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01" name="Line 6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02" name="Line 7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03" name="Line 7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4" name="Line 7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5" name="Line 7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6" name="Line 7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07" name="Text Box 75"/>
          <p:cNvSpPr txBox="1">
            <a:spLocks noChangeAspect="1" noChangeArrowheads="1"/>
          </p:cNvSpPr>
          <p:nvPr/>
        </p:nvSpPr>
        <p:spPr bwMode="auto">
          <a:xfrm>
            <a:off x="6491127" y="3059311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20 V</a:t>
            </a:r>
            <a:endParaRPr lang="en-GB" altLang="en-US" baseline="-25000" dirty="0"/>
          </a:p>
        </p:txBody>
      </p:sp>
      <p:sp>
        <p:nvSpPr>
          <p:cNvPr id="44109" name="Line 77"/>
          <p:cNvSpPr>
            <a:spLocks noChangeAspect="1" noChangeShapeType="1"/>
          </p:cNvSpPr>
          <p:nvPr/>
        </p:nvSpPr>
        <p:spPr bwMode="auto">
          <a:xfrm>
            <a:off x="6073527" y="2327473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10" name="Line 78"/>
          <p:cNvSpPr>
            <a:spLocks noChangeAspect="1" noChangeShapeType="1"/>
          </p:cNvSpPr>
          <p:nvPr/>
        </p:nvSpPr>
        <p:spPr bwMode="auto">
          <a:xfrm>
            <a:off x="6073527" y="3375041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44113" name="Line 81"/>
          <p:cNvSpPr>
            <a:spLocks noChangeAspect="1" noChangeShapeType="1"/>
          </p:cNvSpPr>
          <p:nvPr/>
        </p:nvSpPr>
        <p:spPr bwMode="auto">
          <a:xfrm rot="16200000" flipV="1">
            <a:off x="5876677" y="2148086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44114" name="Group 82"/>
          <p:cNvGrpSpPr>
            <a:grpSpLocks noChangeAspect="1"/>
          </p:cNvGrpSpPr>
          <p:nvPr/>
        </p:nvGrpSpPr>
        <p:grpSpPr bwMode="auto">
          <a:xfrm rot="16200000">
            <a:off x="5122615" y="3645098"/>
            <a:ext cx="334962" cy="1092200"/>
            <a:chOff x="2347" y="4122"/>
            <a:chExt cx="384" cy="1331"/>
          </a:xfrm>
        </p:grpSpPr>
        <p:grpSp>
          <p:nvGrpSpPr>
            <p:cNvPr id="44115" name="Group 83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116" name="Line 8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17" name="Line 8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18" name="Group 86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119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0" name="Line 8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21" name="Group 89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122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3" name="Line 9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24" name="Group 92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25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6" name="Line 9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27" name="Line 95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28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29" name="Line 97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30" name="Line 98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31" name="Line 99"/>
          <p:cNvSpPr>
            <a:spLocks noChangeAspect="1" noChangeShapeType="1"/>
          </p:cNvSpPr>
          <p:nvPr/>
        </p:nvSpPr>
        <p:spPr bwMode="auto">
          <a:xfrm rot="16200000" flipV="1">
            <a:off x="5913190" y="3983236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32" name="Oval 100"/>
          <p:cNvSpPr>
            <a:spLocks noChangeAspect="1" noChangeArrowheads="1"/>
          </p:cNvSpPr>
          <p:nvPr/>
        </p:nvSpPr>
        <p:spPr bwMode="auto">
          <a:xfrm flipH="1" flipV="1">
            <a:off x="6012160" y="4077072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grpSp>
        <p:nvGrpSpPr>
          <p:cNvPr id="44133" name="Group 101"/>
          <p:cNvGrpSpPr>
            <a:grpSpLocks noChangeAspect="1"/>
          </p:cNvGrpSpPr>
          <p:nvPr/>
        </p:nvGrpSpPr>
        <p:grpSpPr bwMode="auto">
          <a:xfrm rot="16200000">
            <a:off x="4228852" y="4756348"/>
            <a:ext cx="334962" cy="1092200"/>
            <a:chOff x="2347" y="4122"/>
            <a:chExt cx="384" cy="1331"/>
          </a:xfrm>
        </p:grpSpPr>
        <p:grpSp>
          <p:nvGrpSpPr>
            <p:cNvPr id="44134" name="Group 102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135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36" name="Line 10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37" name="Group 105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138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39" name="Line 10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40" name="Group 108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141" name="Line 10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42" name="Line 11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43" name="Group 111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44" name="Line 112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45" name="Line 113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46" name="Line 114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7" name="Line 115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8" name="Line 116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9" name="Line 117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50" name="Line 118"/>
          <p:cNvSpPr>
            <a:spLocks noChangeAspect="1" noChangeShapeType="1"/>
          </p:cNvSpPr>
          <p:nvPr/>
        </p:nvSpPr>
        <p:spPr bwMode="auto">
          <a:xfrm flipV="1">
            <a:off x="2603252" y="5280223"/>
            <a:ext cx="13128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1" name="Line 119"/>
          <p:cNvSpPr>
            <a:spLocks noChangeAspect="1" noChangeShapeType="1"/>
          </p:cNvSpPr>
          <p:nvPr/>
        </p:nvSpPr>
        <p:spPr bwMode="auto">
          <a:xfrm>
            <a:off x="2603252" y="4164211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2" name="Line 120"/>
          <p:cNvSpPr>
            <a:spLocks noChangeAspect="1" noChangeShapeType="1"/>
          </p:cNvSpPr>
          <p:nvPr/>
        </p:nvSpPr>
        <p:spPr bwMode="auto">
          <a:xfrm>
            <a:off x="4905127" y="5280223"/>
            <a:ext cx="118745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3" name="Line 121"/>
          <p:cNvSpPr>
            <a:spLocks noChangeAspect="1" noChangeShapeType="1"/>
          </p:cNvSpPr>
          <p:nvPr/>
        </p:nvSpPr>
        <p:spPr bwMode="auto">
          <a:xfrm>
            <a:off x="6073527" y="4181673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4" name="Text Box 122"/>
          <p:cNvSpPr txBox="1">
            <a:spLocks noChangeAspect="1" noChangeArrowheads="1"/>
          </p:cNvSpPr>
          <p:nvPr/>
        </p:nvSpPr>
        <p:spPr bwMode="auto">
          <a:xfrm>
            <a:off x="3282354" y="1753808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5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155" name="Text Box 123"/>
          <p:cNvSpPr txBox="1">
            <a:spLocks noChangeAspect="1" noChangeArrowheads="1"/>
          </p:cNvSpPr>
          <p:nvPr/>
        </p:nvSpPr>
        <p:spPr bwMode="auto">
          <a:xfrm>
            <a:off x="5059634" y="1751066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3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156" name="Text Box 124"/>
          <p:cNvSpPr txBox="1">
            <a:spLocks noChangeAspect="1" noChangeArrowheads="1"/>
          </p:cNvSpPr>
          <p:nvPr/>
        </p:nvSpPr>
        <p:spPr bwMode="auto">
          <a:xfrm>
            <a:off x="5152574" y="4398889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4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157" name="Text Box 125"/>
          <p:cNvSpPr txBox="1">
            <a:spLocks noChangeAspect="1" noChangeArrowheads="1"/>
          </p:cNvSpPr>
          <p:nvPr/>
        </p:nvSpPr>
        <p:spPr bwMode="auto">
          <a:xfrm>
            <a:off x="4195658" y="5509344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158" name="Text Box 126"/>
          <p:cNvSpPr txBox="1">
            <a:spLocks noChangeAspect="1" noChangeArrowheads="1"/>
          </p:cNvSpPr>
          <p:nvPr/>
        </p:nvSpPr>
        <p:spPr bwMode="auto">
          <a:xfrm>
            <a:off x="6156176" y="3933056"/>
            <a:ext cx="3531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endParaRPr lang="en-GB" altLang="en-US" baseline="-25000" dirty="0"/>
          </a:p>
        </p:txBody>
      </p:sp>
      <p:sp>
        <p:nvSpPr>
          <p:cNvPr id="44160" name="Text Box 128"/>
          <p:cNvSpPr txBox="1">
            <a:spLocks noChangeAspect="1" noChangeArrowheads="1"/>
          </p:cNvSpPr>
          <p:nvPr/>
        </p:nvSpPr>
        <p:spPr bwMode="auto">
          <a:xfrm>
            <a:off x="4067944" y="4221088"/>
            <a:ext cx="487313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(ref) </a:t>
            </a:r>
            <a:endParaRPr lang="en-GB" altLang="en-US" baseline="-25000" dirty="0"/>
          </a:p>
        </p:txBody>
      </p:sp>
      <p:sp>
        <p:nvSpPr>
          <p:cNvPr id="44161" name="Text Box 129"/>
          <p:cNvSpPr txBox="1">
            <a:spLocks noChangeAspect="1" noChangeArrowheads="1"/>
          </p:cNvSpPr>
          <p:nvPr/>
        </p:nvSpPr>
        <p:spPr bwMode="auto">
          <a:xfrm>
            <a:off x="3958257" y="5869384"/>
            <a:ext cx="8976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b="1"/>
              <a:t>Figure 2</a:t>
            </a:r>
            <a:endParaRPr lang="en-GB" altLang="en-US" b="1" baseline="-25000"/>
          </a:p>
        </p:txBody>
      </p:sp>
      <p:sp>
        <p:nvSpPr>
          <p:cNvPr id="134" name="Line 81"/>
          <p:cNvSpPr>
            <a:spLocks noChangeAspect="1" noChangeShapeType="1"/>
          </p:cNvSpPr>
          <p:nvPr/>
        </p:nvSpPr>
        <p:spPr bwMode="auto">
          <a:xfrm rot="16200000" flipV="1">
            <a:off x="6064097" y="3208580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36" name="Oval 100"/>
          <p:cNvSpPr>
            <a:spLocks noChangeAspect="1" noChangeArrowheads="1"/>
          </p:cNvSpPr>
          <p:nvPr/>
        </p:nvSpPr>
        <p:spPr bwMode="auto">
          <a:xfrm flipH="1" flipV="1">
            <a:off x="4283968" y="2276872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38" name="Oval 100"/>
          <p:cNvSpPr>
            <a:spLocks noChangeAspect="1" noChangeArrowheads="1"/>
          </p:cNvSpPr>
          <p:nvPr/>
        </p:nvSpPr>
        <p:spPr bwMode="auto">
          <a:xfrm flipH="1" flipV="1">
            <a:off x="2555776" y="4077072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39" name="Line 24"/>
          <p:cNvSpPr>
            <a:spLocks noChangeAspect="1" noChangeShapeType="1"/>
          </p:cNvSpPr>
          <p:nvPr/>
        </p:nvSpPr>
        <p:spPr bwMode="auto">
          <a:xfrm rot="16200000" flipV="1">
            <a:off x="2619234" y="2900348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0" name="Line 24"/>
          <p:cNvSpPr>
            <a:spLocks noChangeAspect="1" noChangeShapeType="1"/>
          </p:cNvSpPr>
          <p:nvPr/>
        </p:nvSpPr>
        <p:spPr bwMode="auto">
          <a:xfrm rot="16200000" flipV="1">
            <a:off x="2620868" y="3206185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1" name="Line 24"/>
          <p:cNvSpPr>
            <a:spLocks noChangeAspect="1" noChangeShapeType="1"/>
          </p:cNvSpPr>
          <p:nvPr/>
        </p:nvSpPr>
        <p:spPr bwMode="auto">
          <a:xfrm rot="16200000" flipV="1">
            <a:off x="6050412" y="2882930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162919"/>
              </p:ext>
            </p:extLst>
          </p:nvPr>
        </p:nvGraphicFramePr>
        <p:xfrm>
          <a:off x="6757843" y="1679286"/>
          <a:ext cx="20764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3" imgW="774360" imgH="393480" progId="Equation.3">
                  <p:embed/>
                </p:oleObj>
              </mc:Choice>
              <mc:Fallback>
                <p:oleObj name="Equation" r:id="rId3" imgW="7743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57843" y="1679286"/>
                        <a:ext cx="2076450" cy="935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" name="Text Box 129"/>
          <p:cNvSpPr txBox="1">
            <a:spLocks noChangeAspect="1" noChangeArrowheads="1"/>
          </p:cNvSpPr>
          <p:nvPr/>
        </p:nvSpPr>
        <p:spPr bwMode="auto">
          <a:xfrm>
            <a:off x="760203" y="1518500"/>
            <a:ext cx="2013372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800" dirty="0" smtClean="0"/>
              <a:t>Determine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aseline="-25000" dirty="0" smtClean="0"/>
              <a:t>1</a:t>
            </a:r>
            <a:endParaRPr lang="en-US" altLang="en-US" sz="2800" dirty="0"/>
          </a:p>
          <a:p>
            <a:pPr algn="ctr"/>
            <a:endParaRPr lang="en-GB" altLang="en-US" sz="2800" b="1" baseline="-25000" dirty="0"/>
          </a:p>
        </p:txBody>
      </p:sp>
      <p:sp>
        <p:nvSpPr>
          <p:cNvPr id="132" name="Rectangle 2"/>
          <p:cNvSpPr>
            <a:spLocks noGrp="1" noChangeArrowheads="1"/>
          </p:cNvSpPr>
          <p:nvPr>
            <p:ph type="title"/>
          </p:nvPr>
        </p:nvSpPr>
        <p:spPr>
          <a:xfrm>
            <a:off x="-86498" y="358346"/>
            <a:ext cx="9032789" cy="838200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/>
              <a:t>           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Solution </a:t>
            </a:r>
            <a:r>
              <a:rPr lang="en-GB" altLang="en-US" sz="4400" b="1" dirty="0">
                <a:solidFill>
                  <a:schemeClr val="bg1">
                    <a:lumMod val="95000"/>
                  </a:schemeClr>
                </a:solidFill>
              </a:rPr>
              <a:t>to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Tutorial 2, Question 3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3" name="Footer Placeholder 4"/>
          <p:cNvSpPr txBox="1">
            <a:spLocks/>
          </p:cNvSpPr>
          <p:nvPr/>
        </p:nvSpPr>
        <p:spPr>
          <a:xfrm>
            <a:off x="457200" y="6422364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617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/>
          <p:cNvSpPr/>
          <p:nvPr/>
        </p:nvSpPr>
        <p:spPr>
          <a:xfrm rot="10800000">
            <a:off x="4601493" y="2138516"/>
            <a:ext cx="1755059" cy="1814052"/>
          </a:xfrm>
          <a:prstGeom prst="corner">
            <a:avLst>
              <a:gd name="adj1" fmla="val 28540"/>
              <a:gd name="adj2" fmla="val 3668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6B25D-FD21-40F0-BEF7-3296AACD58D1}" type="slidenum">
              <a:rPr lang="en-US" altLang="en-US"/>
              <a:pPr/>
              <a:t>8</a:t>
            </a:fld>
            <a:endParaRPr lang="en-US" altLang="en-US"/>
          </a:p>
        </p:txBody>
      </p:sp>
      <p:grpSp>
        <p:nvGrpSpPr>
          <p:cNvPr id="44038" name="Group 6"/>
          <p:cNvGrpSpPr>
            <a:grpSpLocks noChangeAspect="1"/>
          </p:cNvGrpSpPr>
          <p:nvPr/>
        </p:nvGrpSpPr>
        <p:grpSpPr bwMode="auto">
          <a:xfrm>
            <a:off x="4139952" y="2852936"/>
            <a:ext cx="334963" cy="1093787"/>
            <a:chOff x="2347" y="4122"/>
            <a:chExt cx="384" cy="1331"/>
          </a:xfrm>
        </p:grpSpPr>
        <p:grpSp>
          <p:nvGrpSpPr>
            <p:cNvPr id="44039" name="Group 7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40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1" name="Line 9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2" name="Group 10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43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4" name="Line 12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5" name="Group 13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46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47" name="Line 1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48" name="Group 16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049" name="Line 1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50" name="Line 1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051" name="Line 19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2" name="Line 20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3" name="Line 21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54" name="Line 22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055" name="Line 23"/>
          <p:cNvSpPr>
            <a:spLocks noChangeAspect="1" noChangeShapeType="1"/>
          </p:cNvSpPr>
          <p:nvPr/>
        </p:nvSpPr>
        <p:spPr bwMode="auto">
          <a:xfrm>
            <a:off x="2603252" y="4164211"/>
            <a:ext cx="22653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6" name="Line 24"/>
          <p:cNvSpPr>
            <a:spLocks noChangeAspect="1" noChangeShapeType="1"/>
          </p:cNvSpPr>
          <p:nvPr/>
        </p:nvSpPr>
        <p:spPr bwMode="auto">
          <a:xfrm rot="16200000" flipV="1">
            <a:off x="2784227" y="2146498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7" name="Line 25"/>
          <p:cNvSpPr>
            <a:spLocks noChangeAspect="1" noChangeShapeType="1"/>
          </p:cNvSpPr>
          <p:nvPr/>
        </p:nvSpPr>
        <p:spPr bwMode="auto">
          <a:xfrm flipV="1">
            <a:off x="4330452" y="2310011"/>
            <a:ext cx="0" cy="5397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58" name="Text Box 26"/>
          <p:cNvSpPr txBox="1">
            <a:spLocks noChangeAspect="1" noChangeArrowheads="1"/>
          </p:cNvSpPr>
          <p:nvPr/>
        </p:nvSpPr>
        <p:spPr bwMode="auto">
          <a:xfrm>
            <a:off x="4607063" y="3193024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059" name="Text Box 27"/>
          <p:cNvSpPr txBox="1">
            <a:spLocks noChangeAspect="1" noChangeArrowheads="1"/>
          </p:cNvSpPr>
          <p:nvPr/>
        </p:nvSpPr>
        <p:spPr bwMode="auto">
          <a:xfrm>
            <a:off x="4256807" y="194012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1</a:t>
            </a:r>
            <a:endParaRPr lang="en-GB" altLang="en-US" baseline="-25000"/>
          </a:p>
        </p:txBody>
      </p:sp>
      <p:sp>
        <p:nvSpPr>
          <p:cNvPr id="44061" name="Oval 29"/>
          <p:cNvSpPr>
            <a:spLocks noChangeAspect="1" noChangeArrowheads="1"/>
          </p:cNvSpPr>
          <p:nvPr/>
        </p:nvSpPr>
        <p:spPr bwMode="auto">
          <a:xfrm flipH="1" flipV="1">
            <a:off x="4283968" y="4077072"/>
            <a:ext cx="143926" cy="121632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44062" name="Text Box 30"/>
          <p:cNvSpPr txBox="1">
            <a:spLocks noChangeAspect="1" noChangeArrowheads="1"/>
          </p:cNvSpPr>
          <p:nvPr/>
        </p:nvSpPr>
        <p:spPr bwMode="auto">
          <a:xfrm>
            <a:off x="4095936" y="3853160"/>
            <a:ext cx="192360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3 </a:t>
            </a:r>
            <a:endParaRPr lang="en-GB" altLang="en-US" baseline="-25000" dirty="0"/>
          </a:p>
        </p:txBody>
      </p:sp>
      <p:sp>
        <p:nvSpPr>
          <p:cNvPr id="44064" name="Text Box 32"/>
          <p:cNvSpPr txBox="1">
            <a:spLocks noChangeAspect="1" noChangeArrowheads="1"/>
          </p:cNvSpPr>
          <p:nvPr/>
        </p:nvSpPr>
        <p:spPr bwMode="auto">
          <a:xfrm>
            <a:off x="1727039" y="3059311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10 V</a:t>
            </a:r>
            <a:endParaRPr lang="en-GB" altLang="en-US" baseline="-25000" dirty="0"/>
          </a:p>
        </p:txBody>
      </p:sp>
      <p:sp>
        <p:nvSpPr>
          <p:cNvPr id="44066" name="Line 34"/>
          <p:cNvSpPr>
            <a:spLocks noChangeAspect="1" noChangeShapeType="1"/>
          </p:cNvSpPr>
          <p:nvPr/>
        </p:nvSpPr>
        <p:spPr bwMode="auto">
          <a:xfrm>
            <a:off x="2603252" y="2327472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67" name="Line 35"/>
          <p:cNvSpPr>
            <a:spLocks noChangeAspect="1" noChangeShapeType="1"/>
          </p:cNvSpPr>
          <p:nvPr/>
        </p:nvSpPr>
        <p:spPr bwMode="auto">
          <a:xfrm>
            <a:off x="2603252" y="3383705"/>
            <a:ext cx="0" cy="792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grpSp>
        <p:nvGrpSpPr>
          <p:cNvPr id="44070" name="Group 38"/>
          <p:cNvGrpSpPr>
            <a:grpSpLocks noChangeAspect="1"/>
          </p:cNvGrpSpPr>
          <p:nvPr/>
        </p:nvGrpSpPr>
        <p:grpSpPr bwMode="auto">
          <a:xfrm rot="16200000">
            <a:off x="3293815" y="1800423"/>
            <a:ext cx="334962" cy="1092200"/>
            <a:chOff x="2347" y="4122"/>
            <a:chExt cx="384" cy="1331"/>
          </a:xfrm>
        </p:grpSpPr>
        <p:grpSp>
          <p:nvGrpSpPr>
            <p:cNvPr id="44071" name="Group 3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72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3" name="Line 4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74" name="Group 4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75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6" name="Line 4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77" name="Group 4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78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79" name="Line 4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80" name="Group 4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081" name="Line 4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82" name="Line 5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083" name="Line 5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4" name="Line 5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5" name="Line 5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086" name="Line 5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087" name="Line 55"/>
          <p:cNvSpPr>
            <a:spLocks noChangeAspect="1" noChangeShapeType="1"/>
          </p:cNvSpPr>
          <p:nvPr/>
        </p:nvSpPr>
        <p:spPr bwMode="auto">
          <a:xfrm rot="16200000" flipV="1">
            <a:off x="4151065" y="2146498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88" name="Line 56"/>
          <p:cNvSpPr>
            <a:spLocks noChangeAspect="1" noChangeShapeType="1"/>
          </p:cNvSpPr>
          <p:nvPr/>
        </p:nvSpPr>
        <p:spPr bwMode="auto">
          <a:xfrm rot="10800000" flipV="1">
            <a:off x="4330452" y="3821311"/>
            <a:ext cx="0" cy="3603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089" name="Line 57"/>
          <p:cNvSpPr>
            <a:spLocks noChangeAspect="1" noChangeShapeType="1"/>
          </p:cNvSpPr>
          <p:nvPr/>
        </p:nvSpPr>
        <p:spPr bwMode="auto">
          <a:xfrm rot="16200000" flipV="1">
            <a:off x="4527302" y="2148086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44090" name="Group 58"/>
          <p:cNvGrpSpPr>
            <a:grpSpLocks noChangeAspect="1"/>
          </p:cNvGrpSpPr>
          <p:nvPr/>
        </p:nvGrpSpPr>
        <p:grpSpPr bwMode="auto">
          <a:xfrm rot="16200000">
            <a:off x="5021015" y="1800423"/>
            <a:ext cx="334962" cy="1092200"/>
            <a:chOff x="2347" y="4122"/>
            <a:chExt cx="384" cy="1331"/>
          </a:xfrm>
        </p:grpSpPr>
        <p:grpSp>
          <p:nvGrpSpPr>
            <p:cNvPr id="44091" name="Group 59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092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3" name="Line 6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94" name="Group 62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095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6" name="Line 6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097" name="Group 65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098" name="Line 6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099" name="Line 6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00" name="Group 68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01" name="Line 6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02" name="Line 7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03" name="Line 71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4" name="Line 72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5" name="Line 73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06" name="Line 74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07" name="Text Box 75"/>
          <p:cNvSpPr txBox="1">
            <a:spLocks noChangeAspect="1" noChangeArrowheads="1"/>
          </p:cNvSpPr>
          <p:nvPr/>
        </p:nvSpPr>
        <p:spPr bwMode="auto">
          <a:xfrm>
            <a:off x="6491127" y="3059311"/>
            <a:ext cx="4744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20 V</a:t>
            </a:r>
            <a:endParaRPr lang="en-GB" altLang="en-US" baseline="-25000" dirty="0"/>
          </a:p>
        </p:txBody>
      </p:sp>
      <p:sp>
        <p:nvSpPr>
          <p:cNvPr id="44109" name="Line 77"/>
          <p:cNvSpPr>
            <a:spLocks noChangeAspect="1" noChangeShapeType="1"/>
          </p:cNvSpPr>
          <p:nvPr/>
        </p:nvSpPr>
        <p:spPr bwMode="auto">
          <a:xfrm>
            <a:off x="6073527" y="2327473"/>
            <a:ext cx="0" cy="900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10" name="Line 78"/>
          <p:cNvSpPr>
            <a:spLocks noChangeAspect="1" noChangeShapeType="1"/>
          </p:cNvSpPr>
          <p:nvPr/>
        </p:nvSpPr>
        <p:spPr bwMode="auto">
          <a:xfrm>
            <a:off x="6073527" y="3375041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44113" name="Line 81"/>
          <p:cNvSpPr>
            <a:spLocks noChangeAspect="1" noChangeShapeType="1"/>
          </p:cNvSpPr>
          <p:nvPr/>
        </p:nvSpPr>
        <p:spPr bwMode="auto">
          <a:xfrm rot="16200000" flipV="1">
            <a:off x="5876677" y="2148086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pSp>
        <p:nvGrpSpPr>
          <p:cNvPr id="44114" name="Group 82"/>
          <p:cNvGrpSpPr>
            <a:grpSpLocks noChangeAspect="1"/>
          </p:cNvGrpSpPr>
          <p:nvPr/>
        </p:nvGrpSpPr>
        <p:grpSpPr bwMode="auto">
          <a:xfrm rot="16200000">
            <a:off x="5122615" y="3645098"/>
            <a:ext cx="334962" cy="1092200"/>
            <a:chOff x="2347" y="4122"/>
            <a:chExt cx="384" cy="1331"/>
          </a:xfrm>
        </p:grpSpPr>
        <p:grpSp>
          <p:nvGrpSpPr>
            <p:cNvPr id="44115" name="Group 83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116" name="Line 84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17" name="Line 85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18" name="Group 86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119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0" name="Line 88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21" name="Group 89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122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3" name="Line 91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24" name="Group 92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25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26" name="Line 9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27" name="Line 95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28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29" name="Line 97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30" name="Line 98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31" name="Line 99"/>
          <p:cNvSpPr>
            <a:spLocks noChangeAspect="1" noChangeShapeType="1"/>
          </p:cNvSpPr>
          <p:nvPr/>
        </p:nvSpPr>
        <p:spPr bwMode="auto">
          <a:xfrm rot="16200000" flipV="1">
            <a:off x="5913190" y="3983236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32" name="Oval 100"/>
          <p:cNvSpPr>
            <a:spLocks noChangeAspect="1" noChangeArrowheads="1"/>
          </p:cNvSpPr>
          <p:nvPr/>
        </p:nvSpPr>
        <p:spPr bwMode="auto">
          <a:xfrm flipH="1" flipV="1">
            <a:off x="6012160" y="4077072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grpSp>
        <p:nvGrpSpPr>
          <p:cNvPr id="44133" name="Group 101"/>
          <p:cNvGrpSpPr>
            <a:grpSpLocks noChangeAspect="1"/>
          </p:cNvGrpSpPr>
          <p:nvPr/>
        </p:nvGrpSpPr>
        <p:grpSpPr bwMode="auto">
          <a:xfrm rot="16200000">
            <a:off x="4228852" y="4756348"/>
            <a:ext cx="334962" cy="1092200"/>
            <a:chOff x="2347" y="4122"/>
            <a:chExt cx="384" cy="1331"/>
          </a:xfrm>
        </p:grpSpPr>
        <p:grpSp>
          <p:nvGrpSpPr>
            <p:cNvPr id="44134" name="Group 102"/>
            <p:cNvGrpSpPr>
              <a:grpSpLocks noChangeAspect="1"/>
            </p:cNvGrpSpPr>
            <p:nvPr/>
          </p:nvGrpSpPr>
          <p:grpSpPr bwMode="auto">
            <a:xfrm rot="-5400000">
              <a:off x="2429" y="4961"/>
              <a:ext cx="234" cy="366"/>
              <a:chOff x="3312" y="7776"/>
              <a:chExt cx="864" cy="720"/>
            </a:xfrm>
          </p:grpSpPr>
          <p:sp>
            <p:nvSpPr>
              <p:cNvPr id="44135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36" name="Line 104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37" name="Group 105"/>
            <p:cNvGrpSpPr>
              <a:grpSpLocks noChangeAspect="1"/>
            </p:cNvGrpSpPr>
            <p:nvPr/>
          </p:nvGrpSpPr>
          <p:grpSpPr bwMode="auto">
            <a:xfrm rot="-5400000">
              <a:off x="2429" y="4721"/>
              <a:ext cx="233" cy="366"/>
              <a:chOff x="3312" y="7776"/>
              <a:chExt cx="864" cy="720"/>
            </a:xfrm>
          </p:grpSpPr>
          <p:sp>
            <p:nvSpPr>
              <p:cNvPr id="44138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39" name="Line 107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40" name="Group 108"/>
            <p:cNvGrpSpPr>
              <a:grpSpLocks noChangeAspect="1"/>
            </p:cNvGrpSpPr>
            <p:nvPr/>
          </p:nvGrpSpPr>
          <p:grpSpPr bwMode="auto">
            <a:xfrm rot="-5400000">
              <a:off x="2413" y="4481"/>
              <a:ext cx="233" cy="366"/>
              <a:chOff x="3312" y="7776"/>
              <a:chExt cx="864" cy="720"/>
            </a:xfrm>
          </p:grpSpPr>
          <p:sp>
            <p:nvSpPr>
              <p:cNvPr id="44141" name="Line 109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42" name="Line 110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44143" name="Group 111"/>
            <p:cNvGrpSpPr>
              <a:grpSpLocks noChangeAspect="1"/>
            </p:cNvGrpSpPr>
            <p:nvPr/>
          </p:nvGrpSpPr>
          <p:grpSpPr bwMode="auto">
            <a:xfrm rot="-5400000">
              <a:off x="2429" y="4249"/>
              <a:ext cx="234" cy="366"/>
              <a:chOff x="3312" y="7776"/>
              <a:chExt cx="864" cy="720"/>
            </a:xfrm>
          </p:grpSpPr>
          <p:sp>
            <p:nvSpPr>
              <p:cNvPr id="44144" name="Line 112"/>
              <p:cNvSpPr>
                <a:spLocks noChangeAspect="1"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44145" name="Line 113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44146" name="Line 114"/>
            <p:cNvSpPr>
              <a:spLocks noChangeAspect="1" noChangeShapeType="1"/>
            </p:cNvSpPr>
            <p:nvPr/>
          </p:nvSpPr>
          <p:spPr bwMode="auto">
            <a:xfrm rot="-5400000">
              <a:off x="2623" y="5204"/>
              <a:ext cx="54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7" name="Line 115"/>
            <p:cNvSpPr>
              <a:spLocks noChangeAspect="1" noChangeShapeType="1"/>
            </p:cNvSpPr>
            <p:nvPr/>
          </p:nvSpPr>
          <p:spPr bwMode="auto">
            <a:xfrm rot="16200000" flipV="1">
              <a:off x="2626" y="4198"/>
              <a:ext cx="48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8" name="Line 116"/>
            <p:cNvSpPr>
              <a:spLocks noChangeAspect="1" noChangeShapeType="1"/>
            </p:cNvSpPr>
            <p:nvPr/>
          </p:nvSpPr>
          <p:spPr bwMode="auto">
            <a:xfrm rot="-5400000">
              <a:off x="2498" y="5383"/>
              <a:ext cx="14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44149" name="Line 117"/>
            <p:cNvSpPr>
              <a:spLocks noChangeAspect="1" noChangeShapeType="1"/>
            </p:cNvSpPr>
            <p:nvPr/>
          </p:nvSpPr>
          <p:spPr bwMode="auto">
            <a:xfrm rot="-5400000">
              <a:off x="2497" y="4193"/>
              <a:ext cx="14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44150" name="Line 118"/>
          <p:cNvSpPr>
            <a:spLocks noChangeAspect="1" noChangeShapeType="1"/>
          </p:cNvSpPr>
          <p:nvPr/>
        </p:nvSpPr>
        <p:spPr bwMode="auto">
          <a:xfrm flipV="1">
            <a:off x="2603252" y="5280223"/>
            <a:ext cx="131286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1" name="Line 119"/>
          <p:cNvSpPr>
            <a:spLocks noChangeAspect="1" noChangeShapeType="1"/>
          </p:cNvSpPr>
          <p:nvPr/>
        </p:nvSpPr>
        <p:spPr bwMode="auto">
          <a:xfrm>
            <a:off x="2603252" y="4164211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2" name="Line 120"/>
          <p:cNvSpPr>
            <a:spLocks noChangeAspect="1" noChangeShapeType="1"/>
          </p:cNvSpPr>
          <p:nvPr/>
        </p:nvSpPr>
        <p:spPr bwMode="auto">
          <a:xfrm>
            <a:off x="4905127" y="5280223"/>
            <a:ext cx="118745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3" name="Line 121"/>
          <p:cNvSpPr>
            <a:spLocks noChangeAspect="1" noChangeShapeType="1"/>
          </p:cNvSpPr>
          <p:nvPr/>
        </p:nvSpPr>
        <p:spPr bwMode="auto">
          <a:xfrm>
            <a:off x="6073527" y="4181673"/>
            <a:ext cx="0" cy="1116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4154" name="Text Box 122"/>
          <p:cNvSpPr txBox="1">
            <a:spLocks noChangeAspect="1" noChangeArrowheads="1"/>
          </p:cNvSpPr>
          <p:nvPr/>
        </p:nvSpPr>
        <p:spPr bwMode="auto">
          <a:xfrm>
            <a:off x="3226936" y="1836936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5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44155" name="Text Box 123"/>
          <p:cNvSpPr txBox="1">
            <a:spLocks noChangeAspect="1" noChangeArrowheads="1"/>
          </p:cNvSpPr>
          <p:nvPr/>
        </p:nvSpPr>
        <p:spPr bwMode="auto">
          <a:xfrm>
            <a:off x="5031924" y="1848048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/>
              <a:t>3 </a:t>
            </a:r>
            <a:r>
              <a:rPr lang="en-GB" altLang="en-US">
                <a:latin typeface="Symbol" pitchFamily="18" charset="2"/>
              </a:rPr>
              <a:t>W</a:t>
            </a:r>
          </a:p>
        </p:txBody>
      </p:sp>
      <p:sp>
        <p:nvSpPr>
          <p:cNvPr id="44156" name="Text Box 124"/>
          <p:cNvSpPr txBox="1">
            <a:spLocks noChangeAspect="1" noChangeArrowheads="1"/>
          </p:cNvSpPr>
          <p:nvPr/>
        </p:nvSpPr>
        <p:spPr bwMode="auto">
          <a:xfrm>
            <a:off x="5152574" y="4398889"/>
            <a:ext cx="370294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4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157" name="Text Box 125"/>
          <p:cNvSpPr txBox="1">
            <a:spLocks noChangeAspect="1" noChangeArrowheads="1"/>
          </p:cNvSpPr>
          <p:nvPr/>
        </p:nvSpPr>
        <p:spPr bwMode="auto">
          <a:xfrm>
            <a:off x="4195658" y="5509344"/>
            <a:ext cx="370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4158" name="Text Box 126"/>
          <p:cNvSpPr txBox="1">
            <a:spLocks noChangeAspect="1" noChangeArrowheads="1"/>
          </p:cNvSpPr>
          <p:nvPr/>
        </p:nvSpPr>
        <p:spPr bwMode="auto">
          <a:xfrm>
            <a:off x="6156176" y="3933056"/>
            <a:ext cx="3531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altLang="en-US" dirty="0"/>
              <a:t>2 </a:t>
            </a:r>
            <a:endParaRPr lang="en-GB" altLang="en-US" baseline="-25000" dirty="0"/>
          </a:p>
        </p:txBody>
      </p:sp>
      <p:sp>
        <p:nvSpPr>
          <p:cNvPr id="44160" name="Text Box 128"/>
          <p:cNvSpPr txBox="1">
            <a:spLocks noChangeAspect="1" noChangeArrowheads="1"/>
          </p:cNvSpPr>
          <p:nvPr/>
        </p:nvSpPr>
        <p:spPr bwMode="auto">
          <a:xfrm>
            <a:off x="4067944" y="4221088"/>
            <a:ext cx="487313" cy="2769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/>
              <a:t>(ref) </a:t>
            </a:r>
            <a:endParaRPr lang="en-GB" altLang="en-US" baseline="-25000" dirty="0"/>
          </a:p>
        </p:txBody>
      </p:sp>
      <p:sp>
        <p:nvSpPr>
          <p:cNvPr id="44161" name="Text Box 129"/>
          <p:cNvSpPr txBox="1">
            <a:spLocks noChangeAspect="1" noChangeArrowheads="1"/>
          </p:cNvSpPr>
          <p:nvPr/>
        </p:nvSpPr>
        <p:spPr bwMode="auto">
          <a:xfrm>
            <a:off x="3958257" y="5869384"/>
            <a:ext cx="8976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b="1"/>
              <a:t>Figure 2</a:t>
            </a:r>
            <a:endParaRPr lang="en-GB" altLang="en-US" b="1" baseline="-25000"/>
          </a:p>
        </p:txBody>
      </p:sp>
      <p:sp>
        <p:nvSpPr>
          <p:cNvPr id="134" name="Line 81"/>
          <p:cNvSpPr>
            <a:spLocks noChangeAspect="1" noChangeShapeType="1"/>
          </p:cNvSpPr>
          <p:nvPr/>
        </p:nvSpPr>
        <p:spPr bwMode="auto">
          <a:xfrm rot="16200000" flipV="1">
            <a:off x="6064097" y="3208580"/>
            <a:ext cx="0" cy="358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36" name="Oval 100"/>
          <p:cNvSpPr>
            <a:spLocks noChangeAspect="1" noChangeArrowheads="1"/>
          </p:cNvSpPr>
          <p:nvPr/>
        </p:nvSpPr>
        <p:spPr bwMode="auto">
          <a:xfrm flipH="1" flipV="1">
            <a:off x="4283968" y="2276872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38" name="Oval 100"/>
          <p:cNvSpPr>
            <a:spLocks noChangeAspect="1" noChangeArrowheads="1"/>
          </p:cNvSpPr>
          <p:nvPr/>
        </p:nvSpPr>
        <p:spPr bwMode="auto">
          <a:xfrm flipH="1" flipV="1">
            <a:off x="2555776" y="4077072"/>
            <a:ext cx="144016" cy="121708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139" name="Line 24"/>
          <p:cNvSpPr>
            <a:spLocks noChangeAspect="1" noChangeShapeType="1"/>
          </p:cNvSpPr>
          <p:nvPr/>
        </p:nvSpPr>
        <p:spPr bwMode="auto">
          <a:xfrm rot="16200000" flipV="1">
            <a:off x="2619234" y="2900348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0" name="Line 24"/>
          <p:cNvSpPr>
            <a:spLocks noChangeAspect="1" noChangeShapeType="1"/>
          </p:cNvSpPr>
          <p:nvPr/>
        </p:nvSpPr>
        <p:spPr bwMode="auto">
          <a:xfrm rot="16200000" flipV="1">
            <a:off x="2620868" y="3206185"/>
            <a:ext cx="0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41" name="Line 24"/>
          <p:cNvSpPr>
            <a:spLocks noChangeAspect="1" noChangeShapeType="1"/>
          </p:cNvSpPr>
          <p:nvPr/>
        </p:nvSpPr>
        <p:spPr bwMode="auto">
          <a:xfrm rot="16200000" flipV="1">
            <a:off x="6050412" y="2882930"/>
            <a:ext cx="0" cy="684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722162"/>
              </p:ext>
            </p:extLst>
          </p:nvPr>
        </p:nvGraphicFramePr>
        <p:xfrm>
          <a:off x="6823363" y="1664277"/>
          <a:ext cx="15986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3" imgW="596880" imgH="393480" progId="Equation.3">
                  <p:embed/>
                </p:oleObj>
              </mc:Choice>
              <mc:Fallback>
                <p:oleObj name="Equation" r:id="rId3" imgW="5968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23363" y="1664277"/>
                        <a:ext cx="1598613" cy="935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ext Box 129"/>
          <p:cNvSpPr txBox="1">
            <a:spLocks noChangeAspect="1" noChangeArrowheads="1"/>
          </p:cNvSpPr>
          <p:nvPr/>
        </p:nvSpPr>
        <p:spPr bwMode="auto">
          <a:xfrm>
            <a:off x="597116" y="1586190"/>
            <a:ext cx="2013372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800" dirty="0" smtClean="0"/>
              <a:t>Determine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aseline="-25000" dirty="0" smtClean="0"/>
              <a:t>2</a:t>
            </a:r>
            <a:endParaRPr lang="en-US" altLang="en-US" sz="2800" dirty="0"/>
          </a:p>
          <a:p>
            <a:pPr algn="ctr"/>
            <a:endParaRPr lang="en-GB" altLang="en-US" sz="2800" b="1" baseline="-25000" dirty="0"/>
          </a:p>
        </p:txBody>
      </p:sp>
      <p:sp>
        <p:nvSpPr>
          <p:cNvPr id="132" name="Rectangle 2"/>
          <p:cNvSpPr>
            <a:spLocks noGrp="1" noChangeArrowheads="1"/>
          </p:cNvSpPr>
          <p:nvPr>
            <p:ph type="title"/>
          </p:nvPr>
        </p:nvSpPr>
        <p:spPr>
          <a:xfrm>
            <a:off x="-86498" y="358346"/>
            <a:ext cx="9032789" cy="838200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/>
              <a:t>           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Solution </a:t>
            </a:r>
            <a:r>
              <a:rPr lang="en-GB" altLang="en-US" sz="4400" b="1" dirty="0">
                <a:solidFill>
                  <a:schemeClr val="bg1">
                    <a:lumMod val="95000"/>
                  </a:schemeClr>
                </a:solidFill>
              </a:rPr>
              <a:t>to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Tutorial 2, Question 3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3" name="Footer Placeholder 4"/>
          <p:cNvSpPr txBox="1">
            <a:spLocks/>
          </p:cNvSpPr>
          <p:nvPr/>
        </p:nvSpPr>
        <p:spPr>
          <a:xfrm>
            <a:off x="457200" y="6422364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444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57300"/>
            <a:ext cx="7772400" cy="4838700"/>
          </a:xfrm>
        </p:spPr>
        <p:txBody>
          <a:bodyPr/>
          <a:lstStyle/>
          <a:p>
            <a:pPr marL="36576" indent="0">
              <a:buNone/>
            </a:pPr>
            <a:r>
              <a:rPr lang="en-US" altLang="en-US" sz="3200" dirty="0" smtClean="0"/>
              <a:t>Solution</a:t>
            </a:r>
            <a:r>
              <a:rPr lang="en-US" altLang="en-US" sz="3600" dirty="0" smtClean="0"/>
              <a:t>:</a:t>
            </a:r>
            <a:endParaRPr lang="en-US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635DB88-0C38-45BE-B8EE-A185F8A1653E}" type="slidenum">
              <a:rPr lang="en-US" altLang="en-US"/>
              <a:pPr/>
              <a:t>9</a:t>
            </a:fld>
            <a:endParaRPr lang="en-US" alt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502060"/>
              </p:ext>
            </p:extLst>
          </p:nvPr>
        </p:nvGraphicFramePr>
        <p:xfrm>
          <a:off x="1171575" y="1872842"/>
          <a:ext cx="6677025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3" imgW="2641320" imgH="1244520" progId="Equation.3">
                  <p:embed/>
                </p:oleObj>
              </mc:Choice>
              <mc:Fallback>
                <p:oleObj name="Equation" r:id="rId3" imgW="2641320" imgH="124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1872842"/>
                        <a:ext cx="6677025" cy="314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758709"/>
              </p:ext>
            </p:extLst>
          </p:nvPr>
        </p:nvGraphicFramePr>
        <p:xfrm>
          <a:off x="1296852" y="5187405"/>
          <a:ext cx="574675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5" imgW="2273040" imgH="482400" progId="Equation.3">
                  <p:embed/>
                </p:oleObj>
              </mc:Choice>
              <mc:Fallback>
                <p:oleObj name="Equation" r:id="rId5" imgW="22730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852" y="5187405"/>
                        <a:ext cx="574675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-86498" y="358346"/>
            <a:ext cx="9032789" cy="838200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/>
              <a:t>           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Solution </a:t>
            </a:r>
            <a:r>
              <a:rPr lang="en-GB" altLang="en-US" sz="4400" b="1" dirty="0">
                <a:solidFill>
                  <a:schemeClr val="bg1">
                    <a:lumMod val="95000"/>
                  </a:schemeClr>
                </a:solidFill>
              </a:rPr>
              <a:t>to </a:t>
            </a:r>
            <a:r>
              <a:rPr lang="en-GB" altLang="en-US" sz="4400" b="1" dirty="0" smtClean="0">
                <a:solidFill>
                  <a:schemeClr val="bg1">
                    <a:lumMod val="95000"/>
                  </a:schemeClr>
                </a:solidFill>
              </a:rPr>
              <a:t>Tutorial 2, Question 3</a:t>
            </a:r>
            <a:endParaRPr lang="en-GB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457200" y="6422364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Circuit Theory &amp; 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95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370</TotalTime>
  <Words>515</Words>
  <Application>Microsoft Office PowerPoint</Application>
  <PresentationFormat>On-screen Show (4:3)</PresentationFormat>
  <Paragraphs>182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Corbel</vt:lpstr>
      <vt:lpstr>Symbol</vt:lpstr>
      <vt:lpstr>Times New Roman</vt:lpstr>
      <vt:lpstr>Wingdings</vt:lpstr>
      <vt:lpstr>Wingdings 2</vt:lpstr>
      <vt:lpstr>Wingdings 3</vt:lpstr>
      <vt:lpstr>Module</vt:lpstr>
      <vt:lpstr>Equation</vt:lpstr>
      <vt:lpstr>MathType 7.0 Equation</vt:lpstr>
      <vt:lpstr>            Solution to Tutorial 2, Question 3</vt:lpstr>
      <vt:lpstr>            Solution to Tutorial 2, Question 3</vt:lpstr>
      <vt:lpstr>            Solution to Tutorial 2, Question 3</vt:lpstr>
      <vt:lpstr>            Solution to Tutorial 2, Question 3</vt:lpstr>
      <vt:lpstr>            Solution to Tutorial 2, Question 3</vt:lpstr>
      <vt:lpstr>            Solution to Tutorial 2, Question 3</vt:lpstr>
      <vt:lpstr>            Solution to Tutorial 2, Question 3</vt:lpstr>
      <vt:lpstr>            Solution to Tutorial 2, Question 3</vt:lpstr>
      <vt:lpstr>            Solution to Tutorial 2, Question 3</vt:lpstr>
      <vt:lpstr>            Solution to Tutorial 2, Question 3</vt:lpstr>
      <vt:lpstr>            Solution to Tutorial 2, Question 3</vt:lpstr>
      <vt:lpstr>            Solution to Tutorial 2, Question 3</vt:lpstr>
      <vt:lpstr>            Solution to Tutorial 2, Question 3</vt:lpstr>
      <vt:lpstr>            Solution to Tutorial 2, Question 3</vt:lpstr>
      <vt:lpstr>            Solution to Tutorial 2, Question 3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to Tutorial</dc:title>
  <dc:creator>Staff</dc:creator>
  <cp:lastModifiedBy>Lee Mei Lai</cp:lastModifiedBy>
  <cp:revision>40</cp:revision>
  <dcterms:created xsi:type="dcterms:W3CDTF">2013-12-17T14:38:50Z</dcterms:created>
  <dcterms:modified xsi:type="dcterms:W3CDTF">2020-05-03T09:02:31Z</dcterms:modified>
</cp:coreProperties>
</file>