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3" r:id="rId2"/>
    <p:sldMasterId id="2147483720" r:id="rId3"/>
  </p:sldMasterIdLst>
  <p:notesMasterIdLst>
    <p:notesMasterId r:id="rId12"/>
  </p:notesMasterIdLst>
  <p:handoutMasterIdLst>
    <p:handoutMasterId r:id="rId13"/>
  </p:handoutMasterIdLst>
  <p:sldIdLst>
    <p:sldId id="261" r:id="rId4"/>
    <p:sldId id="267" r:id="rId5"/>
    <p:sldId id="268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562"/>
    <a:srgbClr val="FF3300"/>
    <a:srgbClr val="3CB4B1"/>
    <a:srgbClr val="10DBE0"/>
    <a:srgbClr val="1AA7E6"/>
    <a:srgbClr val="D65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D142C-9ED8-4B59-9BEF-8CCD775619B9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0798-FC76-4A9B-A4CB-A621D993EC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69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22670-18C6-4A13-8D32-45E6284DC446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A9201-B3C7-40BE-9F36-2316F4C663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075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A9201-B3C7-40BE-9F36-2316F4C6632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25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Circuit Theory &amp; Analysis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06B7-A276-4081-A72A-D6E72175F0E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C5A4-9A45-4202-A4A9-8945580897E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6B12-EE65-4509-9ECA-D46CB7C3B59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3F21E-42F1-49E0-98CD-3CA81DEFD9A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38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50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2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41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619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1693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72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Circuit Theory &amp; Analysis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6618" y="6236855"/>
            <a:ext cx="1828800" cy="365125"/>
          </a:xfrm>
        </p:spPr>
        <p:txBody>
          <a:bodyPr/>
          <a:lstStyle>
            <a:lvl1pPr algn="r">
              <a:defRPr/>
            </a:lvl1pPr>
          </a:lstStyle>
          <a:p>
            <a:fld id="{C4E26EA4-19B4-49A4-B172-033CCF6A278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319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332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086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275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711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3775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983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40353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2922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7A0B610-76B6-4476-8139-DBC934B9BC2B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9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177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980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566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6399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01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B9CD-E04C-4E30-8E8A-787A22C069D3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2909-AB39-4DCE-9652-5A6896F8C6C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95A5-772E-401E-B48A-7D682E51511F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1B5-2007-4F53-901D-27BCDA68032B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D6EC-BAEC-4304-A35A-F309CE65E172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June 2014 / LML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ET0053: Circuit Theory &amp; Analysis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615B-2F12-449B-BA73-8ADF0687624A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814486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Circuit Theory &amp; Analysis / LML 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8145" y="6259933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7A0B610-76B6-4476-8139-DBC934B9BC2B}" type="slidenum">
              <a:rPr lang="en-US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32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iming>
    <p:tnLst>
      <p:par>
        <p:cTn id="1" dur="indefinite" restart="never" nodeType="tmRoot"/>
      </p:par>
    </p:tnLst>
  </p:timing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FAC3-894E-4F0F-B5D8-064FA9B723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14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June 2014 / LML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 smtClean="0"/>
              <a:t>ET0053: Circuit Theory &amp; Analysis 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5FA-183B-426B-83CE-397B74F9F5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9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9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1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472633"/>
              </p:ext>
            </p:extLst>
          </p:nvPr>
        </p:nvGraphicFramePr>
        <p:xfrm>
          <a:off x="741534" y="322287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34" y="322287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113" name="Line 1031"/>
          <p:cNvSpPr>
            <a:spLocks noChangeAspect="1" noChangeShapeType="1"/>
          </p:cNvSpPr>
          <p:nvPr/>
        </p:nvSpPr>
        <p:spPr bwMode="auto">
          <a:xfrm flipH="1">
            <a:off x="3364083" y="2292675"/>
            <a:ext cx="0" cy="68476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SG"/>
          </a:p>
        </p:txBody>
      </p:sp>
      <p:sp>
        <p:nvSpPr>
          <p:cNvPr id="10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11559" y="1700808"/>
            <a:ext cx="8313365" cy="36415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?"/>
            </a:pPr>
            <a:r>
              <a:rPr lang="en-GB" altLang="en-US" sz="3600" dirty="0" smtClean="0">
                <a:solidFill>
                  <a:srgbClr val="002060"/>
                </a:solidFill>
              </a:rPr>
              <a:t>2. </a:t>
            </a:r>
            <a:r>
              <a:rPr lang="en-GB" altLang="en-US" sz="4000" dirty="0" smtClean="0">
                <a:solidFill>
                  <a:srgbClr val="000000"/>
                </a:solidFill>
                <a:cs typeface="Times New Roman" pitchFamily="18" charset="0"/>
              </a:rPr>
              <a:t>Referring </a:t>
            </a:r>
            <a:r>
              <a:rPr lang="en-GB" altLang="en-US" sz="4000" dirty="0">
                <a:solidFill>
                  <a:srgbClr val="000000"/>
                </a:solidFill>
                <a:cs typeface="Times New Roman" pitchFamily="18" charset="0"/>
              </a:rPr>
              <a:t>to the circuit shown in Figure 2,</a:t>
            </a:r>
            <a:r>
              <a:rPr lang="en-US" altLang="en-US" sz="4000" dirty="0">
                <a:solidFill>
                  <a:srgbClr val="000000"/>
                </a:solidFill>
              </a:rPr>
              <a:t> p</a:t>
            </a:r>
            <a:r>
              <a:rPr lang="en-GB" altLang="en-US" sz="4000" dirty="0" err="1">
                <a:solidFill>
                  <a:srgbClr val="000000"/>
                </a:solidFill>
              </a:rPr>
              <a:t>erform</a:t>
            </a:r>
            <a:r>
              <a:rPr lang="en-GB" altLang="en-US" sz="4000" dirty="0">
                <a:solidFill>
                  <a:srgbClr val="000000"/>
                </a:solidFill>
              </a:rPr>
              <a:t> the delta-star conversion on the 500 ohms,  2500 ohms,  100 ohms branches and hence, find the current </a:t>
            </a:r>
            <a:r>
              <a:rPr lang="en-GB" altLang="en-US" sz="4000" dirty="0">
                <a:solidFill>
                  <a:srgbClr val="0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GB" altLang="en-US" sz="4000" dirty="0">
                <a:solidFill>
                  <a:srgbClr val="000000"/>
                </a:solidFill>
              </a:rPr>
              <a:t> in the 50 ohm resistor.</a:t>
            </a:r>
          </a:p>
          <a:p>
            <a:pPr marL="45720" indent="0">
              <a:buNone/>
            </a:pPr>
            <a:endParaRPr lang="en-GB" altLang="en-US" sz="4000" dirty="0" smtClean="0">
              <a:solidFill>
                <a:srgbClr val="000000"/>
              </a:solidFill>
            </a:endParaRPr>
          </a:p>
          <a:p>
            <a:pPr marL="45720" indent="0">
              <a:buNone/>
            </a:pPr>
            <a:endParaRPr lang="en-GB" altLang="en-US" sz="40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GB" altLang="en-US" sz="4000" dirty="0">
                <a:solidFill>
                  <a:srgbClr val="000000"/>
                </a:solidFill>
              </a:rPr>
              <a:t>  </a:t>
            </a:r>
            <a:r>
              <a:rPr lang="en-GB" altLang="en-US" sz="4000" dirty="0">
                <a:solidFill>
                  <a:srgbClr val="C00000"/>
                </a:solidFill>
              </a:rPr>
              <a:t> </a:t>
            </a:r>
            <a:r>
              <a:rPr lang="en-GB" altLang="en-US" sz="4000" dirty="0" err="1">
                <a:solidFill>
                  <a:srgbClr val="C00000"/>
                </a:solidFill>
              </a:rPr>
              <a:t>Ans</a:t>
            </a:r>
            <a:r>
              <a:rPr lang="en-GB" altLang="en-US" sz="4000" dirty="0">
                <a:solidFill>
                  <a:srgbClr val="C00000"/>
                </a:solidFill>
              </a:rPr>
              <a:t>: </a:t>
            </a:r>
            <a:r>
              <a:rPr lang="en-GB" altLang="en-US" sz="4000" dirty="0" smtClean="0">
                <a:solidFill>
                  <a:srgbClr val="C00000"/>
                </a:solidFill>
              </a:rPr>
              <a:t>1.32 mA </a:t>
            </a:r>
            <a:endParaRPr lang="en-GB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83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2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22800"/>
              </p:ext>
            </p:extLst>
          </p:nvPr>
        </p:nvGraphicFramePr>
        <p:xfrm>
          <a:off x="596300" y="260914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300" y="260914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572288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07" name="Group 264"/>
          <p:cNvGrpSpPr>
            <a:grpSpLocks/>
          </p:cNvGrpSpPr>
          <p:nvPr/>
        </p:nvGrpSpPr>
        <p:grpSpPr bwMode="auto">
          <a:xfrm>
            <a:off x="1008077" y="2310316"/>
            <a:ext cx="6602092" cy="3398842"/>
            <a:chOff x="2198" y="1664"/>
            <a:chExt cx="3012" cy="1543"/>
          </a:xfrm>
        </p:grpSpPr>
        <p:grpSp>
          <p:nvGrpSpPr>
            <p:cNvPr id="111" name="Group 265"/>
            <p:cNvGrpSpPr>
              <a:grpSpLocks/>
            </p:cNvGrpSpPr>
            <p:nvPr/>
          </p:nvGrpSpPr>
          <p:grpSpPr bwMode="auto">
            <a:xfrm rot="-5400000">
              <a:off x="3931" y="2066"/>
              <a:ext cx="203" cy="600"/>
              <a:chOff x="6267" y="3212"/>
              <a:chExt cx="384" cy="1331"/>
            </a:xfrm>
          </p:grpSpPr>
          <p:grpSp>
            <p:nvGrpSpPr>
              <p:cNvPr id="225" name="Group 266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239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40" name="Line 26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26" name="Group 269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23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8" name="Line 27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27" name="Group 272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23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6" name="Line 27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28" name="Group 275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233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4" name="Line 277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29" name="Line 278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0" name="Line 279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1" name="Line 280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2" name="Line 281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4" name="Group 282"/>
            <p:cNvGrpSpPr>
              <a:grpSpLocks/>
            </p:cNvGrpSpPr>
            <p:nvPr/>
          </p:nvGrpSpPr>
          <p:grpSpPr bwMode="auto">
            <a:xfrm>
              <a:off x="3318" y="1675"/>
              <a:ext cx="199" cy="656"/>
              <a:chOff x="6267" y="3212"/>
              <a:chExt cx="384" cy="1331"/>
            </a:xfrm>
          </p:grpSpPr>
          <p:grpSp>
            <p:nvGrpSpPr>
              <p:cNvPr id="209" name="Group 283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223" name="Line 28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4" name="Line 28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0" name="Group 286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221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2" name="Line 28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1" name="Group 289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219" name="Line 29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0" name="Line 29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2" name="Group 292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217" name="Line 29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8" name="Line 29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3" name="Line 295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4" name="Line 296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" name="Line 297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6" name="Line 298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5" name="Line 299"/>
            <p:cNvSpPr>
              <a:spLocks noChangeShapeType="1"/>
            </p:cNvSpPr>
            <p:nvPr/>
          </p:nvSpPr>
          <p:spPr bwMode="auto">
            <a:xfrm>
              <a:off x="4637" y="3017"/>
              <a:ext cx="0" cy="19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Line 300"/>
            <p:cNvSpPr>
              <a:spLocks noChangeShapeType="1"/>
            </p:cNvSpPr>
            <p:nvPr/>
          </p:nvSpPr>
          <p:spPr bwMode="auto">
            <a:xfrm rot="5400000">
              <a:off x="4638" y="2842"/>
              <a:ext cx="0" cy="2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Line 301"/>
            <p:cNvSpPr>
              <a:spLocks noChangeShapeType="1"/>
            </p:cNvSpPr>
            <p:nvPr/>
          </p:nvSpPr>
          <p:spPr bwMode="auto">
            <a:xfrm rot="5400000">
              <a:off x="4643" y="2936"/>
              <a:ext cx="0" cy="1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Line 302"/>
            <p:cNvSpPr>
              <a:spLocks noChangeShapeType="1"/>
            </p:cNvSpPr>
            <p:nvPr/>
          </p:nvSpPr>
          <p:spPr bwMode="auto">
            <a:xfrm>
              <a:off x="2816" y="1673"/>
              <a:ext cx="0" cy="6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Line 303"/>
            <p:cNvSpPr>
              <a:spLocks noChangeShapeType="1"/>
            </p:cNvSpPr>
            <p:nvPr/>
          </p:nvSpPr>
          <p:spPr bwMode="auto">
            <a:xfrm rot="5400000" flipV="1">
              <a:off x="3732" y="757"/>
              <a:ext cx="0" cy="18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Line 304"/>
            <p:cNvSpPr>
              <a:spLocks noChangeShapeType="1"/>
            </p:cNvSpPr>
            <p:nvPr/>
          </p:nvSpPr>
          <p:spPr bwMode="auto">
            <a:xfrm>
              <a:off x="3427" y="2339"/>
              <a:ext cx="0" cy="26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Text Box 305"/>
            <p:cNvSpPr txBox="1">
              <a:spLocks noChangeArrowheads="1"/>
            </p:cNvSpPr>
            <p:nvPr/>
          </p:nvSpPr>
          <p:spPr bwMode="auto">
            <a:xfrm>
              <a:off x="2198" y="2450"/>
              <a:ext cx="51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 dirty="0"/>
                <a:t>100 </a:t>
              </a:r>
              <a:r>
                <a:rPr lang="en-GB" altLang="en-US" sz="2400" b="1" dirty="0">
                  <a:latin typeface="Symbol" pitchFamily="18" charset="2"/>
                </a:rPr>
                <a:t>W</a:t>
              </a:r>
              <a:endParaRPr lang="en-GB" altLang="en-US" sz="2400" b="1" baseline="-25000" dirty="0"/>
            </a:p>
          </p:txBody>
        </p:sp>
        <p:sp>
          <p:nvSpPr>
            <p:cNvPr id="122" name="Text Box 306"/>
            <p:cNvSpPr txBox="1">
              <a:spLocks noChangeArrowheads="1"/>
            </p:cNvSpPr>
            <p:nvPr/>
          </p:nvSpPr>
          <p:spPr bwMode="auto">
            <a:xfrm>
              <a:off x="3515" y="1833"/>
              <a:ext cx="51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500 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23" name="Text Box 307"/>
            <p:cNvSpPr txBox="1">
              <a:spLocks noChangeArrowheads="1"/>
            </p:cNvSpPr>
            <p:nvPr/>
          </p:nvSpPr>
          <p:spPr bwMode="auto">
            <a:xfrm>
              <a:off x="3525" y="2844"/>
              <a:ext cx="5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2.5k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24" name="Text Box 308"/>
            <p:cNvSpPr txBox="1">
              <a:spLocks noChangeArrowheads="1"/>
            </p:cNvSpPr>
            <p:nvPr/>
          </p:nvSpPr>
          <p:spPr bwMode="auto">
            <a:xfrm>
              <a:off x="3825" y="2465"/>
              <a:ext cx="42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50 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grpSp>
          <p:nvGrpSpPr>
            <p:cNvPr id="125" name="Group 309"/>
            <p:cNvGrpSpPr>
              <a:grpSpLocks/>
            </p:cNvGrpSpPr>
            <p:nvPr/>
          </p:nvGrpSpPr>
          <p:grpSpPr bwMode="auto">
            <a:xfrm>
              <a:off x="2707" y="2261"/>
              <a:ext cx="189" cy="644"/>
              <a:chOff x="6267" y="3212"/>
              <a:chExt cx="384" cy="1331"/>
            </a:xfrm>
          </p:grpSpPr>
          <p:grpSp>
            <p:nvGrpSpPr>
              <p:cNvPr id="193" name="Group 310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207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8" name="Line 31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4" name="Group 313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205" name="Line 31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6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5" name="Group 316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203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4" name="Line 31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6" name="Group 319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201" name="Line 32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2" name="Line 32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7" name="Line 322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8" name="Line 323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Line 324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0" name="Line 325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6" name="Group 326"/>
            <p:cNvGrpSpPr>
              <a:grpSpLocks/>
            </p:cNvGrpSpPr>
            <p:nvPr/>
          </p:nvGrpSpPr>
          <p:grpSpPr bwMode="auto">
            <a:xfrm>
              <a:off x="3318" y="2560"/>
              <a:ext cx="188" cy="644"/>
              <a:chOff x="6267" y="3212"/>
              <a:chExt cx="384" cy="1331"/>
            </a:xfrm>
          </p:grpSpPr>
          <p:grpSp>
            <p:nvGrpSpPr>
              <p:cNvPr id="177" name="Group 327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191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Line 329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78" name="Group 330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189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Line 33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79" name="Group 333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187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8" name="Line 33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0" name="Group 336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185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6" name="Line 33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81" name="Line 339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2" name="Line 340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3" name="Line 341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" name="Line 342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7" name="Line 343"/>
            <p:cNvSpPr>
              <a:spLocks noChangeShapeType="1"/>
            </p:cNvSpPr>
            <p:nvPr/>
          </p:nvSpPr>
          <p:spPr bwMode="auto">
            <a:xfrm>
              <a:off x="2816" y="2833"/>
              <a:ext cx="0" cy="3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344"/>
            <p:cNvSpPr>
              <a:spLocks noChangeShapeType="1"/>
            </p:cNvSpPr>
            <p:nvPr/>
          </p:nvSpPr>
          <p:spPr bwMode="auto">
            <a:xfrm rot="-5400000">
              <a:off x="3609" y="2180"/>
              <a:ext cx="0" cy="3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9" name="Group 345"/>
            <p:cNvGrpSpPr>
              <a:grpSpLocks/>
            </p:cNvGrpSpPr>
            <p:nvPr/>
          </p:nvGrpSpPr>
          <p:grpSpPr bwMode="auto">
            <a:xfrm>
              <a:off x="4528" y="1664"/>
              <a:ext cx="178" cy="690"/>
              <a:chOff x="6267" y="3212"/>
              <a:chExt cx="384" cy="1331"/>
            </a:xfrm>
          </p:grpSpPr>
          <p:grpSp>
            <p:nvGrpSpPr>
              <p:cNvPr id="161" name="Group 346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175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6" name="Line 34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2" name="Group 349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173" name="Line 35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" name="Line 35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3" name="Group 352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171" name="Line 35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2" name="Line 35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4" name="Group 355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169" name="Line 356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Line 357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65" name="Line 358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6" name="Line 359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7" name="Line 360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8" name="Line 361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0" name="Line 362"/>
            <p:cNvSpPr>
              <a:spLocks noChangeShapeType="1"/>
            </p:cNvSpPr>
            <p:nvPr/>
          </p:nvSpPr>
          <p:spPr bwMode="auto">
            <a:xfrm rot="-5400000">
              <a:off x="4466" y="2180"/>
              <a:ext cx="0" cy="3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1" name="Group 363"/>
            <p:cNvGrpSpPr>
              <a:grpSpLocks/>
            </p:cNvGrpSpPr>
            <p:nvPr/>
          </p:nvGrpSpPr>
          <p:grpSpPr bwMode="auto">
            <a:xfrm>
              <a:off x="4528" y="2307"/>
              <a:ext cx="178" cy="667"/>
              <a:chOff x="6267" y="3212"/>
              <a:chExt cx="384" cy="1331"/>
            </a:xfrm>
          </p:grpSpPr>
          <p:grpSp>
            <p:nvGrpSpPr>
              <p:cNvPr id="145" name="Group 364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159" name="Line 365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0" name="Line 366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6" name="Group 367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157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8" name="Line 369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7" name="Group 370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155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6" name="Line 37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8" name="Group 373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153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4" name="Line 37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9" name="Line 376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377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1" name="Line 378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2" name="Line 379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2" name="Text Box 380"/>
            <p:cNvSpPr txBox="1">
              <a:spLocks noChangeArrowheads="1"/>
            </p:cNvSpPr>
            <p:nvPr/>
          </p:nvSpPr>
          <p:spPr bwMode="auto">
            <a:xfrm>
              <a:off x="4715" y="2580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1k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33" name="Text Box 381"/>
            <p:cNvSpPr txBox="1">
              <a:spLocks noChangeArrowheads="1"/>
            </p:cNvSpPr>
            <p:nvPr/>
          </p:nvSpPr>
          <p:spPr bwMode="auto">
            <a:xfrm>
              <a:off x="4697" y="1856"/>
              <a:ext cx="51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200 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34" name="Oval 382"/>
            <p:cNvSpPr>
              <a:spLocks noChangeArrowheads="1"/>
            </p:cNvSpPr>
            <p:nvPr/>
          </p:nvSpPr>
          <p:spPr bwMode="auto">
            <a:xfrm>
              <a:off x="4605" y="2316"/>
              <a:ext cx="53" cy="5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SG" altLang="en-US" sz="2400"/>
            </a:p>
          </p:txBody>
        </p:sp>
        <p:sp>
          <p:nvSpPr>
            <p:cNvPr id="136" name="Text Box 384"/>
            <p:cNvSpPr txBox="1">
              <a:spLocks noChangeArrowheads="1"/>
            </p:cNvSpPr>
            <p:nvPr/>
          </p:nvSpPr>
          <p:spPr bwMode="auto">
            <a:xfrm>
              <a:off x="4757" y="2902"/>
              <a:ext cx="31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5 V</a:t>
              </a:r>
              <a:endParaRPr lang="en-GB" altLang="en-US" sz="2400" b="1" baseline="-25000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H="1">
              <a:off x="4316" y="2351"/>
              <a:ext cx="2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Text Box 388"/>
            <p:cNvSpPr txBox="1">
              <a:spLocks noChangeArrowheads="1"/>
            </p:cNvSpPr>
            <p:nvPr/>
          </p:nvSpPr>
          <p:spPr bwMode="auto">
            <a:xfrm>
              <a:off x="4318" y="2117"/>
              <a:ext cx="14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 dirty="0">
                  <a:solidFill>
                    <a:srgbClr val="FF0000"/>
                  </a:solidFill>
                </a:rPr>
                <a:t>I</a:t>
              </a:r>
              <a:endParaRPr lang="en-GB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>
              <a:off x="2808" y="3198"/>
              <a:ext cx="18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41" name="Oval 382"/>
          <p:cNvSpPr>
            <a:spLocks noChangeArrowheads="1"/>
          </p:cNvSpPr>
          <p:nvPr/>
        </p:nvSpPr>
        <p:spPr bwMode="auto">
          <a:xfrm>
            <a:off x="3678503" y="3736676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35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1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9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3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31418"/>
              </p:ext>
            </p:extLst>
          </p:nvPr>
        </p:nvGraphicFramePr>
        <p:xfrm>
          <a:off x="539599" y="275405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9" y="275405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424804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3174" y="2000601"/>
            <a:ext cx="7501743" cy="3398842"/>
            <a:chOff x="123174" y="2000601"/>
            <a:chExt cx="7501743" cy="3398842"/>
          </a:xfrm>
        </p:grpSpPr>
        <p:grpSp>
          <p:nvGrpSpPr>
            <p:cNvPr id="111" name="Group 265"/>
            <p:cNvGrpSpPr>
              <a:grpSpLocks/>
            </p:cNvGrpSpPr>
            <p:nvPr/>
          </p:nvGrpSpPr>
          <p:grpSpPr bwMode="auto">
            <a:xfrm rot="16200000">
              <a:off x="4820341" y="2889352"/>
              <a:ext cx="447158" cy="1315158"/>
              <a:chOff x="6267" y="3212"/>
              <a:chExt cx="384" cy="1331"/>
            </a:xfrm>
          </p:grpSpPr>
          <p:grpSp>
            <p:nvGrpSpPr>
              <p:cNvPr id="225" name="Group 266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239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40" name="Line 26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26" name="Group 269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23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8" name="Line 27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27" name="Group 272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23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6" name="Line 27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28" name="Group 275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233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4" name="Line 277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29" name="Line 278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0" name="Line 279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1" name="Line 280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2" name="Line 281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14" name="Group 282"/>
            <p:cNvGrpSpPr>
              <a:grpSpLocks/>
            </p:cNvGrpSpPr>
            <p:nvPr/>
          </p:nvGrpSpPr>
          <p:grpSpPr bwMode="auto">
            <a:xfrm>
              <a:off x="3477786" y="2024831"/>
              <a:ext cx="436194" cy="1445003"/>
              <a:chOff x="6267" y="3212"/>
              <a:chExt cx="384" cy="1331"/>
            </a:xfrm>
          </p:grpSpPr>
          <p:grpSp>
            <p:nvGrpSpPr>
              <p:cNvPr id="209" name="Group 283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223" name="Line 28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4" name="Line 28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0" name="Group 286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221" name="Line 28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2" name="Line 28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1" name="Group 289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219" name="Line 29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20" name="Line 29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12" name="Group 292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217" name="Line 29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8" name="Line 29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213" name="Line 295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4" name="Line 296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" name="Line 297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6" name="Line 298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5" name="Line 299"/>
            <p:cNvSpPr>
              <a:spLocks noChangeShapeType="1"/>
            </p:cNvSpPr>
            <p:nvPr/>
          </p:nvSpPr>
          <p:spPr bwMode="auto">
            <a:xfrm>
              <a:off x="6368941" y="4980921"/>
              <a:ext cx="0" cy="41852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Line 300"/>
            <p:cNvSpPr>
              <a:spLocks noChangeShapeType="1"/>
            </p:cNvSpPr>
            <p:nvPr/>
          </p:nvSpPr>
          <p:spPr bwMode="auto">
            <a:xfrm rot="5400000">
              <a:off x="6371133" y="4596830"/>
              <a:ext cx="0" cy="5633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7" name="Line 301"/>
            <p:cNvSpPr>
              <a:spLocks noChangeShapeType="1"/>
            </p:cNvSpPr>
            <p:nvPr/>
          </p:nvSpPr>
          <p:spPr bwMode="auto">
            <a:xfrm rot="5400000">
              <a:off x="6382093" y="4803369"/>
              <a:ext cx="0" cy="3529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Line 302"/>
            <p:cNvSpPr>
              <a:spLocks noChangeShapeType="1"/>
            </p:cNvSpPr>
            <p:nvPr/>
          </p:nvSpPr>
          <p:spPr bwMode="auto">
            <a:xfrm>
              <a:off x="1491898" y="2020426"/>
              <a:ext cx="0" cy="13921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9" name="Line 303"/>
            <p:cNvSpPr>
              <a:spLocks noChangeShapeType="1"/>
            </p:cNvSpPr>
            <p:nvPr/>
          </p:nvSpPr>
          <p:spPr bwMode="auto">
            <a:xfrm rot="5400000" flipV="1">
              <a:off x="3934000" y="-438627"/>
              <a:ext cx="14641" cy="490346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Line 304"/>
            <p:cNvSpPr>
              <a:spLocks noChangeShapeType="1"/>
            </p:cNvSpPr>
            <p:nvPr/>
          </p:nvSpPr>
          <p:spPr bwMode="auto">
            <a:xfrm>
              <a:off x="3716706" y="3487457"/>
              <a:ext cx="0" cy="5837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1" name="Text Box 305"/>
            <p:cNvSpPr txBox="1">
              <a:spLocks noChangeArrowheads="1"/>
            </p:cNvSpPr>
            <p:nvPr/>
          </p:nvSpPr>
          <p:spPr bwMode="auto">
            <a:xfrm>
              <a:off x="123174" y="4026929"/>
              <a:ext cx="1135420" cy="47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 dirty="0"/>
                <a:t>100 </a:t>
              </a:r>
              <a:r>
                <a:rPr lang="en-GB" altLang="en-US" sz="2400" b="1" dirty="0">
                  <a:latin typeface="Symbol" pitchFamily="18" charset="2"/>
                </a:rPr>
                <a:t>W</a:t>
              </a:r>
              <a:endParaRPr lang="en-GB" altLang="en-US" sz="2400" b="1" baseline="-25000" dirty="0"/>
            </a:p>
          </p:txBody>
        </p:sp>
        <p:sp>
          <p:nvSpPr>
            <p:cNvPr id="122" name="Text Box 306"/>
            <p:cNvSpPr txBox="1">
              <a:spLocks noChangeArrowheads="1"/>
            </p:cNvSpPr>
            <p:nvPr/>
          </p:nvSpPr>
          <p:spPr bwMode="auto">
            <a:xfrm>
              <a:off x="3909596" y="2372866"/>
              <a:ext cx="1124460" cy="49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500 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23" name="Text Box 307"/>
            <p:cNvSpPr txBox="1">
              <a:spLocks noChangeArrowheads="1"/>
            </p:cNvSpPr>
            <p:nvPr/>
          </p:nvSpPr>
          <p:spPr bwMode="auto">
            <a:xfrm>
              <a:off x="3931516" y="4599845"/>
              <a:ext cx="1177066" cy="49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2.5k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24" name="Text Box 308"/>
            <p:cNvSpPr txBox="1">
              <a:spLocks noChangeArrowheads="1"/>
            </p:cNvSpPr>
            <p:nvPr/>
          </p:nvSpPr>
          <p:spPr bwMode="auto">
            <a:xfrm>
              <a:off x="4589094" y="3765003"/>
              <a:ext cx="940338" cy="49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50 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grpSp>
          <p:nvGrpSpPr>
            <p:cNvPr id="125" name="Group 309"/>
            <p:cNvGrpSpPr>
              <a:grpSpLocks/>
            </p:cNvGrpSpPr>
            <p:nvPr/>
          </p:nvGrpSpPr>
          <p:grpSpPr bwMode="auto">
            <a:xfrm>
              <a:off x="1253614" y="3300894"/>
              <a:ext cx="414275" cy="1418570"/>
              <a:chOff x="6267" y="3212"/>
              <a:chExt cx="384" cy="1331"/>
            </a:xfrm>
          </p:grpSpPr>
          <p:grpSp>
            <p:nvGrpSpPr>
              <p:cNvPr id="193" name="Group 310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207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8" name="Line 31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4" name="Group 313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205" name="Line 31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6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5" name="Group 316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203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4" name="Line 31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6" name="Group 319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201" name="Line 32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2" name="Line 32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97" name="Line 322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8" name="Line 323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Line 324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0" name="Line 325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6" name="Group 326"/>
            <p:cNvGrpSpPr>
              <a:grpSpLocks/>
            </p:cNvGrpSpPr>
            <p:nvPr/>
          </p:nvGrpSpPr>
          <p:grpSpPr bwMode="auto">
            <a:xfrm>
              <a:off x="3477786" y="3974264"/>
              <a:ext cx="412083" cy="1418570"/>
              <a:chOff x="6267" y="3212"/>
              <a:chExt cx="384" cy="1331"/>
            </a:xfrm>
          </p:grpSpPr>
          <p:grpSp>
            <p:nvGrpSpPr>
              <p:cNvPr id="177" name="Group 327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191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2" name="Line 329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78" name="Group 330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189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0" name="Line 33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79" name="Group 333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187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8" name="Line 33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80" name="Group 336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185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6" name="Line 33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81" name="Line 339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2" name="Line 340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3" name="Line 341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4" name="Line 342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7" name="Line 343"/>
            <p:cNvSpPr>
              <a:spLocks noChangeShapeType="1"/>
            </p:cNvSpPr>
            <p:nvPr/>
          </p:nvSpPr>
          <p:spPr bwMode="auto">
            <a:xfrm>
              <a:off x="1492535" y="4560867"/>
              <a:ext cx="0" cy="810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Line 344"/>
            <p:cNvSpPr>
              <a:spLocks noChangeShapeType="1"/>
            </p:cNvSpPr>
            <p:nvPr/>
          </p:nvSpPr>
          <p:spPr bwMode="auto">
            <a:xfrm rot="16200000">
              <a:off x="4115638" y="3139070"/>
              <a:ext cx="0" cy="7496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29" name="Group 345"/>
            <p:cNvGrpSpPr>
              <a:grpSpLocks/>
            </p:cNvGrpSpPr>
            <p:nvPr/>
          </p:nvGrpSpPr>
          <p:grpSpPr bwMode="auto">
            <a:xfrm>
              <a:off x="6130021" y="2000601"/>
              <a:ext cx="390163" cy="1519897"/>
              <a:chOff x="6267" y="3212"/>
              <a:chExt cx="384" cy="1331"/>
            </a:xfrm>
          </p:grpSpPr>
          <p:grpSp>
            <p:nvGrpSpPr>
              <p:cNvPr id="161" name="Group 346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175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6" name="Line 348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2" name="Group 349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173" name="Line 350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4" name="Line 351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3" name="Group 352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171" name="Line 353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2" name="Line 354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4" name="Group 355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169" name="Line 356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70" name="Line 357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65" name="Line 358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6" name="Line 359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7" name="Line 360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8" name="Line 361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0" name="Line 362"/>
            <p:cNvSpPr>
              <a:spLocks noChangeShapeType="1"/>
            </p:cNvSpPr>
            <p:nvPr/>
          </p:nvSpPr>
          <p:spPr bwMode="auto">
            <a:xfrm rot="16200000">
              <a:off x="5994121" y="3139070"/>
              <a:ext cx="0" cy="74964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131" name="Group 363"/>
            <p:cNvGrpSpPr>
              <a:grpSpLocks/>
            </p:cNvGrpSpPr>
            <p:nvPr/>
          </p:nvGrpSpPr>
          <p:grpSpPr bwMode="auto">
            <a:xfrm>
              <a:off x="6130021" y="3416969"/>
              <a:ext cx="390163" cy="1469234"/>
              <a:chOff x="6267" y="3212"/>
              <a:chExt cx="384" cy="1331"/>
            </a:xfrm>
          </p:grpSpPr>
          <p:grpSp>
            <p:nvGrpSpPr>
              <p:cNvPr id="145" name="Group 364"/>
              <p:cNvGrpSpPr>
                <a:grpSpLocks/>
              </p:cNvGrpSpPr>
              <p:nvPr/>
            </p:nvGrpSpPr>
            <p:grpSpPr bwMode="auto">
              <a:xfrm rot="-5400000">
                <a:off x="6349" y="4051"/>
                <a:ext cx="234" cy="366"/>
                <a:chOff x="3312" y="7776"/>
                <a:chExt cx="864" cy="720"/>
              </a:xfrm>
            </p:grpSpPr>
            <p:sp>
              <p:nvSpPr>
                <p:cNvPr id="159" name="Line 365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0" name="Line 366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6" name="Group 367"/>
              <p:cNvGrpSpPr>
                <a:grpSpLocks/>
              </p:cNvGrpSpPr>
              <p:nvPr/>
            </p:nvGrpSpPr>
            <p:grpSpPr bwMode="auto">
              <a:xfrm rot="-5400000">
                <a:off x="6349" y="3811"/>
                <a:ext cx="233" cy="366"/>
                <a:chOff x="3312" y="7776"/>
                <a:chExt cx="864" cy="720"/>
              </a:xfrm>
            </p:grpSpPr>
            <p:sp>
              <p:nvSpPr>
                <p:cNvPr id="157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8" name="Line 369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7" name="Group 370"/>
              <p:cNvGrpSpPr>
                <a:grpSpLocks/>
              </p:cNvGrpSpPr>
              <p:nvPr/>
            </p:nvGrpSpPr>
            <p:grpSpPr bwMode="auto">
              <a:xfrm rot="-5400000">
                <a:off x="6333" y="3571"/>
                <a:ext cx="233" cy="366"/>
                <a:chOff x="3312" y="7776"/>
                <a:chExt cx="864" cy="720"/>
              </a:xfrm>
            </p:grpSpPr>
            <p:sp>
              <p:nvSpPr>
                <p:cNvPr id="155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6" name="Line 372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48" name="Group 373"/>
              <p:cNvGrpSpPr>
                <a:grpSpLocks/>
              </p:cNvGrpSpPr>
              <p:nvPr/>
            </p:nvGrpSpPr>
            <p:grpSpPr bwMode="auto">
              <a:xfrm rot="-5400000">
                <a:off x="6349" y="3339"/>
                <a:ext cx="234" cy="366"/>
                <a:chOff x="3312" y="7776"/>
                <a:chExt cx="864" cy="720"/>
              </a:xfrm>
            </p:grpSpPr>
            <p:sp>
              <p:nvSpPr>
                <p:cNvPr id="153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3312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4" name="Line 375"/>
                <p:cNvSpPr>
                  <a:spLocks noChangeShapeType="1"/>
                </p:cNvSpPr>
                <p:nvPr/>
              </p:nvSpPr>
              <p:spPr bwMode="auto">
                <a:xfrm>
                  <a:off x="3744" y="7776"/>
                  <a:ext cx="432" cy="72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49" name="Line 376"/>
              <p:cNvSpPr>
                <a:spLocks noChangeShapeType="1"/>
              </p:cNvSpPr>
              <p:nvPr/>
            </p:nvSpPr>
            <p:spPr bwMode="auto">
              <a:xfrm rot="-5400000">
                <a:off x="6543" y="4294"/>
                <a:ext cx="54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Line 377"/>
              <p:cNvSpPr>
                <a:spLocks noChangeShapeType="1"/>
              </p:cNvSpPr>
              <p:nvPr/>
            </p:nvSpPr>
            <p:spPr bwMode="auto">
              <a:xfrm rot="16200000" flipV="1">
                <a:off x="6546" y="3288"/>
                <a:ext cx="48" cy="1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1" name="Line 378"/>
              <p:cNvSpPr>
                <a:spLocks noChangeShapeType="1"/>
              </p:cNvSpPr>
              <p:nvPr/>
            </p:nvSpPr>
            <p:spPr bwMode="auto">
              <a:xfrm rot="-5400000">
                <a:off x="6418" y="4473"/>
                <a:ext cx="14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2" name="Line 379"/>
              <p:cNvSpPr>
                <a:spLocks noChangeShapeType="1"/>
              </p:cNvSpPr>
              <p:nvPr/>
            </p:nvSpPr>
            <p:spPr bwMode="auto">
              <a:xfrm rot="-5400000">
                <a:off x="6417" y="3283"/>
                <a:ext cx="14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32" name="Text Box 380"/>
            <p:cNvSpPr txBox="1">
              <a:spLocks noChangeArrowheads="1"/>
            </p:cNvSpPr>
            <p:nvPr/>
          </p:nvSpPr>
          <p:spPr bwMode="auto">
            <a:xfrm>
              <a:off x="6539912" y="4018319"/>
              <a:ext cx="821974" cy="49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 dirty="0"/>
                <a:t>1k</a:t>
              </a:r>
              <a:r>
                <a:rPr lang="en-GB" altLang="en-US" sz="2400" b="1" dirty="0">
                  <a:latin typeface="Symbol" pitchFamily="18" charset="2"/>
                </a:rPr>
                <a:t>W</a:t>
              </a:r>
              <a:endParaRPr lang="en-GB" altLang="en-US" sz="2400" b="1" baseline="-25000" dirty="0"/>
            </a:p>
          </p:txBody>
        </p:sp>
        <p:sp>
          <p:nvSpPr>
            <p:cNvPr id="133" name="Text Box 381"/>
            <p:cNvSpPr txBox="1">
              <a:spLocks noChangeArrowheads="1"/>
            </p:cNvSpPr>
            <p:nvPr/>
          </p:nvSpPr>
          <p:spPr bwMode="auto">
            <a:xfrm>
              <a:off x="6500457" y="2423529"/>
              <a:ext cx="1124460" cy="49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200 </a:t>
              </a:r>
              <a:r>
                <a:rPr lang="en-GB" altLang="en-US" sz="2400" b="1">
                  <a:latin typeface="Symbol" pitchFamily="18" charset="2"/>
                </a:rPr>
                <a:t>W</a:t>
              </a:r>
              <a:endParaRPr lang="en-GB" altLang="en-US" sz="2400" b="1" baseline="-25000"/>
            </a:p>
          </p:txBody>
        </p:sp>
        <p:sp>
          <p:nvSpPr>
            <p:cNvPr id="134" name="Oval 382"/>
            <p:cNvSpPr>
              <a:spLocks noChangeArrowheads="1"/>
            </p:cNvSpPr>
            <p:nvPr/>
          </p:nvSpPr>
          <p:spPr bwMode="auto">
            <a:xfrm>
              <a:off x="6298800" y="3436793"/>
              <a:ext cx="116172" cy="12996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SG" altLang="en-US" sz="2400"/>
            </a:p>
          </p:txBody>
        </p:sp>
        <p:sp>
          <p:nvSpPr>
            <p:cNvPr id="136" name="Text Box 384"/>
            <p:cNvSpPr txBox="1">
              <a:spLocks noChangeArrowheads="1"/>
            </p:cNvSpPr>
            <p:nvPr/>
          </p:nvSpPr>
          <p:spPr bwMode="auto">
            <a:xfrm>
              <a:off x="6631973" y="4727604"/>
              <a:ext cx="690458" cy="495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/>
                <a:t>5 V</a:t>
              </a:r>
              <a:endParaRPr lang="en-GB" altLang="en-US" sz="2400" b="1" baseline="-25000"/>
            </a:p>
          </p:txBody>
        </p:sp>
        <p:sp>
          <p:nvSpPr>
            <p:cNvPr id="139" name="Line 387"/>
            <p:cNvSpPr>
              <a:spLocks noChangeShapeType="1"/>
            </p:cNvSpPr>
            <p:nvPr/>
          </p:nvSpPr>
          <p:spPr bwMode="auto">
            <a:xfrm flipH="1">
              <a:off x="5665332" y="3513890"/>
              <a:ext cx="5874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Text Box 388"/>
            <p:cNvSpPr txBox="1">
              <a:spLocks noChangeArrowheads="1"/>
            </p:cNvSpPr>
            <p:nvPr/>
          </p:nvSpPr>
          <p:spPr bwMode="auto">
            <a:xfrm>
              <a:off x="5669716" y="3012233"/>
              <a:ext cx="309062" cy="47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400" b="1" dirty="0">
                  <a:solidFill>
                    <a:srgbClr val="FF0000"/>
                  </a:solidFill>
                </a:rPr>
                <a:t>I</a:t>
              </a:r>
              <a:endParaRPr lang="en-GB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41" name="Line 389"/>
            <p:cNvSpPr>
              <a:spLocks noChangeShapeType="1"/>
            </p:cNvSpPr>
            <p:nvPr/>
          </p:nvSpPr>
          <p:spPr bwMode="auto">
            <a:xfrm>
              <a:off x="1489588" y="5368414"/>
              <a:ext cx="4894698" cy="11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41" name="Oval 382"/>
            <p:cNvSpPr>
              <a:spLocks noChangeArrowheads="1"/>
            </p:cNvSpPr>
            <p:nvPr/>
          </p:nvSpPr>
          <p:spPr bwMode="auto">
            <a:xfrm>
              <a:off x="3693251" y="3426961"/>
              <a:ext cx="116172" cy="12996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SG" alt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462981" y="2940241"/>
            <a:ext cx="1253614" cy="687862"/>
            <a:chOff x="2448232" y="3235207"/>
            <a:chExt cx="1253614" cy="687862"/>
          </a:xfrm>
        </p:grpSpPr>
        <p:sp>
          <p:nvSpPr>
            <p:cNvPr id="289" name="Text Box 388"/>
            <p:cNvSpPr txBox="1">
              <a:spLocks noChangeArrowheads="1"/>
            </p:cNvSpPr>
            <p:nvPr/>
          </p:nvSpPr>
          <p:spPr bwMode="auto">
            <a:xfrm>
              <a:off x="2670790" y="3235207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7" name="Line 105"/>
            <p:cNvSpPr>
              <a:spLocks noChangeShapeType="1"/>
            </p:cNvSpPr>
            <p:nvPr/>
          </p:nvSpPr>
          <p:spPr bwMode="auto">
            <a:xfrm flipV="1">
              <a:off x="3480620" y="3790336"/>
              <a:ext cx="221226" cy="1474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0" name="Line 105"/>
            <p:cNvSpPr>
              <a:spLocks noChangeShapeType="1"/>
            </p:cNvSpPr>
            <p:nvPr/>
          </p:nvSpPr>
          <p:spPr bwMode="auto">
            <a:xfrm flipV="1">
              <a:off x="2448232" y="3819830"/>
              <a:ext cx="309716" cy="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1" name="Group 300"/>
          <p:cNvGrpSpPr/>
          <p:nvPr/>
        </p:nvGrpSpPr>
        <p:grpSpPr>
          <a:xfrm rot="3761961">
            <a:off x="1371938" y="2203211"/>
            <a:ext cx="1789568" cy="906238"/>
            <a:chOff x="2256116" y="3016831"/>
            <a:chExt cx="1789568" cy="906238"/>
          </a:xfrm>
        </p:grpSpPr>
        <p:sp>
          <p:nvSpPr>
            <p:cNvPr id="302" name="Text Box 388"/>
            <p:cNvSpPr txBox="1">
              <a:spLocks noChangeArrowheads="1"/>
            </p:cNvSpPr>
            <p:nvPr/>
          </p:nvSpPr>
          <p:spPr bwMode="auto">
            <a:xfrm rot="17838039">
              <a:off x="2763605" y="3258169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1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3" name="Line 105"/>
            <p:cNvSpPr>
              <a:spLocks noChangeShapeType="1"/>
            </p:cNvSpPr>
            <p:nvPr/>
          </p:nvSpPr>
          <p:spPr bwMode="auto">
            <a:xfrm flipV="1">
              <a:off x="3469874" y="3694337"/>
              <a:ext cx="575810" cy="15091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4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5" name="Line 105"/>
            <p:cNvSpPr>
              <a:spLocks noChangeShapeType="1"/>
            </p:cNvSpPr>
            <p:nvPr/>
          </p:nvSpPr>
          <p:spPr bwMode="auto">
            <a:xfrm flipV="1">
              <a:off x="2256116" y="3819830"/>
              <a:ext cx="501831" cy="2962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 rot="7123561">
            <a:off x="1218476" y="4141230"/>
            <a:ext cx="2080206" cy="876642"/>
            <a:chOff x="2032604" y="3046427"/>
            <a:chExt cx="2080206" cy="876642"/>
          </a:xfrm>
        </p:grpSpPr>
        <p:sp>
          <p:nvSpPr>
            <p:cNvPr id="307" name="Text Box 388"/>
            <p:cNvSpPr txBox="1">
              <a:spLocks noChangeArrowheads="1"/>
            </p:cNvSpPr>
            <p:nvPr/>
          </p:nvSpPr>
          <p:spPr bwMode="auto">
            <a:xfrm rot="14300354">
              <a:off x="2678918" y="3287765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2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8" name="Line 105"/>
            <p:cNvSpPr>
              <a:spLocks noChangeShapeType="1"/>
            </p:cNvSpPr>
            <p:nvPr/>
          </p:nvSpPr>
          <p:spPr bwMode="auto">
            <a:xfrm flipV="1">
              <a:off x="3480619" y="3741156"/>
              <a:ext cx="632191" cy="639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9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 flipV="1">
              <a:off x="2032604" y="3819830"/>
              <a:ext cx="725344" cy="1164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311" name="Object 3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37500"/>
              </p:ext>
            </p:extLst>
          </p:nvPr>
        </p:nvGraphicFramePr>
        <p:xfrm>
          <a:off x="1540491" y="5481894"/>
          <a:ext cx="4491600" cy="771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491" y="5481894"/>
                        <a:ext cx="4491600" cy="77142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402" y="6406447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08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27803"/>
              </p:ext>
            </p:extLst>
          </p:nvPr>
        </p:nvGraphicFramePr>
        <p:xfrm>
          <a:off x="678234" y="280016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34" y="280016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424804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11" name="Group 265"/>
          <p:cNvGrpSpPr>
            <a:grpSpLocks/>
          </p:cNvGrpSpPr>
          <p:nvPr/>
        </p:nvGrpSpPr>
        <p:grpSpPr bwMode="auto">
          <a:xfrm rot="16200000">
            <a:off x="4820341" y="2889352"/>
            <a:ext cx="447158" cy="1315158"/>
            <a:chOff x="6267" y="3212"/>
            <a:chExt cx="384" cy="1331"/>
          </a:xfrm>
        </p:grpSpPr>
        <p:grpSp>
          <p:nvGrpSpPr>
            <p:cNvPr id="225" name="Group 26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39" name="Line 26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0" name="Line 26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6" name="Group 26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37" name="Line 27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8" name="Line 27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7" name="Group 27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8" name="Group 27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33" name="Line 27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4" name="Line 27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29" name="Line 27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0" name="Line 27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1" name="Line 28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2" name="Line 28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14" name="Group 282"/>
          <p:cNvGrpSpPr>
            <a:grpSpLocks/>
          </p:cNvGrpSpPr>
          <p:nvPr/>
        </p:nvGrpSpPr>
        <p:grpSpPr bwMode="auto">
          <a:xfrm>
            <a:off x="3477786" y="2024831"/>
            <a:ext cx="436194" cy="1445003"/>
            <a:chOff x="6267" y="3212"/>
            <a:chExt cx="384" cy="1331"/>
          </a:xfrm>
        </p:grpSpPr>
        <p:grpSp>
          <p:nvGrpSpPr>
            <p:cNvPr id="209" name="Group 283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23" name="Line 28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4" name="Line 28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10" name="Group 286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21" name="Line 28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2" name="Line 28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11" name="Group 289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19" name="Line 29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0" name="Line 29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12" name="Group 292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17" name="Line 29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8" name="Line 29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13" name="Line 295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4" name="Line 296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" name="Line 297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6" name="Line 298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5" name="Line 299"/>
          <p:cNvSpPr>
            <a:spLocks noChangeShapeType="1"/>
          </p:cNvSpPr>
          <p:nvPr/>
        </p:nvSpPr>
        <p:spPr bwMode="auto">
          <a:xfrm>
            <a:off x="6368941" y="4980921"/>
            <a:ext cx="0" cy="41852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6" name="Line 300"/>
          <p:cNvSpPr>
            <a:spLocks noChangeShapeType="1"/>
          </p:cNvSpPr>
          <p:nvPr/>
        </p:nvSpPr>
        <p:spPr bwMode="auto">
          <a:xfrm rot="5400000">
            <a:off x="6371133" y="4596830"/>
            <a:ext cx="0" cy="56332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7" name="Line 301"/>
          <p:cNvSpPr>
            <a:spLocks noChangeShapeType="1"/>
          </p:cNvSpPr>
          <p:nvPr/>
        </p:nvSpPr>
        <p:spPr bwMode="auto">
          <a:xfrm rot="5400000">
            <a:off x="6382093" y="4803369"/>
            <a:ext cx="0" cy="352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8" name="Line 302"/>
          <p:cNvSpPr>
            <a:spLocks noChangeShapeType="1"/>
          </p:cNvSpPr>
          <p:nvPr/>
        </p:nvSpPr>
        <p:spPr bwMode="auto">
          <a:xfrm>
            <a:off x="1491898" y="2020426"/>
            <a:ext cx="0" cy="1392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" name="Line 303"/>
          <p:cNvSpPr>
            <a:spLocks noChangeShapeType="1"/>
          </p:cNvSpPr>
          <p:nvPr/>
        </p:nvSpPr>
        <p:spPr bwMode="auto">
          <a:xfrm rot="5400000" flipV="1">
            <a:off x="3934000" y="-438627"/>
            <a:ext cx="14641" cy="490346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0" name="Line 304"/>
          <p:cNvSpPr>
            <a:spLocks noChangeShapeType="1"/>
          </p:cNvSpPr>
          <p:nvPr/>
        </p:nvSpPr>
        <p:spPr bwMode="auto">
          <a:xfrm>
            <a:off x="3716706" y="3487457"/>
            <a:ext cx="0" cy="58372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1" name="Text Box 305"/>
          <p:cNvSpPr txBox="1">
            <a:spLocks noChangeArrowheads="1"/>
          </p:cNvSpPr>
          <p:nvPr/>
        </p:nvSpPr>
        <p:spPr bwMode="auto">
          <a:xfrm>
            <a:off x="123174" y="4026929"/>
            <a:ext cx="1135420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100 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22" name="Text Box 306"/>
          <p:cNvSpPr txBox="1">
            <a:spLocks noChangeArrowheads="1"/>
          </p:cNvSpPr>
          <p:nvPr/>
        </p:nvSpPr>
        <p:spPr bwMode="auto">
          <a:xfrm>
            <a:off x="3909596" y="2372866"/>
            <a:ext cx="112446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500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23" name="Text Box 307"/>
          <p:cNvSpPr txBox="1">
            <a:spLocks noChangeArrowheads="1"/>
          </p:cNvSpPr>
          <p:nvPr/>
        </p:nvSpPr>
        <p:spPr bwMode="auto">
          <a:xfrm>
            <a:off x="3931516" y="4599845"/>
            <a:ext cx="1177066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2.5k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24" name="Text Box 308"/>
          <p:cNvSpPr txBox="1">
            <a:spLocks noChangeArrowheads="1"/>
          </p:cNvSpPr>
          <p:nvPr/>
        </p:nvSpPr>
        <p:spPr bwMode="auto">
          <a:xfrm>
            <a:off x="4589094" y="3765003"/>
            <a:ext cx="940338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grpSp>
        <p:nvGrpSpPr>
          <p:cNvPr id="125" name="Group 309"/>
          <p:cNvGrpSpPr>
            <a:grpSpLocks/>
          </p:cNvGrpSpPr>
          <p:nvPr/>
        </p:nvGrpSpPr>
        <p:grpSpPr bwMode="auto">
          <a:xfrm>
            <a:off x="1253614" y="3300894"/>
            <a:ext cx="414275" cy="1418570"/>
            <a:chOff x="6267" y="3212"/>
            <a:chExt cx="384" cy="1331"/>
          </a:xfrm>
        </p:grpSpPr>
        <p:grpSp>
          <p:nvGrpSpPr>
            <p:cNvPr id="193" name="Group 310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07" name="Line 31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8" name="Line 31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4" name="Group 313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05" name="Line 31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6" name="Line 31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" name="Group 316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03" name="Line 31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4" name="Line 31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6" name="Group 319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01" name="Line 32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2" name="Line 32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7" name="Line 322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8" name="Line 323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9" name="Line 324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0" name="Line 325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6" name="Group 326"/>
          <p:cNvGrpSpPr>
            <a:grpSpLocks/>
          </p:cNvGrpSpPr>
          <p:nvPr/>
        </p:nvGrpSpPr>
        <p:grpSpPr bwMode="auto">
          <a:xfrm>
            <a:off x="3477786" y="3974264"/>
            <a:ext cx="412083" cy="1418570"/>
            <a:chOff x="6267" y="3212"/>
            <a:chExt cx="384" cy="1331"/>
          </a:xfrm>
        </p:grpSpPr>
        <p:grpSp>
          <p:nvGrpSpPr>
            <p:cNvPr id="177" name="Group 327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91" name="Line 32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2" name="Line 32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8" name="Group 330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89" name="Line 33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0" name="Line 33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9" name="Group 333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87" name="Line 33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8" name="Line 33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0" name="Group 336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85" name="Line 33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6" name="Line 33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1" name="Line 339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2" name="Line 340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3" name="Line 341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" name="Line 342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7" name="Line 343"/>
          <p:cNvSpPr>
            <a:spLocks noChangeShapeType="1"/>
          </p:cNvSpPr>
          <p:nvPr/>
        </p:nvSpPr>
        <p:spPr bwMode="auto">
          <a:xfrm>
            <a:off x="1492535" y="4560867"/>
            <a:ext cx="0" cy="810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8" name="Line 344"/>
          <p:cNvSpPr>
            <a:spLocks noChangeShapeType="1"/>
          </p:cNvSpPr>
          <p:nvPr/>
        </p:nvSpPr>
        <p:spPr bwMode="auto">
          <a:xfrm rot="16200000">
            <a:off x="4115638" y="3139070"/>
            <a:ext cx="0" cy="7496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29" name="Group 345"/>
          <p:cNvGrpSpPr>
            <a:grpSpLocks/>
          </p:cNvGrpSpPr>
          <p:nvPr/>
        </p:nvGrpSpPr>
        <p:grpSpPr bwMode="auto">
          <a:xfrm>
            <a:off x="6130021" y="2000601"/>
            <a:ext cx="390163" cy="1519897"/>
            <a:chOff x="6267" y="3212"/>
            <a:chExt cx="384" cy="1331"/>
          </a:xfrm>
        </p:grpSpPr>
        <p:grpSp>
          <p:nvGrpSpPr>
            <p:cNvPr id="161" name="Group 34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75" name="Line 34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6" name="Line 34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2" name="Group 34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73" name="Line 35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" name="Line 35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" name="Group 35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71" name="Line 35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2" name="Line 35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4" name="Group 35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69" name="Line 35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0" name="Line 35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5" name="Line 35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6" name="Line 35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Line 36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Line 36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0" name="Line 362"/>
          <p:cNvSpPr>
            <a:spLocks noChangeShapeType="1"/>
          </p:cNvSpPr>
          <p:nvPr/>
        </p:nvSpPr>
        <p:spPr bwMode="auto">
          <a:xfrm rot="16200000">
            <a:off x="5994121" y="3139070"/>
            <a:ext cx="0" cy="7496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1" name="Group 363"/>
          <p:cNvGrpSpPr>
            <a:grpSpLocks/>
          </p:cNvGrpSpPr>
          <p:nvPr/>
        </p:nvGrpSpPr>
        <p:grpSpPr bwMode="auto">
          <a:xfrm>
            <a:off x="6130021" y="3416969"/>
            <a:ext cx="390163" cy="1469234"/>
            <a:chOff x="6267" y="3212"/>
            <a:chExt cx="384" cy="1331"/>
          </a:xfrm>
        </p:grpSpPr>
        <p:grpSp>
          <p:nvGrpSpPr>
            <p:cNvPr id="145" name="Group 364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59" name="Line 365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Line 366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6" name="Group 367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57" name="Line 36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6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7" name="Group 370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55" name="Line 37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7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8" name="Group 373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53" name="Line 37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Line 37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0" name="Line 377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1" name="Line 378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Line 379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2" name="Text Box 380"/>
          <p:cNvSpPr txBox="1">
            <a:spLocks noChangeArrowheads="1"/>
          </p:cNvSpPr>
          <p:nvPr/>
        </p:nvSpPr>
        <p:spPr bwMode="auto">
          <a:xfrm>
            <a:off x="6539912" y="4018319"/>
            <a:ext cx="821974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1k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33" name="Text Box 381"/>
          <p:cNvSpPr txBox="1">
            <a:spLocks noChangeArrowheads="1"/>
          </p:cNvSpPr>
          <p:nvPr/>
        </p:nvSpPr>
        <p:spPr bwMode="auto">
          <a:xfrm>
            <a:off x="6500457" y="2423529"/>
            <a:ext cx="112446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200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34" name="Oval 382"/>
          <p:cNvSpPr>
            <a:spLocks noChangeArrowheads="1"/>
          </p:cNvSpPr>
          <p:nvPr/>
        </p:nvSpPr>
        <p:spPr bwMode="auto">
          <a:xfrm>
            <a:off x="6298800" y="3436793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36" name="Text Box 384"/>
          <p:cNvSpPr txBox="1">
            <a:spLocks noChangeArrowheads="1"/>
          </p:cNvSpPr>
          <p:nvPr/>
        </p:nvSpPr>
        <p:spPr bwMode="auto">
          <a:xfrm>
            <a:off x="6631973" y="4727604"/>
            <a:ext cx="690458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 V</a:t>
            </a:r>
            <a:endParaRPr lang="en-GB" altLang="en-US" sz="2400" b="1" baseline="-25000"/>
          </a:p>
        </p:txBody>
      </p:sp>
      <p:sp>
        <p:nvSpPr>
          <p:cNvPr id="139" name="Line 387"/>
          <p:cNvSpPr>
            <a:spLocks noChangeShapeType="1"/>
          </p:cNvSpPr>
          <p:nvPr/>
        </p:nvSpPr>
        <p:spPr bwMode="auto">
          <a:xfrm flipH="1">
            <a:off x="5665332" y="3513890"/>
            <a:ext cx="587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0" name="Text Box 388"/>
          <p:cNvSpPr txBox="1">
            <a:spLocks noChangeArrowheads="1"/>
          </p:cNvSpPr>
          <p:nvPr/>
        </p:nvSpPr>
        <p:spPr bwMode="auto">
          <a:xfrm>
            <a:off x="5669716" y="2997485"/>
            <a:ext cx="309062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I</a:t>
            </a:r>
            <a:endParaRPr lang="en-GB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41" name="Line 389"/>
          <p:cNvSpPr>
            <a:spLocks noChangeShapeType="1"/>
          </p:cNvSpPr>
          <p:nvPr/>
        </p:nvSpPr>
        <p:spPr bwMode="auto">
          <a:xfrm>
            <a:off x="1489588" y="5368414"/>
            <a:ext cx="4894698" cy="112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1" name="Oval 382"/>
          <p:cNvSpPr>
            <a:spLocks noChangeArrowheads="1"/>
          </p:cNvSpPr>
          <p:nvPr/>
        </p:nvSpPr>
        <p:spPr bwMode="auto">
          <a:xfrm>
            <a:off x="3693251" y="3426961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2462980" y="2925492"/>
            <a:ext cx="1253614" cy="687862"/>
            <a:chOff x="2448232" y="3235207"/>
            <a:chExt cx="1253614" cy="687862"/>
          </a:xfrm>
        </p:grpSpPr>
        <p:sp>
          <p:nvSpPr>
            <p:cNvPr id="289" name="Text Box 388"/>
            <p:cNvSpPr txBox="1">
              <a:spLocks noChangeArrowheads="1"/>
            </p:cNvSpPr>
            <p:nvPr/>
          </p:nvSpPr>
          <p:spPr bwMode="auto">
            <a:xfrm>
              <a:off x="2670790" y="3235207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7" name="Line 105"/>
            <p:cNvSpPr>
              <a:spLocks noChangeShapeType="1"/>
            </p:cNvSpPr>
            <p:nvPr/>
          </p:nvSpPr>
          <p:spPr bwMode="auto">
            <a:xfrm flipV="1">
              <a:off x="3480620" y="3790336"/>
              <a:ext cx="221226" cy="1474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0" name="Line 105"/>
            <p:cNvSpPr>
              <a:spLocks noChangeShapeType="1"/>
            </p:cNvSpPr>
            <p:nvPr/>
          </p:nvSpPr>
          <p:spPr bwMode="auto">
            <a:xfrm flipV="1">
              <a:off x="2448232" y="3819830"/>
              <a:ext cx="309716" cy="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1" name="Group 300"/>
          <p:cNvGrpSpPr/>
          <p:nvPr/>
        </p:nvGrpSpPr>
        <p:grpSpPr>
          <a:xfrm rot="3761961">
            <a:off x="1371937" y="2188462"/>
            <a:ext cx="1789568" cy="906238"/>
            <a:chOff x="2256116" y="3016831"/>
            <a:chExt cx="1789568" cy="906238"/>
          </a:xfrm>
        </p:grpSpPr>
        <p:sp>
          <p:nvSpPr>
            <p:cNvPr id="302" name="Text Box 388"/>
            <p:cNvSpPr txBox="1">
              <a:spLocks noChangeArrowheads="1"/>
            </p:cNvSpPr>
            <p:nvPr/>
          </p:nvSpPr>
          <p:spPr bwMode="auto">
            <a:xfrm rot="17838039">
              <a:off x="2763605" y="3258169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1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3" name="Line 105"/>
            <p:cNvSpPr>
              <a:spLocks noChangeShapeType="1"/>
            </p:cNvSpPr>
            <p:nvPr/>
          </p:nvSpPr>
          <p:spPr bwMode="auto">
            <a:xfrm flipV="1">
              <a:off x="3469874" y="3694337"/>
              <a:ext cx="575810" cy="15091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4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5" name="Line 105"/>
            <p:cNvSpPr>
              <a:spLocks noChangeShapeType="1"/>
            </p:cNvSpPr>
            <p:nvPr/>
          </p:nvSpPr>
          <p:spPr bwMode="auto">
            <a:xfrm flipV="1">
              <a:off x="2256116" y="3819830"/>
              <a:ext cx="501831" cy="2962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 rot="7123561">
            <a:off x="1218475" y="4126481"/>
            <a:ext cx="2080206" cy="876642"/>
            <a:chOff x="2032604" y="3046427"/>
            <a:chExt cx="2080206" cy="876642"/>
          </a:xfrm>
        </p:grpSpPr>
        <p:sp>
          <p:nvSpPr>
            <p:cNvPr id="307" name="Text Box 388"/>
            <p:cNvSpPr txBox="1">
              <a:spLocks noChangeArrowheads="1"/>
            </p:cNvSpPr>
            <p:nvPr/>
          </p:nvSpPr>
          <p:spPr bwMode="auto">
            <a:xfrm rot="14300354">
              <a:off x="2678918" y="3287765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2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8" name="Line 105"/>
            <p:cNvSpPr>
              <a:spLocks noChangeShapeType="1"/>
            </p:cNvSpPr>
            <p:nvPr/>
          </p:nvSpPr>
          <p:spPr bwMode="auto">
            <a:xfrm flipV="1">
              <a:off x="3480619" y="3741156"/>
              <a:ext cx="632191" cy="639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9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 flipV="1">
              <a:off x="2032604" y="3819830"/>
              <a:ext cx="725344" cy="1164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311" name="Object 3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50756"/>
              </p:ext>
            </p:extLst>
          </p:nvPr>
        </p:nvGraphicFramePr>
        <p:xfrm>
          <a:off x="1511300" y="5481638"/>
          <a:ext cx="446179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5" imgW="2044440" imgH="393480" progId="Equation.3">
                  <p:embed/>
                </p:oleObj>
              </mc:Choice>
              <mc:Fallback>
                <p:oleObj name="Equation" r:id="rId5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481638"/>
                        <a:ext cx="4461797" cy="77152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7933" y="6389624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98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860567"/>
              </p:ext>
            </p:extLst>
          </p:nvPr>
        </p:nvGraphicFramePr>
        <p:xfrm>
          <a:off x="601015" y="231623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15" y="231623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424804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11" name="Group 265"/>
          <p:cNvGrpSpPr>
            <a:grpSpLocks/>
          </p:cNvGrpSpPr>
          <p:nvPr/>
        </p:nvGrpSpPr>
        <p:grpSpPr bwMode="auto">
          <a:xfrm rot="16200000">
            <a:off x="4820341" y="2889352"/>
            <a:ext cx="447158" cy="1315158"/>
            <a:chOff x="6267" y="3212"/>
            <a:chExt cx="384" cy="1331"/>
          </a:xfrm>
        </p:grpSpPr>
        <p:grpSp>
          <p:nvGrpSpPr>
            <p:cNvPr id="225" name="Group 26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39" name="Line 26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0" name="Line 26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6" name="Group 26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37" name="Line 27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8" name="Line 27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7" name="Group 27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8" name="Group 27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33" name="Line 27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4" name="Line 27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29" name="Line 27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0" name="Line 27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1" name="Line 28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2" name="Line 28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14" name="Group 282"/>
          <p:cNvGrpSpPr>
            <a:grpSpLocks/>
          </p:cNvGrpSpPr>
          <p:nvPr/>
        </p:nvGrpSpPr>
        <p:grpSpPr bwMode="auto">
          <a:xfrm>
            <a:off x="3477786" y="2024831"/>
            <a:ext cx="436194" cy="1445003"/>
            <a:chOff x="6267" y="3212"/>
            <a:chExt cx="384" cy="1331"/>
          </a:xfrm>
        </p:grpSpPr>
        <p:grpSp>
          <p:nvGrpSpPr>
            <p:cNvPr id="209" name="Group 283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23" name="Line 28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4" name="Line 28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10" name="Group 286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21" name="Line 28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2" name="Line 28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11" name="Group 289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19" name="Line 29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0" name="Line 29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12" name="Group 292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17" name="Line 29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8" name="Line 29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13" name="Line 295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4" name="Line 296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5" name="Line 297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6" name="Line 298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5" name="Line 299"/>
          <p:cNvSpPr>
            <a:spLocks noChangeShapeType="1"/>
          </p:cNvSpPr>
          <p:nvPr/>
        </p:nvSpPr>
        <p:spPr bwMode="auto">
          <a:xfrm>
            <a:off x="6368941" y="4980921"/>
            <a:ext cx="0" cy="41852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6" name="Line 300"/>
          <p:cNvSpPr>
            <a:spLocks noChangeShapeType="1"/>
          </p:cNvSpPr>
          <p:nvPr/>
        </p:nvSpPr>
        <p:spPr bwMode="auto">
          <a:xfrm rot="5400000">
            <a:off x="6371133" y="4596830"/>
            <a:ext cx="0" cy="56332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7" name="Line 301"/>
          <p:cNvSpPr>
            <a:spLocks noChangeShapeType="1"/>
          </p:cNvSpPr>
          <p:nvPr/>
        </p:nvSpPr>
        <p:spPr bwMode="auto">
          <a:xfrm rot="5400000">
            <a:off x="6382093" y="4803369"/>
            <a:ext cx="0" cy="352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8" name="Line 302"/>
          <p:cNvSpPr>
            <a:spLocks noChangeShapeType="1"/>
          </p:cNvSpPr>
          <p:nvPr/>
        </p:nvSpPr>
        <p:spPr bwMode="auto">
          <a:xfrm>
            <a:off x="1491898" y="2020426"/>
            <a:ext cx="0" cy="1392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" name="Line 303"/>
          <p:cNvSpPr>
            <a:spLocks noChangeShapeType="1"/>
          </p:cNvSpPr>
          <p:nvPr/>
        </p:nvSpPr>
        <p:spPr bwMode="auto">
          <a:xfrm rot="5400000" flipV="1">
            <a:off x="3934000" y="-438627"/>
            <a:ext cx="14641" cy="490346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0" name="Line 304"/>
          <p:cNvSpPr>
            <a:spLocks noChangeShapeType="1"/>
          </p:cNvSpPr>
          <p:nvPr/>
        </p:nvSpPr>
        <p:spPr bwMode="auto">
          <a:xfrm>
            <a:off x="3716706" y="3487457"/>
            <a:ext cx="0" cy="58372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1" name="Text Box 305"/>
          <p:cNvSpPr txBox="1">
            <a:spLocks noChangeArrowheads="1"/>
          </p:cNvSpPr>
          <p:nvPr/>
        </p:nvSpPr>
        <p:spPr bwMode="auto">
          <a:xfrm>
            <a:off x="123174" y="4026929"/>
            <a:ext cx="1135420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100 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22" name="Text Box 306"/>
          <p:cNvSpPr txBox="1">
            <a:spLocks noChangeArrowheads="1"/>
          </p:cNvSpPr>
          <p:nvPr/>
        </p:nvSpPr>
        <p:spPr bwMode="auto">
          <a:xfrm>
            <a:off x="3909596" y="2372866"/>
            <a:ext cx="112446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500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23" name="Text Box 307"/>
          <p:cNvSpPr txBox="1">
            <a:spLocks noChangeArrowheads="1"/>
          </p:cNvSpPr>
          <p:nvPr/>
        </p:nvSpPr>
        <p:spPr bwMode="auto">
          <a:xfrm>
            <a:off x="3931516" y="4599845"/>
            <a:ext cx="1177066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2.5k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24" name="Text Box 308"/>
          <p:cNvSpPr txBox="1">
            <a:spLocks noChangeArrowheads="1"/>
          </p:cNvSpPr>
          <p:nvPr/>
        </p:nvSpPr>
        <p:spPr bwMode="auto">
          <a:xfrm>
            <a:off x="4589094" y="3765003"/>
            <a:ext cx="940338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grpSp>
        <p:nvGrpSpPr>
          <p:cNvPr id="125" name="Group 309"/>
          <p:cNvGrpSpPr>
            <a:grpSpLocks/>
          </p:cNvGrpSpPr>
          <p:nvPr/>
        </p:nvGrpSpPr>
        <p:grpSpPr bwMode="auto">
          <a:xfrm>
            <a:off x="1253614" y="3300894"/>
            <a:ext cx="414275" cy="1418570"/>
            <a:chOff x="6267" y="3212"/>
            <a:chExt cx="384" cy="1331"/>
          </a:xfrm>
        </p:grpSpPr>
        <p:grpSp>
          <p:nvGrpSpPr>
            <p:cNvPr id="193" name="Group 310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07" name="Line 31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8" name="Line 31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4" name="Group 313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05" name="Line 31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6" name="Line 31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5" name="Group 316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03" name="Line 31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4" name="Line 31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96" name="Group 319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01" name="Line 32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2" name="Line 32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97" name="Line 322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8" name="Line 323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9" name="Line 324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0" name="Line 325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26" name="Group 326"/>
          <p:cNvGrpSpPr>
            <a:grpSpLocks/>
          </p:cNvGrpSpPr>
          <p:nvPr/>
        </p:nvGrpSpPr>
        <p:grpSpPr bwMode="auto">
          <a:xfrm>
            <a:off x="3477786" y="3974264"/>
            <a:ext cx="412083" cy="1418570"/>
            <a:chOff x="6267" y="3212"/>
            <a:chExt cx="384" cy="1331"/>
          </a:xfrm>
        </p:grpSpPr>
        <p:grpSp>
          <p:nvGrpSpPr>
            <p:cNvPr id="177" name="Group 327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91" name="Line 32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2" name="Line 32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8" name="Group 330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89" name="Line 33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0" name="Line 33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79" name="Group 333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87" name="Line 33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8" name="Line 33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80" name="Group 336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85" name="Line 33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6" name="Line 33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81" name="Line 339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2" name="Line 340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3" name="Line 341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" name="Line 342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7" name="Line 343"/>
          <p:cNvSpPr>
            <a:spLocks noChangeShapeType="1"/>
          </p:cNvSpPr>
          <p:nvPr/>
        </p:nvSpPr>
        <p:spPr bwMode="auto">
          <a:xfrm>
            <a:off x="1492535" y="4560867"/>
            <a:ext cx="0" cy="8106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8" name="Line 344"/>
          <p:cNvSpPr>
            <a:spLocks noChangeShapeType="1"/>
          </p:cNvSpPr>
          <p:nvPr/>
        </p:nvSpPr>
        <p:spPr bwMode="auto">
          <a:xfrm rot="16200000">
            <a:off x="4115638" y="3139070"/>
            <a:ext cx="0" cy="7496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29" name="Group 345"/>
          <p:cNvGrpSpPr>
            <a:grpSpLocks/>
          </p:cNvGrpSpPr>
          <p:nvPr/>
        </p:nvGrpSpPr>
        <p:grpSpPr bwMode="auto">
          <a:xfrm>
            <a:off x="6130021" y="2000601"/>
            <a:ext cx="390163" cy="1519897"/>
            <a:chOff x="6267" y="3212"/>
            <a:chExt cx="384" cy="1331"/>
          </a:xfrm>
        </p:grpSpPr>
        <p:grpSp>
          <p:nvGrpSpPr>
            <p:cNvPr id="161" name="Group 34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75" name="Line 34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6" name="Line 34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2" name="Group 34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73" name="Line 35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" name="Line 35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" name="Group 35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71" name="Line 35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2" name="Line 35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4" name="Group 35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69" name="Line 35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0" name="Line 35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5" name="Line 35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6" name="Line 35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Line 36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Line 36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0" name="Line 362"/>
          <p:cNvSpPr>
            <a:spLocks noChangeShapeType="1"/>
          </p:cNvSpPr>
          <p:nvPr/>
        </p:nvSpPr>
        <p:spPr bwMode="auto">
          <a:xfrm rot="16200000">
            <a:off x="5994121" y="3139070"/>
            <a:ext cx="0" cy="7496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1" name="Group 363"/>
          <p:cNvGrpSpPr>
            <a:grpSpLocks/>
          </p:cNvGrpSpPr>
          <p:nvPr/>
        </p:nvGrpSpPr>
        <p:grpSpPr bwMode="auto">
          <a:xfrm>
            <a:off x="6130021" y="3416969"/>
            <a:ext cx="390163" cy="1469234"/>
            <a:chOff x="6267" y="3212"/>
            <a:chExt cx="384" cy="1331"/>
          </a:xfrm>
        </p:grpSpPr>
        <p:grpSp>
          <p:nvGrpSpPr>
            <p:cNvPr id="145" name="Group 364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59" name="Line 365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Line 366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6" name="Group 367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57" name="Line 36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6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7" name="Group 370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55" name="Line 37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7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8" name="Group 373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53" name="Line 37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Line 37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0" name="Line 377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1" name="Line 378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Line 379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2" name="Text Box 380"/>
          <p:cNvSpPr txBox="1">
            <a:spLocks noChangeArrowheads="1"/>
          </p:cNvSpPr>
          <p:nvPr/>
        </p:nvSpPr>
        <p:spPr bwMode="auto">
          <a:xfrm>
            <a:off x="6539912" y="4018319"/>
            <a:ext cx="821974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1k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33" name="Text Box 381"/>
          <p:cNvSpPr txBox="1">
            <a:spLocks noChangeArrowheads="1"/>
          </p:cNvSpPr>
          <p:nvPr/>
        </p:nvSpPr>
        <p:spPr bwMode="auto">
          <a:xfrm>
            <a:off x="6500457" y="2423529"/>
            <a:ext cx="112446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200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34" name="Oval 382"/>
          <p:cNvSpPr>
            <a:spLocks noChangeArrowheads="1"/>
          </p:cNvSpPr>
          <p:nvPr/>
        </p:nvSpPr>
        <p:spPr bwMode="auto">
          <a:xfrm>
            <a:off x="6298800" y="3436793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36" name="Text Box 384"/>
          <p:cNvSpPr txBox="1">
            <a:spLocks noChangeArrowheads="1"/>
          </p:cNvSpPr>
          <p:nvPr/>
        </p:nvSpPr>
        <p:spPr bwMode="auto">
          <a:xfrm>
            <a:off x="6631973" y="4727604"/>
            <a:ext cx="690458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 V</a:t>
            </a:r>
            <a:endParaRPr lang="en-GB" altLang="en-US" sz="2400" b="1" baseline="-25000"/>
          </a:p>
        </p:txBody>
      </p:sp>
      <p:sp>
        <p:nvSpPr>
          <p:cNvPr id="139" name="Line 387"/>
          <p:cNvSpPr>
            <a:spLocks noChangeShapeType="1"/>
          </p:cNvSpPr>
          <p:nvPr/>
        </p:nvSpPr>
        <p:spPr bwMode="auto">
          <a:xfrm flipH="1">
            <a:off x="5665332" y="3513890"/>
            <a:ext cx="587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0" name="Text Box 388"/>
          <p:cNvSpPr txBox="1">
            <a:spLocks noChangeArrowheads="1"/>
          </p:cNvSpPr>
          <p:nvPr/>
        </p:nvSpPr>
        <p:spPr bwMode="auto">
          <a:xfrm>
            <a:off x="5669716" y="2997485"/>
            <a:ext cx="309062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I</a:t>
            </a:r>
            <a:endParaRPr lang="en-GB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41" name="Line 389"/>
          <p:cNvSpPr>
            <a:spLocks noChangeShapeType="1"/>
          </p:cNvSpPr>
          <p:nvPr/>
        </p:nvSpPr>
        <p:spPr bwMode="auto">
          <a:xfrm>
            <a:off x="1489588" y="5368414"/>
            <a:ext cx="4894698" cy="112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1" name="Oval 382"/>
          <p:cNvSpPr>
            <a:spLocks noChangeArrowheads="1"/>
          </p:cNvSpPr>
          <p:nvPr/>
        </p:nvSpPr>
        <p:spPr bwMode="auto">
          <a:xfrm>
            <a:off x="3693251" y="3426961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2462980" y="2925492"/>
            <a:ext cx="1253614" cy="687862"/>
            <a:chOff x="2448232" y="3235207"/>
            <a:chExt cx="1253614" cy="687862"/>
          </a:xfrm>
        </p:grpSpPr>
        <p:sp>
          <p:nvSpPr>
            <p:cNvPr id="289" name="Text Box 388"/>
            <p:cNvSpPr txBox="1">
              <a:spLocks noChangeArrowheads="1"/>
            </p:cNvSpPr>
            <p:nvPr/>
          </p:nvSpPr>
          <p:spPr bwMode="auto">
            <a:xfrm>
              <a:off x="2670790" y="3235207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7" name="Line 105"/>
            <p:cNvSpPr>
              <a:spLocks noChangeShapeType="1"/>
            </p:cNvSpPr>
            <p:nvPr/>
          </p:nvSpPr>
          <p:spPr bwMode="auto">
            <a:xfrm flipV="1">
              <a:off x="3480620" y="3790336"/>
              <a:ext cx="221226" cy="1474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0" name="Line 105"/>
            <p:cNvSpPr>
              <a:spLocks noChangeShapeType="1"/>
            </p:cNvSpPr>
            <p:nvPr/>
          </p:nvSpPr>
          <p:spPr bwMode="auto">
            <a:xfrm flipV="1">
              <a:off x="2448232" y="3819830"/>
              <a:ext cx="309716" cy="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13602" y="1746797"/>
            <a:ext cx="906238" cy="3858108"/>
            <a:chOff x="1813602" y="1746797"/>
            <a:chExt cx="906238" cy="3858108"/>
          </a:xfrm>
        </p:grpSpPr>
        <p:grpSp>
          <p:nvGrpSpPr>
            <p:cNvPr id="301" name="Group 300"/>
            <p:cNvGrpSpPr/>
            <p:nvPr/>
          </p:nvGrpSpPr>
          <p:grpSpPr>
            <a:xfrm rot="3761961">
              <a:off x="1371937" y="2188462"/>
              <a:ext cx="1789568" cy="906238"/>
              <a:chOff x="2256116" y="3016831"/>
              <a:chExt cx="1789568" cy="906238"/>
            </a:xfrm>
          </p:grpSpPr>
          <p:sp>
            <p:nvSpPr>
              <p:cNvPr id="302" name="Text Box 388"/>
              <p:cNvSpPr txBox="1">
                <a:spLocks noChangeArrowheads="1"/>
              </p:cNvSpPr>
              <p:nvPr/>
            </p:nvSpPr>
            <p:spPr bwMode="auto">
              <a:xfrm rot="17838039">
                <a:off x="2763605" y="3258169"/>
                <a:ext cx="822325" cy="33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en-US" sz="2400" b="1" baseline="-25000" dirty="0" smtClean="0">
                    <a:solidFill>
                      <a:srgbClr val="FF0000"/>
                    </a:solidFill>
                  </a:rPr>
                  <a:t>1</a:t>
                </a:r>
                <a:endParaRPr lang="en-US" altLang="en-US" sz="24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Line 105"/>
              <p:cNvSpPr>
                <a:spLocks noChangeShapeType="1"/>
              </p:cNvSpPr>
              <p:nvPr/>
            </p:nvSpPr>
            <p:spPr bwMode="auto">
              <a:xfrm flipV="1">
                <a:off x="3469874" y="3694337"/>
                <a:ext cx="575810" cy="1509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4" name="Freeform 27"/>
              <p:cNvSpPr>
                <a:spLocks noChangeAspect="1"/>
              </p:cNvSpPr>
              <p:nvPr/>
            </p:nvSpPr>
            <p:spPr bwMode="auto">
              <a:xfrm>
                <a:off x="2757948" y="3715459"/>
                <a:ext cx="741765" cy="207610"/>
              </a:xfrm>
              <a:custGeom>
                <a:avLst/>
                <a:gdLst>
                  <a:gd name="T0" fmla="*/ 0 w 926"/>
                  <a:gd name="T1" fmla="*/ 112 h 300"/>
                  <a:gd name="T2" fmla="*/ 57 w 926"/>
                  <a:gd name="T3" fmla="*/ 0 h 300"/>
                  <a:gd name="T4" fmla="*/ 173 w 926"/>
                  <a:gd name="T5" fmla="*/ 224 h 300"/>
                  <a:gd name="T6" fmla="*/ 288 w 926"/>
                  <a:gd name="T7" fmla="*/ 0 h 300"/>
                  <a:gd name="T8" fmla="*/ 403 w 926"/>
                  <a:gd name="T9" fmla="*/ 224 h 300"/>
                  <a:gd name="T10" fmla="*/ 518 w 926"/>
                  <a:gd name="T11" fmla="*/ 0 h 300"/>
                  <a:gd name="T12" fmla="*/ 633 w 926"/>
                  <a:gd name="T13" fmla="*/ 224 h 300"/>
                  <a:gd name="T14" fmla="*/ 691 w 926"/>
                  <a:gd name="T15" fmla="*/ 112 h 3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" h="300">
                    <a:moveTo>
                      <a:pt x="0" y="150"/>
                    </a:moveTo>
                    <a:lnTo>
                      <a:pt x="76" y="0"/>
                    </a:lnTo>
                    <a:lnTo>
                      <a:pt x="232" y="300"/>
                    </a:lnTo>
                    <a:lnTo>
                      <a:pt x="385" y="0"/>
                    </a:lnTo>
                    <a:lnTo>
                      <a:pt x="541" y="300"/>
                    </a:lnTo>
                    <a:lnTo>
                      <a:pt x="694" y="0"/>
                    </a:lnTo>
                    <a:lnTo>
                      <a:pt x="849" y="300"/>
                    </a:lnTo>
                    <a:lnTo>
                      <a:pt x="926" y="15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05" name="Line 105"/>
              <p:cNvSpPr>
                <a:spLocks noChangeShapeType="1"/>
              </p:cNvSpPr>
              <p:nvPr/>
            </p:nvSpPr>
            <p:spPr bwMode="auto">
              <a:xfrm flipV="1">
                <a:off x="2256116" y="3819830"/>
                <a:ext cx="501831" cy="29627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 rot="7123561">
              <a:off x="1218475" y="4126481"/>
              <a:ext cx="2080206" cy="876642"/>
              <a:chOff x="2032604" y="3046427"/>
              <a:chExt cx="2080206" cy="876642"/>
            </a:xfrm>
          </p:grpSpPr>
          <p:sp>
            <p:nvSpPr>
              <p:cNvPr id="307" name="Text Box 388"/>
              <p:cNvSpPr txBox="1">
                <a:spLocks noChangeArrowheads="1"/>
              </p:cNvSpPr>
              <p:nvPr/>
            </p:nvSpPr>
            <p:spPr bwMode="auto">
              <a:xfrm rot="14300354">
                <a:off x="2678918" y="3287765"/>
                <a:ext cx="822325" cy="33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en-US" sz="2400" b="1" baseline="-25000" dirty="0" smtClean="0">
                    <a:solidFill>
                      <a:srgbClr val="FF0000"/>
                    </a:solidFill>
                  </a:rPr>
                  <a:t>2</a:t>
                </a:r>
                <a:endParaRPr lang="en-US" altLang="en-US" sz="24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Line 105"/>
              <p:cNvSpPr>
                <a:spLocks noChangeShapeType="1"/>
              </p:cNvSpPr>
              <p:nvPr/>
            </p:nvSpPr>
            <p:spPr bwMode="auto">
              <a:xfrm flipV="1">
                <a:off x="3480619" y="3741156"/>
                <a:ext cx="632191" cy="63931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9" name="Freeform 27"/>
              <p:cNvSpPr>
                <a:spLocks noChangeAspect="1"/>
              </p:cNvSpPr>
              <p:nvPr/>
            </p:nvSpPr>
            <p:spPr bwMode="auto">
              <a:xfrm>
                <a:off x="2757948" y="3715459"/>
                <a:ext cx="741765" cy="207610"/>
              </a:xfrm>
              <a:custGeom>
                <a:avLst/>
                <a:gdLst>
                  <a:gd name="T0" fmla="*/ 0 w 926"/>
                  <a:gd name="T1" fmla="*/ 112 h 300"/>
                  <a:gd name="T2" fmla="*/ 57 w 926"/>
                  <a:gd name="T3" fmla="*/ 0 h 300"/>
                  <a:gd name="T4" fmla="*/ 173 w 926"/>
                  <a:gd name="T5" fmla="*/ 224 h 300"/>
                  <a:gd name="T6" fmla="*/ 288 w 926"/>
                  <a:gd name="T7" fmla="*/ 0 h 300"/>
                  <a:gd name="T8" fmla="*/ 403 w 926"/>
                  <a:gd name="T9" fmla="*/ 224 h 300"/>
                  <a:gd name="T10" fmla="*/ 518 w 926"/>
                  <a:gd name="T11" fmla="*/ 0 h 300"/>
                  <a:gd name="T12" fmla="*/ 633 w 926"/>
                  <a:gd name="T13" fmla="*/ 224 h 300"/>
                  <a:gd name="T14" fmla="*/ 691 w 926"/>
                  <a:gd name="T15" fmla="*/ 112 h 3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" h="300">
                    <a:moveTo>
                      <a:pt x="0" y="150"/>
                    </a:moveTo>
                    <a:lnTo>
                      <a:pt x="76" y="0"/>
                    </a:lnTo>
                    <a:lnTo>
                      <a:pt x="232" y="300"/>
                    </a:lnTo>
                    <a:lnTo>
                      <a:pt x="385" y="0"/>
                    </a:lnTo>
                    <a:lnTo>
                      <a:pt x="541" y="300"/>
                    </a:lnTo>
                    <a:lnTo>
                      <a:pt x="694" y="0"/>
                    </a:lnTo>
                    <a:lnTo>
                      <a:pt x="849" y="300"/>
                    </a:lnTo>
                    <a:lnTo>
                      <a:pt x="926" y="15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10" name="Line 105"/>
              <p:cNvSpPr>
                <a:spLocks noChangeShapeType="1"/>
              </p:cNvSpPr>
              <p:nvPr/>
            </p:nvSpPr>
            <p:spPr bwMode="auto">
              <a:xfrm flipV="1">
                <a:off x="2032604" y="3819830"/>
                <a:ext cx="725344" cy="1164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</p:grpSp>
      <p:graphicFrame>
        <p:nvGraphicFramePr>
          <p:cNvPr id="311" name="Object 3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69907"/>
              </p:ext>
            </p:extLst>
          </p:nvPr>
        </p:nvGraphicFramePr>
        <p:xfrm>
          <a:off x="1423989" y="5481638"/>
          <a:ext cx="453436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2120760" imgH="393480" progId="Equation.3">
                  <p:embed/>
                </p:oleObj>
              </mc:Choice>
              <mc:Fallback>
                <p:oleObj name="Equation" r:id="rId5" imgW="2120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9" y="5481638"/>
                        <a:ext cx="4534360" cy="7715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450" y="6308358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34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2218"/>
              </p:ext>
            </p:extLst>
          </p:nvPr>
        </p:nvGraphicFramePr>
        <p:xfrm>
          <a:off x="457199" y="279251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79251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424804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11" name="Group 265"/>
          <p:cNvGrpSpPr>
            <a:grpSpLocks/>
          </p:cNvGrpSpPr>
          <p:nvPr/>
        </p:nvGrpSpPr>
        <p:grpSpPr bwMode="auto">
          <a:xfrm rot="16200000">
            <a:off x="4820341" y="2889352"/>
            <a:ext cx="447158" cy="1315158"/>
            <a:chOff x="6267" y="3212"/>
            <a:chExt cx="384" cy="1331"/>
          </a:xfrm>
        </p:grpSpPr>
        <p:grpSp>
          <p:nvGrpSpPr>
            <p:cNvPr id="225" name="Group 26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39" name="Line 26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0" name="Line 26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6" name="Group 26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37" name="Line 27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8" name="Line 27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7" name="Group 27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8" name="Group 27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33" name="Line 27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4" name="Line 27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29" name="Line 27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0" name="Line 27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1" name="Line 28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2" name="Line 28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5" name="Line 299"/>
          <p:cNvSpPr>
            <a:spLocks noChangeShapeType="1"/>
          </p:cNvSpPr>
          <p:nvPr/>
        </p:nvSpPr>
        <p:spPr bwMode="auto">
          <a:xfrm>
            <a:off x="6368941" y="4980921"/>
            <a:ext cx="0" cy="41852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6" name="Line 300"/>
          <p:cNvSpPr>
            <a:spLocks noChangeShapeType="1"/>
          </p:cNvSpPr>
          <p:nvPr/>
        </p:nvSpPr>
        <p:spPr bwMode="auto">
          <a:xfrm rot="5400000">
            <a:off x="6371133" y="4596830"/>
            <a:ext cx="0" cy="56332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7" name="Line 301"/>
          <p:cNvSpPr>
            <a:spLocks noChangeShapeType="1"/>
          </p:cNvSpPr>
          <p:nvPr/>
        </p:nvSpPr>
        <p:spPr bwMode="auto">
          <a:xfrm rot="5400000">
            <a:off x="6382093" y="4803369"/>
            <a:ext cx="0" cy="352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" name="Line 303"/>
          <p:cNvSpPr>
            <a:spLocks noChangeShapeType="1"/>
          </p:cNvSpPr>
          <p:nvPr/>
        </p:nvSpPr>
        <p:spPr bwMode="auto">
          <a:xfrm rot="5400000" flipV="1">
            <a:off x="3934000" y="-438627"/>
            <a:ext cx="14641" cy="490346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4" name="Text Box 308"/>
          <p:cNvSpPr txBox="1">
            <a:spLocks noChangeArrowheads="1"/>
          </p:cNvSpPr>
          <p:nvPr/>
        </p:nvSpPr>
        <p:spPr bwMode="auto">
          <a:xfrm>
            <a:off x="4589094" y="3765003"/>
            <a:ext cx="940338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123174" y="2020426"/>
            <a:ext cx="4985408" cy="3372408"/>
            <a:chOff x="123174" y="2020426"/>
            <a:chExt cx="4985408" cy="3372408"/>
          </a:xfrm>
        </p:grpSpPr>
        <p:sp>
          <p:nvSpPr>
            <p:cNvPr id="120" name="Line 304"/>
            <p:cNvSpPr>
              <a:spLocks noChangeShapeType="1"/>
            </p:cNvSpPr>
            <p:nvPr/>
          </p:nvSpPr>
          <p:spPr bwMode="auto">
            <a:xfrm>
              <a:off x="3716706" y="3487457"/>
              <a:ext cx="0" cy="5837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23174" y="2020426"/>
              <a:ext cx="4985408" cy="3372408"/>
              <a:chOff x="123174" y="2020426"/>
              <a:chExt cx="4985408" cy="3372408"/>
            </a:xfrm>
          </p:grpSpPr>
          <p:grpSp>
            <p:nvGrpSpPr>
              <p:cNvPr id="114" name="Group 282"/>
              <p:cNvGrpSpPr>
                <a:grpSpLocks/>
              </p:cNvGrpSpPr>
              <p:nvPr/>
            </p:nvGrpSpPr>
            <p:grpSpPr bwMode="auto">
              <a:xfrm>
                <a:off x="3477786" y="2024831"/>
                <a:ext cx="436194" cy="1445003"/>
                <a:chOff x="6267" y="3212"/>
                <a:chExt cx="384" cy="1331"/>
              </a:xfrm>
            </p:grpSpPr>
            <p:grpSp>
              <p:nvGrpSpPr>
                <p:cNvPr id="209" name="Group 283"/>
                <p:cNvGrpSpPr>
                  <a:grpSpLocks/>
                </p:cNvGrpSpPr>
                <p:nvPr/>
              </p:nvGrpSpPr>
              <p:grpSpPr bwMode="auto">
                <a:xfrm rot="-5400000">
                  <a:off x="6349" y="4051"/>
                  <a:ext cx="234" cy="366"/>
                  <a:chOff x="3312" y="7776"/>
                  <a:chExt cx="864" cy="720"/>
                </a:xfrm>
              </p:grpSpPr>
              <p:sp>
                <p:nvSpPr>
                  <p:cNvPr id="223" name="Line 2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24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10" name="Group 286"/>
                <p:cNvGrpSpPr>
                  <a:grpSpLocks/>
                </p:cNvGrpSpPr>
                <p:nvPr/>
              </p:nvGrpSpPr>
              <p:grpSpPr bwMode="auto">
                <a:xfrm rot="-5400000">
                  <a:off x="6349" y="3811"/>
                  <a:ext cx="233" cy="366"/>
                  <a:chOff x="3312" y="7776"/>
                  <a:chExt cx="864" cy="720"/>
                </a:xfrm>
              </p:grpSpPr>
              <p:sp>
                <p:nvSpPr>
                  <p:cNvPr id="221" name="Line 2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22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11" name="Group 289"/>
                <p:cNvGrpSpPr>
                  <a:grpSpLocks/>
                </p:cNvGrpSpPr>
                <p:nvPr/>
              </p:nvGrpSpPr>
              <p:grpSpPr bwMode="auto">
                <a:xfrm rot="-5400000">
                  <a:off x="6333" y="3571"/>
                  <a:ext cx="233" cy="366"/>
                  <a:chOff x="3312" y="7776"/>
                  <a:chExt cx="864" cy="720"/>
                </a:xfrm>
              </p:grpSpPr>
              <p:sp>
                <p:nvSpPr>
                  <p:cNvPr id="219" name="Line 2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20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12" name="Group 292"/>
                <p:cNvGrpSpPr>
                  <a:grpSpLocks/>
                </p:cNvGrpSpPr>
                <p:nvPr/>
              </p:nvGrpSpPr>
              <p:grpSpPr bwMode="auto">
                <a:xfrm rot="-5400000">
                  <a:off x="6349" y="3339"/>
                  <a:ext cx="234" cy="366"/>
                  <a:chOff x="3312" y="7776"/>
                  <a:chExt cx="864" cy="720"/>
                </a:xfrm>
              </p:grpSpPr>
              <p:sp>
                <p:nvSpPr>
                  <p:cNvPr id="217" name="Line 2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18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213" name="Line 295"/>
                <p:cNvSpPr>
                  <a:spLocks noChangeShapeType="1"/>
                </p:cNvSpPr>
                <p:nvPr/>
              </p:nvSpPr>
              <p:spPr bwMode="auto">
                <a:xfrm rot="-5400000">
                  <a:off x="6543" y="4294"/>
                  <a:ext cx="54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4" name="Line 296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46" y="3288"/>
                  <a:ext cx="48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5" name="Line 297"/>
                <p:cNvSpPr>
                  <a:spLocks noChangeShapeType="1"/>
                </p:cNvSpPr>
                <p:nvPr/>
              </p:nvSpPr>
              <p:spPr bwMode="auto">
                <a:xfrm rot="-5400000">
                  <a:off x="6418" y="4473"/>
                  <a:ext cx="1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16" name="Line 298"/>
                <p:cNvSpPr>
                  <a:spLocks noChangeShapeType="1"/>
                </p:cNvSpPr>
                <p:nvPr/>
              </p:nvSpPr>
              <p:spPr bwMode="auto">
                <a:xfrm rot="-5400000">
                  <a:off x="6417" y="3283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18" name="Line 302"/>
              <p:cNvSpPr>
                <a:spLocks noChangeShapeType="1"/>
              </p:cNvSpPr>
              <p:nvPr/>
            </p:nvSpPr>
            <p:spPr bwMode="auto">
              <a:xfrm>
                <a:off x="1491898" y="2020426"/>
                <a:ext cx="0" cy="139213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1" name="Text Box 305"/>
              <p:cNvSpPr txBox="1">
                <a:spLocks noChangeArrowheads="1"/>
              </p:cNvSpPr>
              <p:nvPr/>
            </p:nvSpPr>
            <p:spPr bwMode="auto">
              <a:xfrm>
                <a:off x="123174" y="4026929"/>
                <a:ext cx="1135420" cy="471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 dirty="0"/>
                  <a:t>100 </a:t>
                </a:r>
                <a:r>
                  <a:rPr lang="en-GB" altLang="en-US" sz="2400" b="1" dirty="0">
                    <a:latin typeface="Symbol" pitchFamily="18" charset="2"/>
                  </a:rPr>
                  <a:t>W</a:t>
                </a:r>
                <a:endParaRPr lang="en-GB" altLang="en-US" sz="2400" b="1" baseline="-25000" dirty="0"/>
              </a:p>
            </p:txBody>
          </p:sp>
          <p:sp>
            <p:nvSpPr>
              <p:cNvPr id="122" name="Text Box 306"/>
              <p:cNvSpPr txBox="1">
                <a:spLocks noChangeArrowheads="1"/>
              </p:cNvSpPr>
              <p:nvPr/>
            </p:nvSpPr>
            <p:spPr bwMode="auto">
              <a:xfrm>
                <a:off x="3909596" y="2372866"/>
                <a:ext cx="1124460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/>
                  <a:t>500 </a:t>
                </a:r>
                <a:r>
                  <a:rPr lang="en-GB" altLang="en-US" sz="2400" b="1">
                    <a:latin typeface="Symbol" pitchFamily="18" charset="2"/>
                  </a:rPr>
                  <a:t>W</a:t>
                </a:r>
                <a:endParaRPr lang="en-GB" altLang="en-US" sz="2400" b="1" baseline="-25000"/>
              </a:p>
            </p:txBody>
          </p:sp>
          <p:sp>
            <p:nvSpPr>
              <p:cNvPr id="123" name="Text Box 307"/>
              <p:cNvSpPr txBox="1">
                <a:spLocks noChangeArrowheads="1"/>
              </p:cNvSpPr>
              <p:nvPr/>
            </p:nvSpPr>
            <p:spPr bwMode="auto">
              <a:xfrm>
                <a:off x="3931516" y="4599845"/>
                <a:ext cx="1177066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/>
                  <a:t>2.5k</a:t>
                </a:r>
                <a:r>
                  <a:rPr lang="en-GB" altLang="en-US" sz="2400" b="1">
                    <a:latin typeface="Symbol" pitchFamily="18" charset="2"/>
                  </a:rPr>
                  <a:t>W</a:t>
                </a:r>
                <a:endParaRPr lang="en-GB" altLang="en-US" sz="2400" b="1" baseline="-25000"/>
              </a:p>
            </p:txBody>
          </p:sp>
          <p:grpSp>
            <p:nvGrpSpPr>
              <p:cNvPr id="125" name="Group 309"/>
              <p:cNvGrpSpPr>
                <a:grpSpLocks/>
              </p:cNvGrpSpPr>
              <p:nvPr/>
            </p:nvGrpSpPr>
            <p:grpSpPr bwMode="auto">
              <a:xfrm>
                <a:off x="1253614" y="3300894"/>
                <a:ext cx="414275" cy="1418570"/>
                <a:chOff x="6267" y="3212"/>
                <a:chExt cx="384" cy="1331"/>
              </a:xfrm>
            </p:grpSpPr>
            <p:grpSp>
              <p:nvGrpSpPr>
                <p:cNvPr id="193" name="Group 310"/>
                <p:cNvGrpSpPr>
                  <a:grpSpLocks/>
                </p:cNvGrpSpPr>
                <p:nvPr/>
              </p:nvGrpSpPr>
              <p:grpSpPr bwMode="auto">
                <a:xfrm rot="-5400000">
                  <a:off x="6349" y="4051"/>
                  <a:ext cx="234" cy="366"/>
                  <a:chOff x="3312" y="7776"/>
                  <a:chExt cx="864" cy="720"/>
                </a:xfrm>
              </p:grpSpPr>
              <p:sp>
                <p:nvSpPr>
                  <p:cNvPr id="207" name="Line 3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8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94" name="Group 313"/>
                <p:cNvGrpSpPr>
                  <a:grpSpLocks/>
                </p:cNvGrpSpPr>
                <p:nvPr/>
              </p:nvGrpSpPr>
              <p:grpSpPr bwMode="auto">
                <a:xfrm rot="-5400000">
                  <a:off x="6349" y="3811"/>
                  <a:ext cx="233" cy="366"/>
                  <a:chOff x="3312" y="7776"/>
                  <a:chExt cx="864" cy="720"/>
                </a:xfrm>
              </p:grpSpPr>
              <p:sp>
                <p:nvSpPr>
                  <p:cNvPr id="205" name="Line 3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6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95" name="Group 316"/>
                <p:cNvGrpSpPr>
                  <a:grpSpLocks/>
                </p:cNvGrpSpPr>
                <p:nvPr/>
              </p:nvGrpSpPr>
              <p:grpSpPr bwMode="auto">
                <a:xfrm rot="-5400000">
                  <a:off x="6333" y="3571"/>
                  <a:ext cx="233" cy="366"/>
                  <a:chOff x="3312" y="7776"/>
                  <a:chExt cx="864" cy="720"/>
                </a:xfrm>
              </p:grpSpPr>
              <p:sp>
                <p:nvSpPr>
                  <p:cNvPr id="203" name="Line 3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4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96" name="Group 319"/>
                <p:cNvGrpSpPr>
                  <a:grpSpLocks/>
                </p:cNvGrpSpPr>
                <p:nvPr/>
              </p:nvGrpSpPr>
              <p:grpSpPr bwMode="auto">
                <a:xfrm rot="-5400000">
                  <a:off x="6349" y="3339"/>
                  <a:ext cx="234" cy="366"/>
                  <a:chOff x="3312" y="7776"/>
                  <a:chExt cx="864" cy="720"/>
                </a:xfrm>
              </p:grpSpPr>
              <p:sp>
                <p:nvSpPr>
                  <p:cNvPr id="201" name="Line 3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02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97" name="Line 322"/>
                <p:cNvSpPr>
                  <a:spLocks noChangeShapeType="1"/>
                </p:cNvSpPr>
                <p:nvPr/>
              </p:nvSpPr>
              <p:spPr bwMode="auto">
                <a:xfrm rot="-5400000">
                  <a:off x="6543" y="4294"/>
                  <a:ext cx="54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8" name="Line 323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46" y="3288"/>
                  <a:ext cx="48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99" name="Line 324"/>
                <p:cNvSpPr>
                  <a:spLocks noChangeShapeType="1"/>
                </p:cNvSpPr>
                <p:nvPr/>
              </p:nvSpPr>
              <p:spPr bwMode="auto">
                <a:xfrm rot="-5400000">
                  <a:off x="6418" y="4473"/>
                  <a:ext cx="1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00" name="Line 325"/>
                <p:cNvSpPr>
                  <a:spLocks noChangeShapeType="1"/>
                </p:cNvSpPr>
                <p:nvPr/>
              </p:nvSpPr>
              <p:spPr bwMode="auto">
                <a:xfrm rot="-5400000">
                  <a:off x="6417" y="3283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26" name="Group 326"/>
              <p:cNvGrpSpPr>
                <a:grpSpLocks/>
              </p:cNvGrpSpPr>
              <p:nvPr/>
            </p:nvGrpSpPr>
            <p:grpSpPr bwMode="auto">
              <a:xfrm>
                <a:off x="3477786" y="3974264"/>
                <a:ext cx="412083" cy="1418570"/>
                <a:chOff x="6267" y="3212"/>
                <a:chExt cx="384" cy="1331"/>
              </a:xfrm>
            </p:grpSpPr>
            <p:grpSp>
              <p:nvGrpSpPr>
                <p:cNvPr id="177" name="Group 327"/>
                <p:cNvGrpSpPr>
                  <a:grpSpLocks/>
                </p:cNvGrpSpPr>
                <p:nvPr/>
              </p:nvGrpSpPr>
              <p:grpSpPr bwMode="auto">
                <a:xfrm rot="-5400000">
                  <a:off x="6349" y="4051"/>
                  <a:ext cx="234" cy="366"/>
                  <a:chOff x="3312" y="7776"/>
                  <a:chExt cx="864" cy="720"/>
                </a:xfrm>
              </p:grpSpPr>
              <p:sp>
                <p:nvSpPr>
                  <p:cNvPr id="191" name="Line 3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92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8" name="Group 330"/>
                <p:cNvGrpSpPr>
                  <a:grpSpLocks/>
                </p:cNvGrpSpPr>
                <p:nvPr/>
              </p:nvGrpSpPr>
              <p:grpSpPr bwMode="auto">
                <a:xfrm rot="-5400000">
                  <a:off x="6349" y="3811"/>
                  <a:ext cx="233" cy="366"/>
                  <a:chOff x="3312" y="7776"/>
                  <a:chExt cx="864" cy="720"/>
                </a:xfrm>
              </p:grpSpPr>
              <p:sp>
                <p:nvSpPr>
                  <p:cNvPr id="189" name="Line 3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90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79" name="Group 333"/>
                <p:cNvGrpSpPr>
                  <a:grpSpLocks/>
                </p:cNvGrpSpPr>
                <p:nvPr/>
              </p:nvGrpSpPr>
              <p:grpSpPr bwMode="auto">
                <a:xfrm rot="-5400000">
                  <a:off x="6333" y="3571"/>
                  <a:ext cx="233" cy="366"/>
                  <a:chOff x="3312" y="7776"/>
                  <a:chExt cx="864" cy="720"/>
                </a:xfrm>
              </p:grpSpPr>
              <p:sp>
                <p:nvSpPr>
                  <p:cNvPr id="187" name="Line 3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8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80" name="Group 336"/>
                <p:cNvGrpSpPr>
                  <a:grpSpLocks/>
                </p:cNvGrpSpPr>
                <p:nvPr/>
              </p:nvGrpSpPr>
              <p:grpSpPr bwMode="auto">
                <a:xfrm rot="-5400000">
                  <a:off x="6349" y="3339"/>
                  <a:ext cx="234" cy="366"/>
                  <a:chOff x="3312" y="7776"/>
                  <a:chExt cx="864" cy="720"/>
                </a:xfrm>
              </p:grpSpPr>
              <p:sp>
                <p:nvSpPr>
                  <p:cNvPr id="185" name="Line 3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86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81" name="Line 339"/>
                <p:cNvSpPr>
                  <a:spLocks noChangeShapeType="1"/>
                </p:cNvSpPr>
                <p:nvPr/>
              </p:nvSpPr>
              <p:spPr bwMode="auto">
                <a:xfrm rot="-5400000">
                  <a:off x="6543" y="4294"/>
                  <a:ext cx="54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2" name="Line 34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46" y="3288"/>
                  <a:ext cx="48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3" name="Line 341"/>
                <p:cNvSpPr>
                  <a:spLocks noChangeShapeType="1"/>
                </p:cNvSpPr>
                <p:nvPr/>
              </p:nvSpPr>
              <p:spPr bwMode="auto">
                <a:xfrm rot="-5400000">
                  <a:off x="6418" y="4473"/>
                  <a:ext cx="1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84" name="Line 342"/>
                <p:cNvSpPr>
                  <a:spLocks noChangeShapeType="1"/>
                </p:cNvSpPr>
                <p:nvPr/>
              </p:nvSpPr>
              <p:spPr bwMode="auto">
                <a:xfrm rot="-5400000">
                  <a:off x="6417" y="3283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27" name="Line 343"/>
              <p:cNvSpPr>
                <a:spLocks noChangeShapeType="1"/>
              </p:cNvSpPr>
              <p:nvPr/>
            </p:nvSpPr>
            <p:spPr bwMode="auto">
              <a:xfrm>
                <a:off x="1492535" y="4560867"/>
                <a:ext cx="0" cy="8106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128" name="Line 344"/>
          <p:cNvSpPr>
            <a:spLocks noChangeShapeType="1"/>
          </p:cNvSpPr>
          <p:nvPr/>
        </p:nvSpPr>
        <p:spPr bwMode="auto">
          <a:xfrm rot="16200000">
            <a:off x="4115638" y="3139070"/>
            <a:ext cx="0" cy="7496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29" name="Group 345"/>
          <p:cNvGrpSpPr>
            <a:grpSpLocks/>
          </p:cNvGrpSpPr>
          <p:nvPr/>
        </p:nvGrpSpPr>
        <p:grpSpPr bwMode="auto">
          <a:xfrm>
            <a:off x="6130021" y="2000601"/>
            <a:ext cx="390163" cy="1519897"/>
            <a:chOff x="6267" y="3212"/>
            <a:chExt cx="384" cy="1331"/>
          </a:xfrm>
        </p:grpSpPr>
        <p:grpSp>
          <p:nvGrpSpPr>
            <p:cNvPr id="161" name="Group 34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75" name="Line 34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6" name="Line 34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2" name="Group 34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73" name="Line 35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4" name="Line 35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3" name="Group 35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71" name="Line 35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2" name="Line 35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64" name="Group 35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69" name="Line 35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70" name="Line 35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65" name="Line 35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6" name="Line 35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Line 36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Line 36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0" name="Line 362"/>
          <p:cNvSpPr>
            <a:spLocks noChangeShapeType="1"/>
          </p:cNvSpPr>
          <p:nvPr/>
        </p:nvSpPr>
        <p:spPr bwMode="auto">
          <a:xfrm rot="16200000">
            <a:off x="5994121" y="3139070"/>
            <a:ext cx="0" cy="7496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1" name="Group 363"/>
          <p:cNvGrpSpPr>
            <a:grpSpLocks/>
          </p:cNvGrpSpPr>
          <p:nvPr/>
        </p:nvGrpSpPr>
        <p:grpSpPr bwMode="auto">
          <a:xfrm>
            <a:off x="6130021" y="3416969"/>
            <a:ext cx="390163" cy="1469234"/>
            <a:chOff x="6267" y="3212"/>
            <a:chExt cx="384" cy="1331"/>
          </a:xfrm>
        </p:grpSpPr>
        <p:grpSp>
          <p:nvGrpSpPr>
            <p:cNvPr id="145" name="Group 364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59" name="Line 365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Line 366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6" name="Group 367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57" name="Line 36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6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7" name="Group 370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55" name="Line 37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7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8" name="Group 373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53" name="Line 37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Line 37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0" name="Line 377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1" name="Line 378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Line 379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2" name="Text Box 380"/>
          <p:cNvSpPr txBox="1">
            <a:spLocks noChangeArrowheads="1"/>
          </p:cNvSpPr>
          <p:nvPr/>
        </p:nvSpPr>
        <p:spPr bwMode="auto">
          <a:xfrm>
            <a:off x="6539912" y="4018319"/>
            <a:ext cx="821974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1k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33" name="Text Box 381"/>
          <p:cNvSpPr txBox="1">
            <a:spLocks noChangeArrowheads="1"/>
          </p:cNvSpPr>
          <p:nvPr/>
        </p:nvSpPr>
        <p:spPr bwMode="auto">
          <a:xfrm>
            <a:off x="6500457" y="2423529"/>
            <a:ext cx="1124460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200 </a:t>
            </a:r>
            <a:r>
              <a:rPr lang="en-GB" altLang="en-US" sz="2400" b="1">
                <a:latin typeface="Symbol" pitchFamily="18" charset="2"/>
              </a:rPr>
              <a:t>W</a:t>
            </a:r>
            <a:endParaRPr lang="en-GB" altLang="en-US" sz="2400" b="1" baseline="-25000"/>
          </a:p>
        </p:txBody>
      </p:sp>
      <p:sp>
        <p:nvSpPr>
          <p:cNvPr id="134" name="Oval 382"/>
          <p:cNvSpPr>
            <a:spLocks noChangeArrowheads="1"/>
          </p:cNvSpPr>
          <p:nvPr/>
        </p:nvSpPr>
        <p:spPr bwMode="auto">
          <a:xfrm>
            <a:off x="6298800" y="3436793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36" name="Text Box 384"/>
          <p:cNvSpPr txBox="1">
            <a:spLocks noChangeArrowheads="1"/>
          </p:cNvSpPr>
          <p:nvPr/>
        </p:nvSpPr>
        <p:spPr bwMode="auto">
          <a:xfrm>
            <a:off x="6631973" y="4727604"/>
            <a:ext cx="690458" cy="4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 V</a:t>
            </a:r>
            <a:endParaRPr lang="en-GB" altLang="en-US" sz="2400" b="1" baseline="-25000"/>
          </a:p>
        </p:txBody>
      </p:sp>
      <p:sp>
        <p:nvSpPr>
          <p:cNvPr id="139" name="Line 387"/>
          <p:cNvSpPr>
            <a:spLocks noChangeShapeType="1"/>
          </p:cNvSpPr>
          <p:nvPr/>
        </p:nvSpPr>
        <p:spPr bwMode="auto">
          <a:xfrm flipH="1">
            <a:off x="5665332" y="3513890"/>
            <a:ext cx="587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0" name="Text Box 388"/>
          <p:cNvSpPr txBox="1">
            <a:spLocks noChangeArrowheads="1"/>
          </p:cNvSpPr>
          <p:nvPr/>
        </p:nvSpPr>
        <p:spPr bwMode="auto">
          <a:xfrm>
            <a:off x="5669716" y="2982737"/>
            <a:ext cx="309062" cy="4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I</a:t>
            </a:r>
            <a:endParaRPr lang="en-GB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41" name="Line 389"/>
          <p:cNvSpPr>
            <a:spLocks noChangeShapeType="1"/>
          </p:cNvSpPr>
          <p:nvPr/>
        </p:nvSpPr>
        <p:spPr bwMode="auto">
          <a:xfrm>
            <a:off x="1489588" y="5368414"/>
            <a:ext cx="4894698" cy="112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1" name="Oval 382"/>
          <p:cNvSpPr>
            <a:spLocks noChangeArrowheads="1"/>
          </p:cNvSpPr>
          <p:nvPr/>
        </p:nvSpPr>
        <p:spPr bwMode="auto">
          <a:xfrm>
            <a:off x="3693251" y="3426961"/>
            <a:ext cx="116172" cy="129962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2462980" y="2925492"/>
            <a:ext cx="1253614" cy="687862"/>
            <a:chOff x="2448232" y="3235207"/>
            <a:chExt cx="1253614" cy="687862"/>
          </a:xfrm>
        </p:grpSpPr>
        <p:sp>
          <p:nvSpPr>
            <p:cNvPr id="289" name="Text Box 388"/>
            <p:cNvSpPr txBox="1">
              <a:spLocks noChangeArrowheads="1"/>
            </p:cNvSpPr>
            <p:nvPr/>
          </p:nvSpPr>
          <p:spPr bwMode="auto">
            <a:xfrm>
              <a:off x="2670790" y="3235207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97" name="Line 105"/>
            <p:cNvSpPr>
              <a:spLocks noChangeShapeType="1"/>
            </p:cNvSpPr>
            <p:nvPr/>
          </p:nvSpPr>
          <p:spPr bwMode="auto">
            <a:xfrm flipV="1">
              <a:off x="3480620" y="3790336"/>
              <a:ext cx="221226" cy="1474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8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0" name="Line 105"/>
            <p:cNvSpPr>
              <a:spLocks noChangeShapeType="1"/>
            </p:cNvSpPr>
            <p:nvPr/>
          </p:nvSpPr>
          <p:spPr bwMode="auto">
            <a:xfrm flipV="1">
              <a:off x="2448232" y="3819830"/>
              <a:ext cx="309716" cy="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1" name="Group 300"/>
          <p:cNvGrpSpPr/>
          <p:nvPr/>
        </p:nvGrpSpPr>
        <p:grpSpPr>
          <a:xfrm rot="3761961">
            <a:off x="1371937" y="2188462"/>
            <a:ext cx="1789568" cy="906238"/>
            <a:chOff x="2256116" y="3016831"/>
            <a:chExt cx="1789568" cy="906238"/>
          </a:xfrm>
        </p:grpSpPr>
        <p:sp>
          <p:nvSpPr>
            <p:cNvPr id="302" name="Text Box 388"/>
            <p:cNvSpPr txBox="1">
              <a:spLocks noChangeArrowheads="1"/>
            </p:cNvSpPr>
            <p:nvPr/>
          </p:nvSpPr>
          <p:spPr bwMode="auto">
            <a:xfrm rot="17838039">
              <a:off x="2763605" y="3258169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1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3" name="Line 105"/>
            <p:cNvSpPr>
              <a:spLocks noChangeShapeType="1"/>
            </p:cNvSpPr>
            <p:nvPr/>
          </p:nvSpPr>
          <p:spPr bwMode="auto">
            <a:xfrm flipV="1">
              <a:off x="3469874" y="3694337"/>
              <a:ext cx="575810" cy="15091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4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05" name="Line 105"/>
            <p:cNvSpPr>
              <a:spLocks noChangeShapeType="1"/>
            </p:cNvSpPr>
            <p:nvPr/>
          </p:nvSpPr>
          <p:spPr bwMode="auto">
            <a:xfrm flipV="1">
              <a:off x="2256116" y="3819830"/>
              <a:ext cx="501831" cy="29627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06" name="Group 305"/>
          <p:cNvGrpSpPr/>
          <p:nvPr/>
        </p:nvGrpSpPr>
        <p:grpSpPr>
          <a:xfrm rot="7123561">
            <a:off x="1218475" y="4126481"/>
            <a:ext cx="2080206" cy="876642"/>
            <a:chOff x="2032604" y="3046427"/>
            <a:chExt cx="2080206" cy="876642"/>
          </a:xfrm>
        </p:grpSpPr>
        <p:sp>
          <p:nvSpPr>
            <p:cNvPr id="307" name="Text Box 388"/>
            <p:cNvSpPr txBox="1">
              <a:spLocks noChangeArrowheads="1"/>
            </p:cNvSpPr>
            <p:nvPr/>
          </p:nvSpPr>
          <p:spPr bwMode="auto">
            <a:xfrm rot="14300354">
              <a:off x="2678918" y="3287765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2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8" name="Line 105"/>
            <p:cNvSpPr>
              <a:spLocks noChangeShapeType="1"/>
            </p:cNvSpPr>
            <p:nvPr/>
          </p:nvSpPr>
          <p:spPr bwMode="auto">
            <a:xfrm flipV="1">
              <a:off x="3480619" y="3741156"/>
              <a:ext cx="632191" cy="639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9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 flipV="1">
              <a:off x="2032604" y="3819830"/>
              <a:ext cx="725344" cy="1164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242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2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13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CD49-F9F0-4D3D-9D6C-7DAD7BEECCE0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542319"/>
              </p:ext>
            </p:extLst>
          </p:nvPr>
        </p:nvGraphicFramePr>
        <p:xfrm>
          <a:off x="596669" y="300489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Clip" r:id="rId3" imgW="1569600" imgH="1935720" progId="MS_ClipArt_Gallery.2">
                  <p:embed/>
                </p:oleObj>
              </mc:Choice>
              <mc:Fallback>
                <p:oleObj name="Clip" r:id="rId3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69" y="300489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424804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6696" y="1866959"/>
            <a:ext cx="4930508" cy="3941188"/>
            <a:chOff x="1396430" y="1748925"/>
            <a:chExt cx="6228487" cy="3853325"/>
          </a:xfrm>
        </p:grpSpPr>
        <p:grpSp>
          <p:nvGrpSpPr>
            <p:cNvPr id="301" name="Group 300"/>
            <p:cNvGrpSpPr/>
            <p:nvPr/>
          </p:nvGrpSpPr>
          <p:grpSpPr>
            <a:xfrm rot="3761961">
              <a:off x="1382281" y="2171482"/>
              <a:ext cx="1751352" cy="906238"/>
              <a:chOff x="2256116" y="3016831"/>
              <a:chExt cx="1751352" cy="906238"/>
            </a:xfrm>
          </p:grpSpPr>
          <p:sp>
            <p:nvSpPr>
              <p:cNvPr id="302" name="Text Box 388"/>
              <p:cNvSpPr txBox="1">
                <a:spLocks noChangeArrowheads="1"/>
              </p:cNvSpPr>
              <p:nvPr/>
            </p:nvSpPr>
            <p:spPr bwMode="auto">
              <a:xfrm rot="17838039">
                <a:off x="2763605" y="3258169"/>
                <a:ext cx="822325" cy="33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en-US" sz="2400" b="1" baseline="-25000" dirty="0" smtClean="0">
                    <a:solidFill>
                      <a:srgbClr val="FF0000"/>
                    </a:solidFill>
                  </a:rPr>
                  <a:t>1</a:t>
                </a:r>
                <a:endParaRPr lang="en-US" altLang="en-US" sz="24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3" name="Line 105"/>
              <p:cNvSpPr>
                <a:spLocks noChangeShapeType="1"/>
              </p:cNvSpPr>
              <p:nvPr/>
            </p:nvSpPr>
            <p:spPr bwMode="auto">
              <a:xfrm flipV="1">
                <a:off x="3469873" y="3783560"/>
                <a:ext cx="537595" cy="61691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304" name="Freeform 27"/>
              <p:cNvSpPr>
                <a:spLocks noChangeAspect="1"/>
              </p:cNvSpPr>
              <p:nvPr/>
            </p:nvSpPr>
            <p:spPr bwMode="auto">
              <a:xfrm>
                <a:off x="2757948" y="3715459"/>
                <a:ext cx="741765" cy="207610"/>
              </a:xfrm>
              <a:custGeom>
                <a:avLst/>
                <a:gdLst>
                  <a:gd name="T0" fmla="*/ 0 w 926"/>
                  <a:gd name="T1" fmla="*/ 112 h 300"/>
                  <a:gd name="T2" fmla="*/ 57 w 926"/>
                  <a:gd name="T3" fmla="*/ 0 h 300"/>
                  <a:gd name="T4" fmla="*/ 173 w 926"/>
                  <a:gd name="T5" fmla="*/ 224 h 300"/>
                  <a:gd name="T6" fmla="*/ 288 w 926"/>
                  <a:gd name="T7" fmla="*/ 0 h 300"/>
                  <a:gd name="T8" fmla="*/ 403 w 926"/>
                  <a:gd name="T9" fmla="*/ 224 h 300"/>
                  <a:gd name="T10" fmla="*/ 518 w 926"/>
                  <a:gd name="T11" fmla="*/ 0 h 300"/>
                  <a:gd name="T12" fmla="*/ 633 w 926"/>
                  <a:gd name="T13" fmla="*/ 224 h 300"/>
                  <a:gd name="T14" fmla="*/ 691 w 926"/>
                  <a:gd name="T15" fmla="*/ 112 h 3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26" h="300">
                    <a:moveTo>
                      <a:pt x="0" y="150"/>
                    </a:moveTo>
                    <a:lnTo>
                      <a:pt x="76" y="0"/>
                    </a:lnTo>
                    <a:lnTo>
                      <a:pt x="232" y="300"/>
                    </a:lnTo>
                    <a:lnTo>
                      <a:pt x="385" y="0"/>
                    </a:lnTo>
                    <a:lnTo>
                      <a:pt x="541" y="300"/>
                    </a:lnTo>
                    <a:lnTo>
                      <a:pt x="694" y="0"/>
                    </a:lnTo>
                    <a:lnTo>
                      <a:pt x="849" y="300"/>
                    </a:lnTo>
                    <a:lnTo>
                      <a:pt x="926" y="15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0" tIns="0" rIns="0">
                <a:spAutoFit/>
              </a:bodyPr>
              <a:lstStyle/>
              <a:p>
                <a:endParaRPr lang="en-SG"/>
              </a:p>
            </p:txBody>
          </p:sp>
          <p:sp>
            <p:nvSpPr>
              <p:cNvPr id="305" name="Line 105"/>
              <p:cNvSpPr>
                <a:spLocks noChangeShapeType="1"/>
              </p:cNvSpPr>
              <p:nvPr/>
            </p:nvSpPr>
            <p:spPr bwMode="auto">
              <a:xfrm flipV="1">
                <a:off x="2256116" y="3819830"/>
                <a:ext cx="501831" cy="29627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396430" y="2000012"/>
              <a:ext cx="6228487" cy="3602238"/>
              <a:chOff x="1396430" y="2000012"/>
              <a:chExt cx="6228487" cy="3602238"/>
            </a:xfrm>
          </p:grpSpPr>
          <p:grpSp>
            <p:nvGrpSpPr>
              <p:cNvPr id="111" name="Group 265"/>
              <p:cNvGrpSpPr>
                <a:grpSpLocks/>
              </p:cNvGrpSpPr>
              <p:nvPr/>
            </p:nvGrpSpPr>
            <p:grpSpPr bwMode="auto">
              <a:xfrm rot="16200000">
                <a:off x="4820341" y="2889352"/>
                <a:ext cx="447158" cy="1315158"/>
                <a:chOff x="6267" y="3212"/>
                <a:chExt cx="384" cy="1331"/>
              </a:xfrm>
            </p:grpSpPr>
            <p:grpSp>
              <p:nvGrpSpPr>
                <p:cNvPr id="225" name="Group 266"/>
                <p:cNvGrpSpPr>
                  <a:grpSpLocks/>
                </p:cNvGrpSpPr>
                <p:nvPr/>
              </p:nvGrpSpPr>
              <p:grpSpPr bwMode="auto">
                <a:xfrm rot="-5400000">
                  <a:off x="6349" y="4051"/>
                  <a:ext cx="234" cy="366"/>
                  <a:chOff x="3312" y="7776"/>
                  <a:chExt cx="864" cy="720"/>
                </a:xfrm>
              </p:grpSpPr>
              <p:sp>
                <p:nvSpPr>
                  <p:cNvPr id="239" name="Line 2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40" name="Line 26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26" name="Group 269"/>
                <p:cNvGrpSpPr>
                  <a:grpSpLocks/>
                </p:cNvGrpSpPr>
                <p:nvPr/>
              </p:nvGrpSpPr>
              <p:grpSpPr bwMode="auto">
                <a:xfrm rot="-5400000">
                  <a:off x="6349" y="3811"/>
                  <a:ext cx="233" cy="366"/>
                  <a:chOff x="3312" y="7776"/>
                  <a:chExt cx="864" cy="720"/>
                </a:xfrm>
              </p:grpSpPr>
              <p:sp>
                <p:nvSpPr>
                  <p:cNvPr id="237" name="Line 2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38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27" name="Group 272"/>
                <p:cNvGrpSpPr>
                  <a:grpSpLocks/>
                </p:cNvGrpSpPr>
                <p:nvPr/>
              </p:nvGrpSpPr>
              <p:grpSpPr bwMode="auto">
                <a:xfrm rot="-5400000">
                  <a:off x="6333" y="3571"/>
                  <a:ext cx="233" cy="366"/>
                  <a:chOff x="3312" y="7776"/>
                  <a:chExt cx="864" cy="720"/>
                </a:xfrm>
              </p:grpSpPr>
              <p:sp>
                <p:nvSpPr>
                  <p:cNvPr id="235" name="Line 2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36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28" name="Group 275"/>
                <p:cNvGrpSpPr>
                  <a:grpSpLocks/>
                </p:cNvGrpSpPr>
                <p:nvPr/>
              </p:nvGrpSpPr>
              <p:grpSpPr bwMode="auto">
                <a:xfrm rot="-5400000">
                  <a:off x="6349" y="3339"/>
                  <a:ext cx="234" cy="366"/>
                  <a:chOff x="3312" y="7776"/>
                  <a:chExt cx="864" cy="720"/>
                </a:xfrm>
              </p:grpSpPr>
              <p:sp>
                <p:nvSpPr>
                  <p:cNvPr id="233" name="Line 2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234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229" name="Line 278"/>
                <p:cNvSpPr>
                  <a:spLocks noChangeShapeType="1"/>
                </p:cNvSpPr>
                <p:nvPr/>
              </p:nvSpPr>
              <p:spPr bwMode="auto">
                <a:xfrm rot="-5400000">
                  <a:off x="6543" y="4294"/>
                  <a:ext cx="54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0" name="Line 27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46" y="3288"/>
                  <a:ext cx="48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1" name="Line 280"/>
                <p:cNvSpPr>
                  <a:spLocks noChangeShapeType="1"/>
                </p:cNvSpPr>
                <p:nvPr/>
              </p:nvSpPr>
              <p:spPr bwMode="auto">
                <a:xfrm rot="-5400000">
                  <a:off x="6418" y="4473"/>
                  <a:ext cx="1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232" name="Line 281"/>
                <p:cNvSpPr>
                  <a:spLocks noChangeShapeType="1"/>
                </p:cNvSpPr>
                <p:nvPr/>
              </p:nvSpPr>
              <p:spPr bwMode="auto">
                <a:xfrm rot="-5400000">
                  <a:off x="6417" y="3283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15" name="Line 299"/>
              <p:cNvSpPr>
                <a:spLocks noChangeShapeType="1"/>
              </p:cNvSpPr>
              <p:nvPr/>
            </p:nvSpPr>
            <p:spPr bwMode="auto">
              <a:xfrm>
                <a:off x="6368940" y="4980920"/>
                <a:ext cx="1959" cy="40769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" name="Line 300"/>
              <p:cNvSpPr>
                <a:spLocks noChangeShapeType="1"/>
              </p:cNvSpPr>
              <p:nvPr/>
            </p:nvSpPr>
            <p:spPr bwMode="auto">
              <a:xfrm rot="5400000">
                <a:off x="6371133" y="4596830"/>
                <a:ext cx="0" cy="5633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7" name="Line 301"/>
              <p:cNvSpPr>
                <a:spLocks noChangeShapeType="1"/>
              </p:cNvSpPr>
              <p:nvPr/>
            </p:nvSpPr>
            <p:spPr bwMode="auto">
              <a:xfrm rot="5400000">
                <a:off x="6382093" y="4803369"/>
                <a:ext cx="0" cy="35290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9" name="Line 303"/>
              <p:cNvSpPr>
                <a:spLocks noChangeShapeType="1"/>
              </p:cNvSpPr>
              <p:nvPr/>
            </p:nvSpPr>
            <p:spPr bwMode="auto">
              <a:xfrm rot="5400000" flipV="1">
                <a:off x="3893852" y="-478774"/>
                <a:ext cx="20415" cy="49779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4" name="Text Box 308"/>
              <p:cNvSpPr txBox="1">
                <a:spLocks noChangeArrowheads="1"/>
              </p:cNvSpPr>
              <p:nvPr/>
            </p:nvSpPr>
            <p:spPr bwMode="auto">
              <a:xfrm>
                <a:off x="4589094" y="3765003"/>
                <a:ext cx="940338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/>
                  <a:t>50 </a:t>
                </a:r>
                <a:r>
                  <a:rPr lang="en-GB" altLang="en-US" sz="2400" b="1">
                    <a:latin typeface="Symbol" pitchFamily="18" charset="2"/>
                  </a:rPr>
                  <a:t>W</a:t>
                </a:r>
                <a:endParaRPr lang="en-GB" altLang="en-US" sz="2400" b="1" baseline="-25000"/>
              </a:p>
            </p:txBody>
          </p:sp>
          <p:sp>
            <p:nvSpPr>
              <p:cNvPr id="128" name="Line 344"/>
              <p:cNvSpPr>
                <a:spLocks noChangeShapeType="1"/>
              </p:cNvSpPr>
              <p:nvPr/>
            </p:nvSpPr>
            <p:spPr bwMode="auto">
              <a:xfrm rot="16200000">
                <a:off x="4115638" y="3139070"/>
                <a:ext cx="0" cy="7496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29" name="Group 345"/>
              <p:cNvGrpSpPr>
                <a:grpSpLocks/>
              </p:cNvGrpSpPr>
              <p:nvPr/>
            </p:nvGrpSpPr>
            <p:grpSpPr bwMode="auto">
              <a:xfrm>
                <a:off x="6130021" y="2000601"/>
                <a:ext cx="390163" cy="1519897"/>
                <a:chOff x="6267" y="3212"/>
                <a:chExt cx="384" cy="1331"/>
              </a:xfrm>
            </p:grpSpPr>
            <p:grpSp>
              <p:nvGrpSpPr>
                <p:cNvPr id="161" name="Group 346"/>
                <p:cNvGrpSpPr>
                  <a:grpSpLocks/>
                </p:cNvGrpSpPr>
                <p:nvPr/>
              </p:nvGrpSpPr>
              <p:grpSpPr bwMode="auto">
                <a:xfrm rot="-5400000">
                  <a:off x="6349" y="4051"/>
                  <a:ext cx="234" cy="366"/>
                  <a:chOff x="3312" y="7776"/>
                  <a:chExt cx="864" cy="720"/>
                </a:xfrm>
              </p:grpSpPr>
              <p:sp>
                <p:nvSpPr>
                  <p:cNvPr id="175" name="Line 34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6" name="Line 34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62" name="Group 349"/>
                <p:cNvGrpSpPr>
                  <a:grpSpLocks/>
                </p:cNvGrpSpPr>
                <p:nvPr/>
              </p:nvGrpSpPr>
              <p:grpSpPr bwMode="auto">
                <a:xfrm rot="-5400000">
                  <a:off x="6349" y="3811"/>
                  <a:ext cx="233" cy="366"/>
                  <a:chOff x="3312" y="7776"/>
                  <a:chExt cx="864" cy="720"/>
                </a:xfrm>
              </p:grpSpPr>
              <p:sp>
                <p:nvSpPr>
                  <p:cNvPr id="173" name="Line 3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4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63" name="Group 352"/>
                <p:cNvGrpSpPr>
                  <a:grpSpLocks/>
                </p:cNvGrpSpPr>
                <p:nvPr/>
              </p:nvGrpSpPr>
              <p:grpSpPr bwMode="auto">
                <a:xfrm rot="-5400000">
                  <a:off x="6333" y="3571"/>
                  <a:ext cx="233" cy="366"/>
                  <a:chOff x="3312" y="7776"/>
                  <a:chExt cx="864" cy="720"/>
                </a:xfrm>
              </p:grpSpPr>
              <p:sp>
                <p:nvSpPr>
                  <p:cNvPr id="171" name="Line 3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2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64" name="Group 355"/>
                <p:cNvGrpSpPr>
                  <a:grpSpLocks/>
                </p:cNvGrpSpPr>
                <p:nvPr/>
              </p:nvGrpSpPr>
              <p:grpSpPr bwMode="auto">
                <a:xfrm rot="-5400000">
                  <a:off x="6349" y="3339"/>
                  <a:ext cx="234" cy="366"/>
                  <a:chOff x="3312" y="7776"/>
                  <a:chExt cx="864" cy="720"/>
                </a:xfrm>
              </p:grpSpPr>
              <p:sp>
                <p:nvSpPr>
                  <p:cNvPr id="169" name="Line 3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70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65" name="Line 358"/>
                <p:cNvSpPr>
                  <a:spLocks noChangeShapeType="1"/>
                </p:cNvSpPr>
                <p:nvPr/>
              </p:nvSpPr>
              <p:spPr bwMode="auto">
                <a:xfrm rot="-5400000">
                  <a:off x="6543" y="4294"/>
                  <a:ext cx="54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6" name="Line 35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46" y="3288"/>
                  <a:ext cx="48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7" name="Line 360"/>
                <p:cNvSpPr>
                  <a:spLocks noChangeShapeType="1"/>
                </p:cNvSpPr>
                <p:nvPr/>
              </p:nvSpPr>
              <p:spPr bwMode="auto">
                <a:xfrm rot="-5400000">
                  <a:off x="6418" y="4473"/>
                  <a:ext cx="1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68" name="Line 361"/>
                <p:cNvSpPr>
                  <a:spLocks noChangeShapeType="1"/>
                </p:cNvSpPr>
                <p:nvPr/>
              </p:nvSpPr>
              <p:spPr bwMode="auto">
                <a:xfrm rot="-5400000">
                  <a:off x="6417" y="3283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0" name="Line 362"/>
              <p:cNvSpPr>
                <a:spLocks noChangeShapeType="1"/>
              </p:cNvSpPr>
              <p:nvPr/>
            </p:nvSpPr>
            <p:spPr bwMode="auto">
              <a:xfrm rot="16200000">
                <a:off x="5994121" y="3139070"/>
                <a:ext cx="0" cy="7496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131" name="Group 363"/>
              <p:cNvGrpSpPr>
                <a:grpSpLocks/>
              </p:cNvGrpSpPr>
              <p:nvPr/>
            </p:nvGrpSpPr>
            <p:grpSpPr bwMode="auto">
              <a:xfrm>
                <a:off x="6130021" y="3416969"/>
                <a:ext cx="390163" cy="1469234"/>
                <a:chOff x="6267" y="3212"/>
                <a:chExt cx="384" cy="1331"/>
              </a:xfrm>
            </p:grpSpPr>
            <p:grpSp>
              <p:nvGrpSpPr>
                <p:cNvPr id="145" name="Group 364"/>
                <p:cNvGrpSpPr>
                  <a:grpSpLocks/>
                </p:cNvGrpSpPr>
                <p:nvPr/>
              </p:nvGrpSpPr>
              <p:grpSpPr bwMode="auto">
                <a:xfrm rot="-5400000">
                  <a:off x="6349" y="4051"/>
                  <a:ext cx="234" cy="366"/>
                  <a:chOff x="3312" y="7776"/>
                  <a:chExt cx="864" cy="720"/>
                </a:xfrm>
              </p:grpSpPr>
              <p:sp>
                <p:nvSpPr>
                  <p:cNvPr id="159" name="Line 3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60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46" name="Group 367"/>
                <p:cNvGrpSpPr>
                  <a:grpSpLocks/>
                </p:cNvGrpSpPr>
                <p:nvPr/>
              </p:nvGrpSpPr>
              <p:grpSpPr bwMode="auto">
                <a:xfrm rot="-5400000">
                  <a:off x="6349" y="3811"/>
                  <a:ext cx="233" cy="366"/>
                  <a:chOff x="3312" y="7776"/>
                  <a:chExt cx="864" cy="720"/>
                </a:xfrm>
              </p:grpSpPr>
              <p:sp>
                <p:nvSpPr>
                  <p:cNvPr id="157" name="Line 3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8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47" name="Group 370"/>
                <p:cNvGrpSpPr>
                  <a:grpSpLocks/>
                </p:cNvGrpSpPr>
                <p:nvPr/>
              </p:nvGrpSpPr>
              <p:grpSpPr bwMode="auto">
                <a:xfrm rot="-5400000">
                  <a:off x="6333" y="3571"/>
                  <a:ext cx="233" cy="366"/>
                  <a:chOff x="3312" y="7776"/>
                  <a:chExt cx="864" cy="720"/>
                </a:xfrm>
              </p:grpSpPr>
              <p:sp>
                <p:nvSpPr>
                  <p:cNvPr id="155" name="Line 3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6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48" name="Group 373"/>
                <p:cNvGrpSpPr>
                  <a:grpSpLocks/>
                </p:cNvGrpSpPr>
                <p:nvPr/>
              </p:nvGrpSpPr>
              <p:grpSpPr bwMode="auto">
                <a:xfrm rot="-5400000">
                  <a:off x="6349" y="3339"/>
                  <a:ext cx="234" cy="366"/>
                  <a:chOff x="3312" y="7776"/>
                  <a:chExt cx="864" cy="720"/>
                </a:xfrm>
              </p:grpSpPr>
              <p:sp>
                <p:nvSpPr>
                  <p:cNvPr id="153" name="Line 3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12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154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6"/>
                    <a:ext cx="432" cy="72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149" name="Line 376"/>
                <p:cNvSpPr>
                  <a:spLocks noChangeShapeType="1"/>
                </p:cNvSpPr>
                <p:nvPr/>
              </p:nvSpPr>
              <p:spPr bwMode="auto">
                <a:xfrm rot="-5400000">
                  <a:off x="6543" y="4294"/>
                  <a:ext cx="54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0" name="Line 37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546" y="3288"/>
                  <a:ext cx="48" cy="1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1" name="Line 378"/>
                <p:cNvSpPr>
                  <a:spLocks noChangeShapeType="1"/>
                </p:cNvSpPr>
                <p:nvPr/>
              </p:nvSpPr>
              <p:spPr bwMode="auto">
                <a:xfrm rot="-5400000">
                  <a:off x="6418" y="4473"/>
                  <a:ext cx="14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152" name="Line 379"/>
                <p:cNvSpPr>
                  <a:spLocks noChangeShapeType="1"/>
                </p:cNvSpPr>
                <p:nvPr/>
              </p:nvSpPr>
              <p:spPr bwMode="auto">
                <a:xfrm rot="-5400000">
                  <a:off x="6417" y="3283"/>
                  <a:ext cx="14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sp>
            <p:nvSpPr>
              <p:cNvPr id="132" name="Text Box 380"/>
              <p:cNvSpPr txBox="1">
                <a:spLocks noChangeArrowheads="1"/>
              </p:cNvSpPr>
              <p:nvPr/>
            </p:nvSpPr>
            <p:spPr bwMode="auto">
              <a:xfrm>
                <a:off x="6539912" y="4018319"/>
                <a:ext cx="821974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 dirty="0"/>
                  <a:t>1k</a:t>
                </a:r>
                <a:r>
                  <a:rPr lang="en-GB" altLang="en-US" sz="2400" b="1" dirty="0">
                    <a:latin typeface="Symbol" pitchFamily="18" charset="2"/>
                  </a:rPr>
                  <a:t>W</a:t>
                </a:r>
                <a:endParaRPr lang="en-GB" altLang="en-US" sz="2400" b="1" baseline="-25000" dirty="0"/>
              </a:p>
            </p:txBody>
          </p:sp>
          <p:sp>
            <p:nvSpPr>
              <p:cNvPr id="133" name="Text Box 381"/>
              <p:cNvSpPr txBox="1">
                <a:spLocks noChangeArrowheads="1"/>
              </p:cNvSpPr>
              <p:nvPr/>
            </p:nvSpPr>
            <p:spPr bwMode="auto">
              <a:xfrm>
                <a:off x="6500457" y="2423529"/>
                <a:ext cx="1124460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/>
                  <a:t>200 </a:t>
                </a:r>
                <a:r>
                  <a:rPr lang="en-GB" altLang="en-US" sz="2400" b="1">
                    <a:latin typeface="Symbol" pitchFamily="18" charset="2"/>
                  </a:rPr>
                  <a:t>W</a:t>
                </a:r>
                <a:endParaRPr lang="en-GB" altLang="en-US" sz="2400" b="1" baseline="-25000"/>
              </a:p>
            </p:txBody>
          </p:sp>
          <p:sp>
            <p:nvSpPr>
              <p:cNvPr id="134" name="Oval 382"/>
              <p:cNvSpPr>
                <a:spLocks noChangeArrowheads="1"/>
              </p:cNvSpPr>
              <p:nvPr/>
            </p:nvSpPr>
            <p:spPr bwMode="auto">
              <a:xfrm>
                <a:off x="6298800" y="3436793"/>
                <a:ext cx="116172" cy="129962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SG" altLang="en-US" sz="2400"/>
              </a:p>
            </p:txBody>
          </p:sp>
          <p:sp>
            <p:nvSpPr>
              <p:cNvPr id="136" name="Text Box 384"/>
              <p:cNvSpPr txBox="1">
                <a:spLocks noChangeArrowheads="1"/>
              </p:cNvSpPr>
              <p:nvPr/>
            </p:nvSpPr>
            <p:spPr bwMode="auto">
              <a:xfrm>
                <a:off x="6631973" y="4727604"/>
                <a:ext cx="690458" cy="495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/>
                  <a:t>5 V</a:t>
                </a:r>
                <a:endParaRPr lang="en-GB" altLang="en-US" sz="2400" b="1" baseline="-25000"/>
              </a:p>
            </p:txBody>
          </p:sp>
          <p:sp>
            <p:nvSpPr>
              <p:cNvPr id="139" name="Line 387"/>
              <p:cNvSpPr>
                <a:spLocks noChangeShapeType="1"/>
              </p:cNvSpPr>
              <p:nvPr/>
            </p:nvSpPr>
            <p:spPr bwMode="auto">
              <a:xfrm flipH="1">
                <a:off x="5665332" y="3513890"/>
                <a:ext cx="58743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0" name="Text Box 388"/>
              <p:cNvSpPr txBox="1">
                <a:spLocks noChangeArrowheads="1"/>
              </p:cNvSpPr>
              <p:nvPr/>
            </p:nvSpPr>
            <p:spPr bwMode="auto">
              <a:xfrm>
                <a:off x="5651086" y="3023694"/>
                <a:ext cx="309062" cy="471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400" b="1" dirty="0">
                    <a:solidFill>
                      <a:srgbClr val="FF0000"/>
                    </a:solidFill>
                  </a:rPr>
                  <a:t>I</a:t>
                </a:r>
                <a:endParaRPr lang="en-GB" altLang="en-US" sz="2400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Line 389"/>
              <p:cNvSpPr>
                <a:spLocks noChangeShapeType="1"/>
              </p:cNvSpPr>
              <p:nvPr/>
            </p:nvSpPr>
            <p:spPr bwMode="auto">
              <a:xfrm>
                <a:off x="1396430" y="5374193"/>
                <a:ext cx="4987856" cy="54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41" name="Oval 382"/>
              <p:cNvSpPr>
                <a:spLocks noChangeArrowheads="1"/>
              </p:cNvSpPr>
              <p:nvPr/>
            </p:nvSpPr>
            <p:spPr bwMode="auto">
              <a:xfrm>
                <a:off x="3693251" y="3426961"/>
                <a:ext cx="116172" cy="129962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SG" altLang="en-US" sz="240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462980" y="2925492"/>
                <a:ext cx="1253614" cy="687862"/>
                <a:chOff x="2448232" y="3235207"/>
                <a:chExt cx="1253614" cy="687862"/>
              </a:xfrm>
            </p:grpSpPr>
            <p:sp>
              <p:nvSpPr>
                <p:cNvPr id="289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670790" y="3235207"/>
                  <a:ext cx="822325" cy="339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US" altLang="en-US" sz="2400" b="1" baseline="-25000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  <p:sp>
              <p:nvSpPr>
                <p:cNvPr id="29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480620" y="3790336"/>
                  <a:ext cx="221226" cy="14748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98" name="Freeform 27"/>
                <p:cNvSpPr>
                  <a:spLocks noChangeAspect="1"/>
                </p:cNvSpPr>
                <p:nvPr/>
              </p:nvSpPr>
              <p:spPr bwMode="auto">
                <a:xfrm>
                  <a:off x="2757948" y="3715459"/>
                  <a:ext cx="741765" cy="207610"/>
                </a:xfrm>
                <a:custGeom>
                  <a:avLst/>
                  <a:gdLst>
                    <a:gd name="T0" fmla="*/ 0 w 926"/>
                    <a:gd name="T1" fmla="*/ 112 h 300"/>
                    <a:gd name="T2" fmla="*/ 57 w 926"/>
                    <a:gd name="T3" fmla="*/ 0 h 300"/>
                    <a:gd name="T4" fmla="*/ 173 w 926"/>
                    <a:gd name="T5" fmla="*/ 224 h 300"/>
                    <a:gd name="T6" fmla="*/ 288 w 926"/>
                    <a:gd name="T7" fmla="*/ 0 h 300"/>
                    <a:gd name="T8" fmla="*/ 403 w 926"/>
                    <a:gd name="T9" fmla="*/ 224 h 300"/>
                    <a:gd name="T10" fmla="*/ 518 w 926"/>
                    <a:gd name="T11" fmla="*/ 0 h 300"/>
                    <a:gd name="T12" fmla="*/ 633 w 926"/>
                    <a:gd name="T13" fmla="*/ 224 h 300"/>
                    <a:gd name="T14" fmla="*/ 691 w 926"/>
                    <a:gd name="T15" fmla="*/ 112 h 3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26" h="300">
                      <a:moveTo>
                        <a:pt x="0" y="150"/>
                      </a:moveTo>
                      <a:lnTo>
                        <a:pt x="76" y="0"/>
                      </a:lnTo>
                      <a:lnTo>
                        <a:pt x="232" y="300"/>
                      </a:lnTo>
                      <a:lnTo>
                        <a:pt x="385" y="0"/>
                      </a:lnTo>
                      <a:lnTo>
                        <a:pt x="541" y="300"/>
                      </a:lnTo>
                      <a:lnTo>
                        <a:pt x="694" y="0"/>
                      </a:lnTo>
                      <a:lnTo>
                        <a:pt x="849" y="300"/>
                      </a:lnTo>
                      <a:lnTo>
                        <a:pt x="926" y="150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00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448232" y="3819830"/>
                  <a:ext cx="309716" cy="2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 rot="7123561">
                <a:off x="1229678" y="4145396"/>
                <a:ext cx="2037067" cy="876642"/>
                <a:chOff x="2075743" y="3046427"/>
                <a:chExt cx="2037067" cy="876642"/>
              </a:xfrm>
            </p:grpSpPr>
            <p:sp>
              <p:nvSpPr>
                <p:cNvPr id="307" name="Text Box 388"/>
                <p:cNvSpPr txBox="1">
                  <a:spLocks noChangeArrowheads="1"/>
                </p:cNvSpPr>
                <p:nvPr/>
              </p:nvSpPr>
              <p:spPr bwMode="auto">
                <a:xfrm rot="14300354">
                  <a:off x="2678918" y="3287765"/>
                  <a:ext cx="822325" cy="339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b="1" dirty="0" smtClean="0">
                      <a:solidFill>
                        <a:srgbClr val="FF0000"/>
                      </a:solidFill>
                    </a:rPr>
                    <a:t>R</a:t>
                  </a:r>
                  <a:r>
                    <a:rPr lang="en-US" altLang="en-US" sz="2400" b="1" baseline="-25000" dirty="0" smtClean="0">
                      <a:solidFill>
                        <a:srgbClr val="FF0000"/>
                      </a:solidFill>
                    </a:rPr>
                    <a:t>2</a:t>
                  </a:r>
                  <a:endParaRPr lang="en-US" altLang="en-US" sz="2400" b="1" baseline="-25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08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480619" y="3741156"/>
                  <a:ext cx="632191" cy="63931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9" name="Freeform 27"/>
                <p:cNvSpPr>
                  <a:spLocks noChangeAspect="1"/>
                </p:cNvSpPr>
                <p:nvPr/>
              </p:nvSpPr>
              <p:spPr bwMode="auto">
                <a:xfrm>
                  <a:off x="2757948" y="3715459"/>
                  <a:ext cx="741765" cy="207610"/>
                </a:xfrm>
                <a:custGeom>
                  <a:avLst/>
                  <a:gdLst>
                    <a:gd name="T0" fmla="*/ 0 w 926"/>
                    <a:gd name="T1" fmla="*/ 112 h 300"/>
                    <a:gd name="T2" fmla="*/ 57 w 926"/>
                    <a:gd name="T3" fmla="*/ 0 h 300"/>
                    <a:gd name="T4" fmla="*/ 173 w 926"/>
                    <a:gd name="T5" fmla="*/ 224 h 300"/>
                    <a:gd name="T6" fmla="*/ 288 w 926"/>
                    <a:gd name="T7" fmla="*/ 0 h 300"/>
                    <a:gd name="T8" fmla="*/ 403 w 926"/>
                    <a:gd name="T9" fmla="*/ 224 h 300"/>
                    <a:gd name="T10" fmla="*/ 518 w 926"/>
                    <a:gd name="T11" fmla="*/ 0 h 300"/>
                    <a:gd name="T12" fmla="*/ 633 w 926"/>
                    <a:gd name="T13" fmla="*/ 224 h 300"/>
                    <a:gd name="T14" fmla="*/ 691 w 926"/>
                    <a:gd name="T15" fmla="*/ 112 h 3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26" h="300">
                      <a:moveTo>
                        <a:pt x="0" y="150"/>
                      </a:moveTo>
                      <a:lnTo>
                        <a:pt x="76" y="0"/>
                      </a:lnTo>
                      <a:lnTo>
                        <a:pt x="232" y="300"/>
                      </a:lnTo>
                      <a:lnTo>
                        <a:pt x="385" y="0"/>
                      </a:lnTo>
                      <a:lnTo>
                        <a:pt x="541" y="300"/>
                      </a:lnTo>
                      <a:lnTo>
                        <a:pt x="694" y="0"/>
                      </a:lnTo>
                      <a:lnTo>
                        <a:pt x="849" y="300"/>
                      </a:lnTo>
                      <a:lnTo>
                        <a:pt x="926" y="150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0" tIns="0" rIns="0">
                  <a:sp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10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075743" y="3819829"/>
                  <a:ext cx="682204" cy="10056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44643"/>
              </p:ext>
            </p:extLst>
          </p:nvPr>
        </p:nvGraphicFramePr>
        <p:xfrm>
          <a:off x="5709215" y="3362323"/>
          <a:ext cx="2805404" cy="47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5" imgW="1282680" imgH="215640" progId="Equation.3">
                  <p:embed/>
                </p:oleObj>
              </mc:Choice>
              <mc:Fallback>
                <p:oleObj name="Equation" r:id="rId5" imgW="1282680" imgH="21564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215" y="3362323"/>
                        <a:ext cx="2805404" cy="472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00491"/>
              </p:ext>
            </p:extLst>
          </p:nvPr>
        </p:nvGraphicFramePr>
        <p:xfrm>
          <a:off x="5718176" y="4067993"/>
          <a:ext cx="2614663" cy="49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6" y="4067993"/>
                        <a:ext cx="2614663" cy="490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65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47619" y="6280354"/>
            <a:ext cx="1828800" cy="365125"/>
          </a:xfrm>
        </p:spPr>
        <p:txBody>
          <a:bodyPr/>
          <a:lstStyle/>
          <a:p>
            <a:pPr algn="r"/>
            <a:fld id="{A1C4CD49-F9F0-4D3D-9D6C-7DAD7BEECCE0}" type="slidenum">
              <a:rPr lang="en-US" altLang="en-US"/>
              <a:pPr algn="r"/>
              <a:t>8</a:t>
            </a:fld>
            <a:endParaRPr lang="en-US" altLang="en-US"/>
          </a:p>
        </p:txBody>
      </p:sp>
      <p:graphicFrame>
        <p:nvGraphicFramePr>
          <p:cNvPr id="75883" name="Object 1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76575"/>
              </p:ext>
            </p:extLst>
          </p:nvPr>
        </p:nvGraphicFramePr>
        <p:xfrm>
          <a:off x="422026" y="293251"/>
          <a:ext cx="9794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Clip" r:id="rId4" imgW="1569600" imgH="1935720" progId="MS_ClipArt_Gallery.2">
                  <p:embed/>
                </p:oleObj>
              </mc:Choice>
              <mc:Fallback>
                <p:oleObj name="Clip" r:id="rId4" imgW="1569600" imgH="1935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26" y="293251"/>
                        <a:ext cx="9794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33257" y="1424804"/>
            <a:ext cx="248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 smtClean="0">
                <a:solidFill>
                  <a:srgbClr val="7030A0"/>
                </a:solidFill>
              </a:rPr>
              <a:t>Given Circuit:</a:t>
            </a:r>
            <a:endParaRPr lang="en-SG" sz="2400" b="1" dirty="0">
              <a:solidFill>
                <a:srgbClr val="7030A0"/>
              </a:solidFill>
            </a:endParaRPr>
          </a:p>
        </p:txBody>
      </p:sp>
      <p:grpSp>
        <p:nvGrpSpPr>
          <p:cNvPr id="111" name="Group 265"/>
          <p:cNvGrpSpPr>
            <a:grpSpLocks/>
          </p:cNvGrpSpPr>
          <p:nvPr/>
        </p:nvGrpSpPr>
        <p:grpSpPr bwMode="auto">
          <a:xfrm rot="16200000">
            <a:off x="2511215" y="3214916"/>
            <a:ext cx="457354" cy="1041087"/>
            <a:chOff x="6267" y="3212"/>
            <a:chExt cx="384" cy="1331"/>
          </a:xfrm>
        </p:grpSpPr>
        <p:grpSp>
          <p:nvGrpSpPr>
            <p:cNvPr id="225" name="Group 26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239" name="Line 26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0" name="Line 26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6" name="Group 26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237" name="Line 27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8" name="Line 27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7" name="Group 27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228" name="Group 27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233" name="Line 27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4" name="Line 27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229" name="Line 27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0" name="Line 27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1" name="Line 28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2" name="Line 28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15" name="Line 299"/>
          <p:cNvSpPr>
            <a:spLocks noChangeShapeType="1"/>
          </p:cNvSpPr>
          <p:nvPr/>
        </p:nvSpPr>
        <p:spPr bwMode="auto">
          <a:xfrm>
            <a:off x="4422965" y="5172649"/>
            <a:ext cx="1551" cy="41698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6" name="Line 300"/>
          <p:cNvSpPr>
            <a:spLocks noChangeShapeType="1"/>
          </p:cNvSpPr>
          <p:nvPr/>
        </p:nvSpPr>
        <p:spPr bwMode="auto">
          <a:xfrm rot="5400000">
            <a:off x="4424701" y="4844921"/>
            <a:ext cx="0" cy="44593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7" name="Line 301"/>
          <p:cNvSpPr>
            <a:spLocks noChangeShapeType="1"/>
          </p:cNvSpPr>
          <p:nvPr/>
        </p:nvSpPr>
        <p:spPr bwMode="auto">
          <a:xfrm rot="5400000">
            <a:off x="4433377" y="5031845"/>
            <a:ext cx="0" cy="279359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9" name="Line 303"/>
          <p:cNvSpPr>
            <a:spLocks noChangeShapeType="1"/>
          </p:cNvSpPr>
          <p:nvPr/>
        </p:nvSpPr>
        <p:spPr bwMode="auto">
          <a:xfrm rot="5400000" flipV="1">
            <a:off x="3827208" y="3237269"/>
            <a:ext cx="1224116" cy="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4" name="Text Box 308"/>
          <p:cNvSpPr txBox="1">
            <a:spLocks noChangeArrowheads="1"/>
          </p:cNvSpPr>
          <p:nvPr/>
        </p:nvSpPr>
        <p:spPr bwMode="auto">
          <a:xfrm>
            <a:off x="2114379" y="3988001"/>
            <a:ext cx="1263003" cy="50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 smtClean="0"/>
              <a:t>453.23 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28" name="Line 344"/>
          <p:cNvSpPr>
            <a:spLocks noChangeShapeType="1"/>
          </p:cNvSpPr>
          <p:nvPr/>
        </p:nvSpPr>
        <p:spPr bwMode="auto">
          <a:xfrm rot="16200000">
            <a:off x="1880841" y="3280915"/>
            <a:ext cx="179" cy="84168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0" name="Line 362"/>
          <p:cNvSpPr>
            <a:spLocks noChangeShapeType="1"/>
          </p:cNvSpPr>
          <p:nvPr/>
        </p:nvSpPr>
        <p:spPr bwMode="auto">
          <a:xfrm rot="16200000">
            <a:off x="3526796" y="3404955"/>
            <a:ext cx="0" cy="59342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31" name="Group 363"/>
          <p:cNvGrpSpPr>
            <a:grpSpLocks/>
          </p:cNvGrpSpPr>
          <p:nvPr/>
        </p:nvGrpSpPr>
        <p:grpSpPr bwMode="auto">
          <a:xfrm>
            <a:off x="4232787" y="3967316"/>
            <a:ext cx="353961" cy="1123204"/>
            <a:chOff x="6267" y="3212"/>
            <a:chExt cx="384" cy="1331"/>
          </a:xfrm>
        </p:grpSpPr>
        <p:grpSp>
          <p:nvGrpSpPr>
            <p:cNvPr id="145" name="Group 364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59" name="Line 365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60" name="Line 366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6" name="Group 367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57" name="Line 368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Line 369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7" name="Group 370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55" name="Line 371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Line 372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8" name="Group 373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53" name="Line 374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Line 375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0" name="Line 377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1" name="Line 378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Line 379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2" name="Text Box 380"/>
          <p:cNvSpPr txBox="1">
            <a:spLocks noChangeArrowheads="1"/>
          </p:cNvSpPr>
          <p:nvPr/>
        </p:nvSpPr>
        <p:spPr bwMode="auto">
          <a:xfrm>
            <a:off x="4558307" y="4188099"/>
            <a:ext cx="650680" cy="50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/>
              <a:t>1k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34" name="Oval 382"/>
          <p:cNvSpPr>
            <a:spLocks noChangeArrowheads="1"/>
          </p:cNvSpPr>
          <p:nvPr/>
        </p:nvSpPr>
        <p:spPr bwMode="auto">
          <a:xfrm>
            <a:off x="4367441" y="3628103"/>
            <a:ext cx="101319" cy="9813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sp>
        <p:nvSpPr>
          <p:cNvPr id="136" name="Text Box 384"/>
          <p:cNvSpPr txBox="1">
            <a:spLocks noChangeArrowheads="1"/>
          </p:cNvSpPr>
          <p:nvPr/>
        </p:nvSpPr>
        <p:spPr bwMode="auto">
          <a:xfrm>
            <a:off x="4631184" y="4913557"/>
            <a:ext cx="546571" cy="50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/>
              <a:t>5 V</a:t>
            </a:r>
            <a:endParaRPr lang="en-GB" altLang="en-US" sz="2400" b="1" baseline="-25000"/>
          </a:p>
        </p:txBody>
      </p:sp>
      <p:sp>
        <p:nvSpPr>
          <p:cNvPr id="139" name="Line 387"/>
          <p:cNvSpPr>
            <a:spLocks noChangeShapeType="1"/>
          </p:cNvSpPr>
          <p:nvPr/>
        </p:nvSpPr>
        <p:spPr bwMode="auto">
          <a:xfrm flipH="1">
            <a:off x="3445898" y="3686917"/>
            <a:ext cx="997869" cy="1493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0" name="Text Box 388"/>
          <p:cNvSpPr txBox="1">
            <a:spLocks noChangeArrowheads="1"/>
          </p:cNvSpPr>
          <p:nvPr/>
        </p:nvSpPr>
        <p:spPr bwMode="auto">
          <a:xfrm>
            <a:off x="3427006" y="3274034"/>
            <a:ext cx="244655" cy="48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FF0000"/>
                </a:solidFill>
              </a:rPr>
              <a:t>I</a:t>
            </a:r>
            <a:endParaRPr lang="en-GB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41" name="Line 389"/>
          <p:cNvSpPr>
            <a:spLocks noChangeShapeType="1"/>
          </p:cNvSpPr>
          <p:nvPr/>
        </p:nvSpPr>
        <p:spPr bwMode="auto">
          <a:xfrm>
            <a:off x="486696" y="5574890"/>
            <a:ext cx="3948417" cy="55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241" name="Oval 382"/>
          <p:cNvSpPr>
            <a:spLocks noChangeArrowheads="1"/>
          </p:cNvSpPr>
          <p:nvPr/>
        </p:nvSpPr>
        <p:spPr bwMode="auto">
          <a:xfrm>
            <a:off x="1360978" y="3612754"/>
            <a:ext cx="91962" cy="132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SG" altLang="en-US" sz="2400"/>
          </a:p>
        </p:txBody>
      </p:sp>
      <p:grpSp>
        <p:nvGrpSpPr>
          <p:cNvPr id="306" name="Group 305"/>
          <p:cNvGrpSpPr/>
          <p:nvPr/>
        </p:nvGrpSpPr>
        <p:grpSpPr>
          <a:xfrm rot="7123561">
            <a:off x="119213" y="4419412"/>
            <a:ext cx="2083516" cy="693955"/>
            <a:chOff x="2075743" y="3046427"/>
            <a:chExt cx="2037067" cy="876642"/>
          </a:xfrm>
        </p:grpSpPr>
        <p:sp>
          <p:nvSpPr>
            <p:cNvPr id="307" name="Text Box 388"/>
            <p:cNvSpPr txBox="1">
              <a:spLocks noChangeArrowheads="1"/>
            </p:cNvSpPr>
            <p:nvPr/>
          </p:nvSpPr>
          <p:spPr bwMode="auto">
            <a:xfrm rot="14300354">
              <a:off x="2678918" y="3287765"/>
              <a:ext cx="822325" cy="33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 smtClean="0">
                  <a:solidFill>
                    <a:srgbClr val="FF0000"/>
                  </a:solidFill>
                </a:rPr>
                <a:t>R</a:t>
              </a:r>
              <a:r>
                <a:rPr lang="en-US" altLang="en-US" sz="2400" b="1" baseline="-25000" dirty="0" smtClean="0">
                  <a:solidFill>
                    <a:srgbClr val="FF0000"/>
                  </a:solidFill>
                </a:rPr>
                <a:t>2</a:t>
              </a:r>
              <a:endParaRPr lang="en-US" altLang="en-US" sz="240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308" name="Line 105"/>
            <p:cNvSpPr>
              <a:spLocks noChangeShapeType="1"/>
            </p:cNvSpPr>
            <p:nvPr/>
          </p:nvSpPr>
          <p:spPr bwMode="auto">
            <a:xfrm flipV="1">
              <a:off x="3480619" y="3741156"/>
              <a:ext cx="632191" cy="6393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9" name="Freeform 27"/>
            <p:cNvSpPr>
              <a:spLocks noChangeAspect="1"/>
            </p:cNvSpPr>
            <p:nvPr/>
          </p:nvSpPr>
          <p:spPr bwMode="auto">
            <a:xfrm>
              <a:off x="2757948" y="3715459"/>
              <a:ext cx="741765" cy="207610"/>
            </a:xfrm>
            <a:custGeom>
              <a:avLst/>
              <a:gdLst>
                <a:gd name="T0" fmla="*/ 0 w 926"/>
                <a:gd name="T1" fmla="*/ 112 h 300"/>
                <a:gd name="T2" fmla="*/ 57 w 926"/>
                <a:gd name="T3" fmla="*/ 0 h 300"/>
                <a:gd name="T4" fmla="*/ 173 w 926"/>
                <a:gd name="T5" fmla="*/ 224 h 300"/>
                <a:gd name="T6" fmla="*/ 288 w 926"/>
                <a:gd name="T7" fmla="*/ 0 h 300"/>
                <a:gd name="T8" fmla="*/ 403 w 926"/>
                <a:gd name="T9" fmla="*/ 224 h 300"/>
                <a:gd name="T10" fmla="*/ 518 w 926"/>
                <a:gd name="T11" fmla="*/ 0 h 300"/>
                <a:gd name="T12" fmla="*/ 633 w 926"/>
                <a:gd name="T13" fmla="*/ 224 h 300"/>
                <a:gd name="T14" fmla="*/ 691 w 926"/>
                <a:gd name="T15" fmla="*/ 112 h 3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6" h="300">
                  <a:moveTo>
                    <a:pt x="0" y="150"/>
                  </a:moveTo>
                  <a:lnTo>
                    <a:pt x="76" y="0"/>
                  </a:lnTo>
                  <a:lnTo>
                    <a:pt x="232" y="300"/>
                  </a:lnTo>
                  <a:lnTo>
                    <a:pt x="385" y="0"/>
                  </a:lnTo>
                  <a:lnTo>
                    <a:pt x="541" y="300"/>
                  </a:lnTo>
                  <a:lnTo>
                    <a:pt x="694" y="0"/>
                  </a:lnTo>
                  <a:lnTo>
                    <a:pt x="849" y="300"/>
                  </a:lnTo>
                  <a:lnTo>
                    <a:pt x="926" y="15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/>
            <a:p>
              <a:endParaRPr lang="en-SG"/>
            </a:p>
          </p:txBody>
        </p:sp>
        <p:sp>
          <p:nvSpPr>
            <p:cNvPr id="310" name="Line 105"/>
            <p:cNvSpPr>
              <a:spLocks noChangeShapeType="1"/>
            </p:cNvSpPr>
            <p:nvPr/>
          </p:nvSpPr>
          <p:spPr bwMode="auto">
            <a:xfrm flipV="1">
              <a:off x="2075743" y="3819829"/>
              <a:ext cx="682204" cy="10056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975032"/>
              </p:ext>
            </p:extLst>
          </p:nvPr>
        </p:nvGraphicFramePr>
        <p:xfrm>
          <a:off x="5773994" y="2990030"/>
          <a:ext cx="26527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6" imgW="1536480" imgH="406080" progId="Equation.3">
                  <p:embed/>
                </p:oleObj>
              </mc:Choice>
              <mc:Fallback>
                <p:oleObj name="Equation" r:id="rId6" imgW="1536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994" y="2990030"/>
                        <a:ext cx="2652713" cy="7016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33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37604"/>
              </p:ext>
            </p:extLst>
          </p:nvPr>
        </p:nvGraphicFramePr>
        <p:xfrm>
          <a:off x="5808407" y="4684149"/>
          <a:ext cx="21478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8" imgW="1244520" imgH="583920" progId="Equation.3">
                  <p:embed/>
                </p:oleObj>
              </mc:Choice>
              <mc:Fallback>
                <p:oleObj name="Equation" r:id="rId8" imgW="1244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407" y="4684149"/>
                        <a:ext cx="2147888" cy="10080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58917"/>
              </p:ext>
            </p:extLst>
          </p:nvPr>
        </p:nvGraphicFramePr>
        <p:xfrm>
          <a:off x="5777938" y="1781994"/>
          <a:ext cx="23891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0" imgW="1384200" imgH="583920" progId="Equation.3">
                  <p:embed/>
                </p:oleObj>
              </mc:Choice>
              <mc:Fallback>
                <p:oleObj name="Equation" r:id="rId10" imgW="13842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938" y="1781994"/>
                        <a:ext cx="23891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97169"/>
              </p:ext>
            </p:extLst>
          </p:nvPr>
        </p:nvGraphicFramePr>
        <p:xfrm>
          <a:off x="5804158" y="3806671"/>
          <a:ext cx="26082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12" imgW="1511280" imgH="393480" progId="Equation.3">
                  <p:embed/>
                </p:oleObj>
              </mc:Choice>
              <mc:Fallback>
                <p:oleObj name="Equation" r:id="rId12" imgW="1511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158" y="3806671"/>
                        <a:ext cx="2608262" cy="6794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A4562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265"/>
          <p:cNvGrpSpPr>
            <a:grpSpLocks/>
          </p:cNvGrpSpPr>
          <p:nvPr/>
        </p:nvGrpSpPr>
        <p:grpSpPr bwMode="auto">
          <a:xfrm rot="16200000">
            <a:off x="2516134" y="2157948"/>
            <a:ext cx="457354" cy="1041087"/>
            <a:chOff x="6267" y="3212"/>
            <a:chExt cx="384" cy="1331"/>
          </a:xfrm>
        </p:grpSpPr>
        <p:grpSp>
          <p:nvGrpSpPr>
            <p:cNvPr id="98" name="Group 266"/>
            <p:cNvGrpSpPr>
              <a:grpSpLocks/>
            </p:cNvGrpSpPr>
            <p:nvPr/>
          </p:nvGrpSpPr>
          <p:grpSpPr bwMode="auto">
            <a:xfrm rot="-5400000">
              <a:off x="6349" y="4051"/>
              <a:ext cx="234" cy="366"/>
              <a:chOff x="3312" y="7776"/>
              <a:chExt cx="864" cy="720"/>
            </a:xfrm>
          </p:grpSpPr>
          <p:sp>
            <p:nvSpPr>
              <p:cNvPr id="121" name="Line 267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2" name="Line 268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99" name="Group 269"/>
            <p:cNvGrpSpPr>
              <a:grpSpLocks/>
            </p:cNvGrpSpPr>
            <p:nvPr/>
          </p:nvGrpSpPr>
          <p:grpSpPr bwMode="auto">
            <a:xfrm rot="-5400000">
              <a:off x="6349" y="3811"/>
              <a:ext cx="233" cy="366"/>
              <a:chOff x="3312" y="7776"/>
              <a:chExt cx="864" cy="720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0" name="Line 271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0" name="Group 272"/>
            <p:cNvGrpSpPr>
              <a:grpSpLocks/>
            </p:cNvGrpSpPr>
            <p:nvPr/>
          </p:nvGrpSpPr>
          <p:grpSpPr bwMode="auto">
            <a:xfrm rot="-5400000">
              <a:off x="6333" y="3571"/>
              <a:ext cx="233" cy="366"/>
              <a:chOff x="3312" y="7776"/>
              <a:chExt cx="864" cy="720"/>
            </a:xfrm>
          </p:grpSpPr>
          <p:sp>
            <p:nvSpPr>
              <p:cNvPr id="113" name="Line 273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" name="Line 274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01" name="Group 275"/>
            <p:cNvGrpSpPr>
              <a:grpSpLocks/>
            </p:cNvGrpSpPr>
            <p:nvPr/>
          </p:nvGrpSpPr>
          <p:grpSpPr bwMode="auto">
            <a:xfrm rot="-5400000">
              <a:off x="6349" y="3339"/>
              <a:ext cx="234" cy="366"/>
              <a:chOff x="3312" y="7776"/>
              <a:chExt cx="864" cy="720"/>
            </a:xfrm>
          </p:grpSpPr>
          <p:sp>
            <p:nvSpPr>
              <p:cNvPr id="106" name="Line 276"/>
              <p:cNvSpPr>
                <a:spLocks noChangeShapeType="1"/>
              </p:cNvSpPr>
              <p:nvPr/>
            </p:nvSpPr>
            <p:spPr bwMode="auto">
              <a:xfrm flipH="1">
                <a:off x="3312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" name="Line 277"/>
              <p:cNvSpPr>
                <a:spLocks noChangeShapeType="1"/>
              </p:cNvSpPr>
              <p:nvPr/>
            </p:nvSpPr>
            <p:spPr bwMode="auto">
              <a:xfrm>
                <a:off x="3744" y="7776"/>
                <a:ext cx="432" cy="72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2" name="Line 278"/>
            <p:cNvSpPr>
              <a:spLocks noChangeShapeType="1"/>
            </p:cNvSpPr>
            <p:nvPr/>
          </p:nvSpPr>
          <p:spPr bwMode="auto">
            <a:xfrm rot="-5400000">
              <a:off x="6543" y="4294"/>
              <a:ext cx="54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" name="Line 279"/>
            <p:cNvSpPr>
              <a:spLocks noChangeShapeType="1"/>
            </p:cNvSpPr>
            <p:nvPr/>
          </p:nvSpPr>
          <p:spPr bwMode="auto">
            <a:xfrm rot="16200000" flipV="1">
              <a:off x="6546" y="3288"/>
              <a:ext cx="48" cy="1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Line 280"/>
            <p:cNvSpPr>
              <a:spLocks noChangeShapeType="1"/>
            </p:cNvSpPr>
            <p:nvPr/>
          </p:nvSpPr>
          <p:spPr bwMode="auto">
            <a:xfrm rot="-5400000">
              <a:off x="6418" y="4473"/>
              <a:ext cx="1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5" name="Line 281"/>
            <p:cNvSpPr>
              <a:spLocks noChangeShapeType="1"/>
            </p:cNvSpPr>
            <p:nvPr/>
          </p:nvSpPr>
          <p:spPr bwMode="auto">
            <a:xfrm rot="-5400000">
              <a:off x="6417" y="3283"/>
              <a:ext cx="14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23" name="Text Box 308"/>
          <p:cNvSpPr txBox="1">
            <a:spLocks noChangeArrowheads="1"/>
          </p:cNvSpPr>
          <p:nvPr/>
        </p:nvSpPr>
        <p:spPr bwMode="auto">
          <a:xfrm>
            <a:off x="2193038" y="2001885"/>
            <a:ext cx="1263003" cy="50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 smtClean="0"/>
              <a:t>216.13 </a:t>
            </a:r>
            <a:r>
              <a:rPr lang="en-GB" altLang="en-US" sz="2400" b="1" dirty="0">
                <a:latin typeface="Symbol" pitchFamily="18" charset="2"/>
              </a:rPr>
              <a:t>W</a:t>
            </a:r>
            <a:endParaRPr lang="en-GB" altLang="en-US" sz="2400" b="1" baseline="-25000" dirty="0"/>
          </a:p>
        </p:txBody>
      </p:sp>
      <p:sp>
        <p:nvSpPr>
          <p:cNvPr id="125" name="Line 344"/>
          <p:cNvSpPr>
            <a:spLocks noChangeShapeType="1"/>
          </p:cNvSpPr>
          <p:nvPr/>
        </p:nvSpPr>
        <p:spPr bwMode="auto">
          <a:xfrm rot="16200000">
            <a:off x="1847045" y="2207352"/>
            <a:ext cx="22303" cy="8969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6" name="Line 362"/>
          <p:cNvSpPr>
            <a:spLocks noChangeShapeType="1"/>
          </p:cNvSpPr>
          <p:nvPr/>
        </p:nvSpPr>
        <p:spPr bwMode="auto">
          <a:xfrm rot="16200000">
            <a:off x="3833693" y="2049261"/>
            <a:ext cx="6270" cy="118459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7" name="Line 387"/>
          <p:cNvSpPr>
            <a:spLocks noChangeShapeType="1"/>
          </p:cNvSpPr>
          <p:nvPr/>
        </p:nvSpPr>
        <p:spPr bwMode="auto">
          <a:xfrm flipH="1" flipV="1">
            <a:off x="4439264" y="3805083"/>
            <a:ext cx="1" cy="26547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38" name="Text Box 388"/>
          <p:cNvSpPr txBox="1">
            <a:spLocks noChangeArrowheads="1"/>
          </p:cNvSpPr>
          <p:nvPr/>
        </p:nvSpPr>
        <p:spPr bwMode="auto">
          <a:xfrm>
            <a:off x="4405316" y="3706653"/>
            <a:ext cx="638633" cy="48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 b="1" dirty="0" smtClean="0">
                <a:solidFill>
                  <a:srgbClr val="FF0000"/>
                </a:solidFill>
              </a:rPr>
              <a:t>I</a:t>
            </a:r>
            <a:r>
              <a:rPr lang="en-GB" altLang="en-US" sz="2400" b="1" baseline="-25000" dirty="0" smtClean="0">
                <a:solidFill>
                  <a:srgbClr val="FF0000"/>
                </a:solidFill>
              </a:rPr>
              <a:t>T</a:t>
            </a:r>
            <a:endParaRPr lang="en-GB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42" name="Line 303"/>
          <p:cNvSpPr>
            <a:spLocks noChangeShapeType="1"/>
          </p:cNvSpPr>
          <p:nvPr/>
        </p:nvSpPr>
        <p:spPr bwMode="auto">
          <a:xfrm rot="5400000">
            <a:off x="924391" y="3172904"/>
            <a:ext cx="1000737" cy="798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1231278" y="447700"/>
            <a:ext cx="7772400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altLang="en-US" sz="3600" dirty="0" smtClean="0">
                <a:solidFill>
                  <a:schemeClr val="tx2"/>
                </a:solidFill>
              </a:rPr>
              <a:t>Solution to Tutorial </a:t>
            </a:r>
            <a:r>
              <a:rPr lang="en-GB" altLang="en-US" sz="3600" dirty="0" smtClean="0">
                <a:solidFill>
                  <a:schemeClr val="tx2"/>
                </a:solidFill>
              </a:rPr>
              <a:t>3, Question 2  </a:t>
            </a:r>
            <a:endParaRPr lang="en-GB" altLang="en-US" sz="3600" dirty="0">
              <a:solidFill>
                <a:schemeClr val="tx2"/>
              </a:solidFill>
            </a:endParaRPr>
          </a:p>
        </p:txBody>
      </p:sp>
      <p:sp>
        <p:nvSpPr>
          <p:cNvPr id="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172200"/>
            <a:ext cx="3352801" cy="365125"/>
          </a:xfrm>
        </p:spPr>
        <p:txBody>
          <a:bodyPr/>
          <a:lstStyle/>
          <a:p>
            <a:r>
              <a:rPr lang="en-US" altLang="en-US" dirty="0" smtClean="0"/>
              <a:t>Circuit </a:t>
            </a:r>
            <a:r>
              <a:rPr lang="en-US" altLang="en-US" dirty="0" smtClean="0"/>
              <a:t>Theory &amp; </a:t>
            </a:r>
            <a:r>
              <a:rPr lang="en-US" altLang="en-US" dirty="0" smtClean="0"/>
              <a:t>Analysis / LML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4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231</TotalTime>
  <Words>277</Words>
  <Application>Microsoft Office PowerPoint</Application>
  <PresentationFormat>On-screen Show (4:3)</PresentationFormat>
  <Paragraphs>103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Cambria</vt:lpstr>
      <vt:lpstr>Georgia</vt:lpstr>
      <vt:lpstr>Symbol</vt:lpstr>
      <vt:lpstr>Times New Roman</vt:lpstr>
      <vt:lpstr>Trebuchet MS</vt:lpstr>
      <vt:lpstr>Wingdings</vt:lpstr>
      <vt:lpstr>Slipstream</vt:lpstr>
      <vt:lpstr>1_Custom Design</vt:lpstr>
      <vt:lpstr>Custom Design</vt:lpstr>
      <vt:lpstr>Clip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to Tutorial</dc:title>
  <dc:creator>Staff</dc:creator>
  <cp:lastModifiedBy>Lee Mei Lai</cp:lastModifiedBy>
  <cp:revision>38</cp:revision>
  <dcterms:created xsi:type="dcterms:W3CDTF">2013-12-17T09:25:46Z</dcterms:created>
  <dcterms:modified xsi:type="dcterms:W3CDTF">2020-04-03T08:35:59Z</dcterms:modified>
</cp:coreProperties>
</file>