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61" r:id="rId4"/>
    <p:sldId id="264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BD4EA-293F-4DE2-B958-C79D890B32C5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06834-2334-4926-BA4F-F01DC753B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49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en-US" smtClean="0"/>
              <a:t>December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en-SG" smtClean="0"/>
              <a:t>ET0053: 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4A43AD6-C00E-4699-BF17-B841E975CB14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172400" cy="838200"/>
          </a:xfrm>
        </p:spPr>
        <p:txBody>
          <a:bodyPr/>
          <a:lstStyle/>
          <a:p>
            <a:r>
              <a:rPr lang="en-GB" altLang="en-US" sz="4000" b="1" dirty="0" smtClean="0">
                <a:solidFill>
                  <a:srgbClr val="0070C0"/>
                </a:solidFill>
              </a:rPr>
              <a:t>Solution to Tutorial 3, Question 5</a:t>
            </a:r>
            <a:endParaRPr lang="en-GB" alt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Char char="?"/>
            </a:pPr>
            <a:endParaRPr lang="en-GB" altLang="en-US" dirty="0" smtClean="0"/>
          </a:p>
          <a:p>
            <a:pPr>
              <a:buFont typeface="Wingdings" pitchFamily="2" charset="2"/>
              <a:buChar char="?"/>
            </a:pPr>
            <a:r>
              <a:rPr lang="en-GB" altLang="en-US" dirty="0" smtClean="0">
                <a:solidFill>
                  <a:schemeClr val="accent4">
                    <a:lumMod val="50000"/>
                  </a:schemeClr>
                </a:solidFill>
              </a:rPr>
              <a:t>5. By converting the star-connected resistors of 2 </a:t>
            </a:r>
            <a:r>
              <a:rPr lang="en-GB" altLang="en-US" dirty="0" smtClean="0">
                <a:solidFill>
                  <a:schemeClr val="accent4">
                    <a:lumMod val="50000"/>
                  </a:schemeClr>
                </a:solidFill>
                <a:sym typeface="Symbol" pitchFamily="18" charset="2"/>
              </a:rPr>
              <a:t></a:t>
            </a:r>
            <a:r>
              <a:rPr lang="en-GB" altLang="en-US" dirty="0" smtClean="0">
                <a:solidFill>
                  <a:schemeClr val="accent4">
                    <a:lumMod val="50000"/>
                  </a:schemeClr>
                </a:solidFill>
              </a:rPr>
              <a:t>, 4 </a:t>
            </a:r>
            <a:r>
              <a:rPr lang="en-GB" altLang="en-US" dirty="0" smtClean="0">
                <a:solidFill>
                  <a:schemeClr val="accent4">
                    <a:lumMod val="50000"/>
                  </a:schemeClr>
                </a:solidFill>
                <a:sym typeface="Symbol" pitchFamily="18" charset="2"/>
              </a:rPr>
              <a:t></a:t>
            </a:r>
            <a:r>
              <a:rPr lang="en-GB" altLang="en-US" dirty="0" smtClean="0">
                <a:solidFill>
                  <a:schemeClr val="accent4">
                    <a:lumMod val="50000"/>
                  </a:schemeClr>
                </a:solidFill>
              </a:rPr>
              <a:t> and 6 </a:t>
            </a:r>
            <a:r>
              <a:rPr lang="en-GB" altLang="en-US" dirty="0" smtClean="0">
                <a:solidFill>
                  <a:schemeClr val="accent4">
                    <a:lumMod val="50000"/>
                  </a:schemeClr>
                </a:solidFill>
                <a:sym typeface="Symbol" pitchFamily="18" charset="2"/>
              </a:rPr>
              <a:t></a:t>
            </a:r>
            <a:r>
              <a:rPr lang="en-GB" altLang="en-US" dirty="0" smtClean="0">
                <a:solidFill>
                  <a:schemeClr val="accent4">
                    <a:lumMod val="50000"/>
                  </a:schemeClr>
                </a:solidFill>
              </a:rPr>
              <a:t> (shown in the dotted box) into an equivalent delta connection, calculate the effective resistance between the terminals A and B of the circuit shown in Figure 5.</a:t>
            </a:r>
            <a:endParaRPr lang="en-GB" alt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Tx/>
              <a:buNone/>
            </a:pPr>
            <a:r>
              <a:rPr lang="en-GB" altLang="en-US" b="1" dirty="0" smtClean="0">
                <a:solidFill>
                  <a:srgbClr val="000000"/>
                </a:solidFill>
              </a:rPr>
              <a:t>	</a:t>
            </a:r>
          </a:p>
          <a:p>
            <a:pPr>
              <a:buFontTx/>
              <a:buNone/>
            </a:pPr>
            <a:r>
              <a:rPr lang="en-GB" altLang="en-US" b="1" dirty="0">
                <a:solidFill>
                  <a:srgbClr val="000000"/>
                </a:solidFill>
              </a:rPr>
              <a:t>	</a:t>
            </a:r>
            <a:r>
              <a:rPr lang="en-GB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Ans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</a:rPr>
              <a:t>: 7.33 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  <a:latin typeface="Symbol" pitchFamily="18" charset="2"/>
              </a:rPr>
              <a:t>W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</a:rPr>
              <a:t>; 11 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  <a:latin typeface="Symbol" pitchFamily="18" charset="2"/>
              </a:rPr>
              <a:t>W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</a:rPr>
              <a:t>;  22 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  <a:latin typeface="Symbol" pitchFamily="18" charset="2"/>
              </a:rPr>
              <a:t>W;  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GB" alt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AB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</a:rPr>
              <a:t> = 4.09 </a:t>
            </a:r>
            <a:r>
              <a:rPr lang="en-GB" altLang="en-US" b="1" dirty="0" smtClean="0">
                <a:solidFill>
                  <a:schemeClr val="accent6">
                    <a:lumMod val="50000"/>
                  </a:schemeClr>
                </a:solidFill>
                <a:latin typeface="Symbol" pitchFamily="18" charset="2"/>
              </a:rPr>
              <a:t>W</a:t>
            </a:r>
            <a:endParaRPr lang="en-GB" altLang="en-US" dirty="0" smtClean="0">
              <a:solidFill>
                <a:schemeClr val="accent6">
                  <a:lumMod val="50000"/>
                </a:schemeClr>
              </a:solidFill>
              <a:latin typeface="Symbol" pitchFamily="18" charset="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076335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Circuit </a:t>
            </a:r>
            <a:r>
              <a:rPr lang="en-US" altLang="en-US" sz="1400" dirty="0" smtClean="0"/>
              <a:t>Theory &amp; </a:t>
            </a:r>
            <a:r>
              <a:rPr lang="en-US" altLang="en-US" sz="1400" dirty="0" smtClean="0"/>
              <a:t>Analysis / LML</a:t>
            </a:r>
            <a:endParaRPr lang="en-US" altLang="en-US" sz="1400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005E0-4B4C-47D5-B5F6-AA89E0F7B8C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0075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784BD-F185-45AA-8FA7-70656308B3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6397" name="Freeform 11"/>
          <p:cNvSpPr>
            <a:spLocks noChangeAspect="1"/>
          </p:cNvSpPr>
          <p:nvPr/>
        </p:nvSpPr>
        <p:spPr bwMode="auto">
          <a:xfrm>
            <a:off x="7292826" y="3187849"/>
            <a:ext cx="508000" cy="1028700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6 h 751"/>
              <a:gd name="T4" fmla="*/ 0 w 370"/>
              <a:gd name="T5" fmla="*/ 138 h 751"/>
              <a:gd name="T6" fmla="*/ 277 w 370"/>
              <a:gd name="T7" fmla="*/ 232 h 751"/>
              <a:gd name="T8" fmla="*/ 0 w 370"/>
              <a:gd name="T9" fmla="*/ 325 h 751"/>
              <a:gd name="T10" fmla="*/ 277 w 370"/>
              <a:gd name="T11" fmla="*/ 419 h 751"/>
              <a:gd name="T12" fmla="*/ 0 w 370"/>
              <a:gd name="T13" fmla="*/ 512 h 751"/>
              <a:gd name="T14" fmla="*/ 138 w 370"/>
              <a:gd name="T15" fmla="*/ 559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8" name="Line 12"/>
          <p:cNvSpPr>
            <a:spLocks noChangeAspect="1" noChangeShapeType="1"/>
          </p:cNvSpPr>
          <p:nvPr/>
        </p:nvSpPr>
        <p:spPr bwMode="auto">
          <a:xfrm>
            <a:off x="7546826" y="2776686"/>
            <a:ext cx="1587" cy="411162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9" name="Line 13"/>
          <p:cNvSpPr>
            <a:spLocks noChangeAspect="1" noChangeShapeType="1"/>
          </p:cNvSpPr>
          <p:nvPr/>
        </p:nvSpPr>
        <p:spPr bwMode="auto">
          <a:xfrm>
            <a:off x="7537301" y="4229249"/>
            <a:ext cx="1587" cy="684212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0" name="Freeform 14"/>
          <p:cNvSpPr>
            <a:spLocks noChangeAspect="1"/>
          </p:cNvSpPr>
          <p:nvPr/>
        </p:nvSpPr>
        <p:spPr bwMode="auto">
          <a:xfrm>
            <a:off x="7335689" y="2068661"/>
            <a:ext cx="255587" cy="20478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1" name="Freeform 15"/>
          <p:cNvSpPr>
            <a:spLocks noChangeAspect="1"/>
          </p:cNvSpPr>
          <p:nvPr/>
        </p:nvSpPr>
        <p:spPr bwMode="auto">
          <a:xfrm>
            <a:off x="3924151" y="4743599"/>
            <a:ext cx="252412" cy="206375"/>
          </a:xfrm>
          <a:custGeom>
            <a:avLst/>
            <a:gdLst>
              <a:gd name="T0" fmla="*/ 0 w 185"/>
              <a:gd name="T1" fmla="*/ 57 h 150"/>
              <a:gd name="T2" fmla="*/ 3 w 185"/>
              <a:gd name="T3" fmla="*/ 39 h 150"/>
              <a:gd name="T4" fmla="*/ 13 w 185"/>
              <a:gd name="T5" fmla="*/ 24 h 150"/>
              <a:gd name="T6" fmla="*/ 29 w 185"/>
              <a:gd name="T7" fmla="*/ 10 h 150"/>
              <a:gd name="T8" fmla="*/ 47 w 185"/>
              <a:gd name="T9" fmla="*/ 3 h 150"/>
              <a:gd name="T10" fmla="*/ 70 w 185"/>
              <a:gd name="T11" fmla="*/ 0 h 150"/>
              <a:gd name="T12" fmla="*/ 89 w 185"/>
              <a:gd name="T13" fmla="*/ 3 h 150"/>
              <a:gd name="T14" fmla="*/ 109 w 185"/>
              <a:gd name="T15" fmla="*/ 10 h 150"/>
              <a:gd name="T16" fmla="*/ 124 w 185"/>
              <a:gd name="T17" fmla="*/ 24 h 150"/>
              <a:gd name="T18" fmla="*/ 133 w 185"/>
              <a:gd name="T19" fmla="*/ 39 h 150"/>
              <a:gd name="T20" fmla="*/ 137 w 185"/>
              <a:gd name="T21" fmla="*/ 57 h 150"/>
              <a:gd name="T22" fmla="*/ 133 w 185"/>
              <a:gd name="T23" fmla="*/ 74 h 150"/>
              <a:gd name="T24" fmla="*/ 124 w 185"/>
              <a:gd name="T25" fmla="*/ 90 h 150"/>
              <a:gd name="T26" fmla="*/ 109 w 185"/>
              <a:gd name="T27" fmla="*/ 102 h 150"/>
              <a:gd name="T28" fmla="*/ 89 w 185"/>
              <a:gd name="T29" fmla="*/ 110 h 150"/>
              <a:gd name="T30" fmla="*/ 70 w 185"/>
              <a:gd name="T31" fmla="*/ 113 h 150"/>
              <a:gd name="T32" fmla="*/ 47 w 185"/>
              <a:gd name="T33" fmla="*/ 110 h 150"/>
              <a:gd name="T34" fmla="*/ 29 w 185"/>
              <a:gd name="T35" fmla="*/ 102 h 150"/>
              <a:gd name="T36" fmla="*/ 13 w 185"/>
              <a:gd name="T37" fmla="*/ 90 h 150"/>
              <a:gd name="T38" fmla="*/ 3 w 185"/>
              <a:gd name="T39" fmla="*/ 74 h 150"/>
              <a:gd name="T40" fmla="*/ 0 w 185"/>
              <a:gd name="T41" fmla="*/ 57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5" h="150">
                <a:moveTo>
                  <a:pt x="0" y="76"/>
                </a:moveTo>
                <a:lnTo>
                  <a:pt x="5" y="52"/>
                </a:lnTo>
                <a:lnTo>
                  <a:pt x="17" y="32"/>
                </a:lnTo>
                <a:lnTo>
                  <a:pt x="39" y="14"/>
                </a:lnTo>
                <a:lnTo>
                  <a:pt x="64" y="4"/>
                </a:lnTo>
                <a:lnTo>
                  <a:pt x="94" y="0"/>
                </a:lnTo>
                <a:lnTo>
                  <a:pt x="121" y="4"/>
                </a:lnTo>
                <a:lnTo>
                  <a:pt x="148" y="14"/>
                </a:lnTo>
                <a:lnTo>
                  <a:pt x="168" y="32"/>
                </a:lnTo>
                <a:lnTo>
                  <a:pt x="180" y="52"/>
                </a:lnTo>
                <a:lnTo>
                  <a:pt x="185" y="76"/>
                </a:lnTo>
                <a:lnTo>
                  <a:pt x="180" y="98"/>
                </a:lnTo>
                <a:lnTo>
                  <a:pt x="168" y="120"/>
                </a:lnTo>
                <a:lnTo>
                  <a:pt x="148" y="136"/>
                </a:lnTo>
                <a:lnTo>
                  <a:pt x="121" y="146"/>
                </a:lnTo>
                <a:lnTo>
                  <a:pt x="94" y="150"/>
                </a:lnTo>
                <a:lnTo>
                  <a:pt x="64" y="146"/>
                </a:lnTo>
                <a:lnTo>
                  <a:pt x="39" y="136"/>
                </a:lnTo>
                <a:lnTo>
                  <a:pt x="17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2" name="Rectangle 16"/>
          <p:cNvSpPr>
            <a:spLocks noChangeAspect="1" noChangeArrowheads="1"/>
          </p:cNvSpPr>
          <p:nvPr/>
        </p:nvSpPr>
        <p:spPr bwMode="auto">
          <a:xfrm>
            <a:off x="7668344" y="1988840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en-GB" altLang="en-US" sz="2400" b="1" dirty="0"/>
          </a:p>
        </p:txBody>
      </p:sp>
      <p:sp>
        <p:nvSpPr>
          <p:cNvPr id="16403" name="Rectangle 17"/>
          <p:cNvSpPr>
            <a:spLocks noChangeAspect="1" noChangeArrowheads="1"/>
          </p:cNvSpPr>
          <p:nvPr/>
        </p:nvSpPr>
        <p:spPr bwMode="auto">
          <a:xfrm>
            <a:off x="4067944" y="4941168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en-GB" altLang="en-US" sz="2400" b="1" dirty="0"/>
          </a:p>
        </p:txBody>
      </p:sp>
      <p:sp>
        <p:nvSpPr>
          <p:cNvPr id="16407" name="Rectangle 21"/>
          <p:cNvSpPr>
            <a:spLocks noChangeAspect="1" noChangeArrowheads="1"/>
          </p:cNvSpPr>
          <p:nvPr/>
        </p:nvSpPr>
        <p:spPr bwMode="auto">
          <a:xfrm>
            <a:off x="6773714" y="3495824"/>
            <a:ext cx="4714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16409" name="Freeform 24"/>
          <p:cNvSpPr>
            <a:spLocks noChangeAspect="1"/>
          </p:cNvSpPr>
          <p:nvPr/>
        </p:nvSpPr>
        <p:spPr bwMode="auto">
          <a:xfrm>
            <a:off x="7292826" y="2159149"/>
            <a:ext cx="254000" cy="617537"/>
          </a:xfrm>
          <a:custGeom>
            <a:avLst/>
            <a:gdLst>
              <a:gd name="T0" fmla="*/ 0 w 185"/>
              <a:gd name="T1" fmla="*/ 0 h 450"/>
              <a:gd name="T2" fmla="*/ 138 w 185"/>
              <a:gd name="T3" fmla="*/ 0 h 450"/>
              <a:gd name="T4" fmla="*/ 138 w 185"/>
              <a:gd name="T5" fmla="*/ 336 h 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450">
                <a:moveTo>
                  <a:pt x="0" y="0"/>
                </a:moveTo>
                <a:lnTo>
                  <a:pt x="185" y="0"/>
                </a:lnTo>
                <a:lnTo>
                  <a:pt x="185" y="4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1" name="Freeform 27"/>
          <p:cNvSpPr>
            <a:spLocks noChangeAspect="1"/>
          </p:cNvSpPr>
          <p:nvPr/>
        </p:nvSpPr>
        <p:spPr bwMode="auto">
          <a:xfrm>
            <a:off x="6087914" y="4673749"/>
            <a:ext cx="1270000" cy="411162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2" name="Line 28"/>
          <p:cNvSpPr>
            <a:spLocks noChangeAspect="1" noChangeShapeType="1"/>
          </p:cNvSpPr>
          <p:nvPr/>
        </p:nvSpPr>
        <p:spPr bwMode="auto">
          <a:xfrm>
            <a:off x="1676251" y="4872186"/>
            <a:ext cx="4433887" cy="158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3" name="Rectangle 29"/>
          <p:cNvSpPr>
            <a:spLocks noChangeAspect="1" noChangeArrowheads="1"/>
          </p:cNvSpPr>
          <p:nvPr/>
        </p:nvSpPr>
        <p:spPr bwMode="auto">
          <a:xfrm>
            <a:off x="6448276" y="4283224"/>
            <a:ext cx="4714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b="1">
              <a:latin typeface="Symbol" pitchFamily="18" charset="2"/>
            </a:endParaRPr>
          </a:p>
        </p:txBody>
      </p:sp>
      <p:sp>
        <p:nvSpPr>
          <p:cNvPr id="16415" name="Rectangle 31"/>
          <p:cNvSpPr>
            <a:spLocks noChangeAspect="1" noChangeArrowheads="1"/>
          </p:cNvSpPr>
          <p:nvPr/>
        </p:nvSpPr>
        <p:spPr bwMode="auto">
          <a:xfrm>
            <a:off x="1187624" y="1988840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C</a:t>
            </a:r>
            <a:endParaRPr lang="en-GB" altLang="en-US" sz="2400" b="1" dirty="0"/>
          </a:p>
        </p:txBody>
      </p:sp>
      <p:sp>
        <p:nvSpPr>
          <p:cNvPr id="16416" name="Rectangle 32"/>
          <p:cNvSpPr>
            <a:spLocks noChangeAspect="1" noChangeArrowheads="1"/>
          </p:cNvSpPr>
          <p:nvPr/>
        </p:nvSpPr>
        <p:spPr bwMode="auto">
          <a:xfrm>
            <a:off x="3539771" y="5373216"/>
            <a:ext cx="1172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</a:rPr>
              <a:t>Figure </a:t>
            </a:r>
            <a:r>
              <a:rPr lang="en-US" altLang="en-US" sz="2400" b="1" dirty="0">
                <a:solidFill>
                  <a:srgbClr val="000000"/>
                </a:solidFill>
              </a:rPr>
              <a:t>5 </a:t>
            </a:r>
            <a:endParaRPr lang="en-GB" altLang="en-US" sz="2400" b="1" dirty="0"/>
          </a:p>
        </p:txBody>
      </p:sp>
      <p:sp>
        <p:nvSpPr>
          <p:cNvPr id="16417" name="Freeform 33"/>
          <p:cNvSpPr>
            <a:spLocks noChangeAspect="1"/>
          </p:cNvSpPr>
          <p:nvPr/>
        </p:nvSpPr>
        <p:spPr bwMode="auto">
          <a:xfrm>
            <a:off x="1547664" y="2051199"/>
            <a:ext cx="255587" cy="20478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8" name="Line 34"/>
          <p:cNvSpPr>
            <a:spLocks noChangeAspect="1" noChangeShapeType="1"/>
          </p:cNvSpPr>
          <p:nvPr/>
        </p:nvSpPr>
        <p:spPr bwMode="auto">
          <a:xfrm>
            <a:off x="7361089" y="4911874"/>
            <a:ext cx="174625" cy="158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9" name="Line 36"/>
          <p:cNvSpPr>
            <a:spLocks noChangeAspect="1" noChangeShapeType="1"/>
          </p:cNvSpPr>
          <p:nvPr/>
        </p:nvSpPr>
        <p:spPr bwMode="auto">
          <a:xfrm>
            <a:off x="1677839" y="2152799"/>
            <a:ext cx="3175" cy="2708275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1669901" y="1844824"/>
            <a:ext cx="5641975" cy="3006725"/>
            <a:chOff x="1669901" y="1844824"/>
            <a:chExt cx="5641975" cy="3006725"/>
          </a:xfrm>
        </p:grpSpPr>
        <p:sp>
          <p:nvSpPr>
            <p:cNvPr id="16392" name="Rectangle 5"/>
            <p:cNvSpPr>
              <a:spLocks noChangeAspect="1" noChangeArrowheads="1"/>
            </p:cNvSpPr>
            <p:nvPr/>
          </p:nvSpPr>
          <p:spPr bwMode="auto">
            <a:xfrm>
              <a:off x="2212826" y="1844824"/>
              <a:ext cx="3759200" cy="2557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wrap="none" lIns="0" t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SG" altLang="en-US" sz="2400"/>
            </a:p>
          </p:txBody>
        </p:sp>
        <p:sp>
          <p:nvSpPr>
            <p:cNvPr id="16393" name="Freeform 6"/>
            <p:cNvSpPr>
              <a:spLocks noChangeAspect="1"/>
            </p:cNvSpPr>
            <p:nvPr/>
          </p:nvSpPr>
          <p:spPr bwMode="auto">
            <a:xfrm>
              <a:off x="2485876" y="1952774"/>
              <a:ext cx="1270000" cy="411162"/>
            </a:xfrm>
            <a:custGeom>
              <a:avLst/>
              <a:gdLst>
                <a:gd name="T0" fmla="*/ 0 w 926"/>
                <a:gd name="T1" fmla="*/ 112 h 300"/>
                <a:gd name="T2" fmla="*/ 58 w 926"/>
                <a:gd name="T3" fmla="*/ 0 h 300"/>
                <a:gd name="T4" fmla="*/ 172 w 926"/>
                <a:gd name="T5" fmla="*/ 224 h 300"/>
                <a:gd name="T6" fmla="*/ 288 w 926"/>
                <a:gd name="T7" fmla="*/ 0 h 300"/>
                <a:gd name="T8" fmla="*/ 402 w 926"/>
                <a:gd name="T9" fmla="*/ 224 h 300"/>
                <a:gd name="T10" fmla="*/ 518 w 926"/>
                <a:gd name="T11" fmla="*/ 0 h 300"/>
                <a:gd name="T12" fmla="*/ 632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7" y="0"/>
                  </a:lnTo>
                  <a:lnTo>
                    <a:pt x="230" y="300"/>
                  </a:lnTo>
                  <a:lnTo>
                    <a:pt x="385" y="0"/>
                  </a:lnTo>
                  <a:lnTo>
                    <a:pt x="538" y="300"/>
                  </a:lnTo>
                  <a:lnTo>
                    <a:pt x="694" y="0"/>
                  </a:lnTo>
                  <a:lnTo>
                    <a:pt x="847" y="300"/>
                  </a:lnTo>
                  <a:lnTo>
                    <a:pt x="926" y="150"/>
                  </a:lnTo>
                </a:path>
              </a:pathLst>
            </a:custGeom>
            <a:noFill/>
            <a:ln w="203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394" name="Freeform 8"/>
            <p:cNvSpPr>
              <a:spLocks noChangeAspect="1"/>
            </p:cNvSpPr>
            <p:nvPr/>
          </p:nvSpPr>
          <p:spPr bwMode="auto">
            <a:xfrm>
              <a:off x="4530576" y="1952774"/>
              <a:ext cx="1270000" cy="411162"/>
            </a:xfrm>
            <a:custGeom>
              <a:avLst/>
              <a:gdLst>
                <a:gd name="T0" fmla="*/ 0 w 926"/>
                <a:gd name="T1" fmla="*/ 112 h 300"/>
                <a:gd name="T2" fmla="*/ 58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4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7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50" y="300"/>
                  </a:lnTo>
                  <a:lnTo>
                    <a:pt x="926" y="150"/>
                  </a:lnTo>
                </a:path>
              </a:pathLst>
            </a:custGeom>
            <a:noFill/>
            <a:ln w="203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395" name="Line 9"/>
            <p:cNvSpPr>
              <a:spLocks noChangeAspect="1" noChangeShapeType="1"/>
            </p:cNvSpPr>
            <p:nvPr/>
          </p:nvSpPr>
          <p:spPr bwMode="auto">
            <a:xfrm>
              <a:off x="5792639" y="2159149"/>
              <a:ext cx="1519237" cy="1587"/>
            </a:xfrm>
            <a:prstGeom prst="line">
              <a:avLst/>
            </a:prstGeom>
            <a:noFill/>
            <a:ln w="20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396" name="Freeform 10"/>
            <p:cNvSpPr>
              <a:spLocks noChangeAspect="1"/>
            </p:cNvSpPr>
            <p:nvPr/>
          </p:nvSpPr>
          <p:spPr bwMode="auto">
            <a:xfrm>
              <a:off x="3805089" y="2721124"/>
              <a:ext cx="508000" cy="1030287"/>
            </a:xfrm>
            <a:custGeom>
              <a:avLst/>
              <a:gdLst>
                <a:gd name="T0" fmla="*/ 138 w 370"/>
                <a:gd name="T1" fmla="*/ 0 h 751"/>
                <a:gd name="T2" fmla="*/ 277 w 370"/>
                <a:gd name="T3" fmla="*/ 47 h 751"/>
                <a:gd name="T4" fmla="*/ 0 w 370"/>
                <a:gd name="T5" fmla="*/ 139 h 751"/>
                <a:gd name="T6" fmla="*/ 277 w 370"/>
                <a:gd name="T7" fmla="*/ 233 h 751"/>
                <a:gd name="T8" fmla="*/ 0 w 370"/>
                <a:gd name="T9" fmla="*/ 327 h 751"/>
                <a:gd name="T10" fmla="*/ 277 w 370"/>
                <a:gd name="T11" fmla="*/ 421 h 751"/>
                <a:gd name="T12" fmla="*/ 0 w 370"/>
                <a:gd name="T13" fmla="*/ 513 h 751"/>
                <a:gd name="T14" fmla="*/ 138 w 370"/>
                <a:gd name="T15" fmla="*/ 561 h 7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0" h="751">
                  <a:moveTo>
                    <a:pt x="185" y="0"/>
                  </a:moveTo>
                  <a:lnTo>
                    <a:pt x="370" y="62"/>
                  </a:lnTo>
                  <a:lnTo>
                    <a:pt x="0" y="186"/>
                  </a:lnTo>
                  <a:lnTo>
                    <a:pt x="370" y="312"/>
                  </a:lnTo>
                  <a:lnTo>
                    <a:pt x="0" y="437"/>
                  </a:lnTo>
                  <a:lnTo>
                    <a:pt x="370" y="563"/>
                  </a:lnTo>
                  <a:lnTo>
                    <a:pt x="0" y="687"/>
                  </a:lnTo>
                  <a:lnTo>
                    <a:pt x="185" y="751"/>
                  </a:lnTo>
                </a:path>
              </a:pathLst>
            </a:custGeom>
            <a:noFill/>
            <a:ln w="203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404" name="Rectangle 18"/>
            <p:cNvSpPr>
              <a:spLocks noChangeAspect="1" noChangeArrowheads="1"/>
            </p:cNvSpPr>
            <p:nvPr/>
          </p:nvSpPr>
          <p:spPr bwMode="auto">
            <a:xfrm>
              <a:off x="2881164" y="2325836"/>
              <a:ext cx="47148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r>
                <a:rPr lang="en-US" altLang="en-US" sz="2400" b="1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GB" altLang="en-US" sz="2400">
                <a:latin typeface="Symbol" pitchFamily="18" charset="2"/>
              </a:endParaRPr>
            </a:p>
          </p:txBody>
        </p:sp>
        <p:sp>
          <p:nvSpPr>
            <p:cNvPr id="16405" name="Rectangle 19"/>
            <p:cNvSpPr>
              <a:spLocks noChangeAspect="1" noChangeArrowheads="1"/>
            </p:cNvSpPr>
            <p:nvPr/>
          </p:nvSpPr>
          <p:spPr bwMode="auto">
            <a:xfrm>
              <a:off x="4990951" y="2332186"/>
              <a:ext cx="47148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r>
                <a:rPr lang="en-US" altLang="en-US" sz="2400" b="1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GB" altLang="en-US" sz="2400"/>
            </a:p>
          </p:txBody>
        </p:sp>
        <p:sp>
          <p:nvSpPr>
            <p:cNvPr id="16406" name="Rectangle 20"/>
            <p:cNvSpPr>
              <a:spLocks noChangeAspect="1" noChangeArrowheads="1"/>
            </p:cNvSpPr>
            <p:nvPr/>
          </p:nvSpPr>
          <p:spPr bwMode="auto">
            <a:xfrm>
              <a:off x="4349601" y="2983061"/>
              <a:ext cx="47148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r>
                <a:rPr lang="en-US" altLang="en-US" sz="2400" b="1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GB" altLang="en-US" sz="2400">
                <a:latin typeface="Symbol" pitchFamily="18" charset="2"/>
              </a:endParaRPr>
            </a:p>
          </p:txBody>
        </p:sp>
        <p:sp>
          <p:nvSpPr>
            <p:cNvPr id="16408" name="Line 22"/>
            <p:cNvSpPr>
              <a:spLocks noChangeAspect="1" noChangeShapeType="1"/>
            </p:cNvSpPr>
            <p:nvPr/>
          </p:nvSpPr>
          <p:spPr bwMode="auto">
            <a:xfrm>
              <a:off x="4051151" y="3733949"/>
              <a:ext cx="1587" cy="1117600"/>
            </a:xfrm>
            <a:prstGeom prst="line">
              <a:avLst/>
            </a:prstGeom>
            <a:noFill/>
            <a:ln w="20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410" name="Line 26"/>
            <p:cNvSpPr>
              <a:spLocks noChangeAspect="1" noChangeShapeType="1"/>
            </p:cNvSpPr>
            <p:nvPr/>
          </p:nvSpPr>
          <p:spPr bwMode="auto">
            <a:xfrm flipV="1">
              <a:off x="4086076" y="2103586"/>
              <a:ext cx="1587" cy="617537"/>
            </a:xfrm>
            <a:prstGeom prst="line">
              <a:avLst/>
            </a:prstGeom>
            <a:noFill/>
            <a:ln w="20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414" name="Freeform 30"/>
            <p:cNvSpPr>
              <a:spLocks noChangeAspect="1"/>
            </p:cNvSpPr>
            <p:nvPr/>
          </p:nvSpPr>
          <p:spPr bwMode="auto">
            <a:xfrm>
              <a:off x="3960664" y="2068661"/>
              <a:ext cx="255587" cy="204787"/>
            </a:xfrm>
            <a:custGeom>
              <a:avLst/>
              <a:gdLst>
                <a:gd name="T0" fmla="*/ 0 w 186"/>
                <a:gd name="T1" fmla="*/ 56 h 150"/>
                <a:gd name="T2" fmla="*/ 3 w 186"/>
                <a:gd name="T3" fmla="*/ 39 h 150"/>
                <a:gd name="T4" fmla="*/ 14 w 186"/>
                <a:gd name="T5" fmla="*/ 24 h 150"/>
                <a:gd name="T6" fmla="*/ 30 w 186"/>
                <a:gd name="T7" fmla="*/ 10 h 150"/>
                <a:gd name="T8" fmla="*/ 48 w 186"/>
                <a:gd name="T9" fmla="*/ 3 h 150"/>
                <a:gd name="T10" fmla="*/ 70 w 186"/>
                <a:gd name="T11" fmla="*/ 0 h 150"/>
                <a:gd name="T12" fmla="*/ 91 w 186"/>
                <a:gd name="T13" fmla="*/ 3 h 150"/>
                <a:gd name="T14" fmla="*/ 112 w 186"/>
                <a:gd name="T15" fmla="*/ 10 h 150"/>
                <a:gd name="T16" fmla="*/ 126 w 186"/>
                <a:gd name="T17" fmla="*/ 24 h 150"/>
                <a:gd name="T18" fmla="*/ 136 w 186"/>
                <a:gd name="T19" fmla="*/ 39 h 150"/>
                <a:gd name="T20" fmla="*/ 139 w 186"/>
                <a:gd name="T21" fmla="*/ 56 h 150"/>
                <a:gd name="T22" fmla="*/ 136 w 186"/>
                <a:gd name="T23" fmla="*/ 72 h 150"/>
                <a:gd name="T24" fmla="*/ 126 w 186"/>
                <a:gd name="T25" fmla="*/ 89 h 150"/>
                <a:gd name="T26" fmla="*/ 112 w 186"/>
                <a:gd name="T27" fmla="*/ 101 h 150"/>
                <a:gd name="T28" fmla="*/ 91 w 186"/>
                <a:gd name="T29" fmla="*/ 108 h 150"/>
                <a:gd name="T30" fmla="*/ 70 w 186"/>
                <a:gd name="T31" fmla="*/ 111 h 150"/>
                <a:gd name="T32" fmla="*/ 48 w 186"/>
                <a:gd name="T33" fmla="*/ 108 h 150"/>
                <a:gd name="T34" fmla="*/ 30 w 186"/>
                <a:gd name="T35" fmla="*/ 101 h 150"/>
                <a:gd name="T36" fmla="*/ 14 w 186"/>
                <a:gd name="T37" fmla="*/ 89 h 150"/>
                <a:gd name="T38" fmla="*/ 3 w 186"/>
                <a:gd name="T39" fmla="*/ 72 h 150"/>
                <a:gd name="T40" fmla="*/ 0 w 186"/>
                <a:gd name="T41" fmla="*/ 56 h 1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6" h="150">
                  <a:moveTo>
                    <a:pt x="0" y="76"/>
                  </a:moveTo>
                  <a:lnTo>
                    <a:pt x="5" y="52"/>
                  </a:lnTo>
                  <a:lnTo>
                    <a:pt x="18" y="32"/>
                  </a:lnTo>
                  <a:lnTo>
                    <a:pt x="40" y="14"/>
                  </a:lnTo>
                  <a:lnTo>
                    <a:pt x="65" y="4"/>
                  </a:lnTo>
                  <a:lnTo>
                    <a:pt x="94" y="0"/>
                  </a:lnTo>
                  <a:lnTo>
                    <a:pt x="121" y="4"/>
                  </a:lnTo>
                  <a:lnTo>
                    <a:pt x="149" y="14"/>
                  </a:lnTo>
                  <a:lnTo>
                    <a:pt x="168" y="32"/>
                  </a:lnTo>
                  <a:lnTo>
                    <a:pt x="181" y="52"/>
                  </a:lnTo>
                  <a:lnTo>
                    <a:pt x="186" y="76"/>
                  </a:lnTo>
                  <a:lnTo>
                    <a:pt x="181" y="98"/>
                  </a:lnTo>
                  <a:lnTo>
                    <a:pt x="168" y="120"/>
                  </a:lnTo>
                  <a:lnTo>
                    <a:pt x="149" y="136"/>
                  </a:lnTo>
                  <a:lnTo>
                    <a:pt x="121" y="146"/>
                  </a:lnTo>
                  <a:lnTo>
                    <a:pt x="94" y="150"/>
                  </a:lnTo>
                  <a:lnTo>
                    <a:pt x="65" y="146"/>
                  </a:lnTo>
                  <a:lnTo>
                    <a:pt x="40" y="136"/>
                  </a:lnTo>
                  <a:lnTo>
                    <a:pt x="18" y="120"/>
                  </a:lnTo>
                  <a:lnTo>
                    <a:pt x="5" y="9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762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16420" name="Line 37"/>
            <p:cNvSpPr>
              <a:spLocks noChangeShapeType="1"/>
            </p:cNvSpPr>
            <p:nvPr/>
          </p:nvSpPr>
          <p:spPr bwMode="auto">
            <a:xfrm>
              <a:off x="1669901" y="2157561"/>
              <a:ext cx="828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21" name="Line 38"/>
            <p:cNvSpPr>
              <a:spLocks noChangeShapeType="1"/>
            </p:cNvSpPr>
            <p:nvPr/>
          </p:nvSpPr>
          <p:spPr bwMode="auto">
            <a:xfrm>
              <a:off x="3779912" y="2132856"/>
              <a:ext cx="776064" cy="34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120229"/>
          </a:xfrm>
        </p:spPr>
        <p:txBody>
          <a:bodyPr/>
          <a:lstStyle/>
          <a:p>
            <a:r>
              <a:rPr lang="en-GB" altLang="en-US" sz="4000" b="1" dirty="0" smtClean="0">
                <a:solidFill>
                  <a:srgbClr val="0070C0"/>
                </a:solidFill>
              </a:rPr>
              <a:t>Solution to Tutorial 3, Question 5</a:t>
            </a:r>
            <a:endParaRPr lang="en-GB" alt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076335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Circuit </a:t>
            </a:r>
            <a:r>
              <a:rPr lang="en-US" altLang="en-US" sz="1400" dirty="0" smtClean="0"/>
              <a:t>Theory &amp; </a:t>
            </a:r>
            <a:r>
              <a:rPr lang="en-US" altLang="en-US" sz="1400" dirty="0" smtClean="0"/>
              <a:t>Analysis / LML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578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5"/>
          <p:cNvSpPr>
            <a:spLocks noChangeAspect="1" noChangeArrowheads="1"/>
          </p:cNvSpPr>
          <p:nvPr/>
        </p:nvSpPr>
        <p:spPr bwMode="auto">
          <a:xfrm>
            <a:off x="2155817" y="1852195"/>
            <a:ext cx="3560479" cy="2116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784BD-F185-45AA-8FA7-70656308B3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16393" name="Freeform 6"/>
          <p:cNvSpPr>
            <a:spLocks noChangeAspect="1"/>
          </p:cNvSpPr>
          <p:nvPr/>
        </p:nvSpPr>
        <p:spPr bwMode="auto">
          <a:xfrm>
            <a:off x="2414433" y="1941526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8 w 926"/>
              <a:gd name="T3" fmla="*/ 0 h 300"/>
              <a:gd name="T4" fmla="*/ 172 w 926"/>
              <a:gd name="T5" fmla="*/ 224 h 300"/>
              <a:gd name="T6" fmla="*/ 288 w 926"/>
              <a:gd name="T7" fmla="*/ 0 h 300"/>
              <a:gd name="T8" fmla="*/ 402 w 926"/>
              <a:gd name="T9" fmla="*/ 224 h 300"/>
              <a:gd name="T10" fmla="*/ 518 w 926"/>
              <a:gd name="T11" fmla="*/ 0 h 300"/>
              <a:gd name="T12" fmla="*/ 632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7" y="0"/>
                </a:lnTo>
                <a:lnTo>
                  <a:pt x="230" y="300"/>
                </a:lnTo>
                <a:lnTo>
                  <a:pt x="385" y="0"/>
                </a:lnTo>
                <a:lnTo>
                  <a:pt x="538" y="300"/>
                </a:lnTo>
                <a:lnTo>
                  <a:pt x="694" y="0"/>
                </a:lnTo>
                <a:lnTo>
                  <a:pt x="847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4" name="Freeform 8"/>
          <p:cNvSpPr>
            <a:spLocks noChangeAspect="1"/>
          </p:cNvSpPr>
          <p:nvPr/>
        </p:nvSpPr>
        <p:spPr bwMode="auto">
          <a:xfrm>
            <a:off x="4351045" y="1941526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8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4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7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50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5" name="Line 9"/>
          <p:cNvSpPr>
            <a:spLocks noChangeAspect="1" noChangeShapeType="1"/>
          </p:cNvSpPr>
          <p:nvPr/>
        </p:nvSpPr>
        <p:spPr bwMode="auto">
          <a:xfrm>
            <a:off x="5546392" y="2112307"/>
            <a:ext cx="1438927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6" name="Freeform 10"/>
          <p:cNvSpPr>
            <a:spLocks noChangeAspect="1"/>
          </p:cNvSpPr>
          <p:nvPr/>
        </p:nvSpPr>
        <p:spPr bwMode="auto">
          <a:xfrm>
            <a:off x="3663909" y="2577354"/>
            <a:ext cx="481146" cy="852588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7 h 751"/>
              <a:gd name="T4" fmla="*/ 0 w 370"/>
              <a:gd name="T5" fmla="*/ 139 h 751"/>
              <a:gd name="T6" fmla="*/ 277 w 370"/>
              <a:gd name="T7" fmla="*/ 233 h 751"/>
              <a:gd name="T8" fmla="*/ 0 w 370"/>
              <a:gd name="T9" fmla="*/ 327 h 751"/>
              <a:gd name="T10" fmla="*/ 277 w 370"/>
              <a:gd name="T11" fmla="*/ 421 h 751"/>
              <a:gd name="T12" fmla="*/ 0 w 370"/>
              <a:gd name="T13" fmla="*/ 513 h 751"/>
              <a:gd name="T14" fmla="*/ 138 w 370"/>
              <a:gd name="T15" fmla="*/ 561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7" name="Freeform 11"/>
          <p:cNvSpPr>
            <a:spLocks noChangeAspect="1"/>
          </p:cNvSpPr>
          <p:nvPr/>
        </p:nvSpPr>
        <p:spPr bwMode="auto">
          <a:xfrm>
            <a:off x="6967276" y="2963581"/>
            <a:ext cx="481146" cy="851274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6 h 751"/>
              <a:gd name="T4" fmla="*/ 0 w 370"/>
              <a:gd name="T5" fmla="*/ 138 h 751"/>
              <a:gd name="T6" fmla="*/ 277 w 370"/>
              <a:gd name="T7" fmla="*/ 232 h 751"/>
              <a:gd name="T8" fmla="*/ 0 w 370"/>
              <a:gd name="T9" fmla="*/ 325 h 751"/>
              <a:gd name="T10" fmla="*/ 277 w 370"/>
              <a:gd name="T11" fmla="*/ 419 h 751"/>
              <a:gd name="T12" fmla="*/ 0 w 370"/>
              <a:gd name="T13" fmla="*/ 512 h 751"/>
              <a:gd name="T14" fmla="*/ 138 w 370"/>
              <a:gd name="T15" fmla="*/ 559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8" name="Line 12"/>
          <p:cNvSpPr>
            <a:spLocks noChangeAspect="1" noChangeShapeType="1"/>
          </p:cNvSpPr>
          <p:nvPr/>
        </p:nvSpPr>
        <p:spPr bwMode="auto">
          <a:xfrm>
            <a:off x="7207849" y="2623333"/>
            <a:ext cx="1504" cy="34024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9" name="Line 13"/>
          <p:cNvSpPr>
            <a:spLocks noChangeAspect="1" noChangeShapeType="1"/>
          </p:cNvSpPr>
          <p:nvPr/>
        </p:nvSpPr>
        <p:spPr bwMode="auto">
          <a:xfrm>
            <a:off x="7198828" y="3825364"/>
            <a:ext cx="1504" cy="566202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0" name="Freeform 14"/>
          <p:cNvSpPr>
            <a:spLocks noChangeAspect="1"/>
          </p:cNvSpPr>
          <p:nvPr/>
        </p:nvSpPr>
        <p:spPr bwMode="auto">
          <a:xfrm>
            <a:off x="7007873" y="203742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1" name="Freeform 15"/>
          <p:cNvSpPr>
            <a:spLocks noChangeAspect="1"/>
          </p:cNvSpPr>
          <p:nvPr/>
        </p:nvSpPr>
        <p:spPr bwMode="auto">
          <a:xfrm>
            <a:off x="3776677" y="4251001"/>
            <a:ext cx="239069" cy="170780"/>
          </a:xfrm>
          <a:custGeom>
            <a:avLst/>
            <a:gdLst>
              <a:gd name="T0" fmla="*/ 0 w 185"/>
              <a:gd name="T1" fmla="*/ 57 h 150"/>
              <a:gd name="T2" fmla="*/ 3 w 185"/>
              <a:gd name="T3" fmla="*/ 39 h 150"/>
              <a:gd name="T4" fmla="*/ 13 w 185"/>
              <a:gd name="T5" fmla="*/ 24 h 150"/>
              <a:gd name="T6" fmla="*/ 29 w 185"/>
              <a:gd name="T7" fmla="*/ 10 h 150"/>
              <a:gd name="T8" fmla="*/ 47 w 185"/>
              <a:gd name="T9" fmla="*/ 3 h 150"/>
              <a:gd name="T10" fmla="*/ 70 w 185"/>
              <a:gd name="T11" fmla="*/ 0 h 150"/>
              <a:gd name="T12" fmla="*/ 89 w 185"/>
              <a:gd name="T13" fmla="*/ 3 h 150"/>
              <a:gd name="T14" fmla="*/ 109 w 185"/>
              <a:gd name="T15" fmla="*/ 10 h 150"/>
              <a:gd name="T16" fmla="*/ 124 w 185"/>
              <a:gd name="T17" fmla="*/ 24 h 150"/>
              <a:gd name="T18" fmla="*/ 133 w 185"/>
              <a:gd name="T19" fmla="*/ 39 h 150"/>
              <a:gd name="T20" fmla="*/ 137 w 185"/>
              <a:gd name="T21" fmla="*/ 57 h 150"/>
              <a:gd name="T22" fmla="*/ 133 w 185"/>
              <a:gd name="T23" fmla="*/ 74 h 150"/>
              <a:gd name="T24" fmla="*/ 124 w 185"/>
              <a:gd name="T25" fmla="*/ 90 h 150"/>
              <a:gd name="T26" fmla="*/ 109 w 185"/>
              <a:gd name="T27" fmla="*/ 102 h 150"/>
              <a:gd name="T28" fmla="*/ 89 w 185"/>
              <a:gd name="T29" fmla="*/ 110 h 150"/>
              <a:gd name="T30" fmla="*/ 70 w 185"/>
              <a:gd name="T31" fmla="*/ 113 h 150"/>
              <a:gd name="T32" fmla="*/ 47 w 185"/>
              <a:gd name="T33" fmla="*/ 110 h 150"/>
              <a:gd name="T34" fmla="*/ 29 w 185"/>
              <a:gd name="T35" fmla="*/ 102 h 150"/>
              <a:gd name="T36" fmla="*/ 13 w 185"/>
              <a:gd name="T37" fmla="*/ 90 h 150"/>
              <a:gd name="T38" fmla="*/ 3 w 185"/>
              <a:gd name="T39" fmla="*/ 74 h 150"/>
              <a:gd name="T40" fmla="*/ 0 w 185"/>
              <a:gd name="T41" fmla="*/ 57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5" h="150">
                <a:moveTo>
                  <a:pt x="0" y="76"/>
                </a:moveTo>
                <a:lnTo>
                  <a:pt x="5" y="52"/>
                </a:lnTo>
                <a:lnTo>
                  <a:pt x="17" y="32"/>
                </a:lnTo>
                <a:lnTo>
                  <a:pt x="39" y="14"/>
                </a:lnTo>
                <a:lnTo>
                  <a:pt x="64" y="4"/>
                </a:lnTo>
                <a:lnTo>
                  <a:pt x="94" y="0"/>
                </a:lnTo>
                <a:lnTo>
                  <a:pt x="121" y="4"/>
                </a:lnTo>
                <a:lnTo>
                  <a:pt x="148" y="14"/>
                </a:lnTo>
                <a:lnTo>
                  <a:pt x="168" y="32"/>
                </a:lnTo>
                <a:lnTo>
                  <a:pt x="180" y="52"/>
                </a:lnTo>
                <a:lnTo>
                  <a:pt x="185" y="76"/>
                </a:lnTo>
                <a:lnTo>
                  <a:pt x="180" y="98"/>
                </a:lnTo>
                <a:lnTo>
                  <a:pt x="168" y="120"/>
                </a:lnTo>
                <a:lnTo>
                  <a:pt x="148" y="136"/>
                </a:lnTo>
                <a:lnTo>
                  <a:pt x="121" y="146"/>
                </a:lnTo>
                <a:lnTo>
                  <a:pt x="94" y="150"/>
                </a:lnTo>
                <a:lnTo>
                  <a:pt x="64" y="146"/>
                </a:lnTo>
                <a:lnTo>
                  <a:pt x="39" y="136"/>
                </a:lnTo>
                <a:lnTo>
                  <a:pt x="17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2" name="Rectangle 16"/>
          <p:cNvSpPr>
            <a:spLocks noChangeAspect="1" noChangeArrowheads="1"/>
          </p:cNvSpPr>
          <p:nvPr/>
        </p:nvSpPr>
        <p:spPr bwMode="auto">
          <a:xfrm>
            <a:off x="7315330" y="1968882"/>
            <a:ext cx="208998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en-GB" altLang="en-US" sz="2400" b="1" dirty="0"/>
          </a:p>
        </p:txBody>
      </p:sp>
      <p:sp>
        <p:nvSpPr>
          <p:cNvPr id="16403" name="Rectangle 17"/>
          <p:cNvSpPr>
            <a:spLocks noChangeAspect="1" noChangeArrowheads="1"/>
          </p:cNvSpPr>
          <p:nvPr/>
        </p:nvSpPr>
        <p:spPr bwMode="auto">
          <a:xfrm>
            <a:off x="4054569" y="4419308"/>
            <a:ext cx="192459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en-GB" altLang="en-US" sz="2400" b="1" dirty="0"/>
          </a:p>
        </p:txBody>
      </p:sp>
      <p:sp>
        <p:nvSpPr>
          <p:cNvPr id="16404" name="Rectangle 18"/>
          <p:cNvSpPr>
            <a:spLocks noChangeAspect="1" noChangeArrowheads="1"/>
          </p:cNvSpPr>
          <p:nvPr/>
        </p:nvSpPr>
        <p:spPr bwMode="auto">
          <a:xfrm>
            <a:off x="2788824" y="2250245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16405" name="Rectangle 19"/>
          <p:cNvSpPr>
            <a:spLocks noChangeAspect="1" noChangeArrowheads="1"/>
          </p:cNvSpPr>
          <p:nvPr/>
        </p:nvSpPr>
        <p:spPr bwMode="auto">
          <a:xfrm>
            <a:off x="4787083" y="2255499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4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/>
          </a:p>
        </p:txBody>
      </p:sp>
      <p:sp>
        <p:nvSpPr>
          <p:cNvPr id="16406" name="Rectangle 20"/>
          <p:cNvSpPr>
            <a:spLocks noChangeAspect="1" noChangeArrowheads="1"/>
          </p:cNvSpPr>
          <p:nvPr/>
        </p:nvSpPr>
        <p:spPr bwMode="auto">
          <a:xfrm>
            <a:off x="4179637" y="2794114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6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16407" name="Rectangle 21"/>
          <p:cNvSpPr>
            <a:spLocks noChangeAspect="1" noChangeArrowheads="1"/>
          </p:cNvSpPr>
          <p:nvPr/>
        </p:nvSpPr>
        <p:spPr bwMode="auto">
          <a:xfrm>
            <a:off x="6475605" y="3218437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16408" name="Line 22"/>
          <p:cNvSpPr>
            <a:spLocks noChangeAspect="1" noChangeShapeType="1"/>
          </p:cNvSpPr>
          <p:nvPr/>
        </p:nvSpPr>
        <p:spPr bwMode="auto">
          <a:xfrm>
            <a:off x="3896964" y="3415491"/>
            <a:ext cx="1504" cy="924841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9" name="Freeform 24"/>
          <p:cNvSpPr>
            <a:spLocks noChangeAspect="1"/>
          </p:cNvSpPr>
          <p:nvPr/>
        </p:nvSpPr>
        <p:spPr bwMode="auto">
          <a:xfrm>
            <a:off x="6967276" y="2112307"/>
            <a:ext cx="240573" cy="511027"/>
          </a:xfrm>
          <a:custGeom>
            <a:avLst/>
            <a:gdLst>
              <a:gd name="T0" fmla="*/ 0 w 185"/>
              <a:gd name="T1" fmla="*/ 0 h 450"/>
              <a:gd name="T2" fmla="*/ 138 w 185"/>
              <a:gd name="T3" fmla="*/ 0 h 450"/>
              <a:gd name="T4" fmla="*/ 138 w 185"/>
              <a:gd name="T5" fmla="*/ 336 h 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450">
                <a:moveTo>
                  <a:pt x="0" y="0"/>
                </a:moveTo>
                <a:lnTo>
                  <a:pt x="185" y="0"/>
                </a:lnTo>
                <a:lnTo>
                  <a:pt x="185" y="4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0" name="Line 26"/>
          <p:cNvSpPr>
            <a:spLocks noChangeAspect="1" noChangeShapeType="1"/>
          </p:cNvSpPr>
          <p:nvPr/>
        </p:nvSpPr>
        <p:spPr bwMode="auto">
          <a:xfrm flipV="1">
            <a:off x="3930042" y="2066327"/>
            <a:ext cx="1504" cy="51102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1" name="Freeform 27"/>
          <p:cNvSpPr>
            <a:spLocks noChangeAspect="1"/>
          </p:cNvSpPr>
          <p:nvPr/>
        </p:nvSpPr>
        <p:spPr bwMode="auto">
          <a:xfrm>
            <a:off x="5826058" y="4193198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2" name="Line 28"/>
          <p:cNvSpPr>
            <a:spLocks noChangeAspect="1" noChangeShapeType="1"/>
          </p:cNvSpPr>
          <p:nvPr/>
        </p:nvSpPr>
        <p:spPr bwMode="auto">
          <a:xfrm>
            <a:off x="1647606" y="4357410"/>
            <a:ext cx="4199502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3" name="Rectangle 29"/>
          <p:cNvSpPr>
            <a:spLocks noChangeAspect="1" noChangeArrowheads="1"/>
          </p:cNvSpPr>
          <p:nvPr/>
        </p:nvSpPr>
        <p:spPr bwMode="auto">
          <a:xfrm>
            <a:off x="6167371" y="3870030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b="1">
              <a:latin typeface="Symbol" pitchFamily="18" charset="2"/>
            </a:endParaRPr>
          </a:p>
        </p:txBody>
      </p:sp>
      <p:sp>
        <p:nvSpPr>
          <p:cNvPr id="16414" name="Freeform 30"/>
          <p:cNvSpPr>
            <a:spLocks noChangeAspect="1"/>
          </p:cNvSpPr>
          <p:nvPr/>
        </p:nvSpPr>
        <p:spPr bwMode="auto">
          <a:xfrm>
            <a:off x="3811259" y="203742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5" name="Rectangle 31"/>
          <p:cNvSpPr>
            <a:spLocks noChangeAspect="1" noChangeArrowheads="1"/>
          </p:cNvSpPr>
          <p:nvPr/>
        </p:nvSpPr>
        <p:spPr bwMode="auto">
          <a:xfrm>
            <a:off x="1259632" y="1968882"/>
            <a:ext cx="208998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  <a:endParaRPr lang="en-GB" altLang="en-US" sz="2400" b="1"/>
          </a:p>
        </p:txBody>
      </p:sp>
      <p:sp>
        <p:nvSpPr>
          <p:cNvPr id="16417" name="Freeform 33"/>
          <p:cNvSpPr>
            <a:spLocks noChangeAspect="1"/>
          </p:cNvSpPr>
          <p:nvPr/>
        </p:nvSpPr>
        <p:spPr bwMode="auto">
          <a:xfrm>
            <a:off x="1525817" y="202297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8" name="Line 34"/>
          <p:cNvSpPr>
            <a:spLocks noChangeAspect="1" noChangeShapeType="1"/>
          </p:cNvSpPr>
          <p:nvPr/>
        </p:nvSpPr>
        <p:spPr bwMode="auto">
          <a:xfrm>
            <a:off x="7031930" y="4390253"/>
            <a:ext cx="165394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9" name="Line 36"/>
          <p:cNvSpPr>
            <a:spLocks noChangeAspect="1" noChangeShapeType="1"/>
          </p:cNvSpPr>
          <p:nvPr/>
        </p:nvSpPr>
        <p:spPr bwMode="auto">
          <a:xfrm>
            <a:off x="1649110" y="2107051"/>
            <a:ext cx="3007" cy="224116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20" name="Line 37"/>
          <p:cNvSpPr>
            <a:spLocks noChangeShapeType="1"/>
          </p:cNvSpPr>
          <p:nvPr/>
        </p:nvSpPr>
        <p:spPr bwMode="auto">
          <a:xfrm>
            <a:off x="1641592" y="2110992"/>
            <a:ext cx="7848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21" name="Line 38"/>
          <p:cNvSpPr>
            <a:spLocks noChangeShapeType="1"/>
          </p:cNvSpPr>
          <p:nvPr/>
        </p:nvSpPr>
        <p:spPr bwMode="auto">
          <a:xfrm>
            <a:off x="3608277" y="2118875"/>
            <a:ext cx="7668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3988023" y="2202256"/>
            <a:ext cx="3061121" cy="2100366"/>
            <a:chOff x="3988023" y="2202256"/>
            <a:chExt cx="3061121" cy="2100366"/>
          </a:xfrm>
        </p:grpSpPr>
        <p:sp>
          <p:nvSpPr>
            <p:cNvPr id="75" name="Line 104"/>
            <p:cNvSpPr>
              <a:spLocks noChangeShapeType="1"/>
            </p:cNvSpPr>
            <p:nvPr/>
          </p:nvSpPr>
          <p:spPr bwMode="auto">
            <a:xfrm flipV="1">
              <a:off x="3988023" y="3602500"/>
              <a:ext cx="998192" cy="70012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6" name="Freeform 27"/>
            <p:cNvSpPr>
              <a:spLocks noChangeAspect="1"/>
            </p:cNvSpPr>
            <p:nvPr/>
          </p:nvSpPr>
          <p:spPr bwMode="auto">
            <a:xfrm rot="8286986">
              <a:off x="4829004" y="3094260"/>
              <a:ext cx="1202865" cy="340247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 flipV="1">
              <a:off x="5868143" y="2202256"/>
              <a:ext cx="1181001" cy="7226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8" name="Rectangle 106"/>
            <p:cNvSpPr>
              <a:spLocks noChangeAspect="1" noChangeArrowheads="1"/>
            </p:cNvSpPr>
            <p:nvPr/>
          </p:nvSpPr>
          <p:spPr bwMode="auto">
            <a:xfrm>
              <a:off x="4860032" y="2708920"/>
              <a:ext cx="6267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GB" altLang="en-US" sz="2800" b="1" dirty="0">
                  <a:solidFill>
                    <a:srgbClr val="FF0000"/>
                  </a:solidFill>
                </a:rPr>
                <a:t>R</a:t>
              </a:r>
              <a:r>
                <a:rPr lang="en-GB" altLang="en-US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GB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59632" y="4869160"/>
            <a:ext cx="6624736" cy="1008112"/>
            <a:chOff x="1259632" y="4869160"/>
            <a:chExt cx="6624736" cy="1008112"/>
          </a:xfrm>
        </p:grpSpPr>
        <p:sp>
          <p:nvSpPr>
            <p:cNvPr id="10" name="Rectangle 9"/>
            <p:cNvSpPr/>
            <p:nvPr/>
          </p:nvSpPr>
          <p:spPr>
            <a:xfrm>
              <a:off x="1259632" y="4869160"/>
              <a:ext cx="6624736" cy="10081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3381765"/>
                </p:ext>
              </p:extLst>
            </p:nvPr>
          </p:nvGraphicFramePr>
          <p:xfrm>
            <a:off x="1475656" y="4869160"/>
            <a:ext cx="6192415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3" imgW="2692080" imgH="431640" progId="Equation.3">
                    <p:embed/>
                  </p:oleObj>
                </mc:Choice>
                <mc:Fallback>
                  <p:oleObj name="Equation" r:id="rId3" imgW="2692080" imgH="43164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4869160"/>
                          <a:ext cx="6192415" cy="1008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041440" cy="976213"/>
          </a:xfrm>
        </p:spPr>
        <p:txBody>
          <a:bodyPr/>
          <a:lstStyle/>
          <a:p>
            <a:r>
              <a:rPr lang="en-GB" altLang="en-US" sz="4000" b="1" dirty="0" smtClean="0">
                <a:solidFill>
                  <a:srgbClr val="0070C0"/>
                </a:solidFill>
              </a:rPr>
              <a:t>Solution to Tutorial 3, Question 5</a:t>
            </a:r>
            <a:endParaRPr lang="en-GB" alt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076335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Circuit </a:t>
            </a:r>
            <a:r>
              <a:rPr lang="en-US" altLang="en-US" sz="1400" dirty="0" smtClean="0"/>
              <a:t>Theory &amp; </a:t>
            </a:r>
            <a:r>
              <a:rPr lang="en-US" altLang="en-US" sz="1400" dirty="0" smtClean="0"/>
              <a:t>Analysis / LML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046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5"/>
          <p:cNvSpPr>
            <a:spLocks noChangeAspect="1" noChangeArrowheads="1"/>
          </p:cNvSpPr>
          <p:nvPr/>
        </p:nvSpPr>
        <p:spPr bwMode="auto">
          <a:xfrm>
            <a:off x="2155817" y="1852195"/>
            <a:ext cx="3560479" cy="2116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1725455" y="2143912"/>
            <a:ext cx="2055182" cy="2174164"/>
            <a:chOff x="1725455" y="2143912"/>
            <a:chExt cx="2055182" cy="2174164"/>
          </a:xfrm>
        </p:grpSpPr>
        <p:sp>
          <p:nvSpPr>
            <p:cNvPr id="72" name="Line 104"/>
            <p:cNvSpPr>
              <a:spLocks noChangeShapeType="1"/>
            </p:cNvSpPr>
            <p:nvPr/>
          </p:nvSpPr>
          <p:spPr bwMode="auto">
            <a:xfrm>
              <a:off x="1725455" y="2143912"/>
              <a:ext cx="657713" cy="77392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3" name="Line 104"/>
            <p:cNvSpPr>
              <a:spLocks noChangeShapeType="1"/>
            </p:cNvSpPr>
            <p:nvPr/>
          </p:nvSpPr>
          <p:spPr bwMode="auto">
            <a:xfrm>
              <a:off x="3122924" y="3660843"/>
              <a:ext cx="657713" cy="65723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4" name="Freeform 27"/>
            <p:cNvSpPr>
              <a:spLocks noChangeAspect="1"/>
            </p:cNvSpPr>
            <p:nvPr/>
          </p:nvSpPr>
          <p:spPr bwMode="auto">
            <a:xfrm rot="2891938">
              <a:off x="2209513" y="3098126"/>
              <a:ext cx="1054597" cy="388083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79" name="Rectangle 106"/>
            <p:cNvSpPr>
              <a:spLocks noChangeAspect="1" noChangeArrowheads="1"/>
            </p:cNvSpPr>
            <p:nvPr/>
          </p:nvSpPr>
          <p:spPr bwMode="auto">
            <a:xfrm>
              <a:off x="2843808" y="2780928"/>
              <a:ext cx="519593" cy="34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GB" altLang="en-US" sz="2800" b="1" dirty="0" smtClean="0">
                  <a:solidFill>
                    <a:srgbClr val="FF0000"/>
                  </a:solidFill>
                </a:rPr>
                <a:t>R</a:t>
              </a:r>
              <a:r>
                <a:rPr lang="en-GB" altLang="en-US" sz="2800" b="1" baseline="-25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GB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784BD-F185-45AA-8FA7-70656308B3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6393" name="Freeform 6"/>
          <p:cNvSpPr>
            <a:spLocks noChangeAspect="1"/>
          </p:cNvSpPr>
          <p:nvPr/>
        </p:nvSpPr>
        <p:spPr bwMode="auto">
          <a:xfrm>
            <a:off x="2414433" y="1941526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8 w 926"/>
              <a:gd name="T3" fmla="*/ 0 h 300"/>
              <a:gd name="T4" fmla="*/ 172 w 926"/>
              <a:gd name="T5" fmla="*/ 224 h 300"/>
              <a:gd name="T6" fmla="*/ 288 w 926"/>
              <a:gd name="T7" fmla="*/ 0 h 300"/>
              <a:gd name="T8" fmla="*/ 402 w 926"/>
              <a:gd name="T9" fmla="*/ 224 h 300"/>
              <a:gd name="T10" fmla="*/ 518 w 926"/>
              <a:gd name="T11" fmla="*/ 0 h 300"/>
              <a:gd name="T12" fmla="*/ 632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7" y="0"/>
                </a:lnTo>
                <a:lnTo>
                  <a:pt x="230" y="300"/>
                </a:lnTo>
                <a:lnTo>
                  <a:pt x="385" y="0"/>
                </a:lnTo>
                <a:lnTo>
                  <a:pt x="538" y="300"/>
                </a:lnTo>
                <a:lnTo>
                  <a:pt x="694" y="0"/>
                </a:lnTo>
                <a:lnTo>
                  <a:pt x="847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4" name="Freeform 8"/>
          <p:cNvSpPr>
            <a:spLocks noChangeAspect="1"/>
          </p:cNvSpPr>
          <p:nvPr/>
        </p:nvSpPr>
        <p:spPr bwMode="auto">
          <a:xfrm>
            <a:off x="4351045" y="1941526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8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4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7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50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5" name="Line 9"/>
          <p:cNvSpPr>
            <a:spLocks noChangeAspect="1" noChangeShapeType="1"/>
          </p:cNvSpPr>
          <p:nvPr/>
        </p:nvSpPr>
        <p:spPr bwMode="auto">
          <a:xfrm>
            <a:off x="5546392" y="2112307"/>
            <a:ext cx="1438927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6" name="Freeform 10"/>
          <p:cNvSpPr>
            <a:spLocks noChangeAspect="1"/>
          </p:cNvSpPr>
          <p:nvPr/>
        </p:nvSpPr>
        <p:spPr bwMode="auto">
          <a:xfrm>
            <a:off x="3663909" y="2577354"/>
            <a:ext cx="481146" cy="852588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7 h 751"/>
              <a:gd name="T4" fmla="*/ 0 w 370"/>
              <a:gd name="T5" fmla="*/ 139 h 751"/>
              <a:gd name="T6" fmla="*/ 277 w 370"/>
              <a:gd name="T7" fmla="*/ 233 h 751"/>
              <a:gd name="T8" fmla="*/ 0 w 370"/>
              <a:gd name="T9" fmla="*/ 327 h 751"/>
              <a:gd name="T10" fmla="*/ 277 w 370"/>
              <a:gd name="T11" fmla="*/ 421 h 751"/>
              <a:gd name="T12" fmla="*/ 0 w 370"/>
              <a:gd name="T13" fmla="*/ 513 h 751"/>
              <a:gd name="T14" fmla="*/ 138 w 370"/>
              <a:gd name="T15" fmla="*/ 561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7" name="Freeform 11"/>
          <p:cNvSpPr>
            <a:spLocks noChangeAspect="1"/>
          </p:cNvSpPr>
          <p:nvPr/>
        </p:nvSpPr>
        <p:spPr bwMode="auto">
          <a:xfrm>
            <a:off x="6967276" y="2963581"/>
            <a:ext cx="481146" cy="851274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6 h 751"/>
              <a:gd name="T4" fmla="*/ 0 w 370"/>
              <a:gd name="T5" fmla="*/ 138 h 751"/>
              <a:gd name="T6" fmla="*/ 277 w 370"/>
              <a:gd name="T7" fmla="*/ 232 h 751"/>
              <a:gd name="T8" fmla="*/ 0 w 370"/>
              <a:gd name="T9" fmla="*/ 325 h 751"/>
              <a:gd name="T10" fmla="*/ 277 w 370"/>
              <a:gd name="T11" fmla="*/ 419 h 751"/>
              <a:gd name="T12" fmla="*/ 0 w 370"/>
              <a:gd name="T13" fmla="*/ 512 h 751"/>
              <a:gd name="T14" fmla="*/ 138 w 370"/>
              <a:gd name="T15" fmla="*/ 559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8" name="Line 12"/>
          <p:cNvSpPr>
            <a:spLocks noChangeAspect="1" noChangeShapeType="1"/>
          </p:cNvSpPr>
          <p:nvPr/>
        </p:nvSpPr>
        <p:spPr bwMode="auto">
          <a:xfrm>
            <a:off x="7207849" y="2623333"/>
            <a:ext cx="1504" cy="34024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9" name="Line 13"/>
          <p:cNvSpPr>
            <a:spLocks noChangeAspect="1" noChangeShapeType="1"/>
          </p:cNvSpPr>
          <p:nvPr/>
        </p:nvSpPr>
        <p:spPr bwMode="auto">
          <a:xfrm>
            <a:off x="7198828" y="3825364"/>
            <a:ext cx="1504" cy="566202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0" name="Freeform 14"/>
          <p:cNvSpPr>
            <a:spLocks noChangeAspect="1"/>
          </p:cNvSpPr>
          <p:nvPr/>
        </p:nvSpPr>
        <p:spPr bwMode="auto">
          <a:xfrm>
            <a:off x="7007873" y="203742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1" name="Freeform 15"/>
          <p:cNvSpPr>
            <a:spLocks noChangeAspect="1"/>
          </p:cNvSpPr>
          <p:nvPr/>
        </p:nvSpPr>
        <p:spPr bwMode="auto">
          <a:xfrm>
            <a:off x="3776677" y="4251001"/>
            <a:ext cx="239069" cy="170780"/>
          </a:xfrm>
          <a:custGeom>
            <a:avLst/>
            <a:gdLst>
              <a:gd name="T0" fmla="*/ 0 w 185"/>
              <a:gd name="T1" fmla="*/ 57 h 150"/>
              <a:gd name="T2" fmla="*/ 3 w 185"/>
              <a:gd name="T3" fmla="*/ 39 h 150"/>
              <a:gd name="T4" fmla="*/ 13 w 185"/>
              <a:gd name="T5" fmla="*/ 24 h 150"/>
              <a:gd name="T6" fmla="*/ 29 w 185"/>
              <a:gd name="T7" fmla="*/ 10 h 150"/>
              <a:gd name="T8" fmla="*/ 47 w 185"/>
              <a:gd name="T9" fmla="*/ 3 h 150"/>
              <a:gd name="T10" fmla="*/ 70 w 185"/>
              <a:gd name="T11" fmla="*/ 0 h 150"/>
              <a:gd name="T12" fmla="*/ 89 w 185"/>
              <a:gd name="T13" fmla="*/ 3 h 150"/>
              <a:gd name="T14" fmla="*/ 109 w 185"/>
              <a:gd name="T15" fmla="*/ 10 h 150"/>
              <a:gd name="T16" fmla="*/ 124 w 185"/>
              <a:gd name="T17" fmla="*/ 24 h 150"/>
              <a:gd name="T18" fmla="*/ 133 w 185"/>
              <a:gd name="T19" fmla="*/ 39 h 150"/>
              <a:gd name="T20" fmla="*/ 137 w 185"/>
              <a:gd name="T21" fmla="*/ 57 h 150"/>
              <a:gd name="T22" fmla="*/ 133 w 185"/>
              <a:gd name="T23" fmla="*/ 74 h 150"/>
              <a:gd name="T24" fmla="*/ 124 w 185"/>
              <a:gd name="T25" fmla="*/ 90 h 150"/>
              <a:gd name="T26" fmla="*/ 109 w 185"/>
              <a:gd name="T27" fmla="*/ 102 h 150"/>
              <a:gd name="T28" fmla="*/ 89 w 185"/>
              <a:gd name="T29" fmla="*/ 110 h 150"/>
              <a:gd name="T30" fmla="*/ 70 w 185"/>
              <a:gd name="T31" fmla="*/ 113 h 150"/>
              <a:gd name="T32" fmla="*/ 47 w 185"/>
              <a:gd name="T33" fmla="*/ 110 h 150"/>
              <a:gd name="T34" fmla="*/ 29 w 185"/>
              <a:gd name="T35" fmla="*/ 102 h 150"/>
              <a:gd name="T36" fmla="*/ 13 w 185"/>
              <a:gd name="T37" fmla="*/ 90 h 150"/>
              <a:gd name="T38" fmla="*/ 3 w 185"/>
              <a:gd name="T39" fmla="*/ 74 h 150"/>
              <a:gd name="T40" fmla="*/ 0 w 185"/>
              <a:gd name="T41" fmla="*/ 57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5" h="150">
                <a:moveTo>
                  <a:pt x="0" y="76"/>
                </a:moveTo>
                <a:lnTo>
                  <a:pt x="5" y="52"/>
                </a:lnTo>
                <a:lnTo>
                  <a:pt x="17" y="32"/>
                </a:lnTo>
                <a:lnTo>
                  <a:pt x="39" y="14"/>
                </a:lnTo>
                <a:lnTo>
                  <a:pt x="64" y="4"/>
                </a:lnTo>
                <a:lnTo>
                  <a:pt x="94" y="0"/>
                </a:lnTo>
                <a:lnTo>
                  <a:pt x="121" y="4"/>
                </a:lnTo>
                <a:lnTo>
                  <a:pt x="148" y="14"/>
                </a:lnTo>
                <a:lnTo>
                  <a:pt x="168" y="32"/>
                </a:lnTo>
                <a:lnTo>
                  <a:pt x="180" y="52"/>
                </a:lnTo>
                <a:lnTo>
                  <a:pt x="185" y="76"/>
                </a:lnTo>
                <a:lnTo>
                  <a:pt x="180" y="98"/>
                </a:lnTo>
                <a:lnTo>
                  <a:pt x="168" y="120"/>
                </a:lnTo>
                <a:lnTo>
                  <a:pt x="148" y="136"/>
                </a:lnTo>
                <a:lnTo>
                  <a:pt x="121" y="146"/>
                </a:lnTo>
                <a:lnTo>
                  <a:pt x="94" y="150"/>
                </a:lnTo>
                <a:lnTo>
                  <a:pt x="64" y="146"/>
                </a:lnTo>
                <a:lnTo>
                  <a:pt x="39" y="136"/>
                </a:lnTo>
                <a:lnTo>
                  <a:pt x="17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2" name="Rectangle 16"/>
          <p:cNvSpPr>
            <a:spLocks noChangeAspect="1" noChangeArrowheads="1"/>
          </p:cNvSpPr>
          <p:nvPr/>
        </p:nvSpPr>
        <p:spPr bwMode="auto">
          <a:xfrm>
            <a:off x="7315330" y="1968882"/>
            <a:ext cx="208998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en-GB" altLang="en-US" sz="2400" b="1" dirty="0"/>
          </a:p>
        </p:txBody>
      </p:sp>
      <p:sp>
        <p:nvSpPr>
          <p:cNvPr id="16403" name="Rectangle 17"/>
          <p:cNvSpPr>
            <a:spLocks noChangeAspect="1" noChangeArrowheads="1"/>
          </p:cNvSpPr>
          <p:nvPr/>
        </p:nvSpPr>
        <p:spPr bwMode="auto">
          <a:xfrm>
            <a:off x="4054569" y="4419308"/>
            <a:ext cx="192459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en-GB" altLang="en-US" sz="2400" b="1" dirty="0"/>
          </a:p>
        </p:txBody>
      </p:sp>
      <p:sp>
        <p:nvSpPr>
          <p:cNvPr id="16404" name="Rectangle 18"/>
          <p:cNvSpPr>
            <a:spLocks noChangeAspect="1" noChangeArrowheads="1"/>
          </p:cNvSpPr>
          <p:nvPr/>
        </p:nvSpPr>
        <p:spPr bwMode="auto">
          <a:xfrm>
            <a:off x="2788824" y="2250245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16405" name="Rectangle 19"/>
          <p:cNvSpPr>
            <a:spLocks noChangeAspect="1" noChangeArrowheads="1"/>
          </p:cNvSpPr>
          <p:nvPr/>
        </p:nvSpPr>
        <p:spPr bwMode="auto">
          <a:xfrm>
            <a:off x="4787083" y="2255499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4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/>
          </a:p>
        </p:txBody>
      </p:sp>
      <p:sp>
        <p:nvSpPr>
          <p:cNvPr id="16406" name="Rectangle 20"/>
          <p:cNvSpPr>
            <a:spLocks noChangeAspect="1" noChangeArrowheads="1"/>
          </p:cNvSpPr>
          <p:nvPr/>
        </p:nvSpPr>
        <p:spPr bwMode="auto">
          <a:xfrm>
            <a:off x="4179637" y="2794114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6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16407" name="Rectangle 21"/>
          <p:cNvSpPr>
            <a:spLocks noChangeAspect="1" noChangeArrowheads="1"/>
          </p:cNvSpPr>
          <p:nvPr/>
        </p:nvSpPr>
        <p:spPr bwMode="auto">
          <a:xfrm>
            <a:off x="6475605" y="3218437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16408" name="Line 22"/>
          <p:cNvSpPr>
            <a:spLocks noChangeAspect="1" noChangeShapeType="1"/>
          </p:cNvSpPr>
          <p:nvPr/>
        </p:nvSpPr>
        <p:spPr bwMode="auto">
          <a:xfrm>
            <a:off x="3896964" y="3415491"/>
            <a:ext cx="1504" cy="924841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9" name="Freeform 24"/>
          <p:cNvSpPr>
            <a:spLocks noChangeAspect="1"/>
          </p:cNvSpPr>
          <p:nvPr/>
        </p:nvSpPr>
        <p:spPr bwMode="auto">
          <a:xfrm>
            <a:off x="6967276" y="2112307"/>
            <a:ext cx="240573" cy="511027"/>
          </a:xfrm>
          <a:custGeom>
            <a:avLst/>
            <a:gdLst>
              <a:gd name="T0" fmla="*/ 0 w 185"/>
              <a:gd name="T1" fmla="*/ 0 h 450"/>
              <a:gd name="T2" fmla="*/ 138 w 185"/>
              <a:gd name="T3" fmla="*/ 0 h 450"/>
              <a:gd name="T4" fmla="*/ 138 w 185"/>
              <a:gd name="T5" fmla="*/ 336 h 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450">
                <a:moveTo>
                  <a:pt x="0" y="0"/>
                </a:moveTo>
                <a:lnTo>
                  <a:pt x="185" y="0"/>
                </a:lnTo>
                <a:lnTo>
                  <a:pt x="185" y="4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0" name="Line 26"/>
          <p:cNvSpPr>
            <a:spLocks noChangeAspect="1" noChangeShapeType="1"/>
          </p:cNvSpPr>
          <p:nvPr/>
        </p:nvSpPr>
        <p:spPr bwMode="auto">
          <a:xfrm flipV="1">
            <a:off x="3930042" y="2066327"/>
            <a:ext cx="1504" cy="51102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1" name="Freeform 27"/>
          <p:cNvSpPr>
            <a:spLocks noChangeAspect="1"/>
          </p:cNvSpPr>
          <p:nvPr/>
        </p:nvSpPr>
        <p:spPr bwMode="auto">
          <a:xfrm>
            <a:off x="5826058" y="4193198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2" name="Line 28"/>
          <p:cNvSpPr>
            <a:spLocks noChangeAspect="1" noChangeShapeType="1"/>
          </p:cNvSpPr>
          <p:nvPr/>
        </p:nvSpPr>
        <p:spPr bwMode="auto">
          <a:xfrm>
            <a:off x="1647606" y="4357410"/>
            <a:ext cx="4199502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3" name="Rectangle 29"/>
          <p:cNvSpPr>
            <a:spLocks noChangeAspect="1" noChangeArrowheads="1"/>
          </p:cNvSpPr>
          <p:nvPr/>
        </p:nvSpPr>
        <p:spPr bwMode="auto">
          <a:xfrm>
            <a:off x="6167371" y="3870030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b="1">
              <a:latin typeface="Symbol" pitchFamily="18" charset="2"/>
            </a:endParaRPr>
          </a:p>
        </p:txBody>
      </p:sp>
      <p:sp>
        <p:nvSpPr>
          <p:cNvPr id="16414" name="Freeform 30"/>
          <p:cNvSpPr>
            <a:spLocks noChangeAspect="1"/>
          </p:cNvSpPr>
          <p:nvPr/>
        </p:nvSpPr>
        <p:spPr bwMode="auto">
          <a:xfrm>
            <a:off x="3811259" y="203742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5" name="Rectangle 31"/>
          <p:cNvSpPr>
            <a:spLocks noChangeAspect="1" noChangeArrowheads="1"/>
          </p:cNvSpPr>
          <p:nvPr/>
        </p:nvSpPr>
        <p:spPr bwMode="auto">
          <a:xfrm>
            <a:off x="1259632" y="1968882"/>
            <a:ext cx="208998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  <a:endParaRPr lang="en-GB" altLang="en-US" sz="2400" b="1"/>
          </a:p>
        </p:txBody>
      </p:sp>
      <p:sp>
        <p:nvSpPr>
          <p:cNvPr id="16417" name="Freeform 33"/>
          <p:cNvSpPr>
            <a:spLocks noChangeAspect="1"/>
          </p:cNvSpPr>
          <p:nvPr/>
        </p:nvSpPr>
        <p:spPr bwMode="auto">
          <a:xfrm>
            <a:off x="1525817" y="202297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8" name="Line 34"/>
          <p:cNvSpPr>
            <a:spLocks noChangeAspect="1" noChangeShapeType="1"/>
          </p:cNvSpPr>
          <p:nvPr/>
        </p:nvSpPr>
        <p:spPr bwMode="auto">
          <a:xfrm>
            <a:off x="7031930" y="4390253"/>
            <a:ext cx="165394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9" name="Line 36"/>
          <p:cNvSpPr>
            <a:spLocks noChangeAspect="1" noChangeShapeType="1"/>
          </p:cNvSpPr>
          <p:nvPr/>
        </p:nvSpPr>
        <p:spPr bwMode="auto">
          <a:xfrm>
            <a:off x="1649110" y="2107051"/>
            <a:ext cx="3007" cy="224116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20" name="Line 37"/>
          <p:cNvSpPr>
            <a:spLocks noChangeShapeType="1"/>
          </p:cNvSpPr>
          <p:nvPr/>
        </p:nvSpPr>
        <p:spPr bwMode="auto">
          <a:xfrm>
            <a:off x="1641592" y="2110992"/>
            <a:ext cx="7848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21" name="Line 38"/>
          <p:cNvSpPr>
            <a:spLocks noChangeShapeType="1"/>
          </p:cNvSpPr>
          <p:nvPr/>
        </p:nvSpPr>
        <p:spPr bwMode="auto">
          <a:xfrm>
            <a:off x="3608277" y="2118875"/>
            <a:ext cx="7668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3988023" y="2202256"/>
            <a:ext cx="3061121" cy="2100366"/>
            <a:chOff x="3988023" y="2202256"/>
            <a:chExt cx="3061121" cy="2100366"/>
          </a:xfrm>
        </p:grpSpPr>
        <p:sp>
          <p:nvSpPr>
            <p:cNvPr id="75" name="Line 104"/>
            <p:cNvSpPr>
              <a:spLocks noChangeShapeType="1"/>
            </p:cNvSpPr>
            <p:nvPr/>
          </p:nvSpPr>
          <p:spPr bwMode="auto">
            <a:xfrm flipV="1">
              <a:off x="3988023" y="3602500"/>
              <a:ext cx="998192" cy="70012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6" name="Freeform 27"/>
            <p:cNvSpPr>
              <a:spLocks noChangeAspect="1"/>
            </p:cNvSpPr>
            <p:nvPr/>
          </p:nvSpPr>
          <p:spPr bwMode="auto">
            <a:xfrm rot="8286986">
              <a:off x="4829004" y="3094260"/>
              <a:ext cx="1202865" cy="340247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 flipV="1">
              <a:off x="5868143" y="2202256"/>
              <a:ext cx="1181001" cy="7226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8" name="Rectangle 106"/>
            <p:cNvSpPr>
              <a:spLocks noChangeAspect="1" noChangeArrowheads="1"/>
            </p:cNvSpPr>
            <p:nvPr/>
          </p:nvSpPr>
          <p:spPr bwMode="auto">
            <a:xfrm>
              <a:off x="4860032" y="2708920"/>
              <a:ext cx="6267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GB" altLang="en-US" sz="2800" b="1" dirty="0">
                  <a:solidFill>
                    <a:srgbClr val="FF0000"/>
                  </a:solidFill>
                </a:rPr>
                <a:t>R</a:t>
              </a:r>
              <a:r>
                <a:rPr lang="en-GB" altLang="en-US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GB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041440" cy="976213"/>
          </a:xfrm>
        </p:spPr>
        <p:txBody>
          <a:bodyPr/>
          <a:lstStyle/>
          <a:p>
            <a:r>
              <a:rPr lang="en-GB" altLang="en-US" sz="4000" b="1" dirty="0" smtClean="0">
                <a:solidFill>
                  <a:srgbClr val="0070C0"/>
                </a:solidFill>
              </a:rPr>
              <a:t>Solution to Tutorial 3, Question 5</a:t>
            </a:r>
            <a:endParaRPr lang="en-GB" alt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87624" y="4941168"/>
            <a:ext cx="6408712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54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166065"/>
              </p:ext>
            </p:extLst>
          </p:nvPr>
        </p:nvGraphicFramePr>
        <p:xfrm>
          <a:off x="1475656" y="4941168"/>
          <a:ext cx="576064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679480" imgH="431640" progId="Equation.3">
                  <p:embed/>
                </p:oleObj>
              </mc:Choice>
              <mc:Fallback>
                <p:oleObj name="Equation" r:id="rId3" imgW="267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41168"/>
                        <a:ext cx="576064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076335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Circuit </a:t>
            </a:r>
            <a:r>
              <a:rPr lang="en-US" altLang="en-US" sz="1400" dirty="0" smtClean="0"/>
              <a:t>Theory &amp; </a:t>
            </a:r>
            <a:r>
              <a:rPr lang="en-US" altLang="en-US" sz="1400" dirty="0" smtClean="0"/>
              <a:t>Analysis / LML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454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5"/>
          <p:cNvSpPr>
            <a:spLocks noChangeAspect="1" noChangeArrowheads="1"/>
          </p:cNvSpPr>
          <p:nvPr/>
        </p:nvSpPr>
        <p:spPr bwMode="auto">
          <a:xfrm>
            <a:off x="2155817" y="1852195"/>
            <a:ext cx="3560479" cy="2116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none" lIns="0" t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784BD-F185-45AA-8FA7-70656308B3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93" name="Freeform 6"/>
          <p:cNvSpPr>
            <a:spLocks noChangeAspect="1"/>
          </p:cNvSpPr>
          <p:nvPr/>
        </p:nvSpPr>
        <p:spPr bwMode="auto">
          <a:xfrm>
            <a:off x="2414433" y="1941526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8 w 926"/>
              <a:gd name="T3" fmla="*/ 0 h 300"/>
              <a:gd name="T4" fmla="*/ 172 w 926"/>
              <a:gd name="T5" fmla="*/ 224 h 300"/>
              <a:gd name="T6" fmla="*/ 288 w 926"/>
              <a:gd name="T7" fmla="*/ 0 h 300"/>
              <a:gd name="T8" fmla="*/ 402 w 926"/>
              <a:gd name="T9" fmla="*/ 224 h 300"/>
              <a:gd name="T10" fmla="*/ 518 w 926"/>
              <a:gd name="T11" fmla="*/ 0 h 300"/>
              <a:gd name="T12" fmla="*/ 632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7" y="0"/>
                </a:lnTo>
                <a:lnTo>
                  <a:pt x="230" y="300"/>
                </a:lnTo>
                <a:lnTo>
                  <a:pt x="385" y="0"/>
                </a:lnTo>
                <a:lnTo>
                  <a:pt x="538" y="300"/>
                </a:lnTo>
                <a:lnTo>
                  <a:pt x="694" y="0"/>
                </a:lnTo>
                <a:lnTo>
                  <a:pt x="847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4" name="Freeform 8"/>
          <p:cNvSpPr>
            <a:spLocks noChangeAspect="1"/>
          </p:cNvSpPr>
          <p:nvPr/>
        </p:nvSpPr>
        <p:spPr bwMode="auto">
          <a:xfrm>
            <a:off x="4351045" y="1941526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8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4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7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50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5" name="Line 9"/>
          <p:cNvSpPr>
            <a:spLocks noChangeAspect="1" noChangeShapeType="1"/>
          </p:cNvSpPr>
          <p:nvPr/>
        </p:nvSpPr>
        <p:spPr bwMode="auto">
          <a:xfrm>
            <a:off x="5546392" y="2112307"/>
            <a:ext cx="1438927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6" name="Freeform 10"/>
          <p:cNvSpPr>
            <a:spLocks noChangeAspect="1"/>
          </p:cNvSpPr>
          <p:nvPr/>
        </p:nvSpPr>
        <p:spPr bwMode="auto">
          <a:xfrm>
            <a:off x="3663909" y="2577354"/>
            <a:ext cx="481146" cy="852588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7 h 751"/>
              <a:gd name="T4" fmla="*/ 0 w 370"/>
              <a:gd name="T5" fmla="*/ 139 h 751"/>
              <a:gd name="T6" fmla="*/ 277 w 370"/>
              <a:gd name="T7" fmla="*/ 233 h 751"/>
              <a:gd name="T8" fmla="*/ 0 w 370"/>
              <a:gd name="T9" fmla="*/ 327 h 751"/>
              <a:gd name="T10" fmla="*/ 277 w 370"/>
              <a:gd name="T11" fmla="*/ 421 h 751"/>
              <a:gd name="T12" fmla="*/ 0 w 370"/>
              <a:gd name="T13" fmla="*/ 513 h 751"/>
              <a:gd name="T14" fmla="*/ 138 w 370"/>
              <a:gd name="T15" fmla="*/ 561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7" name="Freeform 11"/>
          <p:cNvSpPr>
            <a:spLocks noChangeAspect="1"/>
          </p:cNvSpPr>
          <p:nvPr/>
        </p:nvSpPr>
        <p:spPr bwMode="auto">
          <a:xfrm>
            <a:off x="6967276" y="2963581"/>
            <a:ext cx="481146" cy="851274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6 h 751"/>
              <a:gd name="T4" fmla="*/ 0 w 370"/>
              <a:gd name="T5" fmla="*/ 138 h 751"/>
              <a:gd name="T6" fmla="*/ 277 w 370"/>
              <a:gd name="T7" fmla="*/ 232 h 751"/>
              <a:gd name="T8" fmla="*/ 0 w 370"/>
              <a:gd name="T9" fmla="*/ 325 h 751"/>
              <a:gd name="T10" fmla="*/ 277 w 370"/>
              <a:gd name="T11" fmla="*/ 419 h 751"/>
              <a:gd name="T12" fmla="*/ 0 w 370"/>
              <a:gd name="T13" fmla="*/ 512 h 751"/>
              <a:gd name="T14" fmla="*/ 138 w 370"/>
              <a:gd name="T15" fmla="*/ 559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8" name="Line 12"/>
          <p:cNvSpPr>
            <a:spLocks noChangeAspect="1" noChangeShapeType="1"/>
          </p:cNvSpPr>
          <p:nvPr/>
        </p:nvSpPr>
        <p:spPr bwMode="auto">
          <a:xfrm>
            <a:off x="7207849" y="2623333"/>
            <a:ext cx="1504" cy="34024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9" name="Line 13"/>
          <p:cNvSpPr>
            <a:spLocks noChangeAspect="1" noChangeShapeType="1"/>
          </p:cNvSpPr>
          <p:nvPr/>
        </p:nvSpPr>
        <p:spPr bwMode="auto">
          <a:xfrm>
            <a:off x="7198828" y="3825364"/>
            <a:ext cx="1504" cy="566202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0" name="Freeform 14"/>
          <p:cNvSpPr>
            <a:spLocks noChangeAspect="1"/>
          </p:cNvSpPr>
          <p:nvPr/>
        </p:nvSpPr>
        <p:spPr bwMode="auto">
          <a:xfrm>
            <a:off x="7007873" y="203742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1" name="Freeform 15"/>
          <p:cNvSpPr>
            <a:spLocks noChangeAspect="1"/>
          </p:cNvSpPr>
          <p:nvPr/>
        </p:nvSpPr>
        <p:spPr bwMode="auto">
          <a:xfrm>
            <a:off x="3776677" y="4251001"/>
            <a:ext cx="239069" cy="170780"/>
          </a:xfrm>
          <a:custGeom>
            <a:avLst/>
            <a:gdLst>
              <a:gd name="T0" fmla="*/ 0 w 185"/>
              <a:gd name="T1" fmla="*/ 57 h 150"/>
              <a:gd name="T2" fmla="*/ 3 w 185"/>
              <a:gd name="T3" fmla="*/ 39 h 150"/>
              <a:gd name="T4" fmla="*/ 13 w 185"/>
              <a:gd name="T5" fmla="*/ 24 h 150"/>
              <a:gd name="T6" fmla="*/ 29 w 185"/>
              <a:gd name="T7" fmla="*/ 10 h 150"/>
              <a:gd name="T8" fmla="*/ 47 w 185"/>
              <a:gd name="T9" fmla="*/ 3 h 150"/>
              <a:gd name="T10" fmla="*/ 70 w 185"/>
              <a:gd name="T11" fmla="*/ 0 h 150"/>
              <a:gd name="T12" fmla="*/ 89 w 185"/>
              <a:gd name="T13" fmla="*/ 3 h 150"/>
              <a:gd name="T14" fmla="*/ 109 w 185"/>
              <a:gd name="T15" fmla="*/ 10 h 150"/>
              <a:gd name="T16" fmla="*/ 124 w 185"/>
              <a:gd name="T17" fmla="*/ 24 h 150"/>
              <a:gd name="T18" fmla="*/ 133 w 185"/>
              <a:gd name="T19" fmla="*/ 39 h 150"/>
              <a:gd name="T20" fmla="*/ 137 w 185"/>
              <a:gd name="T21" fmla="*/ 57 h 150"/>
              <a:gd name="T22" fmla="*/ 133 w 185"/>
              <a:gd name="T23" fmla="*/ 74 h 150"/>
              <a:gd name="T24" fmla="*/ 124 w 185"/>
              <a:gd name="T25" fmla="*/ 90 h 150"/>
              <a:gd name="T26" fmla="*/ 109 w 185"/>
              <a:gd name="T27" fmla="*/ 102 h 150"/>
              <a:gd name="T28" fmla="*/ 89 w 185"/>
              <a:gd name="T29" fmla="*/ 110 h 150"/>
              <a:gd name="T30" fmla="*/ 70 w 185"/>
              <a:gd name="T31" fmla="*/ 113 h 150"/>
              <a:gd name="T32" fmla="*/ 47 w 185"/>
              <a:gd name="T33" fmla="*/ 110 h 150"/>
              <a:gd name="T34" fmla="*/ 29 w 185"/>
              <a:gd name="T35" fmla="*/ 102 h 150"/>
              <a:gd name="T36" fmla="*/ 13 w 185"/>
              <a:gd name="T37" fmla="*/ 90 h 150"/>
              <a:gd name="T38" fmla="*/ 3 w 185"/>
              <a:gd name="T39" fmla="*/ 74 h 150"/>
              <a:gd name="T40" fmla="*/ 0 w 185"/>
              <a:gd name="T41" fmla="*/ 57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5" h="150">
                <a:moveTo>
                  <a:pt x="0" y="76"/>
                </a:moveTo>
                <a:lnTo>
                  <a:pt x="5" y="52"/>
                </a:lnTo>
                <a:lnTo>
                  <a:pt x="17" y="32"/>
                </a:lnTo>
                <a:lnTo>
                  <a:pt x="39" y="14"/>
                </a:lnTo>
                <a:lnTo>
                  <a:pt x="64" y="4"/>
                </a:lnTo>
                <a:lnTo>
                  <a:pt x="94" y="0"/>
                </a:lnTo>
                <a:lnTo>
                  <a:pt x="121" y="4"/>
                </a:lnTo>
                <a:lnTo>
                  <a:pt x="148" y="14"/>
                </a:lnTo>
                <a:lnTo>
                  <a:pt x="168" y="32"/>
                </a:lnTo>
                <a:lnTo>
                  <a:pt x="180" y="52"/>
                </a:lnTo>
                <a:lnTo>
                  <a:pt x="185" y="76"/>
                </a:lnTo>
                <a:lnTo>
                  <a:pt x="180" y="98"/>
                </a:lnTo>
                <a:lnTo>
                  <a:pt x="168" y="120"/>
                </a:lnTo>
                <a:lnTo>
                  <a:pt x="148" y="136"/>
                </a:lnTo>
                <a:lnTo>
                  <a:pt x="121" y="146"/>
                </a:lnTo>
                <a:lnTo>
                  <a:pt x="94" y="150"/>
                </a:lnTo>
                <a:lnTo>
                  <a:pt x="64" y="146"/>
                </a:lnTo>
                <a:lnTo>
                  <a:pt x="39" y="136"/>
                </a:lnTo>
                <a:lnTo>
                  <a:pt x="17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2" name="Rectangle 16"/>
          <p:cNvSpPr>
            <a:spLocks noChangeAspect="1" noChangeArrowheads="1"/>
          </p:cNvSpPr>
          <p:nvPr/>
        </p:nvSpPr>
        <p:spPr bwMode="auto">
          <a:xfrm>
            <a:off x="7315330" y="1968882"/>
            <a:ext cx="208998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en-GB" altLang="en-US" sz="2400" b="1" dirty="0"/>
          </a:p>
        </p:txBody>
      </p:sp>
      <p:sp>
        <p:nvSpPr>
          <p:cNvPr id="16403" name="Rectangle 17"/>
          <p:cNvSpPr>
            <a:spLocks noChangeAspect="1" noChangeArrowheads="1"/>
          </p:cNvSpPr>
          <p:nvPr/>
        </p:nvSpPr>
        <p:spPr bwMode="auto">
          <a:xfrm>
            <a:off x="4054569" y="4419308"/>
            <a:ext cx="192459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en-GB" altLang="en-US" sz="2400" b="1" dirty="0"/>
          </a:p>
        </p:txBody>
      </p:sp>
      <p:sp>
        <p:nvSpPr>
          <p:cNvPr id="16404" name="Rectangle 18"/>
          <p:cNvSpPr>
            <a:spLocks noChangeAspect="1" noChangeArrowheads="1"/>
          </p:cNvSpPr>
          <p:nvPr/>
        </p:nvSpPr>
        <p:spPr bwMode="auto">
          <a:xfrm>
            <a:off x="2788824" y="2250245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16405" name="Rectangle 19"/>
          <p:cNvSpPr>
            <a:spLocks noChangeAspect="1" noChangeArrowheads="1"/>
          </p:cNvSpPr>
          <p:nvPr/>
        </p:nvSpPr>
        <p:spPr bwMode="auto">
          <a:xfrm>
            <a:off x="4787083" y="2255499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4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/>
          </a:p>
        </p:txBody>
      </p:sp>
      <p:sp>
        <p:nvSpPr>
          <p:cNvPr id="16406" name="Rectangle 20"/>
          <p:cNvSpPr>
            <a:spLocks noChangeAspect="1" noChangeArrowheads="1"/>
          </p:cNvSpPr>
          <p:nvPr/>
        </p:nvSpPr>
        <p:spPr bwMode="auto">
          <a:xfrm>
            <a:off x="4179637" y="2794114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6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16407" name="Rectangle 21"/>
          <p:cNvSpPr>
            <a:spLocks noChangeAspect="1" noChangeArrowheads="1"/>
          </p:cNvSpPr>
          <p:nvPr/>
        </p:nvSpPr>
        <p:spPr bwMode="auto">
          <a:xfrm>
            <a:off x="6475605" y="3218437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16408" name="Line 22"/>
          <p:cNvSpPr>
            <a:spLocks noChangeAspect="1" noChangeShapeType="1"/>
          </p:cNvSpPr>
          <p:nvPr/>
        </p:nvSpPr>
        <p:spPr bwMode="auto">
          <a:xfrm>
            <a:off x="3896964" y="3415491"/>
            <a:ext cx="1504" cy="924841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9" name="Freeform 24"/>
          <p:cNvSpPr>
            <a:spLocks noChangeAspect="1"/>
          </p:cNvSpPr>
          <p:nvPr/>
        </p:nvSpPr>
        <p:spPr bwMode="auto">
          <a:xfrm>
            <a:off x="6967276" y="2112307"/>
            <a:ext cx="240573" cy="511027"/>
          </a:xfrm>
          <a:custGeom>
            <a:avLst/>
            <a:gdLst>
              <a:gd name="T0" fmla="*/ 0 w 185"/>
              <a:gd name="T1" fmla="*/ 0 h 450"/>
              <a:gd name="T2" fmla="*/ 138 w 185"/>
              <a:gd name="T3" fmla="*/ 0 h 450"/>
              <a:gd name="T4" fmla="*/ 138 w 185"/>
              <a:gd name="T5" fmla="*/ 336 h 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450">
                <a:moveTo>
                  <a:pt x="0" y="0"/>
                </a:moveTo>
                <a:lnTo>
                  <a:pt x="185" y="0"/>
                </a:lnTo>
                <a:lnTo>
                  <a:pt x="185" y="4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0" name="Line 26"/>
          <p:cNvSpPr>
            <a:spLocks noChangeAspect="1" noChangeShapeType="1"/>
          </p:cNvSpPr>
          <p:nvPr/>
        </p:nvSpPr>
        <p:spPr bwMode="auto">
          <a:xfrm flipV="1">
            <a:off x="3930042" y="2066327"/>
            <a:ext cx="1504" cy="511027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1" name="Freeform 27"/>
          <p:cNvSpPr>
            <a:spLocks noChangeAspect="1"/>
          </p:cNvSpPr>
          <p:nvPr/>
        </p:nvSpPr>
        <p:spPr bwMode="auto">
          <a:xfrm>
            <a:off x="5826058" y="4193198"/>
            <a:ext cx="1202865" cy="340247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2" name="Line 28"/>
          <p:cNvSpPr>
            <a:spLocks noChangeAspect="1" noChangeShapeType="1"/>
          </p:cNvSpPr>
          <p:nvPr/>
        </p:nvSpPr>
        <p:spPr bwMode="auto">
          <a:xfrm>
            <a:off x="1647606" y="4357410"/>
            <a:ext cx="4199502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3" name="Rectangle 29"/>
          <p:cNvSpPr>
            <a:spLocks noChangeAspect="1" noChangeArrowheads="1"/>
          </p:cNvSpPr>
          <p:nvPr/>
        </p:nvSpPr>
        <p:spPr bwMode="auto">
          <a:xfrm>
            <a:off x="6167371" y="3870030"/>
            <a:ext cx="446564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b="1">
              <a:latin typeface="Symbol" pitchFamily="18" charset="2"/>
            </a:endParaRPr>
          </a:p>
        </p:txBody>
      </p:sp>
      <p:sp>
        <p:nvSpPr>
          <p:cNvPr id="16414" name="Freeform 30"/>
          <p:cNvSpPr>
            <a:spLocks noChangeAspect="1"/>
          </p:cNvSpPr>
          <p:nvPr/>
        </p:nvSpPr>
        <p:spPr bwMode="auto">
          <a:xfrm>
            <a:off x="3811259" y="203742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5" name="Rectangle 31"/>
          <p:cNvSpPr>
            <a:spLocks noChangeAspect="1" noChangeArrowheads="1"/>
          </p:cNvSpPr>
          <p:nvPr/>
        </p:nvSpPr>
        <p:spPr bwMode="auto">
          <a:xfrm>
            <a:off x="1259632" y="1968882"/>
            <a:ext cx="208998" cy="3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  <a:endParaRPr lang="en-GB" altLang="en-US" sz="2400" b="1"/>
          </a:p>
        </p:txBody>
      </p:sp>
      <p:sp>
        <p:nvSpPr>
          <p:cNvPr id="16417" name="Freeform 33"/>
          <p:cNvSpPr>
            <a:spLocks noChangeAspect="1"/>
          </p:cNvSpPr>
          <p:nvPr/>
        </p:nvSpPr>
        <p:spPr bwMode="auto">
          <a:xfrm>
            <a:off x="1525817" y="2022975"/>
            <a:ext cx="242076" cy="169467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8" name="Line 34"/>
          <p:cNvSpPr>
            <a:spLocks noChangeAspect="1" noChangeShapeType="1"/>
          </p:cNvSpPr>
          <p:nvPr/>
        </p:nvSpPr>
        <p:spPr bwMode="auto">
          <a:xfrm>
            <a:off x="7031930" y="4390253"/>
            <a:ext cx="165394" cy="131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9" name="Line 36"/>
          <p:cNvSpPr>
            <a:spLocks noChangeAspect="1" noChangeShapeType="1"/>
          </p:cNvSpPr>
          <p:nvPr/>
        </p:nvSpPr>
        <p:spPr bwMode="auto">
          <a:xfrm>
            <a:off x="1649110" y="2107051"/>
            <a:ext cx="3007" cy="2241163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20" name="Line 37"/>
          <p:cNvSpPr>
            <a:spLocks noChangeShapeType="1"/>
          </p:cNvSpPr>
          <p:nvPr/>
        </p:nvSpPr>
        <p:spPr bwMode="auto">
          <a:xfrm>
            <a:off x="1641592" y="2110992"/>
            <a:ext cx="7848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6421" name="Line 38"/>
          <p:cNvSpPr>
            <a:spLocks noChangeShapeType="1"/>
          </p:cNvSpPr>
          <p:nvPr/>
        </p:nvSpPr>
        <p:spPr bwMode="auto">
          <a:xfrm>
            <a:off x="3608277" y="2118875"/>
            <a:ext cx="7668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725455" y="2143912"/>
            <a:ext cx="5323689" cy="2174164"/>
            <a:chOff x="1725455" y="2143912"/>
            <a:chExt cx="5323689" cy="2174164"/>
          </a:xfrm>
        </p:grpSpPr>
        <p:grpSp>
          <p:nvGrpSpPr>
            <p:cNvPr id="7" name="Group 6"/>
            <p:cNvGrpSpPr/>
            <p:nvPr/>
          </p:nvGrpSpPr>
          <p:grpSpPr>
            <a:xfrm>
              <a:off x="1725455" y="2143912"/>
              <a:ext cx="2055182" cy="2174164"/>
              <a:chOff x="1725455" y="2143912"/>
              <a:chExt cx="2055182" cy="2174164"/>
            </a:xfrm>
          </p:grpSpPr>
          <p:sp>
            <p:nvSpPr>
              <p:cNvPr id="72" name="Line 104"/>
              <p:cNvSpPr>
                <a:spLocks noChangeShapeType="1"/>
              </p:cNvSpPr>
              <p:nvPr/>
            </p:nvSpPr>
            <p:spPr bwMode="auto">
              <a:xfrm>
                <a:off x="1725455" y="2143912"/>
                <a:ext cx="657713" cy="77392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3" name="Line 104"/>
              <p:cNvSpPr>
                <a:spLocks noChangeShapeType="1"/>
              </p:cNvSpPr>
              <p:nvPr/>
            </p:nvSpPr>
            <p:spPr bwMode="auto">
              <a:xfrm>
                <a:off x="3122924" y="3660843"/>
                <a:ext cx="657713" cy="65723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4" name="Freeform 27"/>
              <p:cNvSpPr>
                <a:spLocks noChangeAspect="1"/>
              </p:cNvSpPr>
              <p:nvPr/>
            </p:nvSpPr>
            <p:spPr bwMode="auto">
              <a:xfrm rot="2891938">
                <a:off x="2209513" y="3098126"/>
                <a:ext cx="1054597" cy="388083"/>
              </a:xfrm>
              <a:custGeom>
                <a:avLst/>
                <a:gdLst>
                  <a:gd name="T0" fmla="*/ 0 w 926"/>
                  <a:gd name="T1" fmla="*/ 112 h 300"/>
                  <a:gd name="T2" fmla="*/ 57 w 926"/>
                  <a:gd name="T3" fmla="*/ 0 h 300"/>
                  <a:gd name="T4" fmla="*/ 173 w 926"/>
                  <a:gd name="T5" fmla="*/ 224 h 300"/>
                  <a:gd name="T6" fmla="*/ 288 w 926"/>
                  <a:gd name="T7" fmla="*/ 0 h 300"/>
                  <a:gd name="T8" fmla="*/ 403 w 926"/>
                  <a:gd name="T9" fmla="*/ 224 h 300"/>
                  <a:gd name="T10" fmla="*/ 518 w 926"/>
                  <a:gd name="T11" fmla="*/ 0 h 300"/>
                  <a:gd name="T12" fmla="*/ 633 w 926"/>
                  <a:gd name="T13" fmla="*/ 224 h 300"/>
                  <a:gd name="T14" fmla="*/ 691 w 926"/>
                  <a:gd name="T15" fmla="*/ 112 h 3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" h="300">
                    <a:moveTo>
                      <a:pt x="0" y="150"/>
                    </a:moveTo>
                    <a:lnTo>
                      <a:pt x="76" y="0"/>
                    </a:lnTo>
                    <a:lnTo>
                      <a:pt x="232" y="300"/>
                    </a:lnTo>
                    <a:lnTo>
                      <a:pt x="385" y="0"/>
                    </a:lnTo>
                    <a:lnTo>
                      <a:pt x="541" y="300"/>
                    </a:lnTo>
                    <a:lnTo>
                      <a:pt x="694" y="0"/>
                    </a:lnTo>
                    <a:lnTo>
                      <a:pt x="849" y="300"/>
                    </a:lnTo>
                    <a:lnTo>
                      <a:pt x="926" y="150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79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843808" y="2780928"/>
                <a:ext cx="519593" cy="349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GB" altLang="en-US" sz="2800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GB" altLang="en-US" sz="2800" b="1" baseline="-250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endParaRPr lang="en-GB" altLang="en-US" sz="28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988023" y="2202256"/>
              <a:ext cx="3061121" cy="2100366"/>
              <a:chOff x="3988023" y="2202256"/>
              <a:chExt cx="3061121" cy="2100366"/>
            </a:xfrm>
          </p:grpSpPr>
          <p:sp>
            <p:nvSpPr>
              <p:cNvPr id="75" name="Line 104"/>
              <p:cNvSpPr>
                <a:spLocks noChangeShapeType="1"/>
              </p:cNvSpPr>
              <p:nvPr/>
            </p:nvSpPr>
            <p:spPr bwMode="auto">
              <a:xfrm flipV="1">
                <a:off x="3988023" y="3602500"/>
                <a:ext cx="998192" cy="700122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6" name="Freeform 27"/>
              <p:cNvSpPr>
                <a:spLocks noChangeAspect="1"/>
              </p:cNvSpPr>
              <p:nvPr/>
            </p:nvSpPr>
            <p:spPr bwMode="auto">
              <a:xfrm rot="8286986">
                <a:off x="4829004" y="3094260"/>
                <a:ext cx="1202865" cy="340247"/>
              </a:xfrm>
              <a:custGeom>
                <a:avLst/>
                <a:gdLst>
                  <a:gd name="T0" fmla="*/ 0 w 926"/>
                  <a:gd name="T1" fmla="*/ 112 h 300"/>
                  <a:gd name="T2" fmla="*/ 57 w 926"/>
                  <a:gd name="T3" fmla="*/ 0 h 300"/>
                  <a:gd name="T4" fmla="*/ 173 w 926"/>
                  <a:gd name="T5" fmla="*/ 224 h 300"/>
                  <a:gd name="T6" fmla="*/ 288 w 926"/>
                  <a:gd name="T7" fmla="*/ 0 h 300"/>
                  <a:gd name="T8" fmla="*/ 403 w 926"/>
                  <a:gd name="T9" fmla="*/ 224 h 300"/>
                  <a:gd name="T10" fmla="*/ 518 w 926"/>
                  <a:gd name="T11" fmla="*/ 0 h 300"/>
                  <a:gd name="T12" fmla="*/ 633 w 926"/>
                  <a:gd name="T13" fmla="*/ 224 h 300"/>
                  <a:gd name="T14" fmla="*/ 691 w 926"/>
                  <a:gd name="T15" fmla="*/ 112 h 3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" h="300">
                    <a:moveTo>
                      <a:pt x="0" y="150"/>
                    </a:moveTo>
                    <a:lnTo>
                      <a:pt x="76" y="0"/>
                    </a:lnTo>
                    <a:lnTo>
                      <a:pt x="232" y="300"/>
                    </a:lnTo>
                    <a:lnTo>
                      <a:pt x="385" y="0"/>
                    </a:lnTo>
                    <a:lnTo>
                      <a:pt x="541" y="300"/>
                    </a:lnTo>
                    <a:lnTo>
                      <a:pt x="694" y="0"/>
                    </a:lnTo>
                    <a:lnTo>
                      <a:pt x="849" y="300"/>
                    </a:lnTo>
                    <a:lnTo>
                      <a:pt x="926" y="150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77" name="Line 104"/>
              <p:cNvSpPr>
                <a:spLocks noChangeShapeType="1"/>
              </p:cNvSpPr>
              <p:nvPr/>
            </p:nvSpPr>
            <p:spPr bwMode="auto">
              <a:xfrm flipV="1">
                <a:off x="5868143" y="2202256"/>
                <a:ext cx="1181001" cy="722688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78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4860032" y="2708920"/>
                <a:ext cx="62676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GB" altLang="en-US" sz="2800" b="1" dirty="0">
                    <a:solidFill>
                      <a:srgbClr val="FF0000"/>
                    </a:solidFill>
                  </a:rPr>
                  <a:t>R</a:t>
                </a:r>
                <a:r>
                  <a:rPr lang="en-GB" altLang="en-US" sz="2800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endParaRPr lang="en-GB" alt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725454" y="1268760"/>
            <a:ext cx="5431623" cy="778821"/>
            <a:chOff x="1725454" y="1268760"/>
            <a:chExt cx="5431623" cy="778821"/>
          </a:xfrm>
        </p:grpSpPr>
        <p:sp>
          <p:nvSpPr>
            <p:cNvPr id="69" name="Line 104"/>
            <p:cNvSpPr>
              <a:spLocks noChangeShapeType="1"/>
            </p:cNvSpPr>
            <p:nvPr/>
          </p:nvSpPr>
          <p:spPr bwMode="auto">
            <a:xfrm flipV="1">
              <a:off x="1725454" y="1443789"/>
              <a:ext cx="2084879" cy="58343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4986215" y="1443790"/>
              <a:ext cx="2170862" cy="60379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1" name="Freeform 27"/>
            <p:cNvSpPr>
              <a:spLocks noChangeAspect="1"/>
            </p:cNvSpPr>
            <p:nvPr/>
          </p:nvSpPr>
          <p:spPr bwMode="auto">
            <a:xfrm>
              <a:off x="3788385" y="1268760"/>
              <a:ext cx="1215663" cy="340247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032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80" name="Rectangle 106"/>
            <p:cNvSpPr>
              <a:spLocks noChangeAspect="1" noChangeArrowheads="1"/>
            </p:cNvSpPr>
            <p:nvPr/>
          </p:nvSpPr>
          <p:spPr bwMode="auto">
            <a:xfrm>
              <a:off x="4067944" y="1412776"/>
              <a:ext cx="52512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GB" altLang="en-US" sz="2800" b="1" dirty="0" smtClean="0">
                  <a:solidFill>
                    <a:srgbClr val="FF0000"/>
                  </a:solidFill>
                </a:rPr>
                <a:t>R</a:t>
              </a:r>
              <a:r>
                <a:rPr lang="en-GB" altLang="en-US" sz="2800" b="1" baseline="-25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lang="en-GB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041440" cy="976213"/>
          </a:xfrm>
        </p:spPr>
        <p:txBody>
          <a:bodyPr/>
          <a:lstStyle/>
          <a:p>
            <a:r>
              <a:rPr lang="en-GB" altLang="en-US" sz="4000" b="1" dirty="0" smtClean="0">
                <a:solidFill>
                  <a:srgbClr val="0070C0"/>
                </a:solidFill>
              </a:rPr>
              <a:t>Solution to Tutorial 3, Question 5</a:t>
            </a:r>
            <a:endParaRPr lang="en-GB" altLang="en-US" sz="4000" dirty="0" smtClean="0">
              <a:solidFill>
                <a:srgbClr val="0070C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259632" y="4869160"/>
            <a:ext cx="6408712" cy="948308"/>
            <a:chOff x="1043608" y="3356992"/>
            <a:chExt cx="6408712" cy="948308"/>
          </a:xfrm>
        </p:grpSpPr>
        <p:sp>
          <p:nvSpPr>
            <p:cNvPr id="54" name="Rectangle 53"/>
            <p:cNvSpPr/>
            <p:nvPr/>
          </p:nvSpPr>
          <p:spPr>
            <a:xfrm>
              <a:off x="1043608" y="3356992"/>
              <a:ext cx="6408712" cy="9361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581234"/>
                </p:ext>
              </p:extLst>
            </p:nvPr>
          </p:nvGraphicFramePr>
          <p:xfrm>
            <a:off x="1259632" y="3429000"/>
            <a:ext cx="5832648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3" imgW="2781000" imgH="431640" progId="Equation.3">
                    <p:embed/>
                  </p:oleObj>
                </mc:Choice>
                <mc:Fallback>
                  <p:oleObj name="Equation" r:id="rId3" imgW="2781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3429000"/>
                          <a:ext cx="5832648" cy="87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076335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Circuit </a:t>
            </a:r>
            <a:r>
              <a:rPr lang="en-US" altLang="en-US" sz="1400" dirty="0" smtClean="0"/>
              <a:t>Theory &amp; </a:t>
            </a:r>
            <a:r>
              <a:rPr lang="en-US" altLang="en-US" sz="1400" dirty="0" smtClean="0"/>
              <a:t>Analysis / LML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61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784BD-F185-45AA-8FA7-70656308B3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6397" name="Freeform 11"/>
          <p:cNvSpPr>
            <a:spLocks noChangeAspect="1"/>
          </p:cNvSpPr>
          <p:nvPr/>
        </p:nvSpPr>
        <p:spPr bwMode="auto">
          <a:xfrm>
            <a:off x="6088798" y="2905218"/>
            <a:ext cx="431372" cy="785791"/>
          </a:xfrm>
          <a:custGeom>
            <a:avLst/>
            <a:gdLst>
              <a:gd name="T0" fmla="*/ 138 w 370"/>
              <a:gd name="T1" fmla="*/ 0 h 751"/>
              <a:gd name="T2" fmla="*/ 277 w 370"/>
              <a:gd name="T3" fmla="*/ 46 h 751"/>
              <a:gd name="T4" fmla="*/ 0 w 370"/>
              <a:gd name="T5" fmla="*/ 138 h 751"/>
              <a:gd name="T6" fmla="*/ 277 w 370"/>
              <a:gd name="T7" fmla="*/ 232 h 751"/>
              <a:gd name="T8" fmla="*/ 0 w 370"/>
              <a:gd name="T9" fmla="*/ 325 h 751"/>
              <a:gd name="T10" fmla="*/ 277 w 370"/>
              <a:gd name="T11" fmla="*/ 419 h 751"/>
              <a:gd name="T12" fmla="*/ 0 w 370"/>
              <a:gd name="T13" fmla="*/ 512 h 751"/>
              <a:gd name="T14" fmla="*/ 138 w 370"/>
              <a:gd name="T15" fmla="*/ 559 h 7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0" h="751">
                <a:moveTo>
                  <a:pt x="185" y="0"/>
                </a:moveTo>
                <a:lnTo>
                  <a:pt x="370" y="62"/>
                </a:lnTo>
                <a:lnTo>
                  <a:pt x="0" y="186"/>
                </a:lnTo>
                <a:lnTo>
                  <a:pt x="370" y="312"/>
                </a:lnTo>
                <a:lnTo>
                  <a:pt x="0" y="437"/>
                </a:lnTo>
                <a:lnTo>
                  <a:pt x="370" y="563"/>
                </a:lnTo>
                <a:lnTo>
                  <a:pt x="0" y="687"/>
                </a:lnTo>
                <a:lnTo>
                  <a:pt x="185" y="751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8" name="Line 12"/>
          <p:cNvSpPr>
            <a:spLocks noChangeAspect="1" noChangeShapeType="1"/>
          </p:cNvSpPr>
          <p:nvPr/>
        </p:nvSpPr>
        <p:spPr bwMode="auto">
          <a:xfrm>
            <a:off x="6304485" y="2591143"/>
            <a:ext cx="1348" cy="314074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399" name="Line 13"/>
          <p:cNvSpPr>
            <a:spLocks noChangeAspect="1" noChangeShapeType="1"/>
          </p:cNvSpPr>
          <p:nvPr/>
        </p:nvSpPr>
        <p:spPr bwMode="auto">
          <a:xfrm>
            <a:off x="6296396" y="3700710"/>
            <a:ext cx="1348" cy="522648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16400" name="Freeform 14"/>
          <p:cNvSpPr>
            <a:spLocks noChangeAspect="1"/>
          </p:cNvSpPr>
          <p:nvPr/>
        </p:nvSpPr>
        <p:spPr bwMode="auto">
          <a:xfrm>
            <a:off x="6125195" y="2050305"/>
            <a:ext cx="217034" cy="156431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1" name="Freeform 15"/>
          <p:cNvSpPr>
            <a:spLocks noChangeAspect="1"/>
          </p:cNvSpPr>
          <p:nvPr/>
        </p:nvSpPr>
        <p:spPr bwMode="auto">
          <a:xfrm>
            <a:off x="3228261" y="4093606"/>
            <a:ext cx="214338" cy="157643"/>
          </a:xfrm>
          <a:custGeom>
            <a:avLst/>
            <a:gdLst>
              <a:gd name="T0" fmla="*/ 0 w 185"/>
              <a:gd name="T1" fmla="*/ 57 h 150"/>
              <a:gd name="T2" fmla="*/ 3 w 185"/>
              <a:gd name="T3" fmla="*/ 39 h 150"/>
              <a:gd name="T4" fmla="*/ 13 w 185"/>
              <a:gd name="T5" fmla="*/ 24 h 150"/>
              <a:gd name="T6" fmla="*/ 29 w 185"/>
              <a:gd name="T7" fmla="*/ 10 h 150"/>
              <a:gd name="T8" fmla="*/ 47 w 185"/>
              <a:gd name="T9" fmla="*/ 3 h 150"/>
              <a:gd name="T10" fmla="*/ 70 w 185"/>
              <a:gd name="T11" fmla="*/ 0 h 150"/>
              <a:gd name="T12" fmla="*/ 89 w 185"/>
              <a:gd name="T13" fmla="*/ 3 h 150"/>
              <a:gd name="T14" fmla="*/ 109 w 185"/>
              <a:gd name="T15" fmla="*/ 10 h 150"/>
              <a:gd name="T16" fmla="*/ 124 w 185"/>
              <a:gd name="T17" fmla="*/ 24 h 150"/>
              <a:gd name="T18" fmla="*/ 133 w 185"/>
              <a:gd name="T19" fmla="*/ 39 h 150"/>
              <a:gd name="T20" fmla="*/ 137 w 185"/>
              <a:gd name="T21" fmla="*/ 57 h 150"/>
              <a:gd name="T22" fmla="*/ 133 w 185"/>
              <a:gd name="T23" fmla="*/ 74 h 150"/>
              <a:gd name="T24" fmla="*/ 124 w 185"/>
              <a:gd name="T25" fmla="*/ 90 h 150"/>
              <a:gd name="T26" fmla="*/ 109 w 185"/>
              <a:gd name="T27" fmla="*/ 102 h 150"/>
              <a:gd name="T28" fmla="*/ 89 w 185"/>
              <a:gd name="T29" fmla="*/ 110 h 150"/>
              <a:gd name="T30" fmla="*/ 70 w 185"/>
              <a:gd name="T31" fmla="*/ 113 h 150"/>
              <a:gd name="T32" fmla="*/ 47 w 185"/>
              <a:gd name="T33" fmla="*/ 110 h 150"/>
              <a:gd name="T34" fmla="*/ 29 w 185"/>
              <a:gd name="T35" fmla="*/ 102 h 150"/>
              <a:gd name="T36" fmla="*/ 13 w 185"/>
              <a:gd name="T37" fmla="*/ 90 h 150"/>
              <a:gd name="T38" fmla="*/ 3 w 185"/>
              <a:gd name="T39" fmla="*/ 74 h 150"/>
              <a:gd name="T40" fmla="*/ 0 w 185"/>
              <a:gd name="T41" fmla="*/ 57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5" h="150">
                <a:moveTo>
                  <a:pt x="0" y="76"/>
                </a:moveTo>
                <a:lnTo>
                  <a:pt x="5" y="52"/>
                </a:lnTo>
                <a:lnTo>
                  <a:pt x="17" y="32"/>
                </a:lnTo>
                <a:lnTo>
                  <a:pt x="39" y="14"/>
                </a:lnTo>
                <a:lnTo>
                  <a:pt x="64" y="4"/>
                </a:lnTo>
                <a:lnTo>
                  <a:pt x="94" y="0"/>
                </a:lnTo>
                <a:lnTo>
                  <a:pt x="121" y="4"/>
                </a:lnTo>
                <a:lnTo>
                  <a:pt x="148" y="14"/>
                </a:lnTo>
                <a:lnTo>
                  <a:pt x="168" y="32"/>
                </a:lnTo>
                <a:lnTo>
                  <a:pt x="180" y="52"/>
                </a:lnTo>
                <a:lnTo>
                  <a:pt x="185" y="76"/>
                </a:lnTo>
                <a:lnTo>
                  <a:pt x="180" y="98"/>
                </a:lnTo>
                <a:lnTo>
                  <a:pt x="168" y="120"/>
                </a:lnTo>
                <a:lnTo>
                  <a:pt x="148" y="136"/>
                </a:lnTo>
                <a:lnTo>
                  <a:pt x="121" y="146"/>
                </a:lnTo>
                <a:lnTo>
                  <a:pt x="94" y="150"/>
                </a:lnTo>
                <a:lnTo>
                  <a:pt x="64" y="146"/>
                </a:lnTo>
                <a:lnTo>
                  <a:pt x="39" y="136"/>
                </a:lnTo>
                <a:lnTo>
                  <a:pt x="17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02" name="Rectangle 16"/>
          <p:cNvSpPr>
            <a:spLocks noChangeAspect="1" noChangeArrowheads="1"/>
          </p:cNvSpPr>
          <p:nvPr/>
        </p:nvSpPr>
        <p:spPr bwMode="auto">
          <a:xfrm>
            <a:off x="6400846" y="1987034"/>
            <a:ext cx="187378" cy="2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A</a:t>
            </a:r>
            <a:endParaRPr lang="en-GB" altLang="en-US" sz="2400" b="1" dirty="0"/>
          </a:p>
        </p:txBody>
      </p:sp>
      <p:sp>
        <p:nvSpPr>
          <p:cNvPr id="16403" name="Rectangle 17"/>
          <p:cNvSpPr>
            <a:spLocks noChangeAspect="1" noChangeArrowheads="1"/>
          </p:cNvSpPr>
          <p:nvPr/>
        </p:nvSpPr>
        <p:spPr bwMode="auto">
          <a:xfrm>
            <a:off x="3477406" y="4248967"/>
            <a:ext cx="172549" cy="2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B</a:t>
            </a:r>
            <a:endParaRPr lang="en-GB" altLang="en-US" sz="2400" b="1" dirty="0"/>
          </a:p>
        </p:txBody>
      </p:sp>
      <p:sp>
        <p:nvSpPr>
          <p:cNvPr id="16407" name="Rectangle 21"/>
          <p:cNvSpPr>
            <a:spLocks noChangeAspect="1" noChangeArrowheads="1"/>
          </p:cNvSpPr>
          <p:nvPr/>
        </p:nvSpPr>
        <p:spPr bwMode="auto">
          <a:xfrm>
            <a:off x="5580112" y="3140968"/>
            <a:ext cx="400367" cy="2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16409" name="Freeform 24"/>
          <p:cNvSpPr>
            <a:spLocks noChangeAspect="1"/>
          </p:cNvSpPr>
          <p:nvPr/>
        </p:nvSpPr>
        <p:spPr bwMode="auto">
          <a:xfrm>
            <a:off x="6088798" y="2119426"/>
            <a:ext cx="215686" cy="471718"/>
          </a:xfrm>
          <a:custGeom>
            <a:avLst/>
            <a:gdLst>
              <a:gd name="T0" fmla="*/ 0 w 185"/>
              <a:gd name="T1" fmla="*/ 0 h 450"/>
              <a:gd name="T2" fmla="*/ 138 w 185"/>
              <a:gd name="T3" fmla="*/ 0 h 450"/>
              <a:gd name="T4" fmla="*/ 138 w 185"/>
              <a:gd name="T5" fmla="*/ 336 h 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5" h="450">
                <a:moveTo>
                  <a:pt x="0" y="0"/>
                </a:moveTo>
                <a:lnTo>
                  <a:pt x="185" y="0"/>
                </a:lnTo>
                <a:lnTo>
                  <a:pt x="185" y="4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1" name="Freeform 27"/>
          <p:cNvSpPr>
            <a:spLocks noChangeAspect="1"/>
          </p:cNvSpPr>
          <p:nvPr/>
        </p:nvSpPr>
        <p:spPr bwMode="auto">
          <a:xfrm>
            <a:off x="5065637" y="4040250"/>
            <a:ext cx="1078431" cy="314074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2" name="Line 28"/>
          <p:cNvSpPr>
            <a:spLocks noChangeAspect="1" noChangeShapeType="1"/>
          </p:cNvSpPr>
          <p:nvPr/>
        </p:nvSpPr>
        <p:spPr bwMode="auto">
          <a:xfrm>
            <a:off x="1319439" y="4191830"/>
            <a:ext cx="3765071" cy="1212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3" name="Rectangle 29"/>
          <p:cNvSpPr>
            <a:spLocks noChangeAspect="1" noChangeArrowheads="1"/>
          </p:cNvSpPr>
          <p:nvPr/>
        </p:nvSpPr>
        <p:spPr bwMode="auto">
          <a:xfrm>
            <a:off x="5364088" y="3645024"/>
            <a:ext cx="400367" cy="2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8</a:t>
            </a:r>
            <a:r>
              <a:rPr lang="en-US" altLang="en-U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GB" altLang="en-US" sz="2400" b="1" dirty="0">
              <a:latin typeface="Symbol" pitchFamily="18" charset="2"/>
            </a:endParaRPr>
          </a:p>
        </p:txBody>
      </p:sp>
      <p:sp>
        <p:nvSpPr>
          <p:cNvPr id="16415" name="Rectangle 31"/>
          <p:cNvSpPr>
            <a:spLocks noChangeAspect="1" noChangeArrowheads="1"/>
          </p:cNvSpPr>
          <p:nvPr/>
        </p:nvSpPr>
        <p:spPr bwMode="auto">
          <a:xfrm>
            <a:off x="971600" y="1987034"/>
            <a:ext cx="187378" cy="2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</a:t>
            </a:r>
            <a:endParaRPr lang="en-GB" altLang="en-US" sz="2400" b="1"/>
          </a:p>
        </p:txBody>
      </p:sp>
      <p:sp>
        <p:nvSpPr>
          <p:cNvPr id="16417" name="Freeform 33"/>
          <p:cNvSpPr>
            <a:spLocks noChangeAspect="1"/>
          </p:cNvSpPr>
          <p:nvPr/>
        </p:nvSpPr>
        <p:spPr bwMode="auto">
          <a:xfrm>
            <a:off x="1210248" y="2036966"/>
            <a:ext cx="217034" cy="156431"/>
          </a:xfrm>
          <a:custGeom>
            <a:avLst/>
            <a:gdLst>
              <a:gd name="T0" fmla="*/ 0 w 186"/>
              <a:gd name="T1" fmla="*/ 56 h 150"/>
              <a:gd name="T2" fmla="*/ 3 w 186"/>
              <a:gd name="T3" fmla="*/ 39 h 150"/>
              <a:gd name="T4" fmla="*/ 14 w 186"/>
              <a:gd name="T5" fmla="*/ 24 h 150"/>
              <a:gd name="T6" fmla="*/ 30 w 186"/>
              <a:gd name="T7" fmla="*/ 10 h 150"/>
              <a:gd name="T8" fmla="*/ 48 w 186"/>
              <a:gd name="T9" fmla="*/ 3 h 150"/>
              <a:gd name="T10" fmla="*/ 70 w 186"/>
              <a:gd name="T11" fmla="*/ 0 h 150"/>
              <a:gd name="T12" fmla="*/ 91 w 186"/>
              <a:gd name="T13" fmla="*/ 3 h 150"/>
              <a:gd name="T14" fmla="*/ 112 w 186"/>
              <a:gd name="T15" fmla="*/ 10 h 150"/>
              <a:gd name="T16" fmla="*/ 126 w 186"/>
              <a:gd name="T17" fmla="*/ 24 h 150"/>
              <a:gd name="T18" fmla="*/ 136 w 186"/>
              <a:gd name="T19" fmla="*/ 39 h 150"/>
              <a:gd name="T20" fmla="*/ 139 w 186"/>
              <a:gd name="T21" fmla="*/ 56 h 150"/>
              <a:gd name="T22" fmla="*/ 136 w 186"/>
              <a:gd name="T23" fmla="*/ 72 h 150"/>
              <a:gd name="T24" fmla="*/ 126 w 186"/>
              <a:gd name="T25" fmla="*/ 89 h 150"/>
              <a:gd name="T26" fmla="*/ 112 w 186"/>
              <a:gd name="T27" fmla="*/ 101 h 150"/>
              <a:gd name="T28" fmla="*/ 91 w 186"/>
              <a:gd name="T29" fmla="*/ 108 h 150"/>
              <a:gd name="T30" fmla="*/ 70 w 186"/>
              <a:gd name="T31" fmla="*/ 111 h 150"/>
              <a:gd name="T32" fmla="*/ 48 w 186"/>
              <a:gd name="T33" fmla="*/ 108 h 150"/>
              <a:gd name="T34" fmla="*/ 30 w 186"/>
              <a:gd name="T35" fmla="*/ 101 h 150"/>
              <a:gd name="T36" fmla="*/ 14 w 186"/>
              <a:gd name="T37" fmla="*/ 89 h 150"/>
              <a:gd name="T38" fmla="*/ 3 w 186"/>
              <a:gd name="T39" fmla="*/ 72 h 150"/>
              <a:gd name="T40" fmla="*/ 0 w 186"/>
              <a:gd name="T41" fmla="*/ 56 h 1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6" h="150">
                <a:moveTo>
                  <a:pt x="0" y="76"/>
                </a:moveTo>
                <a:lnTo>
                  <a:pt x="5" y="52"/>
                </a:lnTo>
                <a:lnTo>
                  <a:pt x="18" y="32"/>
                </a:lnTo>
                <a:lnTo>
                  <a:pt x="40" y="14"/>
                </a:lnTo>
                <a:lnTo>
                  <a:pt x="65" y="4"/>
                </a:lnTo>
                <a:lnTo>
                  <a:pt x="94" y="0"/>
                </a:lnTo>
                <a:lnTo>
                  <a:pt x="121" y="4"/>
                </a:lnTo>
                <a:lnTo>
                  <a:pt x="149" y="14"/>
                </a:lnTo>
                <a:lnTo>
                  <a:pt x="168" y="32"/>
                </a:lnTo>
                <a:lnTo>
                  <a:pt x="181" y="52"/>
                </a:lnTo>
                <a:lnTo>
                  <a:pt x="186" y="76"/>
                </a:lnTo>
                <a:lnTo>
                  <a:pt x="181" y="98"/>
                </a:lnTo>
                <a:lnTo>
                  <a:pt x="168" y="120"/>
                </a:lnTo>
                <a:lnTo>
                  <a:pt x="149" y="136"/>
                </a:lnTo>
                <a:lnTo>
                  <a:pt x="121" y="146"/>
                </a:lnTo>
                <a:lnTo>
                  <a:pt x="94" y="150"/>
                </a:lnTo>
                <a:lnTo>
                  <a:pt x="65" y="146"/>
                </a:lnTo>
                <a:lnTo>
                  <a:pt x="40" y="136"/>
                </a:lnTo>
                <a:lnTo>
                  <a:pt x="18" y="120"/>
                </a:lnTo>
                <a:lnTo>
                  <a:pt x="5" y="98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762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8" name="Line 34"/>
          <p:cNvSpPr>
            <a:spLocks noChangeAspect="1" noChangeShapeType="1"/>
          </p:cNvSpPr>
          <p:nvPr/>
        </p:nvSpPr>
        <p:spPr bwMode="auto">
          <a:xfrm>
            <a:off x="6146764" y="4222146"/>
            <a:ext cx="148284" cy="1212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16419" name="Line 36"/>
          <p:cNvSpPr>
            <a:spLocks noChangeAspect="1" noChangeShapeType="1"/>
          </p:cNvSpPr>
          <p:nvPr/>
        </p:nvSpPr>
        <p:spPr bwMode="auto">
          <a:xfrm>
            <a:off x="1320787" y="2114576"/>
            <a:ext cx="2696" cy="2068766"/>
          </a:xfrm>
          <a:prstGeom prst="line">
            <a:avLst/>
          </a:prstGeom>
          <a:noFill/>
          <a:ln w="203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>
            <a:spAutoFit/>
          </a:bodyPr>
          <a:lstStyle/>
          <a:p>
            <a:endParaRPr lang="en-SG"/>
          </a:p>
        </p:txBody>
      </p:sp>
      <p:sp>
        <p:nvSpPr>
          <p:cNvPr id="69" name="Line 104"/>
          <p:cNvSpPr>
            <a:spLocks noChangeShapeType="1"/>
          </p:cNvSpPr>
          <p:nvPr/>
        </p:nvSpPr>
        <p:spPr bwMode="auto">
          <a:xfrm flipV="1">
            <a:off x="1389234" y="1502335"/>
            <a:ext cx="1849523" cy="53855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0" name="Line 105"/>
          <p:cNvSpPr>
            <a:spLocks noChangeShapeType="1"/>
          </p:cNvSpPr>
          <p:nvPr/>
        </p:nvSpPr>
        <p:spPr bwMode="auto">
          <a:xfrm>
            <a:off x="4312675" y="1502335"/>
            <a:ext cx="1925800" cy="55734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1" name="Freeform 27"/>
          <p:cNvSpPr>
            <a:spLocks noChangeAspect="1"/>
          </p:cNvSpPr>
          <p:nvPr/>
        </p:nvSpPr>
        <p:spPr bwMode="auto">
          <a:xfrm>
            <a:off x="3238758" y="1340768"/>
            <a:ext cx="1078431" cy="314074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032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72" name="Line 104"/>
          <p:cNvSpPr>
            <a:spLocks noChangeShapeType="1"/>
          </p:cNvSpPr>
          <p:nvPr/>
        </p:nvSpPr>
        <p:spPr bwMode="auto">
          <a:xfrm>
            <a:off x="1389234" y="2148601"/>
            <a:ext cx="589674" cy="7143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3" name="Line 104"/>
          <p:cNvSpPr>
            <a:spLocks noChangeShapeType="1"/>
          </p:cNvSpPr>
          <p:nvPr/>
        </p:nvSpPr>
        <p:spPr bwMode="auto">
          <a:xfrm>
            <a:off x="2642137" y="3548845"/>
            <a:ext cx="589674" cy="60667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4" name="Freeform 27"/>
          <p:cNvSpPr>
            <a:spLocks noChangeAspect="1"/>
          </p:cNvSpPr>
          <p:nvPr/>
        </p:nvSpPr>
        <p:spPr bwMode="auto">
          <a:xfrm rot="2891938">
            <a:off x="1809231" y="3034561"/>
            <a:ext cx="973474" cy="347936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22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75" name="Line 104"/>
          <p:cNvSpPr>
            <a:spLocks noChangeShapeType="1"/>
          </p:cNvSpPr>
          <p:nvPr/>
        </p:nvSpPr>
        <p:spPr bwMode="auto">
          <a:xfrm flipV="1">
            <a:off x="3417744" y="3494989"/>
            <a:ext cx="894931" cy="64626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6" name="Freeform 27"/>
          <p:cNvSpPr>
            <a:spLocks noChangeAspect="1"/>
          </p:cNvSpPr>
          <p:nvPr/>
        </p:nvSpPr>
        <p:spPr bwMode="auto">
          <a:xfrm rot="8286986">
            <a:off x="4171726" y="3025844"/>
            <a:ext cx="1078431" cy="314074"/>
          </a:xfrm>
          <a:custGeom>
            <a:avLst/>
            <a:gdLst>
              <a:gd name="T0" fmla="*/ 0 w 926"/>
              <a:gd name="T1" fmla="*/ 112 h 300"/>
              <a:gd name="T2" fmla="*/ 57 w 926"/>
              <a:gd name="T3" fmla="*/ 0 h 300"/>
              <a:gd name="T4" fmla="*/ 173 w 926"/>
              <a:gd name="T5" fmla="*/ 224 h 300"/>
              <a:gd name="T6" fmla="*/ 288 w 926"/>
              <a:gd name="T7" fmla="*/ 0 h 300"/>
              <a:gd name="T8" fmla="*/ 403 w 926"/>
              <a:gd name="T9" fmla="*/ 224 h 300"/>
              <a:gd name="T10" fmla="*/ 518 w 926"/>
              <a:gd name="T11" fmla="*/ 0 h 300"/>
              <a:gd name="T12" fmla="*/ 633 w 926"/>
              <a:gd name="T13" fmla="*/ 224 h 300"/>
              <a:gd name="T14" fmla="*/ 691 w 926"/>
              <a:gd name="T15" fmla="*/ 112 h 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6" h="300">
                <a:moveTo>
                  <a:pt x="0" y="150"/>
                </a:moveTo>
                <a:lnTo>
                  <a:pt x="76" y="0"/>
                </a:lnTo>
                <a:lnTo>
                  <a:pt x="232" y="300"/>
                </a:lnTo>
                <a:lnTo>
                  <a:pt x="385" y="0"/>
                </a:lnTo>
                <a:lnTo>
                  <a:pt x="541" y="300"/>
                </a:lnTo>
                <a:lnTo>
                  <a:pt x="694" y="0"/>
                </a:lnTo>
                <a:lnTo>
                  <a:pt x="849" y="300"/>
                </a:lnTo>
                <a:lnTo>
                  <a:pt x="926" y="150"/>
                </a:lnTo>
              </a:path>
            </a:pathLst>
          </a:custGeom>
          <a:noFill/>
          <a:ln w="2222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77" name="Line 104"/>
          <p:cNvSpPr>
            <a:spLocks noChangeShapeType="1"/>
          </p:cNvSpPr>
          <p:nvPr/>
        </p:nvSpPr>
        <p:spPr bwMode="auto">
          <a:xfrm flipV="1">
            <a:off x="5076056" y="2202456"/>
            <a:ext cx="1086142" cy="65048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8" name="Rectangle 106"/>
          <p:cNvSpPr>
            <a:spLocks noChangeAspect="1" noChangeArrowheads="1"/>
          </p:cNvSpPr>
          <p:nvPr/>
        </p:nvSpPr>
        <p:spPr bwMode="auto">
          <a:xfrm>
            <a:off x="4067944" y="2708920"/>
            <a:ext cx="465842" cy="32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GB" altLang="en-US" sz="2800" b="1" dirty="0">
                <a:solidFill>
                  <a:srgbClr val="FF0000"/>
                </a:solidFill>
              </a:rPr>
              <a:t>R</a:t>
            </a:r>
            <a:r>
              <a:rPr lang="en-GB" altLang="en-US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en-GB" altLang="en-US" sz="2800" b="1" dirty="0">
              <a:solidFill>
                <a:srgbClr val="FF0000"/>
              </a:solidFill>
            </a:endParaRPr>
          </a:p>
        </p:txBody>
      </p:sp>
      <p:sp>
        <p:nvSpPr>
          <p:cNvPr id="79" name="Rectangle 106"/>
          <p:cNvSpPr>
            <a:spLocks noChangeAspect="1" noChangeArrowheads="1"/>
          </p:cNvSpPr>
          <p:nvPr/>
        </p:nvSpPr>
        <p:spPr bwMode="auto">
          <a:xfrm>
            <a:off x="2403489" y="2848723"/>
            <a:ext cx="465842" cy="32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GB" altLang="en-US" sz="2800" b="1" dirty="0" smtClean="0">
                <a:solidFill>
                  <a:srgbClr val="FF0000"/>
                </a:solidFill>
              </a:rPr>
              <a:t>R</a:t>
            </a:r>
            <a:r>
              <a:rPr lang="en-GB" altLang="en-US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endParaRPr lang="en-GB" altLang="en-US" sz="2800" b="1" dirty="0">
              <a:solidFill>
                <a:srgbClr val="FF0000"/>
              </a:solidFill>
            </a:endParaRPr>
          </a:p>
        </p:txBody>
      </p:sp>
      <p:sp>
        <p:nvSpPr>
          <p:cNvPr id="80" name="Rectangle 106"/>
          <p:cNvSpPr>
            <a:spLocks noChangeAspect="1" noChangeArrowheads="1"/>
          </p:cNvSpPr>
          <p:nvPr/>
        </p:nvSpPr>
        <p:spPr bwMode="auto">
          <a:xfrm>
            <a:off x="3537068" y="1556190"/>
            <a:ext cx="465842" cy="32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GB" altLang="en-US" sz="2800" b="1" dirty="0" smtClean="0">
                <a:solidFill>
                  <a:srgbClr val="FF0000"/>
                </a:solidFill>
              </a:rPr>
              <a:t>R</a:t>
            </a:r>
            <a:r>
              <a:rPr lang="en-GB" altLang="en-US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31640" y="4653136"/>
            <a:ext cx="3456384" cy="576064"/>
            <a:chOff x="1331640" y="4653136"/>
            <a:chExt cx="3456384" cy="576064"/>
          </a:xfrm>
        </p:grpSpPr>
        <p:sp>
          <p:nvSpPr>
            <p:cNvPr id="5" name="Rectangle 4"/>
            <p:cNvSpPr/>
            <p:nvPr/>
          </p:nvSpPr>
          <p:spPr>
            <a:xfrm>
              <a:off x="1331640" y="4653136"/>
              <a:ext cx="3456384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521175"/>
                </p:ext>
              </p:extLst>
            </p:nvPr>
          </p:nvGraphicFramePr>
          <p:xfrm>
            <a:off x="1331640" y="4653136"/>
            <a:ext cx="3435350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Equation" r:id="rId3" imgW="1257120" imgH="215640" progId="Equation.3">
                    <p:embed/>
                  </p:oleObj>
                </mc:Choice>
                <mc:Fallback>
                  <p:oleObj name="Equation" r:id="rId3" imgW="1257120" imgH="2156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653136"/>
                          <a:ext cx="3435350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5076056" y="4581128"/>
            <a:ext cx="3168352" cy="1152128"/>
            <a:chOff x="5076056" y="4581128"/>
            <a:chExt cx="3168352" cy="1152128"/>
          </a:xfrm>
        </p:grpSpPr>
        <p:sp>
          <p:nvSpPr>
            <p:cNvPr id="67" name="Rectangle 66"/>
            <p:cNvSpPr/>
            <p:nvPr/>
          </p:nvSpPr>
          <p:spPr>
            <a:xfrm>
              <a:off x="5076056" y="4581128"/>
              <a:ext cx="3168352" cy="1152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31577"/>
                </p:ext>
              </p:extLst>
            </p:nvPr>
          </p:nvGraphicFramePr>
          <p:xfrm>
            <a:off x="5220072" y="4653136"/>
            <a:ext cx="3024336" cy="1008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5" imgW="1028520" imgH="406080" progId="Equation.3">
                    <p:embed/>
                  </p:oleObj>
                </mc:Choice>
                <mc:Fallback>
                  <p:oleObj name="Equation" r:id="rId5" imgW="1028520" imgH="4060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4653136"/>
                          <a:ext cx="3024336" cy="1008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976213"/>
          </a:xfrm>
        </p:spPr>
        <p:txBody>
          <a:bodyPr/>
          <a:lstStyle/>
          <a:p>
            <a:r>
              <a:rPr lang="en-GB" altLang="en-US" sz="4000" b="1" dirty="0" smtClean="0">
                <a:solidFill>
                  <a:srgbClr val="0070C0"/>
                </a:solidFill>
              </a:rPr>
              <a:t>Solution to Tutorial 3, Question 5</a:t>
            </a:r>
            <a:endParaRPr lang="en-GB" alt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36" y="6076335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Circuit </a:t>
            </a:r>
            <a:r>
              <a:rPr lang="en-US" altLang="en-US" sz="1400" dirty="0" smtClean="0"/>
              <a:t>Theory &amp; </a:t>
            </a:r>
            <a:r>
              <a:rPr lang="en-US" altLang="en-US" sz="1400" dirty="0" smtClean="0"/>
              <a:t>Analysis / LML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30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105</TotalTime>
  <Words>201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Bradley Hand ITC TT-Bold</vt:lpstr>
      <vt:lpstr>Calibri</vt:lpstr>
      <vt:lpstr>Cambria</vt:lpstr>
      <vt:lpstr>Rage Italic</vt:lpstr>
      <vt:lpstr>Symbol</vt:lpstr>
      <vt:lpstr>Times New Roman</vt:lpstr>
      <vt:lpstr>Wingdings</vt:lpstr>
      <vt:lpstr>Sketchbook</vt:lpstr>
      <vt:lpstr>Equation</vt:lpstr>
      <vt:lpstr>Solution to Tutorial 3, Question 5</vt:lpstr>
      <vt:lpstr>Solution to Tutorial 3, Question 5</vt:lpstr>
      <vt:lpstr>Solution to Tutorial 3, Question 5</vt:lpstr>
      <vt:lpstr>Solution to Tutorial 3, Question 5</vt:lpstr>
      <vt:lpstr>Solution to Tutorial 3, Question 5</vt:lpstr>
      <vt:lpstr>Solution to Tutorial 3, Question 5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</dc:title>
  <dc:creator>Staff</dc:creator>
  <cp:lastModifiedBy>Lee Mei Lai</cp:lastModifiedBy>
  <cp:revision>22</cp:revision>
  <dcterms:created xsi:type="dcterms:W3CDTF">2013-12-24T16:38:30Z</dcterms:created>
  <dcterms:modified xsi:type="dcterms:W3CDTF">2020-04-03T08:46:26Z</dcterms:modified>
</cp:coreProperties>
</file>