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0"/>
  </p:notesMasterIdLst>
  <p:sldIdLst>
    <p:sldId id="257" r:id="rId2"/>
    <p:sldId id="264" r:id="rId3"/>
    <p:sldId id="270" r:id="rId4"/>
    <p:sldId id="268" r:id="rId5"/>
    <p:sldId id="260" r:id="rId6"/>
    <p:sldId id="271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32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2.wmf"/><Relationship Id="rId4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44EC-2564-4C1D-B0A6-FD56491FAD0A}" type="datetimeFigureOut">
              <a:rPr lang="en-SG" smtClean="0"/>
              <a:t>6/4/2020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92D66-2C32-4E35-A140-CA5D66572B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6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December 2014 /  LML</a:t>
            </a:r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1403" y="229716"/>
            <a:ext cx="6664037" cy="838200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Solution to Tutorial 4, Question 1</a:t>
            </a:r>
            <a:endParaRPr lang="en-GB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763" y="6162813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/>
              <a:t>Theory &amp; </a:t>
            </a:r>
            <a:r>
              <a:rPr lang="en-US" altLang="en-US" dirty="0" smtClean="0"/>
              <a:t>Analysis / LML</a:t>
            </a:r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3168" y="6198971"/>
            <a:ext cx="457200" cy="457200"/>
          </a:xfrm>
        </p:spPr>
        <p:txBody>
          <a:bodyPr/>
          <a:lstStyle/>
          <a:p>
            <a:fld id="{FB36104A-74DF-4577-A6CB-4F944E8A731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371599"/>
            <a:ext cx="8064896" cy="488091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?"/>
            </a:pPr>
            <a:r>
              <a:rPr lang="en-GB" altLang="en-US" sz="2800" dirty="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GB" altLang="en-US" sz="2800" dirty="0">
                <a:solidFill>
                  <a:srgbClr val="000000"/>
                </a:solidFill>
                <a:cs typeface="Times New Roman" pitchFamily="18" charset="0"/>
              </a:rPr>
              <a:t>. Obtain the </a:t>
            </a:r>
            <a:r>
              <a:rPr lang="en-GB" altLang="en-US" sz="2800" dirty="0" err="1">
                <a:solidFill>
                  <a:srgbClr val="000000"/>
                </a:solidFill>
                <a:cs typeface="Times New Roman" pitchFamily="18" charset="0"/>
              </a:rPr>
              <a:t>Thevenin</a:t>
            </a:r>
            <a:r>
              <a:rPr lang="en-GB" altLang="en-US" sz="2800" dirty="0">
                <a:solidFill>
                  <a:srgbClr val="000000"/>
                </a:solidFill>
                <a:cs typeface="Times New Roman" pitchFamily="18" charset="0"/>
              </a:rPr>
              <a:t> and Norton equivalent circuits </a:t>
            </a:r>
            <a:r>
              <a:rPr lang="en-GB" altLang="en-US" sz="2800" dirty="0" smtClean="0">
                <a:solidFill>
                  <a:srgbClr val="000000"/>
                </a:solidFill>
                <a:cs typeface="Times New Roman" pitchFamily="18" charset="0"/>
              </a:rPr>
              <a:t>           between terminals </a:t>
            </a:r>
            <a:r>
              <a:rPr lang="en-GB" altLang="en-US" sz="2800" dirty="0">
                <a:solidFill>
                  <a:srgbClr val="000000"/>
                </a:solidFill>
                <a:cs typeface="Times New Roman" pitchFamily="18" charset="0"/>
              </a:rPr>
              <a:t>AB for the active network shown in Figure 1. </a:t>
            </a:r>
            <a:endParaRPr lang="en-GB" altLang="en-US" sz="2800" dirty="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endParaRPr lang="en-GB" alt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en-GB" alt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en-GB" alt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en-GB" alt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en-GB" alt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en-GB" alt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marL="273050" indent="-273050">
              <a:buFont typeface="Wingdings" pitchFamily="2" charset="2"/>
              <a:buNone/>
            </a:pPr>
            <a:r>
              <a:rPr lang="en-GB" altLang="en-US" dirty="0" smtClean="0">
                <a:solidFill>
                  <a:schemeClr val="accent5"/>
                </a:solidFill>
                <a:cs typeface="Times New Roman" pitchFamily="18" charset="0"/>
              </a:rPr>
              <a:t>	</a:t>
            </a:r>
            <a:r>
              <a:rPr lang="en-GB" altLang="en-US" dirty="0" err="1" smtClean="0">
                <a:solidFill>
                  <a:schemeClr val="accent5"/>
                </a:solidFill>
                <a:cs typeface="Times New Roman" pitchFamily="18" charset="0"/>
              </a:rPr>
              <a:t>Ans</a:t>
            </a:r>
            <a:r>
              <a:rPr lang="en-GB" altLang="en-US" dirty="0">
                <a:solidFill>
                  <a:schemeClr val="accent5"/>
                </a:solidFill>
                <a:cs typeface="Times New Roman" pitchFamily="18" charset="0"/>
              </a:rPr>
              <a:t>: </a:t>
            </a:r>
            <a:r>
              <a:rPr lang="en-GB" altLang="en-US" dirty="0" smtClean="0">
                <a:solidFill>
                  <a:schemeClr val="accent5"/>
                </a:solidFill>
                <a:cs typeface="Times New Roman" pitchFamily="18" charset="0"/>
              </a:rPr>
              <a:t>	V</a:t>
            </a:r>
            <a:r>
              <a:rPr lang="en-GB" altLang="en-US" baseline="-25000" dirty="0" smtClean="0">
                <a:solidFill>
                  <a:schemeClr val="accent5"/>
                </a:solidFill>
                <a:cs typeface="Times New Roman" pitchFamily="18" charset="0"/>
              </a:rPr>
              <a:t>TH</a:t>
            </a:r>
            <a:r>
              <a:rPr lang="en-GB" altLang="en-US" dirty="0" smtClean="0">
                <a:solidFill>
                  <a:schemeClr val="accent5"/>
                </a:solidFill>
                <a:cs typeface="Times New Roman" pitchFamily="18" charset="0"/>
              </a:rPr>
              <a:t> </a:t>
            </a:r>
            <a:r>
              <a:rPr lang="en-GB" altLang="en-US" dirty="0">
                <a:solidFill>
                  <a:schemeClr val="accent5"/>
                </a:solidFill>
                <a:cs typeface="Times New Roman" pitchFamily="18" charset="0"/>
              </a:rPr>
              <a:t>= 6.29 V with B +</a:t>
            </a:r>
            <a:r>
              <a:rPr lang="en-GB" altLang="en-US" dirty="0" err="1">
                <a:solidFill>
                  <a:schemeClr val="accent5"/>
                </a:solidFill>
                <a:cs typeface="Times New Roman" pitchFamily="18" charset="0"/>
              </a:rPr>
              <a:t>Ve</a:t>
            </a:r>
            <a:r>
              <a:rPr lang="en-GB" altLang="en-US" dirty="0">
                <a:solidFill>
                  <a:schemeClr val="accent5"/>
                </a:solidFill>
                <a:cs typeface="Times New Roman" pitchFamily="18" charset="0"/>
              </a:rPr>
              <a:t>, R</a:t>
            </a:r>
            <a:r>
              <a:rPr lang="en-GB" altLang="en-US" baseline="-25000" dirty="0">
                <a:solidFill>
                  <a:schemeClr val="accent5"/>
                </a:solidFill>
                <a:cs typeface="Times New Roman" pitchFamily="18" charset="0"/>
              </a:rPr>
              <a:t>TH</a:t>
            </a:r>
            <a:r>
              <a:rPr lang="en-GB" altLang="en-US" dirty="0">
                <a:solidFill>
                  <a:schemeClr val="accent5"/>
                </a:solidFill>
                <a:cs typeface="Times New Roman" pitchFamily="18" charset="0"/>
              </a:rPr>
              <a:t> = 9.43 </a:t>
            </a:r>
            <a:r>
              <a:rPr lang="en-GB" altLang="en-US" dirty="0" smtClean="0">
                <a:solidFill>
                  <a:schemeClr val="accent5"/>
                </a:solidFill>
                <a:latin typeface="Symbol" pitchFamily="18" charset="2"/>
                <a:cs typeface="Times New Roman" pitchFamily="18" charset="0"/>
              </a:rPr>
              <a:t>W,                                                 	I</a:t>
            </a:r>
            <a:r>
              <a:rPr lang="en-GB" altLang="en-US" baseline="-25000" dirty="0" smtClean="0">
                <a:solidFill>
                  <a:schemeClr val="accent5"/>
                </a:solidFill>
                <a:cs typeface="Times New Roman" pitchFamily="18" charset="0"/>
              </a:rPr>
              <a:t>N</a:t>
            </a:r>
            <a:r>
              <a:rPr lang="en-GB" altLang="en-US" dirty="0" smtClean="0">
                <a:solidFill>
                  <a:schemeClr val="accent5"/>
                </a:solidFill>
                <a:cs typeface="Times New Roman" pitchFamily="18" charset="0"/>
              </a:rPr>
              <a:t> </a:t>
            </a:r>
            <a:r>
              <a:rPr lang="en-GB" altLang="en-US" dirty="0">
                <a:solidFill>
                  <a:schemeClr val="accent5"/>
                </a:solidFill>
                <a:cs typeface="Times New Roman" pitchFamily="18" charset="0"/>
              </a:rPr>
              <a:t>= </a:t>
            </a:r>
            <a:r>
              <a:rPr lang="en-GB" altLang="en-US" dirty="0" smtClean="0">
                <a:solidFill>
                  <a:schemeClr val="accent5"/>
                </a:solidFill>
                <a:cs typeface="Times New Roman" pitchFamily="18" charset="0"/>
              </a:rPr>
              <a:t>-0.67 A , R</a:t>
            </a:r>
            <a:r>
              <a:rPr lang="en-GB" altLang="en-US" baseline="-25000" dirty="0" smtClean="0">
                <a:solidFill>
                  <a:schemeClr val="accent5"/>
                </a:solidFill>
                <a:cs typeface="Times New Roman" pitchFamily="18" charset="0"/>
              </a:rPr>
              <a:t>N</a:t>
            </a:r>
            <a:r>
              <a:rPr lang="en-GB" altLang="en-US" dirty="0" smtClean="0">
                <a:solidFill>
                  <a:schemeClr val="accent5"/>
                </a:solidFill>
                <a:cs typeface="Times New Roman" pitchFamily="18" charset="0"/>
              </a:rPr>
              <a:t> </a:t>
            </a:r>
            <a:r>
              <a:rPr lang="en-GB" altLang="en-US" dirty="0">
                <a:solidFill>
                  <a:schemeClr val="accent5"/>
                </a:solidFill>
                <a:cs typeface="Times New Roman" pitchFamily="18" charset="0"/>
              </a:rPr>
              <a:t>= 9.43 </a:t>
            </a:r>
            <a:r>
              <a:rPr lang="en-GB" altLang="en-US" dirty="0">
                <a:solidFill>
                  <a:schemeClr val="accent5"/>
                </a:solidFill>
                <a:latin typeface="Symbol" pitchFamily="18" charset="2"/>
                <a:cs typeface="Times New Roman" pitchFamily="18" charset="0"/>
              </a:rPr>
              <a:t>W</a:t>
            </a:r>
            <a:endParaRPr lang="en-GB" altLang="en-US" b="1" dirty="0">
              <a:solidFill>
                <a:schemeClr val="accent5"/>
              </a:solidFill>
              <a:cs typeface="Times New Roman" pitchFamily="18" charset="0"/>
            </a:endParaRPr>
          </a:p>
          <a:p>
            <a:pPr marL="273050" indent="-7938" algn="just">
              <a:buFont typeface="Wingdings" pitchFamily="2" charset="2"/>
              <a:buNone/>
            </a:pPr>
            <a:endParaRPr lang="en-GB" altLang="en-US" b="1" dirty="0" smtClean="0">
              <a:solidFill>
                <a:schemeClr val="accent5"/>
              </a:solidFill>
              <a:cs typeface="Times New Roman" pitchFamily="18" charset="0"/>
            </a:endParaRPr>
          </a:p>
        </p:txBody>
      </p:sp>
      <p:graphicFrame>
        <p:nvGraphicFramePr>
          <p:cNvPr id="16464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005655"/>
              </p:ext>
            </p:extLst>
          </p:nvPr>
        </p:nvGraphicFramePr>
        <p:xfrm>
          <a:off x="396833" y="282232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33" y="282232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771403" y="2211858"/>
            <a:ext cx="5222522" cy="2767915"/>
            <a:chOff x="1474839" y="1683827"/>
            <a:chExt cx="5881893" cy="3991079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773901" y="5151686"/>
              <a:ext cx="117660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 smtClean="0"/>
                <a:t>Figure1</a:t>
              </a:r>
              <a:endParaRPr lang="en-US" altLang="en-US" sz="2800" dirty="0"/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3757381" y="2306676"/>
              <a:ext cx="1253911" cy="434080"/>
              <a:chOff x="930" y="3534"/>
              <a:chExt cx="1152" cy="198"/>
            </a:xfrm>
          </p:grpSpPr>
          <p:grpSp>
            <p:nvGrpSpPr>
              <p:cNvPr id="58" name="Group 7"/>
              <p:cNvGrpSpPr>
                <a:grpSpLocks/>
              </p:cNvGrpSpPr>
              <p:nvPr/>
            </p:nvGrpSpPr>
            <p:grpSpPr bwMode="auto">
              <a:xfrm>
                <a:off x="930" y="3534"/>
                <a:ext cx="474" cy="198"/>
                <a:chOff x="864" y="3360"/>
                <a:chExt cx="474" cy="198"/>
              </a:xfrm>
            </p:grpSpPr>
            <p:sp>
              <p:nvSpPr>
                <p:cNvPr id="66" name="Line 8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67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56" y="3360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68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1146" y="3366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6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242" y="3360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59" name="Line 12"/>
              <p:cNvSpPr>
                <a:spLocks noChangeShapeType="1"/>
              </p:cNvSpPr>
              <p:nvPr/>
            </p:nvSpPr>
            <p:spPr bwMode="auto">
              <a:xfrm flipV="1">
                <a:off x="1506" y="3534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60" name="Line 13"/>
              <p:cNvSpPr>
                <a:spLocks noChangeShapeType="1"/>
              </p:cNvSpPr>
              <p:nvPr/>
            </p:nvSpPr>
            <p:spPr bwMode="auto">
              <a:xfrm flipH="1" flipV="1">
                <a:off x="1416" y="3534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61" name="Group 14"/>
              <p:cNvGrpSpPr>
                <a:grpSpLocks/>
              </p:cNvGrpSpPr>
              <p:nvPr/>
            </p:nvGrpSpPr>
            <p:grpSpPr bwMode="auto">
              <a:xfrm flipH="1">
                <a:off x="1608" y="3534"/>
                <a:ext cx="474" cy="198"/>
                <a:chOff x="864" y="3360"/>
                <a:chExt cx="474" cy="198"/>
              </a:xfrm>
            </p:grpSpPr>
            <p:sp>
              <p:nvSpPr>
                <p:cNvPr id="62" name="Line 15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63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056" y="3360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64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1146" y="3366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6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242" y="3360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grpSp>
          <p:nvGrpSpPr>
            <p:cNvPr id="11" name="Group 19"/>
            <p:cNvGrpSpPr>
              <a:grpSpLocks/>
            </p:cNvGrpSpPr>
            <p:nvPr/>
          </p:nvGrpSpPr>
          <p:grpSpPr bwMode="auto">
            <a:xfrm rot="16200000">
              <a:off x="3074045" y="3643279"/>
              <a:ext cx="1302241" cy="417970"/>
              <a:chOff x="930" y="3534"/>
              <a:chExt cx="1152" cy="198"/>
            </a:xfrm>
          </p:grpSpPr>
          <p:grpSp>
            <p:nvGrpSpPr>
              <p:cNvPr id="46" name="Group 20"/>
              <p:cNvGrpSpPr>
                <a:grpSpLocks/>
              </p:cNvGrpSpPr>
              <p:nvPr/>
            </p:nvGrpSpPr>
            <p:grpSpPr bwMode="auto">
              <a:xfrm>
                <a:off x="930" y="3534"/>
                <a:ext cx="474" cy="198"/>
                <a:chOff x="864" y="3360"/>
                <a:chExt cx="474" cy="198"/>
              </a:xfrm>
            </p:grpSpPr>
            <p:sp>
              <p:nvSpPr>
                <p:cNvPr id="54" name="Line 21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5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056" y="3360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56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1146" y="3366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57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242" y="3360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47" name="Line 25"/>
              <p:cNvSpPr>
                <a:spLocks noChangeShapeType="1"/>
              </p:cNvSpPr>
              <p:nvPr/>
            </p:nvSpPr>
            <p:spPr bwMode="auto">
              <a:xfrm flipV="1">
                <a:off x="1506" y="3534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8" name="Line 26"/>
              <p:cNvSpPr>
                <a:spLocks noChangeShapeType="1"/>
              </p:cNvSpPr>
              <p:nvPr/>
            </p:nvSpPr>
            <p:spPr bwMode="auto">
              <a:xfrm flipH="1" flipV="1">
                <a:off x="1416" y="3534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49" name="Group 27"/>
              <p:cNvGrpSpPr>
                <a:grpSpLocks/>
              </p:cNvGrpSpPr>
              <p:nvPr/>
            </p:nvGrpSpPr>
            <p:grpSpPr bwMode="auto">
              <a:xfrm flipH="1">
                <a:off x="1608" y="3534"/>
                <a:ext cx="474" cy="198"/>
                <a:chOff x="864" y="3360"/>
                <a:chExt cx="474" cy="198"/>
              </a:xfrm>
            </p:grpSpPr>
            <p:sp>
              <p:nvSpPr>
                <p:cNvPr id="50" name="Line 28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51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056" y="3360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52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1146" y="3366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5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242" y="3360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 rot="16200000">
              <a:off x="1960259" y="3738175"/>
              <a:ext cx="1375532" cy="417970"/>
              <a:chOff x="930" y="3534"/>
              <a:chExt cx="1152" cy="198"/>
            </a:xfrm>
          </p:grpSpPr>
          <p:grpSp>
            <p:nvGrpSpPr>
              <p:cNvPr id="34" name="Group 33"/>
              <p:cNvGrpSpPr>
                <a:grpSpLocks/>
              </p:cNvGrpSpPr>
              <p:nvPr/>
            </p:nvGrpSpPr>
            <p:grpSpPr bwMode="auto">
              <a:xfrm>
                <a:off x="930" y="3534"/>
                <a:ext cx="474" cy="198"/>
                <a:chOff x="864" y="3360"/>
                <a:chExt cx="474" cy="198"/>
              </a:xfrm>
            </p:grpSpPr>
            <p:sp>
              <p:nvSpPr>
                <p:cNvPr id="42" name="Line 34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43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056" y="3360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44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1146" y="3366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45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242" y="3360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35" name="Line 38"/>
              <p:cNvSpPr>
                <a:spLocks noChangeShapeType="1"/>
              </p:cNvSpPr>
              <p:nvPr/>
            </p:nvSpPr>
            <p:spPr bwMode="auto">
              <a:xfrm flipV="1">
                <a:off x="1506" y="3534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6" name="Line 39"/>
              <p:cNvSpPr>
                <a:spLocks noChangeShapeType="1"/>
              </p:cNvSpPr>
              <p:nvPr/>
            </p:nvSpPr>
            <p:spPr bwMode="auto">
              <a:xfrm flipH="1" flipV="1">
                <a:off x="1416" y="3534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37" name="Group 40"/>
              <p:cNvGrpSpPr>
                <a:grpSpLocks/>
              </p:cNvGrpSpPr>
              <p:nvPr/>
            </p:nvGrpSpPr>
            <p:grpSpPr bwMode="auto">
              <a:xfrm flipH="1">
                <a:off x="1608" y="3534"/>
                <a:ext cx="474" cy="198"/>
                <a:chOff x="864" y="3360"/>
                <a:chExt cx="474" cy="198"/>
              </a:xfrm>
            </p:grpSpPr>
            <p:sp>
              <p:nvSpPr>
                <p:cNvPr id="38" name="Line 41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9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056" y="3360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40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1146" y="3366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41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242" y="3360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13" name="Line 45"/>
            <p:cNvSpPr>
              <a:spLocks noChangeShapeType="1"/>
            </p:cNvSpPr>
            <p:nvPr/>
          </p:nvSpPr>
          <p:spPr bwMode="auto">
            <a:xfrm flipV="1">
              <a:off x="3719383" y="2528414"/>
              <a:ext cx="0" cy="761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" name="Line 46"/>
            <p:cNvSpPr>
              <a:spLocks noChangeShapeType="1"/>
            </p:cNvSpPr>
            <p:nvPr/>
          </p:nvSpPr>
          <p:spPr bwMode="auto">
            <a:xfrm flipV="1">
              <a:off x="2640590" y="2503985"/>
              <a:ext cx="0" cy="6708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" name="Line 47"/>
            <p:cNvSpPr>
              <a:spLocks noChangeShapeType="1"/>
            </p:cNvSpPr>
            <p:nvPr/>
          </p:nvSpPr>
          <p:spPr bwMode="auto">
            <a:xfrm flipV="1">
              <a:off x="3719383" y="4292921"/>
              <a:ext cx="0" cy="6934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" name="Line 48"/>
            <p:cNvSpPr>
              <a:spLocks noChangeShapeType="1"/>
            </p:cNvSpPr>
            <p:nvPr/>
          </p:nvSpPr>
          <p:spPr bwMode="auto">
            <a:xfrm flipV="1">
              <a:off x="2640590" y="4437615"/>
              <a:ext cx="0" cy="539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7" name="Line 49"/>
            <p:cNvSpPr>
              <a:spLocks noChangeShapeType="1"/>
            </p:cNvSpPr>
            <p:nvPr/>
          </p:nvSpPr>
          <p:spPr bwMode="auto">
            <a:xfrm>
              <a:off x="5896794" y="2359291"/>
              <a:ext cx="0" cy="3438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8" name="Line 50"/>
            <p:cNvSpPr>
              <a:spLocks noChangeShapeType="1"/>
            </p:cNvSpPr>
            <p:nvPr/>
          </p:nvSpPr>
          <p:spPr bwMode="auto">
            <a:xfrm rot="16200000">
              <a:off x="2638938" y="2908969"/>
              <a:ext cx="0" cy="5336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9" name="Line 51"/>
            <p:cNvSpPr>
              <a:spLocks noChangeShapeType="1"/>
            </p:cNvSpPr>
            <p:nvPr/>
          </p:nvSpPr>
          <p:spPr bwMode="auto">
            <a:xfrm rot="16200000">
              <a:off x="2652156" y="3111787"/>
              <a:ext cx="0" cy="332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0" name="Oval 52"/>
            <p:cNvSpPr>
              <a:spLocks noChangeArrowheads="1"/>
            </p:cNvSpPr>
            <p:nvPr/>
          </p:nvSpPr>
          <p:spPr bwMode="auto">
            <a:xfrm>
              <a:off x="6660044" y="2438215"/>
              <a:ext cx="99123" cy="11462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1" name="Oval 53"/>
            <p:cNvSpPr>
              <a:spLocks noChangeArrowheads="1"/>
            </p:cNvSpPr>
            <p:nvPr/>
          </p:nvSpPr>
          <p:spPr bwMode="auto">
            <a:xfrm>
              <a:off x="6709606" y="4898003"/>
              <a:ext cx="100775" cy="11462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" name="Text Box 54"/>
            <p:cNvSpPr txBox="1">
              <a:spLocks noChangeArrowheads="1"/>
            </p:cNvSpPr>
            <p:nvPr/>
          </p:nvSpPr>
          <p:spPr bwMode="auto">
            <a:xfrm>
              <a:off x="1570088" y="3755205"/>
              <a:ext cx="96314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dirty="0" smtClean="0"/>
                <a:t>5 </a:t>
              </a:r>
              <a:r>
                <a:rPr lang="en-US" altLang="en-US" sz="3200" dirty="0" smtClean="0">
                  <a:latin typeface="Symbol" pitchFamily="18" charset="2"/>
                </a:rPr>
                <a:t>W</a:t>
              </a:r>
              <a:endParaRPr lang="en-US" altLang="en-US" dirty="0"/>
            </a:p>
          </p:txBody>
        </p:sp>
        <p:sp>
          <p:nvSpPr>
            <p:cNvPr id="23" name="Text Box 55"/>
            <p:cNvSpPr txBox="1">
              <a:spLocks noChangeArrowheads="1"/>
            </p:cNvSpPr>
            <p:nvPr/>
          </p:nvSpPr>
          <p:spPr bwMode="auto">
            <a:xfrm>
              <a:off x="3901110" y="3481135"/>
              <a:ext cx="96314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dirty="0" smtClean="0"/>
                <a:t>2 </a:t>
              </a:r>
              <a:r>
                <a:rPr lang="en-US" altLang="en-US" sz="3200" dirty="0" smtClean="0">
                  <a:latin typeface="Symbol" pitchFamily="18" charset="2"/>
                </a:rPr>
                <a:t>W</a:t>
              </a:r>
              <a:endParaRPr lang="en-US" altLang="en-US" dirty="0"/>
            </a:p>
          </p:txBody>
        </p:sp>
        <p:sp>
          <p:nvSpPr>
            <p:cNvPr id="24" name="Text Box 56"/>
            <p:cNvSpPr txBox="1">
              <a:spLocks noChangeArrowheads="1"/>
            </p:cNvSpPr>
            <p:nvPr/>
          </p:nvSpPr>
          <p:spPr bwMode="auto">
            <a:xfrm>
              <a:off x="3955387" y="1683827"/>
              <a:ext cx="96314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dirty="0" smtClean="0"/>
                <a:t>8 </a:t>
              </a:r>
              <a:r>
                <a:rPr lang="en-US" altLang="en-US" sz="3200" dirty="0" smtClean="0">
                  <a:latin typeface="Symbol" pitchFamily="18" charset="2"/>
                </a:rPr>
                <a:t>W</a:t>
              </a:r>
              <a:endParaRPr lang="en-US" altLang="en-US" dirty="0"/>
            </a:p>
          </p:txBody>
        </p:sp>
        <p:sp>
          <p:nvSpPr>
            <p:cNvPr id="25" name="Text Box 57"/>
            <p:cNvSpPr txBox="1">
              <a:spLocks noChangeArrowheads="1"/>
            </p:cNvSpPr>
            <p:nvPr/>
          </p:nvSpPr>
          <p:spPr bwMode="auto">
            <a:xfrm>
              <a:off x="5397753" y="1705350"/>
              <a:ext cx="121756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dirty="0" smtClean="0"/>
                <a:t>12 V</a:t>
              </a:r>
              <a:endParaRPr lang="en-US" altLang="en-US" dirty="0"/>
            </a:p>
          </p:txBody>
        </p:sp>
        <p:sp>
          <p:nvSpPr>
            <p:cNvPr id="26" name="Text Box 59"/>
            <p:cNvSpPr txBox="1">
              <a:spLocks noChangeArrowheads="1"/>
            </p:cNvSpPr>
            <p:nvPr/>
          </p:nvSpPr>
          <p:spPr bwMode="auto">
            <a:xfrm>
              <a:off x="1474839" y="2827196"/>
              <a:ext cx="121756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dirty="0" smtClean="0"/>
                <a:t>20 V</a:t>
              </a:r>
              <a:endParaRPr lang="en-US" altLang="en-US" dirty="0"/>
            </a:p>
          </p:txBody>
        </p:sp>
        <p:sp>
          <p:nvSpPr>
            <p:cNvPr id="27" name="Text Box 63"/>
            <p:cNvSpPr txBox="1">
              <a:spLocks noChangeArrowheads="1"/>
            </p:cNvSpPr>
            <p:nvPr/>
          </p:nvSpPr>
          <p:spPr bwMode="auto">
            <a:xfrm>
              <a:off x="6741805" y="2101850"/>
              <a:ext cx="607957" cy="685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dirty="0"/>
                <a:t>A</a:t>
              </a:r>
              <a:endParaRPr lang="en-US" altLang="en-US" dirty="0"/>
            </a:p>
          </p:txBody>
        </p:sp>
        <p:sp>
          <p:nvSpPr>
            <p:cNvPr id="28" name="Text Box 64"/>
            <p:cNvSpPr txBox="1">
              <a:spLocks noChangeArrowheads="1"/>
            </p:cNvSpPr>
            <p:nvPr/>
          </p:nvSpPr>
          <p:spPr bwMode="auto">
            <a:xfrm>
              <a:off x="6773556" y="4507427"/>
              <a:ext cx="583176" cy="685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dirty="0"/>
                <a:t>B</a:t>
              </a:r>
              <a:endParaRPr lang="en-US" altLang="en-US" dirty="0"/>
            </a:p>
          </p:txBody>
        </p:sp>
        <p:sp>
          <p:nvSpPr>
            <p:cNvPr id="29" name="Line 65"/>
            <p:cNvSpPr>
              <a:spLocks noChangeShapeType="1"/>
            </p:cNvSpPr>
            <p:nvPr/>
          </p:nvSpPr>
          <p:spPr bwMode="auto">
            <a:xfrm>
              <a:off x="2622537" y="2526250"/>
              <a:ext cx="1169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" name="Line 66"/>
            <p:cNvSpPr>
              <a:spLocks noChangeShapeType="1"/>
            </p:cNvSpPr>
            <p:nvPr/>
          </p:nvSpPr>
          <p:spPr bwMode="auto">
            <a:xfrm>
              <a:off x="4917124" y="2526249"/>
              <a:ext cx="832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" name="Line 67"/>
            <p:cNvSpPr>
              <a:spLocks noChangeShapeType="1"/>
            </p:cNvSpPr>
            <p:nvPr/>
          </p:nvSpPr>
          <p:spPr bwMode="auto">
            <a:xfrm>
              <a:off x="5908358" y="2511501"/>
              <a:ext cx="832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2" name="Line 68"/>
            <p:cNvSpPr>
              <a:spLocks noChangeShapeType="1"/>
            </p:cNvSpPr>
            <p:nvPr/>
          </p:nvSpPr>
          <p:spPr bwMode="auto">
            <a:xfrm flipV="1">
              <a:off x="5741501" y="2212719"/>
              <a:ext cx="0" cy="6370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" name="Line 69"/>
            <p:cNvSpPr>
              <a:spLocks noChangeShapeType="1"/>
            </p:cNvSpPr>
            <p:nvPr/>
          </p:nvSpPr>
          <p:spPr bwMode="auto">
            <a:xfrm>
              <a:off x="2637286" y="4980685"/>
              <a:ext cx="41433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6174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212243"/>
            <a:ext cx="457200" cy="457200"/>
          </a:xfrm>
        </p:spPr>
        <p:txBody>
          <a:bodyPr/>
          <a:lstStyle/>
          <a:p>
            <a:fld id="{E7B74B3A-F91F-4615-AEB2-72A2F9946C6C}" type="slidenum">
              <a:rPr lang="en-US" altLang="en-US"/>
              <a:pPr/>
              <a:t>2</a:t>
            </a:fld>
            <a:endParaRPr lang="en-US" altLang="en-US" dirty="0"/>
          </a:p>
        </p:txBody>
      </p:sp>
      <p:graphicFrame>
        <p:nvGraphicFramePr>
          <p:cNvPr id="88143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18695"/>
              </p:ext>
            </p:extLst>
          </p:nvPr>
        </p:nvGraphicFramePr>
        <p:xfrm>
          <a:off x="727588" y="228214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588" y="228214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" name="Group 6"/>
          <p:cNvGrpSpPr>
            <a:grpSpLocks/>
          </p:cNvGrpSpPr>
          <p:nvPr/>
        </p:nvGrpSpPr>
        <p:grpSpPr bwMode="auto">
          <a:xfrm>
            <a:off x="2916722" y="2658244"/>
            <a:ext cx="1253911" cy="434080"/>
            <a:chOff x="930" y="3534"/>
            <a:chExt cx="1152" cy="198"/>
          </a:xfrm>
        </p:grpSpPr>
        <p:grpSp>
          <p:nvGrpSpPr>
            <p:cNvPr id="106" name="Group 7"/>
            <p:cNvGrpSpPr>
              <a:grpSpLocks/>
            </p:cNvGrpSpPr>
            <p:nvPr/>
          </p:nvGrpSpPr>
          <p:grpSpPr bwMode="auto">
            <a:xfrm>
              <a:off x="930" y="3534"/>
              <a:ext cx="474" cy="198"/>
              <a:chOff x="864" y="3360"/>
              <a:chExt cx="474" cy="198"/>
            </a:xfrm>
          </p:grpSpPr>
          <p:sp>
            <p:nvSpPr>
              <p:cNvPr id="114" name="Line 8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5" name="Line 9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6" name="Line 10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7" name="Line 11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07" name="Line 12"/>
            <p:cNvSpPr>
              <a:spLocks noChangeShapeType="1"/>
            </p:cNvSpPr>
            <p:nvPr/>
          </p:nvSpPr>
          <p:spPr bwMode="auto">
            <a:xfrm flipV="1">
              <a:off x="150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 flipV="1">
              <a:off x="141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09" name="Group 14"/>
            <p:cNvGrpSpPr>
              <a:grpSpLocks/>
            </p:cNvGrpSpPr>
            <p:nvPr/>
          </p:nvGrpSpPr>
          <p:grpSpPr bwMode="auto">
            <a:xfrm flipH="1">
              <a:off x="1608" y="3534"/>
              <a:ext cx="474" cy="198"/>
              <a:chOff x="864" y="3360"/>
              <a:chExt cx="474" cy="198"/>
            </a:xfrm>
          </p:grpSpPr>
          <p:sp>
            <p:nvSpPr>
              <p:cNvPr id="110" name="Line 15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1" name="Line 16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2" name="Line 17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3" name="Line 18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pSp>
        <p:nvGrpSpPr>
          <p:cNvPr id="118" name="Group 19"/>
          <p:cNvGrpSpPr>
            <a:grpSpLocks/>
          </p:cNvGrpSpPr>
          <p:nvPr/>
        </p:nvGrpSpPr>
        <p:grpSpPr bwMode="auto">
          <a:xfrm rot="16200000">
            <a:off x="2233386" y="3982491"/>
            <a:ext cx="1302241" cy="417970"/>
            <a:chOff x="930" y="3534"/>
            <a:chExt cx="1152" cy="198"/>
          </a:xfrm>
        </p:grpSpPr>
        <p:grpSp>
          <p:nvGrpSpPr>
            <p:cNvPr id="119" name="Group 20"/>
            <p:cNvGrpSpPr>
              <a:grpSpLocks/>
            </p:cNvGrpSpPr>
            <p:nvPr/>
          </p:nvGrpSpPr>
          <p:grpSpPr bwMode="auto">
            <a:xfrm>
              <a:off x="930" y="3534"/>
              <a:ext cx="474" cy="198"/>
              <a:chOff x="864" y="3360"/>
              <a:chExt cx="474" cy="198"/>
            </a:xfrm>
          </p:grpSpPr>
          <p:sp>
            <p:nvSpPr>
              <p:cNvPr id="127" name="Line 21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8" name="Line 22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9" name="Line 23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0" name="Line 24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20" name="Line 25"/>
            <p:cNvSpPr>
              <a:spLocks noChangeShapeType="1"/>
            </p:cNvSpPr>
            <p:nvPr/>
          </p:nvSpPr>
          <p:spPr bwMode="auto">
            <a:xfrm flipV="1">
              <a:off x="150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1" name="Line 26"/>
            <p:cNvSpPr>
              <a:spLocks noChangeShapeType="1"/>
            </p:cNvSpPr>
            <p:nvPr/>
          </p:nvSpPr>
          <p:spPr bwMode="auto">
            <a:xfrm flipH="1" flipV="1">
              <a:off x="141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22" name="Group 27"/>
            <p:cNvGrpSpPr>
              <a:grpSpLocks/>
            </p:cNvGrpSpPr>
            <p:nvPr/>
          </p:nvGrpSpPr>
          <p:grpSpPr bwMode="auto">
            <a:xfrm flipH="1">
              <a:off x="1608" y="3534"/>
              <a:ext cx="474" cy="198"/>
              <a:chOff x="864" y="3360"/>
              <a:chExt cx="474" cy="198"/>
            </a:xfrm>
          </p:grpSpPr>
          <p:sp>
            <p:nvSpPr>
              <p:cNvPr id="123" name="Line 28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4" name="Line 29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5" name="Line 30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6" name="Line 31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pSp>
        <p:nvGrpSpPr>
          <p:cNvPr id="131" name="Group 32"/>
          <p:cNvGrpSpPr>
            <a:grpSpLocks/>
          </p:cNvGrpSpPr>
          <p:nvPr/>
        </p:nvGrpSpPr>
        <p:grpSpPr bwMode="auto">
          <a:xfrm rot="16200000">
            <a:off x="677149" y="4121632"/>
            <a:ext cx="1375532" cy="417970"/>
            <a:chOff x="930" y="3534"/>
            <a:chExt cx="1152" cy="198"/>
          </a:xfrm>
        </p:grpSpPr>
        <p:grpSp>
          <p:nvGrpSpPr>
            <p:cNvPr id="132" name="Group 33"/>
            <p:cNvGrpSpPr>
              <a:grpSpLocks/>
            </p:cNvGrpSpPr>
            <p:nvPr/>
          </p:nvGrpSpPr>
          <p:grpSpPr bwMode="auto">
            <a:xfrm>
              <a:off x="930" y="3534"/>
              <a:ext cx="474" cy="198"/>
              <a:chOff x="864" y="3360"/>
              <a:chExt cx="474" cy="198"/>
            </a:xfrm>
          </p:grpSpPr>
          <p:sp>
            <p:nvSpPr>
              <p:cNvPr id="140" name="Line 34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41" name="Line 35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42" name="Line 36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43" name="Line 37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33" name="Line 38"/>
            <p:cNvSpPr>
              <a:spLocks noChangeShapeType="1"/>
            </p:cNvSpPr>
            <p:nvPr/>
          </p:nvSpPr>
          <p:spPr bwMode="auto">
            <a:xfrm flipV="1">
              <a:off x="150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4" name="Line 39"/>
            <p:cNvSpPr>
              <a:spLocks noChangeShapeType="1"/>
            </p:cNvSpPr>
            <p:nvPr/>
          </p:nvSpPr>
          <p:spPr bwMode="auto">
            <a:xfrm flipH="1" flipV="1">
              <a:off x="141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35" name="Group 40"/>
            <p:cNvGrpSpPr>
              <a:grpSpLocks/>
            </p:cNvGrpSpPr>
            <p:nvPr/>
          </p:nvGrpSpPr>
          <p:grpSpPr bwMode="auto">
            <a:xfrm flipH="1">
              <a:off x="1608" y="3534"/>
              <a:ext cx="474" cy="198"/>
              <a:chOff x="864" y="3360"/>
              <a:chExt cx="474" cy="198"/>
            </a:xfrm>
          </p:grpSpPr>
          <p:sp>
            <p:nvSpPr>
              <p:cNvPr id="136" name="Line 41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7" name="Line 42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8" name="Line 43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9" name="Line 44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sp>
        <p:nvSpPr>
          <p:cNvPr id="144" name="Line 45"/>
          <p:cNvSpPr>
            <a:spLocks noChangeShapeType="1"/>
          </p:cNvSpPr>
          <p:nvPr/>
        </p:nvSpPr>
        <p:spPr bwMode="auto">
          <a:xfrm flipV="1">
            <a:off x="2878724" y="2867626"/>
            <a:ext cx="0" cy="76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5" name="Line 46"/>
          <p:cNvSpPr>
            <a:spLocks noChangeShapeType="1"/>
          </p:cNvSpPr>
          <p:nvPr/>
        </p:nvSpPr>
        <p:spPr bwMode="auto">
          <a:xfrm flipH="1" flipV="1">
            <a:off x="1356852" y="2861186"/>
            <a:ext cx="628" cy="6971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6" name="Line 47"/>
          <p:cNvSpPr>
            <a:spLocks noChangeShapeType="1"/>
          </p:cNvSpPr>
          <p:nvPr/>
        </p:nvSpPr>
        <p:spPr bwMode="auto">
          <a:xfrm flipV="1">
            <a:off x="2878724" y="4632133"/>
            <a:ext cx="0" cy="6934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7" name="Line 48"/>
          <p:cNvSpPr>
            <a:spLocks noChangeShapeType="1"/>
          </p:cNvSpPr>
          <p:nvPr/>
        </p:nvSpPr>
        <p:spPr bwMode="auto">
          <a:xfrm flipV="1">
            <a:off x="1357480" y="4821072"/>
            <a:ext cx="0" cy="539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8" name="Line 49"/>
          <p:cNvSpPr>
            <a:spLocks noChangeShapeType="1"/>
          </p:cNvSpPr>
          <p:nvPr/>
        </p:nvSpPr>
        <p:spPr bwMode="auto">
          <a:xfrm>
            <a:off x="5056135" y="2698503"/>
            <a:ext cx="0" cy="3438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9" name="Line 50"/>
          <p:cNvSpPr>
            <a:spLocks noChangeShapeType="1"/>
          </p:cNvSpPr>
          <p:nvPr/>
        </p:nvSpPr>
        <p:spPr bwMode="auto">
          <a:xfrm rot="16200000">
            <a:off x="1355828" y="3292426"/>
            <a:ext cx="0" cy="5336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0" name="Line 51"/>
          <p:cNvSpPr>
            <a:spLocks noChangeShapeType="1"/>
          </p:cNvSpPr>
          <p:nvPr/>
        </p:nvSpPr>
        <p:spPr bwMode="auto">
          <a:xfrm rot="16200000">
            <a:off x="1369046" y="3495244"/>
            <a:ext cx="0" cy="332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1" name="Oval 52"/>
          <p:cNvSpPr>
            <a:spLocks noChangeArrowheads="1"/>
          </p:cNvSpPr>
          <p:nvPr/>
        </p:nvSpPr>
        <p:spPr bwMode="auto">
          <a:xfrm>
            <a:off x="5819385" y="2777427"/>
            <a:ext cx="99123" cy="11462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2" name="Oval 53"/>
          <p:cNvSpPr>
            <a:spLocks noChangeArrowheads="1"/>
          </p:cNvSpPr>
          <p:nvPr/>
        </p:nvSpPr>
        <p:spPr bwMode="auto">
          <a:xfrm>
            <a:off x="5868947" y="5237215"/>
            <a:ext cx="100775" cy="11462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3" name="Text Box 54"/>
          <p:cNvSpPr txBox="1">
            <a:spLocks noChangeArrowheads="1"/>
          </p:cNvSpPr>
          <p:nvPr/>
        </p:nvSpPr>
        <p:spPr bwMode="auto">
          <a:xfrm>
            <a:off x="286978" y="4138662"/>
            <a:ext cx="9631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5 </a:t>
            </a:r>
            <a:r>
              <a:rPr lang="en-US" altLang="en-US" sz="3200" dirty="0" smtClean="0">
                <a:latin typeface="Symbol" pitchFamily="18" charset="2"/>
              </a:rPr>
              <a:t>W</a:t>
            </a:r>
            <a:endParaRPr lang="en-US" altLang="en-US" dirty="0"/>
          </a:p>
        </p:txBody>
      </p:sp>
      <p:sp>
        <p:nvSpPr>
          <p:cNvPr id="154" name="Text Box 55"/>
          <p:cNvSpPr txBox="1">
            <a:spLocks noChangeArrowheads="1"/>
          </p:cNvSpPr>
          <p:nvPr/>
        </p:nvSpPr>
        <p:spPr bwMode="auto">
          <a:xfrm>
            <a:off x="3060451" y="3820347"/>
            <a:ext cx="9631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2 </a:t>
            </a:r>
            <a:r>
              <a:rPr lang="en-US" altLang="en-US" sz="3200" dirty="0" smtClean="0">
                <a:latin typeface="Symbol" pitchFamily="18" charset="2"/>
              </a:rPr>
              <a:t>W</a:t>
            </a:r>
            <a:endParaRPr lang="en-US" altLang="en-US" dirty="0"/>
          </a:p>
        </p:txBody>
      </p:sp>
      <p:sp>
        <p:nvSpPr>
          <p:cNvPr id="155" name="Text Box 56"/>
          <p:cNvSpPr txBox="1">
            <a:spLocks noChangeArrowheads="1"/>
          </p:cNvSpPr>
          <p:nvPr/>
        </p:nvSpPr>
        <p:spPr bwMode="auto">
          <a:xfrm>
            <a:off x="3114728" y="2023039"/>
            <a:ext cx="9631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8 </a:t>
            </a:r>
            <a:r>
              <a:rPr lang="en-US" altLang="en-US" sz="3200" dirty="0" smtClean="0">
                <a:latin typeface="Symbol" pitchFamily="18" charset="2"/>
              </a:rPr>
              <a:t>W</a:t>
            </a:r>
            <a:endParaRPr lang="en-US" altLang="en-US" dirty="0"/>
          </a:p>
        </p:txBody>
      </p:sp>
      <p:sp>
        <p:nvSpPr>
          <p:cNvPr id="156" name="Text Box 57"/>
          <p:cNvSpPr txBox="1">
            <a:spLocks noChangeArrowheads="1"/>
          </p:cNvSpPr>
          <p:nvPr/>
        </p:nvSpPr>
        <p:spPr bwMode="auto">
          <a:xfrm>
            <a:off x="4557094" y="2044562"/>
            <a:ext cx="1217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12 V</a:t>
            </a:r>
            <a:endParaRPr lang="en-US" altLang="en-US" dirty="0"/>
          </a:p>
        </p:txBody>
      </p:sp>
      <p:sp>
        <p:nvSpPr>
          <p:cNvPr id="157" name="Text Box 59"/>
          <p:cNvSpPr txBox="1">
            <a:spLocks noChangeArrowheads="1"/>
          </p:cNvSpPr>
          <p:nvPr/>
        </p:nvSpPr>
        <p:spPr bwMode="auto">
          <a:xfrm>
            <a:off x="176980" y="3166408"/>
            <a:ext cx="1217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20 V</a:t>
            </a:r>
            <a:endParaRPr lang="en-US" altLang="en-US" dirty="0"/>
          </a:p>
        </p:txBody>
      </p:sp>
      <p:sp>
        <p:nvSpPr>
          <p:cNvPr id="158" name="Text Box 63"/>
          <p:cNvSpPr txBox="1">
            <a:spLocks noChangeArrowheads="1"/>
          </p:cNvSpPr>
          <p:nvPr/>
        </p:nvSpPr>
        <p:spPr bwMode="auto">
          <a:xfrm>
            <a:off x="5901146" y="2441062"/>
            <a:ext cx="607957" cy="68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/>
              <a:t>A</a:t>
            </a:r>
            <a:endParaRPr lang="en-US" altLang="en-US" dirty="0"/>
          </a:p>
        </p:txBody>
      </p:sp>
      <p:sp>
        <p:nvSpPr>
          <p:cNvPr id="159" name="Text Box 64"/>
          <p:cNvSpPr txBox="1">
            <a:spLocks noChangeArrowheads="1"/>
          </p:cNvSpPr>
          <p:nvPr/>
        </p:nvSpPr>
        <p:spPr bwMode="auto">
          <a:xfrm>
            <a:off x="5932897" y="4846639"/>
            <a:ext cx="583176" cy="68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/>
              <a:t>B</a:t>
            </a:r>
            <a:endParaRPr lang="en-US" altLang="en-US" dirty="0"/>
          </a:p>
        </p:txBody>
      </p:sp>
      <p:sp>
        <p:nvSpPr>
          <p:cNvPr id="160" name="Line 65"/>
          <p:cNvSpPr>
            <a:spLocks noChangeShapeType="1"/>
          </p:cNvSpPr>
          <p:nvPr/>
        </p:nvSpPr>
        <p:spPr bwMode="auto">
          <a:xfrm flipV="1">
            <a:off x="1342103" y="2865459"/>
            <a:ext cx="1609431" cy="104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61" name="Line 66"/>
          <p:cNvSpPr>
            <a:spLocks noChangeShapeType="1"/>
          </p:cNvSpPr>
          <p:nvPr/>
        </p:nvSpPr>
        <p:spPr bwMode="auto">
          <a:xfrm>
            <a:off x="4076465" y="2865461"/>
            <a:ext cx="832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62" name="Line 67"/>
          <p:cNvSpPr>
            <a:spLocks noChangeShapeType="1"/>
          </p:cNvSpPr>
          <p:nvPr/>
        </p:nvSpPr>
        <p:spPr bwMode="auto">
          <a:xfrm>
            <a:off x="5067699" y="2850713"/>
            <a:ext cx="832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63" name="Line 68"/>
          <p:cNvSpPr>
            <a:spLocks noChangeShapeType="1"/>
          </p:cNvSpPr>
          <p:nvPr/>
        </p:nvSpPr>
        <p:spPr bwMode="auto">
          <a:xfrm flipV="1">
            <a:off x="4900842" y="2551931"/>
            <a:ext cx="0" cy="637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64" name="Line 69"/>
          <p:cNvSpPr>
            <a:spLocks noChangeShapeType="1"/>
          </p:cNvSpPr>
          <p:nvPr/>
        </p:nvSpPr>
        <p:spPr bwMode="auto">
          <a:xfrm flipV="1">
            <a:off x="1327355" y="5319896"/>
            <a:ext cx="4612630" cy="190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165" name="Group 164"/>
          <p:cNvGrpSpPr/>
          <p:nvPr/>
        </p:nvGrpSpPr>
        <p:grpSpPr>
          <a:xfrm>
            <a:off x="1622324" y="3501418"/>
            <a:ext cx="884903" cy="1104752"/>
            <a:chOff x="2764229" y="4578280"/>
            <a:chExt cx="793003" cy="1104752"/>
          </a:xfrm>
        </p:grpSpPr>
        <p:sp>
          <p:nvSpPr>
            <p:cNvPr id="166" name="Arc 165"/>
            <p:cNvSpPr/>
            <p:nvPr/>
          </p:nvSpPr>
          <p:spPr>
            <a:xfrm>
              <a:off x="2764227" y="4578280"/>
              <a:ext cx="793003" cy="1064506"/>
            </a:xfrm>
            <a:prstGeom prst="arc">
              <a:avLst>
                <a:gd name="adj1" fmla="val 11965786"/>
                <a:gd name="adj2" fmla="val 3936894"/>
              </a:avLst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7" name="Text Box 21"/>
            <p:cNvSpPr txBox="1">
              <a:spLocks noChangeArrowheads="1"/>
            </p:cNvSpPr>
            <p:nvPr/>
          </p:nvSpPr>
          <p:spPr bwMode="auto">
            <a:xfrm>
              <a:off x="3071576" y="5182969"/>
              <a:ext cx="342900" cy="500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0063" indent="-42863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00113" indent="14288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Clr>
                  <a:srgbClr val="FFFF00"/>
                </a:buClr>
                <a:buSzPct val="90000"/>
                <a:buFont typeface="Monotype Sorts" pitchFamily="2" charset="2"/>
                <a:buNone/>
              </a:pPr>
              <a:r>
                <a:rPr lang="en-GB" sz="3200" b="0" dirty="0" smtClean="0">
                  <a:solidFill>
                    <a:srgbClr val="FF0000"/>
                  </a:solidFill>
                </a:rPr>
                <a:t>I</a:t>
              </a:r>
              <a:endParaRPr lang="en-GB" sz="3200" b="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632353"/>
              </p:ext>
            </p:extLst>
          </p:nvPr>
        </p:nvGraphicFramePr>
        <p:xfrm>
          <a:off x="5627124" y="3449022"/>
          <a:ext cx="32099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5" imgW="1447560" imgH="393480" progId="Equation.3">
                  <p:embed/>
                </p:oleObj>
              </mc:Choice>
              <mc:Fallback>
                <p:oleObj name="Equation" r:id="rId5" imgW="1447560" imgH="393480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124" y="3449022"/>
                        <a:ext cx="320992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Rectangle 167"/>
          <p:cNvSpPr/>
          <p:nvPr/>
        </p:nvSpPr>
        <p:spPr>
          <a:xfrm>
            <a:off x="307510" y="1410057"/>
            <a:ext cx="5650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smtClean="0">
                <a:cs typeface="Times New Roman" pitchFamily="18" charset="0"/>
              </a:rPr>
              <a:t>To find </a:t>
            </a:r>
            <a:r>
              <a:rPr lang="en-GB" altLang="en-US" sz="2800" dirty="0" err="1" smtClean="0">
                <a:cs typeface="Times New Roman" pitchFamily="18" charset="0"/>
              </a:rPr>
              <a:t>Thevenin’s</a:t>
            </a:r>
            <a:r>
              <a:rPr lang="en-GB" altLang="en-US" sz="2800" dirty="0" smtClean="0">
                <a:cs typeface="Times New Roman" pitchFamily="18" charset="0"/>
              </a:rPr>
              <a:t> equivalent </a:t>
            </a:r>
            <a:r>
              <a:rPr lang="en-GB" altLang="en-US" sz="2800" dirty="0" err="1" smtClean="0">
                <a:cs typeface="Times New Roman" pitchFamily="18" charset="0"/>
              </a:rPr>
              <a:t>voltage,V</a:t>
            </a:r>
            <a:r>
              <a:rPr lang="en-GB" altLang="en-US" sz="2800" baseline="-25000" dirty="0" err="1" smtClean="0">
                <a:cs typeface="Times New Roman" pitchFamily="18" charset="0"/>
              </a:rPr>
              <a:t>TH</a:t>
            </a:r>
            <a:endParaRPr lang="en-SG" sz="2800" dirty="0"/>
          </a:p>
        </p:txBody>
      </p:sp>
      <p:sp>
        <p:nvSpPr>
          <p:cNvPr id="73" name="Rectangle 2"/>
          <p:cNvSpPr>
            <a:spLocks noGrp="1" noChangeArrowheads="1"/>
          </p:cNvSpPr>
          <p:nvPr>
            <p:ph type="title"/>
          </p:nvPr>
        </p:nvSpPr>
        <p:spPr>
          <a:xfrm>
            <a:off x="1689131" y="358346"/>
            <a:ext cx="6664037" cy="838200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Solution to Tutorial 4, Question 1</a:t>
            </a:r>
            <a:endParaRPr lang="en-GB" altLang="en-US" dirty="0"/>
          </a:p>
        </p:txBody>
      </p:sp>
      <p:sp>
        <p:nvSpPr>
          <p:cNvPr id="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763" y="6162813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/>
              <a:t>Theory &amp; </a:t>
            </a:r>
            <a:r>
              <a:rPr lang="en-US" altLang="en-US" dirty="0" smtClean="0"/>
              <a:t>Analysis / LML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322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233" y="6131642"/>
            <a:ext cx="457200" cy="457200"/>
          </a:xfrm>
        </p:spPr>
        <p:txBody>
          <a:bodyPr/>
          <a:lstStyle/>
          <a:p>
            <a:fld id="{E7B74B3A-F91F-4615-AEB2-72A2F9946C6C}" type="slidenum">
              <a:rPr lang="en-US" altLang="en-US"/>
              <a:pPr/>
              <a:t>3</a:t>
            </a:fld>
            <a:endParaRPr lang="en-US" altLang="en-US"/>
          </a:p>
        </p:txBody>
      </p:sp>
      <p:graphicFrame>
        <p:nvGraphicFramePr>
          <p:cNvPr id="88143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544537"/>
              </p:ext>
            </p:extLst>
          </p:nvPr>
        </p:nvGraphicFramePr>
        <p:xfrm>
          <a:off x="518701" y="318203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01" y="318203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40246" y="1572289"/>
            <a:ext cx="5650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smtClean="0">
                <a:cs typeface="Times New Roman" pitchFamily="18" charset="0"/>
              </a:rPr>
              <a:t>To find </a:t>
            </a:r>
            <a:r>
              <a:rPr lang="en-GB" altLang="en-US" sz="2800" dirty="0" err="1" smtClean="0">
                <a:cs typeface="Times New Roman" pitchFamily="18" charset="0"/>
              </a:rPr>
              <a:t>Thevenin’s</a:t>
            </a:r>
            <a:r>
              <a:rPr lang="en-GB" altLang="en-US" sz="2800" dirty="0" smtClean="0">
                <a:cs typeface="Times New Roman" pitchFamily="18" charset="0"/>
              </a:rPr>
              <a:t> equivalent </a:t>
            </a:r>
            <a:r>
              <a:rPr lang="en-GB" altLang="en-US" sz="2800" dirty="0" err="1" smtClean="0">
                <a:cs typeface="Times New Roman" pitchFamily="18" charset="0"/>
              </a:rPr>
              <a:t>voltage,V</a:t>
            </a:r>
            <a:r>
              <a:rPr lang="en-GB" altLang="en-US" sz="2800" baseline="-25000" dirty="0" err="1" smtClean="0">
                <a:cs typeface="Times New Roman" pitchFamily="18" charset="0"/>
              </a:rPr>
              <a:t>TH</a:t>
            </a:r>
            <a:endParaRPr lang="en-SG" sz="2800" dirty="0"/>
          </a:p>
        </p:txBody>
      </p:sp>
      <p:grpSp>
        <p:nvGrpSpPr>
          <p:cNvPr id="105" name="Group 6"/>
          <p:cNvGrpSpPr>
            <a:grpSpLocks/>
          </p:cNvGrpSpPr>
          <p:nvPr/>
        </p:nvGrpSpPr>
        <p:grpSpPr bwMode="auto">
          <a:xfrm>
            <a:off x="2769238" y="2763875"/>
            <a:ext cx="1253911" cy="434080"/>
            <a:chOff x="930" y="3534"/>
            <a:chExt cx="1152" cy="198"/>
          </a:xfrm>
        </p:grpSpPr>
        <p:grpSp>
          <p:nvGrpSpPr>
            <p:cNvPr id="106" name="Group 7"/>
            <p:cNvGrpSpPr>
              <a:grpSpLocks/>
            </p:cNvGrpSpPr>
            <p:nvPr/>
          </p:nvGrpSpPr>
          <p:grpSpPr bwMode="auto">
            <a:xfrm>
              <a:off x="930" y="3534"/>
              <a:ext cx="474" cy="198"/>
              <a:chOff x="864" y="3360"/>
              <a:chExt cx="474" cy="198"/>
            </a:xfrm>
          </p:grpSpPr>
          <p:sp>
            <p:nvSpPr>
              <p:cNvPr id="114" name="Line 8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5" name="Line 9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6" name="Line 10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7" name="Line 11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07" name="Line 12"/>
            <p:cNvSpPr>
              <a:spLocks noChangeShapeType="1"/>
            </p:cNvSpPr>
            <p:nvPr/>
          </p:nvSpPr>
          <p:spPr bwMode="auto">
            <a:xfrm flipV="1">
              <a:off x="150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 flipV="1">
              <a:off x="141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09" name="Group 14"/>
            <p:cNvGrpSpPr>
              <a:grpSpLocks/>
            </p:cNvGrpSpPr>
            <p:nvPr/>
          </p:nvGrpSpPr>
          <p:grpSpPr bwMode="auto">
            <a:xfrm flipH="1">
              <a:off x="1608" y="3534"/>
              <a:ext cx="474" cy="198"/>
              <a:chOff x="864" y="3360"/>
              <a:chExt cx="474" cy="198"/>
            </a:xfrm>
          </p:grpSpPr>
          <p:sp>
            <p:nvSpPr>
              <p:cNvPr id="110" name="Line 15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1" name="Line 16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2" name="Line 17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3" name="Line 18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pSp>
        <p:nvGrpSpPr>
          <p:cNvPr id="118" name="Group 19"/>
          <p:cNvGrpSpPr>
            <a:grpSpLocks/>
          </p:cNvGrpSpPr>
          <p:nvPr/>
        </p:nvGrpSpPr>
        <p:grpSpPr bwMode="auto">
          <a:xfrm rot="16200000">
            <a:off x="2085902" y="4100478"/>
            <a:ext cx="1302241" cy="417970"/>
            <a:chOff x="930" y="3534"/>
            <a:chExt cx="1152" cy="198"/>
          </a:xfrm>
        </p:grpSpPr>
        <p:grpSp>
          <p:nvGrpSpPr>
            <p:cNvPr id="119" name="Group 20"/>
            <p:cNvGrpSpPr>
              <a:grpSpLocks/>
            </p:cNvGrpSpPr>
            <p:nvPr/>
          </p:nvGrpSpPr>
          <p:grpSpPr bwMode="auto">
            <a:xfrm>
              <a:off x="930" y="3534"/>
              <a:ext cx="474" cy="198"/>
              <a:chOff x="864" y="3360"/>
              <a:chExt cx="474" cy="198"/>
            </a:xfrm>
          </p:grpSpPr>
          <p:sp>
            <p:nvSpPr>
              <p:cNvPr id="127" name="Line 21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8" name="Line 22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9" name="Line 23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0" name="Line 24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20" name="Line 25"/>
            <p:cNvSpPr>
              <a:spLocks noChangeShapeType="1"/>
            </p:cNvSpPr>
            <p:nvPr/>
          </p:nvSpPr>
          <p:spPr bwMode="auto">
            <a:xfrm flipV="1">
              <a:off x="150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1" name="Line 26"/>
            <p:cNvSpPr>
              <a:spLocks noChangeShapeType="1"/>
            </p:cNvSpPr>
            <p:nvPr/>
          </p:nvSpPr>
          <p:spPr bwMode="auto">
            <a:xfrm flipH="1" flipV="1">
              <a:off x="141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22" name="Group 27"/>
            <p:cNvGrpSpPr>
              <a:grpSpLocks/>
            </p:cNvGrpSpPr>
            <p:nvPr/>
          </p:nvGrpSpPr>
          <p:grpSpPr bwMode="auto">
            <a:xfrm flipH="1">
              <a:off x="1608" y="3534"/>
              <a:ext cx="474" cy="198"/>
              <a:chOff x="864" y="3360"/>
              <a:chExt cx="474" cy="198"/>
            </a:xfrm>
          </p:grpSpPr>
          <p:sp>
            <p:nvSpPr>
              <p:cNvPr id="123" name="Line 28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4" name="Line 29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5" name="Line 30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6" name="Line 31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pSp>
        <p:nvGrpSpPr>
          <p:cNvPr id="131" name="Group 32"/>
          <p:cNvGrpSpPr>
            <a:grpSpLocks/>
          </p:cNvGrpSpPr>
          <p:nvPr/>
        </p:nvGrpSpPr>
        <p:grpSpPr bwMode="auto">
          <a:xfrm rot="16200000">
            <a:off x="529665" y="4239619"/>
            <a:ext cx="1375532" cy="417970"/>
            <a:chOff x="930" y="3534"/>
            <a:chExt cx="1152" cy="198"/>
          </a:xfrm>
        </p:grpSpPr>
        <p:grpSp>
          <p:nvGrpSpPr>
            <p:cNvPr id="132" name="Group 33"/>
            <p:cNvGrpSpPr>
              <a:grpSpLocks/>
            </p:cNvGrpSpPr>
            <p:nvPr/>
          </p:nvGrpSpPr>
          <p:grpSpPr bwMode="auto">
            <a:xfrm>
              <a:off x="930" y="3534"/>
              <a:ext cx="474" cy="198"/>
              <a:chOff x="864" y="3360"/>
              <a:chExt cx="474" cy="198"/>
            </a:xfrm>
          </p:grpSpPr>
          <p:sp>
            <p:nvSpPr>
              <p:cNvPr id="140" name="Line 34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41" name="Line 35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42" name="Line 36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43" name="Line 37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33" name="Line 38"/>
            <p:cNvSpPr>
              <a:spLocks noChangeShapeType="1"/>
            </p:cNvSpPr>
            <p:nvPr/>
          </p:nvSpPr>
          <p:spPr bwMode="auto">
            <a:xfrm flipV="1">
              <a:off x="150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4" name="Line 39"/>
            <p:cNvSpPr>
              <a:spLocks noChangeShapeType="1"/>
            </p:cNvSpPr>
            <p:nvPr/>
          </p:nvSpPr>
          <p:spPr bwMode="auto">
            <a:xfrm flipH="1" flipV="1">
              <a:off x="141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35" name="Group 40"/>
            <p:cNvGrpSpPr>
              <a:grpSpLocks/>
            </p:cNvGrpSpPr>
            <p:nvPr/>
          </p:nvGrpSpPr>
          <p:grpSpPr bwMode="auto">
            <a:xfrm flipH="1">
              <a:off x="1608" y="3534"/>
              <a:ext cx="474" cy="198"/>
              <a:chOff x="864" y="3360"/>
              <a:chExt cx="474" cy="198"/>
            </a:xfrm>
          </p:grpSpPr>
          <p:sp>
            <p:nvSpPr>
              <p:cNvPr id="136" name="Line 41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7" name="Line 42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8" name="Line 43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9" name="Line 44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sp>
        <p:nvSpPr>
          <p:cNvPr id="144" name="Line 45"/>
          <p:cNvSpPr>
            <a:spLocks noChangeShapeType="1"/>
          </p:cNvSpPr>
          <p:nvPr/>
        </p:nvSpPr>
        <p:spPr bwMode="auto">
          <a:xfrm flipV="1">
            <a:off x="2731240" y="2985613"/>
            <a:ext cx="0" cy="76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5" name="Line 46"/>
          <p:cNvSpPr>
            <a:spLocks noChangeShapeType="1"/>
          </p:cNvSpPr>
          <p:nvPr/>
        </p:nvSpPr>
        <p:spPr bwMode="auto">
          <a:xfrm flipV="1">
            <a:off x="1209996" y="3005429"/>
            <a:ext cx="0" cy="6708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6" name="Line 47"/>
          <p:cNvSpPr>
            <a:spLocks noChangeShapeType="1"/>
          </p:cNvSpPr>
          <p:nvPr/>
        </p:nvSpPr>
        <p:spPr bwMode="auto">
          <a:xfrm flipV="1">
            <a:off x="2731240" y="4750120"/>
            <a:ext cx="0" cy="6934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7" name="Line 48"/>
          <p:cNvSpPr>
            <a:spLocks noChangeShapeType="1"/>
          </p:cNvSpPr>
          <p:nvPr/>
        </p:nvSpPr>
        <p:spPr bwMode="auto">
          <a:xfrm flipV="1">
            <a:off x="1209996" y="4939059"/>
            <a:ext cx="0" cy="539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8" name="Line 49"/>
          <p:cNvSpPr>
            <a:spLocks noChangeShapeType="1"/>
          </p:cNvSpPr>
          <p:nvPr/>
        </p:nvSpPr>
        <p:spPr bwMode="auto">
          <a:xfrm>
            <a:off x="4908651" y="2816490"/>
            <a:ext cx="0" cy="3438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9" name="Line 50"/>
          <p:cNvSpPr>
            <a:spLocks noChangeShapeType="1"/>
          </p:cNvSpPr>
          <p:nvPr/>
        </p:nvSpPr>
        <p:spPr bwMode="auto">
          <a:xfrm rot="16200000">
            <a:off x="1208344" y="3410413"/>
            <a:ext cx="0" cy="5336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0" name="Line 51"/>
          <p:cNvSpPr>
            <a:spLocks noChangeShapeType="1"/>
          </p:cNvSpPr>
          <p:nvPr/>
        </p:nvSpPr>
        <p:spPr bwMode="auto">
          <a:xfrm rot="16200000">
            <a:off x="1221562" y="3613231"/>
            <a:ext cx="0" cy="332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1" name="Oval 52"/>
          <p:cNvSpPr>
            <a:spLocks noChangeArrowheads="1"/>
          </p:cNvSpPr>
          <p:nvPr/>
        </p:nvSpPr>
        <p:spPr bwMode="auto">
          <a:xfrm>
            <a:off x="5671901" y="2895414"/>
            <a:ext cx="99123" cy="11462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2" name="Oval 53"/>
          <p:cNvSpPr>
            <a:spLocks noChangeArrowheads="1"/>
          </p:cNvSpPr>
          <p:nvPr/>
        </p:nvSpPr>
        <p:spPr bwMode="auto">
          <a:xfrm>
            <a:off x="5721463" y="5355202"/>
            <a:ext cx="100775" cy="11462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3" name="Text Box 54"/>
          <p:cNvSpPr txBox="1">
            <a:spLocks noChangeArrowheads="1"/>
          </p:cNvSpPr>
          <p:nvPr/>
        </p:nvSpPr>
        <p:spPr bwMode="auto">
          <a:xfrm>
            <a:off x="139494" y="4256649"/>
            <a:ext cx="9631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5 </a:t>
            </a:r>
            <a:r>
              <a:rPr lang="en-US" altLang="en-US" sz="3200" dirty="0" smtClean="0">
                <a:latin typeface="Symbol" pitchFamily="18" charset="2"/>
              </a:rPr>
              <a:t>W</a:t>
            </a:r>
            <a:endParaRPr lang="en-US" altLang="en-US" dirty="0"/>
          </a:p>
        </p:txBody>
      </p:sp>
      <p:sp>
        <p:nvSpPr>
          <p:cNvPr id="154" name="Text Box 55"/>
          <p:cNvSpPr txBox="1">
            <a:spLocks noChangeArrowheads="1"/>
          </p:cNvSpPr>
          <p:nvPr/>
        </p:nvSpPr>
        <p:spPr bwMode="auto">
          <a:xfrm>
            <a:off x="3045702" y="4041572"/>
            <a:ext cx="9631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2 </a:t>
            </a:r>
            <a:r>
              <a:rPr lang="en-US" altLang="en-US" sz="3200" dirty="0" smtClean="0">
                <a:latin typeface="Symbol" pitchFamily="18" charset="2"/>
              </a:rPr>
              <a:t>W</a:t>
            </a:r>
            <a:endParaRPr lang="en-US" altLang="en-US" dirty="0"/>
          </a:p>
        </p:txBody>
      </p:sp>
      <p:sp>
        <p:nvSpPr>
          <p:cNvPr id="155" name="Text Box 56"/>
          <p:cNvSpPr txBox="1">
            <a:spLocks noChangeArrowheads="1"/>
          </p:cNvSpPr>
          <p:nvPr/>
        </p:nvSpPr>
        <p:spPr bwMode="auto">
          <a:xfrm>
            <a:off x="2967244" y="2141026"/>
            <a:ext cx="9631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8 </a:t>
            </a:r>
            <a:r>
              <a:rPr lang="en-US" altLang="en-US" sz="3200" dirty="0" smtClean="0">
                <a:latin typeface="Symbol" pitchFamily="18" charset="2"/>
              </a:rPr>
              <a:t>W</a:t>
            </a:r>
            <a:endParaRPr lang="en-US" altLang="en-US" dirty="0"/>
          </a:p>
        </p:txBody>
      </p:sp>
      <p:sp>
        <p:nvSpPr>
          <p:cNvPr id="156" name="Text Box 57"/>
          <p:cNvSpPr txBox="1">
            <a:spLocks noChangeArrowheads="1"/>
          </p:cNvSpPr>
          <p:nvPr/>
        </p:nvSpPr>
        <p:spPr bwMode="auto">
          <a:xfrm>
            <a:off x="4409610" y="2162549"/>
            <a:ext cx="1217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12 V</a:t>
            </a:r>
            <a:endParaRPr lang="en-US" altLang="en-US" dirty="0"/>
          </a:p>
        </p:txBody>
      </p:sp>
      <p:sp>
        <p:nvSpPr>
          <p:cNvPr id="157" name="Text Box 59"/>
          <p:cNvSpPr txBox="1">
            <a:spLocks noChangeArrowheads="1"/>
          </p:cNvSpPr>
          <p:nvPr/>
        </p:nvSpPr>
        <p:spPr bwMode="auto">
          <a:xfrm>
            <a:off x="176980" y="3284395"/>
            <a:ext cx="1217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20 V</a:t>
            </a:r>
            <a:endParaRPr lang="en-US" altLang="en-US" dirty="0"/>
          </a:p>
        </p:txBody>
      </p:sp>
      <p:sp>
        <p:nvSpPr>
          <p:cNvPr id="158" name="Text Box 63"/>
          <p:cNvSpPr txBox="1">
            <a:spLocks noChangeArrowheads="1"/>
          </p:cNvSpPr>
          <p:nvPr/>
        </p:nvSpPr>
        <p:spPr bwMode="auto">
          <a:xfrm>
            <a:off x="5753662" y="2559049"/>
            <a:ext cx="607957" cy="68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/>
              <a:t>A</a:t>
            </a:r>
            <a:endParaRPr lang="en-US" altLang="en-US" dirty="0"/>
          </a:p>
        </p:txBody>
      </p:sp>
      <p:sp>
        <p:nvSpPr>
          <p:cNvPr id="159" name="Text Box 64"/>
          <p:cNvSpPr txBox="1">
            <a:spLocks noChangeArrowheads="1"/>
          </p:cNvSpPr>
          <p:nvPr/>
        </p:nvSpPr>
        <p:spPr bwMode="auto">
          <a:xfrm>
            <a:off x="5785413" y="4964626"/>
            <a:ext cx="583176" cy="68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/>
              <a:t>B</a:t>
            </a:r>
            <a:endParaRPr lang="en-US" altLang="en-US" dirty="0"/>
          </a:p>
        </p:txBody>
      </p:sp>
      <p:sp>
        <p:nvSpPr>
          <p:cNvPr id="160" name="Line 65"/>
          <p:cNvSpPr>
            <a:spLocks noChangeShapeType="1"/>
          </p:cNvSpPr>
          <p:nvPr/>
        </p:nvSpPr>
        <p:spPr bwMode="auto">
          <a:xfrm flipV="1">
            <a:off x="1209368" y="2983446"/>
            <a:ext cx="1594682" cy="104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61" name="Line 66"/>
          <p:cNvSpPr>
            <a:spLocks noChangeShapeType="1"/>
          </p:cNvSpPr>
          <p:nvPr/>
        </p:nvSpPr>
        <p:spPr bwMode="auto">
          <a:xfrm>
            <a:off x="3928981" y="2983448"/>
            <a:ext cx="832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62" name="Line 67"/>
          <p:cNvSpPr>
            <a:spLocks noChangeShapeType="1"/>
          </p:cNvSpPr>
          <p:nvPr/>
        </p:nvSpPr>
        <p:spPr bwMode="auto">
          <a:xfrm>
            <a:off x="4920215" y="2968700"/>
            <a:ext cx="832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63" name="Line 68"/>
          <p:cNvSpPr>
            <a:spLocks noChangeShapeType="1"/>
          </p:cNvSpPr>
          <p:nvPr/>
        </p:nvSpPr>
        <p:spPr bwMode="auto">
          <a:xfrm flipV="1">
            <a:off x="4753358" y="2669918"/>
            <a:ext cx="0" cy="637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64" name="Line 69"/>
          <p:cNvSpPr>
            <a:spLocks noChangeShapeType="1"/>
          </p:cNvSpPr>
          <p:nvPr/>
        </p:nvSpPr>
        <p:spPr bwMode="auto">
          <a:xfrm flipV="1">
            <a:off x="1179871" y="5437883"/>
            <a:ext cx="4612630" cy="190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165" name="Group 164"/>
          <p:cNvGrpSpPr/>
          <p:nvPr/>
        </p:nvGrpSpPr>
        <p:grpSpPr>
          <a:xfrm>
            <a:off x="1474840" y="3619405"/>
            <a:ext cx="884903" cy="1104752"/>
            <a:chOff x="2764229" y="4578280"/>
            <a:chExt cx="793003" cy="1104752"/>
          </a:xfrm>
        </p:grpSpPr>
        <p:sp>
          <p:nvSpPr>
            <p:cNvPr id="166" name="Arc 165"/>
            <p:cNvSpPr/>
            <p:nvPr/>
          </p:nvSpPr>
          <p:spPr>
            <a:xfrm>
              <a:off x="2764227" y="4578280"/>
              <a:ext cx="793003" cy="1064506"/>
            </a:xfrm>
            <a:prstGeom prst="arc">
              <a:avLst>
                <a:gd name="adj1" fmla="val 11965786"/>
                <a:gd name="adj2" fmla="val 3936894"/>
              </a:avLst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7" name="Text Box 21"/>
            <p:cNvSpPr txBox="1">
              <a:spLocks noChangeArrowheads="1"/>
            </p:cNvSpPr>
            <p:nvPr/>
          </p:nvSpPr>
          <p:spPr bwMode="auto">
            <a:xfrm>
              <a:off x="3071576" y="5182969"/>
              <a:ext cx="342900" cy="500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0063" indent="-42863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00113" indent="14288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Clr>
                  <a:srgbClr val="FFFF00"/>
                </a:buClr>
                <a:buSzPct val="90000"/>
                <a:buFont typeface="Monotype Sorts" pitchFamily="2" charset="2"/>
                <a:buNone/>
              </a:pPr>
              <a:r>
                <a:rPr lang="en-GB" sz="3200" b="0" dirty="0" smtClean="0">
                  <a:solidFill>
                    <a:srgbClr val="FF0000"/>
                  </a:solidFill>
                </a:rPr>
                <a:t>I</a:t>
              </a:r>
              <a:endParaRPr lang="en-GB" sz="3200" b="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77157" y="3370568"/>
            <a:ext cx="900624" cy="1614385"/>
            <a:chOff x="5677157" y="3370568"/>
            <a:chExt cx="900624" cy="1614385"/>
          </a:xfrm>
        </p:grpSpPr>
        <p:sp>
          <p:nvSpPr>
            <p:cNvPr id="72" name="Line 223"/>
            <p:cNvSpPr>
              <a:spLocks noChangeShapeType="1"/>
            </p:cNvSpPr>
            <p:nvPr/>
          </p:nvSpPr>
          <p:spPr bwMode="auto">
            <a:xfrm flipH="1" flipV="1">
              <a:off x="5677157" y="3370568"/>
              <a:ext cx="972" cy="161438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SG"/>
            </a:p>
          </p:txBody>
        </p:sp>
        <p:sp>
          <p:nvSpPr>
            <p:cNvPr id="73" name="Text Box 233"/>
            <p:cNvSpPr txBox="1">
              <a:spLocks noChangeArrowheads="1"/>
            </p:cNvSpPr>
            <p:nvPr/>
          </p:nvSpPr>
          <p:spPr bwMode="auto">
            <a:xfrm>
              <a:off x="5687194" y="4117974"/>
              <a:ext cx="89058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dirty="0">
                  <a:solidFill>
                    <a:srgbClr val="00B050"/>
                  </a:solidFill>
                </a:rPr>
                <a:t>V</a:t>
              </a:r>
              <a:r>
                <a:rPr lang="en-US" altLang="en-US" sz="3200" baseline="-25000" dirty="0">
                  <a:solidFill>
                    <a:srgbClr val="00B050"/>
                  </a:solidFill>
                </a:rPr>
                <a:t>TH</a:t>
              </a:r>
              <a:endParaRPr lang="en-US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74" name="Line 236"/>
          <p:cNvSpPr>
            <a:spLocks noChangeShapeType="1"/>
          </p:cNvSpPr>
          <p:nvPr/>
        </p:nvSpPr>
        <p:spPr bwMode="auto">
          <a:xfrm flipH="1" flipV="1">
            <a:off x="4502355" y="3426082"/>
            <a:ext cx="696913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SG"/>
          </a:p>
        </p:txBody>
      </p:sp>
      <p:sp>
        <p:nvSpPr>
          <p:cNvPr id="75" name="Line 234"/>
          <p:cNvSpPr>
            <a:spLocks noChangeShapeType="1"/>
          </p:cNvSpPr>
          <p:nvPr/>
        </p:nvSpPr>
        <p:spPr bwMode="auto">
          <a:xfrm flipV="1">
            <a:off x="3041036" y="3854654"/>
            <a:ext cx="14288" cy="900113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SG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278003"/>
              </p:ext>
            </p:extLst>
          </p:nvPr>
        </p:nvGraphicFramePr>
        <p:xfrm>
          <a:off x="6389894" y="3121792"/>
          <a:ext cx="23939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5" imgW="1079280" imgH="215640" progId="Equation.3">
                  <p:embed/>
                </p:oleObj>
              </mc:Choice>
              <mc:Fallback>
                <p:oleObj name="Equation" r:id="rId5" imgW="1079280" imgH="215640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894" y="3121792"/>
                        <a:ext cx="2393950" cy="5254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058507"/>
              </p:ext>
            </p:extLst>
          </p:nvPr>
        </p:nvGraphicFramePr>
        <p:xfrm>
          <a:off x="6212143" y="3733901"/>
          <a:ext cx="27876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Equation" r:id="rId7" imgW="1257120" imgH="406080" progId="Equation.3">
                  <p:embed/>
                </p:oleObj>
              </mc:Choice>
              <mc:Fallback>
                <p:oleObj name="Equation" r:id="rId7" imgW="125712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2143" y="3733901"/>
                        <a:ext cx="27876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Rectangle 2"/>
          <p:cNvSpPr>
            <a:spLocks noGrp="1" noChangeArrowheads="1"/>
          </p:cNvSpPr>
          <p:nvPr>
            <p:ph type="title"/>
          </p:nvPr>
        </p:nvSpPr>
        <p:spPr>
          <a:xfrm>
            <a:off x="1689131" y="358346"/>
            <a:ext cx="6664037" cy="838200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Solution to Tutorial 4, Question 1</a:t>
            </a:r>
            <a:endParaRPr lang="en-GB" altLang="en-US" dirty="0"/>
          </a:p>
        </p:txBody>
      </p:sp>
      <p:sp>
        <p:nvSpPr>
          <p:cNvPr id="8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763" y="6162813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/>
              <a:t>Theory &amp; </a:t>
            </a:r>
            <a:r>
              <a:rPr lang="en-US" altLang="en-US" dirty="0" smtClean="0"/>
              <a:t>Analysis / LML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12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4898" y="6085553"/>
            <a:ext cx="457200" cy="424016"/>
          </a:xfrm>
        </p:spPr>
        <p:txBody>
          <a:bodyPr/>
          <a:lstStyle/>
          <a:p>
            <a:fld id="{E7B74B3A-F91F-4615-AEB2-72A2F9946C6C}" type="slidenum">
              <a:rPr lang="en-US" altLang="en-US"/>
              <a:pPr/>
              <a:t>4</a:t>
            </a:fld>
            <a:endParaRPr lang="en-US" altLang="en-US"/>
          </a:p>
        </p:txBody>
      </p:sp>
      <p:graphicFrame>
        <p:nvGraphicFramePr>
          <p:cNvPr id="88143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28460"/>
              </p:ext>
            </p:extLst>
          </p:nvPr>
        </p:nvGraphicFramePr>
        <p:xfrm>
          <a:off x="778266" y="311772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266" y="311772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91"/>
          <p:cNvSpPr/>
          <p:nvPr/>
        </p:nvSpPr>
        <p:spPr>
          <a:xfrm>
            <a:off x="543485" y="1395309"/>
            <a:ext cx="70666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smtClean="0">
                <a:cs typeface="Times New Roman" pitchFamily="18" charset="0"/>
              </a:rPr>
              <a:t>To find </a:t>
            </a:r>
            <a:r>
              <a:rPr lang="en-GB" altLang="en-US" sz="2800" dirty="0" err="1" smtClean="0">
                <a:cs typeface="Times New Roman" pitchFamily="18" charset="0"/>
              </a:rPr>
              <a:t>Thevenin’s</a:t>
            </a:r>
            <a:r>
              <a:rPr lang="en-GB" altLang="en-US" sz="2800" dirty="0" smtClean="0">
                <a:cs typeface="Times New Roman" pitchFamily="18" charset="0"/>
              </a:rPr>
              <a:t> equivalent </a:t>
            </a:r>
            <a:r>
              <a:rPr lang="en-GB" altLang="en-US" sz="2800" dirty="0" err="1" smtClean="0">
                <a:cs typeface="Times New Roman" pitchFamily="18" charset="0"/>
              </a:rPr>
              <a:t>resistance,R</a:t>
            </a:r>
            <a:r>
              <a:rPr lang="en-GB" altLang="en-US" sz="2800" baseline="-25000" dirty="0" err="1" smtClean="0">
                <a:cs typeface="Times New Roman" pitchFamily="18" charset="0"/>
              </a:rPr>
              <a:t>TH</a:t>
            </a:r>
            <a:endParaRPr lang="en-SG" sz="2800" dirty="0"/>
          </a:p>
        </p:txBody>
      </p:sp>
      <p:grpSp>
        <p:nvGrpSpPr>
          <p:cNvPr id="93" name="Group 6"/>
          <p:cNvGrpSpPr>
            <a:grpSpLocks/>
          </p:cNvGrpSpPr>
          <p:nvPr/>
        </p:nvGrpSpPr>
        <p:grpSpPr bwMode="auto">
          <a:xfrm>
            <a:off x="2813484" y="2483656"/>
            <a:ext cx="1253911" cy="434080"/>
            <a:chOff x="930" y="3534"/>
            <a:chExt cx="1152" cy="198"/>
          </a:xfrm>
        </p:grpSpPr>
        <p:grpSp>
          <p:nvGrpSpPr>
            <p:cNvPr id="100" name="Group 7"/>
            <p:cNvGrpSpPr>
              <a:grpSpLocks/>
            </p:cNvGrpSpPr>
            <p:nvPr/>
          </p:nvGrpSpPr>
          <p:grpSpPr bwMode="auto">
            <a:xfrm>
              <a:off x="930" y="3534"/>
              <a:ext cx="474" cy="198"/>
              <a:chOff x="864" y="3360"/>
              <a:chExt cx="474" cy="198"/>
            </a:xfrm>
          </p:grpSpPr>
          <p:sp>
            <p:nvSpPr>
              <p:cNvPr id="108" name="Line 8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9" name="Line 9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0" name="Line 10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1" name="Line 11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01" name="Line 12"/>
            <p:cNvSpPr>
              <a:spLocks noChangeShapeType="1"/>
            </p:cNvSpPr>
            <p:nvPr/>
          </p:nvSpPr>
          <p:spPr bwMode="auto">
            <a:xfrm flipV="1">
              <a:off x="150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2" name="Line 13"/>
            <p:cNvSpPr>
              <a:spLocks noChangeShapeType="1"/>
            </p:cNvSpPr>
            <p:nvPr/>
          </p:nvSpPr>
          <p:spPr bwMode="auto">
            <a:xfrm flipH="1" flipV="1">
              <a:off x="141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03" name="Group 14"/>
            <p:cNvGrpSpPr>
              <a:grpSpLocks/>
            </p:cNvGrpSpPr>
            <p:nvPr/>
          </p:nvGrpSpPr>
          <p:grpSpPr bwMode="auto">
            <a:xfrm flipH="1">
              <a:off x="1608" y="3534"/>
              <a:ext cx="474" cy="198"/>
              <a:chOff x="864" y="3360"/>
              <a:chExt cx="474" cy="198"/>
            </a:xfrm>
          </p:grpSpPr>
          <p:sp>
            <p:nvSpPr>
              <p:cNvPr id="104" name="Line 15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5" name="Line 16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6" name="Line 17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7" name="Line 18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pSp>
        <p:nvGrpSpPr>
          <p:cNvPr id="112" name="Group 19"/>
          <p:cNvGrpSpPr>
            <a:grpSpLocks/>
          </p:cNvGrpSpPr>
          <p:nvPr/>
        </p:nvGrpSpPr>
        <p:grpSpPr bwMode="auto">
          <a:xfrm rot="16200000">
            <a:off x="2130148" y="3820259"/>
            <a:ext cx="1302241" cy="417970"/>
            <a:chOff x="930" y="3534"/>
            <a:chExt cx="1152" cy="198"/>
          </a:xfrm>
        </p:grpSpPr>
        <p:grpSp>
          <p:nvGrpSpPr>
            <p:cNvPr id="113" name="Group 20"/>
            <p:cNvGrpSpPr>
              <a:grpSpLocks/>
            </p:cNvGrpSpPr>
            <p:nvPr/>
          </p:nvGrpSpPr>
          <p:grpSpPr bwMode="auto">
            <a:xfrm>
              <a:off x="930" y="3534"/>
              <a:ext cx="474" cy="198"/>
              <a:chOff x="864" y="3360"/>
              <a:chExt cx="474" cy="198"/>
            </a:xfrm>
          </p:grpSpPr>
          <p:sp>
            <p:nvSpPr>
              <p:cNvPr id="121" name="Line 21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2" name="Line 22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3" name="Line 23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4" name="Line 24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14" name="Line 25"/>
            <p:cNvSpPr>
              <a:spLocks noChangeShapeType="1"/>
            </p:cNvSpPr>
            <p:nvPr/>
          </p:nvSpPr>
          <p:spPr bwMode="auto">
            <a:xfrm flipV="1">
              <a:off x="150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 flipH="1" flipV="1">
              <a:off x="141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16" name="Group 27"/>
            <p:cNvGrpSpPr>
              <a:grpSpLocks/>
            </p:cNvGrpSpPr>
            <p:nvPr/>
          </p:nvGrpSpPr>
          <p:grpSpPr bwMode="auto">
            <a:xfrm flipH="1">
              <a:off x="1608" y="3534"/>
              <a:ext cx="474" cy="198"/>
              <a:chOff x="864" y="3360"/>
              <a:chExt cx="474" cy="198"/>
            </a:xfrm>
          </p:grpSpPr>
          <p:sp>
            <p:nvSpPr>
              <p:cNvPr id="117" name="Line 28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8" name="Line 29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9" name="Line 30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0" name="Line 31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pSp>
        <p:nvGrpSpPr>
          <p:cNvPr id="125" name="Group 32"/>
          <p:cNvGrpSpPr>
            <a:grpSpLocks/>
          </p:cNvGrpSpPr>
          <p:nvPr/>
        </p:nvGrpSpPr>
        <p:grpSpPr bwMode="auto">
          <a:xfrm rot="16200000">
            <a:off x="573911" y="3959400"/>
            <a:ext cx="1375532" cy="417970"/>
            <a:chOff x="930" y="3534"/>
            <a:chExt cx="1152" cy="198"/>
          </a:xfrm>
        </p:grpSpPr>
        <p:grpSp>
          <p:nvGrpSpPr>
            <p:cNvPr id="126" name="Group 33"/>
            <p:cNvGrpSpPr>
              <a:grpSpLocks/>
            </p:cNvGrpSpPr>
            <p:nvPr/>
          </p:nvGrpSpPr>
          <p:grpSpPr bwMode="auto">
            <a:xfrm>
              <a:off x="930" y="3534"/>
              <a:ext cx="474" cy="198"/>
              <a:chOff x="864" y="3360"/>
              <a:chExt cx="474" cy="198"/>
            </a:xfrm>
          </p:grpSpPr>
          <p:sp>
            <p:nvSpPr>
              <p:cNvPr id="134" name="Line 34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5" name="Line 35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6" name="Line 36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7" name="Line 37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27" name="Line 38"/>
            <p:cNvSpPr>
              <a:spLocks noChangeShapeType="1"/>
            </p:cNvSpPr>
            <p:nvPr/>
          </p:nvSpPr>
          <p:spPr bwMode="auto">
            <a:xfrm flipV="1">
              <a:off x="150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8" name="Line 39"/>
            <p:cNvSpPr>
              <a:spLocks noChangeShapeType="1"/>
            </p:cNvSpPr>
            <p:nvPr/>
          </p:nvSpPr>
          <p:spPr bwMode="auto">
            <a:xfrm flipH="1" flipV="1">
              <a:off x="141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29" name="Group 40"/>
            <p:cNvGrpSpPr>
              <a:grpSpLocks/>
            </p:cNvGrpSpPr>
            <p:nvPr/>
          </p:nvGrpSpPr>
          <p:grpSpPr bwMode="auto">
            <a:xfrm flipH="1">
              <a:off x="1608" y="3534"/>
              <a:ext cx="474" cy="198"/>
              <a:chOff x="864" y="3360"/>
              <a:chExt cx="474" cy="198"/>
            </a:xfrm>
          </p:grpSpPr>
          <p:sp>
            <p:nvSpPr>
              <p:cNvPr id="130" name="Line 41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1" name="Line 42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2" name="Line 43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3" name="Line 44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sp>
        <p:nvSpPr>
          <p:cNvPr id="138" name="Line 45"/>
          <p:cNvSpPr>
            <a:spLocks noChangeShapeType="1"/>
          </p:cNvSpPr>
          <p:nvPr/>
        </p:nvSpPr>
        <p:spPr bwMode="auto">
          <a:xfrm flipV="1">
            <a:off x="2775486" y="2705394"/>
            <a:ext cx="0" cy="76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39" name="Line 46"/>
          <p:cNvSpPr>
            <a:spLocks noChangeShapeType="1"/>
          </p:cNvSpPr>
          <p:nvPr/>
        </p:nvSpPr>
        <p:spPr bwMode="auto">
          <a:xfrm flipV="1">
            <a:off x="1253613" y="2698954"/>
            <a:ext cx="1" cy="4424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0" name="Line 47"/>
          <p:cNvSpPr>
            <a:spLocks noChangeShapeType="1"/>
          </p:cNvSpPr>
          <p:nvPr/>
        </p:nvSpPr>
        <p:spPr bwMode="auto">
          <a:xfrm flipV="1">
            <a:off x="2775486" y="4469901"/>
            <a:ext cx="0" cy="6934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1" name="Line 48"/>
          <p:cNvSpPr>
            <a:spLocks noChangeShapeType="1"/>
          </p:cNvSpPr>
          <p:nvPr/>
        </p:nvSpPr>
        <p:spPr bwMode="auto">
          <a:xfrm flipV="1">
            <a:off x="1254242" y="4658840"/>
            <a:ext cx="0" cy="539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2" name="Line 49"/>
          <p:cNvSpPr>
            <a:spLocks noChangeShapeType="1"/>
          </p:cNvSpPr>
          <p:nvPr/>
        </p:nvSpPr>
        <p:spPr bwMode="auto">
          <a:xfrm>
            <a:off x="543130" y="2300297"/>
            <a:ext cx="0" cy="3438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5" name="Oval 52"/>
          <p:cNvSpPr>
            <a:spLocks noChangeArrowheads="1"/>
          </p:cNvSpPr>
          <p:nvPr/>
        </p:nvSpPr>
        <p:spPr bwMode="auto">
          <a:xfrm>
            <a:off x="5716147" y="2615195"/>
            <a:ext cx="99123" cy="11462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6" name="Oval 53"/>
          <p:cNvSpPr>
            <a:spLocks noChangeArrowheads="1"/>
          </p:cNvSpPr>
          <p:nvPr/>
        </p:nvSpPr>
        <p:spPr bwMode="auto">
          <a:xfrm>
            <a:off x="5765709" y="5074983"/>
            <a:ext cx="100775" cy="11462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7" name="Text Box 54"/>
          <p:cNvSpPr txBox="1">
            <a:spLocks noChangeArrowheads="1"/>
          </p:cNvSpPr>
          <p:nvPr/>
        </p:nvSpPr>
        <p:spPr bwMode="auto">
          <a:xfrm>
            <a:off x="183740" y="3976430"/>
            <a:ext cx="9631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5 </a:t>
            </a:r>
            <a:r>
              <a:rPr lang="en-US" altLang="en-US" sz="3200" dirty="0" smtClean="0">
                <a:latin typeface="Symbol" pitchFamily="18" charset="2"/>
              </a:rPr>
              <a:t>W</a:t>
            </a:r>
            <a:endParaRPr lang="en-US" altLang="en-US" dirty="0"/>
          </a:p>
        </p:txBody>
      </p:sp>
      <p:sp>
        <p:nvSpPr>
          <p:cNvPr id="148" name="Text Box 55"/>
          <p:cNvSpPr txBox="1">
            <a:spLocks noChangeArrowheads="1"/>
          </p:cNvSpPr>
          <p:nvPr/>
        </p:nvSpPr>
        <p:spPr bwMode="auto">
          <a:xfrm>
            <a:off x="2957213" y="3658115"/>
            <a:ext cx="9631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2 </a:t>
            </a:r>
            <a:r>
              <a:rPr lang="en-US" altLang="en-US" sz="3200" dirty="0" smtClean="0">
                <a:latin typeface="Symbol" pitchFamily="18" charset="2"/>
              </a:rPr>
              <a:t>W</a:t>
            </a:r>
            <a:endParaRPr lang="en-US" altLang="en-US" dirty="0"/>
          </a:p>
        </p:txBody>
      </p:sp>
      <p:sp>
        <p:nvSpPr>
          <p:cNvPr id="149" name="Text Box 56"/>
          <p:cNvSpPr txBox="1">
            <a:spLocks noChangeArrowheads="1"/>
          </p:cNvSpPr>
          <p:nvPr/>
        </p:nvSpPr>
        <p:spPr bwMode="auto">
          <a:xfrm>
            <a:off x="3011490" y="1860807"/>
            <a:ext cx="9631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8 </a:t>
            </a:r>
            <a:r>
              <a:rPr lang="en-US" altLang="en-US" sz="3200" dirty="0" smtClean="0">
                <a:latin typeface="Symbol" pitchFamily="18" charset="2"/>
              </a:rPr>
              <a:t>W</a:t>
            </a:r>
            <a:endParaRPr lang="en-US" altLang="en-US" dirty="0"/>
          </a:p>
        </p:txBody>
      </p:sp>
      <p:sp>
        <p:nvSpPr>
          <p:cNvPr id="152" name="Text Box 63"/>
          <p:cNvSpPr txBox="1">
            <a:spLocks noChangeArrowheads="1"/>
          </p:cNvSpPr>
          <p:nvPr/>
        </p:nvSpPr>
        <p:spPr bwMode="auto">
          <a:xfrm>
            <a:off x="5797908" y="2278830"/>
            <a:ext cx="607957" cy="68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/>
              <a:t>A</a:t>
            </a:r>
            <a:endParaRPr lang="en-US" altLang="en-US" dirty="0"/>
          </a:p>
        </p:txBody>
      </p:sp>
      <p:sp>
        <p:nvSpPr>
          <p:cNvPr id="153" name="Text Box 64"/>
          <p:cNvSpPr txBox="1">
            <a:spLocks noChangeArrowheads="1"/>
          </p:cNvSpPr>
          <p:nvPr/>
        </p:nvSpPr>
        <p:spPr bwMode="auto">
          <a:xfrm>
            <a:off x="5829659" y="4684407"/>
            <a:ext cx="583176" cy="68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/>
              <a:t>B</a:t>
            </a:r>
            <a:endParaRPr lang="en-US" altLang="en-US" dirty="0"/>
          </a:p>
        </p:txBody>
      </p:sp>
      <p:sp>
        <p:nvSpPr>
          <p:cNvPr id="154" name="Line 65"/>
          <p:cNvSpPr>
            <a:spLocks noChangeShapeType="1"/>
          </p:cNvSpPr>
          <p:nvPr/>
        </p:nvSpPr>
        <p:spPr bwMode="auto">
          <a:xfrm flipV="1">
            <a:off x="1238865" y="2703227"/>
            <a:ext cx="1609431" cy="104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5" name="Line 66"/>
          <p:cNvSpPr>
            <a:spLocks noChangeShapeType="1"/>
          </p:cNvSpPr>
          <p:nvPr/>
        </p:nvSpPr>
        <p:spPr bwMode="auto">
          <a:xfrm>
            <a:off x="3973227" y="2703229"/>
            <a:ext cx="832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6" name="Line 67"/>
          <p:cNvSpPr>
            <a:spLocks noChangeShapeType="1"/>
          </p:cNvSpPr>
          <p:nvPr/>
        </p:nvSpPr>
        <p:spPr bwMode="auto">
          <a:xfrm flipV="1">
            <a:off x="5008707" y="2698955"/>
            <a:ext cx="728416" cy="42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8" name="Line 69"/>
          <p:cNvSpPr>
            <a:spLocks noChangeShapeType="1"/>
          </p:cNvSpPr>
          <p:nvPr/>
        </p:nvSpPr>
        <p:spPr bwMode="auto">
          <a:xfrm flipV="1">
            <a:off x="1224117" y="5157664"/>
            <a:ext cx="4612630" cy="190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5823930" y="3008669"/>
            <a:ext cx="841564" cy="1799304"/>
            <a:chOff x="5823930" y="3008669"/>
            <a:chExt cx="841564" cy="1799304"/>
          </a:xfrm>
        </p:grpSpPr>
        <p:sp>
          <p:nvSpPr>
            <p:cNvPr id="162" name="Line 144"/>
            <p:cNvSpPr>
              <a:spLocks noChangeShapeType="1"/>
            </p:cNvSpPr>
            <p:nvPr/>
          </p:nvSpPr>
          <p:spPr bwMode="auto">
            <a:xfrm rot="5400000" flipH="1" flipV="1">
              <a:off x="4925963" y="3908320"/>
              <a:ext cx="1799304" cy="2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100800" tIns="50400" rIns="100800" bIns="50400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SG" sz="2400" b="0" kern="0" smtClean="0">
                <a:solidFill>
                  <a:srgbClr val="DDDDDD"/>
                </a:solidFill>
              </a:endParaRPr>
            </a:p>
          </p:txBody>
        </p:sp>
        <p:sp>
          <p:nvSpPr>
            <p:cNvPr id="163" name="Text Box 145"/>
            <p:cNvSpPr txBox="1">
              <a:spLocks noChangeArrowheads="1"/>
            </p:cNvSpPr>
            <p:nvPr/>
          </p:nvSpPr>
          <p:spPr bwMode="auto">
            <a:xfrm>
              <a:off x="5823930" y="3727100"/>
              <a:ext cx="841564" cy="594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00800" tIns="50400" rIns="100800" bIns="50400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itchFamily="18" charset="0"/>
                </a:defRPr>
              </a:lvl9pPr>
            </a:lstStyle>
            <a:p>
              <a:pPr algn="l" fontAlgn="auto"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Font typeface="Monotype Sorts"/>
                <a:buNone/>
                <a:defRPr/>
              </a:pPr>
              <a:r>
                <a:rPr lang="en-GB" sz="3200" b="0" kern="0" dirty="0" smtClean="0">
                  <a:solidFill>
                    <a:srgbClr val="0070C0"/>
                  </a:solidFill>
                </a:rPr>
                <a:t>R</a:t>
              </a:r>
              <a:r>
                <a:rPr lang="en-GB" sz="3200" b="0" kern="0" baseline="-25000" dirty="0" smtClean="0">
                  <a:solidFill>
                    <a:srgbClr val="0070C0"/>
                  </a:solidFill>
                </a:rPr>
                <a:t>TH</a:t>
              </a:r>
              <a:endParaRPr lang="en-GB" sz="3200" b="0" kern="0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53613" y="2703827"/>
            <a:ext cx="3879140" cy="791543"/>
            <a:chOff x="1253613" y="2703827"/>
            <a:chExt cx="3879140" cy="791543"/>
          </a:xfrm>
        </p:grpSpPr>
        <p:sp>
          <p:nvSpPr>
            <p:cNvPr id="164" name="Line 50"/>
            <p:cNvSpPr>
              <a:spLocks noChangeShapeType="1"/>
            </p:cNvSpPr>
            <p:nvPr/>
          </p:nvSpPr>
          <p:spPr bwMode="auto">
            <a:xfrm rot="16200000" flipH="1" flipV="1">
              <a:off x="1001689" y="3240887"/>
              <a:ext cx="506407" cy="2559"/>
            </a:xfrm>
            <a:prstGeom prst="line">
              <a:avLst/>
            </a:prstGeom>
            <a:noFill/>
            <a:ln w="698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" name="Line 50"/>
            <p:cNvSpPr>
              <a:spLocks noChangeShapeType="1"/>
            </p:cNvSpPr>
            <p:nvPr/>
          </p:nvSpPr>
          <p:spPr bwMode="auto">
            <a:xfrm rot="16200000">
              <a:off x="4865946" y="2437020"/>
              <a:ext cx="0" cy="533614"/>
            </a:xfrm>
            <a:prstGeom prst="line">
              <a:avLst/>
            </a:prstGeom>
            <a:noFill/>
            <a:ln w="698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575995"/>
              </p:ext>
            </p:extLst>
          </p:nvPr>
        </p:nvGraphicFramePr>
        <p:xfrm>
          <a:off x="3361608" y="5334360"/>
          <a:ext cx="4175125" cy="963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Equation" r:id="rId5" imgW="1473200" imgH="393700" progId="Equation.3">
                  <p:embed/>
                </p:oleObj>
              </mc:Choice>
              <mc:Fallback>
                <p:oleObj name="Equation" r:id="rId5" imgW="14732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608" y="5334360"/>
                        <a:ext cx="4175125" cy="96320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89131" y="358346"/>
            <a:ext cx="6664037" cy="838200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Solution to Tutorial 4, Question 1</a:t>
            </a:r>
            <a:endParaRPr lang="en-GB" altLang="en-US" dirty="0"/>
          </a:p>
        </p:txBody>
      </p:sp>
      <p:sp>
        <p:nvSpPr>
          <p:cNvPr id="7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763" y="6162813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/>
              <a:t>Theory &amp; </a:t>
            </a:r>
            <a:r>
              <a:rPr lang="en-US" altLang="en-US" dirty="0" smtClean="0"/>
              <a:t>Analysis / LML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771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084202"/>
            <a:ext cx="457200" cy="457200"/>
          </a:xfrm>
        </p:spPr>
        <p:txBody>
          <a:bodyPr/>
          <a:lstStyle/>
          <a:p>
            <a:fld id="{BD7778F8-27DD-45B4-973F-0A1CFC885B1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93938" y="1555745"/>
            <a:ext cx="7772400" cy="4528457"/>
          </a:xfrm>
        </p:spPr>
        <p:txBody>
          <a:bodyPr wrap="none"/>
          <a:lstStyle/>
          <a:p>
            <a:pPr marL="0" indent="0" algn="just">
              <a:buNone/>
            </a:pPr>
            <a:r>
              <a:rPr lang="en-GB" altLang="en-US" dirty="0" err="1" smtClean="0">
                <a:latin typeface="Tms Rmn" charset="0"/>
              </a:rPr>
              <a:t>Thevenin’s</a:t>
            </a:r>
            <a:r>
              <a:rPr lang="en-GB" altLang="en-US" dirty="0" smtClean="0">
                <a:latin typeface="Tms Rmn" charset="0"/>
              </a:rPr>
              <a:t> Equivalent Circuit</a:t>
            </a:r>
            <a:endParaRPr lang="en-GB" altLang="en-US" sz="2400" b="1" dirty="0">
              <a:latin typeface="Tms Rmn" charset="0"/>
            </a:endParaRPr>
          </a:p>
        </p:txBody>
      </p:sp>
      <p:graphicFrame>
        <p:nvGraphicFramePr>
          <p:cNvPr id="89250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065458"/>
              </p:ext>
            </p:extLst>
          </p:nvPr>
        </p:nvGraphicFramePr>
        <p:xfrm>
          <a:off x="507471" y="328686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71" y="328686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91729" y="2577741"/>
            <a:ext cx="4434292" cy="2628442"/>
            <a:chOff x="46619" y="2312267"/>
            <a:chExt cx="7146919" cy="3455151"/>
          </a:xfrm>
        </p:grpSpPr>
        <p:sp>
          <p:nvSpPr>
            <p:cNvPr id="29" name="Line 6"/>
            <p:cNvSpPr>
              <a:spLocks noChangeShapeType="1"/>
            </p:cNvSpPr>
            <p:nvPr/>
          </p:nvSpPr>
          <p:spPr bwMode="auto">
            <a:xfrm flipH="1">
              <a:off x="2134190" y="4085304"/>
              <a:ext cx="903977" cy="35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/>
            <a:p>
              <a:endParaRPr lang="en-SG">
                <a:solidFill>
                  <a:srgbClr val="D6ECFF"/>
                </a:solidFill>
              </a:endParaRPr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 flipH="1">
              <a:off x="2344993" y="4262284"/>
              <a:ext cx="4866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/>
            <a:p>
              <a:endParaRPr lang="en-SG">
                <a:solidFill>
                  <a:srgbClr val="D6ECFF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602372" y="2312267"/>
              <a:ext cx="4591166" cy="3455151"/>
              <a:chOff x="1841500" y="2543981"/>
              <a:chExt cx="3155794" cy="2516331"/>
            </a:xfrm>
          </p:grpSpPr>
          <p:sp>
            <p:nvSpPr>
              <p:cNvPr id="33" name="Line 3"/>
              <p:cNvSpPr>
                <a:spLocks noChangeShapeType="1"/>
              </p:cNvSpPr>
              <p:nvPr/>
            </p:nvSpPr>
            <p:spPr bwMode="auto">
              <a:xfrm>
                <a:off x="1841503" y="3079749"/>
                <a:ext cx="9493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08" tIns="45704" rIns="91408" bIns="45704" anchor="ctr"/>
              <a:lstStyle/>
              <a:p>
                <a:endParaRPr lang="en-SG">
                  <a:solidFill>
                    <a:srgbClr val="D6ECFF"/>
                  </a:solidFill>
                </a:endParaRPr>
              </a:p>
            </p:txBody>
          </p:sp>
          <p:sp>
            <p:nvSpPr>
              <p:cNvPr id="35" name="Line 5"/>
              <p:cNvSpPr>
                <a:spLocks noChangeShapeType="1"/>
              </p:cNvSpPr>
              <p:nvPr/>
            </p:nvSpPr>
            <p:spPr bwMode="auto">
              <a:xfrm>
                <a:off x="3521078" y="3079749"/>
                <a:ext cx="10064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08" tIns="45704" rIns="91408" bIns="45704" anchor="ctr"/>
              <a:lstStyle/>
              <a:p>
                <a:endParaRPr lang="en-SG">
                  <a:solidFill>
                    <a:srgbClr val="D6ECFF"/>
                  </a:solidFill>
                </a:endParaRPr>
              </a:p>
            </p:txBody>
          </p:sp>
          <p:sp>
            <p:nvSpPr>
              <p:cNvPr id="36" name="Line 6"/>
              <p:cNvSpPr>
                <a:spLocks noChangeShapeType="1"/>
              </p:cNvSpPr>
              <p:nvPr/>
            </p:nvSpPr>
            <p:spPr bwMode="auto">
              <a:xfrm>
                <a:off x="1841500" y="3079753"/>
                <a:ext cx="0" cy="749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08" tIns="45704" rIns="91408" bIns="45704" anchor="ctr"/>
              <a:lstStyle/>
              <a:p>
                <a:endParaRPr lang="en-SG">
                  <a:solidFill>
                    <a:srgbClr val="D6ECFF"/>
                  </a:solidFill>
                </a:endParaRPr>
              </a:p>
            </p:txBody>
          </p:sp>
          <p:sp>
            <p:nvSpPr>
              <p:cNvPr id="37" name="Freeform 8"/>
              <p:cNvSpPr>
                <a:spLocks/>
              </p:cNvSpPr>
              <p:nvPr/>
            </p:nvSpPr>
            <p:spPr bwMode="auto">
              <a:xfrm>
                <a:off x="1841503" y="3960818"/>
                <a:ext cx="2730500" cy="763587"/>
              </a:xfrm>
              <a:custGeom>
                <a:avLst/>
                <a:gdLst>
                  <a:gd name="T0" fmla="*/ 0 w 3012"/>
                  <a:gd name="T1" fmla="*/ 0 h 313"/>
                  <a:gd name="T2" fmla="*/ 0 w 3012"/>
                  <a:gd name="T3" fmla="*/ 312 h 313"/>
                  <a:gd name="T4" fmla="*/ 3011 w 3012"/>
                  <a:gd name="T5" fmla="*/ 312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12" h="313">
                    <a:moveTo>
                      <a:pt x="0" y="0"/>
                    </a:moveTo>
                    <a:lnTo>
                      <a:pt x="0" y="312"/>
                    </a:lnTo>
                    <a:lnTo>
                      <a:pt x="3011" y="312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08" tIns="45704" rIns="91408" bIns="45704"/>
              <a:lstStyle/>
              <a:p>
                <a:endParaRPr lang="en-SG">
                  <a:solidFill>
                    <a:srgbClr val="D6ECFF"/>
                  </a:solidFill>
                </a:endParaRPr>
              </a:p>
            </p:txBody>
          </p:sp>
          <p:sp>
            <p:nvSpPr>
              <p:cNvPr id="38" name="Oval 9"/>
              <p:cNvSpPr>
                <a:spLocks noChangeArrowheads="1"/>
              </p:cNvSpPr>
              <p:nvPr/>
            </p:nvSpPr>
            <p:spPr bwMode="auto">
              <a:xfrm>
                <a:off x="4500703" y="4658946"/>
                <a:ext cx="110778" cy="110777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08" tIns="45704" rIns="91408" bIns="45704" anchor="ctr"/>
              <a:lstStyle/>
              <a:p>
                <a:endParaRPr lang="en-SG">
                  <a:solidFill>
                    <a:srgbClr val="D6ECFF"/>
                  </a:solidFill>
                </a:endParaRPr>
              </a:p>
            </p:txBody>
          </p:sp>
          <p:sp>
            <p:nvSpPr>
              <p:cNvPr id="42" name="Text Box 17"/>
              <p:cNvSpPr txBox="1">
                <a:spLocks noChangeArrowheads="1"/>
              </p:cNvSpPr>
              <p:nvPr/>
            </p:nvSpPr>
            <p:spPr bwMode="auto">
              <a:xfrm>
                <a:off x="2252347" y="2543981"/>
                <a:ext cx="2098673" cy="5000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00063" indent="-42863"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900113" indent="14288"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Clr>
                    <a:srgbClr val="FFFF00"/>
                  </a:buClr>
                  <a:buSzPct val="90000"/>
                  <a:buFont typeface="Monotype Sorts" pitchFamily="2" charset="2"/>
                  <a:buNone/>
                </a:pPr>
                <a:r>
                  <a:rPr lang="en-GB" sz="2000" b="0" dirty="0" smtClean="0">
                    <a:solidFill>
                      <a:prstClr val="black"/>
                    </a:solidFill>
                  </a:rPr>
                  <a:t>R</a:t>
                </a:r>
                <a:r>
                  <a:rPr lang="en-GB" sz="2000" b="0" baseline="-25000" dirty="0" smtClean="0">
                    <a:solidFill>
                      <a:prstClr val="black"/>
                    </a:solidFill>
                  </a:rPr>
                  <a:t>TH  </a:t>
                </a:r>
                <a:r>
                  <a:rPr lang="en-GB" sz="2000" b="0" dirty="0" smtClean="0">
                    <a:solidFill>
                      <a:prstClr val="black"/>
                    </a:solidFill>
                  </a:rPr>
                  <a:t>= 9.43 </a:t>
                </a:r>
                <a:r>
                  <a:rPr lang="en-GB" sz="2000" b="0" dirty="0" smtClean="0">
                    <a:solidFill>
                      <a:prstClr val="black"/>
                    </a:solidFill>
                    <a:latin typeface="Symbol" panose="05050102010706020507" pitchFamily="18" charset="2"/>
                  </a:rPr>
                  <a:t>W</a:t>
                </a:r>
                <a:r>
                  <a:rPr lang="en-GB" sz="2000" b="0" dirty="0" smtClean="0">
                    <a:solidFill>
                      <a:prstClr val="black"/>
                    </a:solidFill>
                  </a:rPr>
                  <a:t> </a:t>
                </a:r>
                <a:endParaRPr lang="en-GB" sz="2000" b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Text Box 19"/>
              <p:cNvSpPr txBox="1">
                <a:spLocks noChangeArrowheads="1"/>
              </p:cNvSpPr>
              <p:nvPr/>
            </p:nvSpPr>
            <p:spPr bwMode="auto">
              <a:xfrm>
                <a:off x="4654394" y="2894501"/>
                <a:ext cx="342900" cy="4984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00063" indent="-42863"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900113" indent="14288"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Clr>
                    <a:srgbClr val="FFFF00"/>
                  </a:buClr>
                  <a:buSzPct val="90000"/>
                  <a:buFont typeface="Monotype Sorts" pitchFamily="2" charset="2"/>
                  <a:buNone/>
                </a:pPr>
                <a:r>
                  <a:rPr lang="en-GB" b="0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44" name="Text Box 20"/>
              <p:cNvSpPr txBox="1">
                <a:spLocks noChangeArrowheads="1"/>
              </p:cNvSpPr>
              <p:nvPr/>
            </p:nvSpPr>
            <p:spPr bwMode="auto">
              <a:xfrm>
                <a:off x="4663575" y="4560249"/>
                <a:ext cx="317500" cy="5000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00063" indent="-42863"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900113" indent="14288"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Clr>
                    <a:srgbClr val="FFFF00"/>
                  </a:buClr>
                  <a:buSzPct val="90000"/>
                  <a:buFont typeface="Monotype Sorts" pitchFamily="2" charset="2"/>
                  <a:buNone/>
                </a:pPr>
                <a:r>
                  <a:rPr lang="en-GB" b="0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</p:grpSp>
        <p:grpSp>
          <p:nvGrpSpPr>
            <p:cNvPr id="45" name="Group 6"/>
            <p:cNvGrpSpPr>
              <a:grpSpLocks/>
            </p:cNvGrpSpPr>
            <p:nvPr/>
          </p:nvGrpSpPr>
          <p:grpSpPr bwMode="auto">
            <a:xfrm>
              <a:off x="3904864" y="2837617"/>
              <a:ext cx="1253911" cy="434080"/>
              <a:chOff x="930" y="3534"/>
              <a:chExt cx="1152" cy="198"/>
            </a:xfrm>
          </p:grpSpPr>
          <p:grpSp>
            <p:nvGrpSpPr>
              <p:cNvPr id="46" name="Group 7"/>
              <p:cNvGrpSpPr>
                <a:grpSpLocks/>
              </p:cNvGrpSpPr>
              <p:nvPr/>
            </p:nvGrpSpPr>
            <p:grpSpPr bwMode="auto">
              <a:xfrm>
                <a:off x="930" y="3534"/>
                <a:ext cx="474" cy="198"/>
                <a:chOff x="864" y="3360"/>
                <a:chExt cx="474" cy="198"/>
              </a:xfrm>
            </p:grpSpPr>
            <p:sp>
              <p:nvSpPr>
                <p:cNvPr id="54" name="Line 8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5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56" y="3360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56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1146" y="3366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5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242" y="3360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47" name="Line 12"/>
              <p:cNvSpPr>
                <a:spLocks noChangeShapeType="1"/>
              </p:cNvSpPr>
              <p:nvPr/>
            </p:nvSpPr>
            <p:spPr bwMode="auto">
              <a:xfrm flipV="1">
                <a:off x="1506" y="3534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 flipH="1" flipV="1">
                <a:off x="1416" y="3534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49" name="Group 14"/>
              <p:cNvGrpSpPr>
                <a:grpSpLocks/>
              </p:cNvGrpSpPr>
              <p:nvPr/>
            </p:nvGrpSpPr>
            <p:grpSpPr bwMode="auto">
              <a:xfrm flipH="1">
                <a:off x="1608" y="3534"/>
                <a:ext cx="474" cy="198"/>
                <a:chOff x="864" y="3360"/>
                <a:chExt cx="474" cy="198"/>
              </a:xfrm>
            </p:grpSpPr>
            <p:sp>
              <p:nvSpPr>
                <p:cNvPr id="50" name="Line 15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5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056" y="3360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52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1146" y="3366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5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242" y="3360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6431750" y="2979468"/>
              <a:ext cx="161164" cy="15210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/>
            <a:p>
              <a:endParaRPr lang="en-SG">
                <a:solidFill>
                  <a:srgbClr val="D6ECFF"/>
                </a:solidFill>
              </a:endParaRPr>
            </a:p>
          </p:txBody>
        </p:sp>
        <p:sp>
          <p:nvSpPr>
            <p:cNvPr id="59" name="Text Box 17"/>
            <p:cNvSpPr txBox="1">
              <a:spLocks noChangeArrowheads="1"/>
            </p:cNvSpPr>
            <p:nvPr/>
          </p:nvSpPr>
          <p:spPr bwMode="auto">
            <a:xfrm>
              <a:off x="46619" y="4273248"/>
              <a:ext cx="3367401" cy="686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0063" indent="-42863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00113" indent="14288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Clr>
                  <a:srgbClr val="FFFF00"/>
                </a:buClr>
                <a:buSzPct val="90000"/>
                <a:buFont typeface="Monotype Sorts" pitchFamily="2" charset="2"/>
                <a:buNone/>
              </a:pPr>
              <a:r>
                <a:rPr lang="en-GB" sz="2000" b="0" dirty="0" smtClean="0">
                  <a:solidFill>
                    <a:prstClr val="black"/>
                  </a:solidFill>
                </a:rPr>
                <a:t>V</a:t>
              </a:r>
              <a:r>
                <a:rPr lang="en-GB" sz="2000" b="0" baseline="-25000" dirty="0" smtClean="0">
                  <a:solidFill>
                    <a:prstClr val="black"/>
                  </a:solidFill>
                </a:rPr>
                <a:t>TH  </a:t>
              </a:r>
              <a:r>
                <a:rPr lang="en-GB" sz="2000" b="0" dirty="0" smtClean="0">
                  <a:solidFill>
                    <a:prstClr val="black"/>
                  </a:solidFill>
                </a:rPr>
                <a:t>= -6.29 V </a:t>
              </a:r>
              <a:endParaRPr lang="en-GB" sz="2000" b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45915" y="2553159"/>
            <a:ext cx="4360549" cy="2628442"/>
            <a:chOff x="4345915" y="2258191"/>
            <a:chExt cx="4360549" cy="2628442"/>
          </a:xfrm>
        </p:grpSpPr>
        <p:sp>
          <p:nvSpPr>
            <p:cNvPr id="62" name="Line 6"/>
            <p:cNvSpPr>
              <a:spLocks noChangeShapeType="1"/>
            </p:cNvSpPr>
            <p:nvPr/>
          </p:nvSpPr>
          <p:spPr bwMode="auto">
            <a:xfrm flipH="1">
              <a:off x="5567401" y="3710235"/>
              <a:ext cx="560871" cy="26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/>
            <a:p>
              <a:endParaRPr lang="en-SG">
                <a:solidFill>
                  <a:srgbClr val="D6ECFF"/>
                </a:solidFill>
              </a:endParaRPr>
            </a:p>
          </p:txBody>
        </p:sp>
        <p:sp>
          <p:nvSpPr>
            <p:cNvPr id="63" name="Line 6"/>
            <p:cNvSpPr>
              <a:spLocks noChangeShapeType="1"/>
            </p:cNvSpPr>
            <p:nvPr/>
          </p:nvSpPr>
          <p:spPr bwMode="auto">
            <a:xfrm flipH="1">
              <a:off x="5698194" y="3579397"/>
              <a:ext cx="3019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/>
            <a:p>
              <a:endParaRPr lang="en-SG">
                <a:solidFill>
                  <a:srgbClr val="D6ECFF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57884" y="2258191"/>
              <a:ext cx="2848580" cy="2628442"/>
              <a:chOff x="1841500" y="2543981"/>
              <a:chExt cx="3155794" cy="2516331"/>
            </a:xfrm>
          </p:grpSpPr>
          <p:sp>
            <p:nvSpPr>
              <p:cNvPr id="80" name="Line 3"/>
              <p:cNvSpPr>
                <a:spLocks noChangeShapeType="1"/>
              </p:cNvSpPr>
              <p:nvPr/>
            </p:nvSpPr>
            <p:spPr bwMode="auto">
              <a:xfrm>
                <a:off x="1841503" y="3079749"/>
                <a:ext cx="9493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08" tIns="45704" rIns="91408" bIns="45704" anchor="ctr"/>
              <a:lstStyle/>
              <a:p>
                <a:endParaRPr lang="en-SG">
                  <a:solidFill>
                    <a:srgbClr val="D6ECFF"/>
                  </a:solidFill>
                </a:endParaRPr>
              </a:p>
            </p:txBody>
          </p:sp>
          <p:sp>
            <p:nvSpPr>
              <p:cNvPr id="81" name="Line 5"/>
              <p:cNvSpPr>
                <a:spLocks noChangeShapeType="1"/>
              </p:cNvSpPr>
              <p:nvPr/>
            </p:nvSpPr>
            <p:spPr bwMode="auto">
              <a:xfrm>
                <a:off x="3521078" y="3079749"/>
                <a:ext cx="10064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08" tIns="45704" rIns="91408" bIns="45704" anchor="ctr"/>
              <a:lstStyle/>
              <a:p>
                <a:endParaRPr lang="en-SG">
                  <a:solidFill>
                    <a:srgbClr val="D6ECFF"/>
                  </a:solidFill>
                </a:endParaRPr>
              </a:p>
            </p:txBody>
          </p:sp>
          <p:sp>
            <p:nvSpPr>
              <p:cNvPr id="82" name="Line 6"/>
              <p:cNvSpPr>
                <a:spLocks noChangeShapeType="1"/>
              </p:cNvSpPr>
              <p:nvPr/>
            </p:nvSpPr>
            <p:spPr bwMode="auto">
              <a:xfrm>
                <a:off x="1841500" y="3079753"/>
                <a:ext cx="0" cy="749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08" tIns="45704" rIns="91408" bIns="45704" anchor="ctr"/>
              <a:lstStyle/>
              <a:p>
                <a:endParaRPr lang="en-SG">
                  <a:solidFill>
                    <a:srgbClr val="D6ECFF"/>
                  </a:solidFill>
                </a:endParaRPr>
              </a:p>
            </p:txBody>
          </p:sp>
          <p:sp>
            <p:nvSpPr>
              <p:cNvPr id="83" name="Freeform 8"/>
              <p:cNvSpPr>
                <a:spLocks/>
              </p:cNvSpPr>
              <p:nvPr/>
            </p:nvSpPr>
            <p:spPr bwMode="auto">
              <a:xfrm>
                <a:off x="1841503" y="3960818"/>
                <a:ext cx="2730500" cy="763587"/>
              </a:xfrm>
              <a:custGeom>
                <a:avLst/>
                <a:gdLst>
                  <a:gd name="T0" fmla="*/ 0 w 3012"/>
                  <a:gd name="T1" fmla="*/ 0 h 313"/>
                  <a:gd name="T2" fmla="*/ 0 w 3012"/>
                  <a:gd name="T3" fmla="*/ 312 h 313"/>
                  <a:gd name="T4" fmla="*/ 3011 w 3012"/>
                  <a:gd name="T5" fmla="*/ 312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12" h="313">
                    <a:moveTo>
                      <a:pt x="0" y="0"/>
                    </a:moveTo>
                    <a:lnTo>
                      <a:pt x="0" y="312"/>
                    </a:lnTo>
                    <a:lnTo>
                      <a:pt x="3011" y="312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08" tIns="45704" rIns="91408" bIns="45704"/>
              <a:lstStyle/>
              <a:p>
                <a:endParaRPr lang="en-SG">
                  <a:solidFill>
                    <a:srgbClr val="D6ECFF"/>
                  </a:solidFill>
                </a:endParaRPr>
              </a:p>
            </p:txBody>
          </p:sp>
          <p:sp>
            <p:nvSpPr>
              <p:cNvPr id="84" name="Oval 9"/>
              <p:cNvSpPr>
                <a:spLocks noChangeArrowheads="1"/>
              </p:cNvSpPr>
              <p:nvPr/>
            </p:nvSpPr>
            <p:spPr bwMode="auto">
              <a:xfrm>
                <a:off x="4500703" y="4658946"/>
                <a:ext cx="110778" cy="110777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08" tIns="45704" rIns="91408" bIns="45704" anchor="ctr"/>
              <a:lstStyle/>
              <a:p>
                <a:endParaRPr lang="en-SG">
                  <a:solidFill>
                    <a:srgbClr val="D6ECFF"/>
                  </a:solidFill>
                </a:endParaRPr>
              </a:p>
            </p:txBody>
          </p:sp>
          <p:sp>
            <p:nvSpPr>
              <p:cNvPr id="85" name="Text Box 17"/>
              <p:cNvSpPr txBox="1">
                <a:spLocks noChangeArrowheads="1"/>
              </p:cNvSpPr>
              <p:nvPr/>
            </p:nvSpPr>
            <p:spPr bwMode="auto">
              <a:xfrm>
                <a:off x="2295918" y="2543981"/>
                <a:ext cx="2055101" cy="5000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00063" indent="-42863"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900113" indent="14288"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Clr>
                    <a:srgbClr val="FFFF00"/>
                  </a:buClr>
                  <a:buSzPct val="90000"/>
                  <a:buFont typeface="Monotype Sorts" pitchFamily="2" charset="2"/>
                  <a:buNone/>
                </a:pPr>
                <a:r>
                  <a:rPr lang="en-GB" sz="2000" b="0" dirty="0" smtClean="0">
                    <a:solidFill>
                      <a:prstClr val="black"/>
                    </a:solidFill>
                  </a:rPr>
                  <a:t>R</a:t>
                </a:r>
                <a:r>
                  <a:rPr lang="en-GB" sz="2000" b="0" baseline="-25000" dirty="0" smtClean="0">
                    <a:solidFill>
                      <a:prstClr val="black"/>
                    </a:solidFill>
                  </a:rPr>
                  <a:t>TH  </a:t>
                </a:r>
                <a:r>
                  <a:rPr lang="en-GB" sz="2000" b="0" dirty="0" smtClean="0">
                    <a:solidFill>
                      <a:prstClr val="black"/>
                    </a:solidFill>
                  </a:rPr>
                  <a:t>= 9.43 </a:t>
                </a:r>
                <a:r>
                  <a:rPr lang="en-GB" sz="2000" b="0" dirty="0" smtClean="0">
                    <a:solidFill>
                      <a:prstClr val="black"/>
                    </a:solidFill>
                    <a:latin typeface="Symbol" panose="05050102010706020507" pitchFamily="18" charset="2"/>
                  </a:rPr>
                  <a:t>W</a:t>
                </a:r>
                <a:r>
                  <a:rPr lang="en-GB" sz="2000" b="0" dirty="0" smtClean="0">
                    <a:solidFill>
                      <a:prstClr val="black"/>
                    </a:solidFill>
                  </a:rPr>
                  <a:t> </a:t>
                </a:r>
                <a:endParaRPr lang="en-GB" sz="2000" b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Text Box 19"/>
              <p:cNvSpPr txBox="1">
                <a:spLocks noChangeArrowheads="1"/>
              </p:cNvSpPr>
              <p:nvPr/>
            </p:nvSpPr>
            <p:spPr bwMode="auto">
              <a:xfrm>
                <a:off x="4654394" y="2894501"/>
                <a:ext cx="342900" cy="4984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00063" indent="-42863"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900113" indent="14288"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Clr>
                    <a:srgbClr val="FFFF00"/>
                  </a:buClr>
                  <a:buSzPct val="90000"/>
                  <a:buFont typeface="Monotype Sorts" pitchFamily="2" charset="2"/>
                  <a:buNone/>
                </a:pPr>
                <a:r>
                  <a:rPr lang="en-GB" b="0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87" name="Text Box 20"/>
              <p:cNvSpPr txBox="1">
                <a:spLocks noChangeArrowheads="1"/>
              </p:cNvSpPr>
              <p:nvPr/>
            </p:nvSpPr>
            <p:spPr bwMode="auto">
              <a:xfrm>
                <a:off x="4663575" y="4560249"/>
                <a:ext cx="317500" cy="5000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00063" indent="-42863"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900113" indent="14288"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algn="l" defTabSz="4508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defTabSz="450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Clr>
                    <a:srgbClr val="FFFF00"/>
                  </a:buClr>
                  <a:buSzPct val="90000"/>
                  <a:buFont typeface="Monotype Sorts" pitchFamily="2" charset="2"/>
                  <a:buNone/>
                </a:pPr>
                <a:r>
                  <a:rPr lang="en-GB" b="0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</p:grpSp>
        <p:grpSp>
          <p:nvGrpSpPr>
            <p:cNvPr id="65" name="Group 6"/>
            <p:cNvGrpSpPr>
              <a:grpSpLocks/>
            </p:cNvGrpSpPr>
            <p:nvPr/>
          </p:nvGrpSpPr>
          <p:grpSpPr bwMode="auto">
            <a:xfrm>
              <a:off x="6666013" y="2657841"/>
              <a:ext cx="777987" cy="330218"/>
              <a:chOff x="930" y="3534"/>
              <a:chExt cx="1152" cy="198"/>
            </a:xfrm>
          </p:grpSpPr>
          <p:grpSp>
            <p:nvGrpSpPr>
              <p:cNvPr id="68" name="Group 7"/>
              <p:cNvGrpSpPr>
                <a:grpSpLocks/>
              </p:cNvGrpSpPr>
              <p:nvPr/>
            </p:nvGrpSpPr>
            <p:grpSpPr bwMode="auto">
              <a:xfrm>
                <a:off x="930" y="3534"/>
                <a:ext cx="474" cy="198"/>
                <a:chOff x="864" y="3360"/>
                <a:chExt cx="474" cy="198"/>
              </a:xfrm>
            </p:grpSpPr>
            <p:sp>
              <p:nvSpPr>
                <p:cNvPr id="76" name="Line 8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7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56" y="3360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8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1146" y="3366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242" y="3360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69" name="Line 12"/>
              <p:cNvSpPr>
                <a:spLocks noChangeShapeType="1"/>
              </p:cNvSpPr>
              <p:nvPr/>
            </p:nvSpPr>
            <p:spPr bwMode="auto">
              <a:xfrm flipV="1">
                <a:off x="1506" y="3534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70" name="Line 13"/>
              <p:cNvSpPr>
                <a:spLocks noChangeShapeType="1"/>
              </p:cNvSpPr>
              <p:nvPr/>
            </p:nvSpPr>
            <p:spPr bwMode="auto">
              <a:xfrm flipH="1" flipV="1">
                <a:off x="1416" y="3534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71" name="Group 14"/>
              <p:cNvGrpSpPr>
                <a:grpSpLocks/>
              </p:cNvGrpSpPr>
              <p:nvPr/>
            </p:nvGrpSpPr>
            <p:grpSpPr bwMode="auto">
              <a:xfrm flipH="1">
                <a:off x="1608" y="3534"/>
                <a:ext cx="474" cy="198"/>
                <a:chOff x="864" y="3360"/>
                <a:chExt cx="474" cy="198"/>
              </a:xfrm>
            </p:grpSpPr>
            <p:sp>
              <p:nvSpPr>
                <p:cNvPr id="72" name="Line 15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3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056" y="3360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4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1146" y="3366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242" y="3360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8233814" y="2765752"/>
              <a:ext cx="99994" cy="1157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/>
            <a:p>
              <a:endParaRPr lang="en-SG">
                <a:solidFill>
                  <a:srgbClr val="D6ECFF"/>
                </a:solidFill>
              </a:endParaRPr>
            </a:p>
          </p:txBody>
        </p: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4345915" y="3764718"/>
              <a:ext cx="1564718" cy="522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0063" indent="-42863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00113" indent="14288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Clr>
                  <a:srgbClr val="FFFF00"/>
                </a:buClr>
                <a:buSzPct val="90000"/>
                <a:buFont typeface="Monotype Sorts" pitchFamily="2" charset="2"/>
                <a:buNone/>
              </a:pPr>
              <a:r>
                <a:rPr lang="en-GB" sz="2000" b="0" dirty="0" smtClean="0">
                  <a:solidFill>
                    <a:prstClr val="black"/>
                  </a:solidFill>
                </a:rPr>
                <a:t>V</a:t>
              </a:r>
              <a:r>
                <a:rPr lang="en-GB" sz="2000" b="0" baseline="-25000" dirty="0" smtClean="0">
                  <a:solidFill>
                    <a:prstClr val="black"/>
                  </a:solidFill>
                </a:rPr>
                <a:t>TH  </a:t>
              </a:r>
              <a:r>
                <a:rPr lang="en-GB" sz="2000" b="0" dirty="0" smtClean="0">
                  <a:solidFill>
                    <a:prstClr val="black"/>
                  </a:solidFill>
                </a:rPr>
                <a:t>= 6.29 V </a:t>
              </a:r>
              <a:endParaRPr lang="en-GB" sz="2000" b="0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704737" y="3392129"/>
            <a:ext cx="6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OR</a:t>
            </a:r>
            <a:endParaRPr lang="en-SG" sz="2400" dirty="0"/>
          </a:p>
        </p:txBody>
      </p:sp>
      <p:sp>
        <p:nvSpPr>
          <p:cNvPr id="88" name="Rectangle 2"/>
          <p:cNvSpPr>
            <a:spLocks noGrp="1" noChangeArrowheads="1"/>
          </p:cNvSpPr>
          <p:nvPr>
            <p:ph type="title"/>
          </p:nvPr>
        </p:nvSpPr>
        <p:spPr>
          <a:xfrm>
            <a:off x="1689131" y="358346"/>
            <a:ext cx="6664037" cy="838200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Solution to Tutorial 4, Question 1</a:t>
            </a:r>
            <a:endParaRPr lang="en-GB" altLang="en-US" dirty="0"/>
          </a:p>
        </p:txBody>
      </p:sp>
      <p:sp>
        <p:nvSpPr>
          <p:cNvPr id="8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763" y="6162813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/>
              <a:t>Theory &amp; </a:t>
            </a:r>
            <a:r>
              <a:rPr lang="en-US" altLang="en-US" dirty="0" smtClean="0"/>
              <a:t>Analysis / LML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289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6591" y="6216996"/>
            <a:ext cx="457200" cy="457200"/>
          </a:xfrm>
        </p:spPr>
        <p:txBody>
          <a:bodyPr/>
          <a:lstStyle/>
          <a:p>
            <a:fld id="{E7B74B3A-F91F-4615-AEB2-72A2F9946C6C}" type="slidenum">
              <a:rPr lang="en-US" altLang="en-US"/>
              <a:pPr/>
              <a:t>6</a:t>
            </a:fld>
            <a:endParaRPr lang="en-US" altLang="en-US" dirty="0"/>
          </a:p>
        </p:txBody>
      </p:sp>
      <p:graphicFrame>
        <p:nvGraphicFramePr>
          <p:cNvPr id="88143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502959"/>
              </p:ext>
            </p:extLst>
          </p:nvPr>
        </p:nvGraphicFramePr>
        <p:xfrm>
          <a:off x="785763" y="267027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63" y="267027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40246" y="1572289"/>
            <a:ext cx="5650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smtClean="0">
                <a:cs typeface="Times New Roman" pitchFamily="18" charset="0"/>
              </a:rPr>
              <a:t>To find Norton’s short- circuit current ,I</a:t>
            </a:r>
            <a:r>
              <a:rPr lang="en-GB" altLang="en-US" sz="2800" baseline="-25000" dirty="0" smtClean="0">
                <a:cs typeface="Times New Roman" pitchFamily="18" charset="0"/>
              </a:rPr>
              <a:t>N</a:t>
            </a:r>
            <a:endParaRPr lang="en-SG" sz="2800" dirty="0"/>
          </a:p>
        </p:txBody>
      </p:sp>
      <p:grpSp>
        <p:nvGrpSpPr>
          <p:cNvPr id="105" name="Group 6"/>
          <p:cNvGrpSpPr>
            <a:grpSpLocks/>
          </p:cNvGrpSpPr>
          <p:nvPr/>
        </p:nvGrpSpPr>
        <p:grpSpPr bwMode="auto">
          <a:xfrm>
            <a:off x="2769238" y="2763875"/>
            <a:ext cx="1253911" cy="434080"/>
            <a:chOff x="930" y="3534"/>
            <a:chExt cx="1152" cy="198"/>
          </a:xfrm>
        </p:grpSpPr>
        <p:grpSp>
          <p:nvGrpSpPr>
            <p:cNvPr id="106" name="Group 7"/>
            <p:cNvGrpSpPr>
              <a:grpSpLocks/>
            </p:cNvGrpSpPr>
            <p:nvPr/>
          </p:nvGrpSpPr>
          <p:grpSpPr bwMode="auto">
            <a:xfrm>
              <a:off x="930" y="3534"/>
              <a:ext cx="474" cy="198"/>
              <a:chOff x="864" y="3360"/>
              <a:chExt cx="474" cy="198"/>
            </a:xfrm>
          </p:grpSpPr>
          <p:sp>
            <p:nvSpPr>
              <p:cNvPr id="114" name="Line 8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5" name="Line 9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6" name="Line 10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7" name="Line 11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07" name="Line 12"/>
            <p:cNvSpPr>
              <a:spLocks noChangeShapeType="1"/>
            </p:cNvSpPr>
            <p:nvPr/>
          </p:nvSpPr>
          <p:spPr bwMode="auto">
            <a:xfrm flipV="1">
              <a:off x="150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 flipV="1">
              <a:off x="141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09" name="Group 14"/>
            <p:cNvGrpSpPr>
              <a:grpSpLocks/>
            </p:cNvGrpSpPr>
            <p:nvPr/>
          </p:nvGrpSpPr>
          <p:grpSpPr bwMode="auto">
            <a:xfrm flipH="1">
              <a:off x="1608" y="3534"/>
              <a:ext cx="474" cy="198"/>
              <a:chOff x="864" y="3360"/>
              <a:chExt cx="474" cy="198"/>
            </a:xfrm>
          </p:grpSpPr>
          <p:sp>
            <p:nvSpPr>
              <p:cNvPr id="110" name="Line 15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1" name="Line 16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2" name="Line 17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3" name="Line 18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pSp>
        <p:nvGrpSpPr>
          <p:cNvPr id="118" name="Group 19"/>
          <p:cNvGrpSpPr>
            <a:grpSpLocks/>
          </p:cNvGrpSpPr>
          <p:nvPr/>
        </p:nvGrpSpPr>
        <p:grpSpPr bwMode="auto">
          <a:xfrm rot="16200000">
            <a:off x="2085902" y="4100478"/>
            <a:ext cx="1302241" cy="417970"/>
            <a:chOff x="930" y="3534"/>
            <a:chExt cx="1152" cy="198"/>
          </a:xfrm>
        </p:grpSpPr>
        <p:grpSp>
          <p:nvGrpSpPr>
            <p:cNvPr id="119" name="Group 20"/>
            <p:cNvGrpSpPr>
              <a:grpSpLocks/>
            </p:cNvGrpSpPr>
            <p:nvPr/>
          </p:nvGrpSpPr>
          <p:grpSpPr bwMode="auto">
            <a:xfrm>
              <a:off x="930" y="3534"/>
              <a:ext cx="474" cy="198"/>
              <a:chOff x="864" y="3360"/>
              <a:chExt cx="474" cy="198"/>
            </a:xfrm>
          </p:grpSpPr>
          <p:sp>
            <p:nvSpPr>
              <p:cNvPr id="127" name="Line 21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8" name="Line 22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9" name="Line 23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0" name="Line 24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20" name="Line 25"/>
            <p:cNvSpPr>
              <a:spLocks noChangeShapeType="1"/>
            </p:cNvSpPr>
            <p:nvPr/>
          </p:nvSpPr>
          <p:spPr bwMode="auto">
            <a:xfrm flipV="1">
              <a:off x="150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1" name="Line 26"/>
            <p:cNvSpPr>
              <a:spLocks noChangeShapeType="1"/>
            </p:cNvSpPr>
            <p:nvPr/>
          </p:nvSpPr>
          <p:spPr bwMode="auto">
            <a:xfrm flipH="1" flipV="1">
              <a:off x="141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22" name="Group 27"/>
            <p:cNvGrpSpPr>
              <a:grpSpLocks/>
            </p:cNvGrpSpPr>
            <p:nvPr/>
          </p:nvGrpSpPr>
          <p:grpSpPr bwMode="auto">
            <a:xfrm flipH="1">
              <a:off x="1608" y="3534"/>
              <a:ext cx="474" cy="198"/>
              <a:chOff x="864" y="3360"/>
              <a:chExt cx="474" cy="198"/>
            </a:xfrm>
          </p:grpSpPr>
          <p:sp>
            <p:nvSpPr>
              <p:cNvPr id="123" name="Line 28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4" name="Line 29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5" name="Line 30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6" name="Line 31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pSp>
        <p:nvGrpSpPr>
          <p:cNvPr id="131" name="Group 32"/>
          <p:cNvGrpSpPr>
            <a:grpSpLocks/>
          </p:cNvGrpSpPr>
          <p:nvPr/>
        </p:nvGrpSpPr>
        <p:grpSpPr bwMode="auto">
          <a:xfrm rot="16200000">
            <a:off x="529665" y="4239619"/>
            <a:ext cx="1375532" cy="417970"/>
            <a:chOff x="930" y="3534"/>
            <a:chExt cx="1152" cy="198"/>
          </a:xfrm>
        </p:grpSpPr>
        <p:grpSp>
          <p:nvGrpSpPr>
            <p:cNvPr id="132" name="Group 33"/>
            <p:cNvGrpSpPr>
              <a:grpSpLocks/>
            </p:cNvGrpSpPr>
            <p:nvPr/>
          </p:nvGrpSpPr>
          <p:grpSpPr bwMode="auto">
            <a:xfrm>
              <a:off x="930" y="3534"/>
              <a:ext cx="474" cy="198"/>
              <a:chOff x="864" y="3360"/>
              <a:chExt cx="474" cy="198"/>
            </a:xfrm>
          </p:grpSpPr>
          <p:sp>
            <p:nvSpPr>
              <p:cNvPr id="140" name="Line 34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41" name="Line 35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42" name="Line 36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43" name="Line 37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33" name="Line 38"/>
            <p:cNvSpPr>
              <a:spLocks noChangeShapeType="1"/>
            </p:cNvSpPr>
            <p:nvPr/>
          </p:nvSpPr>
          <p:spPr bwMode="auto">
            <a:xfrm flipV="1">
              <a:off x="150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4" name="Line 39"/>
            <p:cNvSpPr>
              <a:spLocks noChangeShapeType="1"/>
            </p:cNvSpPr>
            <p:nvPr/>
          </p:nvSpPr>
          <p:spPr bwMode="auto">
            <a:xfrm flipH="1" flipV="1">
              <a:off x="141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35" name="Group 40"/>
            <p:cNvGrpSpPr>
              <a:grpSpLocks/>
            </p:cNvGrpSpPr>
            <p:nvPr/>
          </p:nvGrpSpPr>
          <p:grpSpPr bwMode="auto">
            <a:xfrm flipH="1">
              <a:off x="1608" y="3534"/>
              <a:ext cx="474" cy="198"/>
              <a:chOff x="864" y="3360"/>
              <a:chExt cx="474" cy="198"/>
            </a:xfrm>
          </p:grpSpPr>
          <p:sp>
            <p:nvSpPr>
              <p:cNvPr id="136" name="Line 41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7" name="Line 42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8" name="Line 43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9" name="Line 44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sp>
        <p:nvSpPr>
          <p:cNvPr id="144" name="Line 45"/>
          <p:cNvSpPr>
            <a:spLocks noChangeShapeType="1"/>
          </p:cNvSpPr>
          <p:nvPr/>
        </p:nvSpPr>
        <p:spPr bwMode="auto">
          <a:xfrm flipV="1">
            <a:off x="2731240" y="2985613"/>
            <a:ext cx="0" cy="76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5" name="Line 46"/>
          <p:cNvSpPr>
            <a:spLocks noChangeShapeType="1"/>
          </p:cNvSpPr>
          <p:nvPr/>
        </p:nvSpPr>
        <p:spPr bwMode="auto">
          <a:xfrm flipV="1">
            <a:off x="1209996" y="3005429"/>
            <a:ext cx="0" cy="6708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6" name="Line 47"/>
          <p:cNvSpPr>
            <a:spLocks noChangeShapeType="1"/>
          </p:cNvSpPr>
          <p:nvPr/>
        </p:nvSpPr>
        <p:spPr bwMode="auto">
          <a:xfrm flipV="1">
            <a:off x="2731240" y="4750120"/>
            <a:ext cx="0" cy="6934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7" name="Line 48"/>
          <p:cNvSpPr>
            <a:spLocks noChangeShapeType="1"/>
          </p:cNvSpPr>
          <p:nvPr/>
        </p:nvSpPr>
        <p:spPr bwMode="auto">
          <a:xfrm flipV="1">
            <a:off x="1209996" y="4939059"/>
            <a:ext cx="0" cy="539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8" name="Line 49"/>
          <p:cNvSpPr>
            <a:spLocks noChangeShapeType="1"/>
          </p:cNvSpPr>
          <p:nvPr/>
        </p:nvSpPr>
        <p:spPr bwMode="auto">
          <a:xfrm>
            <a:off x="4908651" y="2816490"/>
            <a:ext cx="0" cy="3438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9" name="Line 50"/>
          <p:cNvSpPr>
            <a:spLocks noChangeShapeType="1"/>
          </p:cNvSpPr>
          <p:nvPr/>
        </p:nvSpPr>
        <p:spPr bwMode="auto">
          <a:xfrm rot="16200000">
            <a:off x="1208344" y="3410413"/>
            <a:ext cx="0" cy="5336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0" name="Line 51"/>
          <p:cNvSpPr>
            <a:spLocks noChangeShapeType="1"/>
          </p:cNvSpPr>
          <p:nvPr/>
        </p:nvSpPr>
        <p:spPr bwMode="auto">
          <a:xfrm rot="16200000">
            <a:off x="1221562" y="3613231"/>
            <a:ext cx="0" cy="332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1" name="Oval 52"/>
          <p:cNvSpPr>
            <a:spLocks noChangeArrowheads="1"/>
          </p:cNvSpPr>
          <p:nvPr/>
        </p:nvSpPr>
        <p:spPr bwMode="auto">
          <a:xfrm>
            <a:off x="5671901" y="2895414"/>
            <a:ext cx="99123" cy="11462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2" name="Oval 53"/>
          <p:cNvSpPr>
            <a:spLocks noChangeArrowheads="1"/>
          </p:cNvSpPr>
          <p:nvPr/>
        </p:nvSpPr>
        <p:spPr bwMode="auto">
          <a:xfrm>
            <a:off x="5721463" y="5355202"/>
            <a:ext cx="100775" cy="11462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3" name="Text Box 54"/>
          <p:cNvSpPr txBox="1">
            <a:spLocks noChangeArrowheads="1"/>
          </p:cNvSpPr>
          <p:nvPr/>
        </p:nvSpPr>
        <p:spPr bwMode="auto">
          <a:xfrm>
            <a:off x="139494" y="4256649"/>
            <a:ext cx="9631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5 </a:t>
            </a:r>
            <a:r>
              <a:rPr lang="en-US" altLang="en-US" sz="3200" dirty="0" smtClean="0">
                <a:latin typeface="Symbol" pitchFamily="18" charset="2"/>
              </a:rPr>
              <a:t>W</a:t>
            </a:r>
            <a:endParaRPr lang="en-US" altLang="en-US" dirty="0"/>
          </a:p>
        </p:txBody>
      </p:sp>
      <p:sp>
        <p:nvSpPr>
          <p:cNvPr id="154" name="Text Box 55"/>
          <p:cNvSpPr txBox="1">
            <a:spLocks noChangeArrowheads="1"/>
          </p:cNvSpPr>
          <p:nvPr/>
        </p:nvSpPr>
        <p:spPr bwMode="auto">
          <a:xfrm>
            <a:off x="3045702" y="4041572"/>
            <a:ext cx="9631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2 </a:t>
            </a:r>
            <a:r>
              <a:rPr lang="en-US" altLang="en-US" sz="3200" dirty="0" smtClean="0">
                <a:latin typeface="Symbol" pitchFamily="18" charset="2"/>
              </a:rPr>
              <a:t>W</a:t>
            </a:r>
            <a:endParaRPr lang="en-US" altLang="en-US" dirty="0"/>
          </a:p>
        </p:txBody>
      </p:sp>
      <p:sp>
        <p:nvSpPr>
          <p:cNvPr id="155" name="Text Box 56"/>
          <p:cNvSpPr txBox="1">
            <a:spLocks noChangeArrowheads="1"/>
          </p:cNvSpPr>
          <p:nvPr/>
        </p:nvSpPr>
        <p:spPr bwMode="auto">
          <a:xfrm>
            <a:off x="2967244" y="2141026"/>
            <a:ext cx="9631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8 </a:t>
            </a:r>
            <a:r>
              <a:rPr lang="en-US" altLang="en-US" sz="3200" dirty="0" smtClean="0">
                <a:latin typeface="Symbol" pitchFamily="18" charset="2"/>
              </a:rPr>
              <a:t>W</a:t>
            </a:r>
            <a:endParaRPr lang="en-US" altLang="en-US" dirty="0"/>
          </a:p>
        </p:txBody>
      </p:sp>
      <p:sp>
        <p:nvSpPr>
          <p:cNvPr id="156" name="Text Box 57"/>
          <p:cNvSpPr txBox="1">
            <a:spLocks noChangeArrowheads="1"/>
          </p:cNvSpPr>
          <p:nvPr/>
        </p:nvSpPr>
        <p:spPr bwMode="auto">
          <a:xfrm>
            <a:off x="4409610" y="2162549"/>
            <a:ext cx="1217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12 V</a:t>
            </a:r>
            <a:endParaRPr lang="en-US" altLang="en-US" dirty="0"/>
          </a:p>
        </p:txBody>
      </p:sp>
      <p:sp>
        <p:nvSpPr>
          <p:cNvPr id="157" name="Text Box 59"/>
          <p:cNvSpPr txBox="1">
            <a:spLocks noChangeArrowheads="1"/>
          </p:cNvSpPr>
          <p:nvPr/>
        </p:nvSpPr>
        <p:spPr bwMode="auto">
          <a:xfrm>
            <a:off x="176980" y="3284395"/>
            <a:ext cx="1217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20 V</a:t>
            </a:r>
            <a:endParaRPr lang="en-US" altLang="en-US" dirty="0"/>
          </a:p>
        </p:txBody>
      </p:sp>
      <p:sp>
        <p:nvSpPr>
          <p:cNvPr id="158" name="Text Box 63"/>
          <p:cNvSpPr txBox="1">
            <a:spLocks noChangeArrowheads="1"/>
          </p:cNvSpPr>
          <p:nvPr/>
        </p:nvSpPr>
        <p:spPr bwMode="auto">
          <a:xfrm>
            <a:off x="5753662" y="2559049"/>
            <a:ext cx="607957" cy="68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/>
              <a:t>A</a:t>
            </a:r>
            <a:endParaRPr lang="en-US" altLang="en-US" dirty="0"/>
          </a:p>
        </p:txBody>
      </p:sp>
      <p:sp>
        <p:nvSpPr>
          <p:cNvPr id="159" name="Text Box 64"/>
          <p:cNvSpPr txBox="1">
            <a:spLocks noChangeArrowheads="1"/>
          </p:cNvSpPr>
          <p:nvPr/>
        </p:nvSpPr>
        <p:spPr bwMode="auto">
          <a:xfrm>
            <a:off x="5785413" y="4964626"/>
            <a:ext cx="583176" cy="68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/>
              <a:t>B</a:t>
            </a:r>
            <a:endParaRPr lang="en-US" altLang="en-US" dirty="0"/>
          </a:p>
        </p:txBody>
      </p:sp>
      <p:sp>
        <p:nvSpPr>
          <p:cNvPr id="160" name="Line 65"/>
          <p:cNvSpPr>
            <a:spLocks noChangeShapeType="1"/>
          </p:cNvSpPr>
          <p:nvPr/>
        </p:nvSpPr>
        <p:spPr bwMode="auto">
          <a:xfrm flipV="1">
            <a:off x="1209368" y="2983446"/>
            <a:ext cx="1594682" cy="104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61" name="Line 66"/>
          <p:cNvSpPr>
            <a:spLocks noChangeShapeType="1"/>
          </p:cNvSpPr>
          <p:nvPr/>
        </p:nvSpPr>
        <p:spPr bwMode="auto">
          <a:xfrm>
            <a:off x="3928981" y="2983448"/>
            <a:ext cx="832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62" name="Line 67"/>
          <p:cNvSpPr>
            <a:spLocks noChangeShapeType="1"/>
          </p:cNvSpPr>
          <p:nvPr/>
        </p:nvSpPr>
        <p:spPr bwMode="auto">
          <a:xfrm>
            <a:off x="4920215" y="2968700"/>
            <a:ext cx="832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63" name="Line 68"/>
          <p:cNvSpPr>
            <a:spLocks noChangeShapeType="1"/>
          </p:cNvSpPr>
          <p:nvPr/>
        </p:nvSpPr>
        <p:spPr bwMode="auto">
          <a:xfrm flipV="1">
            <a:off x="4753358" y="2669918"/>
            <a:ext cx="0" cy="637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64" name="Line 69"/>
          <p:cNvSpPr>
            <a:spLocks noChangeShapeType="1"/>
          </p:cNvSpPr>
          <p:nvPr/>
        </p:nvSpPr>
        <p:spPr bwMode="auto">
          <a:xfrm flipV="1">
            <a:off x="1179871" y="5437883"/>
            <a:ext cx="4612630" cy="190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165" name="Group 164"/>
          <p:cNvGrpSpPr/>
          <p:nvPr/>
        </p:nvGrpSpPr>
        <p:grpSpPr>
          <a:xfrm>
            <a:off x="1474840" y="3619405"/>
            <a:ext cx="884903" cy="1104752"/>
            <a:chOff x="2764229" y="4578280"/>
            <a:chExt cx="793003" cy="1104752"/>
          </a:xfrm>
        </p:grpSpPr>
        <p:sp>
          <p:nvSpPr>
            <p:cNvPr id="166" name="Arc 165"/>
            <p:cNvSpPr/>
            <p:nvPr/>
          </p:nvSpPr>
          <p:spPr>
            <a:xfrm>
              <a:off x="2764227" y="4578280"/>
              <a:ext cx="793003" cy="1064506"/>
            </a:xfrm>
            <a:prstGeom prst="arc">
              <a:avLst>
                <a:gd name="adj1" fmla="val 11965786"/>
                <a:gd name="adj2" fmla="val 3936894"/>
              </a:avLst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7" name="Text Box 21"/>
            <p:cNvSpPr txBox="1">
              <a:spLocks noChangeArrowheads="1"/>
            </p:cNvSpPr>
            <p:nvPr/>
          </p:nvSpPr>
          <p:spPr bwMode="auto">
            <a:xfrm>
              <a:off x="3071576" y="5182969"/>
              <a:ext cx="342900" cy="500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0063" indent="-42863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00113" indent="14288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Clr>
                  <a:srgbClr val="FFFF00"/>
                </a:buClr>
                <a:buSzPct val="90000"/>
                <a:buFont typeface="Monotype Sorts" pitchFamily="2" charset="2"/>
                <a:buNone/>
              </a:pPr>
              <a:r>
                <a:rPr lang="en-GB" sz="3200" b="0" dirty="0" smtClean="0">
                  <a:solidFill>
                    <a:srgbClr val="FF0000"/>
                  </a:solidFill>
                </a:rPr>
                <a:t>I</a:t>
              </a:r>
              <a:r>
                <a:rPr lang="en-GB" sz="3200" b="0" baseline="-25000" dirty="0" smtClean="0">
                  <a:solidFill>
                    <a:srgbClr val="FF0000"/>
                  </a:solidFill>
                </a:rPr>
                <a:t>1</a:t>
              </a:r>
              <a:endParaRPr lang="en-GB" sz="3200" b="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851507"/>
              </p:ext>
            </p:extLst>
          </p:nvPr>
        </p:nvGraphicFramePr>
        <p:xfrm>
          <a:off x="6216650" y="1936493"/>
          <a:ext cx="2927350" cy="1016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5" imgW="1320480" imgH="482400" progId="Equation.3">
                  <p:embed/>
                </p:oleObj>
              </mc:Choice>
              <mc:Fallback>
                <p:oleObj name="Equation" r:id="rId5" imgW="1320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1936493"/>
                        <a:ext cx="2927350" cy="1016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715199" y="2983157"/>
            <a:ext cx="936722" cy="2453816"/>
            <a:chOff x="5715199" y="2983157"/>
            <a:chExt cx="936722" cy="2453816"/>
          </a:xfrm>
        </p:grpSpPr>
        <p:sp>
          <p:nvSpPr>
            <p:cNvPr id="72" name="Line 223"/>
            <p:cNvSpPr>
              <a:spLocks noChangeShapeType="1"/>
            </p:cNvSpPr>
            <p:nvPr/>
          </p:nvSpPr>
          <p:spPr bwMode="auto">
            <a:xfrm>
              <a:off x="5715199" y="2983157"/>
              <a:ext cx="18336" cy="1181069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SG"/>
            </a:p>
          </p:txBody>
        </p:sp>
        <p:sp>
          <p:nvSpPr>
            <p:cNvPr id="73" name="Text Box 233"/>
            <p:cNvSpPr txBox="1">
              <a:spLocks noChangeArrowheads="1"/>
            </p:cNvSpPr>
            <p:nvPr/>
          </p:nvSpPr>
          <p:spPr bwMode="auto">
            <a:xfrm>
              <a:off x="5761334" y="3883196"/>
              <a:ext cx="89058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dirty="0" smtClean="0">
                  <a:solidFill>
                    <a:srgbClr val="00B050"/>
                  </a:solidFill>
                </a:rPr>
                <a:t>I</a:t>
              </a:r>
              <a:r>
                <a:rPr lang="en-US" altLang="en-US" sz="3200" baseline="-25000" dirty="0" smtClean="0">
                  <a:solidFill>
                    <a:srgbClr val="00B050"/>
                  </a:solidFill>
                </a:rPr>
                <a:t>N</a:t>
              </a:r>
              <a:endParaRPr lang="en-US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78" name="Line 223"/>
            <p:cNvSpPr>
              <a:spLocks noChangeShapeType="1"/>
            </p:cNvSpPr>
            <p:nvPr/>
          </p:nvSpPr>
          <p:spPr bwMode="auto">
            <a:xfrm>
              <a:off x="5731675" y="4099384"/>
              <a:ext cx="26574" cy="1337589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SG"/>
            </a:p>
          </p:txBody>
        </p:sp>
      </p:grpSp>
      <p:grpSp>
        <p:nvGrpSpPr>
          <p:cNvPr id="79" name="Group 78"/>
          <p:cNvGrpSpPr/>
          <p:nvPr/>
        </p:nvGrpSpPr>
        <p:grpSpPr>
          <a:xfrm flipH="1">
            <a:off x="4053019" y="3648237"/>
            <a:ext cx="910547" cy="1092395"/>
            <a:chOff x="2764227" y="4578280"/>
            <a:chExt cx="793003" cy="1092395"/>
          </a:xfrm>
        </p:grpSpPr>
        <p:sp>
          <p:nvSpPr>
            <p:cNvPr id="80" name="Arc 79"/>
            <p:cNvSpPr/>
            <p:nvPr/>
          </p:nvSpPr>
          <p:spPr>
            <a:xfrm>
              <a:off x="2764227" y="4578280"/>
              <a:ext cx="793003" cy="1064506"/>
            </a:xfrm>
            <a:prstGeom prst="arc">
              <a:avLst>
                <a:gd name="adj1" fmla="val 11965786"/>
                <a:gd name="adj2" fmla="val 3936894"/>
              </a:avLst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2888629" y="5170612"/>
              <a:ext cx="342900" cy="500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0063" indent="-42863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00113" indent="14288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Clr>
                  <a:srgbClr val="FFFF00"/>
                </a:buClr>
                <a:buSzPct val="90000"/>
                <a:buFont typeface="Monotype Sorts" pitchFamily="2" charset="2"/>
                <a:buNone/>
              </a:pPr>
              <a:r>
                <a:rPr lang="en-GB" sz="3200" b="0" dirty="0" smtClean="0">
                  <a:solidFill>
                    <a:srgbClr val="FF0000"/>
                  </a:solidFill>
                </a:rPr>
                <a:t>I</a:t>
              </a:r>
              <a:r>
                <a:rPr lang="en-GB" sz="3200" b="0" baseline="-25000" dirty="0" smtClean="0">
                  <a:solidFill>
                    <a:srgbClr val="FF0000"/>
                  </a:solidFill>
                </a:rPr>
                <a:t>2</a:t>
              </a:r>
              <a:endParaRPr lang="en-GB" sz="3200" b="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282061"/>
              </p:ext>
            </p:extLst>
          </p:nvPr>
        </p:nvGraphicFramePr>
        <p:xfrm>
          <a:off x="6253291" y="3008655"/>
          <a:ext cx="2730500" cy="2613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7" imgW="1231560" imgH="1320480" progId="Equation.3">
                  <p:embed/>
                </p:oleObj>
              </mc:Choice>
              <mc:Fallback>
                <p:oleObj name="Equation" r:id="rId7" imgW="1231560" imgH="1320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291" y="3008655"/>
                        <a:ext cx="2730500" cy="2613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62956"/>
              </p:ext>
            </p:extLst>
          </p:nvPr>
        </p:nvGraphicFramePr>
        <p:xfrm>
          <a:off x="6168211" y="5707534"/>
          <a:ext cx="25606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9" imgW="1155600" imgH="228600" progId="Equation.3">
                  <p:embed/>
                </p:oleObj>
              </mc:Choice>
              <mc:Fallback>
                <p:oleObj name="Equation" r:id="rId9" imgW="1155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211" y="5707534"/>
                        <a:ext cx="2560637" cy="4524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514" y="337188"/>
            <a:ext cx="6664037" cy="838200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Solution to Tutorial 4, Question 1</a:t>
            </a:r>
            <a:endParaRPr lang="en-GB" altLang="en-US" dirty="0"/>
          </a:p>
        </p:txBody>
      </p:sp>
      <p:sp>
        <p:nvSpPr>
          <p:cNvPr id="8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763" y="6162813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/>
              <a:t>Theory &amp; </a:t>
            </a:r>
            <a:r>
              <a:rPr lang="en-US" altLang="en-US" dirty="0" smtClean="0"/>
              <a:t>Analysis / LML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37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122548"/>
            <a:ext cx="457200" cy="457200"/>
          </a:xfrm>
        </p:spPr>
        <p:txBody>
          <a:bodyPr/>
          <a:lstStyle/>
          <a:p>
            <a:fld id="{E7B74B3A-F91F-4615-AEB2-72A2F9946C6C}" type="slidenum">
              <a:rPr lang="en-US" altLang="en-US"/>
              <a:pPr/>
              <a:t>7</a:t>
            </a:fld>
            <a:endParaRPr lang="en-US" altLang="en-US"/>
          </a:p>
        </p:txBody>
      </p:sp>
      <p:graphicFrame>
        <p:nvGraphicFramePr>
          <p:cNvPr id="88143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357297"/>
              </p:ext>
            </p:extLst>
          </p:nvPr>
        </p:nvGraphicFramePr>
        <p:xfrm>
          <a:off x="1065358" y="270713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358" y="270713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91"/>
          <p:cNvSpPr/>
          <p:nvPr/>
        </p:nvSpPr>
        <p:spPr>
          <a:xfrm>
            <a:off x="543485" y="1395309"/>
            <a:ext cx="70666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smtClean="0">
                <a:cs typeface="Times New Roman" pitchFamily="18" charset="0"/>
              </a:rPr>
              <a:t>To find Norton’s equivalent </a:t>
            </a:r>
            <a:r>
              <a:rPr lang="en-GB" altLang="en-US" sz="2800" dirty="0" err="1" smtClean="0">
                <a:cs typeface="Times New Roman" pitchFamily="18" charset="0"/>
              </a:rPr>
              <a:t>resistance,R</a:t>
            </a:r>
            <a:r>
              <a:rPr lang="en-GB" altLang="en-US" sz="2800" baseline="-25000" dirty="0" err="1" smtClean="0">
                <a:cs typeface="Times New Roman" pitchFamily="18" charset="0"/>
              </a:rPr>
              <a:t>N</a:t>
            </a:r>
            <a:endParaRPr lang="en-SG" sz="2800" dirty="0"/>
          </a:p>
        </p:txBody>
      </p:sp>
      <p:grpSp>
        <p:nvGrpSpPr>
          <p:cNvPr id="93" name="Group 6"/>
          <p:cNvGrpSpPr>
            <a:grpSpLocks/>
          </p:cNvGrpSpPr>
          <p:nvPr/>
        </p:nvGrpSpPr>
        <p:grpSpPr bwMode="auto">
          <a:xfrm>
            <a:off x="2813484" y="2483656"/>
            <a:ext cx="1253911" cy="434080"/>
            <a:chOff x="930" y="3534"/>
            <a:chExt cx="1152" cy="198"/>
          </a:xfrm>
        </p:grpSpPr>
        <p:grpSp>
          <p:nvGrpSpPr>
            <p:cNvPr id="100" name="Group 7"/>
            <p:cNvGrpSpPr>
              <a:grpSpLocks/>
            </p:cNvGrpSpPr>
            <p:nvPr/>
          </p:nvGrpSpPr>
          <p:grpSpPr bwMode="auto">
            <a:xfrm>
              <a:off x="930" y="3534"/>
              <a:ext cx="474" cy="198"/>
              <a:chOff x="864" y="3360"/>
              <a:chExt cx="474" cy="198"/>
            </a:xfrm>
          </p:grpSpPr>
          <p:sp>
            <p:nvSpPr>
              <p:cNvPr id="108" name="Line 8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9" name="Line 9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0" name="Line 10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1" name="Line 11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01" name="Line 12"/>
            <p:cNvSpPr>
              <a:spLocks noChangeShapeType="1"/>
            </p:cNvSpPr>
            <p:nvPr/>
          </p:nvSpPr>
          <p:spPr bwMode="auto">
            <a:xfrm flipV="1">
              <a:off x="150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2" name="Line 13"/>
            <p:cNvSpPr>
              <a:spLocks noChangeShapeType="1"/>
            </p:cNvSpPr>
            <p:nvPr/>
          </p:nvSpPr>
          <p:spPr bwMode="auto">
            <a:xfrm flipH="1" flipV="1">
              <a:off x="141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03" name="Group 14"/>
            <p:cNvGrpSpPr>
              <a:grpSpLocks/>
            </p:cNvGrpSpPr>
            <p:nvPr/>
          </p:nvGrpSpPr>
          <p:grpSpPr bwMode="auto">
            <a:xfrm flipH="1">
              <a:off x="1608" y="3534"/>
              <a:ext cx="474" cy="198"/>
              <a:chOff x="864" y="3360"/>
              <a:chExt cx="474" cy="198"/>
            </a:xfrm>
          </p:grpSpPr>
          <p:sp>
            <p:nvSpPr>
              <p:cNvPr id="104" name="Line 15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5" name="Line 16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6" name="Line 17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7" name="Line 18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pSp>
        <p:nvGrpSpPr>
          <p:cNvPr id="112" name="Group 19"/>
          <p:cNvGrpSpPr>
            <a:grpSpLocks/>
          </p:cNvGrpSpPr>
          <p:nvPr/>
        </p:nvGrpSpPr>
        <p:grpSpPr bwMode="auto">
          <a:xfrm rot="16200000">
            <a:off x="2130148" y="3820259"/>
            <a:ext cx="1302241" cy="417970"/>
            <a:chOff x="930" y="3534"/>
            <a:chExt cx="1152" cy="198"/>
          </a:xfrm>
        </p:grpSpPr>
        <p:grpSp>
          <p:nvGrpSpPr>
            <p:cNvPr id="113" name="Group 20"/>
            <p:cNvGrpSpPr>
              <a:grpSpLocks/>
            </p:cNvGrpSpPr>
            <p:nvPr/>
          </p:nvGrpSpPr>
          <p:grpSpPr bwMode="auto">
            <a:xfrm>
              <a:off x="930" y="3534"/>
              <a:ext cx="474" cy="198"/>
              <a:chOff x="864" y="3360"/>
              <a:chExt cx="474" cy="198"/>
            </a:xfrm>
          </p:grpSpPr>
          <p:sp>
            <p:nvSpPr>
              <p:cNvPr id="121" name="Line 21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2" name="Line 22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3" name="Line 23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4" name="Line 24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14" name="Line 25"/>
            <p:cNvSpPr>
              <a:spLocks noChangeShapeType="1"/>
            </p:cNvSpPr>
            <p:nvPr/>
          </p:nvSpPr>
          <p:spPr bwMode="auto">
            <a:xfrm flipV="1">
              <a:off x="150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 flipH="1" flipV="1">
              <a:off x="141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16" name="Group 27"/>
            <p:cNvGrpSpPr>
              <a:grpSpLocks/>
            </p:cNvGrpSpPr>
            <p:nvPr/>
          </p:nvGrpSpPr>
          <p:grpSpPr bwMode="auto">
            <a:xfrm flipH="1">
              <a:off x="1608" y="3534"/>
              <a:ext cx="474" cy="198"/>
              <a:chOff x="864" y="3360"/>
              <a:chExt cx="474" cy="198"/>
            </a:xfrm>
          </p:grpSpPr>
          <p:sp>
            <p:nvSpPr>
              <p:cNvPr id="117" name="Line 28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8" name="Line 29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9" name="Line 30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0" name="Line 31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pSp>
        <p:nvGrpSpPr>
          <p:cNvPr id="125" name="Group 32"/>
          <p:cNvGrpSpPr>
            <a:grpSpLocks/>
          </p:cNvGrpSpPr>
          <p:nvPr/>
        </p:nvGrpSpPr>
        <p:grpSpPr bwMode="auto">
          <a:xfrm rot="16200000">
            <a:off x="573911" y="3959400"/>
            <a:ext cx="1375532" cy="417970"/>
            <a:chOff x="930" y="3534"/>
            <a:chExt cx="1152" cy="198"/>
          </a:xfrm>
        </p:grpSpPr>
        <p:grpSp>
          <p:nvGrpSpPr>
            <p:cNvPr id="126" name="Group 33"/>
            <p:cNvGrpSpPr>
              <a:grpSpLocks/>
            </p:cNvGrpSpPr>
            <p:nvPr/>
          </p:nvGrpSpPr>
          <p:grpSpPr bwMode="auto">
            <a:xfrm>
              <a:off x="930" y="3534"/>
              <a:ext cx="474" cy="198"/>
              <a:chOff x="864" y="3360"/>
              <a:chExt cx="474" cy="198"/>
            </a:xfrm>
          </p:grpSpPr>
          <p:sp>
            <p:nvSpPr>
              <p:cNvPr id="134" name="Line 34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5" name="Line 35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6" name="Line 36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7" name="Line 37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27" name="Line 38"/>
            <p:cNvSpPr>
              <a:spLocks noChangeShapeType="1"/>
            </p:cNvSpPr>
            <p:nvPr/>
          </p:nvSpPr>
          <p:spPr bwMode="auto">
            <a:xfrm flipV="1">
              <a:off x="150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8" name="Line 39"/>
            <p:cNvSpPr>
              <a:spLocks noChangeShapeType="1"/>
            </p:cNvSpPr>
            <p:nvPr/>
          </p:nvSpPr>
          <p:spPr bwMode="auto">
            <a:xfrm flipH="1" flipV="1">
              <a:off x="1416" y="353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29" name="Group 40"/>
            <p:cNvGrpSpPr>
              <a:grpSpLocks/>
            </p:cNvGrpSpPr>
            <p:nvPr/>
          </p:nvGrpSpPr>
          <p:grpSpPr bwMode="auto">
            <a:xfrm flipH="1">
              <a:off x="1608" y="3534"/>
              <a:ext cx="474" cy="198"/>
              <a:chOff x="864" y="3360"/>
              <a:chExt cx="474" cy="198"/>
            </a:xfrm>
          </p:grpSpPr>
          <p:sp>
            <p:nvSpPr>
              <p:cNvPr id="130" name="Line 41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1" name="Line 42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2" name="Line 43"/>
              <p:cNvSpPr>
                <a:spLocks noChangeShapeType="1"/>
              </p:cNvSpPr>
              <p:nvPr/>
            </p:nvSpPr>
            <p:spPr bwMode="auto">
              <a:xfrm flipH="1" flipV="1">
                <a:off x="1146" y="3366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3" name="Line 44"/>
              <p:cNvSpPr>
                <a:spLocks noChangeShapeType="1"/>
              </p:cNvSpPr>
              <p:nvPr/>
            </p:nvSpPr>
            <p:spPr bwMode="auto">
              <a:xfrm flipV="1">
                <a:off x="1242" y="336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sp>
        <p:nvSpPr>
          <p:cNvPr id="138" name="Line 45"/>
          <p:cNvSpPr>
            <a:spLocks noChangeShapeType="1"/>
          </p:cNvSpPr>
          <p:nvPr/>
        </p:nvSpPr>
        <p:spPr bwMode="auto">
          <a:xfrm flipV="1">
            <a:off x="2775486" y="2705394"/>
            <a:ext cx="0" cy="76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39" name="Line 46"/>
          <p:cNvSpPr>
            <a:spLocks noChangeShapeType="1"/>
          </p:cNvSpPr>
          <p:nvPr/>
        </p:nvSpPr>
        <p:spPr bwMode="auto">
          <a:xfrm flipV="1">
            <a:off x="1253613" y="2698954"/>
            <a:ext cx="1" cy="4424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0" name="Line 47"/>
          <p:cNvSpPr>
            <a:spLocks noChangeShapeType="1"/>
          </p:cNvSpPr>
          <p:nvPr/>
        </p:nvSpPr>
        <p:spPr bwMode="auto">
          <a:xfrm flipV="1">
            <a:off x="2775486" y="4469901"/>
            <a:ext cx="0" cy="6934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1" name="Line 48"/>
          <p:cNvSpPr>
            <a:spLocks noChangeShapeType="1"/>
          </p:cNvSpPr>
          <p:nvPr/>
        </p:nvSpPr>
        <p:spPr bwMode="auto">
          <a:xfrm flipV="1">
            <a:off x="1254242" y="4658840"/>
            <a:ext cx="0" cy="539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2" name="Line 49"/>
          <p:cNvSpPr>
            <a:spLocks noChangeShapeType="1"/>
          </p:cNvSpPr>
          <p:nvPr/>
        </p:nvSpPr>
        <p:spPr bwMode="auto">
          <a:xfrm>
            <a:off x="543130" y="2300297"/>
            <a:ext cx="0" cy="3438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5" name="Oval 52"/>
          <p:cNvSpPr>
            <a:spLocks noChangeArrowheads="1"/>
          </p:cNvSpPr>
          <p:nvPr/>
        </p:nvSpPr>
        <p:spPr bwMode="auto">
          <a:xfrm>
            <a:off x="5716147" y="2615195"/>
            <a:ext cx="99123" cy="11462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6" name="Oval 53"/>
          <p:cNvSpPr>
            <a:spLocks noChangeArrowheads="1"/>
          </p:cNvSpPr>
          <p:nvPr/>
        </p:nvSpPr>
        <p:spPr bwMode="auto">
          <a:xfrm>
            <a:off x="5765709" y="5074983"/>
            <a:ext cx="100775" cy="11462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7" name="Text Box 54"/>
          <p:cNvSpPr txBox="1">
            <a:spLocks noChangeArrowheads="1"/>
          </p:cNvSpPr>
          <p:nvPr/>
        </p:nvSpPr>
        <p:spPr bwMode="auto">
          <a:xfrm>
            <a:off x="183740" y="3976430"/>
            <a:ext cx="9631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5 </a:t>
            </a:r>
            <a:r>
              <a:rPr lang="en-US" altLang="en-US" sz="3200" dirty="0" smtClean="0">
                <a:latin typeface="Symbol" pitchFamily="18" charset="2"/>
              </a:rPr>
              <a:t>W</a:t>
            </a:r>
            <a:endParaRPr lang="en-US" altLang="en-US" dirty="0"/>
          </a:p>
        </p:txBody>
      </p:sp>
      <p:sp>
        <p:nvSpPr>
          <p:cNvPr id="148" name="Text Box 55"/>
          <p:cNvSpPr txBox="1">
            <a:spLocks noChangeArrowheads="1"/>
          </p:cNvSpPr>
          <p:nvPr/>
        </p:nvSpPr>
        <p:spPr bwMode="auto">
          <a:xfrm>
            <a:off x="2957213" y="3658115"/>
            <a:ext cx="9631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2 </a:t>
            </a:r>
            <a:r>
              <a:rPr lang="en-US" altLang="en-US" sz="3200" dirty="0" smtClean="0">
                <a:latin typeface="Symbol" pitchFamily="18" charset="2"/>
              </a:rPr>
              <a:t>W</a:t>
            </a:r>
            <a:endParaRPr lang="en-US" altLang="en-US" dirty="0"/>
          </a:p>
        </p:txBody>
      </p:sp>
      <p:sp>
        <p:nvSpPr>
          <p:cNvPr id="149" name="Text Box 56"/>
          <p:cNvSpPr txBox="1">
            <a:spLocks noChangeArrowheads="1"/>
          </p:cNvSpPr>
          <p:nvPr/>
        </p:nvSpPr>
        <p:spPr bwMode="auto">
          <a:xfrm>
            <a:off x="3011490" y="1860807"/>
            <a:ext cx="9631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8 </a:t>
            </a:r>
            <a:r>
              <a:rPr lang="en-US" altLang="en-US" sz="3200" dirty="0" smtClean="0">
                <a:latin typeface="Symbol" pitchFamily="18" charset="2"/>
              </a:rPr>
              <a:t>W</a:t>
            </a:r>
            <a:endParaRPr lang="en-US" altLang="en-US" dirty="0"/>
          </a:p>
        </p:txBody>
      </p:sp>
      <p:sp>
        <p:nvSpPr>
          <p:cNvPr id="152" name="Text Box 63"/>
          <p:cNvSpPr txBox="1">
            <a:spLocks noChangeArrowheads="1"/>
          </p:cNvSpPr>
          <p:nvPr/>
        </p:nvSpPr>
        <p:spPr bwMode="auto">
          <a:xfrm>
            <a:off x="5797908" y="2278830"/>
            <a:ext cx="607957" cy="68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/>
              <a:t>A</a:t>
            </a:r>
            <a:endParaRPr lang="en-US" altLang="en-US" dirty="0"/>
          </a:p>
        </p:txBody>
      </p:sp>
      <p:sp>
        <p:nvSpPr>
          <p:cNvPr id="153" name="Text Box 64"/>
          <p:cNvSpPr txBox="1">
            <a:spLocks noChangeArrowheads="1"/>
          </p:cNvSpPr>
          <p:nvPr/>
        </p:nvSpPr>
        <p:spPr bwMode="auto">
          <a:xfrm>
            <a:off x="5829659" y="4684407"/>
            <a:ext cx="583176" cy="68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/>
              <a:t>B</a:t>
            </a:r>
            <a:endParaRPr lang="en-US" altLang="en-US" dirty="0"/>
          </a:p>
        </p:txBody>
      </p:sp>
      <p:sp>
        <p:nvSpPr>
          <p:cNvPr id="154" name="Line 65"/>
          <p:cNvSpPr>
            <a:spLocks noChangeShapeType="1"/>
          </p:cNvSpPr>
          <p:nvPr/>
        </p:nvSpPr>
        <p:spPr bwMode="auto">
          <a:xfrm flipV="1">
            <a:off x="1238865" y="2703227"/>
            <a:ext cx="1609431" cy="104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5" name="Line 66"/>
          <p:cNvSpPr>
            <a:spLocks noChangeShapeType="1"/>
          </p:cNvSpPr>
          <p:nvPr/>
        </p:nvSpPr>
        <p:spPr bwMode="auto">
          <a:xfrm>
            <a:off x="3973227" y="2703229"/>
            <a:ext cx="832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6" name="Line 67"/>
          <p:cNvSpPr>
            <a:spLocks noChangeShapeType="1"/>
          </p:cNvSpPr>
          <p:nvPr/>
        </p:nvSpPr>
        <p:spPr bwMode="auto">
          <a:xfrm flipV="1">
            <a:off x="5008707" y="2698955"/>
            <a:ext cx="728416" cy="42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8" name="Line 69"/>
          <p:cNvSpPr>
            <a:spLocks noChangeShapeType="1"/>
          </p:cNvSpPr>
          <p:nvPr/>
        </p:nvSpPr>
        <p:spPr bwMode="auto">
          <a:xfrm flipV="1">
            <a:off x="1224117" y="5157664"/>
            <a:ext cx="4612630" cy="190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5823930" y="3008669"/>
            <a:ext cx="674852" cy="1799304"/>
            <a:chOff x="5823930" y="3008669"/>
            <a:chExt cx="674852" cy="1799304"/>
          </a:xfrm>
        </p:grpSpPr>
        <p:sp>
          <p:nvSpPr>
            <p:cNvPr id="162" name="Line 144"/>
            <p:cNvSpPr>
              <a:spLocks noChangeShapeType="1"/>
            </p:cNvSpPr>
            <p:nvPr/>
          </p:nvSpPr>
          <p:spPr bwMode="auto">
            <a:xfrm rot="5400000" flipH="1" flipV="1">
              <a:off x="4925963" y="3908320"/>
              <a:ext cx="1799304" cy="2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100800" tIns="50400" rIns="100800" bIns="50400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SG" sz="2400" b="0" kern="0" smtClean="0">
                <a:solidFill>
                  <a:srgbClr val="DDDDDD"/>
                </a:solidFill>
              </a:endParaRPr>
            </a:p>
          </p:txBody>
        </p:sp>
        <p:sp>
          <p:nvSpPr>
            <p:cNvPr id="163" name="Text Box 145"/>
            <p:cNvSpPr txBox="1">
              <a:spLocks noChangeArrowheads="1"/>
            </p:cNvSpPr>
            <p:nvPr/>
          </p:nvSpPr>
          <p:spPr bwMode="auto">
            <a:xfrm>
              <a:off x="5823930" y="3727100"/>
              <a:ext cx="674852" cy="594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00800" tIns="50400" rIns="100800" bIns="50400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itchFamily="18" charset="0"/>
                </a:defRPr>
              </a:lvl9pPr>
            </a:lstStyle>
            <a:p>
              <a:pPr algn="l" fontAlgn="auto"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Font typeface="Monotype Sorts"/>
                <a:buNone/>
                <a:defRPr/>
              </a:pPr>
              <a:r>
                <a:rPr lang="en-GB" sz="3200" b="0" kern="0" dirty="0" smtClean="0">
                  <a:solidFill>
                    <a:srgbClr val="0070C0"/>
                  </a:solidFill>
                </a:rPr>
                <a:t>R</a:t>
              </a:r>
              <a:r>
                <a:rPr lang="en-GB" sz="3200" b="0" kern="0" baseline="-25000" dirty="0" smtClean="0">
                  <a:solidFill>
                    <a:srgbClr val="0070C0"/>
                  </a:solidFill>
                </a:rPr>
                <a:t>N</a:t>
              </a:r>
              <a:endParaRPr lang="en-GB" sz="3200" b="0" kern="0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53613" y="2703827"/>
            <a:ext cx="3879140" cy="791543"/>
            <a:chOff x="1253613" y="2703827"/>
            <a:chExt cx="3879140" cy="791543"/>
          </a:xfrm>
        </p:grpSpPr>
        <p:sp>
          <p:nvSpPr>
            <p:cNvPr id="164" name="Line 50"/>
            <p:cNvSpPr>
              <a:spLocks noChangeShapeType="1"/>
            </p:cNvSpPr>
            <p:nvPr/>
          </p:nvSpPr>
          <p:spPr bwMode="auto">
            <a:xfrm rot="16200000" flipH="1" flipV="1">
              <a:off x="1001689" y="3240887"/>
              <a:ext cx="506407" cy="2559"/>
            </a:xfrm>
            <a:prstGeom prst="line">
              <a:avLst/>
            </a:prstGeom>
            <a:noFill/>
            <a:ln w="698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" name="Line 50"/>
            <p:cNvSpPr>
              <a:spLocks noChangeShapeType="1"/>
            </p:cNvSpPr>
            <p:nvPr/>
          </p:nvSpPr>
          <p:spPr bwMode="auto">
            <a:xfrm rot="16200000">
              <a:off x="4865946" y="2437020"/>
              <a:ext cx="0" cy="533614"/>
            </a:xfrm>
            <a:prstGeom prst="line">
              <a:avLst/>
            </a:prstGeom>
            <a:noFill/>
            <a:ln w="698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775772"/>
              </p:ext>
            </p:extLst>
          </p:nvPr>
        </p:nvGraphicFramePr>
        <p:xfrm>
          <a:off x="1258974" y="5321644"/>
          <a:ext cx="403066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5" imgW="1422360" imgH="393480" progId="Equation.3">
                  <p:embed/>
                </p:oleObj>
              </mc:Choice>
              <mc:Fallback>
                <p:oleObj name="Equation" r:id="rId5" imgW="1422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974" y="5321644"/>
                        <a:ext cx="4030662" cy="9636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793384"/>
              </p:ext>
            </p:extLst>
          </p:nvPr>
        </p:nvGraphicFramePr>
        <p:xfrm>
          <a:off x="5335416" y="5542306"/>
          <a:ext cx="11509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7" imgW="406080" imgH="215640" progId="Equation.3">
                  <p:embed/>
                </p:oleObj>
              </mc:Choice>
              <mc:Fallback>
                <p:oleObj name="Equation" r:id="rId7" imgW="40608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416" y="5542306"/>
                        <a:ext cx="1150937" cy="5286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ectangle 2"/>
          <p:cNvSpPr>
            <a:spLocks noGrp="1" noChangeArrowheads="1"/>
          </p:cNvSpPr>
          <p:nvPr>
            <p:ph type="title"/>
          </p:nvPr>
        </p:nvSpPr>
        <p:spPr>
          <a:xfrm>
            <a:off x="2040896" y="398293"/>
            <a:ext cx="6664037" cy="838200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Solution to Tutorial 4, Question 1</a:t>
            </a:r>
            <a:endParaRPr lang="en-GB" altLang="en-US" dirty="0"/>
          </a:p>
        </p:txBody>
      </p:sp>
      <p:sp>
        <p:nvSpPr>
          <p:cNvPr id="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763" y="6289951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/>
              <a:t>Theory &amp; </a:t>
            </a:r>
            <a:r>
              <a:rPr lang="en-US" altLang="en-US" dirty="0" smtClean="0"/>
              <a:t>Analysis / LML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393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4634" y="6180803"/>
            <a:ext cx="457200" cy="457200"/>
          </a:xfrm>
        </p:spPr>
        <p:txBody>
          <a:bodyPr/>
          <a:lstStyle/>
          <a:p>
            <a:fld id="{BD7778F8-27DD-45B4-973F-0A1CFC885B1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61408" y="1545771"/>
            <a:ext cx="7772400" cy="4528457"/>
          </a:xfrm>
        </p:spPr>
        <p:txBody>
          <a:bodyPr wrap="none"/>
          <a:lstStyle/>
          <a:p>
            <a:pPr marL="0" indent="0" algn="just">
              <a:buNone/>
            </a:pPr>
            <a:r>
              <a:rPr lang="en-GB" altLang="en-US" dirty="0" smtClean="0">
                <a:latin typeface="Tms Rmn" charset="0"/>
              </a:rPr>
              <a:t>Norton’s Equivalent Circuit</a:t>
            </a:r>
            <a:endParaRPr lang="en-GB" altLang="en-US" sz="2400" b="1" dirty="0">
              <a:latin typeface="Tms Rmn" charset="0"/>
            </a:endParaRPr>
          </a:p>
        </p:txBody>
      </p:sp>
      <p:graphicFrame>
        <p:nvGraphicFramePr>
          <p:cNvPr id="89250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854046"/>
              </p:ext>
            </p:extLst>
          </p:nvPr>
        </p:nvGraphicFramePr>
        <p:xfrm>
          <a:off x="593938" y="267757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938" y="267757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30596" y="3256205"/>
            <a:ext cx="6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OR</a:t>
            </a:r>
            <a:endParaRPr lang="en-SG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4568335" y="2869869"/>
            <a:ext cx="4316172" cy="2311732"/>
            <a:chOff x="4568335" y="2869869"/>
            <a:chExt cx="4316172" cy="2311732"/>
          </a:xfrm>
        </p:grpSpPr>
        <p:sp>
          <p:nvSpPr>
            <p:cNvPr id="81" name="Line 5"/>
            <p:cNvSpPr>
              <a:spLocks noChangeShapeType="1"/>
            </p:cNvSpPr>
            <p:nvPr/>
          </p:nvSpPr>
          <p:spPr bwMode="auto">
            <a:xfrm flipV="1">
              <a:off x="5857102" y="3112797"/>
              <a:ext cx="2425349" cy="11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/>
            <a:p>
              <a:endParaRPr lang="en-SG">
                <a:solidFill>
                  <a:srgbClr val="D6ECFF"/>
                </a:solidFill>
              </a:endParaRPr>
            </a:p>
          </p:txBody>
        </p:sp>
        <p:sp>
          <p:nvSpPr>
            <p:cNvPr id="82" name="Line 6"/>
            <p:cNvSpPr>
              <a:spLocks noChangeShapeType="1"/>
            </p:cNvSpPr>
            <p:nvPr/>
          </p:nvSpPr>
          <p:spPr bwMode="auto">
            <a:xfrm flipH="1">
              <a:off x="5857102" y="3112801"/>
              <a:ext cx="779" cy="606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/>
            <a:p>
              <a:endParaRPr lang="en-SG">
                <a:solidFill>
                  <a:srgbClr val="D6ECFF"/>
                </a:solidFill>
              </a:endParaRPr>
            </a:p>
          </p:txBody>
        </p:sp>
        <p:sp>
          <p:nvSpPr>
            <p:cNvPr id="83" name="Freeform 8"/>
            <p:cNvSpPr>
              <a:spLocks/>
            </p:cNvSpPr>
            <p:nvPr/>
          </p:nvSpPr>
          <p:spPr bwMode="auto">
            <a:xfrm>
              <a:off x="5857887" y="4300151"/>
              <a:ext cx="2464688" cy="530577"/>
            </a:xfrm>
            <a:custGeom>
              <a:avLst/>
              <a:gdLst>
                <a:gd name="T0" fmla="*/ 0 w 3012"/>
                <a:gd name="T1" fmla="*/ 0 h 313"/>
                <a:gd name="T2" fmla="*/ 0 w 3012"/>
                <a:gd name="T3" fmla="*/ 312 h 313"/>
                <a:gd name="T4" fmla="*/ 3011 w 3012"/>
                <a:gd name="T5" fmla="*/ 31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12" h="313">
                  <a:moveTo>
                    <a:pt x="0" y="0"/>
                  </a:moveTo>
                  <a:lnTo>
                    <a:pt x="0" y="312"/>
                  </a:lnTo>
                  <a:lnTo>
                    <a:pt x="3011" y="3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08" tIns="45704" rIns="91408" bIns="45704"/>
            <a:lstStyle/>
            <a:p>
              <a:endParaRPr lang="en-SG">
                <a:solidFill>
                  <a:srgbClr val="D6ECFF"/>
                </a:solidFill>
              </a:endParaRPr>
            </a:p>
          </p:txBody>
        </p:sp>
        <p:sp>
          <p:nvSpPr>
            <p:cNvPr id="84" name="Oval 9"/>
            <p:cNvSpPr>
              <a:spLocks noChangeArrowheads="1"/>
            </p:cNvSpPr>
            <p:nvPr/>
          </p:nvSpPr>
          <p:spPr bwMode="auto">
            <a:xfrm>
              <a:off x="8258216" y="4762353"/>
              <a:ext cx="99994" cy="11571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/>
            <a:p>
              <a:endParaRPr lang="en-SG">
                <a:solidFill>
                  <a:srgbClr val="D6ECFF"/>
                </a:solidFill>
              </a:endParaRPr>
            </a:p>
          </p:txBody>
        </p:sp>
        <p:sp>
          <p:nvSpPr>
            <p:cNvPr id="85" name="Text Box 17"/>
            <p:cNvSpPr txBox="1">
              <a:spLocks noChangeArrowheads="1"/>
            </p:cNvSpPr>
            <p:nvPr/>
          </p:nvSpPr>
          <p:spPr bwMode="auto">
            <a:xfrm>
              <a:off x="7441956" y="3788835"/>
              <a:ext cx="1442551" cy="522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0063" indent="-42863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00113" indent="14288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Clr>
                  <a:srgbClr val="FFFF00"/>
                </a:buClr>
                <a:buSzPct val="90000"/>
                <a:buFont typeface="Monotype Sorts" pitchFamily="2" charset="2"/>
                <a:buNone/>
              </a:pPr>
              <a:r>
                <a:rPr lang="en-GB" sz="2000" b="0" dirty="0" smtClean="0">
                  <a:solidFill>
                    <a:prstClr val="black"/>
                  </a:solidFill>
                </a:rPr>
                <a:t>R</a:t>
              </a:r>
              <a:r>
                <a:rPr lang="en-GB" sz="2000" b="0" baseline="-25000" dirty="0" smtClean="0">
                  <a:solidFill>
                    <a:prstClr val="black"/>
                  </a:solidFill>
                </a:rPr>
                <a:t>N  </a:t>
              </a:r>
              <a:r>
                <a:rPr lang="en-GB" sz="2000" b="0" dirty="0" smtClean="0">
                  <a:solidFill>
                    <a:prstClr val="black"/>
                  </a:solidFill>
                </a:rPr>
                <a:t>= 9.43 </a:t>
              </a:r>
              <a:r>
                <a:rPr lang="en-GB" sz="2000" b="0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W</a:t>
              </a:r>
              <a:r>
                <a:rPr lang="en-GB" sz="2000" b="0" dirty="0" smtClean="0">
                  <a:solidFill>
                    <a:prstClr val="black"/>
                  </a:solidFill>
                </a:rPr>
                <a:t> </a:t>
              </a:r>
              <a:endParaRPr lang="en-GB" sz="2000" b="0" dirty="0">
                <a:solidFill>
                  <a:prstClr val="black"/>
                </a:solidFill>
              </a:endParaRPr>
            </a:p>
          </p:txBody>
        </p:sp>
        <p:sp>
          <p:nvSpPr>
            <p:cNvPr id="86" name="Text Box 19"/>
            <p:cNvSpPr txBox="1">
              <a:spLocks noChangeArrowheads="1"/>
            </p:cNvSpPr>
            <p:nvPr/>
          </p:nvSpPr>
          <p:spPr bwMode="auto">
            <a:xfrm>
              <a:off x="8359875" y="2869869"/>
              <a:ext cx="309519" cy="5206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0063" indent="-42863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00113" indent="14288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Clr>
                  <a:srgbClr val="FFFF00"/>
                </a:buClr>
                <a:buSzPct val="90000"/>
                <a:buFont typeface="Monotype Sorts" pitchFamily="2" charset="2"/>
                <a:buNone/>
              </a:pPr>
              <a:r>
                <a:rPr lang="en-GB" b="0" dirty="0">
                  <a:solidFill>
                    <a:prstClr val="black"/>
                  </a:solidFill>
                </a:rPr>
                <a:t>A</a:t>
              </a:r>
            </a:p>
          </p:txBody>
        </p:sp>
        <p:sp>
          <p:nvSpPr>
            <p:cNvPr id="87" name="Text Box 20"/>
            <p:cNvSpPr txBox="1">
              <a:spLocks noChangeArrowheads="1"/>
            </p:cNvSpPr>
            <p:nvPr/>
          </p:nvSpPr>
          <p:spPr bwMode="auto">
            <a:xfrm>
              <a:off x="8405232" y="4659259"/>
              <a:ext cx="286592" cy="522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0063" indent="-42863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00113" indent="14288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Clr>
                  <a:srgbClr val="FFFF00"/>
                </a:buClr>
                <a:buSzPct val="90000"/>
                <a:buFont typeface="Monotype Sorts" pitchFamily="2" charset="2"/>
                <a:buNone/>
              </a:pPr>
              <a:r>
                <a:rPr lang="en-GB" b="0" dirty="0">
                  <a:solidFill>
                    <a:prstClr val="black"/>
                  </a:solidFill>
                </a:rPr>
                <a:t>B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6789580" y="3756000"/>
              <a:ext cx="777987" cy="330218"/>
              <a:chOff x="6666013" y="2952809"/>
              <a:chExt cx="777987" cy="330218"/>
            </a:xfrm>
          </p:grpSpPr>
          <p:grpSp>
            <p:nvGrpSpPr>
              <p:cNvPr id="68" name="Group 7"/>
              <p:cNvGrpSpPr>
                <a:grpSpLocks/>
              </p:cNvGrpSpPr>
              <p:nvPr/>
            </p:nvGrpSpPr>
            <p:grpSpPr bwMode="auto">
              <a:xfrm>
                <a:off x="6666013" y="2952809"/>
                <a:ext cx="320109" cy="330218"/>
                <a:chOff x="864" y="3360"/>
                <a:chExt cx="474" cy="198"/>
              </a:xfrm>
            </p:grpSpPr>
            <p:sp>
              <p:nvSpPr>
                <p:cNvPr id="76" name="Line 8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7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56" y="3360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8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1146" y="3366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242" y="3360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69" name="Line 12"/>
              <p:cNvSpPr>
                <a:spLocks noChangeShapeType="1"/>
              </p:cNvSpPr>
              <p:nvPr/>
            </p:nvSpPr>
            <p:spPr bwMode="auto">
              <a:xfrm flipV="1">
                <a:off x="7055007" y="2952809"/>
                <a:ext cx="64832" cy="3202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70" name="Line 13"/>
              <p:cNvSpPr>
                <a:spLocks noChangeShapeType="1"/>
              </p:cNvSpPr>
              <p:nvPr/>
            </p:nvSpPr>
            <p:spPr bwMode="auto">
              <a:xfrm flipH="1" flipV="1">
                <a:off x="6994226" y="2952809"/>
                <a:ext cx="64832" cy="3202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71" name="Group 14"/>
              <p:cNvGrpSpPr>
                <a:grpSpLocks/>
              </p:cNvGrpSpPr>
              <p:nvPr/>
            </p:nvGrpSpPr>
            <p:grpSpPr bwMode="auto">
              <a:xfrm flipH="1">
                <a:off x="7123891" y="2952809"/>
                <a:ext cx="320109" cy="330218"/>
                <a:chOff x="864" y="3360"/>
                <a:chExt cx="474" cy="198"/>
              </a:xfrm>
            </p:grpSpPr>
            <p:sp>
              <p:nvSpPr>
                <p:cNvPr id="72" name="Line 15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3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056" y="3360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4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1146" y="3366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242" y="3360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8233814" y="3060720"/>
              <a:ext cx="99994" cy="1157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/>
            <a:p>
              <a:endParaRPr lang="en-SG">
                <a:solidFill>
                  <a:srgbClr val="D6ECFF"/>
                </a:solidFill>
              </a:endParaRPr>
            </a:p>
          </p:txBody>
        </p: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4568335" y="4269752"/>
              <a:ext cx="1226983" cy="522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0063" indent="-42863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00113" indent="14288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Clr>
                  <a:srgbClr val="FFFF00"/>
                </a:buClr>
                <a:buSzPct val="90000"/>
                <a:buFont typeface="Monotype Sorts" pitchFamily="2" charset="2"/>
                <a:buNone/>
              </a:pPr>
              <a:r>
                <a:rPr lang="en-GB" sz="2000" b="0" dirty="0" smtClean="0">
                  <a:solidFill>
                    <a:prstClr val="black"/>
                  </a:solidFill>
                </a:rPr>
                <a:t>I</a:t>
              </a:r>
              <a:r>
                <a:rPr lang="en-GB" sz="2000" b="0" baseline="-25000" dirty="0" smtClean="0">
                  <a:solidFill>
                    <a:prstClr val="black"/>
                  </a:solidFill>
                </a:rPr>
                <a:t>N </a:t>
              </a:r>
              <a:r>
                <a:rPr lang="en-GB" sz="2000" b="0" dirty="0" smtClean="0">
                  <a:solidFill>
                    <a:prstClr val="black"/>
                  </a:solidFill>
                </a:rPr>
                <a:t>= 0.67 A </a:t>
              </a:r>
              <a:endParaRPr lang="en-GB" sz="2000" b="0" dirty="0">
                <a:solidFill>
                  <a:prstClr val="black"/>
                </a:solidFill>
              </a:endParaRPr>
            </a:p>
          </p:txBody>
        </p:sp>
        <p:sp>
          <p:nvSpPr>
            <p:cNvPr id="121" name="Oval 75"/>
            <p:cNvSpPr>
              <a:spLocks noChangeArrowheads="1"/>
            </p:cNvSpPr>
            <p:nvPr/>
          </p:nvSpPr>
          <p:spPr bwMode="auto">
            <a:xfrm>
              <a:off x="5581049" y="3710460"/>
              <a:ext cx="560259" cy="5896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SG"/>
            </a:p>
          </p:txBody>
        </p:sp>
        <p:sp>
          <p:nvSpPr>
            <p:cNvPr id="122" name="Line 83"/>
            <p:cNvSpPr>
              <a:spLocks noChangeShapeType="1"/>
            </p:cNvSpPr>
            <p:nvPr/>
          </p:nvSpPr>
          <p:spPr bwMode="auto">
            <a:xfrm>
              <a:off x="5869459" y="3793525"/>
              <a:ext cx="0" cy="444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SG"/>
            </a:p>
          </p:txBody>
        </p:sp>
        <p:sp>
          <p:nvSpPr>
            <p:cNvPr id="123" name="Line 6"/>
            <p:cNvSpPr>
              <a:spLocks noChangeShapeType="1"/>
            </p:cNvSpPr>
            <p:nvPr/>
          </p:nvSpPr>
          <p:spPr bwMode="auto">
            <a:xfrm>
              <a:off x="7179276" y="3126259"/>
              <a:ext cx="4118" cy="4489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/>
            <a:p>
              <a:endParaRPr lang="en-SG">
                <a:solidFill>
                  <a:srgbClr val="D6ECFF"/>
                </a:solidFill>
              </a:endParaRPr>
            </a:p>
          </p:txBody>
        </p:sp>
        <p:sp>
          <p:nvSpPr>
            <p:cNvPr id="124" name="Line 6"/>
            <p:cNvSpPr>
              <a:spLocks noChangeShapeType="1"/>
            </p:cNvSpPr>
            <p:nvPr/>
          </p:nvSpPr>
          <p:spPr bwMode="auto">
            <a:xfrm flipH="1">
              <a:off x="7179276" y="4267198"/>
              <a:ext cx="4115" cy="5890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/>
            <a:p>
              <a:endParaRPr lang="en-SG">
                <a:solidFill>
                  <a:srgbClr val="D6ECFF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4021" y="2873988"/>
            <a:ext cx="4377956" cy="2311732"/>
            <a:chOff x="124021" y="2873988"/>
            <a:chExt cx="4377956" cy="2311732"/>
          </a:xfrm>
        </p:grpSpPr>
        <p:sp>
          <p:nvSpPr>
            <p:cNvPr id="125" name="Line 5"/>
            <p:cNvSpPr>
              <a:spLocks noChangeShapeType="1"/>
            </p:cNvSpPr>
            <p:nvPr/>
          </p:nvSpPr>
          <p:spPr bwMode="auto">
            <a:xfrm flipV="1">
              <a:off x="1474572" y="3116916"/>
              <a:ext cx="2425349" cy="11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/>
            <a:p>
              <a:endParaRPr lang="en-SG">
                <a:solidFill>
                  <a:srgbClr val="D6ECFF"/>
                </a:solidFill>
              </a:endParaRPr>
            </a:p>
          </p:txBody>
        </p:sp>
        <p:sp>
          <p:nvSpPr>
            <p:cNvPr id="126" name="Line 6"/>
            <p:cNvSpPr>
              <a:spLocks noChangeShapeType="1"/>
            </p:cNvSpPr>
            <p:nvPr/>
          </p:nvSpPr>
          <p:spPr bwMode="auto">
            <a:xfrm flipH="1">
              <a:off x="1474572" y="3116920"/>
              <a:ext cx="779" cy="606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/>
            <a:p>
              <a:endParaRPr lang="en-SG">
                <a:solidFill>
                  <a:srgbClr val="D6ECFF"/>
                </a:solidFill>
              </a:endParaRPr>
            </a:p>
          </p:txBody>
        </p:sp>
        <p:sp>
          <p:nvSpPr>
            <p:cNvPr id="127" name="Freeform 8"/>
            <p:cNvSpPr>
              <a:spLocks/>
            </p:cNvSpPr>
            <p:nvPr/>
          </p:nvSpPr>
          <p:spPr bwMode="auto">
            <a:xfrm>
              <a:off x="1475357" y="4304270"/>
              <a:ext cx="2464688" cy="530577"/>
            </a:xfrm>
            <a:custGeom>
              <a:avLst/>
              <a:gdLst>
                <a:gd name="T0" fmla="*/ 0 w 3012"/>
                <a:gd name="T1" fmla="*/ 0 h 313"/>
                <a:gd name="T2" fmla="*/ 0 w 3012"/>
                <a:gd name="T3" fmla="*/ 312 h 313"/>
                <a:gd name="T4" fmla="*/ 3011 w 3012"/>
                <a:gd name="T5" fmla="*/ 31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12" h="313">
                  <a:moveTo>
                    <a:pt x="0" y="0"/>
                  </a:moveTo>
                  <a:lnTo>
                    <a:pt x="0" y="312"/>
                  </a:lnTo>
                  <a:lnTo>
                    <a:pt x="3011" y="3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08" tIns="45704" rIns="91408" bIns="45704"/>
            <a:lstStyle/>
            <a:p>
              <a:endParaRPr lang="en-SG">
                <a:solidFill>
                  <a:srgbClr val="D6ECFF"/>
                </a:solidFill>
              </a:endParaRPr>
            </a:p>
          </p:txBody>
        </p:sp>
        <p:sp>
          <p:nvSpPr>
            <p:cNvPr id="128" name="Oval 9"/>
            <p:cNvSpPr>
              <a:spLocks noChangeArrowheads="1"/>
            </p:cNvSpPr>
            <p:nvPr/>
          </p:nvSpPr>
          <p:spPr bwMode="auto">
            <a:xfrm>
              <a:off x="3875686" y="4766472"/>
              <a:ext cx="99994" cy="11571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/>
            <a:p>
              <a:endParaRPr lang="en-SG">
                <a:solidFill>
                  <a:srgbClr val="D6ECFF"/>
                </a:solidFill>
              </a:endParaRPr>
            </a:p>
          </p:txBody>
        </p:sp>
        <p:sp>
          <p:nvSpPr>
            <p:cNvPr id="129" name="Text Box 17"/>
            <p:cNvSpPr txBox="1">
              <a:spLocks noChangeArrowheads="1"/>
            </p:cNvSpPr>
            <p:nvPr/>
          </p:nvSpPr>
          <p:spPr bwMode="auto">
            <a:xfrm>
              <a:off x="3059426" y="3792954"/>
              <a:ext cx="1442551" cy="522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0063" indent="-42863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00113" indent="14288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Clr>
                  <a:srgbClr val="FFFF00"/>
                </a:buClr>
                <a:buSzPct val="90000"/>
                <a:buFont typeface="Monotype Sorts" pitchFamily="2" charset="2"/>
                <a:buNone/>
              </a:pPr>
              <a:r>
                <a:rPr lang="en-GB" sz="2000" b="0" dirty="0" smtClean="0">
                  <a:solidFill>
                    <a:prstClr val="black"/>
                  </a:solidFill>
                </a:rPr>
                <a:t>R</a:t>
              </a:r>
              <a:r>
                <a:rPr lang="en-GB" sz="2000" b="0" baseline="-25000" dirty="0" smtClean="0">
                  <a:solidFill>
                    <a:prstClr val="black"/>
                  </a:solidFill>
                </a:rPr>
                <a:t>N  </a:t>
              </a:r>
              <a:r>
                <a:rPr lang="en-GB" sz="2000" b="0" dirty="0" smtClean="0">
                  <a:solidFill>
                    <a:prstClr val="black"/>
                  </a:solidFill>
                </a:rPr>
                <a:t>= 9.43 </a:t>
              </a:r>
              <a:r>
                <a:rPr lang="en-GB" sz="2000" b="0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W</a:t>
              </a:r>
              <a:r>
                <a:rPr lang="en-GB" sz="2000" b="0" dirty="0" smtClean="0">
                  <a:solidFill>
                    <a:prstClr val="black"/>
                  </a:solidFill>
                </a:rPr>
                <a:t> </a:t>
              </a:r>
              <a:endParaRPr lang="en-GB" sz="2000" b="0" dirty="0">
                <a:solidFill>
                  <a:prstClr val="black"/>
                </a:solidFill>
              </a:endParaRPr>
            </a:p>
          </p:txBody>
        </p:sp>
        <p:sp>
          <p:nvSpPr>
            <p:cNvPr id="130" name="Text Box 19"/>
            <p:cNvSpPr txBox="1">
              <a:spLocks noChangeArrowheads="1"/>
            </p:cNvSpPr>
            <p:nvPr/>
          </p:nvSpPr>
          <p:spPr bwMode="auto">
            <a:xfrm>
              <a:off x="3977345" y="2873988"/>
              <a:ext cx="309519" cy="5206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0063" indent="-42863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00113" indent="14288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Clr>
                  <a:srgbClr val="FFFF00"/>
                </a:buClr>
                <a:buSzPct val="90000"/>
                <a:buFont typeface="Monotype Sorts" pitchFamily="2" charset="2"/>
                <a:buNone/>
              </a:pPr>
              <a:r>
                <a:rPr lang="en-GB" b="0" dirty="0">
                  <a:solidFill>
                    <a:prstClr val="black"/>
                  </a:solidFill>
                </a:rPr>
                <a:t>A</a:t>
              </a:r>
            </a:p>
          </p:txBody>
        </p:sp>
        <p:sp>
          <p:nvSpPr>
            <p:cNvPr id="131" name="Text Box 20"/>
            <p:cNvSpPr txBox="1">
              <a:spLocks noChangeArrowheads="1"/>
            </p:cNvSpPr>
            <p:nvPr/>
          </p:nvSpPr>
          <p:spPr bwMode="auto">
            <a:xfrm>
              <a:off x="4022702" y="4663378"/>
              <a:ext cx="286592" cy="522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0063" indent="-42863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00113" indent="14288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Clr>
                  <a:srgbClr val="FFFF00"/>
                </a:buClr>
                <a:buSzPct val="90000"/>
                <a:buFont typeface="Monotype Sorts" pitchFamily="2" charset="2"/>
                <a:buNone/>
              </a:pPr>
              <a:r>
                <a:rPr lang="en-GB" b="0" dirty="0">
                  <a:solidFill>
                    <a:prstClr val="black"/>
                  </a:solidFill>
                </a:rPr>
                <a:t>B</a:t>
              </a:r>
            </a:p>
          </p:txBody>
        </p:sp>
        <p:grpSp>
          <p:nvGrpSpPr>
            <p:cNvPr id="132" name="Group 131"/>
            <p:cNvGrpSpPr/>
            <p:nvPr/>
          </p:nvGrpSpPr>
          <p:grpSpPr>
            <a:xfrm rot="5400000">
              <a:off x="2407050" y="3760119"/>
              <a:ext cx="777987" cy="330218"/>
              <a:chOff x="6666013" y="2952809"/>
              <a:chExt cx="777987" cy="330218"/>
            </a:xfrm>
          </p:grpSpPr>
          <p:grpSp>
            <p:nvGrpSpPr>
              <p:cNvPr id="133" name="Group 7"/>
              <p:cNvGrpSpPr>
                <a:grpSpLocks/>
              </p:cNvGrpSpPr>
              <p:nvPr/>
            </p:nvGrpSpPr>
            <p:grpSpPr bwMode="auto">
              <a:xfrm>
                <a:off x="6666013" y="2952809"/>
                <a:ext cx="320109" cy="330218"/>
                <a:chOff x="864" y="3360"/>
                <a:chExt cx="474" cy="198"/>
              </a:xfrm>
            </p:grpSpPr>
            <p:sp>
              <p:nvSpPr>
                <p:cNvPr id="141" name="Line 8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4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56" y="3360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43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1146" y="3366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44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242" y="3360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134" name="Line 12"/>
              <p:cNvSpPr>
                <a:spLocks noChangeShapeType="1"/>
              </p:cNvSpPr>
              <p:nvPr/>
            </p:nvSpPr>
            <p:spPr bwMode="auto">
              <a:xfrm flipV="1">
                <a:off x="7055007" y="2952809"/>
                <a:ext cx="64832" cy="3202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5" name="Line 13"/>
              <p:cNvSpPr>
                <a:spLocks noChangeShapeType="1"/>
              </p:cNvSpPr>
              <p:nvPr/>
            </p:nvSpPr>
            <p:spPr bwMode="auto">
              <a:xfrm flipH="1" flipV="1">
                <a:off x="6994226" y="2952809"/>
                <a:ext cx="64832" cy="3202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36" name="Group 14"/>
              <p:cNvGrpSpPr>
                <a:grpSpLocks/>
              </p:cNvGrpSpPr>
              <p:nvPr/>
            </p:nvGrpSpPr>
            <p:grpSpPr bwMode="auto">
              <a:xfrm flipH="1">
                <a:off x="7123891" y="2952809"/>
                <a:ext cx="320109" cy="330218"/>
                <a:chOff x="864" y="3360"/>
                <a:chExt cx="474" cy="198"/>
              </a:xfrm>
            </p:grpSpPr>
            <p:sp>
              <p:nvSpPr>
                <p:cNvPr id="137" name="Line 15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3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056" y="3360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39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1146" y="3366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4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242" y="3360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145" name="Oval 9"/>
            <p:cNvSpPr>
              <a:spLocks noChangeArrowheads="1"/>
            </p:cNvSpPr>
            <p:nvPr/>
          </p:nvSpPr>
          <p:spPr bwMode="auto">
            <a:xfrm>
              <a:off x="3851284" y="3064839"/>
              <a:ext cx="99994" cy="1157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/>
            <a:p>
              <a:endParaRPr lang="en-SG">
                <a:solidFill>
                  <a:srgbClr val="D6ECFF"/>
                </a:solidFill>
              </a:endParaRPr>
            </a:p>
          </p:txBody>
        </p:sp>
        <p:sp>
          <p:nvSpPr>
            <p:cNvPr id="146" name="Text Box 17"/>
            <p:cNvSpPr txBox="1">
              <a:spLocks noChangeArrowheads="1"/>
            </p:cNvSpPr>
            <p:nvPr/>
          </p:nvSpPr>
          <p:spPr bwMode="auto">
            <a:xfrm>
              <a:off x="124021" y="4273871"/>
              <a:ext cx="1226983" cy="522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0063" indent="-42863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00113" indent="14288"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defTabSz="4508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508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Clr>
                  <a:srgbClr val="FFFF00"/>
                </a:buClr>
                <a:buSzPct val="90000"/>
                <a:buFont typeface="Monotype Sorts" pitchFamily="2" charset="2"/>
                <a:buNone/>
              </a:pPr>
              <a:r>
                <a:rPr lang="en-GB" sz="2000" b="0" dirty="0" smtClean="0">
                  <a:solidFill>
                    <a:prstClr val="black"/>
                  </a:solidFill>
                </a:rPr>
                <a:t>I</a:t>
              </a:r>
              <a:r>
                <a:rPr lang="en-GB" sz="2000" b="0" baseline="-25000" dirty="0" smtClean="0">
                  <a:solidFill>
                    <a:prstClr val="black"/>
                  </a:solidFill>
                </a:rPr>
                <a:t>N </a:t>
              </a:r>
              <a:r>
                <a:rPr lang="en-GB" sz="2000" b="0" dirty="0" smtClean="0">
                  <a:solidFill>
                    <a:prstClr val="black"/>
                  </a:solidFill>
                </a:rPr>
                <a:t>= -0.67 A </a:t>
              </a:r>
              <a:endParaRPr lang="en-GB" sz="2000" b="0" dirty="0">
                <a:solidFill>
                  <a:prstClr val="black"/>
                </a:solidFill>
              </a:endParaRPr>
            </a:p>
          </p:txBody>
        </p:sp>
        <p:sp>
          <p:nvSpPr>
            <p:cNvPr id="147" name="Oval 75"/>
            <p:cNvSpPr>
              <a:spLocks noChangeArrowheads="1"/>
            </p:cNvSpPr>
            <p:nvPr/>
          </p:nvSpPr>
          <p:spPr bwMode="auto">
            <a:xfrm>
              <a:off x="1198519" y="3714579"/>
              <a:ext cx="560259" cy="5896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SG"/>
            </a:p>
          </p:txBody>
        </p:sp>
        <p:sp>
          <p:nvSpPr>
            <p:cNvPr id="148" name="Line 83"/>
            <p:cNvSpPr>
              <a:spLocks noChangeShapeType="1"/>
            </p:cNvSpPr>
            <p:nvPr/>
          </p:nvSpPr>
          <p:spPr bwMode="auto">
            <a:xfrm flipV="1">
              <a:off x="1482811" y="3810000"/>
              <a:ext cx="4118" cy="4036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SG"/>
            </a:p>
          </p:txBody>
        </p:sp>
        <p:sp>
          <p:nvSpPr>
            <p:cNvPr id="149" name="Line 6"/>
            <p:cNvSpPr>
              <a:spLocks noChangeShapeType="1"/>
            </p:cNvSpPr>
            <p:nvPr/>
          </p:nvSpPr>
          <p:spPr bwMode="auto">
            <a:xfrm>
              <a:off x="2796746" y="3130378"/>
              <a:ext cx="4118" cy="4489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/>
            <a:p>
              <a:endParaRPr lang="en-SG">
                <a:solidFill>
                  <a:srgbClr val="D6ECFF"/>
                </a:solidFill>
              </a:endParaRPr>
            </a:p>
          </p:txBody>
        </p:sp>
        <p:sp>
          <p:nvSpPr>
            <p:cNvPr id="150" name="Line 6"/>
            <p:cNvSpPr>
              <a:spLocks noChangeShapeType="1"/>
            </p:cNvSpPr>
            <p:nvPr/>
          </p:nvSpPr>
          <p:spPr bwMode="auto">
            <a:xfrm flipH="1">
              <a:off x="2796746" y="4271317"/>
              <a:ext cx="4115" cy="5890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/>
            <a:p>
              <a:endParaRPr lang="en-SG">
                <a:solidFill>
                  <a:srgbClr val="D6ECFF"/>
                </a:solidFill>
              </a:endParaRPr>
            </a:p>
          </p:txBody>
        </p:sp>
      </p:grpSp>
      <p:sp>
        <p:nvSpPr>
          <p:cNvPr id="6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9131" y="358346"/>
            <a:ext cx="6664037" cy="838200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/>
              <a:t>Solution to Tutorial 4, Question 1</a:t>
            </a:r>
            <a:endParaRPr lang="en-GB" altLang="en-US" dirty="0"/>
          </a:p>
        </p:txBody>
      </p:sp>
      <p:sp>
        <p:nvSpPr>
          <p:cNvPr id="6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763" y="6162813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/>
              <a:t>Theory &amp; </a:t>
            </a:r>
            <a:r>
              <a:rPr lang="en-US" altLang="en-US" dirty="0" smtClean="0"/>
              <a:t>Analysis / LML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194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442</TotalTime>
  <Words>265</Words>
  <Application>Microsoft Office PowerPoint</Application>
  <PresentationFormat>On-screen Show (4:3)</PresentationFormat>
  <Paragraphs>104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Calibri</vt:lpstr>
      <vt:lpstr>Franklin Gothic Book</vt:lpstr>
      <vt:lpstr>Monotype Sorts</vt:lpstr>
      <vt:lpstr>Perpetua</vt:lpstr>
      <vt:lpstr>Symbol</vt:lpstr>
      <vt:lpstr>Times New Roman</vt:lpstr>
      <vt:lpstr>Tms Rmn</vt:lpstr>
      <vt:lpstr>Wingdings</vt:lpstr>
      <vt:lpstr>Wingdings 2</vt:lpstr>
      <vt:lpstr>Equity</vt:lpstr>
      <vt:lpstr>Clip</vt:lpstr>
      <vt:lpstr>Equation</vt:lpstr>
      <vt:lpstr>Solution to Tutorial 4, Question 1</vt:lpstr>
      <vt:lpstr>Solution to Tutorial 4, Question 1</vt:lpstr>
      <vt:lpstr>Solution to Tutorial 4, Question 1</vt:lpstr>
      <vt:lpstr>Solution to Tutorial 4, Question 1</vt:lpstr>
      <vt:lpstr>Solution to Tutorial 4, Question 1</vt:lpstr>
      <vt:lpstr>Solution to Tutorial 4, Question 1</vt:lpstr>
      <vt:lpstr>Solution to Tutorial 4, Question 1</vt:lpstr>
      <vt:lpstr>Solution to Tutorial 4, Question 1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to Tutorial 4</dc:title>
  <dc:creator>Staff</dc:creator>
  <cp:lastModifiedBy>Lee Mei Lai</cp:lastModifiedBy>
  <cp:revision>48</cp:revision>
  <dcterms:created xsi:type="dcterms:W3CDTF">2013-12-29T13:34:11Z</dcterms:created>
  <dcterms:modified xsi:type="dcterms:W3CDTF">2020-04-06T06:42:27Z</dcterms:modified>
</cp:coreProperties>
</file>