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1"/>
  </p:notesMasterIdLst>
  <p:sldIdLst>
    <p:sldId id="257" r:id="rId2"/>
    <p:sldId id="258" r:id="rId3"/>
    <p:sldId id="264" r:id="rId4"/>
    <p:sldId id="265" r:id="rId5"/>
    <p:sldId id="262" r:id="rId6"/>
    <p:sldId id="266" r:id="rId7"/>
    <p:sldId id="268" r:id="rId8"/>
    <p:sldId id="267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4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44EC-2564-4C1D-B0A6-FD56491FAD0A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92D66-2C32-4E35-A140-CA5D66572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January 2014 / 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ET0053:Circuit Theory &amp; Analysis</a:t>
            </a: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B7DBAA0-958E-49A2-97E1-9B3A98B73444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219" y="533400"/>
            <a:ext cx="6816213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 smtClean="0"/>
              <a:t>Solution </a:t>
            </a:r>
            <a:r>
              <a:rPr lang="en-GB" altLang="en-US" b="1" dirty="0"/>
              <a:t>to </a:t>
            </a:r>
            <a:r>
              <a:rPr lang="en-GB" altLang="en-US" b="1" dirty="0" smtClean="0"/>
              <a:t>Tutorial 4, Question </a:t>
            </a:r>
            <a:r>
              <a:rPr lang="en-GB" altLang="en-US" b="1" dirty="0" smtClean="0"/>
              <a:t>3</a:t>
            </a:r>
            <a:br>
              <a:rPr lang="en-GB" altLang="en-US" b="1" dirty="0" smtClean="0"/>
            </a:br>
            <a:r>
              <a:rPr lang="en-GB" altLang="en-US" b="1" dirty="0" smtClean="0"/>
              <a:t>(</a:t>
            </a:r>
            <a:r>
              <a:rPr lang="en-GB" altLang="en-US" b="1" dirty="0" smtClean="0"/>
              <a:t>Norton’s Theorem only)</a:t>
            </a:r>
            <a:endParaRPr lang="en-GB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974" y="617220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0432" y="6172200"/>
            <a:ext cx="457200" cy="457200"/>
          </a:xfrm>
        </p:spPr>
        <p:txBody>
          <a:bodyPr/>
          <a:lstStyle/>
          <a:p>
            <a:fld id="{FB36104A-74DF-4577-A6CB-4F944E8A7313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371600"/>
            <a:ext cx="8064896" cy="4724400"/>
          </a:xfrm>
        </p:spPr>
        <p:txBody>
          <a:bodyPr/>
          <a:lstStyle/>
          <a:p>
            <a:pPr algn="just">
              <a:buFont typeface="Wingdings" pitchFamily="2" charset="2"/>
              <a:buChar char="?"/>
            </a:pPr>
            <a:endParaRPr lang="en-US" altLang="en-US" dirty="0" smtClean="0"/>
          </a:p>
          <a:p>
            <a:pPr algn="just">
              <a:buFont typeface="Wingdings" pitchFamily="2" charset="2"/>
              <a:buChar char="?"/>
            </a:pPr>
            <a:r>
              <a:rPr lang="en-US" altLang="en-US" dirty="0" smtClean="0"/>
              <a:t>3</a:t>
            </a:r>
            <a:r>
              <a:rPr lang="en-US" altLang="en-US" dirty="0"/>
              <a:t>. Obtain the </a:t>
            </a:r>
            <a:r>
              <a:rPr lang="en-GB" altLang="en-US" dirty="0" smtClean="0">
                <a:cs typeface="Times New Roman" pitchFamily="18" charset="0"/>
              </a:rPr>
              <a:t>Norton’s </a:t>
            </a:r>
            <a:r>
              <a:rPr lang="en-GB" altLang="en-US" dirty="0">
                <a:cs typeface="Times New Roman" pitchFamily="18" charset="0"/>
              </a:rPr>
              <a:t>equivalent </a:t>
            </a:r>
            <a:r>
              <a:rPr lang="en-GB" altLang="en-US" dirty="0" smtClean="0">
                <a:cs typeface="Times New Roman" pitchFamily="18" charset="0"/>
              </a:rPr>
              <a:t>as </a:t>
            </a:r>
            <a:r>
              <a:rPr lang="en-GB" altLang="en-US" dirty="0">
                <a:cs typeface="Times New Roman" pitchFamily="18" charset="0"/>
              </a:rPr>
              <a:t>seen across terminals AB of the circuit in Figure 3.</a:t>
            </a:r>
          </a:p>
          <a:p>
            <a:pPr algn="just">
              <a:buFont typeface="Wingdings" pitchFamily="2" charset="2"/>
              <a:buNone/>
            </a:pPr>
            <a:r>
              <a:rPr lang="en-GB" altLang="en-US" b="1" dirty="0">
                <a:solidFill>
                  <a:srgbClr val="000000"/>
                </a:solidFill>
                <a:cs typeface="Times New Roman" pitchFamily="18" charset="0"/>
              </a:rPr>
              <a:t>   </a:t>
            </a:r>
            <a:endParaRPr lang="en-GB" altLang="en-US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   </a:t>
            </a:r>
            <a:r>
              <a:rPr lang="en-GB" altLang="en-US" dirty="0" err="1" smtClean="0">
                <a:solidFill>
                  <a:schemeClr val="accent5"/>
                </a:solidFill>
                <a:cs typeface="Times New Roman" pitchFamily="18" charset="0"/>
              </a:rPr>
              <a:t>Ans</a:t>
            </a:r>
            <a:r>
              <a:rPr lang="en-GB" altLang="en-US" dirty="0">
                <a:solidFill>
                  <a:schemeClr val="accent5"/>
                </a:solidFill>
                <a:cs typeface="Times New Roman" pitchFamily="18" charset="0"/>
              </a:rPr>
              <a:t>: </a:t>
            </a: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I</a:t>
            </a:r>
            <a:r>
              <a:rPr lang="en-GB" altLang="en-US" baseline="-25000" dirty="0" smtClean="0">
                <a:solidFill>
                  <a:schemeClr val="accent5"/>
                </a:solidFill>
                <a:cs typeface="Times New Roman" pitchFamily="18" charset="0"/>
              </a:rPr>
              <a:t>N  </a:t>
            </a: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= 1.06</a:t>
            </a:r>
            <a:r>
              <a:rPr lang="en-GB" altLang="en-US" dirty="0" smtClean="0">
                <a:solidFill>
                  <a:schemeClr val="accent5"/>
                </a:solidFill>
                <a:latin typeface="Symbol" pitchFamily="18" charset="2"/>
                <a:cs typeface="Times New Roman" pitchFamily="18" charset="0"/>
              </a:rPr>
              <a:t>Ð-108.4</a:t>
            </a:r>
            <a:r>
              <a:rPr lang="en-GB" altLang="en-US" dirty="0">
                <a:solidFill>
                  <a:schemeClr val="accent5"/>
                </a:solidFill>
                <a:latin typeface="Symbol" pitchFamily="18" charset="2"/>
                <a:cs typeface="Times New Roman" pitchFamily="18" charset="0"/>
              </a:rPr>
              <a:t>° </a:t>
            </a: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A, </a:t>
            </a:r>
          </a:p>
          <a:p>
            <a:pPr algn="just">
              <a:buFont typeface="Wingdings" pitchFamily="2" charset="2"/>
              <a:buNone/>
            </a:pPr>
            <a:endParaRPr lang="en-GB" altLang="en-US" sz="1200" dirty="0" smtClean="0">
              <a:solidFill>
                <a:schemeClr val="accent5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GB" altLang="en-US" dirty="0">
                <a:solidFill>
                  <a:schemeClr val="accent5"/>
                </a:solidFill>
                <a:cs typeface="Times New Roman" pitchFamily="18" charset="0"/>
              </a:rPr>
              <a:t> </a:t>
            </a: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           Z</a:t>
            </a:r>
            <a:r>
              <a:rPr lang="en-GB" altLang="en-US" baseline="-25000" dirty="0" smtClean="0">
                <a:solidFill>
                  <a:schemeClr val="accent5"/>
                </a:solidFill>
                <a:cs typeface="Times New Roman" pitchFamily="18" charset="0"/>
              </a:rPr>
              <a:t>N</a:t>
            </a:r>
            <a:r>
              <a:rPr lang="en-GB" altLang="en-US" dirty="0" smtClean="0">
                <a:solidFill>
                  <a:schemeClr val="accent5"/>
                </a:solidFill>
                <a:cs typeface="Times New Roman" pitchFamily="18" charset="0"/>
              </a:rPr>
              <a:t> </a:t>
            </a:r>
            <a:r>
              <a:rPr lang="en-GB" altLang="en-US" dirty="0">
                <a:solidFill>
                  <a:schemeClr val="accent5"/>
                </a:solidFill>
                <a:cs typeface="Times New Roman" pitchFamily="18" charset="0"/>
              </a:rPr>
              <a:t>= 10.6 </a:t>
            </a:r>
            <a:r>
              <a:rPr lang="en-GB" altLang="en-US" dirty="0">
                <a:solidFill>
                  <a:schemeClr val="accent5"/>
                </a:solidFill>
                <a:latin typeface="Symbol" pitchFamily="18" charset="2"/>
                <a:cs typeface="Times New Roman" pitchFamily="18" charset="0"/>
              </a:rPr>
              <a:t>Ð45° W</a:t>
            </a:r>
            <a:endParaRPr lang="en-GB" altLang="en-US" dirty="0">
              <a:solidFill>
                <a:schemeClr val="accent5"/>
              </a:solidFill>
              <a:cs typeface="Times New Roman" pitchFamily="18" charset="0"/>
            </a:endParaRPr>
          </a:p>
        </p:txBody>
      </p:sp>
      <p:graphicFrame>
        <p:nvGraphicFramePr>
          <p:cNvPr id="1646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419605"/>
              </p:ext>
            </p:extLst>
          </p:nvPr>
        </p:nvGraphicFramePr>
        <p:xfrm>
          <a:off x="424656" y="331787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" y="331787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4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3891" y="6200467"/>
            <a:ext cx="457200" cy="457200"/>
          </a:xfrm>
        </p:spPr>
        <p:txBody>
          <a:bodyPr/>
          <a:lstStyle/>
          <a:p>
            <a:fld id="{E7B74B3A-F91F-4615-AEB2-72A2F9946C6C}" type="slidenum">
              <a:rPr lang="en-US" altLang="en-US"/>
              <a:pPr/>
              <a:t>2</a:t>
            </a:fld>
            <a:endParaRPr lang="en-US" altLang="en-US"/>
          </a:p>
        </p:txBody>
      </p:sp>
      <p:graphicFrame>
        <p:nvGraphicFramePr>
          <p:cNvPr id="8814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889898"/>
              </p:ext>
            </p:extLst>
          </p:nvPr>
        </p:nvGraphicFramePr>
        <p:xfrm>
          <a:off x="693327" y="269080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327" y="269080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45" name="Group 81"/>
          <p:cNvGrpSpPr>
            <a:grpSpLocks/>
          </p:cNvGrpSpPr>
          <p:nvPr/>
        </p:nvGrpSpPr>
        <p:grpSpPr bwMode="auto">
          <a:xfrm>
            <a:off x="3704636" y="3047819"/>
            <a:ext cx="374650" cy="933450"/>
            <a:chOff x="3439" y="1819"/>
            <a:chExt cx="279" cy="736"/>
          </a:xfrm>
        </p:grpSpPr>
        <p:grpSp>
          <p:nvGrpSpPr>
            <p:cNvPr id="88146" name="Group 82"/>
            <p:cNvGrpSpPr>
              <a:grpSpLocks/>
            </p:cNvGrpSpPr>
            <p:nvPr/>
          </p:nvGrpSpPr>
          <p:grpSpPr bwMode="auto">
            <a:xfrm rot="5400000" flipV="1">
              <a:off x="3519" y="1857"/>
              <a:ext cx="130" cy="266"/>
              <a:chOff x="3312" y="7776"/>
              <a:chExt cx="864" cy="720"/>
            </a:xfrm>
          </p:grpSpPr>
          <p:sp>
            <p:nvSpPr>
              <p:cNvPr id="88147" name="Line 8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48" name="Line 8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49" name="Group 85"/>
            <p:cNvGrpSpPr>
              <a:grpSpLocks/>
            </p:cNvGrpSpPr>
            <p:nvPr/>
          </p:nvGrpSpPr>
          <p:grpSpPr bwMode="auto">
            <a:xfrm rot="5400000" flipV="1">
              <a:off x="3519" y="1990"/>
              <a:ext cx="129" cy="266"/>
              <a:chOff x="3312" y="7776"/>
              <a:chExt cx="864" cy="720"/>
            </a:xfrm>
          </p:grpSpPr>
          <p:sp>
            <p:nvSpPr>
              <p:cNvPr id="88150" name="Line 86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51" name="Line 87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52" name="Group 88"/>
            <p:cNvGrpSpPr>
              <a:grpSpLocks/>
            </p:cNvGrpSpPr>
            <p:nvPr/>
          </p:nvGrpSpPr>
          <p:grpSpPr bwMode="auto">
            <a:xfrm rot="5400000" flipV="1">
              <a:off x="3507" y="2123"/>
              <a:ext cx="129" cy="266"/>
              <a:chOff x="3312" y="7776"/>
              <a:chExt cx="864" cy="720"/>
            </a:xfrm>
          </p:grpSpPr>
          <p:sp>
            <p:nvSpPr>
              <p:cNvPr id="88153" name="Line 89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54" name="Line 90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55" name="Group 91"/>
            <p:cNvGrpSpPr>
              <a:grpSpLocks/>
            </p:cNvGrpSpPr>
            <p:nvPr/>
          </p:nvGrpSpPr>
          <p:grpSpPr bwMode="auto">
            <a:xfrm rot="5400000" flipV="1">
              <a:off x="3519" y="2251"/>
              <a:ext cx="129" cy="266"/>
              <a:chOff x="3312" y="7776"/>
              <a:chExt cx="864" cy="720"/>
            </a:xfrm>
          </p:grpSpPr>
          <p:sp>
            <p:nvSpPr>
              <p:cNvPr id="88156" name="Line 92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57" name="Line 93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sp>
          <p:nvSpPr>
            <p:cNvPr id="88158" name="Line 94"/>
            <p:cNvSpPr>
              <a:spLocks noChangeShapeType="1"/>
            </p:cNvSpPr>
            <p:nvPr/>
          </p:nvSpPr>
          <p:spPr bwMode="auto">
            <a:xfrm rot="5400000" flipV="1">
              <a:off x="3644" y="1852"/>
              <a:ext cx="3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59" name="Line 95"/>
            <p:cNvSpPr>
              <a:spLocks noChangeShapeType="1"/>
            </p:cNvSpPr>
            <p:nvPr/>
          </p:nvSpPr>
          <p:spPr bwMode="auto">
            <a:xfrm rot="5400000">
              <a:off x="3645" y="2409"/>
              <a:ext cx="27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60" name="Line 96"/>
            <p:cNvSpPr>
              <a:spLocks noChangeShapeType="1"/>
            </p:cNvSpPr>
            <p:nvPr/>
          </p:nvSpPr>
          <p:spPr bwMode="auto">
            <a:xfrm rot="5400000" flipV="1">
              <a:off x="3561" y="1858"/>
              <a:ext cx="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61" name="Line 97"/>
            <p:cNvSpPr>
              <a:spLocks noChangeShapeType="1"/>
            </p:cNvSpPr>
            <p:nvPr/>
          </p:nvSpPr>
          <p:spPr bwMode="auto">
            <a:xfrm rot="5400000" flipV="1">
              <a:off x="3561" y="2516"/>
              <a:ext cx="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</p:grpSp>
      <p:sp>
        <p:nvSpPr>
          <p:cNvPr id="88162" name="Line 98"/>
          <p:cNvSpPr>
            <a:spLocks noChangeShapeType="1"/>
          </p:cNvSpPr>
          <p:nvPr/>
        </p:nvSpPr>
        <p:spPr bwMode="auto">
          <a:xfrm>
            <a:off x="1588498" y="5435419"/>
            <a:ext cx="38941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163" name="Line 99"/>
          <p:cNvSpPr>
            <a:spLocks noChangeShapeType="1"/>
          </p:cNvSpPr>
          <p:nvPr/>
        </p:nvSpPr>
        <p:spPr bwMode="auto">
          <a:xfrm>
            <a:off x="7117761" y="4648019"/>
            <a:ext cx="0" cy="806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164" name="Text Box 100"/>
          <p:cNvSpPr txBox="1">
            <a:spLocks noChangeArrowheads="1"/>
          </p:cNvSpPr>
          <p:nvPr/>
        </p:nvSpPr>
        <p:spPr bwMode="auto">
          <a:xfrm>
            <a:off x="4550773" y="2327094"/>
            <a:ext cx="709613" cy="3556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10 </a:t>
            </a:r>
            <a:r>
              <a:rPr lang="en-US" altLang="zh-CN" sz="2000">
                <a:latin typeface="Symbol" pitchFamily="18" charset="2"/>
                <a:ea typeface="SimSun" pitchFamily="2" charset="-122"/>
              </a:rPr>
              <a:t>W</a:t>
            </a:r>
            <a:endParaRPr lang="en-US" altLang="en-US" sz="2000" b="1"/>
          </a:p>
        </p:txBody>
      </p:sp>
      <p:sp>
        <p:nvSpPr>
          <p:cNvPr id="88165" name="Text Box 101"/>
          <p:cNvSpPr txBox="1">
            <a:spLocks noChangeArrowheads="1"/>
          </p:cNvSpPr>
          <p:nvPr/>
        </p:nvSpPr>
        <p:spPr bwMode="auto">
          <a:xfrm>
            <a:off x="4101511" y="3365319"/>
            <a:ext cx="673100" cy="374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10 </a:t>
            </a:r>
            <a:r>
              <a:rPr lang="en-US" altLang="zh-CN" sz="2000">
                <a:latin typeface="Symbol" pitchFamily="18" charset="2"/>
                <a:ea typeface="SimSun" pitchFamily="2" charset="-122"/>
              </a:rPr>
              <a:t>W</a:t>
            </a:r>
            <a:endParaRPr lang="en-US" altLang="en-US" sz="2000" b="1"/>
          </a:p>
        </p:txBody>
      </p:sp>
      <p:sp>
        <p:nvSpPr>
          <p:cNvPr id="88166" name="Text Box 102"/>
          <p:cNvSpPr txBox="1">
            <a:spLocks noChangeArrowheads="1"/>
          </p:cNvSpPr>
          <p:nvPr/>
        </p:nvSpPr>
        <p:spPr bwMode="auto">
          <a:xfrm>
            <a:off x="7583896" y="3763192"/>
            <a:ext cx="979488" cy="4000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 dirty="0">
                <a:ea typeface="SimSun" pitchFamily="2" charset="-122"/>
              </a:rPr>
              <a:t>10</a:t>
            </a:r>
            <a:r>
              <a:rPr lang="en-US" altLang="zh-CN" sz="2000" i="1" dirty="0">
                <a:latin typeface="Arial" pitchFamily="34" charset="0"/>
                <a:ea typeface="SimSun" pitchFamily="2" charset="-122"/>
              </a:rPr>
              <a:t>L</a:t>
            </a:r>
            <a:r>
              <a:rPr lang="en-US" altLang="zh-CN" sz="2000" dirty="0">
                <a:ea typeface="SimSun" pitchFamily="2" charset="-122"/>
              </a:rPr>
              <a:t>0</a:t>
            </a:r>
            <a:r>
              <a:rPr lang="en-US" altLang="zh-CN" sz="2000" baseline="30000" dirty="0">
                <a:ea typeface="SimSun" pitchFamily="2" charset="-122"/>
              </a:rPr>
              <a:t>o</a:t>
            </a:r>
            <a:r>
              <a:rPr lang="en-US" altLang="zh-CN" sz="2000" dirty="0">
                <a:ea typeface="SimSun" pitchFamily="2" charset="-122"/>
              </a:rPr>
              <a:t> V</a:t>
            </a:r>
            <a:endParaRPr lang="en-US" altLang="en-US" sz="2000" b="1" dirty="0"/>
          </a:p>
        </p:txBody>
      </p:sp>
      <p:sp>
        <p:nvSpPr>
          <p:cNvPr id="88168" name="Oval 104"/>
          <p:cNvSpPr>
            <a:spLocks noChangeArrowheads="1"/>
          </p:cNvSpPr>
          <p:nvPr/>
        </p:nvSpPr>
        <p:spPr bwMode="auto">
          <a:xfrm>
            <a:off x="6849473" y="3675199"/>
            <a:ext cx="549275" cy="57404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SG" sz="2000"/>
          </a:p>
        </p:txBody>
      </p:sp>
      <p:sp>
        <p:nvSpPr>
          <p:cNvPr id="88169" name="Line 105"/>
          <p:cNvSpPr>
            <a:spLocks noChangeShapeType="1"/>
          </p:cNvSpPr>
          <p:nvPr/>
        </p:nvSpPr>
        <p:spPr bwMode="auto">
          <a:xfrm flipH="1">
            <a:off x="7132766" y="2821577"/>
            <a:ext cx="12617" cy="82949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170" name="Line 106"/>
          <p:cNvSpPr>
            <a:spLocks noChangeShapeType="1"/>
          </p:cNvSpPr>
          <p:nvPr/>
        </p:nvSpPr>
        <p:spPr bwMode="auto">
          <a:xfrm>
            <a:off x="7124111" y="4256859"/>
            <a:ext cx="0" cy="4546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172" name="Freeform 108"/>
          <p:cNvSpPr>
            <a:spLocks/>
          </p:cNvSpPr>
          <p:nvPr/>
        </p:nvSpPr>
        <p:spPr bwMode="auto">
          <a:xfrm>
            <a:off x="6976744" y="3762103"/>
            <a:ext cx="321527" cy="416016"/>
          </a:xfrm>
          <a:custGeom>
            <a:avLst/>
            <a:gdLst>
              <a:gd name="T0" fmla="*/ 0 w 240"/>
              <a:gd name="T1" fmla="*/ 230 h 375"/>
              <a:gd name="T2" fmla="*/ 60 w 240"/>
              <a:gd name="T3" fmla="*/ 20 h 375"/>
              <a:gd name="T4" fmla="*/ 180 w 240"/>
              <a:gd name="T5" fmla="*/ 350 h 375"/>
              <a:gd name="T6" fmla="*/ 240 w 240"/>
              <a:gd name="T7" fmla="*/ 17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375">
                <a:moveTo>
                  <a:pt x="0" y="230"/>
                </a:moveTo>
                <a:cubicBezTo>
                  <a:pt x="15" y="115"/>
                  <a:pt x="30" y="0"/>
                  <a:pt x="60" y="20"/>
                </a:cubicBezTo>
                <a:cubicBezTo>
                  <a:pt x="90" y="40"/>
                  <a:pt x="150" y="325"/>
                  <a:pt x="180" y="350"/>
                </a:cubicBezTo>
                <a:cubicBezTo>
                  <a:pt x="210" y="375"/>
                  <a:pt x="225" y="272"/>
                  <a:pt x="240" y="170"/>
                </a:cubicBez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grpSp>
        <p:nvGrpSpPr>
          <p:cNvPr id="88173" name="Group 109"/>
          <p:cNvGrpSpPr>
            <a:grpSpLocks/>
          </p:cNvGrpSpPr>
          <p:nvPr/>
        </p:nvGrpSpPr>
        <p:grpSpPr bwMode="auto">
          <a:xfrm rot="16200000">
            <a:off x="6074773" y="2182632"/>
            <a:ext cx="349250" cy="925513"/>
            <a:chOff x="4824" y="2583"/>
            <a:chExt cx="275" cy="690"/>
          </a:xfrm>
        </p:grpSpPr>
        <p:sp>
          <p:nvSpPr>
            <p:cNvPr id="88174" name="Line 110"/>
            <p:cNvSpPr>
              <a:spLocks noChangeShapeType="1"/>
            </p:cNvSpPr>
            <p:nvPr/>
          </p:nvSpPr>
          <p:spPr bwMode="auto">
            <a:xfrm rot="5400000">
              <a:off x="4762" y="2646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75" name="Freeform 111"/>
            <p:cNvSpPr>
              <a:spLocks/>
            </p:cNvSpPr>
            <p:nvPr/>
          </p:nvSpPr>
          <p:spPr bwMode="auto">
            <a:xfrm rot="5400000">
              <a:off x="4901" y="2616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76" name="Freeform 112"/>
            <p:cNvSpPr>
              <a:spLocks/>
            </p:cNvSpPr>
            <p:nvPr/>
          </p:nvSpPr>
          <p:spPr bwMode="auto">
            <a:xfrm rot="5400000">
              <a:off x="4901" y="2737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77" name="Freeform 113"/>
            <p:cNvSpPr>
              <a:spLocks/>
            </p:cNvSpPr>
            <p:nvPr/>
          </p:nvSpPr>
          <p:spPr bwMode="auto">
            <a:xfrm rot="5400000">
              <a:off x="4902" y="2858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78" name="Freeform 114"/>
            <p:cNvSpPr>
              <a:spLocks/>
            </p:cNvSpPr>
            <p:nvPr/>
          </p:nvSpPr>
          <p:spPr bwMode="auto">
            <a:xfrm rot="5400000">
              <a:off x="4902" y="2979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79" name="Line 115"/>
            <p:cNvSpPr>
              <a:spLocks noChangeShapeType="1"/>
            </p:cNvSpPr>
            <p:nvPr/>
          </p:nvSpPr>
          <p:spPr bwMode="auto">
            <a:xfrm rot="5400000">
              <a:off x="4777" y="3226"/>
              <a:ext cx="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</p:grpSp>
      <p:grpSp>
        <p:nvGrpSpPr>
          <p:cNvPr id="88180" name="Group 116"/>
          <p:cNvGrpSpPr>
            <a:grpSpLocks/>
          </p:cNvGrpSpPr>
          <p:nvPr/>
        </p:nvGrpSpPr>
        <p:grpSpPr bwMode="auto">
          <a:xfrm rot="5400000" flipV="1">
            <a:off x="4739686" y="2296931"/>
            <a:ext cx="354013" cy="987425"/>
            <a:chOff x="3439" y="1819"/>
            <a:chExt cx="279" cy="736"/>
          </a:xfrm>
        </p:grpSpPr>
        <p:grpSp>
          <p:nvGrpSpPr>
            <p:cNvPr id="88181" name="Group 117"/>
            <p:cNvGrpSpPr>
              <a:grpSpLocks/>
            </p:cNvGrpSpPr>
            <p:nvPr/>
          </p:nvGrpSpPr>
          <p:grpSpPr bwMode="auto">
            <a:xfrm rot="5400000" flipV="1">
              <a:off x="3519" y="1857"/>
              <a:ext cx="130" cy="266"/>
              <a:chOff x="3312" y="7776"/>
              <a:chExt cx="864" cy="720"/>
            </a:xfrm>
          </p:grpSpPr>
          <p:sp>
            <p:nvSpPr>
              <p:cNvPr id="88182" name="Line 118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83" name="Line 119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84" name="Group 120"/>
            <p:cNvGrpSpPr>
              <a:grpSpLocks/>
            </p:cNvGrpSpPr>
            <p:nvPr/>
          </p:nvGrpSpPr>
          <p:grpSpPr bwMode="auto">
            <a:xfrm rot="5400000" flipV="1">
              <a:off x="3519" y="1990"/>
              <a:ext cx="129" cy="266"/>
              <a:chOff x="3312" y="7776"/>
              <a:chExt cx="864" cy="720"/>
            </a:xfrm>
          </p:grpSpPr>
          <p:sp>
            <p:nvSpPr>
              <p:cNvPr id="88185" name="Line 121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86" name="Line 122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87" name="Group 123"/>
            <p:cNvGrpSpPr>
              <a:grpSpLocks/>
            </p:cNvGrpSpPr>
            <p:nvPr/>
          </p:nvGrpSpPr>
          <p:grpSpPr bwMode="auto">
            <a:xfrm rot="5400000" flipV="1">
              <a:off x="3507" y="2123"/>
              <a:ext cx="129" cy="266"/>
              <a:chOff x="3312" y="7776"/>
              <a:chExt cx="864" cy="720"/>
            </a:xfrm>
          </p:grpSpPr>
          <p:sp>
            <p:nvSpPr>
              <p:cNvPr id="88188" name="Line 12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89" name="Line 12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90" name="Group 126"/>
            <p:cNvGrpSpPr>
              <a:grpSpLocks/>
            </p:cNvGrpSpPr>
            <p:nvPr/>
          </p:nvGrpSpPr>
          <p:grpSpPr bwMode="auto">
            <a:xfrm rot="5400000" flipV="1">
              <a:off x="3519" y="2251"/>
              <a:ext cx="129" cy="266"/>
              <a:chOff x="3312" y="7776"/>
              <a:chExt cx="864" cy="720"/>
            </a:xfrm>
          </p:grpSpPr>
          <p:sp>
            <p:nvSpPr>
              <p:cNvPr id="88191" name="Line 12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92" name="Line 12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sp>
          <p:nvSpPr>
            <p:cNvPr id="88193" name="Line 129"/>
            <p:cNvSpPr>
              <a:spLocks noChangeShapeType="1"/>
            </p:cNvSpPr>
            <p:nvPr/>
          </p:nvSpPr>
          <p:spPr bwMode="auto">
            <a:xfrm rot="5400000" flipV="1">
              <a:off x="3644" y="1852"/>
              <a:ext cx="3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94" name="Line 130"/>
            <p:cNvSpPr>
              <a:spLocks noChangeShapeType="1"/>
            </p:cNvSpPr>
            <p:nvPr/>
          </p:nvSpPr>
          <p:spPr bwMode="auto">
            <a:xfrm rot="5400000">
              <a:off x="3645" y="2409"/>
              <a:ext cx="27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95" name="Line 131"/>
            <p:cNvSpPr>
              <a:spLocks noChangeShapeType="1"/>
            </p:cNvSpPr>
            <p:nvPr/>
          </p:nvSpPr>
          <p:spPr bwMode="auto">
            <a:xfrm rot="5400000" flipV="1">
              <a:off x="3561" y="1858"/>
              <a:ext cx="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96" name="Line 132"/>
            <p:cNvSpPr>
              <a:spLocks noChangeShapeType="1"/>
            </p:cNvSpPr>
            <p:nvPr/>
          </p:nvSpPr>
          <p:spPr bwMode="auto">
            <a:xfrm rot="5400000" flipV="1">
              <a:off x="3561" y="2516"/>
              <a:ext cx="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</p:grpSp>
      <p:sp>
        <p:nvSpPr>
          <p:cNvPr id="88198" name="Line 134"/>
          <p:cNvSpPr>
            <a:spLocks noChangeShapeType="1"/>
          </p:cNvSpPr>
          <p:nvPr/>
        </p:nvSpPr>
        <p:spPr bwMode="auto">
          <a:xfrm flipV="1">
            <a:off x="3133139" y="2821579"/>
            <a:ext cx="1321295" cy="425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199" name="Line 135"/>
          <p:cNvSpPr>
            <a:spLocks noChangeShapeType="1"/>
          </p:cNvSpPr>
          <p:nvPr/>
        </p:nvSpPr>
        <p:spPr bwMode="auto">
          <a:xfrm flipV="1">
            <a:off x="3920536" y="2833507"/>
            <a:ext cx="0" cy="265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00" name="Line 136"/>
          <p:cNvSpPr>
            <a:spLocks noChangeShapeType="1"/>
          </p:cNvSpPr>
          <p:nvPr/>
        </p:nvSpPr>
        <p:spPr bwMode="auto">
          <a:xfrm rot="16200000" flipV="1">
            <a:off x="1939336" y="2501719"/>
            <a:ext cx="0" cy="64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01" name="Text Box 137"/>
          <p:cNvSpPr txBox="1">
            <a:spLocks noChangeArrowheads="1"/>
          </p:cNvSpPr>
          <p:nvPr/>
        </p:nvSpPr>
        <p:spPr bwMode="auto">
          <a:xfrm>
            <a:off x="5923961" y="2130244"/>
            <a:ext cx="76517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j16 </a:t>
            </a:r>
            <a:r>
              <a:rPr lang="en-US" altLang="zh-CN" sz="2000">
                <a:latin typeface="Symbol" pitchFamily="18" charset="2"/>
                <a:ea typeface="SimSun" pitchFamily="2" charset="-122"/>
              </a:rPr>
              <a:t>W</a:t>
            </a:r>
            <a:endParaRPr lang="en-US" altLang="en-US" sz="2000" b="1"/>
          </a:p>
        </p:txBody>
      </p:sp>
      <p:grpSp>
        <p:nvGrpSpPr>
          <p:cNvPr id="88202" name="Group 138"/>
          <p:cNvGrpSpPr>
            <a:grpSpLocks/>
          </p:cNvGrpSpPr>
          <p:nvPr/>
        </p:nvGrpSpPr>
        <p:grpSpPr bwMode="auto">
          <a:xfrm rot="16200000">
            <a:off x="5712823" y="4790894"/>
            <a:ext cx="349250" cy="925513"/>
            <a:chOff x="4824" y="2583"/>
            <a:chExt cx="275" cy="690"/>
          </a:xfrm>
        </p:grpSpPr>
        <p:sp>
          <p:nvSpPr>
            <p:cNvPr id="88203" name="Line 139"/>
            <p:cNvSpPr>
              <a:spLocks noChangeShapeType="1"/>
            </p:cNvSpPr>
            <p:nvPr/>
          </p:nvSpPr>
          <p:spPr bwMode="auto">
            <a:xfrm rot="5400000">
              <a:off x="4762" y="2646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4" name="Freeform 140"/>
            <p:cNvSpPr>
              <a:spLocks/>
            </p:cNvSpPr>
            <p:nvPr/>
          </p:nvSpPr>
          <p:spPr bwMode="auto">
            <a:xfrm rot="5400000">
              <a:off x="4901" y="2616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5" name="Freeform 141"/>
            <p:cNvSpPr>
              <a:spLocks/>
            </p:cNvSpPr>
            <p:nvPr/>
          </p:nvSpPr>
          <p:spPr bwMode="auto">
            <a:xfrm rot="5400000">
              <a:off x="4901" y="2737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6" name="Freeform 142"/>
            <p:cNvSpPr>
              <a:spLocks/>
            </p:cNvSpPr>
            <p:nvPr/>
          </p:nvSpPr>
          <p:spPr bwMode="auto">
            <a:xfrm rot="5400000">
              <a:off x="4902" y="2858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7" name="Freeform 143"/>
            <p:cNvSpPr>
              <a:spLocks/>
            </p:cNvSpPr>
            <p:nvPr/>
          </p:nvSpPr>
          <p:spPr bwMode="auto">
            <a:xfrm rot="5400000">
              <a:off x="4902" y="2979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8" name="Line 144"/>
            <p:cNvSpPr>
              <a:spLocks noChangeShapeType="1"/>
            </p:cNvSpPr>
            <p:nvPr/>
          </p:nvSpPr>
          <p:spPr bwMode="auto">
            <a:xfrm rot="5400000">
              <a:off x="4777" y="3226"/>
              <a:ext cx="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</p:grpSp>
      <p:sp>
        <p:nvSpPr>
          <p:cNvPr id="88209" name="Line 145"/>
          <p:cNvSpPr>
            <a:spLocks noChangeShapeType="1"/>
          </p:cNvSpPr>
          <p:nvPr/>
        </p:nvSpPr>
        <p:spPr bwMode="auto">
          <a:xfrm flipH="1">
            <a:off x="6304087" y="5434149"/>
            <a:ext cx="815170" cy="340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10" name="Text Box 146"/>
          <p:cNvSpPr txBox="1">
            <a:spLocks noChangeArrowheads="1"/>
          </p:cNvSpPr>
          <p:nvPr/>
        </p:nvSpPr>
        <p:spPr bwMode="auto">
          <a:xfrm>
            <a:off x="5522323" y="5433832"/>
            <a:ext cx="69215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j4 </a:t>
            </a:r>
            <a:r>
              <a:rPr lang="en-US" altLang="zh-CN" sz="2000">
                <a:latin typeface="Symbol" pitchFamily="18" charset="2"/>
                <a:ea typeface="SimSun" pitchFamily="2" charset="-122"/>
              </a:rPr>
              <a:t>W</a:t>
            </a:r>
            <a:endParaRPr lang="en-US" altLang="en-US" sz="2000" b="1"/>
          </a:p>
        </p:txBody>
      </p:sp>
      <p:sp>
        <p:nvSpPr>
          <p:cNvPr id="88211" name="Line 147"/>
          <p:cNvSpPr>
            <a:spLocks noChangeShapeType="1"/>
          </p:cNvSpPr>
          <p:nvPr/>
        </p:nvSpPr>
        <p:spPr bwMode="auto">
          <a:xfrm flipV="1">
            <a:off x="3920278" y="4027619"/>
            <a:ext cx="0" cy="3794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12" name="Line 148"/>
          <p:cNvSpPr>
            <a:spLocks noChangeShapeType="1"/>
          </p:cNvSpPr>
          <p:nvPr/>
        </p:nvSpPr>
        <p:spPr bwMode="auto">
          <a:xfrm>
            <a:off x="5351999" y="2824214"/>
            <a:ext cx="463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grpSp>
        <p:nvGrpSpPr>
          <p:cNvPr id="88213" name="Group 149"/>
          <p:cNvGrpSpPr>
            <a:grpSpLocks/>
          </p:cNvGrpSpPr>
          <p:nvPr/>
        </p:nvGrpSpPr>
        <p:grpSpPr bwMode="auto">
          <a:xfrm rot="16200000">
            <a:off x="2515598" y="2184219"/>
            <a:ext cx="349250" cy="923925"/>
            <a:chOff x="4824" y="2583"/>
            <a:chExt cx="275" cy="690"/>
          </a:xfrm>
        </p:grpSpPr>
        <p:sp>
          <p:nvSpPr>
            <p:cNvPr id="88214" name="Line 150"/>
            <p:cNvSpPr>
              <a:spLocks noChangeShapeType="1"/>
            </p:cNvSpPr>
            <p:nvPr/>
          </p:nvSpPr>
          <p:spPr bwMode="auto">
            <a:xfrm rot="5400000">
              <a:off x="4762" y="2646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5" name="Freeform 151"/>
            <p:cNvSpPr>
              <a:spLocks/>
            </p:cNvSpPr>
            <p:nvPr/>
          </p:nvSpPr>
          <p:spPr bwMode="auto">
            <a:xfrm rot="5400000">
              <a:off x="4901" y="2616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6" name="Freeform 152"/>
            <p:cNvSpPr>
              <a:spLocks/>
            </p:cNvSpPr>
            <p:nvPr/>
          </p:nvSpPr>
          <p:spPr bwMode="auto">
            <a:xfrm rot="5400000">
              <a:off x="4901" y="2737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7" name="Freeform 153"/>
            <p:cNvSpPr>
              <a:spLocks/>
            </p:cNvSpPr>
            <p:nvPr/>
          </p:nvSpPr>
          <p:spPr bwMode="auto">
            <a:xfrm rot="5400000">
              <a:off x="4902" y="2858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8" name="Freeform 154"/>
            <p:cNvSpPr>
              <a:spLocks/>
            </p:cNvSpPr>
            <p:nvPr/>
          </p:nvSpPr>
          <p:spPr bwMode="auto">
            <a:xfrm rot="5400000">
              <a:off x="4902" y="2979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9" name="Line 155"/>
            <p:cNvSpPr>
              <a:spLocks noChangeShapeType="1"/>
            </p:cNvSpPr>
            <p:nvPr/>
          </p:nvSpPr>
          <p:spPr bwMode="auto">
            <a:xfrm rot="5400000">
              <a:off x="4777" y="3226"/>
              <a:ext cx="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</p:grpSp>
      <p:sp>
        <p:nvSpPr>
          <p:cNvPr id="88221" name="Oval 157"/>
          <p:cNvSpPr>
            <a:spLocks noChangeArrowheads="1"/>
          </p:cNvSpPr>
          <p:nvPr/>
        </p:nvSpPr>
        <p:spPr bwMode="auto">
          <a:xfrm>
            <a:off x="3652248" y="4399099"/>
            <a:ext cx="549275" cy="57404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SG" sz="2000"/>
          </a:p>
        </p:txBody>
      </p:sp>
      <p:sp>
        <p:nvSpPr>
          <p:cNvPr id="88223" name="Line 159"/>
          <p:cNvSpPr>
            <a:spLocks noChangeShapeType="1"/>
          </p:cNvSpPr>
          <p:nvPr/>
        </p:nvSpPr>
        <p:spPr bwMode="auto">
          <a:xfrm>
            <a:off x="3926886" y="4980759"/>
            <a:ext cx="0" cy="4546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24" name="Line 160"/>
          <p:cNvSpPr>
            <a:spLocks noChangeShapeType="1"/>
          </p:cNvSpPr>
          <p:nvPr/>
        </p:nvSpPr>
        <p:spPr bwMode="auto">
          <a:xfrm>
            <a:off x="3920187" y="3892369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25" name="Freeform 161"/>
          <p:cNvSpPr>
            <a:spLocks/>
          </p:cNvSpPr>
          <p:nvPr/>
        </p:nvSpPr>
        <p:spPr bwMode="auto">
          <a:xfrm>
            <a:off x="3779519" y="4506685"/>
            <a:ext cx="321527" cy="395333"/>
          </a:xfrm>
          <a:custGeom>
            <a:avLst/>
            <a:gdLst>
              <a:gd name="T0" fmla="*/ 0 w 240"/>
              <a:gd name="T1" fmla="*/ 230 h 375"/>
              <a:gd name="T2" fmla="*/ 60 w 240"/>
              <a:gd name="T3" fmla="*/ 20 h 375"/>
              <a:gd name="T4" fmla="*/ 180 w 240"/>
              <a:gd name="T5" fmla="*/ 350 h 375"/>
              <a:gd name="T6" fmla="*/ 240 w 240"/>
              <a:gd name="T7" fmla="*/ 17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375">
                <a:moveTo>
                  <a:pt x="0" y="230"/>
                </a:moveTo>
                <a:cubicBezTo>
                  <a:pt x="15" y="115"/>
                  <a:pt x="30" y="0"/>
                  <a:pt x="60" y="20"/>
                </a:cubicBezTo>
                <a:cubicBezTo>
                  <a:pt x="90" y="40"/>
                  <a:pt x="150" y="325"/>
                  <a:pt x="180" y="350"/>
                </a:cubicBezTo>
                <a:cubicBezTo>
                  <a:pt x="210" y="375"/>
                  <a:pt x="225" y="272"/>
                  <a:pt x="240" y="170"/>
                </a:cubicBez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26" name="Text Box 162"/>
          <p:cNvSpPr txBox="1">
            <a:spLocks noChangeArrowheads="1"/>
          </p:cNvSpPr>
          <p:nvPr/>
        </p:nvSpPr>
        <p:spPr bwMode="auto">
          <a:xfrm>
            <a:off x="2244136" y="2152469"/>
            <a:ext cx="76517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j5 </a:t>
            </a:r>
            <a:r>
              <a:rPr lang="en-US" altLang="zh-CN" sz="2000">
                <a:latin typeface="Symbol" pitchFamily="18" charset="2"/>
                <a:ea typeface="SimSun" pitchFamily="2" charset="-122"/>
              </a:rPr>
              <a:t>W</a:t>
            </a:r>
            <a:endParaRPr lang="en-US" altLang="en-US" sz="2000" b="1"/>
          </a:p>
        </p:txBody>
      </p:sp>
      <p:sp>
        <p:nvSpPr>
          <p:cNvPr id="88227" name="Line 163"/>
          <p:cNvSpPr>
            <a:spLocks noChangeShapeType="1"/>
          </p:cNvSpPr>
          <p:nvPr/>
        </p:nvSpPr>
        <p:spPr bwMode="auto">
          <a:xfrm>
            <a:off x="3558586" y="4451169"/>
            <a:ext cx="0" cy="514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28" name="Text Box 164"/>
          <p:cNvSpPr txBox="1">
            <a:spLocks noChangeArrowheads="1"/>
          </p:cNvSpPr>
          <p:nvPr/>
        </p:nvSpPr>
        <p:spPr bwMode="auto">
          <a:xfrm>
            <a:off x="2259693" y="4581707"/>
            <a:ext cx="1239838" cy="381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 dirty="0">
                <a:ea typeface="SimSun" pitchFamily="2" charset="-122"/>
              </a:rPr>
              <a:t>10</a:t>
            </a:r>
            <a:r>
              <a:rPr lang="en-US" altLang="zh-CN" sz="2000" i="1" dirty="0">
                <a:latin typeface="Arial" pitchFamily="34" charset="0"/>
                <a:ea typeface="SimSun" pitchFamily="2" charset="-122"/>
              </a:rPr>
              <a:t>L</a:t>
            </a:r>
            <a:r>
              <a:rPr lang="en-US" altLang="zh-CN" sz="2000" dirty="0">
                <a:ea typeface="SimSun" pitchFamily="2" charset="-122"/>
              </a:rPr>
              <a:t>90</a:t>
            </a:r>
            <a:r>
              <a:rPr lang="en-US" altLang="zh-CN" sz="2000" baseline="30000" dirty="0">
                <a:ea typeface="SimSun" pitchFamily="2" charset="-122"/>
              </a:rPr>
              <a:t>o</a:t>
            </a:r>
            <a:r>
              <a:rPr lang="en-US" altLang="zh-CN" sz="2000" dirty="0">
                <a:ea typeface="SimSun" pitchFamily="2" charset="-122"/>
              </a:rPr>
              <a:t> V</a:t>
            </a:r>
            <a:endParaRPr lang="en-US" altLang="en-US" sz="2000" b="1" dirty="0"/>
          </a:p>
        </p:txBody>
      </p:sp>
      <p:sp>
        <p:nvSpPr>
          <p:cNvPr id="88229" name="Oval 165"/>
          <p:cNvSpPr>
            <a:spLocks noChangeArrowheads="1"/>
          </p:cNvSpPr>
          <p:nvPr/>
        </p:nvSpPr>
        <p:spPr bwMode="auto">
          <a:xfrm>
            <a:off x="1521823" y="2752544"/>
            <a:ext cx="138113" cy="12858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SG" sz="2000"/>
          </a:p>
        </p:txBody>
      </p:sp>
      <p:sp>
        <p:nvSpPr>
          <p:cNvPr id="88230" name="Oval 166"/>
          <p:cNvSpPr>
            <a:spLocks noChangeArrowheads="1"/>
          </p:cNvSpPr>
          <p:nvPr/>
        </p:nvSpPr>
        <p:spPr bwMode="auto">
          <a:xfrm>
            <a:off x="1582148" y="5398907"/>
            <a:ext cx="138113" cy="12858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SG" sz="2000"/>
          </a:p>
        </p:txBody>
      </p:sp>
      <p:sp>
        <p:nvSpPr>
          <p:cNvPr id="88231" name="Text Box 167"/>
          <p:cNvSpPr txBox="1">
            <a:spLocks noChangeArrowheads="1"/>
          </p:cNvSpPr>
          <p:nvPr/>
        </p:nvSpPr>
        <p:spPr bwMode="auto">
          <a:xfrm>
            <a:off x="1410698" y="2439807"/>
            <a:ext cx="409575" cy="3873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A</a:t>
            </a:r>
            <a:endParaRPr lang="en-US" altLang="en-US" sz="2000" b="1"/>
          </a:p>
        </p:txBody>
      </p:sp>
      <p:sp>
        <p:nvSpPr>
          <p:cNvPr id="88232" name="Text Box 168"/>
          <p:cNvSpPr txBox="1">
            <a:spLocks noChangeArrowheads="1"/>
          </p:cNvSpPr>
          <p:nvPr/>
        </p:nvSpPr>
        <p:spPr bwMode="auto">
          <a:xfrm>
            <a:off x="1404348" y="5627507"/>
            <a:ext cx="381000" cy="3857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B</a:t>
            </a:r>
            <a:endParaRPr lang="en-US" altLang="en-US" sz="2000" b="1"/>
          </a:p>
        </p:txBody>
      </p:sp>
      <p:sp>
        <p:nvSpPr>
          <p:cNvPr id="88233" name="Line 169"/>
          <p:cNvSpPr>
            <a:spLocks noChangeShapeType="1"/>
          </p:cNvSpPr>
          <p:nvPr/>
        </p:nvSpPr>
        <p:spPr bwMode="auto">
          <a:xfrm flipV="1">
            <a:off x="7492411" y="3651069"/>
            <a:ext cx="0" cy="514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34" name="Text Box 170"/>
          <p:cNvSpPr txBox="1">
            <a:spLocks noChangeArrowheads="1"/>
          </p:cNvSpPr>
          <p:nvPr/>
        </p:nvSpPr>
        <p:spPr bwMode="auto">
          <a:xfrm>
            <a:off x="3542711" y="5741807"/>
            <a:ext cx="1192213" cy="3619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 b="1">
                <a:ea typeface="SimSun" pitchFamily="2" charset="-122"/>
              </a:rPr>
              <a:t>Figure 3</a:t>
            </a:r>
            <a:endParaRPr lang="en-US" altLang="en-US" sz="2000" b="1"/>
          </a:p>
        </p:txBody>
      </p:sp>
      <p:sp>
        <p:nvSpPr>
          <p:cNvPr id="88235" name="Line 171"/>
          <p:cNvSpPr>
            <a:spLocks noChangeShapeType="1"/>
          </p:cNvSpPr>
          <p:nvPr/>
        </p:nvSpPr>
        <p:spPr bwMode="auto">
          <a:xfrm>
            <a:off x="6675242" y="2818169"/>
            <a:ext cx="461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2" name="Rectangle 1"/>
          <p:cNvSpPr/>
          <p:nvPr/>
        </p:nvSpPr>
        <p:spPr>
          <a:xfrm>
            <a:off x="661472" y="1572289"/>
            <a:ext cx="2382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 smtClean="0">
                <a:cs typeface="Times New Roman" pitchFamily="18" charset="0"/>
              </a:rPr>
              <a:t>Given Circuit:</a:t>
            </a:r>
            <a:endParaRPr lang="en-SG" sz="2400" dirty="0"/>
          </a:p>
        </p:txBody>
      </p:sp>
      <p:sp>
        <p:nvSpPr>
          <p:cNvPr id="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974" y="617220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  <p:sp>
        <p:nvSpPr>
          <p:cNvPr id="9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219" y="533400"/>
            <a:ext cx="6816213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 smtClean="0"/>
              <a:t>Solution </a:t>
            </a:r>
            <a:r>
              <a:rPr lang="en-GB" altLang="en-US" b="1" dirty="0"/>
              <a:t>to </a:t>
            </a:r>
            <a:r>
              <a:rPr lang="en-GB" altLang="en-US" b="1" dirty="0" smtClean="0"/>
              <a:t>Tutorial 4, Question </a:t>
            </a:r>
            <a:r>
              <a:rPr lang="en-GB" altLang="en-US" b="1" dirty="0" smtClean="0"/>
              <a:t>3</a:t>
            </a:r>
            <a:br>
              <a:rPr lang="en-GB" altLang="en-US" b="1" dirty="0" smtClean="0"/>
            </a:br>
            <a:r>
              <a:rPr lang="en-GB" altLang="en-US" b="1" dirty="0" smtClean="0"/>
              <a:t>(</a:t>
            </a:r>
            <a:r>
              <a:rPr lang="en-GB" altLang="en-US" b="1" dirty="0" smtClean="0"/>
              <a:t>Norton’s Theorem only)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255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4730" y="6103757"/>
            <a:ext cx="457200" cy="457200"/>
          </a:xfrm>
        </p:spPr>
        <p:txBody>
          <a:bodyPr/>
          <a:lstStyle/>
          <a:p>
            <a:fld id="{E7B74B3A-F91F-4615-AEB2-72A2F9946C6C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8814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398203"/>
              </p:ext>
            </p:extLst>
          </p:nvPr>
        </p:nvGraphicFramePr>
        <p:xfrm>
          <a:off x="840786" y="300455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86" y="300455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45" name="Group 81"/>
          <p:cNvGrpSpPr>
            <a:grpSpLocks/>
          </p:cNvGrpSpPr>
          <p:nvPr/>
        </p:nvGrpSpPr>
        <p:grpSpPr bwMode="auto">
          <a:xfrm>
            <a:off x="3704636" y="3047819"/>
            <a:ext cx="374650" cy="933450"/>
            <a:chOff x="3439" y="1819"/>
            <a:chExt cx="279" cy="736"/>
          </a:xfrm>
        </p:grpSpPr>
        <p:grpSp>
          <p:nvGrpSpPr>
            <p:cNvPr id="88146" name="Group 82"/>
            <p:cNvGrpSpPr>
              <a:grpSpLocks/>
            </p:cNvGrpSpPr>
            <p:nvPr/>
          </p:nvGrpSpPr>
          <p:grpSpPr bwMode="auto">
            <a:xfrm rot="5400000" flipV="1">
              <a:off x="3519" y="1857"/>
              <a:ext cx="130" cy="266"/>
              <a:chOff x="3312" y="7776"/>
              <a:chExt cx="864" cy="720"/>
            </a:xfrm>
          </p:grpSpPr>
          <p:sp>
            <p:nvSpPr>
              <p:cNvPr id="88147" name="Line 8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48" name="Line 8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49" name="Group 85"/>
            <p:cNvGrpSpPr>
              <a:grpSpLocks/>
            </p:cNvGrpSpPr>
            <p:nvPr/>
          </p:nvGrpSpPr>
          <p:grpSpPr bwMode="auto">
            <a:xfrm rot="5400000" flipV="1">
              <a:off x="3519" y="1990"/>
              <a:ext cx="129" cy="266"/>
              <a:chOff x="3312" y="7776"/>
              <a:chExt cx="864" cy="720"/>
            </a:xfrm>
          </p:grpSpPr>
          <p:sp>
            <p:nvSpPr>
              <p:cNvPr id="88150" name="Line 86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51" name="Line 87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52" name="Group 88"/>
            <p:cNvGrpSpPr>
              <a:grpSpLocks/>
            </p:cNvGrpSpPr>
            <p:nvPr/>
          </p:nvGrpSpPr>
          <p:grpSpPr bwMode="auto">
            <a:xfrm rot="5400000" flipV="1">
              <a:off x="3507" y="2123"/>
              <a:ext cx="129" cy="266"/>
              <a:chOff x="3312" y="7776"/>
              <a:chExt cx="864" cy="720"/>
            </a:xfrm>
          </p:grpSpPr>
          <p:sp>
            <p:nvSpPr>
              <p:cNvPr id="88153" name="Line 89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54" name="Line 90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55" name="Group 91"/>
            <p:cNvGrpSpPr>
              <a:grpSpLocks/>
            </p:cNvGrpSpPr>
            <p:nvPr/>
          </p:nvGrpSpPr>
          <p:grpSpPr bwMode="auto">
            <a:xfrm rot="5400000" flipV="1">
              <a:off x="3519" y="2251"/>
              <a:ext cx="129" cy="266"/>
              <a:chOff x="3312" y="7776"/>
              <a:chExt cx="864" cy="720"/>
            </a:xfrm>
          </p:grpSpPr>
          <p:sp>
            <p:nvSpPr>
              <p:cNvPr id="88156" name="Line 92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57" name="Line 93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sp>
          <p:nvSpPr>
            <p:cNvPr id="88158" name="Line 94"/>
            <p:cNvSpPr>
              <a:spLocks noChangeShapeType="1"/>
            </p:cNvSpPr>
            <p:nvPr/>
          </p:nvSpPr>
          <p:spPr bwMode="auto">
            <a:xfrm rot="5400000" flipV="1">
              <a:off x="3644" y="1852"/>
              <a:ext cx="3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59" name="Line 95"/>
            <p:cNvSpPr>
              <a:spLocks noChangeShapeType="1"/>
            </p:cNvSpPr>
            <p:nvPr/>
          </p:nvSpPr>
          <p:spPr bwMode="auto">
            <a:xfrm rot="5400000">
              <a:off x="3645" y="2409"/>
              <a:ext cx="27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60" name="Line 96"/>
            <p:cNvSpPr>
              <a:spLocks noChangeShapeType="1"/>
            </p:cNvSpPr>
            <p:nvPr/>
          </p:nvSpPr>
          <p:spPr bwMode="auto">
            <a:xfrm rot="5400000" flipV="1">
              <a:off x="3561" y="1858"/>
              <a:ext cx="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61" name="Line 97"/>
            <p:cNvSpPr>
              <a:spLocks noChangeShapeType="1"/>
            </p:cNvSpPr>
            <p:nvPr/>
          </p:nvSpPr>
          <p:spPr bwMode="auto">
            <a:xfrm rot="5400000" flipV="1">
              <a:off x="3561" y="2516"/>
              <a:ext cx="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</p:grpSp>
      <p:sp>
        <p:nvSpPr>
          <p:cNvPr id="88162" name="Line 98"/>
          <p:cNvSpPr>
            <a:spLocks noChangeShapeType="1"/>
          </p:cNvSpPr>
          <p:nvPr/>
        </p:nvSpPr>
        <p:spPr bwMode="auto">
          <a:xfrm>
            <a:off x="1588498" y="5435419"/>
            <a:ext cx="38941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163" name="Line 99"/>
          <p:cNvSpPr>
            <a:spLocks noChangeShapeType="1"/>
          </p:cNvSpPr>
          <p:nvPr/>
        </p:nvSpPr>
        <p:spPr bwMode="auto">
          <a:xfrm>
            <a:off x="7117761" y="4648019"/>
            <a:ext cx="0" cy="806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164" name="Text Box 100"/>
          <p:cNvSpPr txBox="1">
            <a:spLocks noChangeArrowheads="1"/>
          </p:cNvSpPr>
          <p:nvPr/>
        </p:nvSpPr>
        <p:spPr bwMode="auto">
          <a:xfrm>
            <a:off x="4550773" y="2327094"/>
            <a:ext cx="709613" cy="3556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10 </a:t>
            </a:r>
            <a:r>
              <a:rPr lang="en-US" altLang="zh-CN" sz="2000">
                <a:latin typeface="Symbol" pitchFamily="18" charset="2"/>
                <a:ea typeface="SimSun" pitchFamily="2" charset="-122"/>
              </a:rPr>
              <a:t>W</a:t>
            </a:r>
            <a:endParaRPr lang="en-US" altLang="en-US" sz="2000" b="1"/>
          </a:p>
        </p:txBody>
      </p:sp>
      <p:sp>
        <p:nvSpPr>
          <p:cNvPr id="88165" name="Text Box 101"/>
          <p:cNvSpPr txBox="1">
            <a:spLocks noChangeArrowheads="1"/>
          </p:cNvSpPr>
          <p:nvPr/>
        </p:nvSpPr>
        <p:spPr bwMode="auto">
          <a:xfrm>
            <a:off x="4101511" y="3365319"/>
            <a:ext cx="673100" cy="374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10 </a:t>
            </a:r>
            <a:r>
              <a:rPr lang="en-US" altLang="zh-CN" sz="2000">
                <a:latin typeface="Symbol" pitchFamily="18" charset="2"/>
                <a:ea typeface="SimSun" pitchFamily="2" charset="-122"/>
              </a:rPr>
              <a:t>W</a:t>
            </a:r>
            <a:endParaRPr lang="en-US" altLang="en-US" sz="2000" b="1"/>
          </a:p>
        </p:txBody>
      </p:sp>
      <p:sp>
        <p:nvSpPr>
          <p:cNvPr id="88166" name="Text Box 102"/>
          <p:cNvSpPr txBox="1">
            <a:spLocks noChangeArrowheads="1"/>
          </p:cNvSpPr>
          <p:nvPr/>
        </p:nvSpPr>
        <p:spPr bwMode="auto">
          <a:xfrm>
            <a:off x="7583896" y="3763192"/>
            <a:ext cx="979488" cy="4000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 dirty="0">
                <a:ea typeface="SimSun" pitchFamily="2" charset="-122"/>
              </a:rPr>
              <a:t>10</a:t>
            </a:r>
            <a:r>
              <a:rPr lang="en-US" altLang="zh-CN" sz="2000" i="1" dirty="0">
                <a:latin typeface="Arial" pitchFamily="34" charset="0"/>
                <a:ea typeface="SimSun" pitchFamily="2" charset="-122"/>
              </a:rPr>
              <a:t>L</a:t>
            </a:r>
            <a:r>
              <a:rPr lang="en-US" altLang="zh-CN" sz="2000" dirty="0">
                <a:ea typeface="SimSun" pitchFamily="2" charset="-122"/>
              </a:rPr>
              <a:t>0</a:t>
            </a:r>
            <a:r>
              <a:rPr lang="en-US" altLang="zh-CN" sz="2000" baseline="30000" dirty="0">
                <a:ea typeface="SimSun" pitchFamily="2" charset="-122"/>
              </a:rPr>
              <a:t>o</a:t>
            </a:r>
            <a:r>
              <a:rPr lang="en-US" altLang="zh-CN" sz="2000" dirty="0">
                <a:ea typeface="SimSun" pitchFamily="2" charset="-122"/>
              </a:rPr>
              <a:t> V</a:t>
            </a:r>
            <a:endParaRPr lang="en-US" altLang="en-US" sz="2000" b="1" dirty="0"/>
          </a:p>
        </p:txBody>
      </p:sp>
      <p:sp>
        <p:nvSpPr>
          <p:cNvPr id="88168" name="Oval 104"/>
          <p:cNvSpPr>
            <a:spLocks noChangeArrowheads="1"/>
          </p:cNvSpPr>
          <p:nvPr/>
        </p:nvSpPr>
        <p:spPr bwMode="auto">
          <a:xfrm>
            <a:off x="6849473" y="3675199"/>
            <a:ext cx="549275" cy="57404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SG" sz="2000"/>
          </a:p>
        </p:txBody>
      </p:sp>
      <p:sp>
        <p:nvSpPr>
          <p:cNvPr id="88169" name="Line 105"/>
          <p:cNvSpPr>
            <a:spLocks noChangeShapeType="1"/>
          </p:cNvSpPr>
          <p:nvPr/>
        </p:nvSpPr>
        <p:spPr bwMode="auto">
          <a:xfrm flipH="1">
            <a:off x="7132766" y="2821577"/>
            <a:ext cx="12617" cy="82949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170" name="Line 106"/>
          <p:cNvSpPr>
            <a:spLocks noChangeShapeType="1"/>
          </p:cNvSpPr>
          <p:nvPr/>
        </p:nvSpPr>
        <p:spPr bwMode="auto">
          <a:xfrm>
            <a:off x="7124111" y="4256859"/>
            <a:ext cx="0" cy="4546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172" name="Freeform 108"/>
          <p:cNvSpPr>
            <a:spLocks/>
          </p:cNvSpPr>
          <p:nvPr/>
        </p:nvSpPr>
        <p:spPr bwMode="auto">
          <a:xfrm>
            <a:off x="6976744" y="3775165"/>
            <a:ext cx="321527" cy="402953"/>
          </a:xfrm>
          <a:custGeom>
            <a:avLst/>
            <a:gdLst>
              <a:gd name="T0" fmla="*/ 0 w 240"/>
              <a:gd name="T1" fmla="*/ 230 h 375"/>
              <a:gd name="T2" fmla="*/ 60 w 240"/>
              <a:gd name="T3" fmla="*/ 20 h 375"/>
              <a:gd name="T4" fmla="*/ 180 w 240"/>
              <a:gd name="T5" fmla="*/ 350 h 375"/>
              <a:gd name="T6" fmla="*/ 240 w 240"/>
              <a:gd name="T7" fmla="*/ 17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375">
                <a:moveTo>
                  <a:pt x="0" y="230"/>
                </a:moveTo>
                <a:cubicBezTo>
                  <a:pt x="15" y="115"/>
                  <a:pt x="30" y="0"/>
                  <a:pt x="60" y="20"/>
                </a:cubicBezTo>
                <a:cubicBezTo>
                  <a:pt x="90" y="40"/>
                  <a:pt x="150" y="325"/>
                  <a:pt x="180" y="350"/>
                </a:cubicBezTo>
                <a:cubicBezTo>
                  <a:pt x="210" y="375"/>
                  <a:pt x="225" y="272"/>
                  <a:pt x="240" y="170"/>
                </a:cubicBez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grpSp>
        <p:nvGrpSpPr>
          <p:cNvPr id="88173" name="Group 109"/>
          <p:cNvGrpSpPr>
            <a:grpSpLocks/>
          </p:cNvGrpSpPr>
          <p:nvPr/>
        </p:nvGrpSpPr>
        <p:grpSpPr bwMode="auto">
          <a:xfrm rot="16200000">
            <a:off x="6074773" y="2182632"/>
            <a:ext cx="349250" cy="925513"/>
            <a:chOff x="4824" y="2583"/>
            <a:chExt cx="275" cy="690"/>
          </a:xfrm>
        </p:grpSpPr>
        <p:sp>
          <p:nvSpPr>
            <p:cNvPr id="88174" name="Line 110"/>
            <p:cNvSpPr>
              <a:spLocks noChangeShapeType="1"/>
            </p:cNvSpPr>
            <p:nvPr/>
          </p:nvSpPr>
          <p:spPr bwMode="auto">
            <a:xfrm rot="5400000">
              <a:off x="4762" y="2646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75" name="Freeform 111"/>
            <p:cNvSpPr>
              <a:spLocks/>
            </p:cNvSpPr>
            <p:nvPr/>
          </p:nvSpPr>
          <p:spPr bwMode="auto">
            <a:xfrm rot="5400000">
              <a:off x="4901" y="2616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76" name="Freeform 112"/>
            <p:cNvSpPr>
              <a:spLocks/>
            </p:cNvSpPr>
            <p:nvPr/>
          </p:nvSpPr>
          <p:spPr bwMode="auto">
            <a:xfrm rot="5400000">
              <a:off x="4901" y="2737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77" name="Freeform 113"/>
            <p:cNvSpPr>
              <a:spLocks/>
            </p:cNvSpPr>
            <p:nvPr/>
          </p:nvSpPr>
          <p:spPr bwMode="auto">
            <a:xfrm rot="5400000">
              <a:off x="4902" y="2858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78" name="Freeform 114"/>
            <p:cNvSpPr>
              <a:spLocks/>
            </p:cNvSpPr>
            <p:nvPr/>
          </p:nvSpPr>
          <p:spPr bwMode="auto">
            <a:xfrm rot="5400000">
              <a:off x="4902" y="2979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79" name="Line 115"/>
            <p:cNvSpPr>
              <a:spLocks noChangeShapeType="1"/>
            </p:cNvSpPr>
            <p:nvPr/>
          </p:nvSpPr>
          <p:spPr bwMode="auto">
            <a:xfrm rot="5400000">
              <a:off x="4777" y="3226"/>
              <a:ext cx="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</p:grpSp>
      <p:grpSp>
        <p:nvGrpSpPr>
          <p:cNvPr id="88180" name="Group 116"/>
          <p:cNvGrpSpPr>
            <a:grpSpLocks/>
          </p:cNvGrpSpPr>
          <p:nvPr/>
        </p:nvGrpSpPr>
        <p:grpSpPr bwMode="auto">
          <a:xfrm rot="5400000" flipV="1">
            <a:off x="4739686" y="2296931"/>
            <a:ext cx="354013" cy="987425"/>
            <a:chOff x="3439" y="1819"/>
            <a:chExt cx="279" cy="736"/>
          </a:xfrm>
        </p:grpSpPr>
        <p:grpSp>
          <p:nvGrpSpPr>
            <p:cNvPr id="88181" name="Group 117"/>
            <p:cNvGrpSpPr>
              <a:grpSpLocks/>
            </p:cNvGrpSpPr>
            <p:nvPr/>
          </p:nvGrpSpPr>
          <p:grpSpPr bwMode="auto">
            <a:xfrm rot="5400000" flipV="1">
              <a:off x="3519" y="1857"/>
              <a:ext cx="130" cy="266"/>
              <a:chOff x="3312" y="7776"/>
              <a:chExt cx="864" cy="720"/>
            </a:xfrm>
          </p:grpSpPr>
          <p:sp>
            <p:nvSpPr>
              <p:cNvPr id="88182" name="Line 118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83" name="Line 119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84" name="Group 120"/>
            <p:cNvGrpSpPr>
              <a:grpSpLocks/>
            </p:cNvGrpSpPr>
            <p:nvPr/>
          </p:nvGrpSpPr>
          <p:grpSpPr bwMode="auto">
            <a:xfrm rot="5400000" flipV="1">
              <a:off x="3519" y="1990"/>
              <a:ext cx="129" cy="266"/>
              <a:chOff x="3312" y="7776"/>
              <a:chExt cx="864" cy="720"/>
            </a:xfrm>
          </p:grpSpPr>
          <p:sp>
            <p:nvSpPr>
              <p:cNvPr id="88185" name="Line 121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86" name="Line 122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87" name="Group 123"/>
            <p:cNvGrpSpPr>
              <a:grpSpLocks/>
            </p:cNvGrpSpPr>
            <p:nvPr/>
          </p:nvGrpSpPr>
          <p:grpSpPr bwMode="auto">
            <a:xfrm rot="5400000" flipV="1">
              <a:off x="3507" y="2123"/>
              <a:ext cx="129" cy="266"/>
              <a:chOff x="3312" y="7776"/>
              <a:chExt cx="864" cy="720"/>
            </a:xfrm>
          </p:grpSpPr>
          <p:sp>
            <p:nvSpPr>
              <p:cNvPr id="88188" name="Line 12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89" name="Line 12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90" name="Group 126"/>
            <p:cNvGrpSpPr>
              <a:grpSpLocks/>
            </p:cNvGrpSpPr>
            <p:nvPr/>
          </p:nvGrpSpPr>
          <p:grpSpPr bwMode="auto">
            <a:xfrm rot="5400000" flipV="1">
              <a:off x="3519" y="2251"/>
              <a:ext cx="129" cy="266"/>
              <a:chOff x="3312" y="7776"/>
              <a:chExt cx="864" cy="720"/>
            </a:xfrm>
          </p:grpSpPr>
          <p:sp>
            <p:nvSpPr>
              <p:cNvPr id="88191" name="Line 12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92" name="Line 12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sp>
          <p:nvSpPr>
            <p:cNvPr id="88193" name="Line 129"/>
            <p:cNvSpPr>
              <a:spLocks noChangeShapeType="1"/>
            </p:cNvSpPr>
            <p:nvPr/>
          </p:nvSpPr>
          <p:spPr bwMode="auto">
            <a:xfrm rot="5400000" flipV="1">
              <a:off x="3644" y="1852"/>
              <a:ext cx="3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94" name="Line 130"/>
            <p:cNvSpPr>
              <a:spLocks noChangeShapeType="1"/>
            </p:cNvSpPr>
            <p:nvPr/>
          </p:nvSpPr>
          <p:spPr bwMode="auto">
            <a:xfrm rot="5400000">
              <a:off x="3645" y="2409"/>
              <a:ext cx="27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95" name="Line 131"/>
            <p:cNvSpPr>
              <a:spLocks noChangeShapeType="1"/>
            </p:cNvSpPr>
            <p:nvPr/>
          </p:nvSpPr>
          <p:spPr bwMode="auto">
            <a:xfrm rot="5400000" flipV="1">
              <a:off x="3561" y="1858"/>
              <a:ext cx="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96" name="Line 132"/>
            <p:cNvSpPr>
              <a:spLocks noChangeShapeType="1"/>
            </p:cNvSpPr>
            <p:nvPr/>
          </p:nvSpPr>
          <p:spPr bwMode="auto">
            <a:xfrm rot="5400000" flipV="1">
              <a:off x="3561" y="2516"/>
              <a:ext cx="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</p:grpSp>
      <p:sp>
        <p:nvSpPr>
          <p:cNvPr id="88198" name="Line 134"/>
          <p:cNvSpPr>
            <a:spLocks noChangeShapeType="1"/>
          </p:cNvSpPr>
          <p:nvPr/>
        </p:nvSpPr>
        <p:spPr bwMode="auto">
          <a:xfrm flipV="1">
            <a:off x="3133139" y="2821579"/>
            <a:ext cx="1321295" cy="425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199" name="Line 135"/>
          <p:cNvSpPr>
            <a:spLocks noChangeShapeType="1"/>
          </p:cNvSpPr>
          <p:nvPr/>
        </p:nvSpPr>
        <p:spPr bwMode="auto">
          <a:xfrm flipV="1">
            <a:off x="3920536" y="2833507"/>
            <a:ext cx="0" cy="265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00" name="Line 136"/>
          <p:cNvSpPr>
            <a:spLocks noChangeShapeType="1"/>
          </p:cNvSpPr>
          <p:nvPr/>
        </p:nvSpPr>
        <p:spPr bwMode="auto">
          <a:xfrm rot="16200000" flipV="1">
            <a:off x="1939336" y="2501719"/>
            <a:ext cx="0" cy="64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01" name="Text Box 137"/>
          <p:cNvSpPr txBox="1">
            <a:spLocks noChangeArrowheads="1"/>
          </p:cNvSpPr>
          <p:nvPr/>
        </p:nvSpPr>
        <p:spPr bwMode="auto">
          <a:xfrm>
            <a:off x="5923961" y="2130244"/>
            <a:ext cx="76517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j16 </a:t>
            </a:r>
            <a:r>
              <a:rPr lang="en-US" altLang="zh-CN" sz="2000">
                <a:latin typeface="Symbol" pitchFamily="18" charset="2"/>
                <a:ea typeface="SimSun" pitchFamily="2" charset="-122"/>
              </a:rPr>
              <a:t>W</a:t>
            </a:r>
            <a:endParaRPr lang="en-US" altLang="en-US" sz="2000" b="1"/>
          </a:p>
        </p:txBody>
      </p:sp>
      <p:grpSp>
        <p:nvGrpSpPr>
          <p:cNvPr id="88202" name="Group 138"/>
          <p:cNvGrpSpPr>
            <a:grpSpLocks/>
          </p:cNvGrpSpPr>
          <p:nvPr/>
        </p:nvGrpSpPr>
        <p:grpSpPr bwMode="auto">
          <a:xfrm rot="16200000">
            <a:off x="5712823" y="4790894"/>
            <a:ext cx="349250" cy="925513"/>
            <a:chOff x="4824" y="2583"/>
            <a:chExt cx="275" cy="690"/>
          </a:xfrm>
        </p:grpSpPr>
        <p:sp>
          <p:nvSpPr>
            <p:cNvPr id="88203" name="Line 139"/>
            <p:cNvSpPr>
              <a:spLocks noChangeShapeType="1"/>
            </p:cNvSpPr>
            <p:nvPr/>
          </p:nvSpPr>
          <p:spPr bwMode="auto">
            <a:xfrm rot="5400000">
              <a:off x="4762" y="2646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4" name="Freeform 140"/>
            <p:cNvSpPr>
              <a:spLocks/>
            </p:cNvSpPr>
            <p:nvPr/>
          </p:nvSpPr>
          <p:spPr bwMode="auto">
            <a:xfrm rot="5400000">
              <a:off x="4901" y="2616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5" name="Freeform 141"/>
            <p:cNvSpPr>
              <a:spLocks/>
            </p:cNvSpPr>
            <p:nvPr/>
          </p:nvSpPr>
          <p:spPr bwMode="auto">
            <a:xfrm rot="5400000">
              <a:off x="4901" y="2737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6" name="Freeform 142"/>
            <p:cNvSpPr>
              <a:spLocks/>
            </p:cNvSpPr>
            <p:nvPr/>
          </p:nvSpPr>
          <p:spPr bwMode="auto">
            <a:xfrm rot="5400000">
              <a:off x="4902" y="2858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7" name="Freeform 143"/>
            <p:cNvSpPr>
              <a:spLocks/>
            </p:cNvSpPr>
            <p:nvPr/>
          </p:nvSpPr>
          <p:spPr bwMode="auto">
            <a:xfrm rot="5400000">
              <a:off x="4902" y="2979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8" name="Line 144"/>
            <p:cNvSpPr>
              <a:spLocks noChangeShapeType="1"/>
            </p:cNvSpPr>
            <p:nvPr/>
          </p:nvSpPr>
          <p:spPr bwMode="auto">
            <a:xfrm rot="5400000">
              <a:off x="4777" y="3226"/>
              <a:ext cx="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</p:grpSp>
      <p:sp>
        <p:nvSpPr>
          <p:cNvPr id="88209" name="Line 145"/>
          <p:cNvSpPr>
            <a:spLocks noChangeShapeType="1"/>
          </p:cNvSpPr>
          <p:nvPr/>
        </p:nvSpPr>
        <p:spPr bwMode="auto">
          <a:xfrm flipH="1">
            <a:off x="6304087" y="5434149"/>
            <a:ext cx="815170" cy="340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10" name="Text Box 146"/>
          <p:cNvSpPr txBox="1">
            <a:spLocks noChangeArrowheads="1"/>
          </p:cNvSpPr>
          <p:nvPr/>
        </p:nvSpPr>
        <p:spPr bwMode="auto">
          <a:xfrm>
            <a:off x="5522323" y="5433832"/>
            <a:ext cx="69215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j4 </a:t>
            </a:r>
            <a:r>
              <a:rPr lang="en-US" altLang="zh-CN" sz="2000">
                <a:latin typeface="Symbol" pitchFamily="18" charset="2"/>
                <a:ea typeface="SimSun" pitchFamily="2" charset="-122"/>
              </a:rPr>
              <a:t>W</a:t>
            </a:r>
            <a:endParaRPr lang="en-US" altLang="en-US" sz="2000" b="1"/>
          </a:p>
        </p:txBody>
      </p:sp>
      <p:sp>
        <p:nvSpPr>
          <p:cNvPr id="88211" name="Line 147"/>
          <p:cNvSpPr>
            <a:spLocks noChangeShapeType="1"/>
          </p:cNvSpPr>
          <p:nvPr/>
        </p:nvSpPr>
        <p:spPr bwMode="auto">
          <a:xfrm flipV="1">
            <a:off x="3920278" y="4027619"/>
            <a:ext cx="0" cy="3794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12" name="Line 148"/>
          <p:cNvSpPr>
            <a:spLocks noChangeShapeType="1"/>
          </p:cNvSpPr>
          <p:nvPr/>
        </p:nvSpPr>
        <p:spPr bwMode="auto">
          <a:xfrm>
            <a:off x="5351999" y="2824214"/>
            <a:ext cx="463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grpSp>
        <p:nvGrpSpPr>
          <p:cNvPr id="88213" name="Group 149"/>
          <p:cNvGrpSpPr>
            <a:grpSpLocks/>
          </p:cNvGrpSpPr>
          <p:nvPr/>
        </p:nvGrpSpPr>
        <p:grpSpPr bwMode="auto">
          <a:xfrm rot="16200000">
            <a:off x="2515598" y="2184219"/>
            <a:ext cx="349250" cy="923925"/>
            <a:chOff x="4824" y="2583"/>
            <a:chExt cx="275" cy="690"/>
          </a:xfrm>
        </p:grpSpPr>
        <p:sp>
          <p:nvSpPr>
            <p:cNvPr id="88214" name="Line 150"/>
            <p:cNvSpPr>
              <a:spLocks noChangeShapeType="1"/>
            </p:cNvSpPr>
            <p:nvPr/>
          </p:nvSpPr>
          <p:spPr bwMode="auto">
            <a:xfrm rot="5400000">
              <a:off x="4762" y="2646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5" name="Freeform 151"/>
            <p:cNvSpPr>
              <a:spLocks/>
            </p:cNvSpPr>
            <p:nvPr/>
          </p:nvSpPr>
          <p:spPr bwMode="auto">
            <a:xfrm rot="5400000">
              <a:off x="4901" y="2616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6" name="Freeform 152"/>
            <p:cNvSpPr>
              <a:spLocks/>
            </p:cNvSpPr>
            <p:nvPr/>
          </p:nvSpPr>
          <p:spPr bwMode="auto">
            <a:xfrm rot="5400000">
              <a:off x="4901" y="2737"/>
              <a:ext cx="121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7" name="Freeform 153"/>
            <p:cNvSpPr>
              <a:spLocks/>
            </p:cNvSpPr>
            <p:nvPr/>
          </p:nvSpPr>
          <p:spPr bwMode="auto">
            <a:xfrm rot="5400000">
              <a:off x="4902" y="2858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8" name="Freeform 154"/>
            <p:cNvSpPr>
              <a:spLocks/>
            </p:cNvSpPr>
            <p:nvPr/>
          </p:nvSpPr>
          <p:spPr bwMode="auto">
            <a:xfrm rot="5400000">
              <a:off x="4902" y="2979"/>
              <a:ext cx="120" cy="275"/>
            </a:xfrm>
            <a:custGeom>
              <a:avLst/>
              <a:gdLst>
                <a:gd name="T0" fmla="*/ 0 w 1420"/>
                <a:gd name="T1" fmla="*/ 1120 h 1120"/>
                <a:gd name="T2" fmla="*/ 700 w 1420"/>
                <a:gd name="T3" fmla="*/ 0 h 1120"/>
                <a:gd name="T4" fmla="*/ 1420 w 1420"/>
                <a:gd name="T5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1120">
                  <a:moveTo>
                    <a:pt x="0" y="1120"/>
                  </a:moveTo>
                  <a:cubicBezTo>
                    <a:pt x="231" y="560"/>
                    <a:pt x="463" y="0"/>
                    <a:pt x="700" y="0"/>
                  </a:cubicBezTo>
                  <a:cubicBezTo>
                    <a:pt x="937" y="0"/>
                    <a:pt x="1178" y="560"/>
                    <a:pt x="1420" y="11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9" name="Line 155"/>
            <p:cNvSpPr>
              <a:spLocks noChangeShapeType="1"/>
            </p:cNvSpPr>
            <p:nvPr/>
          </p:nvSpPr>
          <p:spPr bwMode="auto">
            <a:xfrm rot="5400000">
              <a:off x="4777" y="3226"/>
              <a:ext cx="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</p:grpSp>
      <p:sp>
        <p:nvSpPr>
          <p:cNvPr id="88221" name="Oval 157"/>
          <p:cNvSpPr>
            <a:spLocks noChangeArrowheads="1"/>
          </p:cNvSpPr>
          <p:nvPr/>
        </p:nvSpPr>
        <p:spPr bwMode="auto">
          <a:xfrm>
            <a:off x="3652248" y="4399099"/>
            <a:ext cx="549275" cy="57404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SG" sz="2000"/>
          </a:p>
        </p:txBody>
      </p:sp>
      <p:sp>
        <p:nvSpPr>
          <p:cNvPr id="88223" name="Line 159"/>
          <p:cNvSpPr>
            <a:spLocks noChangeShapeType="1"/>
          </p:cNvSpPr>
          <p:nvPr/>
        </p:nvSpPr>
        <p:spPr bwMode="auto">
          <a:xfrm>
            <a:off x="3926886" y="4980759"/>
            <a:ext cx="0" cy="4546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24" name="Line 160"/>
          <p:cNvSpPr>
            <a:spLocks noChangeShapeType="1"/>
          </p:cNvSpPr>
          <p:nvPr/>
        </p:nvSpPr>
        <p:spPr bwMode="auto">
          <a:xfrm>
            <a:off x="3920187" y="3892369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25" name="Freeform 161"/>
          <p:cNvSpPr>
            <a:spLocks/>
          </p:cNvSpPr>
          <p:nvPr/>
        </p:nvSpPr>
        <p:spPr bwMode="auto">
          <a:xfrm>
            <a:off x="3779519" y="4480559"/>
            <a:ext cx="321527" cy="421459"/>
          </a:xfrm>
          <a:custGeom>
            <a:avLst/>
            <a:gdLst>
              <a:gd name="T0" fmla="*/ 0 w 240"/>
              <a:gd name="T1" fmla="*/ 230 h 375"/>
              <a:gd name="T2" fmla="*/ 60 w 240"/>
              <a:gd name="T3" fmla="*/ 20 h 375"/>
              <a:gd name="T4" fmla="*/ 180 w 240"/>
              <a:gd name="T5" fmla="*/ 350 h 375"/>
              <a:gd name="T6" fmla="*/ 240 w 240"/>
              <a:gd name="T7" fmla="*/ 17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375">
                <a:moveTo>
                  <a:pt x="0" y="230"/>
                </a:moveTo>
                <a:cubicBezTo>
                  <a:pt x="15" y="115"/>
                  <a:pt x="30" y="0"/>
                  <a:pt x="60" y="20"/>
                </a:cubicBezTo>
                <a:cubicBezTo>
                  <a:pt x="90" y="40"/>
                  <a:pt x="150" y="325"/>
                  <a:pt x="180" y="350"/>
                </a:cubicBezTo>
                <a:cubicBezTo>
                  <a:pt x="210" y="375"/>
                  <a:pt x="225" y="272"/>
                  <a:pt x="240" y="170"/>
                </a:cubicBez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26" name="Text Box 162"/>
          <p:cNvSpPr txBox="1">
            <a:spLocks noChangeArrowheads="1"/>
          </p:cNvSpPr>
          <p:nvPr/>
        </p:nvSpPr>
        <p:spPr bwMode="auto">
          <a:xfrm>
            <a:off x="2244136" y="2152469"/>
            <a:ext cx="76517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j5 </a:t>
            </a:r>
            <a:r>
              <a:rPr lang="en-US" altLang="zh-CN" sz="2000">
                <a:latin typeface="Symbol" pitchFamily="18" charset="2"/>
                <a:ea typeface="SimSun" pitchFamily="2" charset="-122"/>
              </a:rPr>
              <a:t>W</a:t>
            </a:r>
            <a:endParaRPr lang="en-US" altLang="en-US" sz="2000" b="1"/>
          </a:p>
        </p:txBody>
      </p:sp>
      <p:sp>
        <p:nvSpPr>
          <p:cNvPr id="88227" name="Line 163"/>
          <p:cNvSpPr>
            <a:spLocks noChangeShapeType="1"/>
          </p:cNvSpPr>
          <p:nvPr/>
        </p:nvSpPr>
        <p:spPr bwMode="auto">
          <a:xfrm>
            <a:off x="3558586" y="4451169"/>
            <a:ext cx="0" cy="514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28" name="Text Box 164"/>
          <p:cNvSpPr txBox="1">
            <a:spLocks noChangeArrowheads="1"/>
          </p:cNvSpPr>
          <p:nvPr/>
        </p:nvSpPr>
        <p:spPr bwMode="auto">
          <a:xfrm>
            <a:off x="2259693" y="4581707"/>
            <a:ext cx="1239838" cy="381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 dirty="0">
                <a:ea typeface="SimSun" pitchFamily="2" charset="-122"/>
              </a:rPr>
              <a:t>10</a:t>
            </a:r>
            <a:r>
              <a:rPr lang="en-US" altLang="zh-CN" sz="2000" i="1" dirty="0">
                <a:latin typeface="Arial" pitchFamily="34" charset="0"/>
                <a:ea typeface="SimSun" pitchFamily="2" charset="-122"/>
              </a:rPr>
              <a:t>L</a:t>
            </a:r>
            <a:r>
              <a:rPr lang="en-US" altLang="zh-CN" sz="2000" dirty="0">
                <a:ea typeface="SimSun" pitchFamily="2" charset="-122"/>
              </a:rPr>
              <a:t>90</a:t>
            </a:r>
            <a:r>
              <a:rPr lang="en-US" altLang="zh-CN" sz="2000" baseline="30000" dirty="0">
                <a:ea typeface="SimSun" pitchFamily="2" charset="-122"/>
              </a:rPr>
              <a:t>o</a:t>
            </a:r>
            <a:r>
              <a:rPr lang="en-US" altLang="zh-CN" sz="2000" dirty="0">
                <a:ea typeface="SimSun" pitchFamily="2" charset="-122"/>
              </a:rPr>
              <a:t> V</a:t>
            </a:r>
            <a:endParaRPr lang="en-US" altLang="en-US" sz="2000" b="1" dirty="0"/>
          </a:p>
        </p:txBody>
      </p:sp>
      <p:sp>
        <p:nvSpPr>
          <p:cNvPr id="88229" name="Oval 165"/>
          <p:cNvSpPr>
            <a:spLocks noChangeArrowheads="1"/>
          </p:cNvSpPr>
          <p:nvPr/>
        </p:nvSpPr>
        <p:spPr bwMode="auto">
          <a:xfrm>
            <a:off x="1521823" y="2752544"/>
            <a:ext cx="138113" cy="12858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SG" sz="2000"/>
          </a:p>
        </p:txBody>
      </p:sp>
      <p:sp>
        <p:nvSpPr>
          <p:cNvPr id="88230" name="Oval 166"/>
          <p:cNvSpPr>
            <a:spLocks noChangeArrowheads="1"/>
          </p:cNvSpPr>
          <p:nvPr/>
        </p:nvSpPr>
        <p:spPr bwMode="auto">
          <a:xfrm>
            <a:off x="1542959" y="5398907"/>
            <a:ext cx="138113" cy="12858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SG" sz="2000"/>
          </a:p>
        </p:txBody>
      </p:sp>
      <p:sp>
        <p:nvSpPr>
          <p:cNvPr id="88231" name="Text Box 167"/>
          <p:cNvSpPr txBox="1">
            <a:spLocks noChangeArrowheads="1"/>
          </p:cNvSpPr>
          <p:nvPr/>
        </p:nvSpPr>
        <p:spPr bwMode="auto">
          <a:xfrm>
            <a:off x="1410698" y="2439807"/>
            <a:ext cx="409575" cy="3873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A</a:t>
            </a:r>
            <a:endParaRPr lang="en-US" altLang="en-US" sz="2000" b="1"/>
          </a:p>
        </p:txBody>
      </p:sp>
      <p:sp>
        <p:nvSpPr>
          <p:cNvPr id="88232" name="Text Box 168"/>
          <p:cNvSpPr txBox="1">
            <a:spLocks noChangeArrowheads="1"/>
          </p:cNvSpPr>
          <p:nvPr/>
        </p:nvSpPr>
        <p:spPr bwMode="auto">
          <a:xfrm>
            <a:off x="1404348" y="5627507"/>
            <a:ext cx="381000" cy="3857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>
                <a:ea typeface="SimSun" pitchFamily="2" charset="-122"/>
              </a:rPr>
              <a:t>B</a:t>
            </a:r>
            <a:endParaRPr lang="en-US" altLang="en-US" sz="2000" b="1"/>
          </a:p>
        </p:txBody>
      </p:sp>
      <p:sp>
        <p:nvSpPr>
          <p:cNvPr id="88233" name="Line 169"/>
          <p:cNvSpPr>
            <a:spLocks noChangeShapeType="1"/>
          </p:cNvSpPr>
          <p:nvPr/>
        </p:nvSpPr>
        <p:spPr bwMode="auto">
          <a:xfrm flipV="1">
            <a:off x="7492411" y="3651069"/>
            <a:ext cx="0" cy="514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88234" name="Text Box 170"/>
          <p:cNvSpPr txBox="1">
            <a:spLocks noChangeArrowheads="1"/>
          </p:cNvSpPr>
          <p:nvPr/>
        </p:nvSpPr>
        <p:spPr bwMode="auto">
          <a:xfrm>
            <a:off x="3542711" y="5741807"/>
            <a:ext cx="1192213" cy="3619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 b="1">
                <a:ea typeface="SimSun" pitchFamily="2" charset="-122"/>
              </a:rPr>
              <a:t>Figure 3</a:t>
            </a:r>
            <a:endParaRPr lang="en-US" altLang="en-US" sz="2000" b="1"/>
          </a:p>
        </p:txBody>
      </p:sp>
      <p:sp>
        <p:nvSpPr>
          <p:cNvPr id="88235" name="Line 171"/>
          <p:cNvSpPr>
            <a:spLocks noChangeShapeType="1"/>
          </p:cNvSpPr>
          <p:nvPr/>
        </p:nvSpPr>
        <p:spPr bwMode="auto">
          <a:xfrm>
            <a:off x="6675242" y="2818169"/>
            <a:ext cx="461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000"/>
          </a:p>
        </p:txBody>
      </p:sp>
      <p:sp>
        <p:nvSpPr>
          <p:cNvPr id="2" name="Rectangle 1"/>
          <p:cNvSpPr/>
          <p:nvPr/>
        </p:nvSpPr>
        <p:spPr>
          <a:xfrm>
            <a:off x="661472" y="1572289"/>
            <a:ext cx="2382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 smtClean="0">
                <a:cs typeface="Times New Roman" pitchFamily="18" charset="0"/>
              </a:rPr>
              <a:t>To find I</a:t>
            </a:r>
            <a:r>
              <a:rPr lang="en-GB" altLang="en-US" sz="2400" baseline="-25000" dirty="0" smtClean="0">
                <a:cs typeface="Times New Roman" pitchFamily="18" charset="0"/>
              </a:rPr>
              <a:t>N</a:t>
            </a:r>
            <a:endParaRPr lang="en-SG" sz="2400" dirty="0"/>
          </a:p>
        </p:txBody>
      </p:sp>
      <p:sp>
        <p:nvSpPr>
          <p:cNvPr id="94" name="Line 142"/>
          <p:cNvSpPr>
            <a:spLocks noChangeShapeType="1"/>
          </p:cNvSpPr>
          <p:nvPr/>
        </p:nvSpPr>
        <p:spPr bwMode="auto">
          <a:xfrm>
            <a:off x="1593669" y="2860766"/>
            <a:ext cx="0" cy="13193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SG"/>
          </a:p>
        </p:txBody>
      </p:sp>
      <p:sp>
        <p:nvSpPr>
          <p:cNvPr id="95" name="Line 142"/>
          <p:cNvSpPr>
            <a:spLocks noChangeShapeType="1"/>
          </p:cNvSpPr>
          <p:nvPr/>
        </p:nvSpPr>
        <p:spPr bwMode="auto">
          <a:xfrm flipH="1">
            <a:off x="1580605" y="4101736"/>
            <a:ext cx="13063" cy="13193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SG"/>
          </a:p>
        </p:txBody>
      </p:sp>
      <p:sp>
        <p:nvSpPr>
          <p:cNvPr id="3" name="Arc 2"/>
          <p:cNvSpPr/>
          <p:nvPr/>
        </p:nvSpPr>
        <p:spPr>
          <a:xfrm>
            <a:off x="2168434" y="3317966"/>
            <a:ext cx="1214847" cy="1593668"/>
          </a:xfrm>
          <a:prstGeom prst="arc">
            <a:avLst>
              <a:gd name="adj1" fmla="val 8702840"/>
              <a:gd name="adj2" fmla="val 2399860"/>
            </a:avLst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Arc 99"/>
          <p:cNvSpPr/>
          <p:nvPr/>
        </p:nvSpPr>
        <p:spPr>
          <a:xfrm>
            <a:off x="4950821" y="3235235"/>
            <a:ext cx="1528355" cy="1698171"/>
          </a:xfrm>
          <a:prstGeom prst="arc">
            <a:avLst>
              <a:gd name="adj1" fmla="val 8702840"/>
              <a:gd name="adj2" fmla="val 2399860"/>
            </a:avLst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Text Box 144"/>
          <p:cNvSpPr txBox="1">
            <a:spLocks noChangeArrowheads="1"/>
          </p:cNvSpPr>
          <p:nvPr/>
        </p:nvSpPr>
        <p:spPr bwMode="auto">
          <a:xfrm>
            <a:off x="5136243" y="4271554"/>
            <a:ext cx="4024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I</a:t>
            </a:r>
            <a:r>
              <a:rPr lang="en-US" altLang="en-US" sz="2000" b="1" baseline="-25000" dirty="0">
                <a:solidFill>
                  <a:srgbClr val="00B050"/>
                </a:solidFill>
              </a:rPr>
              <a:t>1</a:t>
            </a:r>
            <a:endParaRPr lang="en-US" altLang="en-US" sz="2000" b="1" dirty="0">
              <a:solidFill>
                <a:srgbClr val="00B050"/>
              </a:solidFill>
            </a:endParaRPr>
          </a:p>
        </p:txBody>
      </p:sp>
      <p:sp>
        <p:nvSpPr>
          <p:cNvPr id="102" name="Text Box 145"/>
          <p:cNvSpPr txBox="1">
            <a:spLocks noChangeArrowheads="1"/>
          </p:cNvSpPr>
          <p:nvPr/>
        </p:nvSpPr>
        <p:spPr bwMode="auto">
          <a:xfrm>
            <a:off x="2318930" y="4218124"/>
            <a:ext cx="4024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I</a:t>
            </a:r>
            <a:r>
              <a:rPr lang="en-US" altLang="en-US" sz="2000" b="1" baseline="-25000" dirty="0">
                <a:solidFill>
                  <a:srgbClr val="00B050"/>
                </a:solidFill>
              </a:rPr>
              <a:t>2</a:t>
            </a:r>
            <a:endParaRPr lang="en-US" altLang="en-US" sz="2000" b="1" dirty="0">
              <a:solidFill>
                <a:srgbClr val="00B050"/>
              </a:solidFill>
            </a:endParaRPr>
          </a:p>
        </p:txBody>
      </p:sp>
      <p:sp>
        <p:nvSpPr>
          <p:cNvPr id="103" name="Text Box 144"/>
          <p:cNvSpPr txBox="1">
            <a:spLocks noChangeArrowheads="1"/>
          </p:cNvSpPr>
          <p:nvPr/>
        </p:nvSpPr>
        <p:spPr bwMode="auto">
          <a:xfrm>
            <a:off x="1005841" y="3914502"/>
            <a:ext cx="727166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I</a:t>
            </a:r>
            <a:r>
              <a:rPr lang="en-US" altLang="en-US" sz="2000" b="1" baseline="-25000" dirty="0" smtClean="0">
                <a:solidFill>
                  <a:srgbClr val="FF0000"/>
                </a:solidFill>
              </a:rPr>
              <a:t>N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974" y="617220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  <p:sp>
        <p:nvSpPr>
          <p:cNvPr id="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219" y="533400"/>
            <a:ext cx="6816213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 smtClean="0"/>
              <a:t>Solution </a:t>
            </a:r>
            <a:r>
              <a:rPr lang="en-GB" altLang="en-US" b="1" dirty="0"/>
              <a:t>to </a:t>
            </a:r>
            <a:r>
              <a:rPr lang="en-GB" altLang="en-US" b="1" dirty="0" smtClean="0"/>
              <a:t>Tutorial 4, Question </a:t>
            </a:r>
            <a:r>
              <a:rPr lang="en-GB" altLang="en-US" b="1" dirty="0" smtClean="0"/>
              <a:t>3</a:t>
            </a:r>
            <a:br>
              <a:rPr lang="en-GB" altLang="en-US" b="1" dirty="0" smtClean="0"/>
            </a:br>
            <a:r>
              <a:rPr lang="en-GB" altLang="en-US" b="1" dirty="0" smtClean="0"/>
              <a:t>(</a:t>
            </a:r>
            <a:r>
              <a:rPr lang="en-GB" altLang="en-US" b="1" dirty="0" smtClean="0"/>
              <a:t>Norton’s Theorem only)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532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561898"/>
              </p:ext>
            </p:extLst>
          </p:nvPr>
        </p:nvGraphicFramePr>
        <p:xfrm>
          <a:off x="501514" y="1502637"/>
          <a:ext cx="8121650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3" imgW="3213000" imgH="927000" progId="Equation.3">
                  <p:embed/>
                </p:oleObj>
              </mc:Choice>
              <mc:Fallback>
                <p:oleObj name="Equation" r:id="rId3" imgW="321300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14" y="1502637"/>
                        <a:ext cx="8121650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4564" y="6141474"/>
            <a:ext cx="457200" cy="457200"/>
          </a:xfrm>
        </p:spPr>
        <p:txBody>
          <a:bodyPr/>
          <a:lstStyle/>
          <a:p>
            <a:fld id="{AB7DBAA0-958E-49A2-97E1-9B3A98B73444}" type="slidenum">
              <a:rPr lang="en-SG" smtClean="0"/>
              <a:t>4</a:t>
            </a:fld>
            <a:endParaRPr lang="en-SG"/>
          </a:p>
        </p:txBody>
      </p:sp>
      <p:graphicFrame>
        <p:nvGraphicFramePr>
          <p:cNvPr id="6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03289"/>
              </p:ext>
            </p:extLst>
          </p:nvPr>
        </p:nvGraphicFramePr>
        <p:xfrm>
          <a:off x="501514" y="335393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Clip" r:id="rId5" imgW="1569600" imgH="1935720" progId="MS_ClipArt_Gallery.2">
                  <p:embed/>
                </p:oleObj>
              </mc:Choice>
              <mc:Fallback>
                <p:oleObj name="Clip" r:id="rId5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14" y="335393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809898" y="4532811"/>
            <a:ext cx="7432765" cy="1371600"/>
            <a:chOff x="809898" y="4532811"/>
            <a:chExt cx="7432765" cy="1371600"/>
          </a:xfrm>
        </p:grpSpPr>
        <p:sp>
          <p:nvSpPr>
            <p:cNvPr id="11" name="Rectangle 10"/>
            <p:cNvSpPr/>
            <p:nvPr/>
          </p:nvSpPr>
          <p:spPr>
            <a:xfrm>
              <a:off x="809898" y="4532811"/>
              <a:ext cx="7432765" cy="1371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2066487"/>
                </p:ext>
              </p:extLst>
            </p:nvPr>
          </p:nvGraphicFramePr>
          <p:xfrm>
            <a:off x="911225" y="4567238"/>
            <a:ext cx="7235825" cy="1284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7" name="Equation" r:id="rId7" imgW="2717640" imgH="482400" progId="Equation.3">
                    <p:embed/>
                  </p:oleObj>
                </mc:Choice>
                <mc:Fallback>
                  <p:oleObj name="Equation" r:id="rId7" imgW="2717640" imgH="482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225" y="4567238"/>
                          <a:ext cx="7235825" cy="1284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974" y="617220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219" y="533400"/>
            <a:ext cx="6816213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 smtClean="0"/>
              <a:t>Solution </a:t>
            </a:r>
            <a:r>
              <a:rPr lang="en-GB" altLang="en-US" b="1" dirty="0"/>
              <a:t>to </a:t>
            </a:r>
            <a:r>
              <a:rPr lang="en-GB" altLang="en-US" b="1" dirty="0" smtClean="0"/>
              <a:t>Tutorial 4, Question </a:t>
            </a:r>
            <a:r>
              <a:rPr lang="en-GB" altLang="en-US" b="1" dirty="0" smtClean="0"/>
              <a:t>3</a:t>
            </a:r>
            <a:br>
              <a:rPr lang="en-GB" altLang="en-US" b="1" dirty="0" smtClean="0"/>
            </a:br>
            <a:r>
              <a:rPr lang="en-GB" altLang="en-US" b="1" dirty="0" smtClean="0"/>
              <a:t>(</a:t>
            </a:r>
            <a:r>
              <a:rPr lang="en-GB" altLang="en-US" b="1" dirty="0" smtClean="0"/>
              <a:t>Norton’s Theorem only)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1973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199" y="6111977"/>
            <a:ext cx="457200" cy="457200"/>
          </a:xfrm>
        </p:spPr>
        <p:txBody>
          <a:bodyPr/>
          <a:lstStyle/>
          <a:p>
            <a:fld id="{69E9DB4A-0957-4DA7-AB8D-299A8529F24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267096" y="1828799"/>
            <a:ext cx="5355773" cy="28215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841936"/>
              </p:ext>
            </p:extLst>
          </p:nvPr>
        </p:nvGraphicFramePr>
        <p:xfrm>
          <a:off x="1479550" y="1881188"/>
          <a:ext cx="5051425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3" imgW="2184120" imgH="1168200" progId="Equation.3">
                  <p:embed/>
                </p:oleObj>
              </mc:Choice>
              <mc:Fallback>
                <p:oleObj name="Equation" r:id="rId3" imgW="21841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881188"/>
                        <a:ext cx="5051425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789437"/>
              </p:ext>
            </p:extLst>
          </p:nvPr>
        </p:nvGraphicFramePr>
        <p:xfrm>
          <a:off x="777352" y="206374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Clip" r:id="rId5" imgW="1569600" imgH="1935720" progId="MS_ClipArt_Gallery.2">
                  <p:embed/>
                </p:oleObj>
              </mc:Choice>
              <mc:Fallback>
                <p:oleObj name="Clip" r:id="rId5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52" y="206374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974" y="617220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219" y="533400"/>
            <a:ext cx="6816213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 smtClean="0"/>
              <a:t>Solution </a:t>
            </a:r>
            <a:r>
              <a:rPr lang="en-GB" altLang="en-US" b="1" dirty="0"/>
              <a:t>to </a:t>
            </a:r>
            <a:r>
              <a:rPr lang="en-GB" altLang="en-US" b="1" dirty="0" smtClean="0"/>
              <a:t>Tutorial 4, Question </a:t>
            </a:r>
            <a:r>
              <a:rPr lang="en-GB" altLang="en-US" b="1" dirty="0" smtClean="0"/>
              <a:t>3</a:t>
            </a:r>
            <a:br>
              <a:rPr lang="en-GB" altLang="en-US" b="1" dirty="0" smtClean="0"/>
            </a:br>
            <a:r>
              <a:rPr lang="en-GB" altLang="en-US" b="1" dirty="0" smtClean="0"/>
              <a:t>(</a:t>
            </a:r>
            <a:r>
              <a:rPr lang="en-GB" altLang="en-US" b="1" dirty="0" smtClean="0"/>
              <a:t>Norton’s Theorem only)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623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211387"/>
            <a:ext cx="457200" cy="457200"/>
          </a:xfrm>
        </p:spPr>
        <p:txBody>
          <a:bodyPr/>
          <a:lstStyle/>
          <a:p>
            <a:fld id="{69E9DB4A-0957-4DA7-AB8D-299A8529F24D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03604"/>
              </p:ext>
            </p:extLst>
          </p:nvPr>
        </p:nvGraphicFramePr>
        <p:xfrm>
          <a:off x="853102" y="206374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02" y="206374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40150"/>
              </p:ext>
            </p:extLst>
          </p:nvPr>
        </p:nvGraphicFramePr>
        <p:xfrm>
          <a:off x="1482862" y="1553482"/>
          <a:ext cx="5678487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5" imgW="2476440" imgH="1143000" progId="Equation.3">
                  <p:embed/>
                </p:oleObj>
              </mc:Choice>
              <mc:Fallback>
                <p:oleObj name="Equation" r:id="rId5" imgW="24764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862" y="1553482"/>
                        <a:ext cx="5678487" cy="282098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ln w="28575"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976948" y="5617027"/>
            <a:ext cx="1227909" cy="822960"/>
            <a:chOff x="4754880" y="5538651"/>
            <a:chExt cx="1227909" cy="822960"/>
          </a:xfrm>
          <a:solidFill>
            <a:schemeClr val="accent5"/>
          </a:solidFill>
        </p:grpSpPr>
        <p:sp>
          <p:nvSpPr>
            <p:cNvPr id="5" name="Rectangle 4"/>
            <p:cNvSpPr/>
            <p:nvPr/>
          </p:nvSpPr>
          <p:spPr>
            <a:xfrm>
              <a:off x="4754880" y="5538651"/>
              <a:ext cx="1227909" cy="822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0351696"/>
                </p:ext>
              </p:extLst>
            </p:nvPr>
          </p:nvGraphicFramePr>
          <p:xfrm>
            <a:off x="4880610" y="5643154"/>
            <a:ext cx="945424" cy="627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" name="Equation" r:id="rId7" imgW="291960" imgH="228600" progId="Equation.3">
                    <p:embed/>
                  </p:oleObj>
                </mc:Choice>
                <mc:Fallback>
                  <p:oleObj name="Equation" r:id="rId7" imgW="29196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80610" y="5643154"/>
                          <a:ext cx="945424" cy="6270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421085"/>
              </p:ext>
            </p:extLst>
          </p:nvPr>
        </p:nvGraphicFramePr>
        <p:xfrm>
          <a:off x="1504949" y="4459878"/>
          <a:ext cx="64357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9" imgW="2806560" imgH="419040" progId="Equation.3">
                  <p:embed/>
                </p:oleObj>
              </mc:Choice>
              <mc:Fallback>
                <p:oleObj name="Equation" r:id="rId9" imgW="280656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49" y="4459878"/>
                        <a:ext cx="6435725" cy="103346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974" y="617220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219" y="533400"/>
            <a:ext cx="6816213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 smtClean="0"/>
              <a:t>Solution </a:t>
            </a:r>
            <a:r>
              <a:rPr lang="en-GB" altLang="en-US" b="1" dirty="0"/>
              <a:t>to </a:t>
            </a:r>
            <a:r>
              <a:rPr lang="en-GB" altLang="en-US" b="1" dirty="0" smtClean="0"/>
              <a:t>Tutorial 4, Question </a:t>
            </a:r>
            <a:r>
              <a:rPr lang="en-GB" altLang="en-US" b="1" dirty="0" smtClean="0"/>
              <a:t>3</a:t>
            </a:r>
            <a:br>
              <a:rPr lang="en-GB" altLang="en-US" b="1" dirty="0" smtClean="0"/>
            </a:br>
            <a:r>
              <a:rPr lang="en-GB" altLang="en-US" b="1" dirty="0" smtClean="0"/>
              <a:t>(</a:t>
            </a:r>
            <a:r>
              <a:rPr lang="en-GB" altLang="en-US" b="1" dirty="0" smtClean="0"/>
              <a:t>Norton’s Theorem only)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511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885" y="6210300"/>
            <a:ext cx="457200" cy="457200"/>
          </a:xfrm>
        </p:spPr>
        <p:txBody>
          <a:bodyPr/>
          <a:lstStyle/>
          <a:p>
            <a:fld id="{E7B74B3A-F91F-4615-AEB2-72A2F9946C6C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8814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444999"/>
              </p:ext>
            </p:extLst>
          </p:nvPr>
        </p:nvGraphicFramePr>
        <p:xfrm>
          <a:off x="794109" y="189612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109" y="189612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74535" y="1506975"/>
            <a:ext cx="2382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 smtClean="0">
                <a:cs typeface="Times New Roman" pitchFamily="18" charset="0"/>
              </a:rPr>
              <a:t>To find Z</a:t>
            </a:r>
            <a:r>
              <a:rPr lang="en-GB" altLang="en-US" sz="2400" baseline="-25000" dirty="0" smtClean="0">
                <a:cs typeface="Times New Roman" pitchFamily="18" charset="0"/>
              </a:rPr>
              <a:t>N</a:t>
            </a:r>
            <a:endParaRPr lang="en-SG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06732" y="1854925"/>
            <a:ext cx="6283234" cy="3709852"/>
            <a:chOff x="483327" y="1985554"/>
            <a:chExt cx="5917473" cy="3335385"/>
          </a:xfrm>
        </p:grpSpPr>
        <p:sp>
          <p:nvSpPr>
            <p:cNvPr id="88232" name="Text Box 168"/>
            <p:cNvSpPr txBox="1">
              <a:spLocks noChangeArrowheads="1"/>
            </p:cNvSpPr>
            <p:nvPr/>
          </p:nvSpPr>
          <p:spPr bwMode="auto">
            <a:xfrm>
              <a:off x="947148" y="4935176"/>
              <a:ext cx="381000" cy="38576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dirty="0">
                  <a:ea typeface="SimSun" pitchFamily="2" charset="-122"/>
                </a:rPr>
                <a:t>B</a:t>
              </a:r>
              <a:endParaRPr lang="en-US" altLang="en-US" sz="2000" b="1" dirty="0"/>
            </a:p>
          </p:txBody>
        </p:sp>
        <p:grpSp>
          <p:nvGrpSpPr>
            <p:cNvPr id="88145" name="Group 81"/>
            <p:cNvGrpSpPr>
              <a:grpSpLocks/>
            </p:cNvGrpSpPr>
            <p:nvPr/>
          </p:nvGrpSpPr>
          <p:grpSpPr bwMode="auto">
            <a:xfrm>
              <a:off x="3084506" y="2825677"/>
              <a:ext cx="361099" cy="788213"/>
              <a:chOff x="3439" y="1819"/>
              <a:chExt cx="279" cy="736"/>
            </a:xfrm>
          </p:grpSpPr>
          <p:grpSp>
            <p:nvGrpSpPr>
              <p:cNvPr id="88146" name="Group 82"/>
              <p:cNvGrpSpPr>
                <a:grpSpLocks/>
              </p:cNvGrpSpPr>
              <p:nvPr/>
            </p:nvGrpSpPr>
            <p:grpSpPr bwMode="auto">
              <a:xfrm rot="5400000" flipV="1">
                <a:off x="3519" y="1857"/>
                <a:ext cx="130" cy="266"/>
                <a:chOff x="3312" y="7776"/>
                <a:chExt cx="864" cy="720"/>
              </a:xfrm>
            </p:grpSpPr>
            <p:sp>
              <p:nvSpPr>
                <p:cNvPr id="8814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  <p:sp>
              <p:nvSpPr>
                <p:cNvPr id="88148" name="Line 84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</p:grpSp>
          <p:grpSp>
            <p:nvGrpSpPr>
              <p:cNvPr id="88149" name="Group 85"/>
              <p:cNvGrpSpPr>
                <a:grpSpLocks/>
              </p:cNvGrpSpPr>
              <p:nvPr/>
            </p:nvGrpSpPr>
            <p:grpSpPr bwMode="auto">
              <a:xfrm rot="5400000" flipV="1">
                <a:off x="3519" y="1990"/>
                <a:ext cx="129" cy="266"/>
                <a:chOff x="3312" y="7776"/>
                <a:chExt cx="864" cy="720"/>
              </a:xfrm>
            </p:grpSpPr>
            <p:sp>
              <p:nvSpPr>
                <p:cNvPr id="88150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  <p:sp>
              <p:nvSpPr>
                <p:cNvPr id="88151" name="Line 87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</p:grpSp>
          <p:grpSp>
            <p:nvGrpSpPr>
              <p:cNvPr id="88152" name="Group 88"/>
              <p:cNvGrpSpPr>
                <a:grpSpLocks/>
              </p:cNvGrpSpPr>
              <p:nvPr/>
            </p:nvGrpSpPr>
            <p:grpSpPr bwMode="auto">
              <a:xfrm rot="5400000" flipV="1">
                <a:off x="3507" y="2123"/>
                <a:ext cx="129" cy="266"/>
                <a:chOff x="3312" y="7776"/>
                <a:chExt cx="864" cy="720"/>
              </a:xfrm>
            </p:grpSpPr>
            <p:sp>
              <p:nvSpPr>
                <p:cNvPr id="88153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  <p:sp>
              <p:nvSpPr>
                <p:cNvPr id="88154" name="Line 90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</p:grpSp>
          <p:grpSp>
            <p:nvGrpSpPr>
              <p:cNvPr id="88155" name="Group 91"/>
              <p:cNvGrpSpPr>
                <a:grpSpLocks/>
              </p:cNvGrpSpPr>
              <p:nvPr/>
            </p:nvGrpSpPr>
            <p:grpSpPr bwMode="auto">
              <a:xfrm rot="5400000" flipV="1">
                <a:off x="3519" y="2251"/>
                <a:ext cx="129" cy="266"/>
                <a:chOff x="3312" y="7776"/>
                <a:chExt cx="864" cy="720"/>
              </a:xfrm>
            </p:grpSpPr>
            <p:sp>
              <p:nvSpPr>
                <p:cNvPr id="8815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  <p:sp>
              <p:nvSpPr>
                <p:cNvPr id="88157" name="Line 93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</p:grpSp>
          <p:sp>
            <p:nvSpPr>
              <p:cNvPr id="88158" name="Line 94"/>
              <p:cNvSpPr>
                <a:spLocks noChangeShapeType="1"/>
              </p:cNvSpPr>
              <p:nvPr/>
            </p:nvSpPr>
            <p:spPr bwMode="auto">
              <a:xfrm rot="5400000" flipV="1">
                <a:off x="3644" y="1852"/>
                <a:ext cx="30" cy="1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59" name="Line 95"/>
              <p:cNvSpPr>
                <a:spLocks noChangeShapeType="1"/>
              </p:cNvSpPr>
              <p:nvPr/>
            </p:nvSpPr>
            <p:spPr bwMode="auto">
              <a:xfrm rot="5400000">
                <a:off x="3645" y="2409"/>
                <a:ext cx="27" cy="1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60" name="Line 96"/>
              <p:cNvSpPr>
                <a:spLocks noChangeShapeType="1"/>
              </p:cNvSpPr>
              <p:nvPr/>
            </p:nvSpPr>
            <p:spPr bwMode="auto">
              <a:xfrm rot="5400000" flipV="1">
                <a:off x="3561" y="1858"/>
                <a:ext cx="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61" name="Line 97"/>
              <p:cNvSpPr>
                <a:spLocks noChangeShapeType="1"/>
              </p:cNvSpPr>
              <p:nvPr/>
            </p:nvSpPr>
            <p:spPr bwMode="auto">
              <a:xfrm rot="5400000" flipV="1">
                <a:off x="3561" y="2516"/>
                <a:ext cx="7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sp>
          <p:nvSpPr>
            <p:cNvPr id="88162" name="Line 98"/>
            <p:cNvSpPr>
              <a:spLocks noChangeShapeType="1"/>
            </p:cNvSpPr>
            <p:nvPr/>
          </p:nvSpPr>
          <p:spPr bwMode="auto">
            <a:xfrm>
              <a:off x="1044909" y="4841787"/>
              <a:ext cx="37532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63" name="Line 99"/>
            <p:cNvSpPr>
              <a:spLocks noChangeShapeType="1"/>
            </p:cNvSpPr>
            <p:nvPr/>
          </p:nvSpPr>
          <p:spPr bwMode="auto">
            <a:xfrm>
              <a:off x="6374177" y="4176900"/>
              <a:ext cx="0" cy="6809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64" name="Text Box 100"/>
            <p:cNvSpPr txBox="1">
              <a:spLocks noChangeArrowheads="1"/>
            </p:cNvSpPr>
            <p:nvPr/>
          </p:nvSpPr>
          <p:spPr bwMode="auto">
            <a:xfrm>
              <a:off x="3900038" y="2138713"/>
              <a:ext cx="683946" cy="30027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dirty="0">
                  <a:ea typeface="SimSun" pitchFamily="2" charset="-122"/>
                </a:rPr>
                <a:t>10 </a:t>
              </a:r>
              <a:r>
                <a:rPr lang="en-US" altLang="zh-CN" sz="2000" dirty="0">
                  <a:latin typeface="Symbol" pitchFamily="18" charset="2"/>
                  <a:ea typeface="SimSun" pitchFamily="2" charset="-122"/>
                </a:rPr>
                <a:t>W</a:t>
              </a:r>
              <a:endParaRPr lang="en-US" altLang="en-US" sz="2000" b="1" dirty="0"/>
            </a:p>
          </p:txBody>
        </p:sp>
        <p:sp>
          <p:nvSpPr>
            <p:cNvPr id="88165" name="Text Box 101"/>
            <p:cNvSpPr txBox="1">
              <a:spLocks noChangeArrowheads="1"/>
            </p:cNvSpPr>
            <p:nvPr/>
          </p:nvSpPr>
          <p:spPr bwMode="auto">
            <a:xfrm>
              <a:off x="3467026" y="3093776"/>
              <a:ext cx="648754" cy="31635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>
                  <a:ea typeface="SimSun" pitchFamily="2" charset="-122"/>
                </a:rPr>
                <a:t>10 </a:t>
              </a:r>
              <a:r>
                <a:rPr lang="en-US" altLang="zh-CN" sz="2000">
                  <a:latin typeface="Symbol" pitchFamily="18" charset="2"/>
                  <a:ea typeface="SimSun" pitchFamily="2" charset="-122"/>
                </a:rPr>
                <a:t>W</a:t>
              </a:r>
              <a:endParaRPr lang="en-US" altLang="en-US" sz="2000" b="1"/>
            </a:p>
          </p:txBody>
        </p:sp>
        <p:sp>
          <p:nvSpPr>
            <p:cNvPr id="88169" name="Line 105"/>
            <p:cNvSpPr>
              <a:spLocks noChangeShapeType="1"/>
            </p:cNvSpPr>
            <p:nvPr/>
          </p:nvSpPr>
          <p:spPr bwMode="auto">
            <a:xfrm flipH="1">
              <a:off x="6388639" y="2634636"/>
              <a:ext cx="12161" cy="7004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70" name="Line 106"/>
            <p:cNvSpPr>
              <a:spLocks noChangeShapeType="1"/>
            </p:cNvSpPr>
            <p:nvPr/>
          </p:nvSpPr>
          <p:spPr bwMode="auto">
            <a:xfrm>
              <a:off x="6380297" y="3846601"/>
              <a:ext cx="0" cy="3839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grpSp>
          <p:nvGrpSpPr>
            <p:cNvPr id="88173" name="Group 109"/>
            <p:cNvGrpSpPr>
              <a:grpSpLocks/>
            </p:cNvGrpSpPr>
            <p:nvPr/>
          </p:nvGrpSpPr>
          <p:grpSpPr bwMode="auto">
            <a:xfrm rot="16200000">
              <a:off x="5389768" y="2039842"/>
              <a:ext cx="294910" cy="892037"/>
              <a:chOff x="4824" y="2583"/>
              <a:chExt cx="275" cy="690"/>
            </a:xfrm>
          </p:grpSpPr>
          <p:sp>
            <p:nvSpPr>
              <p:cNvPr id="88174" name="Line 110"/>
              <p:cNvSpPr>
                <a:spLocks noChangeShapeType="1"/>
              </p:cNvSpPr>
              <p:nvPr/>
            </p:nvSpPr>
            <p:spPr bwMode="auto">
              <a:xfrm rot="5400000">
                <a:off x="4762" y="264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75" name="Freeform 111"/>
              <p:cNvSpPr>
                <a:spLocks/>
              </p:cNvSpPr>
              <p:nvPr/>
            </p:nvSpPr>
            <p:spPr bwMode="auto">
              <a:xfrm rot="5400000">
                <a:off x="4901" y="2616"/>
                <a:ext cx="121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76" name="Freeform 112"/>
              <p:cNvSpPr>
                <a:spLocks/>
              </p:cNvSpPr>
              <p:nvPr/>
            </p:nvSpPr>
            <p:spPr bwMode="auto">
              <a:xfrm rot="5400000">
                <a:off x="4901" y="2737"/>
                <a:ext cx="121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77" name="Freeform 113"/>
              <p:cNvSpPr>
                <a:spLocks/>
              </p:cNvSpPr>
              <p:nvPr/>
            </p:nvSpPr>
            <p:spPr bwMode="auto">
              <a:xfrm rot="5400000">
                <a:off x="4902" y="2858"/>
                <a:ext cx="120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78" name="Freeform 114"/>
              <p:cNvSpPr>
                <a:spLocks/>
              </p:cNvSpPr>
              <p:nvPr/>
            </p:nvSpPr>
            <p:spPr bwMode="auto">
              <a:xfrm rot="5400000">
                <a:off x="4902" y="2979"/>
                <a:ext cx="120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79" name="Line 115"/>
              <p:cNvSpPr>
                <a:spLocks noChangeShapeType="1"/>
              </p:cNvSpPr>
              <p:nvPr/>
            </p:nvSpPr>
            <p:spPr bwMode="auto">
              <a:xfrm rot="5400000">
                <a:off x="4777" y="3226"/>
                <a:ext cx="9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grpSp>
          <p:nvGrpSpPr>
            <p:cNvPr id="88180" name="Group 116"/>
            <p:cNvGrpSpPr>
              <a:grpSpLocks/>
            </p:cNvGrpSpPr>
            <p:nvPr/>
          </p:nvGrpSpPr>
          <p:grpSpPr bwMode="auto">
            <a:xfrm rot="5400000" flipV="1">
              <a:off x="4103256" y="2145723"/>
              <a:ext cx="298932" cy="951710"/>
              <a:chOff x="3439" y="1819"/>
              <a:chExt cx="279" cy="736"/>
            </a:xfrm>
          </p:grpSpPr>
          <p:grpSp>
            <p:nvGrpSpPr>
              <p:cNvPr id="88181" name="Group 117"/>
              <p:cNvGrpSpPr>
                <a:grpSpLocks/>
              </p:cNvGrpSpPr>
              <p:nvPr/>
            </p:nvGrpSpPr>
            <p:grpSpPr bwMode="auto">
              <a:xfrm rot="5400000" flipV="1">
                <a:off x="3519" y="1857"/>
                <a:ext cx="130" cy="266"/>
                <a:chOff x="3312" y="7776"/>
                <a:chExt cx="864" cy="720"/>
              </a:xfrm>
            </p:grpSpPr>
            <p:sp>
              <p:nvSpPr>
                <p:cNvPr id="88182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  <p:sp>
              <p:nvSpPr>
                <p:cNvPr id="88183" name="Line 119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</p:grpSp>
          <p:grpSp>
            <p:nvGrpSpPr>
              <p:cNvPr id="88184" name="Group 120"/>
              <p:cNvGrpSpPr>
                <a:grpSpLocks/>
              </p:cNvGrpSpPr>
              <p:nvPr/>
            </p:nvGrpSpPr>
            <p:grpSpPr bwMode="auto">
              <a:xfrm rot="5400000" flipV="1">
                <a:off x="3519" y="1990"/>
                <a:ext cx="129" cy="266"/>
                <a:chOff x="3312" y="7776"/>
                <a:chExt cx="864" cy="720"/>
              </a:xfrm>
            </p:grpSpPr>
            <p:sp>
              <p:nvSpPr>
                <p:cNvPr id="88185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  <p:sp>
              <p:nvSpPr>
                <p:cNvPr id="88186" name="Line 122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</p:grpSp>
          <p:grpSp>
            <p:nvGrpSpPr>
              <p:cNvPr id="88187" name="Group 123"/>
              <p:cNvGrpSpPr>
                <a:grpSpLocks/>
              </p:cNvGrpSpPr>
              <p:nvPr/>
            </p:nvGrpSpPr>
            <p:grpSpPr bwMode="auto">
              <a:xfrm rot="5400000" flipV="1">
                <a:off x="3507" y="2123"/>
                <a:ext cx="129" cy="266"/>
                <a:chOff x="3312" y="7776"/>
                <a:chExt cx="864" cy="720"/>
              </a:xfrm>
            </p:grpSpPr>
            <p:sp>
              <p:nvSpPr>
                <p:cNvPr id="88188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  <p:sp>
              <p:nvSpPr>
                <p:cNvPr id="88189" name="Line 125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</p:grpSp>
          <p:grpSp>
            <p:nvGrpSpPr>
              <p:cNvPr id="88190" name="Group 126"/>
              <p:cNvGrpSpPr>
                <a:grpSpLocks/>
              </p:cNvGrpSpPr>
              <p:nvPr/>
            </p:nvGrpSpPr>
            <p:grpSpPr bwMode="auto">
              <a:xfrm rot="5400000" flipV="1">
                <a:off x="3519" y="2251"/>
                <a:ext cx="129" cy="266"/>
                <a:chOff x="3312" y="7776"/>
                <a:chExt cx="864" cy="720"/>
              </a:xfrm>
            </p:grpSpPr>
            <p:sp>
              <p:nvSpPr>
                <p:cNvPr id="88191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  <p:sp>
              <p:nvSpPr>
                <p:cNvPr id="88192" name="Line 12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 sz="2000"/>
                </a:p>
              </p:txBody>
            </p:sp>
          </p:grpSp>
          <p:sp>
            <p:nvSpPr>
              <p:cNvPr id="88193" name="Line 129"/>
              <p:cNvSpPr>
                <a:spLocks noChangeShapeType="1"/>
              </p:cNvSpPr>
              <p:nvPr/>
            </p:nvSpPr>
            <p:spPr bwMode="auto">
              <a:xfrm rot="5400000" flipV="1">
                <a:off x="3644" y="1852"/>
                <a:ext cx="30" cy="1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94" name="Line 130"/>
              <p:cNvSpPr>
                <a:spLocks noChangeShapeType="1"/>
              </p:cNvSpPr>
              <p:nvPr/>
            </p:nvSpPr>
            <p:spPr bwMode="auto">
              <a:xfrm rot="5400000">
                <a:off x="3645" y="2409"/>
                <a:ext cx="27" cy="1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95" name="Line 131"/>
              <p:cNvSpPr>
                <a:spLocks noChangeShapeType="1"/>
              </p:cNvSpPr>
              <p:nvPr/>
            </p:nvSpPr>
            <p:spPr bwMode="auto">
              <a:xfrm rot="5400000" flipV="1">
                <a:off x="3561" y="1858"/>
                <a:ext cx="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196" name="Line 132"/>
              <p:cNvSpPr>
                <a:spLocks noChangeShapeType="1"/>
              </p:cNvSpPr>
              <p:nvPr/>
            </p:nvSpPr>
            <p:spPr bwMode="auto">
              <a:xfrm rot="5400000" flipV="1">
                <a:off x="3561" y="2516"/>
                <a:ext cx="7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sp>
          <p:nvSpPr>
            <p:cNvPr id="88198" name="Line 134"/>
            <p:cNvSpPr>
              <a:spLocks noChangeShapeType="1"/>
            </p:cNvSpPr>
            <p:nvPr/>
          </p:nvSpPr>
          <p:spPr bwMode="auto">
            <a:xfrm flipV="1">
              <a:off x="2533680" y="2634638"/>
              <a:ext cx="1273503" cy="35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199" name="Line 135"/>
            <p:cNvSpPr>
              <a:spLocks noChangeShapeType="1"/>
            </p:cNvSpPr>
            <p:nvPr/>
          </p:nvSpPr>
          <p:spPr bwMode="auto">
            <a:xfrm flipV="1">
              <a:off x="3292597" y="2644710"/>
              <a:ext cx="0" cy="2238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0" name="Line 136"/>
            <p:cNvSpPr>
              <a:spLocks noChangeShapeType="1"/>
            </p:cNvSpPr>
            <p:nvPr/>
          </p:nvSpPr>
          <p:spPr bwMode="auto">
            <a:xfrm rot="16200000" flipV="1">
              <a:off x="1383057" y="2326060"/>
              <a:ext cx="0" cy="6212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01" name="Text Box 137"/>
            <p:cNvSpPr txBox="1">
              <a:spLocks noChangeArrowheads="1"/>
            </p:cNvSpPr>
            <p:nvPr/>
          </p:nvSpPr>
          <p:spPr bwMode="auto">
            <a:xfrm>
              <a:off x="5236620" y="1985554"/>
              <a:ext cx="737498" cy="3324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dirty="0">
                  <a:ea typeface="SimSun" pitchFamily="2" charset="-122"/>
                </a:rPr>
                <a:t>j16 </a:t>
              </a:r>
              <a:r>
                <a:rPr lang="en-US" altLang="zh-CN" sz="2000" dirty="0">
                  <a:latin typeface="Symbol" pitchFamily="18" charset="2"/>
                  <a:ea typeface="SimSun" pitchFamily="2" charset="-122"/>
                </a:rPr>
                <a:t>W</a:t>
              </a:r>
              <a:endParaRPr lang="en-US" altLang="en-US" sz="2000" b="1" dirty="0"/>
            </a:p>
          </p:txBody>
        </p:sp>
        <p:grpSp>
          <p:nvGrpSpPr>
            <p:cNvPr id="88202" name="Group 138"/>
            <p:cNvGrpSpPr>
              <a:grpSpLocks/>
            </p:cNvGrpSpPr>
            <p:nvPr/>
          </p:nvGrpSpPr>
          <p:grpSpPr bwMode="auto">
            <a:xfrm rot="16200000">
              <a:off x="5053974" y="4255345"/>
              <a:ext cx="294910" cy="892037"/>
              <a:chOff x="4824" y="2583"/>
              <a:chExt cx="275" cy="690"/>
            </a:xfrm>
          </p:grpSpPr>
          <p:sp>
            <p:nvSpPr>
              <p:cNvPr id="88203" name="Line 139"/>
              <p:cNvSpPr>
                <a:spLocks noChangeShapeType="1"/>
              </p:cNvSpPr>
              <p:nvPr/>
            </p:nvSpPr>
            <p:spPr bwMode="auto">
              <a:xfrm rot="5400000">
                <a:off x="4762" y="264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204" name="Freeform 140"/>
              <p:cNvSpPr>
                <a:spLocks/>
              </p:cNvSpPr>
              <p:nvPr/>
            </p:nvSpPr>
            <p:spPr bwMode="auto">
              <a:xfrm rot="5400000">
                <a:off x="4901" y="2616"/>
                <a:ext cx="121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205" name="Freeform 141"/>
              <p:cNvSpPr>
                <a:spLocks/>
              </p:cNvSpPr>
              <p:nvPr/>
            </p:nvSpPr>
            <p:spPr bwMode="auto">
              <a:xfrm rot="5400000">
                <a:off x="4901" y="2737"/>
                <a:ext cx="121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206" name="Freeform 142"/>
              <p:cNvSpPr>
                <a:spLocks/>
              </p:cNvSpPr>
              <p:nvPr/>
            </p:nvSpPr>
            <p:spPr bwMode="auto">
              <a:xfrm rot="5400000">
                <a:off x="4902" y="2858"/>
                <a:ext cx="120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207" name="Freeform 143"/>
              <p:cNvSpPr>
                <a:spLocks/>
              </p:cNvSpPr>
              <p:nvPr/>
            </p:nvSpPr>
            <p:spPr bwMode="auto">
              <a:xfrm rot="5400000">
                <a:off x="4902" y="2979"/>
                <a:ext cx="120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208" name="Line 144"/>
              <p:cNvSpPr>
                <a:spLocks noChangeShapeType="1"/>
              </p:cNvSpPr>
              <p:nvPr/>
            </p:nvSpPr>
            <p:spPr bwMode="auto">
              <a:xfrm rot="5400000">
                <a:off x="4777" y="3226"/>
                <a:ext cx="9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sp>
          <p:nvSpPr>
            <p:cNvPr id="88209" name="Line 145"/>
            <p:cNvSpPr>
              <a:spLocks noChangeShapeType="1"/>
            </p:cNvSpPr>
            <p:nvPr/>
          </p:nvSpPr>
          <p:spPr bwMode="auto">
            <a:xfrm flipH="1">
              <a:off x="5589934" y="4840715"/>
              <a:ext cx="785685" cy="28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0" name="Text Box 146"/>
            <p:cNvSpPr txBox="1">
              <a:spLocks noChangeArrowheads="1"/>
            </p:cNvSpPr>
            <p:nvPr/>
          </p:nvSpPr>
          <p:spPr bwMode="auto">
            <a:xfrm>
              <a:off x="4914824" y="4148116"/>
              <a:ext cx="667115" cy="3324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dirty="0">
                  <a:ea typeface="SimSun" pitchFamily="2" charset="-122"/>
                </a:rPr>
                <a:t>j4 </a:t>
              </a:r>
              <a:r>
                <a:rPr lang="en-US" altLang="zh-CN" sz="2000" dirty="0">
                  <a:latin typeface="Symbol" pitchFamily="18" charset="2"/>
                  <a:ea typeface="SimSun" pitchFamily="2" charset="-122"/>
                </a:rPr>
                <a:t>W</a:t>
              </a:r>
              <a:endParaRPr lang="en-US" altLang="en-US" sz="2000" b="1" dirty="0"/>
            </a:p>
          </p:txBody>
        </p:sp>
        <p:sp>
          <p:nvSpPr>
            <p:cNvPr id="88211" name="Line 147"/>
            <p:cNvSpPr>
              <a:spLocks noChangeShapeType="1"/>
            </p:cNvSpPr>
            <p:nvPr/>
          </p:nvSpPr>
          <p:spPr bwMode="auto">
            <a:xfrm flipV="1">
              <a:off x="3292348" y="3653028"/>
              <a:ext cx="0" cy="3203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12" name="Line 148"/>
            <p:cNvSpPr>
              <a:spLocks noChangeShapeType="1"/>
            </p:cNvSpPr>
            <p:nvPr/>
          </p:nvSpPr>
          <p:spPr bwMode="auto">
            <a:xfrm>
              <a:off x="4672283" y="2636863"/>
              <a:ext cx="44678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grpSp>
          <p:nvGrpSpPr>
            <p:cNvPr id="88213" name="Group 149"/>
            <p:cNvGrpSpPr>
              <a:grpSpLocks/>
            </p:cNvGrpSpPr>
            <p:nvPr/>
          </p:nvGrpSpPr>
          <p:grpSpPr bwMode="auto">
            <a:xfrm rot="16200000">
              <a:off x="1959330" y="2041277"/>
              <a:ext cx="294910" cy="890506"/>
              <a:chOff x="4824" y="2583"/>
              <a:chExt cx="275" cy="690"/>
            </a:xfrm>
          </p:grpSpPr>
          <p:sp>
            <p:nvSpPr>
              <p:cNvPr id="88214" name="Line 150"/>
              <p:cNvSpPr>
                <a:spLocks noChangeShapeType="1"/>
              </p:cNvSpPr>
              <p:nvPr/>
            </p:nvSpPr>
            <p:spPr bwMode="auto">
              <a:xfrm rot="5400000">
                <a:off x="4762" y="264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215" name="Freeform 151"/>
              <p:cNvSpPr>
                <a:spLocks/>
              </p:cNvSpPr>
              <p:nvPr/>
            </p:nvSpPr>
            <p:spPr bwMode="auto">
              <a:xfrm rot="5400000">
                <a:off x="4901" y="2616"/>
                <a:ext cx="121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216" name="Freeform 152"/>
              <p:cNvSpPr>
                <a:spLocks/>
              </p:cNvSpPr>
              <p:nvPr/>
            </p:nvSpPr>
            <p:spPr bwMode="auto">
              <a:xfrm rot="5400000">
                <a:off x="4901" y="2737"/>
                <a:ext cx="121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217" name="Freeform 153"/>
              <p:cNvSpPr>
                <a:spLocks/>
              </p:cNvSpPr>
              <p:nvPr/>
            </p:nvSpPr>
            <p:spPr bwMode="auto">
              <a:xfrm rot="5400000">
                <a:off x="4902" y="2858"/>
                <a:ext cx="120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218" name="Freeform 154"/>
              <p:cNvSpPr>
                <a:spLocks/>
              </p:cNvSpPr>
              <p:nvPr/>
            </p:nvSpPr>
            <p:spPr bwMode="auto">
              <a:xfrm rot="5400000">
                <a:off x="4902" y="2979"/>
                <a:ext cx="120" cy="275"/>
              </a:xfrm>
              <a:custGeom>
                <a:avLst/>
                <a:gdLst>
                  <a:gd name="T0" fmla="*/ 0 w 1420"/>
                  <a:gd name="T1" fmla="*/ 1120 h 1120"/>
                  <a:gd name="T2" fmla="*/ 700 w 1420"/>
                  <a:gd name="T3" fmla="*/ 0 h 1120"/>
                  <a:gd name="T4" fmla="*/ 1420 w 1420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120">
                    <a:moveTo>
                      <a:pt x="0" y="1120"/>
                    </a:moveTo>
                    <a:cubicBezTo>
                      <a:pt x="231" y="560"/>
                      <a:pt x="463" y="0"/>
                      <a:pt x="700" y="0"/>
                    </a:cubicBezTo>
                    <a:cubicBezTo>
                      <a:pt x="937" y="0"/>
                      <a:pt x="1178" y="560"/>
                      <a:pt x="1420" y="112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88219" name="Line 155"/>
              <p:cNvSpPr>
                <a:spLocks noChangeShapeType="1"/>
              </p:cNvSpPr>
              <p:nvPr/>
            </p:nvSpPr>
            <p:spPr bwMode="auto">
              <a:xfrm rot="5400000">
                <a:off x="4777" y="3226"/>
                <a:ext cx="9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 sz="2000"/>
              </a:p>
            </p:txBody>
          </p:sp>
        </p:grpSp>
        <p:sp>
          <p:nvSpPr>
            <p:cNvPr id="88223" name="Line 159"/>
            <p:cNvSpPr>
              <a:spLocks noChangeShapeType="1"/>
            </p:cNvSpPr>
            <p:nvPr/>
          </p:nvSpPr>
          <p:spPr bwMode="auto">
            <a:xfrm>
              <a:off x="3298717" y="4457868"/>
              <a:ext cx="0" cy="3839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24" name="Line 160"/>
            <p:cNvSpPr>
              <a:spLocks noChangeShapeType="1"/>
            </p:cNvSpPr>
            <p:nvPr/>
          </p:nvSpPr>
          <p:spPr bwMode="auto">
            <a:xfrm>
              <a:off x="3292260" y="3538822"/>
              <a:ext cx="0" cy="2788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26" name="Text Box 162"/>
            <p:cNvSpPr txBox="1">
              <a:spLocks noChangeArrowheads="1"/>
            </p:cNvSpPr>
            <p:nvPr/>
          </p:nvSpPr>
          <p:spPr bwMode="auto">
            <a:xfrm>
              <a:off x="1716022" y="2017383"/>
              <a:ext cx="737498" cy="3324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dirty="0">
                  <a:ea typeface="SimSun" pitchFamily="2" charset="-122"/>
                </a:rPr>
                <a:t>j5 </a:t>
              </a:r>
              <a:r>
                <a:rPr lang="en-US" altLang="zh-CN" sz="2000" dirty="0">
                  <a:latin typeface="Symbol" pitchFamily="18" charset="2"/>
                  <a:ea typeface="SimSun" pitchFamily="2" charset="-122"/>
                </a:rPr>
                <a:t>W</a:t>
              </a:r>
              <a:endParaRPr lang="en-US" altLang="en-US" sz="2000" b="1" dirty="0"/>
            </a:p>
          </p:txBody>
        </p:sp>
        <p:sp>
          <p:nvSpPr>
            <p:cNvPr id="88227" name="Line 163"/>
            <p:cNvSpPr>
              <a:spLocks noChangeShapeType="1"/>
            </p:cNvSpPr>
            <p:nvPr/>
          </p:nvSpPr>
          <p:spPr bwMode="auto">
            <a:xfrm>
              <a:off x="3303569" y="3936223"/>
              <a:ext cx="0" cy="562550"/>
            </a:xfrm>
            <a:prstGeom prst="line">
              <a:avLst/>
            </a:prstGeom>
            <a:noFill/>
            <a:ln w="50800" cmpd="sng">
              <a:solidFill>
                <a:srgbClr val="FF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29" name="Oval 165"/>
            <p:cNvSpPr>
              <a:spLocks noChangeArrowheads="1"/>
            </p:cNvSpPr>
            <p:nvPr/>
          </p:nvSpPr>
          <p:spPr bwMode="auto">
            <a:xfrm>
              <a:off x="980646" y="2576344"/>
              <a:ext cx="133117" cy="108581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30" name="Oval 166"/>
            <p:cNvSpPr>
              <a:spLocks noChangeArrowheads="1"/>
            </p:cNvSpPr>
            <p:nvPr/>
          </p:nvSpPr>
          <p:spPr bwMode="auto">
            <a:xfrm>
              <a:off x="1038789" y="4810956"/>
              <a:ext cx="133117" cy="108581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88231" name="Text Box 167"/>
            <p:cNvSpPr txBox="1">
              <a:spLocks noChangeArrowheads="1"/>
            </p:cNvSpPr>
            <p:nvPr/>
          </p:nvSpPr>
          <p:spPr bwMode="auto">
            <a:xfrm>
              <a:off x="886603" y="2233890"/>
              <a:ext cx="394761" cy="32708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dirty="0">
                  <a:ea typeface="SimSun" pitchFamily="2" charset="-122"/>
                </a:rPr>
                <a:t>A</a:t>
              </a:r>
              <a:endParaRPr lang="en-US" altLang="en-US" sz="2000" b="1" dirty="0"/>
            </a:p>
          </p:txBody>
        </p:sp>
        <p:sp>
          <p:nvSpPr>
            <p:cNvPr id="88235" name="Line 171"/>
            <p:cNvSpPr>
              <a:spLocks noChangeShapeType="1"/>
            </p:cNvSpPr>
            <p:nvPr/>
          </p:nvSpPr>
          <p:spPr bwMode="auto">
            <a:xfrm>
              <a:off x="5947664" y="2644821"/>
              <a:ext cx="4452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  <p:sp>
          <p:nvSpPr>
            <p:cNvPr id="94" name="Line 142"/>
            <p:cNvSpPr>
              <a:spLocks noChangeShapeType="1"/>
            </p:cNvSpPr>
            <p:nvPr/>
          </p:nvSpPr>
          <p:spPr bwMode="auto">
            <a:xfrm flipV="1">
              <a:off x="1037303" y="2921426"/>
              <a:ext cx="25180" cy="16104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SG"/>
            </a:p>
          </p:txBody>
        </p:sp>
        <p:sp>
          <p:nvSpPr>
            <p:cNvPr id="95" name="Text Box 144"/>
            <p:cNvSpPr txBox="1">
              <a:spLocks noChangeArrowheads="1"/>
            </p:cNvSpPr>
            <p:nvPr/>
          </p:nvSpPr>
          <p:spPr bwMode="auto">
            <a:xfrm>
              <a:off x="483327" y="3557511"/>
              <a:ext cx="700864" cy="359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 smtClean="0">
                  <a:solidFill>
                    <a:srgbClr val="FF0000"/>
                  </a:solidFill>
                </a:rPr>
                <a:t>Z</a:t>
              </a:r>
              <a:r>
                <a:rPr lang="en-US" altLang="en-US" sz="2000" b="1" baseline="-25000" dirty="0" smtClean="0">
                  <a:solidFill>
                    <a:srgbClr val="FF0000"/>
                  </a:solidFill>
                </a:rPr>
                <a:t>N</a:t>
              </a:r>
              <a:endParaRPr lang="en-US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Line 163"/>
            <p:cNvSpPr>
              <a:spLocks noChangeShapeType="1"/>
            </p:cNvSpPr>
            <p:nvPr/>
          </p:nvSpPr>
          <p:spPr bwMode="auto">
            <a:xfrm flipH="1">
              <a:off x="6375619" y="3290025"/>
              <a:ext cx="1093" cy="557954"/>
            </a:xfrm>
            <a:prstGeom prst="line">
              <a:avLst/>
            </a:prstGeom>
            <a:noFill/>
            <a:ln w="50800" cmpd="sng">
              <a:solidFill>
                <a:srgbClr val="FF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sz="2000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776537"/>
              </p:ext>
            </p:extLst>
          </p:nvPr>
        </p:nvGraphicFramePr>
        <p:xfrm>
          <a:off x="2585947" y="5480051"/>
          <a:ext cx="5023720" cy="581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5" imgW="1930320" imgH="228600" progId="Equation.3">
                  <p:embed/>
                </p:oleObj>
              </mc:Choice>
              <mc:Fallback>
                <p:oleObj name="Equation" r:id="rId5" imgW="1930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947" y="5480051"/>
                        <a:ext cx="5023720" cy="581116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974" y="617220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  <p:sp>
        <p:nvSpPr>
          <p:cNvPr id="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219" y="533400"/>
            <a:ext cx="6816213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 smtClean="0"/>
              <a:t>Solution </a:t>
            </a:r>
            <a:r>
              <a:rPr lang="en-GB" altLang="en-US" b="1" dirty="0"/>
              <a:t>to </a:t>
            </a:r>
            <a:r>
              <a:rPr lang="en-GB" altLang="en-US" b="1" dirty="0" smtClean="0"/>
              <a:t>Tutorial 4, Question </a:t>
            </a:r>
            <a:r>
              <a:rPr lang="en-GB" altLang="en-US" b="1" dirty="0" smtClean="0"/>
              <a:t>3</a:t>
            </a:r>
            <a:br>
              <a:rPr lang="en-GB" altLang="en-US" b="1" dirty="0" smtClean="0"/>
            </a:br>
            <a:r>
              <a:rPr lang="en-GB" altLang="en-US" b="1" dirty="0" smtClean="0"/>
              <a:t>(</a:t>
            </a:r>
            <a:r>
              <a:rPr lang="en-GB" altLang="en-US" b="1" dirty="0" smtClean="0"/>
              <a:t>Norton’s Theorem only)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4730" y="6102145"/>
            <a:ext cx="457200" cy="457200"/>
          </a:xfrm>
        </p:spPr>
        <p:txBody>
          <a:bodyPr/>
          <a:lstStyle/>
          <a:p>
            <a:fld id="{E7B74B3A-F91F-4615-AEB2-72A2F9946C6C}" type="slidenum">
              <a:rPr lang="en-US" altLang="en-US"/>
              <a:pPr/>
              <a:t>8</a:t>
            </a:fld>
            <a:endParaRPr lang="en-US" altLang="en-US" dirty="0"/>
          </a:p>
        </p:txBody>
      </p:sp>
      <p:graphicFrame>
        <p:nvGraphicFramePr>
          <p:cNvPr id="8814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466495"/>
              </p:ext>
            </p:extLst>
          </p:nvPr>
        </p:nvGraphicFramePr>
        <p:xfrm>
          <a:off x="674535" y="171553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35" y="171553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74535" y="1506975"/>
            <a:ext cx="2382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 smtClean="0">
                <a:cs typeface="Times New Roman" pitchFamily="18" charset="0"/>
              </a:rPr>
              <a:t>To find Z</a:t>
            </a:r>
            <a:r>
              <a:rPr lang="en-GB" altLang="en-US" sz="2400" baseline="-25000" dirty="0" smtClean="0">
                <a:cs typeface="Times New Roman" pitchFamily="18" charset="0"/>
              </a:rPr>
              <a:t>N</a:t>
            </a:r>
            <a:endParaRPr lang="en-SG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33187"/>
              </p:ext>
            </p:extLst>
          </p:nvPr>
        </p:nvGraphicFramePr>
        <p:xfrm>
          <a:off x="1071563" y="2419350"/>
          <a:ext cx="6946900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5" imgW="2641320" imgH="1295280" progId="Equation.3">
                  <p:embed/>
                </p:oleObj>
              </mc:Choice>
              <mc:Fallback>
                <p:oleObj name="Equation" r:id="rId5" imgW="2641320" imgH="129528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419350"/>
                        <a:ext cx="6946900" cy="314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974" y="617220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219" y="533400"/>
            <a:ext cx="6816213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 smtClean="0"/>
              <a:t>Solution </a:t>
            </a:r>
            <a:r>
              <a:rPr lang="en-GB" altLang="en-US" b="1" dirty="0"/>
              <a:t>to </a:t>
            </a:r>
            <a:r>
              <a:rPr lang="en-GB" altLang="en-US" b="1" dirty="0" smtClean="0"/>
              <a:t>Tutorial 4, Question </a:t>
            </a:r>
            <a:r>
              <a:rPr lang="en-GB" altLang="en-US" b="1" dirty="0" smtClean="0"/>
              <a:t>3</a:t>
            </a:r>
            <a:br>
              <a:rPr lang="en-GB" altLang="en-US" b="1" dirty="0" smtClean="0"/>
            </a:br>
            <a:r>
              <a:rPr lang="en-GB" altLang="en-US" b="1" dirty="0" smtClean="0"/>
              <a:t>(</a:t>
            </a:r>
            <a:r>
              <a:rPr lang="en-GB" altLang="en-US" b="1" dirty="0" smtClean="0"/>
              <a:t>Norton’s Theorem only)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6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199" y="6093823"/>
            <a:ext cx="457200" cy="457200"/>
          </a:xfrm>
        </p:spPr>
        <p:txBody>
          <a:bodyPr/>
          <a:lstStyle/>
          <a:p>
            <a:fld id="{BD7778F8-27DD-45B4-973F-0A1CFC885B1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925" y="1658983"/>
            <a:ext cx="7772400" cy="4528457"/>
          </a:xfrm>
        </p:spPr>
        <p:txBody>
          <a:bodyPr wrap="none"/>
          <a:lstStyle/>
          <a:p>
            <a:pPr marL="0" indent="0" algn="just">
              <a:buNone/>
            </a:pPr>
            <a:r>
              <a:rPr lang="en-GB" altLang="en-US" smtClean="0">
                <a:latin typeface="Tms Rmn" charset="0"/>
              </a:rPr>
              <a:t>Norton’s Equivalent Circuit</a:t>
            </a:r>
            <a:endParaRPr lang="en-GB" altLang="en-US" sz="2400" b="1" dirty="0">
              <a:latin typeface="Tms Rmn" charset="0"/>
            </a:endParaRPr>
          </a:p>
        </p:txBody>
      </p:sp>
      <p:graphicFrame>
        <p:nvGraphicFramePr>
          <p:cNvPr id="89250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37401"/>
              </p:ext>
            </p:extLst>
          </p:nvPr>
        </p:nvGraphicFramePr>
        <p:xfrm>
          <a:off x="711925" y="407526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25" y="407526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Oval 150"/>
          <p:cNvSpPr>
            <a:spLocks noChangeArrowheads="1"/>
          </p:cNvSpPr>
          <p:nvPr/>
        </p:nvSpPr>
        <p:spPr bwMode="auto">
          <a:xfrm>
            <a:off x="3135087" y="3406148"/>
            <a:ext cx="955027" cy="973747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107" name="Line 151"/>
          <p:cNvSpPr>
            <a:spLocks noChangeShapeType="1"/>
          </p:cNvSpPr>
          <p:nvPr/>
        </p:nvSpPr>
        <p:spPr bwMode="auto">
          <a:xfrm>
            <a:off x="3621026" y="2701797"/>
            <a:ext cx="0" cy="704351"/>
          </a:xfrm>
          <a:prstGeom prst="line">
            <a:avLst/>
          </a:prstGeom>
          <a:noFill/>
          <a:ln w="28575">
            <a:solidFill>
              <a:schemeClr val="tx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108" name="Line 152"/>
          <p:cNvSpPr>
            <a:spLocks noChangeShapeType="1"/>
          </p:cNvSpPr>
          <p:nvPr/>
        </p:nvSpPr>
        <p:spPr bwMode="auto">
          <a:xfrm>
            <a:off x="3657543" y="4385507"/>
            <a:ext cx="0" cy="746445"/>
          </a:xfrm>
          <a:prstGeom prst="line">
            <a:avLst/>
          </a:prstGeom>
          <a:noFill/>
          <a:ln w="28575">
            <a:solidFill>
              <a:schemeClr val="tx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109" name="Line 153"/>
          <p:cNvSpPr>
            <a:spLocks noChangeShapeType="1"/>
          </p:cNvSpPr>
          <p:nvPr/>
        </p:nvSpPr>
        <p:spPr bwMode="auto">
          <a:xfrm>
            <a:off x="3665969" y="5106695"/>
            <a:ext cx="2418466" cy="19644"/>
          </a:xfrm>
          <a:prstGeom prst="line">
            <a:avLst/>
          </a:prstGeom>
          <a:noFill/>
          <a:ln w="28575">
            <a:solidFill>
              <a:schemeClr val="tx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SG"/>
          </a:p>
        </p:txBody>
      </p:sp>
      <p:sp>
        <p:nvSpPr>
          <p:cNvPr id="110" name="Oval 155"/>
          <p:cNvSpPr>
            <a:spLocks noChangeArrowheads="1"/>
          </p:cNvSpPr>
          <p:nvPr/>
        </p:nvSpPr>
        <p:spPr bwMode="auto">
          <a:xfrm>
            <a:off x="5876576" y="2623321"/>
            <a:ext cx="162916" cy="182401"/>
          </a:xfrm>
          <a:prstGeom prst="ellips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tx1">
                <a:lumMod val="8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11" name="Oval 156"/>
          <p:cNvSpPr>
            <a:spLocks noChangeArrowheads="1"/>
          </p:cNvSpPr>
          <p:nvPr/>
        </p:nvSpPr>
        <p:spPr bwMode="auto">
          <a:xfrm>
            <a:off x="5980504" y="5028122"/>
            <a:ext cx="162916" cy="182403"/>
          </a:xfrm>
          <a:prstGeom prst="ellips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tx1">
                <a:lumMod val="8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13" name="Rectangle 159"/>
          <p:cNvSpPr>
            <a:spLocks noChangeArrowheads="1"/>
          </p:cNvSpPr>
          <p:nvPr/>
        </p:nvSpPr>
        <p:spPr bwMode="auto">
          <a:xfrm rot="16200000">
            <a:off x="4495306" y="3781907"/>
            <a:ext cx="1464828" cy="556163"/>
          </a:xfrm>
          <a:prstGeom prst="rect">
            <a:avLst/>
          </a:prstGeom>
          <a:noFill/>
          <a:ln w="2857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114" name="Line 160"/>
          <p:cNvSpPr>
            <a:spLocks noChangeShapeType="1"/>
          </p:cNvSpPr>
          <p:nvPr/>
        </p:nvSpPr>
        <p:spPr bwMode="auto">
          <a:xfrm>
            <a:off x="3635072" y="2704602"/>
            <a:ext cx="2325771" cy="0"/>
          </a:xfrm>
          <a:prstGeom prst="line">
            <a:avLst/>
          </a:prstGeom>
          <a:noFill/>
          <a:ln w="28575">
            <a:solidFill>
              <a:schemeClr val="tx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SG"/>
          </a:p>
        </p:txBody>
      </p:sp>
      <p:sp>
        <p:nvSpPr>
          <p:cNvPr id="115" name="Text Box 161"/>
          <p:cNvSpPr txBox="1">
            <a:spLocks noChangeArrowheads="1"/>
          </p:cNvSpPr>
          <p:nvPr/>
        </p:nvSpPr>
        <p:spPr bwMode="auto">
          <a:xfrm>
            <a:off x="5925989" y="5200733"/>
            <a:ext cx="775257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1">
                    <a:lumMod val="85000"/>
                  </a:schemeClr>
                </a:solidFill>
              </a:rPr>
              <a:t>B</a:t>
            </a:r>
          </a:p>
        </p:txBody>
      </p:sp>
      <p:sp>
        <p:nvSpPr>
          <p:cNvPr id="116" name="Line 162"/>
          <p:cNvSpPr>
            <a:spLocks noChangeShapeType="1"/>
          </p:cNvSpPr>
          <p:nvPr/>
        </p:nvSpPr>
        <p:spPr bwMode="auto">
          <a:xfrm flipV="1">
            <a:off x="3592285" y="3513908"/>
            <a:ext cx="13063" cy="692331"/>
          </a:xfrm>
          <a:prstGeom prst="line">
            <a:avLst/>
          </a:prstGeom>
          <a:noFill/>
          <a:ln w="28575">
            <a:solidFill>
              <a:schemeClr val="tx1">
                <a:lumMod val="8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SG"/>
          </a:p>
        </p:txBody>
      </p:sp>
      <p:sp>
        <p:nvSpPr>
          <p:cNvPr id="117" name="Line 163"/>
          <p:cNvSpPr>
            <a:spLocks noChangeShapeType="1"/>
          </p:cNvSpPr>
          <p:nvPr/>
        </p:nvSpPr>
        <p:spPr bwMode="auto">
          <a:xfrm flipH="1">
            <a:off x="5252998" y="2690949"/>
            <a:ext cx="24396" cy="653463"/>
          </a:xfrm>
          <a:prstGeom prst="line">
            <a:avLst/>
          </a:prstGeom>
          <a:noFill/>
          <a:ln w="28575">
            <a:solidFill>
              <a:schemeClr val="tx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SG"/>
          </a:p>
        </p:txBody>
      </p:sp>
      <p:sp>
        <p:nvSpPr>
          <p:cNvPr id="118" name="Line 164"/>
          <p:cNvSpPr>
            <a:spLocks noChangeShapeType="1"/>
          </p:cNvSpPr>
          <p:nvPr/>
        </p:nvSpPr>
        <p:spPr bwMode="auto">
          <a:xfrm flipH="1">
            <a:off x="5219293" y="4792402"/>
            <a:ext cx="0" cy="336742"/>
          </a:xfrm>
          <a:prstGeom prst="line">
            <a:avLst/>
          </a:prstGeom>
          <a:noFill/>
          <a:ln w="28575">
            <a:solidFill>
              <a:schemeClr val="tx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SG"/>
          </a:p>
        </p:txBody>
      </p:sp>
      <p:graphicFrame>
        <p:nvGraphicFramePr>
          <p:cNvPr id="119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07178"/>
              </p:ext>
            </p:extLst>
          </p:nvPr>
        </p:nvGraphicFramePr>
        <p:xfrm>
          <a:off x="5687741" y="3775166"/>
          <a:ext cx="2476545" cy="61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5" imgW="1079280" imgH="241200" progId="Equation.3">
                  <p:embed/>
                </p:oleObj>
              </mc:Choice>
              <mc:Fallback>
                <p:oleObj name="Equation" r:id="rId5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741" y="3775166"/>
                        <a:ext cx="2476545" cy="61395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649333"/>
              </p:ext>
            </p:extLst>
          </p:nvPr>
        </p:nvGraphicFramePr>
        <p:xfrm>
          <a:off x="297861" y="4410257"/>
          <a:ext cx="317686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7" imgW="1371600" imgH="241200" progId="Equation.3">
                  <p:embed/>
                </p:oleObj>
              </mc:Choice>
              <mc:Fallback>
                <p:oleObj name="Equation" r:id="rId7" imgW="137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61" y="4410257"/>
                        <a:ext cx="3176860" cy="5953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 Box 161"/>
          <p:cNvSpPr txBox="1">
            <a:spLocks noChangeArrowheads="1"/>
          </p:cNvSpPr>
          <p:nvPr/>
        </p:nvSpPr>
        <p:spPr bwMode="auto">
          <a:xfrm>
            <a:off x="5699566" y="2126607"/>
            <a:ext cx="775257" cy="46166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>
                <a:solidFill>
                  <a:schemeClr val="tx1">
                    <a:lumMod val="85000"/>
                  </a:schemeClr>
                </a:solidFill>
              </a:rPr>
              <a:t>A</a:t>
            </a:r>
            <a:endParaRPr lang="en-US" alt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974" y="6172200"/>
            <a:ext cx="3962400" cy="457200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/>
              <a:t>Theory &amp; </a:t>
            </a:r>
            <a:r>
              <a:rPr lang="en-US" altLang="en-US" dirty="0" smtClean="0"/>
              <a:t>Analysis / LML</a:t>
            </a:r>
            <a:endParaRPr lang="en-US" altLang="en-US" dirty="0"/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219" y="533400"/>
            <a:ext cx="6816213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b="1" dirty="0" smtClean="0"/>
              <a:t>Solution </a:t>
            </a:r>
            <a:r>
              <a:rPr lang="en-GB" altLang="en-US" b="1" dirty="0"/>
              <a:t>to </a:t>
            </a:r>
            <a:r>
              <a:rPr lang="en-GB" altLang="en-US" b="1" dirty="0" smtClean="0"/>
              <a:t>Tutorial 4, Question </a:t>
            </a:r>
            <a:r>
              <a:rPr lang="en-GB" altLang="en-US" b="1" dirty="0" smtClean="0"/>
              <a:t>3</a:t>
            </a:r>
            <a:br>
              <a:rPr lang="en-GB" altLang="en-US" b="1" dirty="0" smtClean="0"/>
            </a:br>
            <a:r>
              <a:rPr lang="en-GB" altLang="en-US" b="1" dirty="0" smtClean="0"/>
              <a:t>(</a:t>
            </a:r>
            <a:r>
              <a:rPr lang="en-GB" altLang="en-US" b="1" dirty="0" smtClean="0"/>
              <a:t>Norton’s Theorem only)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428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211</TotalTime>
  <Words>230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SimSun</vt:lpstr>
      <vt:lpstr>Arial</vt:lpstr>
      <vt:lpstr>Calibri</vt:lpstr>
      <vt:lpstr>Franklin Gothic Book</vt:lpstr>
      <vt:lpstr>Perpetua</vt:lpstr>
      <vt:lpstr>Symbol</vt:lpstr>
      <vt:lpstr>Times New Roman</vt:lpstr>
      <vt:lpstr>Tms Rmn</vt:lpstr>
      <vt:lpstr>Wingdings</vt:lpstr>
      <vt:lpstr>Wingdings 2</vt:lpstr>
      <vt:lpstr>Equity</vt:lpstr>
      <vt:lpstr>Clip</vt:lpstr>
      <vt:lpstr>Equation</vt:lpstr>
      <vt:lpstr>Solution to Tutorial 4, Question 3 (Norton’s Theorem only)</vt:lpstr>
      <vt:lpstr>Solution to Tutorial 4, Question 3 (Norton’s Theorem only)</vt:lpstr>
      <vt:lpstr>Solution to Tutorial 4, Question 3 (Norton’s Theorem only)</vt:lpstr>
      <vt:lpstr>Solution to Tutorial 4, Question 3 (Norton’s Theorem only)</vt:lpstr>
      <vt:lpstr>Solution to Tutorial 4, Question 3 (Norton’s Theorem only)</vt:lpstr>
      <vt:lpstr>Solution to Tutorial 4, Question 3 (Norton’s Theorem only)</vt:lpstr>
      <vt:lpstr>Solution to Tutorial 4, Question 3 (Norton’s Theorem only)</vt:lpstr>
      <vt:lpstr>Solution to Tutorial 4, Question 3 (Norton’s Theorem only)</vt:lpstr>
      <vt:lpstr>Solution to Tutorial 4, Question 3 (Norton’s Theorem only)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Tutorial 4</dc:title>
  <dc:creator>Staff</dc:creator>
  <cp:lastModifiedBy>Lee Mei Lai</cp:lastModifiedBy>
  <cp:revision>28</cp:revision>
  <dcterms:created xsi:type="dcterms:W3CDTF">2013-12-29T13:34:11Z</dcterms:created>
  <dcterms:modified xsi:type="dcterms:W3CDTF">2020-04-06T07:39:25Z</dcterms:modified>
</cp:coreProperties>
</file>