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"/>
  </p:notesMasterIdLst>
  <p:sldIdLst>
    <p:sldId id="264" r:id="rId2"/>
    <p:sldId id="267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17CB"/>
    <a:srgbClr val="200D71"/>
    <a:srgbClr val="0D052D"/>
    <a:srgbClr val="002F8E"/>
    <a:srgbClr val="0055FE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D9DB5-5FBF-4FD1-9280-E64B5529F0D2}" type="datetimeFigureOut">
              <a:rPr lang="en-SG" smtClean="0"/>
              <a:t>6/4/2020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45B36-2D00-4C45-B3F4-CD3F29994B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93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 dirty="0" smtClean="0">
                <a:cs typeface="Times New Roman" pitchFamily="18" charset="0"/>
              </a:rPr>
              <a:t>I</a:t>
            </a:r>
            <a:r>
              <a:rPr lang="en-GB" altLang="en-US" baseline="-30000" dirty="0" smtClean="0">
                <a:cs typeface="Times New Roman" pitchFamily="18" charset="0"/>
              </a:rPr>
              <a:t>Y</a:t>
            </a:r>
            <a:r>
              <a:rPr lang="en-GB" altLang="en-US" dirty="0" smtClean="0">
                <a:cs typeface="Times New Roman" pitchFamily="18" charset="0"/>
              </a:rPr>
              <a:t> = 14.985</a:t>
            </a:r>
            <a:r>
              <a:rPr lang="en-GB" altLang="en-US" dirty="0" smtClean="0">
                <a:latin typeface="Symbol" pitchFamily="18" charset="2"/>
                <a:cs typeface="Times New Roman" pitchFamily="18" charset="0"/>
              </a:rPr>
              <a:t>Ð-</a:t>
            </a:r>
            <a:r>
              <a:rPr lang="en-GB" altLang="en-US" dirty="0" smtClean="0">
                <a:cs typeface="Times New Roman" pitchFamily="18" charset="0"/>
              </a:rPr>
              <a:t>150</a:t>
            </a:r>
            <a:r>
              <a:rPr lang="en-GB" altLang="en-US" baseline="30000" dirty="0" smtClean="0">
                <a:cs typeface="Times New Roman" pitchFamily="18" charset="0"/>
              </a:rPr>
              <a:t>0</a:t>
            </a:r>
            <a:r>
              <a:rPr lang="en-GB" altLang="en-US" dirty="0" smtClean="0">
                <a:latin typeface="Symbol" pitchFamily="18" charset="2"/>
                <a:cs typeface="Times New Roman" pitchFamily="18" charset="0"/>
              </a:rPr>
              <a:t>-3</a:t>
            </a:r>
            <a:r>
              <a:rPr lang="en-GB" altLang="en-US" dirty="0" smtClean="0">
                <a:cs typeface="Times New Roman" pitchFamily="18" charset="0"/>
              </a:rPr>
              <a:t>0</a:t>
            </a:r>
            <a:r>
              <a:rPr lang="en-GB" altLang="en-US" baseline="30000" dirty="0" smtClean="0">
                <a:cs typeface="Times New Roman" pitchFamily="18" charset="0"/>
              </a:rPr>
              <a:t>0</a:t>
            </a:r>
            <a:r>
              <a:rPr lang="en-GB" altLang="en-US" dirty="0" smtClean="0">
                <a:cs typeface="Times New Roman" pitchFamily="18" charset="0"/>
              </a:rPr>
              <a:t> =14.985</a:t>
            </a:r>
            <a:r>
              <a:rPr lang="en-GB" altLang="en-US" dirty="0" smtClean="0">
                <a:latin typeface="Symbol" pitchFamily="18" charset="2"/>
                <a:cs typeface="Times New Roman" pitchFamily="18" charset="0"/>
              </a:rPr>
              <a:t>Ð-</a:t>
            </a:r>
            <a:r>
              <a:rPr lang="en-GB" altLang="en-US" dirty="0" smtClean="0">
                <a:cs typeface="Times New Roman" pitchFamily="18" charset="0"/>
              </a:rPr>
              <a:t>180</a:t>
            </a:r>
            <a:r>
              <a:rPr lang="en-GB" altLang="en-US" baseline="30000" dirty="0" smtClean="0">
                <a:cs typeface="Times New Roman" pitchFamily="18" charset="0"/>
              </a:rPr>
              <a:t>0</a:t>
            </a:r>
            <a:r>
              <a:rPr lang="en-GB" altLang="en-US" dirty="0" smtClean="0">
                <a:cs typeface="Times New Roman" pitchFamily="18" charset="0"/>
              </a:rPr>
              <a:t> A	</a:t>
            </a:r>
            <a:r>
              <a:rPr lang="en-GB" altLang="en-US" dirty="0" smtClean="0"/>
              <a:t> </a:t>
            </a:r>
          </a:p>
          <a:p>
            <a:pPr algn="just"/>
            <a:r>
              <a:rPr lang="en-US" altLang="en-US" dirty="0" smtClean="0">
                <a:cs typeface="Times New Roman" pitchFamily="18" charset="0"/>
              </a:rPr>
              <a:t>I</a:t>
            </a:r>
            <a:r>
              <a:rPr lang="en-US" altLang="en-US" baseline="-30000" dirty="0" smtClean="0">
                <a:cs typeface="Times New Roman" pitchFamily="18" charset="0"/>
              </a:rPr>
              <a:t>B</a:t>
            </a:r>
            <a:r>
              <a:rPr lang="en-US" altLang="en-US" dirty="0" smtClean="0">
                <a:cs typeface="Times New Roman" pitchFamily="18" charset="0"/>
              </a:rPr>
              <a:t> = 14.985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</a:rPr>
              <a:t>Ð90</a:t>
            </a:r>
            <a:r>
              <a:rPr lang="en-US" altLang="en-US" baseline="30000" dirty="0" smtClean="0">
                <a:cs typeface="Times New Roman" pitchFamily="18" charset="0"/>
              </a:rPr>
              <a:t>0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</a:rPr>
              <a:t>-3</a:t>
            </a:r>
            <a:r>
              <a:rPr lang="en-US" altLang="en-US" dirty="0" smtClean="0">
                <a:cs typeface="Times New Roman" pitchFamily="18" charset="0"/>
              </a:rPr>
              <a:t>0</a:t>
            </a:r>
            <a:r>
              <a:rPr lang="en-US" altLang="en-US" baseline="30000" dirty="0" smtClean="0">
                <a:cs typeface="Times New Roman" pitchFamily="18" charset="0"/>
              </a:rPr>
              <a:t>0</a:t>
            </a:r>
            <a:r>
              <a:rPr lang="en-US" altLang="en-US" dirty="0" smtClean="0">
                <a:cs typeface="Times New Roman" pitchFamily="18" charset="0"/>
              </a:rPr>
              <a:t> = 14.985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</a:rPr>
              <a:t>Ð</a:t>
            </a:r>
            <a:r>
              <a:rPr lang="en-US" altLang="en-US" dirty="0" smtClean="0">
                <a:cs typeface="Times New Roman" pitchFamily="18" charset="0"/>
              </a:rPr>
              <a:t>60</a:t>
            </a:r>
            <a:r>
              <a:rPr lang="en-US" altLang="en-US" baseline="30000" dirty="0" smtClean="0">
                <a:cs typeface="Times New Roman" pitchFamily="18" charset="0"/>
              </a:rPr>
              <a:t>0</a:t>
            </a:r>
            <a:r>
              <a:rPr lang="en-US" altLang="en-US" dirty="0" smtClean="0">
                <a:cs typeface="Times New Roman" pitchFamily="18" charset="0"/>
              </a:rPr>
              <a:t> A</a:t>
            </a:r>
          </a:p>
          <a:p>
            <a:endParaRPr lang="en-GB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 dirty="0" smtClean="0">
                <a:cs typeface="Times New Roman" pitchFamily="18" charset="0"/>
              </a:rPr>
              <a:t>I</a:t>
            </a:r>
            <a:r>
              <a:rPr lang="en-GB" altLang="en-US" baseline="-30000" dirty="0" smtClean="0">
                <a:cs typeface="Times New Roman" pitchFamily="18" charset="0"/>
              </a:rPr>
              <a:t>Y</a:t>
            </a:r>
            <a:r>
              <a:rPr lang="en-GB" altLang="en-US" dirty="0" smtClean="0">
                <a:cs typeface="Times New Roman" pitchFamily="18" charset="0"/>
              </a:rPr>
              <a:t> = 14.985</a:t>
            </a:r>
            <a:r>
              <a:rPr lang="en-GB" altLang="en-US" dirty="0" smtClean="0">
                <a:latin typeface="Symbol" pitchFamily="18" charset="2"/>
                <a:cs typeface="Times New Roman" pitchFamily="18" charset="0"/>
              </a:rPr>
              <a:t>Ð-</a:t>
            </a:r>
            <a:r>
              <a:rPr lang="en-GB" altLang="en-US" dirty="0" smtClean="0">
                <a:cs typeface="Times New Roman" pitchFamily="18" charset="0"/>
              </a:rPr>
              <a:t>150</a:t>
            </a:r>
            <a:r>
              <a:rPr lang="en-GB" altLang="en-US" baseline="30000" dirty="0" smtClean="0">
                <a:cs typeface="Times New Roman" pitchFamily="18" charset="0"/>
              </a:rPr>
              <a:t>0</a:t>
            </a:r>
            <a:r>
              <a:rPr lang="en-GB" altLang="en-US" dirty="0" smtClean="0">
                <a:latin typeface="Symbol" pitchFamily="18" charset="2"/>
                <a:cs typeface="Times New Roman" pitchFamily="18" charset="0"/>
              </a:rPr>
              <a:t>-3</a:t>
            </a:r>
            <a:r>
              <a:rPr lang="en-GB" altLang="en-US" dirty="0" smtClean="0">
                <a:cs typeface="Times New Roman" pitchFamily="18" charset="0"/>
              </a:rPr>
              <a:t>0</a:t>
            </a:r>
            <a:r>
              <a:rPr lang="en-GB" altLang="en-US" baseline="30000" dirty="0" smtClean="0">
                <a:cs typeface="Times New Roman" pitchFamily="18" charset="0"/>
              </a:rPr>
              <a:t>0</a:t>
            </a:r>
            <a:r>
              <a:rPr lang="en-GB" altLang="en-US" dirty="0" smtClean="0">
                <a:cs typeface="Times New Roman" pitchFamily="18" charset="0"/>
              </a:rPr>
              <a:t> =14.985</a:t>
            </a:r>
            <a:r>
              <a:rPr lang="en-GB" altLang="en-US" dirty="0" smtClean="0">
                <a:latin typeface="Symbol" pitchFamily="18" charset="2"/>
                <a:cs typeface="Times New Roman" pitchFamily="18" charset="0"/>
              </a:rPr>
              <a:t>Ð-</a:t>
            </a:r>
            <a:r>
              <a:rPr lang="en-GB" altLang="en-US" dirty="0" smtClean="0">
                <a:cs typeface="Times New Roman" pitchFamily="18" charset="0"/>
              </a:rPr>
              <a:t>180</a:t>
            </a:r>
            <a:r>
              <a:rPr lang="en-GB" altLang="en-US" baseline="30000" dirty="0" smtClean="0">
                <a:cs typeface="Times New Roman" pitchFamily="18" charset="0"/>
              </a:rPr>
              <a:t>0</a:t>
            </a:r>
            <a:r>
              <a:rPr lang="en-GB" altLang="en-US" dirty="0" smtClean="0">
                <a:cs typeface="Times New Roman" pitchFamily="18" charset="0"/>
              </a:rPr>
              <a:t> A	</a:t>
            </a:r>
            <a:r>
              <a:rPr lang="en-GB" altLang="en-US" dirty="0" smtClean="0"/>
              <a:t> </a:t>
            </a:r>
          </a:p>
          <a:p>
            <a:pPr algn="just"/>
            <a:r>
              <a:rPr lang="en-US" altLang="en-US" dirty="0" smtClean="0">
                <a:cs typeface="Times New Roman" pitchFamily="18" charset="0"/>
              </a:rPr>
              <a:t>I</a:t>
            </a:r>
            <a:r>
              <a:rPr lang="en-US" altLang="en-US" baseline="-30000" dirty="0" smtClean="0">
                <a:cs typeface="Times New Roman" pitchFamily="18" charset="0"/>
              </a:rPr>
              <a:t>B</a:t>
            </a:r>
            <a:r>
              <a:rPr lang="en-US" altLang="en-US" dirty="0" smtClean="0">
                <a:cs typeface="Times New Roman" pitchFamily="18" charset="0"/>
              </a:rPr>
              <a:t> = 14.985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</a:rPr>
              <a:t>Ð90</a:t>
            </a:r>
            <a:r>
              <a:rPr lang="en-US" altLang="en-US" baseline="30000" dirty="0" smtClean="0">
                <a:cs typeface="Times New Roman" pitchFamily="18" charset="0"/>
              </a:rPr>
              <a:t>0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</a:rPr>
              <a:t>-3</a:t>
            </a:r>
            <a:r>
              <a:rPr lang="en-US" altLang="en-US" dirty="0" smtClean="0">
                <a:cs typeface="Times New Roman" pitchFamily="18" charset="0"/>
              </a:rPr>
              <a:t>0</a:t>
            </a:r>
            <a:r>
              <a:rPr lang="en-US" altLang="en-US" baseline="30000" dirty="0" smtClean="0">
                <a:cs typeface="Times New Roman" pitchFamily="18" charset="0"/>
              </a:rPr>
              <a:t>0</a:t>
            </a:r>
            <a:r>
              <a:rPr lang="en-US" altLang="en-US" dirty="0" smtClean="0">
                <a:cs typeface="Times New Roman" pitchFamily="18" charset="0"/>
              </a:rPr>
              <a:t> = 14.985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</a:rPr>
              <a:t>Ð</a:t>
            </a:r>
            <a:r>
              <a:rPr lang="en-US" altLang="en-US" dirty="0" smtClean="0">
                <a:cs typeface="Times New Roman" pitchFamily="18" charset="0"/>
              </a:rPr>
              <a:t>60</a:t>
            </a:r>
            <a:r>
              <a:rPr lang="en-US" altLang="en-US" baseline="30000" dirty="0" smtClean="0">
                <a:cs typeface="Times New Roman" pitchFamily="18" charset="0"/>
              </a:rPr>
              <a:t>0</a:t>
            </a:r>
            <a:r>
              <a:rPr lang="en-US" altLang="en-US" dirty="0" smtClean="0">
                <a:cs typeface="Times New Roman" pitchFamily="18" charset="0"/>
              </a:rPr>
              <a:t> A</a:t>
            </a:r>
          </a:p>
          <a:p>
            <a:endParaRPr lang="en-GB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 dirty="0" smtClean="0">
                <a:cs typeface="Times New Roman" pitchFamily="18" charset="0"/>
              </a:rPr>
              <a:t>I</a:t>
            </a:r>
            <a:r>
              <a:rPr lang="en-GB" altLang="en-US" baseline="-30000" dirty="0" smtClean="0">
                <a:cs typeface="Times New Roman" pitchFamily="18" charset="0"/>
              </a:rPr>
              <a:t>Y</a:t>
            </a:r>
            <a:r>
              <a:rPr lang="en-GB" altLang="en-US" dirty="0" smtClean="0">
                <a:cs typeface="Times New Roman" pitchFamily="18" charset="0"/>
              </a:rPr>
              <a:t> = 14.985</a:t>
            </a:r>
            <a:r>
              <a:rPr lang="en-GB" altLang="en-US" dirty="0" smtClean="0">
                <a:latin typeface="Symbol" pitchFamily="18" charset="2"/>
                <a:cs typeface="Times New Roman" pitchFamily="18" charset="0"/>
              </a:rPr>
              <a:t>Ð-</a:t>
            </a:r>
            <a:r>
              <a:rPr lang="en-GB" altLang="en-US" dirty="0" smtClean="0">
                <a:cs typeface="Times New Roman" pitchFamily="18" charset="0"/>
              </a:rPr>
              <a:t>150</a:t>
            </a:r>
            <a:r>
              <a:rPr lang="en-GB" altLang="en-US" baseline="30000" dirty="0" smtClean="0">
                <a:cs typeface="Times New Roman" pitchFamily="18" charset="0"/>
              </a:rPr>
              <a:t>0</a:t>
            </a:r>
            <a:r>
              <a:rPr lang="en-GB" altLang="en-US" dirty="0" smtClean="0">
                <a:latin typeface="Symbol" pitchFamily="18" charset="2"/>
                <a:cs typeface="Times New Roman" pitchFamily="18" charset="0"/>
              </a:rPr>
              <a:t>-3</a:t>
            </a:r>
            <a:r>
              <a:rPr lang="en-GB" altLang="en-US" dirty="0" smtClean="0">
                <a:cs typeface="Times New Roman" pitchFamily="18" charset="0"/>
              </a:rPr>
              <a:t>0</a:t>
            </a:r>
            <a:r>
              <a:rPr lang="en-GB" altLang="en-US" baseline="30000" dirty="0" smtClean="0">
                <a:cs typeface="Times New Roman" pitchFamily="18" charset="0"/>
              </a:rPr>
              <a:t>0</a:t>
            </a:r>
            <a:r>
              <a:rPr lang="en-GB" altLang="en-US" dirty="0" smtClean="0">
                <a:cs typeface="Times New Roman" pitchFamily="18" charset="0"/>
              </a:rPr>
              <a:t> =14.985</a:t>
            </a:r>
            <a:r>
              <a:rPr lang="en-GB" altLang="en-US" dirty="0" smtClean="0">
                <a:latin typeface="Symbol" pitchFamily="18" charset="2"/>
                <a:cs typeface="Times New Roman" pitchFamily="18" charset="0"/>
              </a:rPr>
              <a:t>Ð-</a:t>
            </a:r>
            <a:r>
              <a:rPr lang="en-GB" altLang="en-US" dirty="0" smtClean="0">
                <a:cs typeface="Times New Roman" pitchFamily="18" charset="0"/>
              </a:rPr>
              <a:t>180</a:t>
            </a:r>
            <a:r>
              <a:rPr lang="en-GB" altLang="en-US" baseline="30000" dirty="0" smtClean="0">
                <a:cs typeface="Times New Roman" pitchFamily="18" charset="0"/>
              </a:rPr>
              <a:t>0</a:t>
            </a:r>
            <a:r>
              <a:rPr lang="en-GB" altLang="en-US" dirty="0" smtClean="0">
                <a:cs typeface="Times New Roman" pitchFamily="18" charset="0"/>
              </a:rPr>
              <a:t> A	</a:t>
            </a:r>
            <a:r>
              <a:rPr lang="en-GB" altLang="en-US" dirty="0" smtClean="0"/>
              <a:t> </a:t>
            </a:r>
          </a:p>
          <a:p>
            <a:pPr algn="just"/>
            <a:r>
              <a:rPr lang="en-US" altLang="en-US" dirty="0" smtClean="0">
                <a:cs typeface="Times New Roman" pitchFamily="18" charset="0"/>
              </a:rPr>
              <a:t>I</a:t>
            </a:r>
            <a:r>
              <a:rPr lang="en-US" altLang="en-US" baseline="-30000" dirty="0" smtClean="0">
                <a:cs typeface="Times New Roman" pitchFamily="18" charset="0"/>
              </a:rPr>
              <a:t>B</a:t>
            </a:r>
            <a:r>
              <a:rPr lang="en-US" altLang="en-US" dirty="0" smtClean="0">
                <a:cs typeface="Times New Roman" pitchFamily="18" charset="0"/>
              </a:rPr>
              <a:t> = 14.985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</a:rPr>
              <a:t>Ð90</a:t>
            </a:r>
            <a:r>
              <a:rPr lang="en-US" altLang="en-US" baseline="30000" dirty="0" smtClean="0">
                <a:cs typeface="Times New Roman" pitchFamily="18" charset="0"/>
              </a:rPr>
              <a:t>0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</a:rPr>
              <a:t>-3</a:t>
            </a:r>
            <a:r>
              <a:rPr lang="en-US" altLang="en-US" dirty="0" smtClean="0">
                <a:cs typeface="Times New Roman" pitchFamily="18" charset="0"/>
              </a:rPr>
              <a:t>0</a:t>
            </a:r>
            <a:r>
              <a:rPr lang="en-US" altLang="en-US" baseline="30000" dirty="0" smtClean="0">
                <a:cs typeface="Times New Roman" pitchFamily="18" charset="0"/>
              </a:rPr>
              <a:t>0</a:t>
            </a:r>
            <a:r>
              <a:rPr lang="en-US" altLang="en-US" dirty="0" smtClean="0">
                <a:cs typeface="Times New Roman" pitchFamily="18" charset="0"/>
              </a:rPr>
              <a:t> = 14.985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</a:rPr>
              <a:t>Ð</a:t>
            </a:r>
            <a:r>
              <a:rPr lang="en-US" altLang="en-US" dirty="0" smtClean="0">
                <a:cs typeface="Times New Roman" pitchFamily="18" charset="0"/>
              </a:rPr>
              <a:t>60</a:t>
            </a:r>
            <a:r>
              <a:rPr lang="en-US" altLang="en-US" baseline="30000" dirty="0" smtClean="0">
                <a:cs typeface="Times New Roman" pitchFamily="18" charset="0"/>
              </a:rPr>
              <a:t>0</a:t>
            </a:r>
            <a:r>
              <a:rPr lang="en-US" altLang="en-US" dirty="0" smtClean="0">
                <a:cs typeface="Times New Roman" pitchFamily="18" charset="0"/>
              </a:rPr>
              <a:t> A</a:t>
            </a:r>
          </a:p>
          <a:p>
            <a:endParaRPr lang="en-GB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ET0053: Circuit Theory &amp; Analysis                                   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02C8FC8-B531-434F-8E8D-40F2B71CEE8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ET0053: Circuit Theory &amp; Analysis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865F-4E5E-4D77-BD96-E71D34EC5A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ET0053: Circuit Theory &amp; Analysis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EDC6-CF6E-4C2D-83BD-E01C6CDFF56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ET0053: Circuit Theory &amp; Analysis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D77F-F6E3-4A96-8B1F-C7C55E6721F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r>
              <a:rPr lang="en-SG" smtClean="0"/>
              <a:t>ET0053: Circuit Theory &amp; Analysis                                  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0F77A89-F885-4887-AF9B-113D405B8E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ET0053: Circuit Theory &amp; Analysis 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3327-69FF-4264-8749-8C540874BB6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ET0053: Circuit Theory &amp; Analysis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AB8F-2FEA-4F56-8293-B84D1F8224F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ET0053: Circuit Theory &amp; Analysis 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8FA4-2816-4880-ACD6-A8911CA2700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ET0053: Circuit Theory &amp; Analysis       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DBD4-9CF9-488A-A61A-50D9C2826E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ET0053: Circuit Theory &amp; Analysis 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71A1-5B73-4329-AA93-FADA56F16EE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r>
              <a:rPr lang="en-SG" smtClean="0"/>
              <a:t>ET0053: Circuit Theory &amp; Analysis 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BBBD6DE-FBDA-4A2F-AB2C-EB85DCD46F0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SG" smtClean="0"/>
              <a:t>ET0053: Circuit Theory &amp; Analysis                                   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0B3D1B1-40AA-42FB-BDDB-58BCBB6B96C5}" type="slidenum">
              <a:rPr lang="en-US" alt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2"/>
          <p:cNvSpPr>
            <a:spLocks noGrp="1" noChangeArrowheads="1"/>
          </p:cNvSpPr>
          <p:nvPr>
            <p:ph type="title"/>
          </p:nvPr>
        </p:nvSpPr>
        <p:spPr>
          <a:xfrm>
            <a:off x="481781" y="500421"/>
            <a:ext cx="8391618" cy="778098"/>
          </a:xfrm>
          <a:noFill/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FFFFFF"/>
                </a:solidFill>
                <a:prstDash val="solid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pPr algn="ctr"/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</a:rPr>
              <a:t>Solution to Tutorial </a:t>
            </a:r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</a:rPr>
              <a:t>5, Question 1</a:t>
            </a:r>
            <a:b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</a:rPr>
              <a:t> (Phasor Diagram only)</a:t>
            </a:r>
            <a:endParaRPr lang="en-GB" altLang="en-US" sz="36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69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9868" y="6172200"/>
            <a:ext cx="3198515" cy="457200"/>
          </a:xfrm>
          <a:noFill/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dirty="0" smtClean="0">
                <a:solidFill>
                  <a:srgbClr val="616161"/>
                </a:solidFill>
              </a:rPr>
              <a:t>Circuit </a:t>
            </a:r>
            <a:r>
              <a:rPr lang="en-US" altLang="en-US" sz="1400" dirty="0" smtClean="0">
                <a:solidFill>
                  <a:srgbClr val="616161"/>
                </a:solidFill>
              </a:rPr>
              <a:t>Theory &amp; </a:t>
            </a:r>
            <a:r>
              <a:rPr lang="en-US" altLang="en-US" sz="1400" dirty="0" smtClean="0">
                <a:solidFill>
                  <a:srgbClr val="616161"/>
                </a:solidFill>
              </a:rPr>
              <a:t>Analysis / LML                                   </a:t>
            </a:r>
            <a:endParaRPr lang="en-US" altLang="en-US" sz="1400" dirty="0" smtClean="0">
              <a:solidFill>
                <a:srgbClr val="616161"/>
              </a:solidFill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66986" y="6172200"/>
            <a:ext cx="457200" cy="457200"/>
          </a:xfrm>
          <a:noFill/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fld id="{49070AD5-1563-418A-97CF-BC2012541839}" type="slidenum">
              <a:rPr lang="en-US" altLang="en-US" sz="1400">
                <a:solidFill>
                  <a:srgbClr val="616161"/>
                </a:solidFill>
              </a:rPr>
              <a:pPr/>
              <a:t>1</a:t>
            </a:fld>
            <a:endParaRPr lang="en-US" altLang="en-US" sz="1400">
              <a:solidFill>
                <a:srgbClr val="616161"/>
              </a:solidFill>
            </a:endParaRPr>
          </a:p>
        </p:txBody>
      </p:sp>
      <p:sp>
        <p:nvSpPr>
          <p:cNvPr id="29703" name="Rectangle 5"/>
          <p:cNvSpPr>
            <a:spLocks noChangeAspect="1" noChangeArrowheads="1"/>
          </p:cNvSpPr>
          <p:nvPr/>
        </p:nvSpPr>
        <p:spPr bwMode="auto">
          <a:xfrm>
            <a:off x="179512" y="1704083"/>
            <a:ext cx="3779386" cy="475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44450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dirty="0">
                <a:solidFill>
                  <a:schemeClr val="accent5"/>
                </a:solidFill>
              </a:rPr>
              <a:t>Phase </a:t>
            </a:r>
            <a:r>
              <a:rPr lang="en-GB" altLang="en-US" sz="2800" dirty="0" smtClean="0">
                <a:solidFill>
                  <a:schemeClr val="accent5"/>
                </a:solidFill>
              </a:rPr>
              <a:t>sequence ABC</a:t>
            </a:r>
            <a:endParaRPr lang="en-GB" altLang="en-US" sz="2800" dirty="0">
              <a:solidFill>
                <a:schemeClr val="accent5"/>
              </a:solidFill>
            </a:endParaRPr>
          </a:p>
        </p:txBody>
      </p:sp>
      <p:sp>
        <p:nvSpPr>
          <p:cNvPr id="1228819" name="Rectangle 19"/>
          <p:cNvSpPr>
            <a:spLocks noChangeAspect="1" noChangeArrowheads="1"/>
          </p:cNvSpPr>
          <p:nvPr/>
        </p:nvSpPr>
        <p:spPr bwMode="auto">
          <a:xfrm>
            <a:off x="6156176" y="992858"/>
            <a:ext cx="506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altLang="en-US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" name="Rectangle 5"/>
          <p:cNvSpPr>
            <a:spLocks noChangeAspect="1" noChangeArrowheads="1"/>
          </p:cNvSpPr>
          <p:nvPr/>
        </p:nvSpPr>
        <p:spPr bwMode="auto">
          <a:xfrm>
            <a:off x="198350" y="1262887"/>
            <a:ext cx="4628462" cy="475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44450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0070C0"/>
                </a:solidFill>
              </a:rPr>
              <a:t>Question 1: </a:t>
            </a:r>
            <a:r>
              <a:rPr lang="en-GB" altLang="en-US" sz="2800" dirty="0" err="1" smtClean="0">
                <a:solidFill>
                  <a:srgbClr val="0070C0"/>
                </a:solidFill>
              </a:rPr>
              <a:t>Phasor</a:t>
            </a:r>
            <a:r>
              <a:rPr lang="en-GB" altLang="en-US" sz="2800" dirty="0" smtClean="0">
                <a:solidFill>
                  <a:srgbClr val="0070C0"/>
                </a:solidFill>
              </a:rPr>
              <a:t> Diagram</a:t>
            </a:r>
            <a:endParaRPr lang="en-GB" altLang="en-US" sz="2800" dirty="0">
              <a:solidFill>
                <a:srgbClr val="0070C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961074" y="2286633"/>
            <a:ext cx="1955267" cy="1677930"/>
            <a:chOff x="2961074" y="2286633"/>
            <a:chExt cx="1955267" cy="1677930"/>
          </a:xfrm>
        </p:grpSpPr>
        <p:sp>
          <p:nvSpPr>
            <p:cNvPr id="29750" name="Rectangle 24"/>
            <p:cNvSpPr>
              <a:spLocks noChangeAspect="1" noChangeArrowheads="1"/>
            </p:cNvSpPr>
            <p:nvPr/>
          </p:nvSpPr>
          <p:spPr bwMode="auto">
            <a:xfrm rot="164602">
              <a:off x="2961074" y="2286633"/>
              <a:ext cx="506549" cy="414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dirty="0" smtClean="0">
                  <a:solidFill>
                    <a:srgbClr val="993300"/>
                  </a:solidFill>
                </a:rPr>
                <a:t>V</a:t>
              </a:r>
              <a:r>
                <a:rPr lang="en-GB" altLang="en-US" sz="2400" baseline="-25000" dirty="0" smtClean="0">
                  <a:solidFill>
                    <a:srgbClr val="993300"/>
                  </a:solidFill>
                </a:rPr>
                <a:t>BN</a:t>
              </a:r>
              <a:endParaRPr lang="en-GB" altLang="en-US" sz="2400" baseline="-25000" dirty="0">
                <a:solidFill>
                  <a:srgbClr val="993300"/>
                </a:solidFill>
              </a:endParaRPr>
            </a:p>
          </p:txBody>
        </p:sp>
        <p:sp>
          <p:nvSpPr>
            <p:cNvPr id="1228827" name="Line 27"/>
            <p:cNvSpPr>
              <a:spLocks noChangeAspect="1" noChangeShapeType="1"/>
            </p:cNvSpPr>
            <p:nvPr/>
          </p:nvSpPr>
          <p:spPr bwMode="auto">
            <a:xfrm rot="13184359">
              <a:off x="3339953" y="3033275"/>
              <a:ext cx="1576388" cy="0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SG" sz="3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" name="Rectangle 18"/>
            <p:cNvSpPr>
              <a:spLocks noChangeAspect="1" noChangeArrowheads="1"/>
            </p:cNvSpPr>
            <p:nvPr/>
          </p:nvSpPr>
          <p:spPr bwMode="auto">
            <a:xfrm>
              <a:off x="4112914" y="3642680"/>
              <a:ext cx="720080" cy="321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800" dirty="0" smtClean="0">
                  <a:solidFill>
                    <a:srgbClr val="000020"/>
                  </a:solidFill>
                  <a:latin typeface="Symbol" pitchFamily="18" charset="2"/>
                </a:rPr>
                <a:t>20</a:t>
              </a:r>
              <a:r>
                <a:rPr lang="en-GB" altLang="en-US" sz="1800" baseline="30000" dirty="0" smtClean="0">
                  <a:solidFill>
                    <a:srgbClr val="000020"/>
                  </a:solidFill>
                  <a:latin typeface="Symbol" pitchFamily="18" charset="2"/>
                </a:rPr>
                <a:t>0</a:t>
              </a:r>
              <a:endParaRPr lang="en-GB" altLang="en-US" sz="1800" baseline="100000" dirty="0">
                <a:solidFill>
                  <a:srgbClr val="000020"/>
                </a:solidFill>
              </a:endParaRPr>
            </a:p>
          </p:txBody>
        </p:sp>
        <p:sp>
          <p:nvSpPr>
            <p:cNvPr id="72" name="Arc 71"/>
            <p:cNvSpPr/>
            <p:nvPr/>
          </p:nvSpPr>
          <p:spPr>
            <a:xfrm rot="14324170">
              <a:off x="4412922" y="3464157"/>
              <a:ext cx="402832" cy="195064"/>
            </a:xfrm>
            <a:prstGeom prst="arc">
              <a:avLst>
                <a:gd name="adj1" fmla="val 7962805"/>
                <a:gd name="adj2" fmla="val 919114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26272" y="2311221"/>
            <a:ext cx="2088840" cy="1708996"/>
            <a:chOff x="4426272" y="2311221"/>
            <a:chExt cx="2088840" cy="1708996"/>
          </a:xfrm>
        </p:grpSpPr>
        <p:sp>
          <p:nvSpPr>
            <p:cNvPr id="29757" name="Rectangle 18"/>
            <p:cNvSpPr>
              <a:spLocks noChangeAspect="1" noChangeArrowheads="1"/>
            </p:cNvSpPr>
            <p:nvPr/>
          </p:nvSpPr>
          <p:spPr bwMode="auto">
            <a:xfrm rot="150314">
              <a:off x="4952741" y="3691227"/>
              <a:ext cx="720080" cy="328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800" dirty="0" smtClean="0">
                  <a:solidFill>
                    <a:srgbClr val="000020"/>
                  </a:solidFill>
                  <a:latin typeface="Symbol" pitchFamily="18" charset="2"/>
                </a:rPr>
                <a:t>20</a:t>
              </a:r>
              <a:r>
                <a:rPr lang="en-GB" altLang="en-US" sz="1800" baseline="30000" dirty="0" smtClean="0">
                  <a:solidFill>
                    <a:srgbClr val="000020"/>
                  </a:solidFill>
                  <a:latin typeface="Symbol" pitchFamily="18" charset="2"/>
                </a:rPr>
                <a:t>0</a:t>
              </a:r>
              <a:endParaRPr lang="en-GB" altLang="en-US" sz="1800" baseline="100000" dirty="0">
                <a:solidFill>
                  <a:srgbClr val="000020"/>
                </a:solidFill>
              </a:endParaRPr>
            </a:p>
          </p:txBody>
        </p:sp>
        <p:sp>
          <p:nvSpPr>
            <p:cNvPr id="29756" name="Rectangle 17"/>
            <p:cNvSpPr>
              <a:spLocks noChangeAspect="1" noChangeArrowheads="1"/>
            </p:cNvSpPr>
            <p:nvPr/>
          </p:nvSpPr>
          <p:spPr bwMode="auto">
            <a:xfrm>
              <a:off x="6008563" y="2311221"/>
              <a:ext cx="506549" cy="414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dirty="0" smtClean="0">
                  <a:solidFill>
                    <a:srgbClr val="3333FF"/>
                  </a:solidFill>
                </a:rPr>
                <a:t>V</a:t>
              </a:r>
              <a:r>
                <a:rPr lang="en-GB" altLang="en-US" sz="2400" baseline="-25000" dirty="0" smtClean="0">
                  <a:solidFill>
                    <a:srgbClr val="3333FF"/>
                  </a:solidFill>
                </a:rPr>
                <a:t>CN</a:t>
              </a:r>
              <a:endParaRPr lang="en-GB" altLang="en-US" sz="2400" baseline="-25000" dirty="0">
                <a:solidFill>
                  <a:srgbClr val="3333FF"/>
                </a:solidFill>
              </a:endParaRPr>
            </a:p>
          </p:txBody>
        </p:sp>
        <p:sp>
          <p:nvSpPr>
            <p:cNvPr id="1228820" name="Line 20"/>
            <p:cNvSpPr>
              <a:spLocks noChangeAspect="1" noChangeShapeType="1"/>
            </p:cNvSpPr>
            <p:nvPr/>
          </p:nvSpPr>
          <p:spPr bwMode="auto">
            <a:xfrm rot="19594598">
              <a:off x="4585333" y="3089272"/>
              <a:ext cx="153833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SG" sz="36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Arc 2"/>
            <p:cNvSpPr/>
            <p:nvPr/>
          </p:nvSpPr>
          <p:spPr>
            <a:xfrm rot="7265435">
              <a:off x="4625342" y="3447583"/>
              <a:ext cx="614608" cy="182782"/>
            </a:xfrm>
            <a:prstGeom prst="arc">
              <a:avLst>
                <a:gd name="adj1" fmla="val 7962805"/>
                <a:gd name="adj2" fmla="val 919114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3" name="Arc 72"/>
            <p:cNvSpPr/>
            <p:nvPr/>
          </p:nvSpPr>
          <p:spPr>
            <a:xfrm rot="21091434">
              <a:off x="4570988" y="3210008"/>
              <a:ext cx="438533" cy="183114"/>
            </a:xfrm>
            <a:custGeom>
              <a:avLst/>
              <a:gdLst>
                <a:gd name="connsiteX0" fmla="*/ 143307 w 369803"/>
                <a:gd name="connsiteY0" fmla="*/ 91294 h 92479"/>
                <a:gd name="connsiteX1" fmla="*/ 119727 w 369803"/>
                <a:gd name="connsiteY1" fmla="*/ 2967 h 92479"/>
                <a:gd name="connsiteX2" fmla="*/ 205791 w 369803"/>
                <a:gd name="connsiteY2" fmla="*/ 295 h 92479"/>
                <a:gd name="connsiteX3" fmla="*/ 309570 w 369803"/>
                <a:gd name="connsiteY3" fmla="*/ 80388 h 92479"/>
                <a:gd name="connsiteX4" fmla="*/ 184902 w 369803"/>
                <a:gd name="connsiteY4" fmla="*/ 46240 h 92479"/>
                <a:gd name="connsiteX5" fmla="*/ 143307 w 369803"/>
                <a:gd name="connsiteY5" fmla="*/ 91294 h 92479"/>
                <a:gd name="connsiteX0" fmla="*/ 143307 w 369803"/>
                <a:gd name="connsiteY0" fmla="*/ 91294 h 92479"/>
                <a:gd name="connsiteX1" fmla="*/ 119727 w 369803"/>
                <a:gd name="connsiteY1" fmla="*/ 2967 h 92479"/>
                <a:gd name="connsiteX2" fmla="*/ 205791 w 369803"/>
                <a:gd name="connsiteY2" fmla="*/ 295 h 92479"/>
                <a:gd name="connsiteX3" fmla="*/ 309570 w 369803"/>
                <a:gd name="connsiteY3" fmla="*/ 80388 h 92479"/>
                <a:gd name="connsiteX0" fmla="*/ 154309 w 381034"/>
                <a:gd name="connsiteY0" fmla="*/ 96533 h 103012"/>
                <a:gd name="connsiteX1" fmla="*/ 130729 w 381034"/>
                <a:gd name="connsiteY1" fmla="*/ 8206 h 103012"/>
                <a:gd name="connsiteX2" fmla="*/ 216793 w 381034"/>
                <a:gd name="connsiteY2" fmla="*/ 5534 h 103012"/>
                <a:gd name="connsiteX3" fmla="*/ 320572 w 381034"/>
                <a:gd name="connsiteY3" fmla="*/ 85627 h 103012"/>
                <a:gd name="connsiteX4" fmla="*/ 195904 w 381034"/>
                <a:gd name="connsiteY4" fmla="*/ 51479 h 103012"/>
                <a:gd name="connsiteX5" fmla="*/ 154309 w 381034"/>
                <a:gd name="connsiteY5" fmla="*/ 96533 h 103012"/>
                <a:gd name="connsiteX0" fmla="*/ 70285 w 381034"/>
                <a:gd name="connsiteY0" fmla="*/ 103012 h 103012"/>
                <a:gd name="connsiteX1" fmla="*/ 130729 w 381034"/>
                <a:gd name="connsiteY1" fmla="*/ 8206 h 103012"/>
                <a:gd name="connsiteX2" fmla="*/ 216793 w 381034"/>
                <a:gd name="connsiteY2" fmla="*/ 5534 h 103012"/>
                <a:gd name="connsiteX3" fmla="*/ 320572 w 381034"/>
                <a:gd name="connsiteY3" fmla="*/ 85627 h 103012"/>
                <a:gd name="connsiteX0" fmla="*/ 154309 w 424116"/>
                <a:gd name="connsiteY0" fmla="*/ 96533 h 103012"/>
                <a:gd name="connsiteX1" fmla="*/ 130729 w 424116"/>
                <a:gd name="connsiteY1" fmla="*/ 8206 h 103012"/>
                <a:gd name="connsiteX2" fmla="*/ 216793 w 424116"/>
                <a:gd name="connsiteY2" fmla="*/ 5534 h 103012"/>
                <a:gd name="connsiteX3" fmla="*/ 320572 w 424116"/>
                <a:gd name="connsiteY3" fmla="*/ 85627 h 103012"/>
                <a:gd name="connsiteX4" fmla="*/ 195904 w 424116"/>
                <a:gd name="connsiteY4" fmla="*/ 51479 h 103012"/>
                <a:gd name="connsiteX5" fmla="*/ 154309 w 424116"/>
                <a:gd name="connsiteY5" fmla="*/ 96533 h 103012"/>
                <a:gd name="connsiteX0" fmla="*/ 70285 w 424116"/>
                <a:gd name="connsiteY0" fmla="*/ 103012 h 103012"/>
                <a:gd name="connsiteX1" fmla="*/ 130729 w 424116"/>
                <a:gd name="connsiteY1" fmla="*/ 8206 h 103012"/>
                <a:gd name="connsiteX2" fmla="*/ 216793 w 424116"/>
                <a:gd name="connsiteY2" fmla="*/ 5534 h 103012"/>
                <a:gd name="connsiteX3" fmla="*/ 376996 w 424116"/>
                <a:gd name="connsiteY3" fmla="*/ 79700 h 10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116" h="103012" stroke="0" extrusionOk="0">
                  <a:moveTo>
                    <a:pt x="154309" y="96533"/>
                  </a:moveTo>
                  <a:cubicBezTo>
                    <a:pt x="-24027" y="86236"/>
                    <a:pt x="-40552" y="24340"/>
                    <a:pt x="130729" y="8206"/>
                  </a:cubicBezTo>
                  <a:cubicBezTo>
                    <a:pt x="158165" y="5622"/>
                    <a:pt x="187664" y="4706"/>
                    <a:pt x="216793" y="5534"/>
                  </a:cubicBezTo>
                  <a:cubicBezTo>
                    <a:pt x="374533" y="10019"/>
                    <a:pt x="437815" y="58858"/>
                    <a:pt x="320572" y="85627"/>
                  </a:cubicBezTo>
                  <a:lnTo>
                    <a:pt x="195904" y="51479"/>
                  </a:lnTo>
                  <a:lnTo>
                    <a:pt x="154309" y="96533"/>
                  </a:lnTo>
                  <a:close/>
                </a:path>
                <a:path w="424116" h="103012" fill="none">
                  <a:moveTo>
                    <a:pt x="70285" y="103012"/>
                  </a:moveTo>
                  <a:cubicBezTo>
                    <a:pt x="-108051" y="92715"/>
                    <a:pt x="106311" y="24452"/>
                    <a:pt x="130729" y="8206"/>
                  </a:cubicBezTo>
                  <a:cubicBezTo>
                    <a:pt x="155147" y="-8040"/>
                    <a:pt x="187664" y="4706"/>
                    <a:pt x="216793" y="5534"/>
                  </a:cubicBezTo>
                  <a:cubicBezTo>
                    <a:pt x="374533" y="10019"/>
                    <a:pt x="494239" y="52931"/>
                    <a:pt x="376996" y="79700"/>
                  </a:cubicBezTo>
                </a:path>
              </a:pathLst>
            </a:cu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18"/>
            <p:cNvSpPr>
              <a:spLocks noChangeAspect="1" noChangeArrowheads="1"/>
            </p:cNvSpPr>
            <p:nvPr/>
          </p:nvSpPr>
          <p:spPr bwMode="auto">
            <a:xfrm>
              <a:off x="4426272" y="2911503"/>
              <a:ext cx="720080" cy="328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800" dirty="0" smtClean="0">
                  <a:solidFill>
                    <a:srgbClr val="000020"/>
                  </a:solidFill>
                  <a:latin typeface="Symbol" pitchFamily="18" charset="2"/>
                </a:rPr>
                <a:t>20</a:t>
              </a:r>
              <a:r>
                <a:rPr lang="en-GB" altLang="en-US" sz="1800" baseline="30000" dirty="0" smtClean="0">
                  <a:solidFill>
                    <a:srgbClr val="000020"/>
                  </a:solidFill>
                  <a:latin typeface="Symbol" pitchFamily="18" charset="2"/>
                </a:rPr>
                <a:t>0</a:t>
              </a:r>
              <a:endParaRPr lang="en-GB" altLang="en-US" sz="1800" baseline="100000" dirty="0">
                <a:solidFill>
                  <a:srgbClr val="00002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78579" y="3539613"/>
            <a:ext cx="934166" cy="1771881"/>
            <a:chOff x="4378579" y="3539613"/>
            <a:chExt cx="934166" cy="1771881"/>
          </a:xfrm>
        </p:grpSpPr>
        <p:grpSp>
          <p:nvGrpSpPr>
            <p:cNvPr id="5" name="Group 4"/>
            <p:cNvGrpSpPr/>
            <p:nvPr/>
          </p:nvGrpSpPr>
          <p:grpSpPr>
            <a:xfrm>
              <a:off x="4378579" y="3556503"/>
              <a:ext cx="934166" cy="1754991"/>
              <a:chOff x="4378579" y="3556503"/>
              <a:chExt cx="934166" cy="1754991"/>
            </a:xfrm>
          </p:grpSpPr>
          <p:sp>
            <p:nvSpPr>
              <p:cNvPr id="29761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4378579" y="4897278"/>
                <a:ext cx="934166" cy="414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44450">
                <a:spAutoFit/>
              </a:bodyPr>
              <a:lstStyle>
                <a:lvl1pPr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dirty="0" smtClean="0">
                    <a:solidFill>
                      <a:srgbClr val="FF0000"/>
                    </a:solidFill>
                  </a:rPr>
                  <a:t>      V</a:t>
                </a:r>
                <a:r>
                  <a:rPr lang="en-GB" altLang="en-US" sz="2400" baseline="-25000" dirty="0" smtClean="0">
                    <a:solidFill>
                      <a:srgbClr val="FF0000"/>
                    </a:solidFill>
                  </a:rPr>
                  <a:t>AN</a:t>
                </a:r>
                <a:endParaRPr lang="en-GB" altLang="en-US" sz="2400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28812" name="Line 12"/>
              <p:cNvSpPr>
                <a:spLocks noChangeAspect="1" noChangeShapeType="1"/>
              </p:cNvSpPr>
              <p:nvPr/>
            </p:nvSpPr>
            <p:spPr bwMode="auto">
              <a:xfrm rot="5400000">
                <a:off x="3922373" y="4366923"/>
                <a:ext cx="1620839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SG" sz="360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8" name="Elbow Connector 7"/>
            <p:cNvCxnSpPr/>
            <p:nvPr/>
          </p:nvCxnSpPr>
          <p:spPr>
            <a:xfrm rot="10800000" flipV="1">
              <a:off x="4748984" y="3539613"/>
              <a:ext cx="353959" cy="17698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747444" y="3337588"/>
            <a:ext cx="3641895" cy="328295"/>
            <a:chOff x="4747444" y="3337588"/>
            <a:chExt cx="3641895" cy="328295"/>
          </a:xfrm>
        </p:grpSpPr>
        <p:sp>
          <p:nvSpPr>
            <p:cNvPr id="29" name="Line 34"/>
            <p:cNvSpPr>
              <a:spLocks noChangeAspect="1" noChangeShapeType="1"/>
            </p:cNvSpPr>
            <p:nvPr/>
          </p:nvSpPr>
          <p:spPr bwMode="auto">
            <a:xfrm>
              <a:off x="4747444" y="3529166"/>
              <a:ext cx="262890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400" b="1" baseline="-25000" smtClean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7" name="Text Box 39"/>
            <p:cNvSpPr txBox="1">
              <a:spLocks noChangeAspect="1" noChangeArrowheads="1"/>
            </p:cNvSpPr>
            <p:nvPr/>
          </p:nvSpPr>
          <p:spPr bwMode="auto">
            <a:xfrm rot="64460">
              <a:off x="7438910" y="3337588"/>
              <a:ext cx="950429" cy="328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2400" b="1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3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Ref</a:t>
              </a:r>
            </a:p>
          </p:txBody>
        </p:sp>
      </p:grp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198433" y="3954741"/>
            <a:ext cx="340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CC0000"/>
                </a:solidFill>
              </a:rPr>
              <a:t>V</a:t>
            </a:r>
            <a:r>
              <a:rPr lang="en-GB" altLang="en-US" sz="2800" baseline="-25000" dirty="0" smtClean="0">
                <a:solidFill>
                  <a:srgbClr val="CC0000"/>
                </a:solidFill>
              </a:rPr>
              <a:t>AN</a:t>
            </a:r>
            <a:r>
              <a:rPr lang="en-GB" altLang="en-US" sz="2800" dirty="0" smtClean="0">
                <a:solidFill>
                  <a:srgbClr val="CC0000"/>
                </a:solidFill>
              </a:rPr>
              <a:t> </a:t>
            </a:r>
            <a:r>
              <a:rPr lang="en-GB" altLang="en-US" sz="2800" dirty="0">
                <a:solidFill>
                  <a:srgbClr val="CC0000"/>
                </a:solidFill>
              </a:rPr>
              <a:t>= </a:t>
            </a:r>
            <a:r>
              <a:rPr lang="en-GB" altLang="en-US" sz="2800" dirty="0" smtClean="0">
                <a:solidFill>
                  <a:srgbClr val="CC0000"/>
                </a:solidFill>
              </a:rPr>
              <a:t>120</a:t>
            </a:r>
            <a:r>
              <a:rPr lang="en-GB" altLang="en-US" sz="2800" dirty="0" smtClean="0">
                <a:solidFill>
                  <a:srgbClr val="CC0000"/>
                </a:solidFill>
                <a:latin typeface="Symbol" pitchFamily="18" charset="2"/>
              </a:rPr>
              <a:t>Ð-90°</a:t>
            </a:r>
            <a:r>
              <a:rPr lang="en-GB" altLang="en-US" sz="2800" dirty="0" smtClean="0">
                <a:solidFill>
                  <a:srgbClr val="CC0000"/>
                </a:solidFill>
              </a:rPr>
              <a:t>V</a:t>
            </a:r>
            <a:endParaRPr lang="en-GB" altLang="en-US" sz="2800" dirty="0">
              <a:solidFill>
                <a:srgbClr val="CC0000"/>
              </a:solidFill>
            </a:endParaRP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198350" y="4602813"/>
            <a:ext cx="32031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993300"/>
                </a:solidFill>
              </a:rPr>
              <a:t>V</a:t>
            </a:r>
            <a:r>
              <a:rPr lang="en-GB" altLang="en-US" sz="2800" baseline="-25000" dirty="0" smtClean="0">
                <a:solidFill>
                  <a:srgbClr val="993300"/>
                </a:solidFill>
              </a:rPr>
              <a:t>BN</a:t>
            </a:r>
            <a:r>
              <a:rPr lang="en-GB" altLang="en-US" sz="2800" dirty="0" smtClean="0">
                <a:solidFill>
                  <a:srgbClr val="993300"/>
                </a:solidFill>
              </a:rPr>
              <a:t> </a:t>
            </a:r>
            <a:r>
              <a:rPr lang="en-GB" altLang="en-US" sz="2800" dirty="0">
                <a:solidFill>
                  <a:srgbClr val="993300"/>
                </a:solidFill>
              </a:rPr>
              <a:t>= </a:t>
            </a:r>
            <a:r>
              <a:rPr lang="en-GB" altLang="en-US" sz="2800" dirty="0" smtClean="0">
                <a:solidFill>
                  <a:srgbClr val="993300"/>
                </a:solidFill>
              </a:rPr>
              <a:t>120</a:t>
            </a:r>
            <a:r>
              <a:rPr lang="en-GB" altLang="en-US" sz="2800" dirty="0" smtClean="0">
                <a:solidFill>
                  <a:srgbClr val="993300"/>
                </a:solidFill>
                <a:latin typeface="Symbol" pitchFamily="18" charset="2"/>
              </a:rPr>
              <a:t>Ð-210</a:t>
            </a:r>
            <a:r>
              <a:rPr lang="en-GB" altLang="en-US" sz="2800" dirty="0">
                <a:solidFill>
                  <a:srgbClr val="993300"/>
                </a:solidFill>
                <a:latin typeface="Symbol" pitchFamily="18" charset="2"/>
              </a:rPr>
              <a:t>° </a:t>
            </a:r>
            <a:r>
              <a:rPr lang="en-GB" altLang="en-US" sz="2800" dirty="0">
                <a:solidFill>
                  <a:srgbClr val="993300"/>
                </a:solidFill>
              </a:rPr>
              <a:t>V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67705" y="5237031"/>
            <a:ext cx="32031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3333FF"/>
                </a:solidFill>
              </a:rPr>
              <a:t>V</a:t>
            </a:r>
            <a:r>
              <a:rPr lang="en-GB" altLang="en-US" sz="2800" baseline="-25000" dirty="0" smtClean="0">
                <a:solidFill>
                  <a:srgbClr val="3333FF"/>
                </a:solidFill>
              </a:rPr>
              <a:t>CN</a:t>
            </a:r>
            <a:r>
              <a:rPr lang="en-GB" altLang="en-US" sz="2800" dirty="0" smtClean="0">
                <a:solidFill>
                  <a:srgbClr val="3333FF"/>
                </a:solidFill>
              </a:rPr>
              <a:t> </a:t>
            </a:r>
            <a:r>
              <a:rPr lang="en-GB" altLang="en-US" sz="2800" dirty="0">
                <a:solidFill>
                  <a:srgbClr val="3333FF"/>
                </a:solidFill>
              </a:rPr>
              <a:t>= </a:t>
            </a:r>
            <a:r>
              <a:rPr lang="en-GB" altLang="en-US" sz="2800" dirty="0" smtClean="0">
                <a:solidFill>
                  <a:srgbClr val="3333FF"/>
                </a:solidFill>
              </a:rPr>
              <a:t>120</a:t>
            </a:r>
            <a:r>
              <a:rPr lang="en-GB" altLang="en-US" sz="2800" dirty="0" smtClean="0">
                <a:solidFill>
                  <a:srgbClr val="3333FF"/>
                </a:solidFill>
                <a:latin typeface="Symbol" pitchFamily="18" charset="2"/>
              </a:rPr>
              <a:t>Ð-330° </a:t>
            </a:r>
            <a:r>
              <a:rPr lang="en-GB" altLang="en-US" sz="2800" dirty="0">
                <a:solidFill>
                  <a:srgbClr val="3333FF"/>
                </a:solidFill>
              </a:rPr>
              <a:t>V</a:t>
            </a:r>
          </a:p>
        </p:txBody>
      </p:sp>
      <p:sp>
        <p:nvSpPr>
          <p:cNvPr id="47" name="Rectangle 6"/>
          <p:cNvSpPr>
            <a:spLocks noChangeAspect="1" noChangeArrowheads="1"/>
          </p:cNvSpPr>
          <p:nvPr/>
        </p:nvSpPr>
        <p:spPr bwMode="auto">
          <a:xfrm>
            <a:off x="8366986" y="2310375"/>
            <a:ext cx="506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altLang="en-US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8" name="Rectangle 26"/>
          <p:cNvSpPr>
            <a:spLocks noChangeAspect="1" noChangeArrowheads="1"/>
          </p:cNvSpPr>
          <p:nvPr/>
        </p:nvSpPr>
        <p:spPr bwMode="auto">
          <a:xfrm>
            <a:off x="9748709" y="5553926"/>
            <a:ext cx="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44450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sz="1800" baseline="100000" dirty="0">
              <a:solidFill>
                <a:srgbClr val="0000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5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/>
      <p:bldP spid="41" grpId="0" autoUpdateAnimBg="0"/>
      <p:bldP spid="42" grpId="0" autoUpdateAnimBg="0"/>
      <p:bldP spid="4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16199" y="6093004"/>
            <a:ext cx="457200" cy="457200"/>
          </a:xfrm>
          <a:noFill/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fld id="{49070AD5-1563-418A-97CF-BC2012541839}" type="slidenum">
              <a:rPr lang="en-US" altLang="en-US" sz="1400">
                <a:solidFill>
                  <a:srgbClr val="616161"/>
                </a:solidFill>
              </a:rPr>
              <a:pPr/>
              <a:t>2</a:t>
            </a:fld>
            <a:endParaRPr lang="en-US" altLang="en-US" sz="1400">
              <a:solidFill>
                <a:srgbClr val="616161"/>
              </a:solidFill>
            </a:endParaRPr>
          </a:p>
        </p:txBody>
      </p:sp>
      <p:sp>
        <p:nvSpPr>
          <p:cNvPr id="29703" name="Rectangle 5"/>
          <p:cNvSpPr>
            <a:spLocks noChangeAspect="1" noChangeArrowheads="1"/>
          </p:cNvSpPr>
          <p:nvPr/>
        </p:nvSpPr>
        <p:spPr bwMode="auto">
          <a:xfrm>
            <a:off x="150015" y="1427524"/>
            <a:ext cx="3779386" cy="475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44450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dirty="0">
                <a:solidFill>
                  <a:schemeClr val="accent5"/>
                </a:solidFill>
              </a:rPr>
              <a:t>Phase </a:t>
            </a:r>
            <a:r>
              <a:rPr lang="en-GB" altLang="en-US" sz="2800" dirty="0" smtClean="0">
                <a:solidFill>
                  <a:schemeClr val="accent5"/>
                </a:solidFill>
              </a:rPr>
              <a:t>sequence ABC</a:t>
            </a:r>
            <a:endParaRPr lang="en-GB" altLang="en-US" sz="2800" dirty="0">
              <a:solidFill>
                <a:schemeClr val="accent5"/>
              </a:solidFill>
            </a:endParaRPr>
          </a:p>
        </p:txBody>
      </p:sp>
      <p:sp>
        <p:nvSpPr>
          <p:cNvPr id="1228819" name="Rectangle 19"/>
          <p:cNvSpPr>
            <a:spLocks noChangeAspect="1" noChangeArrowheads="1"/>
          </p:cNvSpPr>
          <p:nvPr/>
        </p:nvSpPr>
        <p:spPr bwMode="auto">
          <a:xfrm>
            <a:off x="6156176" y="992858"/>
            <a:ext cx="506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altLang="en-US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" name="Rectangle 5"/>
          <p:cNvSpPr>
            <a:spLocks noChangeAspect="1" noChangeArrowheads="1"/>
          </p:cNvSpPr>
          <p:nvPr/>
        </p:nvSpPr>
        <p:spPr bwMode="auto">
          <a:xfrm>
            <a:off x="179512" y="908720"/>
            <a:ext cx="2880320" cy="475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44450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dirty="0" err="1" smtClean="0">
                <a:solidFill>
                  <a:srgbClr val="0070C0"/>
                </a:solidFill>
              </a:rPr>
              <a:t>Phasor</a:t>
            </a:r>
            <a:r>
              <a:rPr lang="en-GB" altLang="en-US" sz="2800" dirty="0" smtClean="0">
                <a:solidFill>
                  <a:srgbClr val="0070C0"/>
                </a:solidFill>
              </a:rPr>
              <a:t> Diagram</a:t>
            </a:r>
            <a:endParaRPr lang="en-GB" altLang="en-US" sz="2800" dirty="0">
              <a:solidFill>
                <a:srgbClr val="0070C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966698" y="2286572"/>
            <a:ext cx="5422641" cy="3024922"/>
            <a:chOff x="2966698" y="2286572"/>
            <a:chExt cx="5422641" cy="3024922"/>
          </a:xfrm>
        </p:grpSpPr>
        <p:grpSp>
          <p:nvGrpSpPr>
            <p:cNvPr id="12" name="Group 11"/>
            <p:cNvGrpSpPr/>
            <p:nvPr/>
          </p:nvGrpSpPr>
          <p:grpSpPr>
            <a:xfrm>
              <a:off x="2966698" y="2286572"/>
              <a:ext cx="1949643" cy="1677991"/>
              <a:chOff x="2966698" y="2286572"/>
              <a:chExt cx="1949643" cy="1677991"/>
            </a:xfrm>
          </p:grpSpPr>
          <p:sp>
            <p:nvSpPr>
              <p:cNvPr id="29750" name="Rectangle 24"/>
              <p:cNvSpPr>
                <a:spLocks noChangeAspect="1" noChangeArrowheads="1"/>
              </p:cNvSpPr>
              <p:nvPr/>
            </p:nvSpPr>
            <p:spPr bwMode="auto">
              <a:xfrm rot="164602">
                <a:off x="2966698" y="2286572"/>
                <a:ext cx="495300" cy="414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44450">
                <a:spAutoFit/>
              </a:bodyPr>
              <a:lstStyle>
                <a:lvl1pPr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dirty="0">
                    <a:solidFill>
                      <a:srgbClr val="993300"/>
                    </a:solidFill>
                  </a:rPr>
                  <a:t>V</a:t>
                </a:r>
                <a:r>
                  <a:rPr lang="en-GB" altLang="en-US" sz="2400" baseline="-25000" dirty="0">
                    <a:solidFill>
                      <a:srgbClr val="993300"/>
                    </a:solidFill>
                  </a:rPr>
                  <a:t>BC</a:t>
                </a:r>
              </a:p>
            </p:txBody>
          </p:sp>
          <p:sp>
            <p:nvSpPr>
              <p:cNvPr id="1228827" name="Line 27"/>
              <p:cNvSpPr>
                <a:spLocks noChangeAspect="1" noChangeShapeType="1"/>
              </p:cNvSpPr>
              <p:nvPr/>
            </p:nvSpPr>
            <p:spPr bwMode="auto">
              <a:xfrm rot="13184359">
                <a:off x="3339953" y="3033275"/>
                <a:ext cx="1576388" cy="0"/>
              </a:xfrm>
              <a:prstGeom prst="line">
                <a:avLst/>
              </a:prstGeom>
              <a:noFill/>
              <a:ln w="25400">
                <a:solidFill>
                  <a:srgbClr val="99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SG" sz="360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1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4112914" y="3642680"/>
                <a:ext cx="720080" cy="3218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44450">
                <a:spAutoFit/>
              </a:bodyPr>
              <a:lstStyle>
                <a:lvl1pPr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1800" dirty="0" smtClean="0">
                    <a:solidFill>
                      <a:srgbClr val="000020"/>
                    </a:solidFill>
                    <a:latin typeface="Symbol" pitchFamily="18" charset="2"/>
                  </a:rPr>
                  <a:t>20</a:t>
                </a:r>
                <a:r>
                  <a:rPr lang="en-GB" altLang="en-US" sz="1800" baseline="30000" dirty="0" smtClean="0">
                    <a:solidFill>
                      <a:srgbClr val="000020"/>
                    </a:solidFill>
                    <a:latin typeface="Symbol" pitchFamily="18" charset="2"/>
                  </a:rPr>
                  <a:t>0</a:t>
                </a:r>
                <a:endParaRPr lang="en-GB" altLang="en-US" sz="1800" baseline="100000" dirty="0">
                  <a:solidFill>
                    <a:srgbClr val="000020"/>
                  </a:solidFill>
                </a:endParaRPr>
              </a:p>
            </p:txBody>
          </p:sp>
          <p:sp>
            <p:nvSpPr>
              <p:cNvPr id="72" name="Arc 71"/>
              <p:cNvSpPr/>
              <p:nvPr/>
            </p:nvSpPr>
            <p:spPr>
              <a:xfrm rot="14324170">
                <a:off x="4412922" y="3464157"/>
                <a:ext cx="402832" cy="195064"/>
              </a:xfrm>
              <a:prstGeom prst="arc">
                <a:avLst>
                  <a:gd name="adj1" fmla="val 7962805"/>
                  <a:gd name="adj2" fmla="val 919114"/>
                </a:avLst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426272" y="2311221"/>
              <a:ext cx="2088840" cy="1708996"/>
              <a:chOff x="4426272" y="2311221"/>
              <a:chExt cx="2088840" cy="1708996"/>
            </a:xfrm>
          </p:grpSpPr>
          <p:sp>
            <p:nvSpPr>
              <p:cNvPr id="29757" name="Rectangle 18"/>
              <p:cNvSpPr>
                <a:spLocks noChangeAspect="1" noChangeArrowheads="1"/>
              </p:cNvSpPr>
              <p:nvPr/>
            </p:nvSpPr>
            <p:spPr bwMode="auto">
              <a:xfrm rot="150314">
                <a:off x="4952741" y="3691227"/>
                <a:ext cx="720080" cy="3289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44450">
                <a:spAutoFit/>
              </a:bodyPr>
              <a:lstStyle>
                <a:lvl1pPr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1800" dirty="0" smtClean="0">
                    <a:solidFill>
                      <a:srgbClr val="000020"/>
                    </a:solidFill>
                    <a:latin typeface="Symbol" pitchFamily="18" charset="2"/>
                  </a:rPr>
                  <a:t>20</a:t>
                </a:r>
                <a:r>
                  <a:rPr lang="en-GB" altLang="en-US" sz="1800" baseline="30000" dirty="0" smtClean="0">
                    <a:solidFill>
                      <a:srgbClr val="000020"/>
                    </a:solidFill>
                    <a:latin typeface="Symbol" pitchFamily="18" charset="2"/>
                  </a:rPr>
                  <a:t>0</a:t>
                </a:r>
                <a:endParaRPr lang="en-GB" altLang="en-US" sz="1800" baseline="100000" dirty="0">
                  <a:solidFill>
                    <a:srgbClr val="000020"/>
                  </a:solidFill>
                </a:endParaRPr>
              </a:p>
            </p:txBody>
          </p:sp>
          <p:sp>
            <p:nvSpPr>
              <p:cNvPr id="29756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6008563" y="2311221"/>
                <a:ext cx="506549" cy="414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44450">
                <a:spAutoFit/>
              </a:bodyPr>
              <a:lstStyle>
                <a:lvl1pPr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dirty="0" smtClean="0">
                    <a:solidFill>
                      <a:srgbClr val="3333FF"/>
                    </a:solidFill>
                  </a:rPr>
                  <a:t>V</a:t>
                </a:r>
                <a:r>
                  <a:rPr lang="en-GB" altLang="en-US" sz="2400" baseline="-25000" dirty="0" smtClean="0">
                    <a:solidFill>
                      <a:srgbClr val="3333FF"/>
                    </a:solidFill>
                  </a:rPr>
                  <a:t>CN</a:t>
                </a:r>
                <a:endParaRPr lang="en-GB" altLang="en-US" sz="2400" baseline="-25000" dirty="0">
                  <a:solidFill>
                    <a:srgbClr val="3333FF"/>
                  </a:solidFill>
                </a:endParaRPr>
              </a:p>
            </p:txBody>
          </p:sp>
          <p:sp>
            <p:nvSpPr>
              <p:cNvPr id="1228820" name="Line 20"/>
              <p:cNvSpPr>
                <a:spLocks noChangeAspect="1" noChangeShapeType="1"/>
              </p:cNvSpPr>
              <p:nvPr/>
            </p:nvSpPr>
            <p:spPr bwMode="auto">
              <a:xfrm rot="19594598">
                <a:off x="4585333" y="3089272"/>
                <a:ext cx="1538338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SG" sz="360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" name="Arc 2"/>
              <p:cNvSpPr/>
              <p:nvPr/>
            </p:nvSpPr>
            <p:spPr>
              <a:xfrm rot="7265435">
                <a:off x="4625342" y="3447583"/>
                <a:ext cx="614608" cy="182782"/>
              </a:xfrm>
              <a:prstGeom prst="arc">
                <a:avLst>
                  <a:gd name="adj1" fmla="val 7962805"/>
                  <a:gd name="adj2" fmla="val 919114"/>
                </a:avLst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3" name="Arc 72"/>
              <p:cNvSpPr/>
              <p:nvPr/>
            </p:nvSpPr>
            <p:spPr>
              <a:xfrm rot="21091434">
                <a:off x="4570988" y="3210008"/>
                <a:ext cx="438533" cy="183114"/>
              </a:xfrm>
              <a:custGeom>
                <a:avLst/>
                <a:gdLst>
                  <a:gd name="connsiteX0" fmla="*/ 143307 w 369803"/>
                  <a:gd name="connsiteY0" fmla="*/ 91294 h 92479"/>
                  <a:gd name="connsiteX1" fmla="*/ 119727 w 369803"/>
                  <a:gd name="connsiteY1" fmla="*/ 2967 h 92479"/>
                  <a:gd name="connsiteX2" fmla="*/ 205791 w 369803"/>
                  <a:gd name="connsiteY2" fmla="*/ 295 h 92479"/>
                  <a:gd name="connsiteX3" fmla="*/ 309570 w 369803"/>
                  <a:gd name="connsiteY3" fmla="*/ 80388 h 92479"/>
                  <a:gd name="connsiteX4" fmla="*/ 184902 w 369803"/>
                  <a:gd name="connsiteY4" fmla="*/ 46240 h 92479"/>
                  <a:gd name="connsiteX5" fmla="*/ 143307 w 369803"/>
                  <a:gd name="connsiteY5" fmla="*/ 91294 h 92479"/>
                  <a:gd name="connsiteX0" fmla="*/ 143307 w 369803"/>
                  <a:gd name="connsiteY0" fmla="*/ 91294 h 92479"/>
                  <a:gd name="connsiteX1" fmla="*/ 119727 w 369803"/>
                  <a:gd name="connsiteY1" fmla="*/ 2967 h 92479"/>
                  <a:gd name="connsiteX2" fmla="*/ 205791 w 369803"/>
                  <a:gd name="connsiteY2" fmla="*/ 295 h 92479"/>
                  <a:gd name="connsiteX3" fmla="*/ 309570 w 369803"/>
                  <a:gd name="connsiteY3" fmla="*/ 80388 h 92479"/>
                  <a:gd name="connsiteX0" fmla="*/ 154309 w 381034"/>
                  <a:gd name="connsiteY0" fmla="*/ 96533 h 103012"/>
                  <a:gd name="connsiteX1" fmla="*/ 130729 w 381034"/>
                  <a:gd name="connsiteY1" fmla="*/ 8206 h 103012"/>
                  <a:gd name="connsiteX2" fmla="*/ 216793 w 381034"/>
                  <a:gd name="connsiteY2" fmla="*/ 5534 h 103012"/>
                  <a:gd name="connsiteX3" fmla="*/ 320572 w 381034"/>
                  <a:gd name="connsiteY3" fmla="*/ 85627 h 103012"/>
                  <a:gd name="connsiteX4" fmla="*/ 195904 w 381034"/>
                  <a:gd name="connsiteY4" fmla="*/ 51479 h 103012"/>
                  <a:gd name="connsiteX5" fmla="*/ 154309 w 381034"/>
                  <a:gd name="connsiteY5" fmla="*/ 96533 h 103012"/>
                  <a:gd name="connsiteX0" fmla="*/ 70285 w 381034"/>
                  <a:gd name="connsiteY0" fmla="*/ 103012 h 103012"/>
                  <a:gd name="connsiteX1" fmla="*/ 130729 w 381034"/>
                  <a:gd name="connsiteY1" fmla="*/ 8206 h 103012"/>
                  <a:gd name="connsiteX2" fmla="*/ 216793 w 381034"/>
                  <a:gd name="connsiteY2" fmla="*/ 5534 h 103012"/>
                  <a:gd name="connsiteX3" fmla="*/ 320572 w 381034"/>
                  <a:gd name="connsiteY3" fmla="*/ 85627 h 103012"/>
                  <a:gd name="connsiteX0" fmla="*/ 154309 w 424116"/>
                  <a:gd name="connsiteY0" fmla="*/ 96533 h 103012"/>
                  <a:gd name="connsiteX1" fmla="*/ 130729 w 424116"/>
                  <a:gd name="connsiteY1" fmla="*/ 8206 h 103012"/>
                  <a:gd name="connsiteX2" fmla="*/ 216793 w 424116"/>
                  <a:gd name="connsiteY2" fmla="*/ 5534 h 103012"/>
                  <a:gd name="connsiteX3" fmla="*/ 320572 w 424116"/>
                  <a:gd name="connsiteY3" fmla="*/ 85627 h 103012"/>
                  <a:gd name="connsiteX4" fmla="*/ 195904 w 424116"/>
                  <a:gd name="connsiteY4" fmla="*/ 51479 h 103012"/>
                  <a:gd name="connsiteX5" fmla="*/ 154309 w 424116"/>
                  <a:gd name="connsiteY5" fmla="*/ 96533 h 103012"/>
                  <a:gd name="connsiteX0" fmla="*/ 70285 w 424116"/>
                  <a:gd name="connsiteY0" fmla="*/ 103012 h 103012"/>
                  <a:gd name="connsiteX1" fmla="*/ 130729 w 424116"/>
                  <a:gd name="connsiteY1" fmla="*/ 8206 h 103012"/>
                  <a:gd name="connsiteX2" fmla="*/ 216793 w 424116"/>
                  <a:gd name="connsiteY2" fmla="*/ 5534 h 103012"/>
                  <a:gd name="connsiteX3" fmla="*/ 376996 w 424116"/>
                  <a:gd name="connsiteY3" fmla="*/ 79700 h 10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116" h="103012" stroke="0" extrusionOk="0">
                    <a:moveTo>
                      <a:pt x="154309" y="96533"/>
                    </a:moveTo>
                    <a:cubicBezTo>
                      <a:pt x="-24027" y="86236"/>
                      <a:pt x="-40552" y="24340"/>
                      <a:pt x="130729" y="8206"/>
                    </a:cubicBezTo>
                    <a:cubicBezTo>
                      <a:pt x="158165" y="5622"/>
                      <a:pt x="187664" y="4706"/>
                      <a:pt x="216793" y="5534"/>
                    </a:cubicBezTo>
                    <a:cubicBezTo>
                      <a:pt x="374533" y="10019"/>
                      <a:pt x="437815" y="58858"/>
                      <a:pt x="320572" y="85627"/>
                    </a:cubicBezTo>
                    <a:lnTo>
                      <a:pt x="195904" y="51479"/>
                    </a:lnTo>
                    <a:lnTo>
                      <a:pt x="154309" y="96533"/>
                    </a:lnTo>
                    <a:close/>
                  </a:path>
                  <a:path w="424116" h="103012" fill="none">
                    <a:moveTo>
                      <a:pt x="70285" y="103012"/>
                    </a:moveTo>
                    <a:cubicBezTo>
                      <a:pt x="-108051" y="92715"/>
                      <a:pt x="106311" y="24452"/>
                      <a:pt x="130729" y="8206"/>
                    </a:cubicBezTo>
                    <a:cubicBezTo>
                      <a:pt x="155147" y="-8040"/>
                      <a:pt x="187664" y="4706"/>
                      <a:pt x="216793" y="5534"/>
                    </a:cubicBezTo>
                    <a:cubicBezTo>
                      <a:pt x="374533" y="10019"/>
                      <a:pt x="494239" y="52931"/>
                      <a:pt x="376996" y="79700"/>
                    </a:cubicBezTo>
                  </a:path>
                </a:pathLst>
              </a:cu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4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4426272" y="2911503"/>
                <a:ext cx="720080" cy="3289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44450">
                <a:spAutoFit/>
              </a:bodyPr>
              <a:lstStyle>
                <a:lvl1pPr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1800" dirty="0" smtClean="0">
                    <a:solidFill>
                      <a:srgbClr val="000020"/>
                    </a:solidFill>
                    <a:latin typeface="Symbol" pitchFamily="18" charset="2"/>
                  </a:rPr>
                  <a:t>20</a:t>
                </a:r>
                <a:r>
                  <a:rPr lang="en-GB" altLang="en-US" sz="1800" baseline="30000" dirty="0" smtClean="0">
                    <a:solidFill>
                      <a:srgbClr val="000020"/>
                    </a:solidFill>
                    <a:latin typeface="Symbol" pitchFamily="18" charset="2"/>
                  </a:rPr>
                  <a:t>0</a:t>
                </a:r>
                <a:endParaRPr lang="en-GB" altLang="en-US" sz="1800" baseline="100000" dirty="0">
                  <a:solidFill>
                    <a:srgbClr val="000020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78579" y="3539613"/>
              <a:ext cx="934166" cy="1771881"/>
              <a:chOff x="4378579" y="3539613"/>
              <a:chExt cx="934166" cy="177188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378579" y="3556503"/>
                <a:ext cx="934166" cy="1754991"/>
                <a:chOff x="4378579" y="3556503"/>
                <a:chExt cx="934166" cy="1754991"/>
              </a:xfrm>
            </p:grpSpPr>
            <p:sp>
              <p:nvSpPr>
                <p:cNvPr id="29761" name="Rectangle 11"/>
                <p:cNvSpPr>
                  <a:spLocks noChangeAspect="1" noChangeArrowheads="1"/>
                </p:cNvSpPr>
                <p:nvPr/>
              </p:nvSpPr>
              <p:spPr bwMode="auto">
                <a:xfrm>
                  <a:off x="4378579" y="4897278"/>
                  <a:ext cx="934166" cy="4142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44450">
                  <a:spAutoFit/>
                </a:bodyPr>
                <a:lstStyle>
                  <a:lvl1pPr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altLang="en-US" sz="2400" dirty="0" smtClean="0">
                      <a:solidFill>
                        <a:srgbClr val="FF0000"/>
                      </a:solidFill>
                    </a:rPr>
                    <a:t>      V</a:t>
                  </a:r>
                  <a:r>
                    <a:rPr lang="en-GB" altLang="en-US" sz="2400" baseline="-25000" dirty="0" smtClean="0">
                      <a:solidFill>
                        <a:srgbClr val="FF0000"/>
                      </a:solidFill>
                    </a:rPr>
                    <a:t>AN</a:t>
                  </a:r>
                  <a:endParaRPr lang="en-GB" altLang="en-US" sz="24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28812" name="Line 12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3922373" y="4366923"/>
                  <a:ext cx="1620839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SG" sz="360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cxnSp>
            <p:nvCxnSpPr>
              <p:cNvPr id="8" name="Elbow Connector 7"/>
              <p:cNvCxnSpPr/>
              <p:nvPr/>
            </p:nvCxnSpPr>
            <p:spPr>
              <a:xfrm rot="10800000" flipV="1">
                <a:off x="4748984" y="3539613"/>
                <a:ext cx="353959" cy="17698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4747444" y="3337588"/>
              <a:ext cx="3641895" cy="328295"/>
              <a:chOff x="4747444" y="3337588"/>
              <a:chExt cx="3641895" cy="328295"/>
            </a:xfrm>
          </p:grpSpPr>
          <p:sp>
            <p:nvSpPr>
              <p:cNvPr id="29" name="Line 34"/>
              <p:cNvSpPr>
                <a:spLocks noChangeAspect="1" noChangeShapeType="1"/>
              </p:cNvSpPr>
              <p:nvPr/>
            </p:nvSpPr>
            <p:spPr bwMode="auto">
              <a:xfrm>
                <a:off x="4747444" y="3529166"/>
                <a:ext cx="2628900" cy="15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SG" sz="2400" b="1" baseline="-25000" smtClean="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37" name="Text Box 39"/>
              <p:cNvSpPr txBox="1">
                <a:spLocks noChangeAspect="1" noChangeArrowheads="1"/>
              </p:cNvSpPr>
              <p:nvPr/>
            </p:nvSpPr>
            <p:spPr bwMode="auto">
              <a:xfrm rot="64460">
                <a:off x="7438910" y="3337588"/>
                <a:ext cx="950429" cy="328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2400" b="1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en-US" sz="32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Ref</a:t>
                </a:r>
              </a:p>
            </p:txBody>
          </p:sp>
        </p:grpSp>
      </p:grp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198433" y="3954741"/>
            <a:ext cx="340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dirty="0">
                <a:solidFill>
                  <a:srgbClr val="CC0000"/>
                </a:solidFill>
              </a:rPr>
              <a:t>V</a:t>
            </a:r>
            <a:r>
              <a:rPr lang="en-GB" altLang="en-US" sz="2800" baseline="-25000" dirty="0">
                <a:solidFill>
                  <a:srgbClr val="CC0000"/>
                </a:solidFill>
              </a:rPr>
              <a:t>AB</a:t>
            </a:r>
            <a:r>
              <a:rPr lang="en-GB" altLang="en-US" sz="2800" dirty="0">
                <a:solidFill>
                  <a:srgbClr val="CC0000"/>
                </a:solidFill>
              </a:rPr>
              <a:t> = </a:t>
            </a:r>
            <a:r>
              <a:rPr lang="en-GB" altLang="en-US" sz="2800" dirty="0" smtClean="0">
                <a:solidFill>
                  <a:srgbClr val="CC0000"/>
                </a:solidFill>
              </a:rPr>
              <a:t>208</a:t>
            </a:r>
            <a:r>
              <a:rPr lang="en-GB" altLang="en-US" sz="2800" dirty="0" smtClean="0">
                <a:solidFill>
                  <a:srgbClr val="CC0000"/>
                </a:solidFill>
                <a:latin typeface="Symbol" pitchFamily="18" charset="2"/>
              </a:rPr>
              <a:t>Ð-60°</a:t>
            </a:r>
            <a:r>
              <a:rPr lang="en-GB" altLang="en-US" sz="2800" dirty="0" smtClean="0">
                <a:solidFill>
                  <a:srgbClr val="CC0000"/>
                </a:solidFill>
              </a:rPr>
              <a:t>V</a:t>
            </a:r>
            <a:endParaRPr lang="en-GB" altLang="en-US" sz="2800" dirty="0">
              <a:solidFill>
                <a:srgbClr val="CC0000"/>
              </a:solidFill>
            </a:endParaRP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198350" y="4602813"/>
            <a:ext cx="31902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dirty="0">
                <a:solidFill>
                  <a:srgbClr val="993300"/>
                </a:solidFill>
              </a:rPr>
              <a:t>V</a:t>
            </a:r>
            <a:r>
              <a:rPr lang="en-GB" altLang="en-US" sz="2800" baseline="-25000" dirty="0">
                <a:solidFill>
                  <a:srgbClr val="993300"/>
                </a:solidFill>
              </a:rPr>
              <a:t>BC</a:t>
            </a:r>
            <a:r>
              <a:rPr lang="en-GB" altLang="en-US" sz="2800" dirty="0">
                <a:solidFill>
                  <a:srgbClr val="993300"/>
                </a:solidFill>
              </a:rPr>
              <a:t> = </a:t>
            </a:r>
            <a:r>
              <a:rPr lang="en-GB" altLang="en-US" sz="2800" dirty="0" smtClean="0">
                <a:solidFill>
                  <a:srgbClr val="993300"/>
                </a:solidFill>
              </a:rPr>
              <a:t>208</a:t>
            </a:r>
            <a:r>
              <a:rPr lang="en-GB" altLang="en-US" sz="2800" dirty="0" smtClean="0">
                <a:solidFill>
                  <a:srgbClr val="993300"/>
                </a:solidFill>
                <a:latin typeface="Symbol" pitchFamily="18" charset="2"/>
              </a:rPr>
              <a:t>Ð-180</a:t>
            </a:r>
            <a:r>
              <a:rPr lang="en-GB" altLang="en-US" sz="2800" dirty="0">
                <a:solidFill>
                  <a:srgbClr val="993300"/>
                </a:solidFill>
                <a:latin typeface="Symbol" pitchFamily="18" charset="2"/>
              </a:rPr>
              <a:t>° </a:t>
            </a:r>
            <a:r>
              <a:rPr lang="en-GB" altLang="en-US" sz="2800" dirty="0">
                <a:solidFill>
                  <a:srgbClr val="993300"/>
                </a:solidFill>
              </a:rPr>
              <a:t>V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67705" y="5237031"/>
            <a:ext cx="31899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dirty="0">
                <a:solidFill>
                  <a:srgbClr val="3333FF"/>
                </a:solidFill>
              </a:rPr>
              <a:t>V</a:t>
            </a:r>
            <a:r>
              <a:rPr lang="en-GB" altLang="en-US" sz="2800" baseline="-25000" dirty="0">
                <a:solidFill>
                  <a:srgbClr val="3333FF"/>
                </a:solidFill>
              </a:rPr>
              <a:t>CA</a:t>
            </a:r>
            <a:r>
              <a:rPr lang="en-GB" altLang="en-US" sz="2800" dirty="0">
                <a:solidFill>
                  <a:srgbClr val="3333FF"/>
                </a:solidFill>
              </a:rPr>
              <a:t> = </a:t>
            </a:r>
            <a:r>
              <a:rPr lang="en-GB" altLang="en-US" sz="2800" dirty="0" smtClean="0">
                <a:solidFill>
                  <a:srgbClr val="3333FF"/>
                </a:solidFill>
              </a:rPr>
              <a:t>208</a:t>
            </a:r>
            <a:r>
              <a:rPr lang="en-GB" altLang="en-US" sz="2800" dirty="0" smtClean="0">
                <a:solidFill>
                  <a:srgbClr val="3333FF"/>
                </a:solidFill>
                <a:latin typeface="Symbol" pitchFamily="18" charset="2"/>
              </a:rPr>
              <a:t>Ð-300° </a:t>
            </a:r>
            <a:r>
              <a:rPr lang="en-GB" altLang="en-US" sz="2800" dirty="0">
                <a:solidFill>
                  <a:srgbClr val="3333FF"/>
                </a:solidFill>
              </a:rPr>
              <a:t>V</a:t>
            </a:r>
          </a:p>
        </p:txBody>
      </p:sp>
      <p:sp>
        <p:nvSpPr>
          <p:cNvPr id="47" name="Rectangle 6"/>
          <p:cNvSpPr>
            <a:spLocks noChangeAspect="1" noChangeArrowheads="1"/>
          </p:cNvSpPr>
          <p:nvPr/>
        </p:nvSpPr>
        <p:spPr bwMode="auto">
          <a:xfrm>
            <a:off x="8366986" y="2310375"/>
            <a:ext cx="506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altLang="en-US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8" name="Rectangle 26"/>
          <p:cNvSpPr>
            <a:spLocks noChangeAspect="1" noChangeArrowheads="1"/>
          </p:cNvSpPr>
          <p:nvPr/>
        </p:nvSpPr>
        <p:spPr bwMode="auto">
          <a:xfrm>
            <a:off x="9748709" y="5553926"/>
            <a:ext cx="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44450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sz="1800" baseline="100000" dirty="0">
              <a:solidFill>
                <a:srgbClr val="00002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747444" y="3529166"/>
            <a:ext cx="1665648" cy="2563838"/>
            <a:chOff x="4747444" y="3529166"/>
            <a:chExt cx="1665648" cy="2563838"/>
          </a:xfrm>
        </p:grpSpPr>
        <p:sp>
          <p:nvSpPr>
            <p:cNvPr id="45" name="Rectangle 11"/>
            <p:cNvSpPr>
              <a:spLocks noChangeAspect="1" noChangeArrowheads="1"/>
            </p:cNvSpPr>
            <p:nvPr/>
          </p:nvSpPr>
          <p:spPr bwMode="auto">
            <a:xfrm>
              <a:off x="5490147" y="5678788"/>
              <a:ext cx="922945" cy="414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dirty="0" smtClean="0">
                  <a:solidFill>
                    <a:srgbClr val="FF0000"/>
                  </a:solidFill>
                </a:rPr>
                <a:t>      V</a:t>
              </a:r>
              <a:r>
                <a:rPr lang="en-GB" altLang="en-US" sz="2400" baseline="-25000" dirty="0" smtClean="0">
                  <a:solidFill>
                    <a:srgbClr val="FF0000"/>
                  </a:solidFill>
                </a:rPr>
                <a:t>AB</a:t>
              </a:r>
              <a:endParaRPr lang="en-GB" altLang="en-US" sz="2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2" name="Rectangle 18"/>
            <p:cNvSpPr>
              <a:spLocks noChangeAspect="1" noChangeArrowheads="1"/>
            </p:cNvSpPr>
            <p:nvPr/>
          </p:nvSpPr>
          <p:spPr bwMode="auto">
            <a:xfrm>
              <a:off x="5376531" y="3940045"/>
              <a:ext cx="720080" cy="321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800" dirty="0" smtClean="0">
                  <a:solidFill>
                    <a:srgbClr val="000020"/>
                  </a:solidFill>
                  <a:latin typeface="Symbol" pitchFamily="18" charset="2"/>
                </a:rPr>
                <a:t>60</a:t>
              </a:r>
              <a:r>
                <a:rPr lang="en-GB" altLang="en-US" sz="1800" baseline="30000" dirty="0" smtClean="0">
                  <a:solidFill>
                    <a:srgbClr val="000020"/>
                  </a:solidFill>
                  <a:latin typeface="Symbol" pitchFamily="18" charset="2"/>
                </a:rPr>
                <a:t>0</a:t>
              </a:r>
              <a:endParaRPr lang="en-GB" altLang="en-US" sz="1800" baseline="100000" dirty="0">
                <a:solidFill>
                  <a:srgbClr val="00002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29" idx="0"/>
            </p:cNvCxnSpPr>
            <p:nvPr/>
          </p:nvCxnSpPr>
          <p:spPr>
            <a:xfrm>
              <a:off x="4747444" y="3529166"/>
              <a:ext cx="1104716" cy="250587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4999704" y="3539613"/>
              <a:ext cx="457199" cy="516195"/>
            </a:xfrm>
            <a:custGeom>
              <a:avLst/>
              <a:gdLst>
                <a:gd name="connsiteX0" fmla="*/ 418380 w 584168"/>
                <a:gd name="connsiteY0" fmla="*/ 0 h 634653"/>
                <a:gd name="connsiteX1" fmla="*/ 565864 w 584168"/>
                <a:gd name="connsiteY1" fmla="*/ 442451 h 634653"/>
                <a:gd name="connsiteX2" fmla="*/ 49670 w 584168"/>
                <a:gd name="connsiteY2" fmla="*/ 604683 h 634653"/>
                <a:gd name="connsiteX3" fmla="*/ 49670 w 584168"/>
                <a:gd name="connsiteY3" fmla="*/ 634180 h 634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168" h="634653">
                  <a:moveTo>
                    <a:pt x="418380" y="0"/>
                  </a:moveTo>
                  <a:cubicBezTo>
                    <a:pt x="522848" y="170835"/>
                    <a:pt x="627316" y="341671"/>
                    <a:pt x="565864" y="442451"/>
                  </a:cubicBezTo>
                  <a:cubicBezTo>
                    <a:pt x="504412" y="543231"/>
                    <a:pt x="135702" y="572728"/>
                    <a:pt x="49670" y="604683"/>
                  </a:cubicBezTo>
                  <a:cubicBezTo>
                    <a:pt x="-36362" y="636638"/>
                    <a:pt x="6654" y="635409"/>
                    <a:pt x="49670" y="63418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124615" y="1184614"/>
            <a:ext cx="2768120" cy="2290474"/>
            <a:chOff x="4124615" y="1184614"/>
            <a:chExt cx="2768120" cy="2290474"/>
          </a:xfrm>
        </p:grpSpPr>
        <p:sp>
          <p:nvSpPr>
            <p:cNvPr id="56" name="Rectangle 17"/>
            <p:cNvSpPr>
              <a:spLocks noChangeAspect="1" noChangeArrowheads="1"/>
            </p:cNvSpPr>
            <p:nvPr/>
          </p:nvSpPr>
          <p:spPr bwMode="auto">
            <a:xfrm>
              <a:off x="6386322" y="1184614"/>
              <a:ext cx="506413" cy="423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dirty="0">
                  <a:solidFill>
                    <a:srgbClr val="3333FF"/>
                  </a:solidFill>
                </a:rPr>
                <a:t>V</a:t>
              </a:r>
              <a:r>
                <a:rPr lang="en-GB" altLang="en-US" sz="2400" baseline="-25000" dirty="0">
                  <a:solidFill>
                    <a:srgbClr val="3333FF"/>
                  </a:solidFill>
                </a:rPr>
                <a:t>CA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124615" y="1430594"/>
              <a:ext cx="2231940" cy="2044494"/>
              <a:chOff x="4124615" y="1430594"/>
              <a:chExt cx="2231940" cy="2044494"/>
            </a:xfrm>
          </p:grpSpPr>
          <p:sp>
            <p:nvSpPr>
              <p:cNvPr id="60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4124615" y="2626496"/>
                <a:ext cx="720080" cy="3289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44450">
                <a:spAutoFit/>
              </a:bodyPr>
              <a:lstStyle>
                <a:lvl1pPr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1800" dirty="0" smtClean="0">
                    <a:solidFill>
                      <a:srgbClr val="000020"/>
                    </a:solidFill>
                    <a:latin typeface="Symbol" pitchFamily="18" charset="2"/>
                  </a:rPr>
                  <a:t>20</a:t>
                </a:r>
                <a:r>
                  <a:rPr lang="en-GB" altLang="en-US" sz="1800" baseline="30000" dirty="0" smtClean="0">
                    <a:solidFill>
                      <a:srgbClr val="000020"/>
                    </a:solidFill>
                    <a:latin typeface="Symbol" pitchFamily="18" charset="2"/>
                  </a:rPr>
                  <a:t>0</a:t>
                </a:r>
                <a:endParaRPr lang="en-GB" altLang="en-US" sz="1800" baseline="100000" dirty="0">
                  <a:solidFill>
                    <a:srgbClr val="000020"/>
                  </a:solidFill>
                </a:endParaRPr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 flipV="1">
                <a:off x="4752360" y="1430594"/>
                <a:ext cx="1604195" cy="2044494"/>
              </a:xfrm>
              <a:prstGeom prst="straightConnector1">
                <a:avLst/>
              </a:prstGeom>
              <a:ln w="25400">
                <a:solidFill>
                  <a:srgbClr val="3917CB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Freeform 23"/>
              <p:cNvSpPr/>
              <p:nvPr/>
            </p:nvSpPr>
            <p:spPr>
              <a:xfrm rot="21136398">
                <a:off x="4208227" y="2861161"/>
                <a:ext cx="839537" cy="568904"/>
              </a:xfrm>
              <a:custGeom>
                <a:avLst/>
                <a:gdLst>
                  <a:gd name="connsiteX0" fmla="*/ 0 w 870155"/>
                  <a:gd name="connsiteY0" fmla="*/ 307253 h 307253"/>
                  <a:gd name="connsiteX1" fmla="*/ 221226 w 870155"/>
                  <a:gd name="connsiteY1" fmla="*/ 41782 h 307253"/>
                  <a:gd name="connsiteX2" fmla="*/ 693174 w 870155"/>
                  <a:gd name="connsiteY2" fmla="*/ 12285 h 307253"/>
                  <a:gd name="connsiteX3" fmla="*/ 870155 w 870155"/>
                  <a:gd name="connsiteY3" fmla="*/ 159769 h 307253"/>
                  <a:gd name="connsiteX4" fmla="*/ 870155 w 870155"/>
                  <a:gd name="connsiteY4" fmla="*/ 159769 h 307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155" h="307253">
                    <a:moveTo>
                      <a:pt x="0" y="307253"/>
                    </a:moveTo>
                    <a:cubicBezTo>
                      <a:pt x="52848" y="199098"/>
                      <a:pt x="105697" y="90943"/>
                      <a:pt x="221226" y="41782"/>
                    </a:cubicBezTo>
                    <a:cubicBezTo>
                      <a:pt x="336755" y="-7379"/>
                      <a:pt x="585019" y="-7379"/>
                      <a:pt x="693174" y="12285"/>
                    </a:cubicBezTo>
                    <a:cubicBezTo>
                      <a:pt x="801329" y="31949"/>
                      <a:pt x="870155" y="159769"/>
                      <a:pt x="870155" y="159769"/>
                    </a:cubicBezTo>
                    <a:lnTo>
                      <a:pt x="870155" y="15976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861193" y="2999743"/>
            <a:ext cx="2887788" cy="1328064"/>
            <a:chOff x="1861193" y="2999743"/>
            <a:chExt cx="2887788" cy="1328064"/>
          </a:xfrm>
        </p:grpSpPr>
        <p:sp>
          <p:nvSpPr>
            <p:cNvPr id="50" name="Rectangle 24"/>
            <p:cNvSpPr>
              <a:spLocks noChangeAspect="1" noChangeArrowheads="1"/>
            </p:cNvSpPr>
            <p:nvPr/>
          </p:nvSpPr>
          <p:spPr bwMode="auto">
            <a:xfrm>
              <a:off x="1861193" y="2999743"/>
              <a:ext cx="495300" cy="414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dirty="0">
                  <a:solidFill>
                    <a:srgbClr val="993300"/>
                  </a:solidFill>
                </a:rPr>
                <a:t>V</a:t>
              </a:r>
              <a:r>
                <a:rPr lang="en-GB" altLang="en-US" sz="2400" baseline="-25000" dirty="0">
                  <a:solidFill>
                    <a:srgbClr val="993300"/>
                  </a:solidFill>
                </a:rPr>
                <a:t>BC</a:t>
              </a:r>
            </a:p>
          </p:txBody>
        </p:sp>
        <p:sp>
          <p:nvSpPr>
            <p:cNvPr id="55" name="Rectangle 18"/>
            <p:cNvSpPr>
              <a:spLocks noChangeAspect="1" noChangeArrowheads="1"/>
            </p:cNvSpPr>
            <p:nvPr/>
          </p:nvSpPr>
          <p:spPr bwMode="auto">
            <a:xfrm>
              <a:off x="3910346" y="3998817"/>
              <a:ext cx="720080" cy="328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800" dirty="0" smtClean="0">
                  <a:solidFill>
                    <a:srgbClr val="000020"/>
                  </a:solidFill>
                  <a:latin typeface="Symbol" pitchFamily="18" charset="2"/>
                </a:rPr>
                <a:t>20</a:t>
              </a:r>
              <a:r>
                <a:rPr lang="en-GB" altLang="en-US" sz="1800" baseline="30000" dirty="0" smtClean="0">
                  <a:solidFill>
                    <a:srgbClr val="000020"/>
                  </a:solidFill>
                  <a:latin typeface="Symbol" pitchFamily="18" charset="2"/>
                </a:rPr>
                <a:t>0</a:t>
              </a:r>
              <a:endParaRPr lang="en-GB" altLang="en-US" sz="1800" baseline="100000" dirty="0">
                <a:solidFill>
                  <a:srgbClr val="000020"/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H="1" flipV="1">
              <a:off x="2005781" y="3480619"/>
              <a:ext cx="2731831" cy="38715"/>
            </a:xfrm>
            <a:prstGeom prst="straightConnector1">
              <a:avLst/>
            </a:prstGeom>
            <a:ln w="2540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4007490" y="3510116"/>
              <a:ext cx="741491" cy="459384"/>
            </a:xfrm>
            <a:custGeom>
              <a:avLst/>
              <a:gdLst>
                <a:gd name="connsiteX0" fmla="*/ 18820 w 741491"/>
                <a:gd name="connsiteY0" fmla="*/ 0 h 459384"/>
                <a:gd name="connsiteX1" fmla="*/ 92562 w 741491"/>
                <a:gd name="connsiteY1" fmla="*/ 427703 h 459384"/>
                <a:gd name="connsiteX2" fmla="*/ 741491 w 741491"/>
                <a:gd name="connsiteY2" fmla="*/ 427703 h 459384"/>
                <a:gd name="connsiteX3" fmla="*/ 741491 w 741491"/>
                <a:gd name="connsiteY3" fmla="*/ 427703 h 459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491" h="459384">
                  <a:moveTo>
                    <a:pt x="18820" y="0"/>
                  </a:moveTo>
                  <a:cubicBezTo>
                    <a:pt x="-4532" y="178209"/>
                    <a:pt x="-27883" y="356419"/>
                    <a:pt x="92562" y="427703"/>
                  </a:cubicBezTo>
                  <a:cubicBezTo>
                    <a:pt x="213007" y="498987"/>
                    <a:pt x="741491" y="427703"/>
                    <a:pt x="741491" y="427703"/>
                  </a:cubicBezTo>
                  <a:lnTo>
                    <a:pt x="741491" y="42770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9868" y="6172200"/>
            <a:ext cx="3198515" cy="457200"/>
          </a:xfrm>
          <a:noFill/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dirty="0" smtClean="0">
                <a:solidFill>
                  <a:srgbClr val="616161"/>
                </a:solidFill>
              </a:rPr>
              <a:t>Circuit </a:t>
            </a:r>
            <a:r>
              <a:rPr lang="en-US" altLang="en-US" sz="1400" dirty="0" smtClean="0">
                <a:solidFill>
                  <a:srgbClr val="616161"/>
                </a:solidFill>
              </a:rPr>
              <a:t>Theory &amp; </a:t>
            </a:r>
            <a:r>
              <a:rPr lang="en-US" altLang="en-US" sz="1400" dirty="0" smtClean="0">
                <a:solidFill>
                  <a:srgbClr val="616161"/>
                </a:solidFill>
              </a:rPr>
              <a:t>Analysis / LML                                   </a:t>
            </a:r>
            <a:endParaRPr lang="en-US" altLang="en-US" sz="1400" dirty="0" smtClean="0">
              <a:solidFill>
                <a:srgbClr val="616161"/>
              </a:solidFill>
            </a:endParaRPr>
          </a:p>
        </p:txBody>
      </p:sp>
      <p:sp>
        <p:nvSpPr>
          <p:cNvPr id="57" name="Text Box 2"/>
          <p:cNvSpPr>
            <a:spLocks noGrp="1" noChangeArrowheads="1"/>
          </p:cNvSpPr>
          <p:nvPr>
            <p:ph type="title"/>
          </p:nvPr>
        </p:nvSpPr>
        <p:spPr>
          <a:xfrm>
            <a:off x="481781" y="500421"/>
            <a:ext cx="8391618" cy="778098"/>
          </a:xfrm>
          <a:noFill/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FFFFFF"/>
                </a:solidFill>
                <a:prstDash val="solid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pPr algn="ctr"/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</a:rPr>
              <a:t>Solution to Tutorial </a:t>
            </a:r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</a:rPr>
              <a:t>5, Question 1</a:t>
            </a:r>
            <a:b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</a:rPr>
              <a:t> (Phasor Diagram only)</a:t>
            </a:r>
            <a:endParaRPr lang="en-GB" altLang="en-US" sz="36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7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utoUpdateAnimBg="0"/>
      <p:bldP spid="42" grpId="0" autoUpdateAnimBg="0"/>
      <p:bldP spid="4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23388" y="6170971"/>
            <a:ext cx="457200" cy="457200"/>
          </a:xfrm>
          <a:noFill/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fld id="{49070AD5-1563-418A-97CF-BC2012541839}" type="slidenum">
              <a:rPr lang="en-US" altLang="en-US" sz="1400">
                <a:solidFill>
                  <a:srgbClr val="616161"/>
                </a:solidFill>
              </a:rPr>
              <a:pPr/>
              <a:t>3</a:t>
            </a:fld>
            <a:endParaRPr lang="en-US" altLang="en-US" sz="1400" dirty="0">
              <a:solidFill>
                <a:srgbClr val="616161"/>
              </a:solidFill>
            </a:endParaRPr>
          </a:p>
        </p:txBody>
      </p:sp>
      <p:sp>
        <p:nvSpPr>
          <p:cNvPr id="29703" name="Rectangle 5"/>
          <p:cNvSpPr>
            <a:spLocks noChangeAspect="1" noChangeArrowheads="1"/>
          </p:cNvSpPr>
          <p:nvPr/>
        </p:nvSpPr>
        <p:spPr bwMode="auto">
          <a:xfrm>
            <a:off x="150015" y="1427524"/>
            <a:ext cx="3779386" cy="475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44450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dirty="0">
                <a:solidFill>
                  <a:schemeClr val="accent5"/>
                </a:solidFill>
              </a:rPr>
              <a:t>Phase </a:t>
            </a:r>
            <a:r>
              <a:rPr lang="en-GB" altLang="en-US" sz="2800" dirty="0" smtClean="0">
                <a:solidFill>
                  <a:schemeClr val="accent5"/>
                </a:solidFill>
              </a:rPr>
              <a:t>sequence ABC</a:t>
            </a:r>
            <a:endParaRPr lang="en-GB" altLang="en-US" sz="2800" dirty="0">
              <a:solidFill>
                <a:schemeClr val="accent5"/>
              </a:solidFill>
            </a:endParaRPr>
          </a:p>
        </p:txBody>
      </p:sp>
      <p:sp>
        <p:nvSpPr>
          <p:cNvPr id="70" name="Rectangle 5"/>
          <p:cNvSpPr>
            <a:spLocks noChangeAspect="1" noChangeArrowheads="1"/>
          </p:cNvSpPr>
          <p:nvPr/>
        </p:nvSpPr>
        <p:spPr bwMode="auto">
          <a:xfrm>
            <a:off x="179512" y="908720"/>
            <a:ext cx="2880320" cy="475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44450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dirty="0" err="1" smtClean="0">
                <a:solidFill>
                  <a:srgbClr val="0070C0"/>
                </a:solidFill>
              </a:rPr>
              <a:t>Phasor</a:t>
            </a:r>
            <a:r>
              <a:rPr lang="en-GB" altLang="en-US" sz="2800" dirty="0" smtClean="0">
                <a:solidFill>
                  <a:srgbClr val="0070C0"/>
                </a:solidFill>
              </a:rPr>
              <a:t> Diagram</a:t>
            </a:r>
            <a:endParaRPr lang="en-GB" altLang="en-US" sz="2800" dirty="0">
              <a:solidFill>
                <a:srgbClr val="0070C0"/>
              </a:solidFill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198433" y="3836753"/>
            <a:ext cx="340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CC0000"/>
                </a:solidFill>
              </a:rPr>
              <a:t>I</a:t>
            </a:r>
            <a:r>
              <a:rPr lang="en-GB" altLang="en-US" sz="2800" baseline="-25000" dirty="0" smtClean="0">
                <a:solidFill>
                  <a:srgbClr val="CC0000"/>
                </a:solidFill>
              </a:rPr>
              <a:t>A</a:t>
            </a:r>
            <a:r>
              <a:rPr lang="en-GB" altLang="en-US" sz="2800" dirty="0" smtClean="0">
                <a:solidFill>
                  <a:srgbClr val="CC0000"/>
                </a:solidFill>
              </a:rPr>
              <a:t> </a:t>
            </a:r>
            <a:r>
              <a:rPr lang="en-GB" altLang="en-US" sz="2800" dirty="0">
                <a:solidFill>
                  <a:srgbClr val="CC0000"/>
                </a:solidFill>
              </a:rPr>
              <a:t>= </a:t>
            </a:r>
            <a:r>
              <a:rPr lang="en-GB" altLang="en-US" sz="2800" dirty="0" smtClean="0">
                <a:solidFill>
                  <a:srgbClr val="CC0000"/>
                </a:solidFill>
              </a:rPr>
              <a:t>6</a:t>
            </a:r>
            <a:r>
              <a:rPr lang="en-GB" altLang="en-US" sz="2800" dirty="0" smtClean="0">
                <a:solidFill>
                  <a:srgbClr val="CC0000"/>
                </a:solidFill>
                <a:latin typeface="Symbol" pitchFamily="18" charset="2"/>
              </a:rPr>
              <a:t>Ð-60° A</a:t>
            </a:r>
            <a:endParaRPr lang="en-GB" altLang="en-US" sz="2800" dirty="0">
              <a:solidFill>
                <a:srgbClr val="CC0000"/>
              </a:solidFill>
            </a:endParaRP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198350" y="4484825"/>
            <a:ext cx="2531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993300"/>
                </a:solidFill>
              </a:rPr>
              <a:t>I</a:t>
            </a:r>
            <a:r>
              <a:rPr lang="en-GB" altLang="en-US" sz="2800" baseline="-25000" dirty="0" smtClean="0">
                <a:solidFill>
                  <a:srgbClr val="993300"/>
                </a:solidFill>
              </a:rPr>
              <a:t>B</a:t>
            </a:r>
            <a:r>
              <a:rPr lang="en-GB" altLang="en-US" sz="2800" dirty="0" smtClean="0">
                <a:solidFill>
                  <a:srgbClr val="993300"/>
                </a:solidFill>
              </a:rPr>
              <a:t> </a:t>
            </a:r>
            <a:r>
              <a:rPr lang="en-GB" altLang="en-US" sz="2800" dirty="0">
                <a:solidFill>
                  <a:srgbClr val="993300"/>
                </a:solidFill>
              </a:rPr>
              <a:t>= </a:t>
            </a:r>
            <a:r>
              <a:rPr lang="en-GB" altLang="en-US" sz="2800" dirty="0" smtClean="0">
                <a:solidFill>
                  <a:srgbClr val="993300"/>
                </a:solidFill>
              </a:rPr>
              <a:t>6</a:t>
            </a:r>
            <a:r>
              <a:rPr lang="en-GB" altLang="en-US" sz="2800" dirty="0" smtClean="0">
                <a:solidFill>
                  <a:srgbClr val="993300"/>
                </a:solidFill>
                <a:latin typeface="Symbol" pitchFamily="18" charset="2"/>
              </a:rPr>
              <a:t>Ð-180</a:t>
            </a:r>
            <a:r>
              <a:rPr lang="en-GB" altLang="en-US" sz="2800" dirty="0">
                <a:solidFill>
                  <a:srgbClr val="993300"/>
                </a:solidFill>
                <a:latin typeface="Symbol" pitchFamily="18" charset="2"/>
              </a:rPr>
              <a:t>° </a:t>
            </a:r>
            <a:r>
              <a:rPr lang="en-GB" altLang="en-US" sz="2800" dirty="0" smtClean="0">
                <a:solidFill>
                  <a:srgbClr val="993300"/>
                </a:solidFill>
                <a:latin typeface="Symbol" pitchFamily="18" charset="2"/>
              </a:rPr>
              <a:t>A</a:t>
            </a:r>
            <a:endParaRPr lang="en-GB" altLang="en-US" sz="2800" dirty="0">
              <a:solidFill>
                <a:srgbClr val="993300"/>
              </a:solidFill>
            </a:endParaRP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67705" y="5119043"/>
            <a:ext cx="2531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dirty="0" smtClean="0">
                <a:solidFill>
                  <a:srgbClr val="3333FF"/>
                </a:solidFill>
              </a:rPr>
              <a:t>I</a:t>
            </a:r>
            <a:r>
              <a:rPr lang="en-GB" altLang="en-US" sz="2800" baseline="-25000" dirty="0" smtClean="0">
                <a:solidFill>
                  <a:srgbClr val="3333FF"/>
                </a:solidFill>
              </a:rPr>
              <a:t>C</a:t>
            </a:r>
            <a:r>
              <a:rPr lang="en-GB" altLang="en-US" sz="2800" dirty="0" smtClean="0">
                <a:solidFill>
                  <a:srgbClr val="3333FF"/>
                </a:solidFill>
              </a:rPr>
              <a:t> </a:t>
            </a:r>
            <a:r>
              <a:rPr lang="en-GB" altLang="en-US" sz="2800" dirty="0">
                <a:solidFill>
                  <a:srgbClr val="3333FF"/>
                </a:solidFill>
              </a:rPr>
              <a:t>= </a:t>
            </a:r>
            <a:r>
              <a:rPr lang="en-GB" altLang="en-US" sz="2800" dirty="0" smtClean="0">
                <a:solidFill>
                  <a:srgbClr val="3333FF"/>
                </a:solidFill>
              </a:rPr>
              <a:t>6</a:t>
            </a:r>
            <a:r>
              <a:rPr lang="en-GB" altLang="en-US" sz="2800" dirty="0" smtClean="0">
                <a:solidFill>
                  <a:srgbClr val="3333FF"/>
                </a:solidFill>
                <a:latin typeface="Symbol" pitchFamily="18" charset="2"/>
              </a:rPr>
              <a:t>Ð-300° A</a:t>
            </a:r>
            <a:endParaRPr lang="en-GB" altLang="en-US" sz="2800" dirty="0">
              <a:solidFill>
                <a:srgbClr val="3333FF"/>
              </a:solidFill>
            </a:endParaRPr>
          </a:p>
        </p:txBody>
      </p:sp>
      <p:sp>
        <p:nvSpPr>
          <p:cNvPr id="47" name="Rectangle 6"/>
          <p:cNvSpPr>
            <a:spLocks noChangeAspect="1" noChangeArrowheads="1"/>
          </p:cNvSpPr>
          <p:nvPr/>
        </p:nvSpPr>
        <p:spPr bwMode="auto">
          <a:xfrm>
            <a:off x="8366986" y="2310375"/>
            <a:ext cx="506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anchor="ctr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altLang="en-US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8" name="Rectangle 26"/>
          <p:cNvSpPr>
            <a:spLocks noChangeAspect="1" noChangeArrowheads="1"/>
          </p:cNvSpPr>
          <p:nvPr/>
        </p:nvSpPr>
        <p:spPr bwMode="auto">
          <a:xfrm>
            <a:off x="9748709" y="5553926"/>
            <a:ext cx="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44450">
            <a:spAutoFit/>
          </a:bodyPr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sz="1800" baseline="100000" dirty="0">
              <a:solidFill>
                <a:srgbClr val="00002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61193" y="992858"/>
            <a:ext cx="6528146" cy="5100146"/>
            <a:chOff x="1861193" y="992858"/>
            <a:chExt cx="6528146" cy="5100146"/>
          </a:xfrm>
        </p:grpSpPr>
        <p:sp>
          <p:nvSpPr>
            <p:cNvPr id="1228819" name="Rectangle 19"/>
            <p:cNvSpPr>
              <a:spLocks noChangeAspect="1" noChangeArrowheads="1"/>
            </p:cNvSpPr>
            <p:nvPr/>
          </p:nvSpPr>
          <p:spPr bwMode="auto">
            <a:xfrm>
              <a:off x="6156176" y="992858"/>
              <a:ext cx="506413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966698" y="2286572"/>
              <a:ext cx="5422641" cy="3024922"/>
              <a:chOff x="2966698" y="2286572"/>
              <a:chExt cx="5422641" cy="302492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966698" y="2286572"/>
                <a:ext cx="1949643" cy="1677991"/>
                <a:chOff x="2966698" y="2286572"/>
                <a:chExt cx="1949643" cy="1677991"/>
              </a:xfrm>
            </p:grpSpPr>
            <p:sp>
              <p:nvSpPr>
                <p:cNvPr id="29750" name="Rectangle 24"/>
                <p:cNvSpPr>
                  <a:spLocks noChangeAspect="1" noChangeArrowheads="1"/>
                </p:cNvSpPr>
                <p:nvPr/>
              </p:nvSpPr>
              <p:spPr bwMode="auto">
                <a:xfrm rot="164602">
                  <a:off x="2966698" y="2286572"/>
                  <a:ext cx="495300" cy="414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44450">
                  <a:spAutoFit/>
                </a:bodyPr>
                <a:lstStyle>
                  <a:lvl1pPr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altLang="en-US" sz="2400" dirty="0">
                      <a:solidFill>
                        <a:srgbClr val="993300"/>
                      </a:solidFill>
                    </a:rPr>
                    <a:t>V</a:t>
                  </a:r>
                  <a:r>
                    <a:rPr lang="en-GB" altLang="en-US" sz="2400" baseline="-25000" dirty="0">
                      <a:solidFill>
                        <a:srgbClr val="993300"/>
                      </a:solidFill>
                    </a:rPr>
                    <a:t>BC</a:t>
                  </a:r>
                </a:p>
              </p:txBody>
            </p:sp>
            <p:sp>
              <p:nvSpPr>
                <p:cNvPr id="1228827" name="Line 27"/>
                <p:cNvSpPr>
                  <a:spLocks noChangeAspect="1" noChangeShapeType="1"/>
                </p:cNvSpPr>
                <p:nvPr/>
              </p:nvSpPr>
              <p:spPr bwMode="auto">
                <a:xfrm rot="13184359">
                  <a:off x="3339953" y="3033275"/>
                  <a:ext cx="1576388" cy="0"/>
                </a:xfrm>
                <a:prstGeom prst="line">
                  <a:avLst/>
                </a:prstGeom>
                <a:noFill/>
                <a:ln w="25400">
                  <a:solidFill>
                    <a:srgbClr val="99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SG" sz="360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1" name="Rectangle 18"/>
                <p:cNvSpPr>
                  <a:spLocks noChangeAspect="1" noChangeArrowheads="1"/>
                </p:cNvSpPr>
                <p:nvPr/>
              </p:nvSpPr>
              <p:spPr bwMode="auto">
                <a:xfrm>
                  <a:off x="4112914" y="3642680"/>
                  <a:ext cx="720080" cy="3218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44450">
                  <a:spAutoFit/>
                </a:bodyPr>
                <a:lstStyle>
                  <a:lvl1pPr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altLang="en-US" sz="1800" dirty="0" smtClean="0">
                      <a:solidFill>
                        <a:srgbClr val="000020"/>
                      </a:solidFill>
                      <a:latin typeface="Symbol" pitchFamily="18" charset="2"/>
                    </a:rPr>
                    <a:t>20</a:t>
                  </a:r>
                  <a:r>
                    <a:rPr lang="en-GB" altLang="en-US" sz="1800" baseline="30000" dirty="0" smtClean="0">
                      <a:solidFill>
                        <a:srgbClr val="000020"/>
                      </a:solidFill>
                      <a:latin typeface="Symbol" pitchFamily="18" charset="2"/>
                    </a:rPr>
                    <a:t>0</a:t>
                  </a:r>
                  <a:endParaRPr lang="en-GB" altLang="en-US" sz="1800" baseline="100000" dirty="0">
                    <a:solidFill>
                      <a:srgbClr val="000020"/>
                    </a:solidFill>
                  </a:endParaRPr>
                </a:p>
              </p:txBody>
            </p:sp>
            <p:sp>
              <p:nvSpPr>
                <p:cNvPr id="72" name="Arc 71"/>
                <p:cNvSpPr/>
                <p:nvPr/>
              </p:nvSpPr>
              <p:spPr>
                <a:xfrm rot="14324170">
                  <a:off x="4412922" y="3464157"/>
                  <a:ext cx="402832" cy="195064"/>
                </a:xfrm>
                <a:prstGeom prst="arc">
                  <a:avLst>
                    <a:gd name="adj1" fmla="val 7962805"/>
                    <a:gd name="adj2" fmla="val 919114"/>
                  </a:avLst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4426272" y="2311221"/>
                <a:ext cx="2088840" cy="1708996"/>
                <a:chOff x="4426272" y="2311221"/>
                <a:chExt cx="2088840" cy="1708996"/>
              </a:xfrm>
            </p:grpSpPr>
            <p:sp>
              <p:nvSpPr>
                <p:cNvPr id="29757" name="Rectangle 18"/>
                <p:cNvSpPr>
                  <a:spLocks noChangeAspect="1" noChangeArrowheads="1"/>
                </p:cNvSpPr>
                <p:nvPr/>
              </p:nvSpPr>
              <p:spPr bwMode="auto">
                <a:xfrm rot="150314">
                  <a:off x="4952741" y="3691227"/>
                  <a:ext cx="720080" cy="3289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44450">
                  <a:spAutoFit/>
                </a:bodyPr>
                <a:lstStyle>
                  <a:lvl1pPr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altLang="en-US" sz="1800" dirty="0" smtClean="0">
                      <a:solidFill>
                        <a:srgbClr val="000020"/>
                      </a:solidFill>
                      <a:latin typeface="Symbol" pitchFamily="18" charset="2"/>
                    </a:rPr>
                    <a:t>20</a:t>
                  </a:r>
                  <a:r>
                    <a:rPr lang="en-GB" altLang="en-US" sz="1800" baseline="30000" dirty="0" smtClean="0">
                      <a:solidFill>
                        <a:srgbClr val="000020"/>
                      </a:solidFill>
                      <a:latin typeface="Symbol" pitchFamily="18" charset="2"/>
                    </a:rPr>
                    <a:t>0</a:t>
                  </a:r>
                  <a:endParaRPr lang="en-GB" altLang="en-US" sz="1800" baseline="100000" dirty="0">
                    <a:solidFill>
                      <a:srgbClr val="000020"/>
                    </a:solidFill>
                  </a:endParaRPr>
                </a:p>
              </p:txBody>
            </p:sp>
            <p:sp>
              <p:nvSpPr>
                <p:cNvPr id="29756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6008563" y="2311221"/>
                  <a:ext cx="506549" cy="4142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44450">
                  <a:spAutoFit/>
                </a:bodyPr>
                <a:lstStyle>
                  <a:lvl1pPr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altLang="en-US" sz="2400" dirty="0" smtClean="0">
                      <a:solidFill>
                        <a:srgbClr val="3333FF"/>
                      </a:solidFill>
                    </a:rPr>
                    <a:t>V</a:t>
                  </a:r>
                  <a:r>
                    <a:rPr lang="en-GB" altLang="en-US" sz="2400" baseline="-25000" dirty="0" smtClean="0">
                      <a:solidFill>
                        <a:srgbClr val="3333FF"/>
                      </a:solidFill>
                    </a:rPr>
                    <a:t>CN</a:t>
                  </a:r>
                  <a:endParaRPr lang="en-GB" altLang="en-US" sz="2400" baseline="-25000" dirty="0">
                    <a:solidFill>
                      <a:srgbClr val="3333FF"/>
                    </a:solidFill>
                  </a:endParaRPr>
                </a:p>
              </p:txBody>
            </p:sp>
            <p:sp>
              <p:nvSpPr>
                <p:cNvPr id="1228820" name="Line 20"/>
                <p:cNvSpPr>
                  <a:spLocks noChangeAspect="1" noChangeShapeType="1"/>
                </p:cNvSpPr>
                <p:nvPr/>
              </p:nvSpPr>
              <p:spPr bwMode="auto">
                <a:xfrm rot="19594598">
                  <a:off x="4585333" y="3089272"/>
                  <a:ext cx="1538338" cy="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SG" sz="360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" name="Arc 2"/>
                <p:cNvSpPr/>
                <p:nvPr/>
              </p:nvSpPr>
              <p:spPr>
                <a:xfrm rot="7265435">
                  <a:off x="4625342" y="3447583"/>
                  <a:ext cx="614608" cy="182782"/>
                </a:xfrm>
                <a:prstGeom prst="arc">
                  <a:avLst>
                    <a:gd name="adj1" fmla="val 7962805"/>
                    <a:gd name="adj2" fmla="val 919114"/>
                  </a:avLst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3" name="Arc 72"/>
                <p:cNvSpPr/>
                <p:nvPr/>
              </p:nvSpPr>
              <p:spPr>
                <a:xfrm rot="21091434">
                  <a:off x="4570988" y="3210008"/>
                  <a:ext cx="438533" cy="183114"/>
                </a:xfrm>
                <a:custGeom>
                  <a:avLst/>
                  <a:gdLst>
                    <a:gd name="connsiteX0" fmla="*/ 143307 w 369803"/>
                    <a:gd name="connsiteY0" fmla="*/ 91294 h 92479"/>
                    <a:gd name="connsiteX1" fmla="*/ 119727 w 369803"/>
                    <a:gd name="connsiteY1" fmla="*/ 2967 h 92479"/>
                    <a:gd name="connsiteX2" fmla="*/ 205791 w 369803"/>
                    <a:gd name="connsiteY2" fmla="*/ 295 h 92479"/>
                    <a:gd name="connsiteX3" fmla="*/ 309570 w 369803"/>
                    <a:gd name="connsiteY3" fmla="*/ 80388 h 92479"/>
                    <a:gd name="connsiteX4" fmla="*/ 184902 w 369803"/>
                    <a:gd name="connsiteY4" fmla="*/ 46240 h 92479"/>
                    <a:gd name="connsiteX5" fmla="*/ 143307 w 369803"/>
                    <a:gd name="connsiteY5" fmla="*/ 91294 h 92479"/>
                    <a:gd name="connsiteX0" fmla="*/ 143307 w 369803"/>
                    <a:gd name="connsiteY0" fmla="*/ 91294 h 92479"/>
                    <a:gd name="connsiteX1" fmla="*/ 119727 w 369803"/>
                    <a:gd name="connsiteY1" fmla="*/ 2967 h 92479"/>
                    <a:gd name="connsiteX2" fmla="*/ 205791 w 369803"/>
                    <a:gd name="connsiteY2" fmla="*/ 295 h 92479"/>
                    <a:gd name="connsiteX3" fmla="*/ 309570 w 369803"/>
                    <a:gd name="connsiteY3" fmla="*/ 80388 h 92479"/>
                    <a:gd name="connsiteX0" fmla="*/ 154309 w 381034"/>
                    <a:gd name="connsiteY0" fmla="*/ 96533 h 103012"/>
                    <a:gd name="connsiteX1" fmla="*/ 130729 w 381034"/>
                    <a:gd name="connsiteY1" fmla="*/ 8206 h 103012"/>
                    <a:gd name="connsiteX2" fmla="*/ 216793 w 381034"/>
                    <a:gd name="connsiteY2" fmla="*/ 5534 h 103012"/>
                    <a:gd name="connsiteX3" fmla="*/ 320572 w 381034"/>
                    <a:gd name="connsiteY3" fmla="*/ 85627 h 103012"/>
                    <a:gd name="connsiteX4" fmla="*/ 195904 w 381034"/>
                    <a:gd name="connsiteY4" fmla="*/ 51479 h 103012"/>
                    <a:gd name="connsiteX5" fmla="*/ 154309 w 381034"/>
                    <a:gd name="connsiteY5" fmla="*/ 96533 h 103012"/>
                    <a:gd name="connsiteX0" fmla="*/ 70285 w 381034"/>
                    <a:gd name="connsiteY0" fmla="*/ 103012 h 103012"/>
                    <a:gd name="connsiteX1" fmla="*/ 130729 w 381034"/>
                    <a:gd name="connsiteY1" fmla="*/ 8206 h 103012"/>
                    <a:gd name="connsiteX2" fmla="*/ 216793 w 381034"/>
                    <a:gd name="connsiteY2" fmla="*/ 5534 h 103012"/>
                    <a:gd name="connsiteX3" fmla="*/ 320572 w 381034"/>
                    <a:gd name="connsiteY3" fmla="*/ 85627 h 103012"/>
                    <a:gd name="connsiteX0" fmla="*/ 154309 w 424116"/>
                    <a:gd name="connsiteY0" fmla="*/ 96533 h 103012"/>
                    <a:gd name="connsiteX1" fmla="*/ 130729 w 424116"/>
                    <a:gd name="connsiteY1" fmla="*/ 8206 h 103012"/>
                    <a:gd name="connsiteX2" fmla="*/ 216793 w 424116"/>
                    <a:gd name="connsiteY2" fmla="*/ 5534 h 103012"/>
                    <a:gd name="connsiteX3" fmla="*/ 320572 w 424116"/>
                    <a:gd name="connsiteY3" fmla="*/ 85627 h 103012"/>
                    <a:gd name="connsiteX4" fmla="*/ 195904 w 424116"/>
                    <a:gd name="connsiteY4" fmla="*/ 51479 h 103012"/>
                    <a:gd name="connsiteX5" fmla="*/ 154309 w 424116"/>
                    <a:gd name="connsiteY5" fmla="*/ 96533 h 103012"/>
                    <a:gd name="connsiteX0" fmla="*/ 70285 w 424116"/>
                    <a:gd name="connsiteY0" fmla="*/ 103012 h 103012"/>
                    <a:gd name="connsiteX1" fmla="*/ 130729 w 424116"/>
                    <a:gd name="connsiteY1" fmla="*/ 8206 h 103012"/>
                    <a:gd name="connsiteX2" fmla="*/ 216793 w 424116"/>
                    <a:gd name="connsiteY2" fmla="*/ 5534 h 103012"/>
                    <a:gd name="connsiteX3" fmla="*/ 376996 w 424116"/>
                    <a:gd name="connsiteY3" fmla="*/ 79700 h 10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4116" h="103012" stroke="0" extrusionOk="0">
                      <a:moveTo>
                        <a:pt x="154309" y="96533"/>
                      </a:moveTo>
                      <a:cubicBezTo>
                        <a:pt x="-24027" y="86236"/>
                        <a:pt x="-40552" y="24340"/>
                        <a:pt x="130729" y="8206"/>
                      </a:cubicBezTo>
                      <a:cubicBezTo>
                        <a:pt x="158165" y="5622"/>
                        <a:pt x="187664" y="4706"/>
                        <a:pt x="216793" y="5534"/>
                      </a:cubicBezTo>
                      <a:cubicBezTo>
                        <a:pt x="374533" y="10019"/>
                        <a:pt x="437815" y="58858"/>
                        <a:pt x="320572" y="85627"/>
                      </a:cubicBezTo>
                      <a:lnTo>
                        <a:pt x="195904" y="51479"/>
                      </a:lnTo>
                      <a:lnTo>
                        <a:pt x="154309" y="96533"/>
                      </a:lnTo>
                      <a:close/>
                    </a:path>
                    <a:path w="424116" h="103012" fill="none">
                      <a:moveTo>
                        <a:pt x="70285" y="103012"/>
                      </a:moveTo>
                      <a:cubicBezTo>
                        <a:pt x="-108051" y="92715"/>
                        <a:pt x="106311" y="24452"/>
                        <a:pt x="130729" y="8206"/>
                      </a:cubicBezTo>
                      <a:cubicBezTo>
                        <a:pt x="155147" y="-8040"/>
                        <a:pt x="187664" y="4706"/>
                        <a:pt x="216793" y="5534"/>
                      </a:cubicBezTo>
                      <a:cubicBezTo>
                        <a:pt x="374533" y="10019"/>
                        <a:pt x="494239" y="52931"/>
                        <a:pt x="376996" y="79700"/>
                      </a:cubicBezTo>
                    </a:path>
                  </a:pathLst>
                </a:cu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4" name="Rectangle 18"/>
                <p:cNvSpPr>
                  <a:spLocks noChangeAspect="1" noChangeArrowheads="1"/>
                </p:cNvSpPr>
                <p:nvPr/>
              </p:nvSpPr>
              <p:spPr bwMode="auto">
                <a:xfrm>
                  <a:off x="4426272" y="2911503"/>
                  <a:ext cx="720080" cy="3289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44450">
                  <a:spAutoFit/>
                </a:bodyPr>
                <a:lstStyle>
                  <a:lvl1pPr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bg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altLang="en-US" sz="1800" dirty="0" smtClean="0">
                      <a:solidFill>
                        <a:srgbClr val="000020"/>
                      </a:solidFill>
                      <a:latin typeface="Symbol" pitchFamily="18" charset="2"/>
                    </a:rPr>
                    <a:t>20</a:t>
                  </a:r>
                  <a:r>
                    <a:rPr lang="en-GB" altLang="en-US" sz="1800" baseline="30000" dirty="0" smtClean="0">
                      <a:solidFill>
                        <a:srgbClr val="000020"/>
                      </a:solidFill>
                      <a:latin typeface="Symbol" pitchFamily="18" charset="2"/>
                    </a:rPr>
                    <a:t>0</a:t>
                  </a:r>
                  <a:endParaRPr lang="en-GB" altLang="en-US" sz="1800" baseline="100000" dirty="0">
                    <a:solidFill>
                      <a:srgbClr val="000020"/>
                    </a:solidFill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378579" y="3539613"/>
                <a:ext cx="934166" cy="1771881"/>
                <a:chOff x="4378579" y="3539613"/>
                <a:chExt cx="934166" cy="1771881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4378579" y="3556503"/>
                  <a:ext cx="934166" cy="1754991"/>
                  <a:chOff x="4378579" y="3556503"/>
                  <a:chExt cx="934166" cy="1754991"/>
                </a:xfrm>
              </p:grpSpPr>
              <p:sp>
                <p:nvSpPr>
                  <p:cNvPr id="29761" name="Rectangle 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378579" y="4897278"/>
                    <a:ext cx="934166" cy="41421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44450">
                    <a:spAutoFit/>
                  </a:bodyPr>
                  <a:lstStyle>
                    <a:lvl1pPr>
                      <a:defRPr sz="3600">
                        <a:solidFill>
                          <a:schemeClr val="bg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3600">
                        <a:solidFill>
                          <a:schemeClr val="bg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3600">
                        <a:solidFill>
                          <a:schemeClr val="bg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3600">
                        <a:solidFill>
                          <a:schemeClr val="bg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3600">
                        <a:solidFill>
                          <a:schemeClr val="bg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bg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bg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bg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bg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GB" altLang="en-US" sz="2400" dirty="0" smtClean="0">
                        <a:solidFill>
                          <a:srgbClr val="FF0000"/>
                        </a:solidFill>
                      </a:rPr>
                      <a:t>      V</a:t>
                    </a:r>
                    <a:r>
                      <a:rPr lang="en-GB" altLang="en-US" sz="2400" baseline="-25000" dirty="0" smtClean="0">
                        <a:solidFill>
                          <a:srgbClr val="FF0000"/>
                        </a:solidFill>
                      </a:rPr>
                      <a:t>AN</a:t>
                    </a:r>
                    <a:endParaRPr lang="en-GB" altLang="en-US" sz="2400" baseline="-25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228812" name="Line 12"/>
                  <p:cNvSpPr>
                    <a:spLocks noChangeAspect="1" noChangeShapeType="1"/>
                  </p:cNvSpPr>
                  <p:nvPr/>
                </p:nvSpPr>
                <p:spPr bwMode="auto">
                  <a:xfrm rot="5400000">
                    <a:off x="3922373" y="4366923"/>
                    <a:ext cx="1620839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SG" sz="360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cxnSp>
              <p:nvCxnSpPr>
                <p:cNvPr id="8" name="Elbow Connector 7"/>
                <p:cNvCxnSpPr/>
                <p:nvPr/>
              </p:nvCxnSpPr>
              <p:spPr>
                <a:xfrm rot="10800000" flipV="1">
                  <a:off x="4748984" y="3539613"/>
                  <a:ext cx="353959" cy="17698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4747444" y="3337588"/>
                <a:ext cx="3641895" cy="328295"/>
                <a:chOff x="4747444" y="3337588"/>
                <a:chExt cx="3641895" cy="328295"/>
              </a:xfrm>
            </p:grpSpPr>
            <p:sp>
              <p:nvSpPr>
                <p:cNvPr id="29" name="Line 34"/>
                <p:cNvSpPr>
                  <a:spLocks noChangeAspect="1" noChangeShapeType="1"/>
                </p:cNvSpPr>
                <p:nvPr/>
              </p:nvSpPr>
              <p:spPr bwMode="auto">
                <a:xfrm>
                  <a:off x="4747444" y="3529166"/>
                  <a:ext cx="2628900" cy="15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SG" sz="2400" b="1" baseline="-25000" smtClean="0">
                    <a:solidFill>
                      <a:srgbClr val="000000"/>
                    </a:solidFill>
                    <a:latin typeface="Times New Roman"/>
                  </a:endParaRPr>
                </a:p>
              </p:txBody>
            </p:sp>
            <p:sp>
              <p:nvSpPr>
                <p:cNvPr id="37" name="Text Box 39"/>
                <p:cNvSpPr txBox="1">
                  <a:spLocks noChangeAspect="1" noChangeArrowheads="1"/>
                </p:cNvSpPr>
                <p:nvPr/>
              </p:nvSpPr>
              <p:spPr bwMode="auto">
                <a:xfrm rot="64460">
                  <a:off x="7438910" y="3337588"/>
                  <a:ext cx="950429" cy="3282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defRPr sz="2400" b="1" baseline="-25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 b="1" baseline="-25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 b="1" baseline="-25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 b="1" baseline="-25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 b="1" baseline="-25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baseline="-25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baseline="-25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baseline="-25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 baseline="-25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altLang="en-US" sz="3200" b="0" i="0" u="none" strike="noStrike" kern="0" cap="none" spc="0" normalizeH="0" baseline="-2500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Ref</a:t>
                  </a:r>
                </a:p>
              </p:txBody>
            </p:sp>
          </p:grpSp>
        </p:grpSp>
        <p:sp>
          <p:nvSpPr>
            <p:cNvPr id="56" name="Rectangle 17"/>
            <p:cNvSpPr>
              <a:spLocks noChangeAspect="1" noChangeArrowheads="1"/>
            </p:cNvSpPr>
            <p:nvPr/>
          </p:nvSpPr>
          <p:spPr bwMode="auto">
            <a:xfrm>
              <a:off x="6386322" y="1184614"/>
              <a:ext cx="506413" cy="423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dirty="0">
                  <a:solidFill>
                    <a:srgbClr val="3333FF"/>
                  </a:solidFill>
                </a:rPr>
                <a:t>V</a:t>
              </a:r>
              <a:r>
                <a:rPr lang="en-GB" altLang="en-US" sz="2400" baseline="-25000" dirty="0">
                  <a:solidFill>
                    <a:srgbClr val="3333FF"/>
                  </a:solidFill>
                </a:rPr>
                <a:t>CA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747444" y="3529166"/>
              <a:ext cx="1665648" cy="2563838"/>
              <a:chOff x="4747444" y="3529166"/>
              <a:chExt cx="1665648" cy="2563838"/>
            </a:xfrm>
          </p:grpSpPr>
          <p:sp>
            <p:nvSpPr>
              <p:cNvPr id="45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5490147" y="5678788"/>
                <a:ext cx="922945" cy="414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44450">
                <a:spAutoFit/>
              </a:bodyPr>
              <a:lstStyle>
                <a:lvl1pPr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dirty="0" smtClean="0">
                    <a:solidFill>
                      <a:srgbClr val="FF0000"/>
                    </a:solidFill>
                  </a:rPr>
                  <a:t>      V</a:t>
                </a:r>
                <a:r>
                  <a:rPr lang="en-GB" altLang="en-US" sz="2400" baseline="-25000" dirty="0" smtClean="0">
                    <a:solidFill>
                      <a:srgbClr val="FF0000"/>
                    </a:solidFill>
                  </a:rPr>
                  <a:t>AB</a:t>
                </a:r>
                <a:endParaRPr lang="en-GB" altLang="en-US" sz="2400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5376531" y="3940045"/>
                <a:ext cx="720080" cy="3218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44450">
                <a:spAutoFit/>
              </a:bodyPr>
              <a:lstStyle>
                <a:lvl1pPr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1800" dirty="0" smtClean="0">
                    <a:solidFill>
                      <a:srgbClr val="000020"/>
                    </a:solidFill>
                    <a:latin typeface="Symbol" pitchFamily="18" charset="2"/>
                  </a:rPr>
                  <a:t>60</a:t>
                </a:r>
                <a:r>
                  <a:rPr lang="en-GB" altLang="en-US" sz="1800" baseline="30000" dirty="0" smtClean="0">
                    <a:solidFill>
                      <a:srgbClr val="000020"/>
                    </a:solidFill>
                    <a:latin typeface="Symbol" pitchFamily="18" charset="2"/>
                  </a:rPr>
                  <a:t>0</a:t>
                </a:r>
                <a:endParaRPr lang="en-GB" altLang="en-US" sz="1800" baseline="100000" dirty="0">
                  <a:solidFill>
                    <a:srgbClr val="000020"/>
                  </a:solidFill>
                </a:endParaRPr>
              </a:p>
            </p:txBody>
          </p:sp>
          <p:cxnSp>
            <p:nvCxnSpPr>
              <p:cNvPr id="18" name="Straight Arrow Connector 17"/>
              <p:cNvCxnSpPr>
                <a:stCxn id="29" idx="0"/>
              </p:cNvCxnSpPr>
              <p:nvPr/>
            </p:nvCxnSpPr>
            <p:spPr>
              <a:xfrm>
                <a:off x="4747444" y="3529166"/>
                <a:ext cx="1104716" cy="250587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reeform 19"/>
              <p:cNvSpPr/>
              <p:nvPr/>
            </p:nvSpPr>
            <p:spPr>
              <a:xfrm>
                <a:off x="4999704" y="3539613"/>
                <a:ext cx="457199" cy="516195"/>
              </a:xfrm>
              <a:custGeom>
                <a:avLst/>
                <a:gdLst>
                  <a:gd name="connsiteX0" fmla="*/ 418380 w 584168"/>
                  <a:gd name="connsiteY0" fmla="*/ 0 h 634653"/>
                  <a:gd name="connsiteX1" fmla="*/ 565864 w 584168"/>
                  <a:gd name="connsiteY1" fmla="*/ 442451 h 634653"/>
                  <a:gd name="connsiteX2" fmla="*/ 49670 w 584168"/>
                  <a:gd name="connsiteY2" fmla="*/ 604683 h 634653"/>
                  <a:gd name="connsiteX3" fmla="*/ 49670 w 584168"/>
                  <a:gd name="connsiteY3" fmla="*/ 634180 h 634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168" h="634653">
                    <a:moveTo>
                      <a:pt x="418380" y="0"/>
                    </a:moveTo>
                    <a:cubicBezTo>
                      <a:pt x="522848" y="170835"/>
                      <a:pt x="627316" y="341671"/>
                      <a:pt x="565864" y="442451"/>
                    </a:cubicBezTo>
                    <a:cubicBezTo>
                      <a:pt x="504412" y="543231"/>
                      <a:pt x="135702" y="572728"/>
                      <a:pt x="49670" y="604683"/>
                    </a:cubicBezTo>
                    <a:cubicBezTo>
                      <a:pt x="-36362" y="636638"/>
                      <a:pt x="6654" y="635409"/>
                      <a:pt x="49670" y="63418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124615" y="1430594"/>
              <a:ext cx="2231940" cy="2044494"/>
              <a:chOff x="4124615" y="1430594"/>
              <a:chExt cx="2231940" cy="2044494"/>
            </a:xfrm>
          </p:grpSpPr>
          <p:sp>
            <p:nvSpPr>
              <p:cNvPr id="60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4124615" y="2626496"/>
                <a:ext cx="720080" cy="3289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44450">
                <a:spAutoFit/>
              </a:bodyPr>
              <a:lstStyle>
                <a:lvl1pPr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1800" dirty="0" smtClean="0">
                    <a:solidFill>
                      <a:srgbClr val="000020"/>
                    </a:solidFill>
                    <a:latin typeface="Symbol" pitchFamily="18" charset="2"/>
                  </a:rPr>
                  <a:t>20</a:t>
                </a:r>
                <a:r>
                  <a:rPr lang="en-GB" altLang="en-US" sz="1800" baseline="30000" dirty="0" smtClean="0">
                    <a:solidFill>
                      <a:srgbClr val="000020"/>
                    </a:solidFill>
                    <a:latin typeface="Symbol" pitchFamily="18" charset="2"/>
                  </a:rPr>
                  <a:t>0</a:t>
                </a:r>
                <a:endParaRPr lang="en-GB" altLang="en-US" sz="1800" baseline="100000" dirty="0">
                  <a:solidFill>
                    <a:srgbClr val="000020"/>
                  </a:solidFill>
                </a:endParaRPr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 flipV="1">
                <a:off x="4752360" y="1430594"/>
                <a:ext cx="1604195" cy="2044494"/>
              </a:xfrm>
              <a:prstGeom prst="straightConnector1">
                <a:avLst/>
              </a:prstGeom>
              <a:ln w="25400">
                <a:solidFill>
                  <a:srgbClr val="3917CB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Freeform 23"/>
              <p:cNvSpPr/>
              <p:nvPr/>
            </p:nvSpPr>
            <p:spPr>
              <a:xfrm rot="21136398">
                <a:off x="4208227" y="2861161"/>
                <a:ext cx="839537" cy="568904"/>
              </a:xfrm>
              <a:custGeom>
                <a:avLst/>
                <a:gdLst>
                  <a:gd name="connsiteX0" fmla="*/ 0 w 870155"/>
                  <a:gd name="connsiteY0" fmla="*/ 307253 h 307253"/>
                  <a:gd name="connsiteX1" fmla="*/ 221226 w 870155"/>
                  <a:gd name="connsiteY1" fmla="*/ 41782 h 307253"/>
                  <a:gd name="connsiteX2" fmla="*/ 693174 w 870155"/>
                  <a:gd name="connsiteY2" fmla="*/ 12285 h 307253"/>
                  <a:gd name="connsiteX3" fmla="*/ 870155 w 870155"/>
                  <a:gd name="connsiteY3" fmla="*/ 159769 h 307253"/>
                  <a:gd name="connsiteX4" fmla="*/ 870155 w 870155"/>
                  <a:gd name="connsiteY4" fmla="*/ 159769 h 307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155" h="307253">
                    <a:moveTo>
                      <a:pt x="0" y="307253"/>
                    </a:moveTo>
                    <a:cubicBezTo>
                      <a:pt x="52848" y="199098"/>
                      <a:pt x="105697" y="90943"/>
                      <a:pt x="221226" y="41782"/>
                    </a:cubicBezTo>
                    <a:cubicBezTo>
                      <a:pt x="336755" y="-7379"/>
                      <a:pt x="585019" y="-7379"/>
                      <a:pt x="693174" y="12285"/>
                    </a:cubicBezTo>
                    <a:cubicBezTo>
                      <a:pt x="801329" y="31949"/>
                      <a:pt x="870155" y="159769"/>
                      <a:pt x="870155" y="159769"/>
                    </a:cubicBezTo>
                    <a:lnTo>
                      <a:pt x="870155" y="15976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861193" y="2999743"/>
              <a:ext cx="2887788" cy="1328064"/>
              <a:chOff x="1861193" y="2999743"/>
              <a:chExt cx="2887788" cy="1328064"/>
            </a:xfrm>
          </p:grpSpPr>
          <p:sp>
            <p:nvSpPr>
              <p:cNvPr id="50" name="Rectangle 24"/>
              <p:cNvSpPr>
                <a:spLocks noChangeAspect="1" noChangeArrowheads="1"/>
              </p:cNvSpPr>
              <p:nvPr/>
            </p:nvSpPr>
            <p:spPr bwMode="auto">
              <a:xfrm>
                <a:off x="1861193" y="2999743"/>
                <a:ext cx="495300" cy="414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44450">
                <a:spAutoFit/>
              </a:bodyPr>
              <a:lstStyle>
                <a:lvl1pPr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400" dirty="0">
                    <a:solidFill>
                      <a:srgbClr val="993300"/>
                    </a:solidFill>
                  </a:rPr>
                  <a:t>V</a:t>
                </a:r>
                <a:r>
                  <a:rPr lang="en-GB" altLang="en-US" sz="2400" baseline="-25000" dirty="0">
                    <a:solidFill>
                      <a:srgbClr val="993300"/>
                    </a:solidFill>
                  </a:rPr>
                  <a:t>BC</a:t>
                </a:r>
              </a:p>
            </p:txBody>
          </p:sp>
          <p:sp>
            <p:nvSpPr>
              <p:cNvPr id="55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3910346" y="3998817"/>
                <a:ext cx="720080" cy="3289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44450">
                <a:spAutoFit/>
              </a:bodyPr>
              <a:lstStyle>
                <a:lvl1pPr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1800" dirty="0" smtClean="0">
                    <a:solidFill>
                      <a:srgbClr val="000020"/>
                    </a:solidFill>
                    <a:latin typeface="Symbol" pitchFamily="18" charset="2"/>
                  </a:rPr>
                  <a:t>20</a:t>
                </a:r>
                <a:r>
                  <a:rPr lang="en-GB" altLang="en-US" sz="1800" baseline="30000" dirty="0" smtClean="0">
                    <a:solidFill>
                      <a:srgbClr val="000020"/>
                    </a:solidFill>
                    <a:latin typeface="Symbol" pitchFamily="18" charset="2"/>
                  </a:rPr>
                  <a:t>0</a:t>
                </a:r>
                <a:endParaRPr lang="en-GB" altLang="en-US" sz="1800" baseline="100000" dirty="0">
                  <a:solidFill>
                    <a:srgbClr val="000020"/>
                  </a:solidFill>
                </a:endParaRPr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 flipH="1" flipV="1">
                <a:off x="2005781" y="3480619"/>
                <a:ext cx="2731831" cy="38715"/>
              </a:xfrm>
              <a:prstGeom prst="straightConnector1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Freeform 24"/>
              <p:cNvSpPr/>
              <p:nvPr/>
            </p:nvSpPr>
            <p:spPr>
              <a:xfrm>
                <a:off x="4007490" y="3510116"/>
                <a:ext cx="741491" cy="459384"/>
              </a:xfrm>
              <a:custGeom>
                <a:avLst/>
                <a:gdLst>
                  <a:gd name="connsiteX0" fmla="*/ 18820 w 741491"/>
                  <a:gd name="connsiteY0" fmla="*/ 0 h 459384"/>
                  <a:gd name="connsiteX1" fmla="*/ 92562 w 741491"/>
                  <a:gd name="connsiteY1" fmla="*/ 427703 h 459384"/>
                  <a:gd name="connsiteX2" fmla="*/ 741491 w 741491"/>
                  <a:gd name="connsiteY2" fmla="*/ 427703 h 459384"/>
                  <a:gd name="connsiteX3" fmla="*/ 741491 w 741491"/>
                  <a:gd name="connsiteY3" fmla="*/ 427703 h 45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1491" h="459384">
                    <a:moveTo>
                      <a:pt x="18820" y="0"/>
                    </a:moveTo>
                    <a:cubicBezTo>
                      <a:pt x="-4532" y="178209"/>
                      <a:pt x="-27883" y="356419"/>
                      <a:pt x="92562" y="427703"/>
                    </a:cubicBezTo>
                    <a:cubicBezTo>
                      <a:pt x="213007" y="498987"/>
                      <a:pt x="741491" y="427703"/>
                      <a:pt x="741491" y="427703"/>
                    </a:cubicBezTo>
                    <a:lnTo>
                      <a:pt x="741491" y="42770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4767108" y="3548830"/>
            <a:ext cx="1099984" cy="1775185"/>
            <a:chOff x="4767108" y="3548830"/>
            <a:chExt cx="1099984" cy="1775185"/>
          </a:xfrm>
        </p:grpSpPr>
        <p:sp>
          <p:nvSpPr>
            <p:cNvPr id="53" name="Rectangle 90"/>
            <p:cNvSpPr>
              <a:spLocks noChangeAspect="1" noChangeArrowheads="1"/>
            </p:cNvSpPr>
            <p:nvPr/>
          </p:nvSpPr>
          <p:spPr bwMode="auto">
            <a:xfrm rot="39732">
              <a:off x="5617024" y="4909799"/>
              <a:ext cx="250068" cy="414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dirty="0" smtClean="0">
                  <a:solidFill>
                    <a:srgbClr val="FC0128"/>
                  </a:solidFill>
                </a:rPr>
                <a:t>I</a:t>
              </a:r>
              <a:r>
                <a:rPr lang="en-GB" altLang="en-US" sz="2400" baseline="-25000" dirty="0" smtClean="0">
                  <a:solidFill>
                    <a:srgbClr val="FC0128"/>
                  </a:solidFill>
                </a:rPr>
                <a:t>A</a:t>
              </a:r>
              <a:endParaRPr lang="en-GB" altLang="en-US" sz="2400" baseline="-25000" dirty="0">
                <a:solidFill>
                  <a:srgbClr val="FC0128"/>
                </a:solidFill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4767108" y="3548830"/>
              <a:ext cx="748789" cy="17015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898496" y="3034156"/>
            <a:ext cx="1776742" cy="475960"/>
            <a:chOff x="2898496" y="3034156"/>
            <a:chExt cx="1776742" cy="475960"/>
          </a:xfrm>
        </p:grpSpPr>
        <p:cxnSp>
          <p:nvCxnSpPr>
            <p:cNvPr id="59" name="Straight Arrow Connector 58"/>
            <p:cNvCxnSpPr/>
            <p:nvPr/>
          </p:nvCxnSpPr>
          <p:spPr>
            <a:xfrm flipH="1" flipV="1">
              <a:off x="3028335" y="3500284"/>
              <a:ext cx="1646903" cy="983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24"/>
            <p:cNvSpPr>
              <a:spLocks noChangeAspect="1" noChangeArrowheads="1"/>
            </p:cNvSpPr>
            <p:nvPr/>
          </p:nvSpPr>
          <p:spPr bwMode="auto">
            <a:xfrm>
              <a:off x="2898496" y="3034156"/>
              <a:ext cx="238848" cy="414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dirty="0" smtClean="0">
                  <a:solidFill>
                    <a:srgbClr val="993300"/>
                  </a:solidFill>
                </a:rPr>
                <a:t>I</a:t>
              </a:r>
              <a:r>
                <a:rPr lang="en-GB" altLang="en-US" sz="2400" baseline="-25000" dirty="0" smtClean="0">
                  <a:solidFill>
                    <a:srgbClr val="993300"/>
                  </a:solidFill>
                </a:rPr>
                <a:t>B</a:t>
              </a:r>
              <a:endParaRPr lang="en-GB" altLang="en-US" sz="2400" baseline="-25000" dirty="0">
                <a:solidFill>
                  <a:srgbClr val="9933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83533" y="1808426"/>
            <a:ext cx="1186325" cy="1745321"/>
            <a:chOff x="4683533" y="1808426"/>
            <a:chExt cx="1186325" cy="1745321"/>
          </a:xfrm>
        </p:grpSpPr>
        <p:cxnSp>
          <p:nvCxnSpPr>
            <p:cNvPr id="61" name="Straight Arrow Connector 60"/>
            <p:cNvCxnSpPr/>
            <p:nvPr/>
          </p:nvCxnSpPr>
          <p:spPr>
            <a:xfrm flipV="1">
              <a:off x="4683533" y="2182761"/>
              <a:ext cx="1083086" cy="137098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17"/>
            <p:cNvSpPr>
              <a:spLocks noChangeAspect="1" noChangeArrowheads="1"/>
            </p:cNvSpPr>
            <p:nvPr/>
          </p:nvSpPr>
          <p:spPr bwMode="auto">
            <a:xfrm>
              <a:off x="5368683" y="1808426"/>
              <a:ext cx="501175" cy="414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44450">
              <a:spAutoFit/>
            </a:bodyPr>
            <a:lstStyle>
              <a:lvl1pPr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dirty="0" smtClean="0">
                  <a:solidFill>
                    <a:srgbClr val="3333FF"/>
                  </a:solidFill>
                </a:rPr>
                <a:t>I</a:t>
              </a:r>
              <a:r>
                <a:rPr lang="en-GB" altLang="en-US" sz="2400" baseline="-25000" dirty="0" smtClean="0">
                  <a:solidFill>
                    <a:srgbClr val="3333FF"/>
                  </a:solidFill>
                </a:rPr>
                <a:t>C</a:t>
              </a:r>
              <a:endParaRPr lang="en-GB" altLang="en-US" sz="2400" baseline="-25000" dirty="0">
                <a:solidFill>
                  <a:srgbClr val="3333FF"/>
                </a:solidFill>
              </a:endParaRPr>
            </a:p>
          </p:txBody>
        </p:sp>
      </p:grpSp>
      <p:sp>
        <p:nvSpPr>
          <p:cNvPr id="6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9868" y="6172200"/>
            <a:ext cx="3198515" cy="457200"/>
          </a:xfrm>
          <a:noFill/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dirty="0" smtClean="0">
                <a:solidFill>
                  <a:srgbClr val="616161"/>
                </a:solidFill>
              </a:rPr>
              <a:t>Circuit </a:t>
            </a:r>
            <a:r>
              <a:rPr lang="en-US" altLang="en-US" sz="1400" dirty="0" smtClean="0">
                <a:solidFill>
                  <a:srgbClr val="616161"/>
                </a:solidFill>
              </a:rPr>
              <a:t>Theory &amp; </a:t>
            </a:r>
            <a:r>
              <a:rPr lang="en-US" altLang="en-US" sz="1400" dirty="0" smtClean="0">
                <a:solidFill>
                  <a:srgbClr val="616161"/>
                </a:solidFill>
              </a:rPr>
              <a:t>Analysis / LML                                   </a:t>
            </a:r>
            <a:endParaRPr lang="en-US" altLang="en-US" sz="1400" dirty="0" smtClean="0">
              <a:solidFill>
                <a:srgbClr val="616161"/>
              </a:solidFill>
            </a:endParaRPr>
          </a:p>
        </p:txBody>
      </p:sp>
      <p:sp>
        <p:nvSpPr>
          <p:cNvPr id="64" name="Text Box 2"/>
          <p:cNvSpPr>
            <a:spLocks noGrp="1" noChangeArrowheads="1"/>
          </p:cNvSpPr>
          <p:nvPr>
            <p:ph type="title"/>
          </p:nvPr>
        </p:nvSpPr>
        <p:spPr>
          <a:xfrm>
            <a:off x="481781" y="500421"/>
            <a:ext cx="8391618" cy="778098"/>
          </a:xfrm>
          <a:noFill/>
          <a:effectLst/>
          <a:extLst>
            <a:ext uri="{91240B29-F687-4F45-9708-019B960494DF}">
              <a14:hiddenLine xmlns:a14="http://schemas.microsoft.com/office/drawing/2010/main" w="28575" cap="flat" cmpd="sng">
                <a:solidFill>
                  <a:srgbClr val="FFFFFF"/>
                </a:solidFill>
                <a:prstDash val="solid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pPr algn="ctr"/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</a:rPr>
              <a:t>Solution to Tutorial </a:t>
            </a:r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</a:rPr>
              <a:t>5, Question 1</a:t>
            </a:r>
            <a:b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altLang="en-US" sz="3600" b="1" dirty="0" smtClean="0">
                <a:solidFill>
                  <a:schemeClr val="accent5">
                    <a:lumMod val="75000"/>
                  </a:schemeClr>
                </a:solidFill>
              </a:rPr>
              <a:t> (Phasor Diagram only)</a:t>
            </a:r>
            <a:endParaRPr lang="en-GB" altLang="en-US" sz="36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51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utoUpdateAnimBg="0"/>
      <p:bldP spid="42" grpId="0" autoUpdateAnimBg="0"/>
      <p:bldP spid="43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273</TotalTime>
  <Words>173</Words>
  <Application>Microsoft Office PowerPoint</Application>
  <PresentationFormat>On-screen Show (4:3)</PresentationFormat>
  <Paragraphs>66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Franklin Gothic Book</vt:lpstr>
      <vt:lpstr>Perpetua</vt:lpstr>
      <vt:lpstr>Symbol</vt:lpstr>
      <vt:lpstr>Times New Roman</vt:lpstr>
      <vt:lpstr>Wingdings 2</vt:lpstr>
      <vt:lpstr>Equity</vt:lpstr>
      <vt:lpstr>Solution to Tutorial 5, Question 1  (Phasor Diagram only)</vt:lpstr>
      <vt:lpstr>Solution to Tutorial 5, Question 1  (Phasor Diagram only)</vt:lpstr>
      <vt:lpstr>Solution to Tutorial 5, Question 1  (Phasor Diagram only)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2.4</dc:title>
  <dc:creator>Staff</dc:creator>
  <cp:lastModifiedBy>Lee Mei Lai</cp:lastModifiedBy>
  <cp:revision>45</cp:revision>
  <dcterms:created xsi:type="dcterms:W3CDTF">2014-01-20T14:01:05Z</dcterms:created>
  <dcterms:modified xsi:type="dcterms:W3CDTF">2020-04-06T07:21:01Z</dcterms:modified>
</cp:coreProperties>
</file>