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B2B0E-6FA8-47EB-974B-2C3E8F300C26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8AE1F-CEA8-4637-9A09-4C4DFE0F57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827B-268F-4E71-9ACA-C6865781CCA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5892-A85D-4767-BF2B-3ECD6D35C89B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1FA-D5D4-4422-B426-EEB44B45533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697D-D672-4C6B-85CE-6CDAFD070803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742D-BA73-41D8-A772-0D93BEE003C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93F-3C12-4C33-9998-991B9CDE9F3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010-9C6C-4987-B297-8EEE3A520B0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2CC0-778F-4AE6-8CE6-E0F732507D92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65F1-73E7-4402-9DE2-FDFAE71B62F0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3067-731F-44CC-9FDE-137EE7704798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0931E64-B75B-4B7F-B40A-523A16C4B6F8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January 2015 / 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ET0053: Circuit Theory &amp; Analysis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5A3D20B-7B9F-49FF-AFB9-69EF896558B0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920880" cy="8382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5, Question 5</a:t>
            </a:r>
            <a:endParaRPr lang="en-US" altLang="en-US" dirty="0" smtClean="0"/>
          </a:p>
        </p:txBody>
      </p:sp>
      <p:sp>
        <p:nvSpPr>
          <p:cNvPr id="16391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772400" cy="4572000"/>
          </a:xfrm>
        </p:spPr>
        <p:txBody>
          <a:bodyPr/>
          <a:lstStyle/>
          <a:p>
            <a:pPr marL="0" indent="214313">
              <a:buFont typeface="Wingdings" pitchFamily="2" charset="2"/>
              <a:buChar char="?"/>
            </a:pPr>
            <a:r>
              <a:rPr lang="en-US" altLang="en-US" dirty="0" smtClean="0"/>
              <a:t>5. </a:t>
            </a:r>
            <a:r>
              <a:rPr lang="en-GB" altLang="en-US" dirty="0" smtClean="0"/>
              <a:t>A balanced star load, having a power factor of 0.8 lagging, is connected to a 400 V, 3-phase, 3-wire balanced star supply.  The total power consumption of the load is 3 kW.  Find the impedances of the load in polar form</a:t>
            </a:r>
            <a:r>
              <a:rPr lang="en-US" altLang="en-US" dirty="0" smtClean="0"/>
              <a:t>.</a:t>
            </a:r>
          </a:p>
          <a:p>
            <a:pPr marL="0" indent="214313">
              <a:buFont typeface="Wingdings" pitchFamily="2" charset="2"/>
              <a:buNone/>
            </a:pPr>
            <a:endParaRPr lang="en-US" altLang="en-US" sz="1600" dirty="0" smtClean="0"/>
          </a:p>
          <a:p>
            <a:pPr marL="0" indent="214313">
              <a:buFont typeface="Wingdings" pitchFamily="2" charset="2"/>
              <a:buNone/>
            </a:pPr>
            <a:r>
              <a:rPr lang="en-US" altLang="en-US" dirty="0" smtClean="0"/>
              <a:t>A</a:t>
            </a:r>
            <a:r>
              <a:rPr lang="en-GB" altLang="en-US" dirty="0" smtClean="0"/>
              <a:t>ns:</a:t>
            </a:r>
            <a:r>
              <a:rPr lang="en-US" altLang="en-US" dirty="0" smtClean="0"/>
              <a:t> </a:t>
            </a:r>
            <a:r>
              <a:rPr lang="en-GB" altLang="en-US" dirty="0" smtClean="0">
                <a:solidFill>
                  <a:srgbClr val="000000"/>
                </a:solidFill>
              </a:rPr>
              <a:t>Z = 42.67 </a:t>
            </a:r>
            <a:r>
              <a:rPr lang="en-GB" altLang="en-US" dirty="0" smtClean="0">
                <a:latin typeface="Symbol" pitchFamily="18" charset="2"/>
              </a:rPr>
              <a:t>Ð</a:t>
            </a:r>
            <a:r>
              <a:rPr lang="en-GB" altLang="en-US" dirty="0" smtClean="0">
                <a:solidFill>
                  <a:srgbClr val="000000"/>
                </a:solidFill>
              </a:rPr>
              <a:t>36.87</a:t>
            </a:r>
            <a:r>
              <a:rPr lang="en-GB" altLang="en-US" baseline="30000" dirty="0" smtClean="0">
                <a:solidFill>
                  <a:srgbClr val="000000"/>
                </a:solidFill>
              </a:rPr>
              <a:t>o</a:t>
            </a:r>
            <a:r>
              <a:rPr lang="en-GB" altLang="en-US" dirty="0" smtClean="0">
                <a:solidFill>
                  <a:srgbClr val="000000"/>
                </a:solidFill>
              </a:rPr>
              <a:t> </a:t>
            </a:r>
            <a:r>
              <a:rPr lang="en-GB" altLang="en-US" dirty="0" smtClean="0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dirty="0" smtClean="0">
              <a:solidFill>
                <a:srgbClr val="000000"/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77568"/>
            <a:ext cx="5507719" cy="274320"/>
          </a:xfrm>
          <a:noFill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baseline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baseline="0" dirty="0" smtClean="0">
                <a:solidFill>
                  <a:srgbClr val="000000"/>
                </a:solidFill>
              </a:rPr>
              <a:t>Theory &amp; </a:t>
            </a:r>
            <a:r>
              <a:rPr lang="en-US" altLang="en-US" sz="1400" b="0" baseline="0" dirty="0" smtClean="0">
                <a:solidFill>
                  <a:srgbClr val="000000"/>
                </a:solidFill>
              </a:rPr>
              <a:t>Analysis / LML</a:t>
            </a:r>
            <a:endParaRPr lang="en-US" altLang="en-US" sz="1400" b="0" baseline="0" dirty="0" smtClean="0">
              <a:solidFill>
                <a:srgbClr val="000000"/>
              </a:solidFill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0798B4-E278-477D-9B45-03BA06C455B6}" type="slidenum">
              <a:rPr lang="en-US" altLang="en-US" sz="1400" b="0" baseline="0">
                <a:solidFill>
                  <a:srgbClr val="000000"/>
                </a:solidFill>
              </a:rPr>
              <a:pPr/>
              <a:t>1</a:t>
            </a:fld>
            <a:endParaRPr lang="en-US" altLang="en-US" sz="1400" b="0" baseline="0">
              <a:solidFill>
                <a:srgbClr val="000000"/>
              </a:solidFill>
            </a:endParaRP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215806" imgH="469696" progId="Equation.3">
                  <p:embed/>
                </p:oleObj>
              </mc:Choice>
              <mc:Fallback>
                <p:oleObj name="Equation" r:id="rId3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124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5, Question 5</a:t>
            </a:r>
            <a:endParaRPr lang="en-US" altLang="en-US" dirty="0" smtClean="0"/>
          </a:p>
        </p:txBody>
      </p:sp>
      <p:sp>
        <p:nvSpPr>
          <p:cNvPr id="17415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772400" cy="4572000"/>
          </a:xfrm>
        </p:spPr>
        <p:txBody>
          <a:bodyPr/>
          <a:lstStyle/>
          <a:p>
            <a:pPr marL="0" indent="214313">
              <a:buFont typeface="Wingdings" pitchFamily="2" charset="2"/>
              <a:buChar char="?"/>
            </a:pPr>
            <a:r>
              <a:rPr lang="en-GB" altLang="en-US" dirty="0" smtClean="0">
                <a:solidFill>
                  <a:srgbClr val="000000"/>
                </a:solidFill>
              </a:rPr>
              <a:t> Given: </a:t>
            </a:r>
            <a:r>
              <a:rPr lang="en-GB" altLang="en-US" dirty="0" smtClean="0"/>
              <a:t>V</a:t>
            </a:r>
            <a:r>
              <a:rPr lang="en-GB" altLang="en-US" baseline="-25000" dirty="0" smtClean="0"/>
              <a:t>L</a:t>
            </a:r>
            <a:r>
              <a:rPr lang="en-GB" altLang="en-US" dirty="0" smtClean="0"/>
              <a:t>= 400V, P</a:t>
            </a:r>
            <a:r>
              <a:rPr lang="en-GB" altLang="en-US" baseline="-25000" dirty="0" smtClean="0"/>
              <a:t>T </a:t>
            </a:r>
            <a:r>
              <a:rPr lang="en-GB" altLang="en-US" dirty="0" smtClean="0">
                <a:latin typeface="Symbol" pitchFamily="18" charset="2"/>
              </a:rPr>
              <a:t>= </a:t>
            </a:r>
            <a:r>
              <a:rPr lang="en-GB" altLang="en-US" dirty="0" smtClean="0"/>
              <a:t>3kW, </a:t>
            </a:r>
            <a:r>
              <a:rPr lang="en-GB" altLang="en-US" sz="2800" dirty="0" smtClean="0">
                <a:solidFill>
                  <a:srgbClr val="000000"/>
                </a:solidFill>
              </a:rPr>
              <a:t>cos </a:t>
            </a:r>
            <a:r>
              <a:rPr lang="en-GB" altLang="en-US" sz="2800" dirty="0" smtClean="0">
                <a:solidFill>
                  <a:srgbClr val="000000"/>
                </a:solidFill>
                <a:latin typeface="Symbol" pitchFamily="18" charset="2"/>
              </a:rPr>
              <a:t>F = 0.8 (</a:t>
            </a:r>
            <a:r>
              <a:rPr lang="en-GB" altLang="en-US" sz="2800" dirty="0" smtClean="0">
                <a:solidFill>
                  <a:srgbClr val="000000"/>
                </a:solidFill>
              </a:rPr>
              <a:t>lag</a:t>
            </a:r>
            <a:r>
              <a:rPr lang="en-GB" altLang="en-US" sz="2800" dirty="0" smtClean="0">
                <a:solidFill>
                  <a:srgbClr val="000000"/>
                </a:solidFill>
                <a:latin typeface="Symbol" pitchFamily="18" charset="2"/>
              </a:rPr>
              <a:t>)</a:t>
            </a:r>
          </a:p>
          <a:p>
            <a:pPr marL="0" indent="214313">
              <a:buFont typeface="Wingdings" pitchFamily="2" charset="2"/>
              <a:buNone/>
            </a:pPr>
            <a:r>
              <a:rPr lang="en-GB" altLang="en-US" sz="2800" dirty="0" smtClean="0">
                <a:solidFill>
                  <a:srgbClr val="000000"/>
                </a:solidFill>
              </a:rPr>
              <a:t>  </a:t>
            </a:r>
          </a:p>
          <a:p>
            <a:pPr marL="0" indent="214313"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0E176C-4E89-4B83-9E15-0A5E55531B94}" type="slidenum">
              <a:rPr lang="en-US" altLang="en-US" sz="1400" b="0" baseline="0">
                <a:solidFill>
                  <a:srgbClr val="000000"/>
                </a:solidFill>
              </a:rPr>
              <a:pPr/>
              <a:t>2</a:t>
            </a:fld>
            <a:endParaRPr lang="en-US" altLang="en-US" sz="1400" b="0" baseline="0">
              <a:solidFill>
                <a:srgbClr val="000000"/>
              </a:solidFill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3" imgW="215806" imgH="469696" progId="Equation.3">
                  <p:embed/>
                </p:oleObj>
              </mc:Choice>
              <mc:Fallback>
                <p:oleObj name="Equation" r:id="rId3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99792" y="2852936"/>
            <a:ext cx="3240360" cy="720080"/>
            <a:chOff x="2699792" y="3356992"/>
            <a:chExt cx="3240360" cy="720080"/>
          </a:xfrm>
        </p:grpSpPr>
        <p:sp>
          <p:nvSpPr>
            <p:cNvPr id="14" name="Rectangle 13"/>
            <p:cNvSpPr/>
            <p:nvPr/>
          </p:nvSpPr>
          <p:spPr>
            <a:xfrm>
              <a:off x="2699792" y="3356992"/>
              <a:ext cx="324036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5903951"/>
                </p:ext>
              </p:extLst>
            </p:nvPr>
          </p:nvGraphicFramePr>
          <p:xfrm>
            <a:off x="2843808" y="3429000"/>
            <a:ext cx="2987675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name="Equation" r:id="rId5" imgW="1257120" imgH="241200" progId="Equation.3">
                    <p:embed/>
                  </p:oleObj>
                </mc:Choice>
                <mc:Fallback>
                  <p:oleObj name="Equation" r:id="rId5" imgW="125712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3429000"/>
                          <a:ext cx="2987675" cy="574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32888"/>
              </p:ext>
            </p:extLst>
          </p:nvPr>
        </p:nvGraphicFramePr>
        <p:xfrm>
          <a:off x="2483768" y="3933056"/>
          <a:ext cx="504031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7" imgW="2120760" imgH="482400" progId="Equation.3">
                  <p:embed/>
                </p:oleObj>
              </mc:Choice>
              <mc:Fallback>
                <p:oleObj name="Equation" r:id="rId7" imgW="212076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933056"/>
                        <a:ext cx="504031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77568"/>
            <a:ext cx="5507719" cy="274320"/>
          </a:xfrm>
          <a:noFill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baseline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baseline="0" dirty="0" smtClean="0">
                <a:solidFill>
                  <a:srgbClr val="000000"/>
                </a:solidFill>
              </a:rPr>
              <a:t>Theory &amp; </a:t>
            </a:r>
            <a:r>
              <a:rPr lang="en-US" altLang="en-US" sz="1400" b="0" baseline="0" dirty="0" smtClean="0">
                <a:solidFill>
                  <a:srgbClr val="000000"/>
                </a:solidFill>
              </a:rPr>
              <a:t>Analysis / LML</a:t>
            </a:r>
            <a:endParaRPr lang="en-US" altLang="en-US" sz="1400" b="0" baseline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46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5, Question 5</a:t>
            </a:r>
            <a:endParaRPr lang="en-US" altLang="en-US" dirty="0" smtClean="0"/>
          </a:p>
        </p:txBody>
      </p:sp>
      <p:sp>
        <p:nvSpPr>
          <p:cNvPr id="17415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772400" cy="4572000"/>
          </a:xfrm>
        </p:spPr>
        <p:txBody>
          <a:bodyPr/>
          <a:lstStyle/>
          <a:p>
            <a:pPr marL="0" indent="214313">
              <a:buFont typeface="Wingdings" pitchFamily="2" charset="2"/>
              <a:buNone/>
            </a:pPr>
            <a:r>
              <a:rPr lang="en-GB" altLang="en-US" sz="800" dirty="0" smtClean="0">
                <a:solidFill>
                  <a:srgbClr val="000000"/>
                </a:solidFill>
              </a:rPr>
              <a:t>    </a:t>
            </a:r>
          </a:p>
          <a:p>
            <a:pPr marL="0" indent="214313"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</a:endParaRPr>
          </a:p>
          <a:p>
            <a:pPr marL="0" indent="214313"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</a:endParaRPr>
          </a:p>
          <a:p>
            <a:pPr marL="0" indent="214313"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</a:endParaRPr>
          </a:p>
          <a:p>
            <a:pPr marL="0" indent="214313"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0E176C-4E89-4B83-9E15-0A5E55531B94}" type="slidenum">
              <a:rPr lang="en-US" altLang="en-US" sz="1400" b="0" baseline="0">
                <a:solidFill>
                  <a:srgbClr val="000000"/>
                </a:solidFill>
              </a:rPr>
              <a:pPr/>
              <a:t>3</a:t>
            </a:fld>
            <a:endParaRPr lang="en-US" altLang="en-US" sz="1400" b="0" baseline="0">
              <a:solidFill>
                <a:srgbClr val="000000"/>
              </a:solidFill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3" imgW="215806" imgH="469696" progId="Equation.3">
                  <p:embed/>
                </p:oleObj>
              </mc:Choice>
              <mc:Fallback>
                <p:oleObj name="Equation" r:id="rId3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13065"/>
              </p:ext>
            </p:extLst>
          </p:nvPr>
        </p:nvGraphicFramePr>
        <p:xfrm>
          <a:off x="1043608" y="2060848"/>
          <a:ext cx="23803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5" imgW="761760" imgH="431640" progId="Equation.3">
                  <p:embed/>
                </p:oleObj>
              </mc:Choice>
              <mc:Fallback>
                <p:oleObj name="Equation" r:id="rId5" imgW="761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060848"/>
                        <a:ext cx="2380342" cy="115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975228"/>
              </p:ext>
            </p:extLst>
          </p:nvPr>
        </p:nvGraphicFramePr>
        <p:xfrm>
          <a:off x="1835696" y="3356992"/>
          <a:ext cx="360283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7" imgW="1269720" imgH="393480" progId="Equation.3">
                  <p:embed/>
                </p:oleObj>
              </mc:Choice>
              <mc:Fallback>
                <p:oleObj name="Equation" r:id="rId7" imgW="12697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356992"/>
                        <a:ext cx="3602831" cy="1008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15616" y="5517232"/>
            <a:ext cx="5112568" cy="576064"/>
            <a:chOff x="1115616" y="5517232"/>
            <a:chExt cx="5112568" cy="576064"/>
          </a:xfrm>
        </p:grpSpPr>
        <p:sp>
          <p:nvSpPr>
            <p:cNvPr id="17" name="Rectangle 16"/>
            <p:cNvSpPr/>
            <p:nvPr/>
          </p:nvSpPr>
          <p:spPr>
            <a:xfrm>
              <a:off x="1187624" y="5517232"/>
              <a:ext cx="3600400" cy="576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15616" y="5517232"/>
              <a:ext cx="51125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14313"/>
              <a:r>
                <a:rPr lang="en-GB" altLang="en-US" sz="2800" dirty="0" smtClean="0">
                  <a:solidFill>
                    <a:srgbClr val="000000"/>
                  </a:solidFill>
                  <a:latin typeface="Symbol" pitchFamily="18" charset="2"/>
                </a:rPr>
                <a:t>F = </a:t>
              </a:r>
              <a:r>
                <a:rPr lang="en-GB" altLang="en-US" sz="2800" dirty="0" smtClean="0">
                  <a:solidFill>
                    <a:srgbClr val="000000"/>
                  </a:solidFill>
                </a:rPr>
                <a:t>cos</a:t>
              </a:r>
              <a:r>
                <a:rPr lang="en-GB" altLang="en-US" sz="2800" baseline="30000" dirty="0" smtClean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r>
                <a:rPr lang="en-GB" altLang="en-US" sz="2800" baseline="30000" dirty="0" smtClean="0">
                  <a:solidFill>
                    <a:srgbClr val="000000"/>
                  </a:solidFill>
                </a:rPr>
                <a:t>1  </a:t>
              </a:r>
              <a:r>
                <a:rPr lang="en-GB" altLang="en-US" sz="2800" dirty="0" smtClean="0">
                  <a:solidFill>
                    <a:srgbClr val="000000"/>
                  </a:solidFill>
                </a:rPr>
                <a:t>0.8 = 36.87</a:t>
              </a:r>
              <a:r>
                <a:rPr lang="en-GB" altLang="en-US" sz="2800" baseline="30000" dirty="0" smtClean="0">
                  <a:solidFill>
                    <a:srgbClr val="000000"/>
                  </a:solidFill>
                </a:rPr>
                <a:t>0</a:t>
              </a:r>
              <a:endParaRPr lang="en-GB" altLang="en-US" sz="28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40152" y="2060848"/>
            <a:ext cx="1800200" cy="977900"/>
            <a:chOff x="5940152" y="2060848"/>
            <a:chExt cx="1800200" cy="977900"/>
          </a:xfrm>
        </p:grpSpPr>
        <p:sp>
          <p:nvSpPr>
            <p:cNvPr id="14" name="Rectangle 13"/>
            <p:cNvSpPr/>
            <p:nvPr/>
          </p:nvSpPr>
          <p:spPr>
            <a:xfrm>
              <a:off x="5940152" y="2060848"/>
              <a:ext cx="1800200" cy="9361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468451"/>
                </p:ext>
              </p:extLst>
            </p:nvPr>
          </p:nvGraphicFramePr>
          <p:xfrm>
            <a:off x="6012160" y="2060848"/>
            <a:ext cx="1539875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Equation" r:id="rId9" imgW="647640" imgH="419040" progId="Equation.3">
                    <p:embed/>
                  </p:oleObj>
                </mc:Choice>
                <mc:Fallback>
                  <p:oleObj name="Equation" r:id="rId9" imgW="6476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2060848"/>
                          <a:ext cx="1539875" cy="977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5"/>
          <p:cNvSpPr/>
          <p:nvPr/>
        </p:nvSpPr>
        <p:spPr>
          <a:xfrm>
            <a:off x="1043608" y="4725144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4313"/>
            <a:r>
              <a:rPr lang="en-GB" altLang="en-US" sz="2800" dirty="0" smtClean="0">
                <a:solidFill>
                  <a:srgbClr val="000000"/>
                </a:solidFill>
              </a:rPr>
              <a:t>cos </a:t>
            </a:r>
            <a:r>
              <a:rPr lang="en-GB" altLang="en-US" sz="2800" dirty="0" smtClean="0">
                <a:solidFill>
                  <a:srgbClr val="000000"/>
                </a:solidFill>
                <a:latin typeface="Symbol" pitchFamily="18" charset="2"/>
              </a:rPr>
              <a:t>F = 0.8 </a:t>
            </a:r>
            <a:r>
              <a:rPr lang="en-GB" altLang="en-US" sz="2800" dirty="0" smtClean="0">
                <a:solidFill>
                  <a:srgbClr val="000000"/>
                </a:solidFill>
              </a:rPr>
              <a:t>lag</a:t>
            </a:r>
            <a:endParaRPr lang="en-GB" altLang="en-US" sz="2800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855612"/>
              </p:ext>
            </p:extLst>
          </p:nvPr>
        </p:nvGraphicFramePr>
        <p:xfrm>
          <a:off x="6012160" y="3068960"/>
          <a:ext cx="3000821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11" imgW="1307880" imgH="419040" progId="Equation.3">
                  <p:embed/>
                </p:oleObj>
              </mc:Choice>
              <mc:Fallback>
                <p:oleObj name="Equation" r:id="rId11" imgW="13078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068960"/>
                        <a:ext cx="3000821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77568"/>
            <a:ext cx="5507719" cy="274320"/>
          </a:xfrm>
          <a:noFill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baseline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baseline="0" dirty="0" smtClean="0">
                <a:solidFill>
                  <a:srgbClr val="000000"/>
                </a:solidFill>
              </a:rPr>
              <a:t>Theory &amp; </a:t>
            </a:r>
            <a:r>
              <a:rPr lang="en-US" altLang="en-US" sz="1400" b="0" baseline="0" dirty="0" smtClean="0">
                <a:solidFill>
                  <a:srgbClr val="000000"/>
                </a:solidFill>
              </a:rPr>
              <a:t>Analysis / LML</a:t>
            </a:r>
            <a:endParaRPr lang="en-US" altLang="en-US" sz="1400" b="0" baseline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5, Question 5</a:t>
            </a:r>
            <a:endParaRPr lang="en-US" altLang="en-US" dirty="0" smtClean="0"/>
          </a:p>
        </p:txBody>
      </p:sp>
      <p:sp>
        <p:nvSpPr>
          <p:cNvPr id="17415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7772400" cy="4572000"/>
          </a:xfrm>
        </p:spPr>
        <p:txBody>
          <a:bodyPr/>
          <a:lstStyle/>
          <a:p>
            <a:pPr marL="0" indent="214313">
              <a:buFont typeface="Wingdings" pitchFamily="2" charset="2"/>
              <a:buNone/>
            </a:pPr>
            <a:r>
              <a:rPr lang="en-GB" altLang="en-US" sz="800" dirty="0" smtClean="0">
                <a:solidFill>
                  <a:srgbClr val="000000"/>
                </a:solidFill>
              </a:rPr>
              <a:t>   </a:t>
            </a:r>
          </a:p>
          <a:p>
            <a:pPr marL="0" indent="214313"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0E176C-4E89-4B83-9E15-0A5E55531B94}" type="slidenum">
              <a:rPr lang="en-US" altLang="en-US" sz="1400" b="0" baseline="0">
                <a:solidFill>
                  <a:srgbClr val="000000"/>
                </a:solidFill>
              </a:rPr>
              <a:pPr/>
              <a:t>4</a:t>
            </a:fld>
            <a:endParaRPr lang="en-US" altLang="en-US" sz="1400" b="0" baseline="0">
              <a:solidFill>
                <a:srgbClr val="000000"/>
              </a:solidFill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215806" imgH="469696" progId="Equation.3">
                  <p:embed/>
                </p:oleObj>
              </mc:Choice>
              <mc:Fallback>
                <p:oleObj name="Equation" r:id="rId3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62256"/>
              </p:ext>
            </p:extLst>
          </p:nvPr>
        </p:nvGraphicFramePr>
        <p:xfrm>
          <a:off x="1979712" y="2852936"/>
          <a:ext cx="392906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1409400" imgH="457200" progId="Equation.3">
                  <p:embed/>
                </p:oleObj>
              </mc:Choice>
              <mc:Fallback>
                <p:oleObj name="Equation" r:id="rId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852936"/>
                        <a:ext cx="3929062" cy="115212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99592" y="1772816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>
                <a:solidFill>
                  <a:schemeClr val="accent6">
                    <a:lumMod val="75000"/>
                  </a:schemeClr>
                </a:solidFill>
              </a:rPr>
              <a:t>Lagging power factor implies inductive load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608" y="4221088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>
                <a:solidFill>
                  <a:srgbClr val="00B050"/>
                </a:solidFill>
              </a:rPr>
              <a:t>If power factor is leading, load will be capacitive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4515"/>
              </p:ext>
            </p:extLst>
          </p:nvPr>
        </p:nvGraphicFramePr>
        <p:xfrm>
          <a:off x="1998663" y="5405438"/>
          <a:ext cx="4035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7" imgW="1447560" imgH="203040" progId="Equation.3">
                  <p:embed/>
                </p:oleObj>
              </mc:Choice>
              <mc:Fallback>
                <p:oleObj name="Equation" r:id="rId7" imgW="14475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5405438"/>
                        <a:ext cx="4035425" cy="5111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899592" y="2204864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>
                <a:solidFill>
                  <a:schemeClr val="accent6">
                    <a:lumMod val="75000"/>
                  </a:schemeClr>
                </a:solidFill>
              </a:rPr>
              <a:t>Positive impedance angle for inductive load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5616" y="4725144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>
                <a:solidFill>
                  <a:srgbClr val="00B050"/>
                </a:solidFill>
              </a:rPr>
              <a:t>Negative impedance angle for capacitive load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77568"/>
            <a:ext cx="5507719" cy="274320"/>
          </a:xfrm>
          <a:noFill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baseline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baseline="0" dirty="0" smtClean="0">
                <a:solidFill>
                  <a:srgbClr val="000000"/>
                </a:solidFill>
              </a:rPr>
              <a:t>Theory &amp; </a:t>
            </a:r>
            <a:r>
              <a:rPr lang="en-US" altLang="en-US" sz="1400" b="0" baseline="0" dirty="0" smtClean="0">
                <a:solidFill>
                  <a:srgbClr val="000000"/>
                </a:solidFill>
              </a:rPr>
              <a:t>Analysis / LML</a:t>
            </a:r>
            <a:endParaRPr lang="en-US" altLang="en-US" sz="1400" b="0" baseline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8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153</TotalTime>
  <Words>174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Equation</vt:lpstr>
      <vt:lpstr>Solution to Tutorial 5, Question 5</vt:lpstr>
      <vt:lpstr>Solution to Tutorial 5, Question 5</vt:lpstr>
      <vt:lpstr>Solution to Tutorial 5, Question 5</vt:lpstr>
      <vt:lpstr>Solution to Tutorial 5, Question 5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Tutorial</dc:title>
  <dc:creator>Staff</dc:creator>
  <cp:lastModifiedBy>Lee Mei Lai</cp:lastModifiedBy>
  <cp:revision>28</cp:revision>
  <dcterms:created xsi:type="dcterms:W3CDTF">2014-01-20T12:31:39Z</dcterms:created>
  <dcterms:modified xsi:type="dcterms:W3CDTF">2020-04-06T06:45:12Z</dcterms:modified>
</cp:coreProperties>
</file>