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"/>
  </p:notesMasterIdLst>
  <p:sldIdLst>
    <p:sldId id="262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F8E"/>
    <a:srgbClr val="0055FE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D9DB5-5FBF-4FD1-9280-E64B5529F0D2}" type="datetimeFigureOut">
              <a:rPr lang="en-SG" smtClean="0"/>
              <a:t>6/4/2020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45B36-2D00-4C45-B3F4-CD3F29994B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93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altLang="en-US" smtClean="0">
                <a:cs typeface="Times New Roman" pitchFamily="18" charset="0"/>
              </a:rPr>
              <a:t>I</a:t>
            </a:r>
            <a:r>
              <a:rPr lang="en-GB" altLang="en-US" baseline="-30000" smtClean="0">
                <a:cs typeface="Times New Roman" pitchFamily="18" charset="0"/>
              </a:rPr>
              <a:t>Y</a:t>
            </a:r>
            <a:r>
              <a:rPr lang="en-GB" altLang="en-US" smtClean="0">
                <a:cs typeface="Times New Roman" pitchFamily="18" charset="0"/>
              </a:rPr>
              <a:t> = 14.985</a:t>
            </a:r>
            <a:r>
              <a:rPr lang="en-GB" altLang="en-US" smtClean="0">
                <a:latin typeface="Symbol" pitchFamily="18" charset="2"/>
                <a:cs typeface="Times New Roman" pitchFamily="18" charset="0"/>
              </a:rPr>
              <a:t>Ð-</a:t>
            </a:r>
            <a:r>
              <a:rPr lang="en-GB" altLang="en-US" smtClean="0">
                <a:cs typeface="Times New Roman" pitchFamily="18" charset="0"/>
              </a:rPr>
              <a:t>150</a:t>
            </a:r>
            <a:r>
              <a:rPr lang="en-GB" altLang="en-US" baseline="30000" smtClean="0">
                <a:cs typeface="Times New Roman" pitchFamily="18" charset="0"/>
              </a:rPr>
              <a:t>0</a:t>
            </a:r>
            <a:r>
              <a:rPr lang="en-GB" altLang="en-US" smtClean="0">
                <a:latin typeface="Symbol" pitchFamily="18" charset="2"/>
                <a:cs typeface="Times New Roman" pitchFamily="18" charset="0"/>
              </a:rPr>
              <a:t>-3</a:t>
            </a:r>
            <a:r>
              <a:rPr lang="en-GB" altLang="en-US" smtClean="0">
                <a:cs typeface="Times New Roman" pitchFamily="18" charset="0"/>
              </a:rPr>
              <a:t>0</a:t>
            </a:r>
            <a:r>
              <a:rPr lang="en-GB" altLang="en-US" baseline="30000" smtClean="0">
                <a:cs typeface="Times New Roman" pitchFamily="18" charset="0"/>
              </a:rPr>
              <a:t>0</a:t>
            </a:r>
            <a:r>
              <a:rPr lang="en-GB" altLang="en-US" smtClean="0">
                <a:cs typeface="Times New Roman" pitchFamily="18" charset="0"/>
              </a:rPr>
              <a:t> =14.985</a:t>
            </a:r>
            <a:r>
              <a:rPr lang="en-GB" altLang="en-US" smtClean="0">
                <a:latin typeface="Symbol" pitchFamily="18" charset="2"/>
                <a:cs typeface="Times New Roman" pitchFamily="18" charset="0"/>
              </a:rPr>
              <a:t>Ð-</a:t>
            </a:r>
            <a:r>
              <a:rPr lang="en-GB" altLang="en-US" smtClean="0">
                <a:cs typeface="Times New Roman" pitchFamily="18" charset="0"/>
              </a:rPr>
              <a:t>180</a:t>
            </a:r>
            <a:r>
              <a:rPr lang="en-GB" altLang="en-US" baseline="30000" smtClean="0">
                <a:cs typeface="Times New Roman" pitchFamily="18" charset="0"/>
              </a:rPr>
              <a:t>0</a:t>
            </a:r>
            <a:r>
              <a:rPr lang="en-GB" altLang="en-US" smtClean="0">
                <a:cs typeface="Times New Roman" pitchFamily="18" charset="0"/>
              </a:rPr>
              <a:t> A	</a:t>
            </a:r>
            <a:r>
              <a:rPr lang="en-GB" altLang="en-US" smtClean="0"/>
              <a:t> </a:t>
            </a:r>
          </a:p>
          <a:p>
            <a:pPr algn="just"/>
            <a:r>
              <a:rPr lang="en-US" altLang="en-US" smtClean="0">
                <a:cs typeface="Times New Roman" pitchFamily="18" charset="0"/>
              </a:rPr>
              <a:t>I</a:t>
            </a:r>
            <a:r>
              <a:rPr lang="en-US" altLang="en-US" baseline="-30000" smtClean="0">
                <a:cs typeface="Times New Roman" pitchFamily="18" charset="0"/>
              </a:rPr>
              <a:t>B</a:t>
            </a:r>
            <a:r>
              <a:rPr lang="en-US" altLang="en-US" smtClean="0">
                <a:cs typeface="Times New Roman" pitchFamily="18" charset="0"/>
              </a:rPr>
              <a:t> = 14.985</a:t>
            </a:r>
            <a:r>
              <a:rPr lang="en-US" altLang="en-US" smtClean="0">
                <a:latin typeface="Symbol" pitchFamily="18" charset="2"/>
                <a:cs typeface="Times New Roman" pitchFamily="18" charset="0"/>
              </a:rPr>
              <a:t>Ð90</a:t>
            </a:r>
            <a:r>
              <a:rPr lang="en-US" altLang="en-US" baseline="30000" smtClean="0">
                <a:cs typeface="Times New Roman" pitchFamily="18" charset="0"/>
              </a:rPr>
              <a:t>0</a:t>
            </a:r>
            <a:r>
              <a:rPr lang="en-US" altLang="en-US" smtClean="0">
                <a:latin typeface="Symbol" pitchFamily="18" charset="2"/>
                <a:cs typeface="Times New Roman" pitchFamily="18" charset="0"/>
              </a:rPr>
              <a:t>-3</a:t>
            </a:r>
            <a:r>
              <a:rPr lang="en-US" altLang="en-US" smtClean="0">
                <a:cs typeface="Times New Roman" pitchFamily="18" charset="0"/>
              </a:rPr>
              <a:t>0</a:t>
            </a:r>
            <a:r>
              <a:rPr lang="en-US" altLang="en-US" baseline="30000" smtClean="0">
                <a:cs typeface="Times New Roman" pitchFamily="18" charset="0"/>
              </a:rPr>
              <a:t>0</a:t>
            </a:r>
            <a:r>
              <a:rPr lang="en-US" altLang="en-US" smtClean="0">
                <a:cs typeface="Times New Roman" pitchFamily="18" charset="0"/>
              </a:rPr>
              <a:t> = 14.985</a:t>
            </a:r>
            <a:r>
              <a:rPr lang="en-US" altLang="en-US" smtClean="0">
                <a:latin typeface="Symbol" pitchFamily="18" charset="2"/>
                <a:cs typeface="Times New Roman" pitchFamily="18" charset="0"/>
              </a:rPr>
              <a:t>Ð</a:t>
            </a:r>
            <a:r>
              <a:rPr lang="en-US" altLang="en-US" smtClean="0">
                <a:cs typeface="Times New Roman" pitchFamily="18" charset="0"/>
              </a:rPr>
              <a:t>60</a:t>
            </a:r>
            <a:r>
              <a:rPr lang="en-US" altLang="en-US" baseline="30000" smtClean="0">
                <a:cs typeface="Times New Roman" pitchFamily="18" charset="0"/>
              </a:rPr>
              <a:t>0</a:t>
            </a:r>
            <a:r>
              <a:rPr lang="en-US" altLang="en-US" smtClean="0">
                <a:cs typeface="Times New Roman" pitchFamily="18" charset="0"/>
              </a:rPr>
              <a:t> A</a:t>
            </a:r>
          </a:p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altLang="en-US" smtClean="0">
                <a:cs typeface="Times New Roman" pitchFamily="18" charset="0"/>
              </a:rPr>
              <a:t>I</a:t>
            </a:r>
            <a:r>
              <a:rPr lang="en-GB" altLang="en-US" baseline="-30000" smtClean="0">
                <a:cs typeface="Times New Roman" pitchFamily="18" charset="0"/>
              </a:rPr>
              <a:t>Y</a:t>
            </a:r>
            <a:r>
              <a:rPr lang="en-GB" altLang="en-US" smtClean="0">
                <a:cs typeface="Times New Roman" pitchFamily="18" charset="0"/>
              </a:rPr>
              <a:t> = 14.985</a:t>
            </a:r>
            <a:r>
              <a:rPr lang="en-GB" altLang="en-US" smtClean="0">
                <a:latin typeface="Symbol" pitchFamily="18" charset="2"/>
                <a:cs typeface="Times New Roman" pitchFamily="18" charset="0"/>
              </a:rPr>
              <a:t>Ð-</a:t>
            </a:r>
            <a:r>
              <a:rPr lang="en-GB" altLang="en-US" smtClean="0">
                <a:cs typeface="Times New Roman" pitchFamily="18" charset="0"/>
              </a:rPr>
              <a:t>150</a:t>
            </a:r>
            <a:r>
              <a:rPr lang="en-GB" altLang="en-US" baseline="30000" smtClean="0">
                <a:cs typeface="Times New Roman" pitchFamily="18" charset="0"/>
              </a:rPr>
              <a:t>0</a:t>
            </a:r>
            <a:r>
              <a:rPr lang="en-GB" altLang="en-US" smtClean="0">
                <a:latin typeface="Symbol" pitchFamily="18" charset="2"/>
                <a:cs typeface="Times New Roman" pitchFamily="18" charset="0"/>
              </a:rPr>
              <a:t>-3</a:t>
            </a:r>
            <a:r>
              <a:rPr lang="en-GB" altLang="en-US" smtClean="0">
                <a:cs typeface="Times New Roman" pitchFamily="18" charset="0"/>
              </a:rPr>
              <a:t>0</a:t>
            </a:r>
            <a:r>
              <a:rPr lang="en-GB" altLang="en-US" baseline="30000" smtClean="0">
                <a:cs typeface="Times New Roman" pitchFamily="18" charset="0"/>
              </a:rPr>
              <a:t>0</a:t>
            </a:r>
            <a:r>
              <a:rPr lang="en-GB" altLang="en-US" smtClean="0">
                <a:cs typeface="Times New Roman" pitchFamily="18" charset="0"/>
              </a:rPr>
              <a:t> =14.985</a:t>
            </a:r>
            <a:r>
              <a:rPr lang="en-GB" altLang="en-US" smtClean="0">
                <a:latin typeface="Symbol" pitchFamily="18" charset="2"/>
                <a:cs typeface="Times New Roman" pitchFamily="18" charset="0"/>
              </a:rPr>
              <a:t>Ð-</a:t>
            </a:r>
            <a:r>
              <a:rPr lang="en-GB" altLang="en-US" smtClean="0">
                <a:cs typeface="Times New Roman" pitchFamily="18" charset="0"/>
              </a:rPr>
              <a:t>180</a:t>
            </a:r>
            <a:r>
              <a:rPr lang="en-GB" altLang="en-US" baseline="30000" smtClean="0">
                <a:cs typeface="Times New Roman" pitchFamily="18" charset="0"/>
              </a:rPr>
              <a:t>0</a:t>
            </a:r>
            <a:r>
              <a:rPr lang="en-GB" altLang="en-US" smtClean="0">
                <a:cs typeface="Times New Roman" pitchFamily="18" charset="0"/>
              </a:rPr>
              <a:t> A	</a:t>
            </a:r>
            <a:r>
              <a:rPr lang="en-GB" altLang="en-US" smtClean="0"/>
              <a:t> </a:t>
            </a:r>
          </a:p>
          <a:p>
            <a:pPr algn="just"/>
            <a:r>
              <a:rPr lang="en-US" altLang="en-US" smtClean="0">
                <a:cs typeface="Times New Roman" pitchFamily="18" charset="0"/>
              </a:rPr>
              <a:t>I</a:t>
            </a:r>
            <a:r>
              <a:rPr lang="en-US" altLang="en-US" baseline="-30000" smtClean="0">
                <a:cs typeface="Times New Roman" pitchFamily="18" charset="0"/>
              </a:rPr>
              <a:t>B</a:t>
            </a:r>
            <a:r>
              <a:rPr lang="en-US" altLang="en-US" smtClean="0">
                <a:cs typeface="Times New Roman" pitchFamily="18" charset="0"/>
              </a:rPr>
              <a:t> = 14.985</a:t>
            </a:r>
            <a:r>
              <a:rPr lang="en-US" altLang="en-US" smtClean="0">
                <a:latin typeface="Symbol" pitchFamily="18" charset="2"/>
                <a:cs typeface="Times New Roman" pitchFamily="18" charset="0"/>
              </a:rPr>
              <a:t>Ð90</a:t>
            </a:r>
            <a:r>
              <a:rPr lang="en-US" altLang="en-US" baseline="30000" smtClean="0">
                <a:cs typeface="Times New Roman" pitchFamily="18" charset="0"/>
              </a:rPr>
              <a:t>0</a:t>
            </a:r>
            <a:r>
              <a:rPr lang="en-US" altLang="en-US" smtClean="0">
                <a:latin typeface="Symbol" pitchFamily="18" charset="2"/>
                <a:cs typeface="Times New Roman" pitchFamily="18" charset="0"/>
              </a:rPr>
              <a:t>-3</a:t>
            </a:r>
            <a:r>
              <a:rPr lang="en-US" altLang="en-US" smtClean="0">
                <a:cs typeface="Times New Roman" pitchFamily="18" charset="0"/>
              </a:rPr>
              <a:t>0</a:t>
            </a:r>
            <a:r>
              <a:rPr lang="en-US" altLang="en-US" baseline="30000" smtClean="0">
                <a:cs typeface="Times New Roman" pitchFamily="18" charset="0"/>
              </a:rPr>
              <a:t>0</a:t>
            </a:r>
            <a:r>
              <a:rPr lang="en-US" altLang="en-US" smtClean="0">
                <a:cs typeface="Times New Roman" pitchFamily="18" charset="0"/>
              </a:rPr>
              <a:t> = 14.985</a:t>
            </a:r>
            <a:r>
              <a:rPr lang="en-US" altLang="en-US" smtClean="0">
                <a:latin typeface="Symbol" pitchFamily="18" charset="2"/>
                <a:cs typeface="Times New Roman" pitchFamily="18" charset="0"/>
              </a:rPr>
              <a:t>Ð</a:t>
            </a:r>
            <a:r>
              <a:rPr lang="en-US" altLang="en-US" smtClean="0">
                <a:cs typeface="Times New Roman" pitchFamily="18" charset="0"/>
              </a:rPr>
              <a:t>60</a:t>
            </a:r>
            <a:r>
              <a:rPr lang="en-US" altLang="en-US" baseline="30000" smtClean="0">
                <a:cs typeface="Times New Roman" pitchFamily="18" charset="0"/>
              </a:rPr>
              <a:t>0</a:t>
            </a:r>
            <a:r>
              <a:rPr lang="en-US" altLang="en-US" smtClean="0">
                <a:cs typeface="Times New Roman" pitchFamily="18" charset="0"/>
              </a:rPr>
              <a:t> A</a:t>
            </a:r>
          </a:p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altLang="en-US" smtClean="0">
                <a:cs typeface="Times New Roman" pitchFamily="18" charset="0"/>
              </a:rPr>
              <a:t>I</a:t>
            </a:r>
            <a:r>
              <a:rPr lang="en-GB" altLang="en-US" baseline="-30000" smtClean="0">
                <a:cs typeface="Times New Roman" pitchFamily="18" charset="0"/>
              </a:rPr>
              <a:t>Y</a:t>
            </a:r>
            <a:r>
              <a:rPr lang="en-GB" altLang="en-US" smtClean="0">
                <a:cs typeface="Times New Roman" pitchFamily="18" charset="0"/>
              </a:rPr>
              <a:t> = 14.985</a:t>
            </a:r>
            <a:r>
              <a:rPr lang="en-GB" altLang="en-US" smtClean="0">
                <a:latin typeface="Symbol" pitchFamily="18" charset="2"/>
                <a:cs typeface="Times New Roman" pitchFamily="18" charset="0"/>
              </a:rPr>
              <a:t>Ð-</a:t>
            </a:r>
            <a:r>
              <a:rPr lang="en-GB" altLang="en-US" smtClean="0">
                <a:cs typeface="Times New Roman" pitchFamily="18" charset="0"/>
              </a:rPr>
              <a:t>150</a:t>
            </a:r>
            <a:r>
              <a:rPr lang="en-GB" altLang="en-US" baseline="30000" smtClean="0">
                <a:cs typeface="Times New Roman" pitchFamily="18" charset="0"/>
              </a:rPr>
              <a:t>0</a:t>
            </a:r>
            <a:r>
              <a:rPr lang="en-GB" altLang="en-US" smtClean="0">
                <a:latin typeface="Symbol" pitchFamily="18" charset="2"/>
                <a:cs typeface="Times New Roman" pitchFamily="18" charset="0"/>
              </a:rPr>
              <a:t>-3</a:t>
            </a:r>
            <a:r>
              <a:rPr lang="en-GB" altLang="en-US" smtClean="0">
                <a:cs typeface="Times New Roman" pitchFamily="18" charset="0"/>
              </a:rPr>
              <a:t>0</a:t>
            </a:r>
            <a:r>
              <a:rPr lang="en-GB" altLang="en-US" baseline="30000" smtClean="0">
                <a:cs typeface="Times New Roman" pitchFamily="18" charset="0"/>
              </a:rPr>
              <a:t>0</a:t>
            </a:r>
            <a:r>
              <a:rPr lang="en-GB" altLang="en-US" smtClean="0">
                <a:cs typeface="Times New Roman" pitchFamily="18" charset="0"/>
              </a:rPr>
              <a:t> =14.985</a:t>
            </a:r>
            <a:r>
              <a:rPr lang="en-GB" altLang="en-US" smtClean="0">
                <a:latin typeface="Symbol" pitchFamily="18" charset="2"/>
                <a:cs typeface="Times New Roman" pitchFamily="18" charset="0"/>
              </a:rPr>
              <a:t>Ð-</a:t>
            </a:r>
            <a:r>
              <a:rPr lang="en-GB" altLang="en-US" smtClean="0">
                <a:cs typeface="Times New Roman" pitchFamily="18" charset="0"/>
              </a:rPr>
              <a:t>180</a:t>
            </a:r>
            <a:r>
              <a:rPr lang="en-GB" altLang="en-US" baseline="30000" smtClean="0">
                <a:cs typeface="Times New Roman" pitchFamily="18" charset="0"/>
              </a:rPr>
              <a:t>0</a:t>
            </a:r>
            <a:r>
              <a:rPr lang="en-GB" altLang="en-US" smtClean="0">
                <a:cs typeface="Times New Roman" pitchFamily="18" charset="0"/>
              </a:rPr>
              <a:t> A	</a:t>
            </a:r>
            <a:r>
              <a:rPr lang="en-GB" altLang="en-US" smtClean="0"/>
              <a:t> </a:t>
            </a:r>
          </a:p>
          <a:p>
            <a:pPr algn="just"/>
            <a:r>
              <a:rPr lang="en-US" altLang="en-US" smtClean="0">
                <a:cs typeface="Times New Roman" pitchFamily="18" charset="0"/>
              </a:rPr>
              <a:t>I</a:t>
            </a:r>
            <a:r>
              <a:rPr lang="en-US" altLang="en-US" baseline="-30000" smtClean="0">
                <a:cs typeface="Times New Roman" pitchFamily="18" charset="0"/>
              </a:rPr>
              <a:t>B</a:t>
            </a:r>
            <a:r>
              <a:rPr lang="en-US" altLang="en-US" smtClean="0">
                <a:cs typeface="Times New Roman" pitchFamily="18" charset="0"/>
              </a:rPr>
              <a:t> = 14.985</a:t>
            </a:r>
            <a:r>
              <a:rPr lang="en-US" altLang="en-US" smtClean="0">
                <a:latin typeface="Symbol" pitchFamily="18" charset="2"/>
                <a:cs typeface="Times New Roman" pitchFamily="18" charset="0"/>
              </a:rPr>
              <a:t>Ð90</a:t>
            </a:r>
            <a:r>
              <a:rPr lang="en-US" altLang="en-US" baseline="30000" smtClean="0">
                <a:cs typeface="Times New Roman" pitchFamily="18" charset="0"/>
              </a:rPr>
              <a:t>0</a:t>
            </a:r>
            <a:r>
              <a:rPr lang="en-US" altLang="en-US" smtClean="0">
                <a:latin typeface="Symbol" pitchFamily="18" charset="2"/>
                <a:cs typeface="Times New Roman" pitchFamily="18" charset="0"/>
              </a:rPr>
              <a:t>-3</a:t>
            </a:r>
            <a:r>
              <a:rPr lang="en-US" altLang="en-US" smtClean="0">
                <a:cs typeface="Times New Roman" pitchFamily="18" charset="0"/>
              </a:rPr>
              <a:t>0</a:t>
            </a:r>
            <a:r>
              <a:rPr lang="en-US" altLang="en-US" baseline="30000" smtClean="0">
                <a:cs typeface="Times New Roman" pitchFamily="18" charset="0"/>
              </a:rPr>
              <a:t>0</a:t>
            </a:r>
            <a:r>
              <a:rPr lang="en-US" altLang="en-US" smtClean="0">
                <a:cs typeface="Times New Roman" pitchFamily="18" charset="0"/>
              </a:rPr>
              <a:t> = 14.985</a:t>
            </a:r>
            <a:r>
              <a:rPr lang="en-US" altLang="en-US" smtClean="0">
                <a:latin typeface="Symbol" pitchFamily="18" charset="2"/>
                <a:cs typeface="Times New Roman" pitchFamily="18" charset="0"/>
              </a:rPr>
              <a:t>Ð</a:t>
            </a:r>
            <a:r>
              <a:rPr lang="en-US" altLang="en-US" smtClean="0">
                <a:cs typeface="Times New Roman" pitchFamily="18" charset="0"/>
              </a:rPr>
              <a:t>60</a:t>
            </a:r>
            <a:r>
              <a:rPr lang="en-US" altLang="en-US" baseline="30000" smtClean="0">
                <a:cs typeface="Times New Roman" pitchFamily="18" charset="0"/>
              </a:rPr>
              <a:t>0</a:t>
            </a:r>
            <a:r>
              <a:rPr lang="en-US" altLang="en-US" smtClean="0">
                <a:cs typeface="Times New Roman" pitchFamily="18" charset="0"/>
              </a:rPr>
              <a:t> A</a:t>
            </a:r>
          </a:p>
          <a:p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2014 / LML</a:t>
            </a:r>
            <a:endParaRPr lang="en-S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ET0053: Circuit Theory &amp; Analysis                                   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02C8FC8-B531-434F-8E8D-40F2B71CEE8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2014 / LML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ET0053: Circuit Theory &amp; Analysis 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865F-4E5E-4D77-BD96-E71D34EC5A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2014 / LML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ET0053: Circuit Theory &amp; Analysis 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EDC6-CF6E-4C2D-83BD-E01C6CDFF56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2014 / LML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ET0053: Circuit Theory &amp; Analysis 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D77F-F6E3-4A96-8B1F-C7C55E6721F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2014 / LML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r>
              <a:rPr lang="en-SG" smtClean="0"/>
              <a:t>ET0053: Circuit Theory &amp; Analysis                                   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0F77A89-F885-4887-AF9B-113D405B8E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2014 / LML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ET0053: Circuit Theory &amp; Analysis  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3327-69FF-4264-8749-8C540874BB6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2014 / LML</a:t>
            </a:r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ET0053: Circuit Theory &amp; Analysis 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AB8F-2FEA-4F56-8293-B84D1F8224F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2014 / LML</a:t>
            </a:r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ET0053: Circuit Theory &amp; Analysis           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8FA4-2816-4880-ACD6-A8911CA2700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2014 / LML</a:t>
            </a:r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ET0053: Circuit Theory &amp; Analysis       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DBD4-9CF9-488A-A61A-50D9C2826E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2014 / LML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ET0053: Circuit Theory &amp; Analysis  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71A1-5B73-4329-AA93-FADA56F16EE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2014 / LML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r>
              <a:rPr lang="en-SG" smtClean="0"/>
              <a:t>ET0053: Circuit Theory &amp; Analysis  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BBBD6DE-FBDA-4A2F-AB2C-EB85DCD46F0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February 2014 / LML</a:t>
            </a:r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SG" smtClean="0"/>
              <a:t>ET0053: Circuit Theory &amp; Analysis                                   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0B3D1B1-40AA-42FB-BDDB-58BCBB6B96C5}" type="slidenum">
              <a:rPr lang="en-US" alt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3963" y="6136673"/>
            <a:ext cx="7855527" cy="457200"/>
          </a:xfrm>
          <a:noFill/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dirty="0" smtClean="0">
                <a:solidFill>
                  <a:srgbClr val="616161"/>
                </a:solidFill>
              </a:rPr>
              <a:t>Circuit Theory &amp; Analysis / LML                                  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5736" y="6207004"/>
            <a:ext cx="457200" cy="457200"/>
          </a:xfrm>
          <a:noFill/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fld id="{49070AD5-1563-418A-97CF-BC2012541839}" type="slidenum">
              <a:rPr lang="en-US" altLang="en-US" sz="1400">
                <a:solidFill>
                  <a:srgbClr val="616161"/>
                </a:solidFill>
              </a:rPr>
              <a:pPr/>
              <a:t>1</a:t>
            </a:fld>
            <a:endParaRPr lang="en-US" altLang="en-US" sz="1400" dirty="0">
              <a:solidFill>
                <a:srgbClr val="616161"/>
              </a:solidFill>
            </a:endParaRPr>
          </a:p>
        </p:txBody>
      </p:sp>
      <p:sp>
        <p:nvSpPr>
          <p:cNvPr id="29703" name="Rectangle 5"/>
          <p:cNvSpPr>
            <a:spLocks noChangeAspect="1" noChangeArrowheads="1"/>
          </p:cNvSpPr>
          <p:nvPr/>
        </p:nvSpPr>
        <p:spPr bwMode="auto">
          <a:xfrm>
            <a:off x="179512" y="1412776"/>
            <a:ext cx="3779386" cy="475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44450">
            <a:spAutoFit/>
          </a:bodyPr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800" dirty="0">
                <a:solidFill>
                  <a:schemeClr val="accent5"/>
                </a:solidFill>
              </a:rPr>
              <a:t>Phase </a:t>
            </a:r>
            <a:r>
              <a:rPr lang="en-GB" altLang="en-US" sz="2800" dirty="0" smtClean="0">
                <a:solidFill>
                  <a:schemeClr val="accent5"/>
                </a:solidFill>
              </a:rPr>
              <a:t>sequence ABC</a:t>
            </a:r>
            <a:endParaRPr lang="en-GB" altLang="en-US" sz="2800" dirty="0">
              <a:solidFill>
                <a:schemeClr val="accent5"/>
              </a:solidFill>
            </a:endParaRPr>
          </a:p>
        </p:txBody>
      </p:sp>
      <p:sp>
        <p:nvSpPr>
          <p:cNvPr id="1228819" name="Rectangle 19"/>
          <p:cNvSpPr>
            <a:spLocks noChangeAspect="1" noChangeArrowheads="1"/>
          </p:cNvSpPr>
          <p:nvPr/>
        </p:nvSpPr>
        <p:spPr bwMode="auto">
          <a:xfrm>
            <a:off x="6156176" y="992858"/>
            <a:ext cx="506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anchor="ctr">
            <a:spAutoFit/>
          </a:bodyPr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 altLang="en-US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8829" name="Text Box 29"/>
          <p:cNvSpPr txBox="1">
            <a:spLocks noChangeArrowheads="1"/>
          </p:cNvSpPr>
          <p:nvPr/>
        </p:nvSpPr>
        <p:spPr bwMode="auto">
          <a:xfrm>
            <a:off x="124691" y="3645024"/>
            <a:ext cx="340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800" dirty="0">
                <a:solidFill>
                  <a:srgbClr val="CC0000"/>
                </a:solidFill>
              </a:rPr>
              <a:t>V</a:t>
            </a:r>
            <a:r>
              <a:rPr lang="en-GB" altLang="en-US" sz="2800" baseline="-25000" dirty="0">
                <a:solidFill>
                  <a:srgbClr val="CC0000"/>
                </a:solidFill>
              </a:rPr>
              <a:t>AB</a:t>
            </a:r>
            <a:r>
              <a:rPr lang="en-GB" altLang="en-US" sz="2800" dirty="0">
                <a:solidFill>
                  <a:srgbClr val="CC0000"/>
                </a:solidFill>
              </a:rPr>
              <a:t> = </a:t>
            </a:r>
            <a:r>
              <a:rPr lang="en-GB" altLang="en-US" sz="2800" dirty="0" smtClean="0">
                <a:solidFill>
                  <a:srgbClr val="CC0000"/>
                </a:solidFill>
              </a:rPr>
              <a:t>110</a:t>
            </a:r>
            <a:r>
              <a:rPr lang="en-GB" altLang="en-US" sz="2800" dirty="0" smtClean="0">
                <a:solidFill>
                  <a:srgbClr val="CC0000"/>
                </a:solidFill>
                <a:latin typeface="Symbol" pitchFamily="18" charset="2"/>
              </a:rPr>
              <a:t>Ð0°</a:t>
            </a:r>
            <a:r>
              <a:rPr lang="en-GB" altLang="en-US" sz="2800" dirty="0" smtClean="0">
                <a:solidFill>
                  <a:srgbClr val="CC0000"/>
                </a:solidFill>
              </a:rPr>
              <a:t>V</a:t>
            </a:r>
            <a:endParaRPr lang="en-GB" altLang="en-US" sz="2800" dirty="0">
              <a:solidFill>
                <a:srgbClr val="CC0000"/>
              </a:solidFill>
            </a:endParaRPr>
          </a:p>
        </p:txBody>
      </p:sp>
      <p:sp>
        <p:nvSpPr>
          <p:cNvPr id="1228840" name="Text Box 40"/>
          <p:cNvSpPr txBox="1">
            <a:spLocks noChangeArrowheads="1"/>
          </p:cNvSpPr>
          <p:nvPr/>
        </p:nvSpPr>
        <p:spPr bwMode="auto">
          <a:xfrm>
            <a:off x="124608" y="4293096"/>
            <a:ext cx="31769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800" dirty="0">
                <a:solidFill>
                  <a:srgbClr val="993300"/>
                </a:solidFill>
              </a:rPr>
              <a:t>V</a:t>
            </a:r>
            <a:r>
              <a:rPr lang="en-GB" altLang="en-US" sz="2800" baseline="-25000" dirty="0">
                <a:solidFill>
                  <a:srgbClr val="993300"/>
                </a:solidFill>
              </a:rPr>
              <a:t>BC</a:t>
            </a:r>
            <a:r>
              <a:rPr lang="en-GB" altLang="en-US" sz="2800" dirty="0">
                <a:solidFill>
                  <a:srgbClr val="993300"/>
                </a:solidFill>
              </a:rPr>
              <a:t> = </a:t>
            </a:r>
            <a:r>
              <a:rPr lang="en-GB" altLang="en-US" sz="2800" dirty="0" smtClean="0">
                <a:solidFill>
                  <a:srgbClr val="993300"/>
                </a:solidFill>
              </a:rPr>
              <a:t>110</a:t>
            </a:r>
            <a:r>
              <a:rPr lang="en-GB" altLang="en-US" sz="2800" dirty="0" smtClean="0">
                <a:solidFill>
                  <a:srgbClr val="993300"/>
                </a:solidFill>
                <a:latin typeface="Symbol" pitchFamily="18" charset="2"/>
              </a:rPr>
              <a:t>Ð-120</a:t>
            </a:r>
            <a:r>
              <a:rPr lang="en-GB" altLang="en-US" sz="2800" dirty="0">
                <a:solidFill>
                  <a:srgbClr val="993300"/>
                </a:solidFill>
                <a:latin typeface="Symbol" pitchFamily="18" charset="2"/>
              </a:rPr>
              <a:t>° </a:t>
            </a:r>
            <a:r>
              <a:rPr lang="en-GB" altLang="en-US" sz="2800" dirty="0">
                <a:solidFill>
                  <a:srgbClr val="993300"/>
                </a:solidFill>
              </a:rPr>
              <a:t>V</a:t>
            </a:r>
          </a:p>
        </p:txBody>
      </p:sp>
      <p:sp>
        <p:nvSpPr>
          <p:cNvPr id="1228841" name="Text Box 41"/>
          <p:cNvSpPr txBox="1">
            <a:spLocks noChangeArrowheads="1"/>
          </p:cNvSpPr>
          <p:nvPr/>
        </p:nvSpPr>
        <p:spPr bwMode="auto">
          <a:xfrm>
            <a:off x="193963" y="4927314"/>
            <a:ext cx="29794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800" dirty="0">
                <a:solidFill>
                  <a:srgbClr val="3333FF"/>
                </a:solidFill>
              </a:rPr>
              <a:t>V</a:t>
            </a:r>
            <a:r>
              <a:rPr lang="en-GB" altLang="en-US" sz="2800" baseline="-25000" dirty="0">
                <a:solidFill>
                  <a:srgbClr val="3333FF"/>
                </a:solidFill>
              </a:rPr>
              <a:t>CA</a:t>
            </a:r>
            <a:r>
              <a:rPr lang="en-GB" altLang="en-US" sz="2800" dirty="0">
                <a:solidFill>
                  <a:srgbClr val="3333FF"/>
                </a:solidFill>
              </a:rPr>
              <a:t> = </a:t>
            </a:r>
            <a:r>
              <a:rPr lang="en-GB" altLang="en-US" sz="2800" dirty="0" smtClean="0">
                <a:solidFill>
                  <a:srgbClr val="3333FF"/>
                </a:solidFill>
              </a:rPr>
              <a:t>110</a:t>
            </a:r>
            <a:r>
              <a:rPr lang="en-GB" altLang="en-US" sz="2800" dirty="0" smtClean="0">
                <a:solidFill>
                  <a:srgbClr val="3333FF"/>
                </a:solidFill>
                <a:latin typeface="Symbol" pitchFamily="18" charset="2"/>
              </a:rPr>
              <a:t>Ð120</a:t>
            </a:r>
            <a:r>
              <a:rPr lang="en-GB" altLang="en-US" sz="2800" dirty="0">
                <a:solidFill>
                  <a:srgbClr val="3333FF"/>
                </a:solidFill>
                <a:latin typeface="Symbol" pitchFamily="18" charset="2"/>
              </a:rPr>
              <a:t>° </a:t>
            </a:r>
            <a:r>
              <a:rPr lang="en-GB" altLang="en-US" sz="2800" dirty="0">
                <a:solidFill>
                  <a:srgbClr val="3333FF"/>
                </a:solidFill>
              </a:rPr>
              <a:t>V</a:t>
            </a:r>
          </a:p>
        </p:txBody>
      </p:sp>
      <p:sp>
        <p:nvSpPr>
          <p:cNvPr id="70" name="Rectangle 5"/>
          <p:cNvSpPr>
            <a:spLocks noChangeAspect="1" noChangeArrowheads="1"/>
          </p:cNvSpPr>
          <p:nvPr/>
        </p:nvSpPr>
        <p:spPr bwMode="auto">
          <a:xfrm>
            <a:off x="179512" y="1005932"/>
            <a:ext cx="4702204" cy="475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44450">
            <a:spAutoFit/>
          </a:bodyPr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800" dirty="0" smtClean="0">
                <a:solidFill>
                  <a:srgbClr val="0070C0"/>
                </a:solidFill>
              </a:rPr>
              <a:t>Question 1: </a:t>
            </a:r>
            <a:r>
              <a:rPr lang="en-GB" altLang="en-US" sz="2800" dirty="0" err="1" smtClean="0">
                <a:solidFill>
                  <a:srgbClr val="0070C0"/>
                </a:solidFill>
              </a:rPr>
              <a:t>Phasor</a:t>
            </a:r>
            <a:r>
              <a:rPr lang="en-GB" altLang="en-US" sz="2800" dirty="0" smtClean="0">
                <a:solidFill>
                  <a:srgbClr val="0070C0"/>
                </a:solidFill>
              </a:rPr>
              <a:t> Diagram</a:t>
            </a:r>
            <a:endParaRPr lang="en-GB" altLang="en-US" sz="2800" dirty="0">
              <a:solidFill>
                <a:srgbClr val="0070C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723539" y="3324946"/>
            <a:ext cx="3225369" cy="414337"/>
            <a:chOff x="4723539" y="3324946"/>
            <a:chExt cx="3225369" cy="414337"/>
          </a:xfrm>
        </p:grpSpPr>
        <p:sp>
          <p:nvSpPr>
            <p:cNvPr id="29761" name="Rectangle 11"/>
            <p:cNvSpPr>
              <a:spLocks noChangeAspect="1" noChangeArrowheads="1"/>
            </p:cNvSpPr>
            <p:nvPr/>
          </p:nvSpPr>
          <p:spPr bwMode="auto">
            <a:xfrm>
              <a:off x="5980407" y="3324946"/>
              <a:ext cx="1968501" cy="414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4445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dirty="0" smtClean="0">
                  <a:solidFill>
                    <a:srgbClr val="FF0000"/>
                  </a:solidFill>
                </a:rPr>
                <a:t>      V</a:t>
              </a:r>
              <a:r>
                <a:rPr lang="en-GB" altLang="en-US" sz="2400" baseline="-25000" dirty="0" smtClean="0">
                  <a:solidFill>
                    <a:srgbClr val="FF0000"/>
                  </a:solidFill>
                </a:rPr>
                <a:t>AB </a:t>
              </a:r>
              <a:r>
                <a:rPr lang="en-GB" altLang="en-US" sz="2400" dirty="0" smtClean="0">
                  <a:solidFill>
                    <a:srgbClr val="FF0000"/>
                  </a:solidFill>
                </a:rPr>
                <a:t>= 110 </a:t>
              </a:r>
              <a:r>
                <a:rPr lang="en-GB" altLang="en-US" sz="2400" dirty="0">
                  <a:solidFill>
                    <a:srgbClr val="FF0000"/>
                  </a:solidFill>
                </a:rPr>
                <a:t>V</a:t>
              </a:r>
              <a:endParaRPr lang="en-GB" altLang="en-US" sz="2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228812" name="Line 12"/>
            <p:cNvSpPr>
              <a:spLocks noChangeAspect="1" noChangeShapeType="1"/>
            </p:cNvSpPr>
            <p:nvPr/>
          </p:nvSpPr>
          <p:spPr bwMode="auto">
            <a:xfrm>
              <a:off x="4723539" y="3498475"/>
              <a:ext cx="162083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SG" sz="3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28806" name="Rectangle 6"/>
          <p:cNvSpPr>
            <a:spLocks noChangeAspect="1" noChangeArrowheads="1"/>
          </p:cNvSpPr>
          <p:nvPr/>
        </p:nvSpPr>
        <p:spPr bwMode="auto">
          <a:xfrm>
            <a:off x="3946525" y="2089150"/>
            <a:ext cx="506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anchor="ctr">
            <a:spAutoFit/>
          </a:bodyPr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 altLang="en-US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753" name="Rectangle 26"/>
          <p:cNvSpPr>
            <a:spLocks noChangeAspect="1" noChangeArrowheads="1"/>
          </p:cNvSpPr>
          <p:nvPr/>
        </p:nvSpPr>
        <p:spPr bwMode="auto">
          <a:xfrm>
            <a:off x="5328248" y="5332701"/>
            <a:ext cx="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44450">
            <a:spAutoFit/>
          </a:bodyPr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en-US" sz="1800" baseline="100000" dirty="0">
              <a:solidFill>
                <a:srgbClr val="00002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694049" y="3415938"/>
            <a:ext cx="1728192" cy="1856440"/>
            <a:chOff x="3694049" y="3415938"/>
            <a:chExt cx="1728192" cy="1856440"/>
          </a:xfrm>
        </p:grpSpPr>
        <p:sp>
          <p:nvSpPr>
            <p:cNvPr id="29750" name="Rectangle 24"/>
            <p:cNvSpPr>
              <a:spLocks noChangeAspect="1" noChangeArrowheads="1"/>
            </p:cNvSpPr>
            <p:nvPr/>
          </p:nvSpPr>
          <p:spPr bwMode="auto">
            <a:xfrm>
              <a:off x="3694049" y="4858040"/>
              <a:ext cx="495300" cy="414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4445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dirty="0">
                  <a:solidFill>
                    <a:srgbClr val="993300"/>
                  </a:solidFill>
                </a:rPr>
                <a:t>V</a:t>
              </a:r>
              <a:r>
                <a:rPr lang="en-GB" altLang="en-US" sz="2400" baseline="-25000" dirty="0">
                  <a:solidFill>
                    <a:srgbClr val="993300"/>
                  </a:solidFill>
                </a:rPr>
                <a:t>BC</a:t>
              </a:r>
            </a:p>
          </p:txBody>
        </p:sp>
        <p:sp>
          <p:nvSpPr>
            <p:cNvPr id="1228827" name="Line 27"/>
            <p:cNvSpPr>
              <a:spLocks noChangeAspect="1" noChangeShapeType="1"/>
            </p:cNvSpPr>
            <p:nvPr/>
          </p:nvSpPr>
          <p:spPr bwMode="auto">
            <a:xfrm rot="7200000">
              <a:off x="3553134" y="4204132"/>
              <a:ext cx="1576388" cy="0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SG" sz="3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" name="Rectangle 18"/>
            <p:cNvSpPr>
              <a:spLocks noChangeAspect="1" noChangeArrowheads="1"/>
            </p:cNvSpPr>
            <p:nvPr/>
          </p:nvSpPr>
          <p:spPr bwMode="auto">
            <a:xfrm>
              <a:off x="4702161" y="3689323"/>
              <a:ext cx="720080" cy="321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4445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800" dirty="0" smtClean="0">
                  <a:solidFill>
                    <a:srgbClr val="000020"/>
                  </a:solidFill>
                  <a:latin typeface="Symbol" pitchFamily="18" charset="2"/>
                </a:rPr>
                <a:t>20</a:t>
              </a:r>
              <a:r>
                <a:rPr lang="en-GB" altLang="en-US" sz="1800" baseline="30000" dirty="0" smtClean="0">
                  <a:solidFill>
                    <a:srgbClr val="000020"/>
                  </a:solidFill>
                  <a:latin typeface="Symbol" pitchFamily="18" charset="2"/>
                </a:rPr>
                <a:t>0</a:t>
              </a:r>
              <a:endParaRPr lang="en-GB" altLang="en-US" sz="1800" baseline="100000" dirty="0">
                <a:solidFill>
                  <a:srgbClr val="000020"/>
                </a:solidFill>
              </a:endParaRPr>
            </a:p>
          </p:txBody>
        </p:sp>
        <p:sp>
          <p:nvSpPr>
            <p:cNvPr id="72" name="Arc 71"/>
            <p:cNvSpPr/>
            <p:nvPr/>
          </p:nvSpPr>
          <p:spPr>
            <a:xfrm rot="8339811">
              <a:off x="4578463" y="3538027"/>
              <a:ext cx="402832" cy="195064"/>
            </a:xfrm>
            <a:prstGeom prst="arc">
              <a:avLst>
                <a:gd name="adj1" fmla="val 7962805"/>
                <a:gd name="adj2" fmla="val 919114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779912" y="1700808"/>
            <a:ext cx="1872208" cy="2095337"/>
            <a:chOff x="3779912" y="1700808"/>
            <a:chExt cx="1872208" cy="2050075"/>
          </a:xfrm>
        </p:grpSpPr>
        <p:sp>
          <p:nvSpPr>
            <p:cNvPr id="29757" name="Rectangle 18"/>
            <p:cNvSpPr>
              <a:spLocks noChangeAspect="1" noChangeArrowheads="1"/>
            </p:cNvSpPr>
            <p:nvPr/>
          </p:nvSpPr>
          <p:spPr bwMode="auto">
            <a:xfrm>
              <a:off x="4932040" y="3068960"/>
              <a:ext cx="720080" cy="321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4445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800" dirty="0" smtClean="0">
                  <a:solidFill>
                    <a:srgbClr val="000020"/>
                  </a:solidFill>
                  <a:latin typeface="Symbol" pitchFamily="18" charset="2"/>
                </a:rPr>
                <a:t>20</a:t>
              </a:r>
              <a:r>
                <a:rPr lang="en-GB" altLang="en-US" sz="1800" baseline="30000" dirty="0" smtClean="0">
                  <a:solidFill>
                    <a:srgbClr val="000020"/>
                  </a:solidFill>
                  <a:latin typeface="Symbol" pitchFamily="18" charset="2"/>
                </a:rPr>
                <a:t>0</a:t>
              </a:r>
              <a:endParaRPr lang="en-GB" altLang="en-US" sz="1800" baseline="100000" dirty="0">
                <a:solidFill>
                  <a:srgbClr val="000020"/>
                </a:solidFill>
              </a:endParaRPr>
            </a:p>
          </p:txBody>
        </p:sp>
        <p:sp>
          <p:nvSpPr>
            <p:cNvPr id="29756" name="Rectangle 17"/>
            <p:cNvSpPr>
              <a:spLocks noChangeAspect="1" noChangeArrowheads="1"/>
            </p:cNvSpPr>
            <p:nvPr/>
          </p:nvSpPr>
          <p:spPr bwMode="auto">
            <a:xfrm>
              <a:off x="3779912" y="1700808"/>
              <a:ext cx="506413" cy="414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4445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dirty="0">
                  <a:solidFill>
                    <a:srgbClr val="3333FF"/>
                  </a:solidFill>
                </a:rPr>
                <a:t>V</a:t>
              </a:r>
              <a:r>
                <a:rPr lang="en-GB" altLang="en-US" sz="2400" baseline="-25000" dirty="0">
                  <a:solidFill>
                    <a:srgbClr val="3333FF"/>
                  </a:solidFill>
                </a:rPr>
                <a:t>CA</a:t>
              </a:r>
            </a:p>
          </p:txBody>
        </p:sp>
        <p:sp>
          <p:nvSpPr>
            <p:cNvPr id="1228820" name="Line 20"/>
            <p:cNvSpPr>
              <a:spLocks noChangeAspect="1" noChangeShapeType="1"/>
            </p:cNvSpPr>
            <p:nvPr/>
          </p:nvSpPr>
          <p:spPr bwMode="auto">
            <a:xfrm rot="14400000">
              <a:off x="3603162" y="2845093"/>
              <a:ext cx="150510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SG" sz="3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Arc 2"/>
            <p:cNvSpPr/>
            <p:nvPr/>
          </p:nvSpPr>
          <p:spPr>
            <a:xfrm rot="2070837">
              <a:off x="4591810" y="3237925"/>
              <a:ext cx="402832" cy="195064"/>
            </a:xfrm>
            <a:prstGeom prst="arc">
              <a:avLst>
                <a:gd name="adj1" fmla="val 7962805"/>
                <a:gd name="adj2" fmla="val 919114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3" name="Arc 72"/>
            <p:cNvSpPr/>
            <p:nvPr/>
          </p:nvSpPr>
          <p:spPr>
            <a:xfrm rot="15896836">
              <a:off x="4371851" y="3388755"/>
              <a:ext cx="414955" cy="155038"/>
            </a:xfrm>
            <a:custGeom>
              <a:avLst/>
              <a:gdLst>
                <a:gd name="connsiteX0" fmla="*/ 143307 w 369803"/>
                <a:gd name="connsiteY0" fmla="*/ 91294 h 92479"/>
                <a:gd name="connsiteX1" fmla="*/ 119727 w 369803"/>
                <a:gd name="connsiteY1" fmla="*/ 2967 h 92479"/>
                <a:gd name="connsiteX2" fmla="*/ 205791 w 369803"/>
                <a:gd name="connsiteY2" fmla="*/ 295 h 92479"/>
                <a:gd name="connsiteX3" fmla="*/ 309570 w 369803"/>
                <a:gd name="connsiteY3" fmla="*/ 80388 h 92479"/>
                <a:gd name="connsiteX4" fmla="*/ 184902 w 369803"/>
                <a:gd name="connsiteY4" fmla="*/ 46240 h 92479"/>
                <a:gd name="connsiteX5" fmla="*/ 143307 w 369803"/>
                <a:gd name="connsiteY5" fmla="*/ 91294 h 92479"/>
                <a:gd name="connsiteX0" fmla="*/ 143307 w 369803"/>
                <a:gd name="connsiteY0" fmla="*/ 91294 h 92479"/>
                <a:gd name="connsiteX1" fmla="*/ 119727 w 369803"/>
                <a:gd name="connsiteY1" fmla="*/ 2967 h 92479"/>
                <a:gd name="connsiteX2" fmla="*/ 205791 w 369803"/>
                <a:gd name="connsiteY2" fmla="*/ 295 h 92479"/>
                <a:gd name="connsiteX3" fmla="*/ 309570 w 369803"/>
                <a:gd name="connsiteY3" fmla="*/ 80388 h 92479"/>
                <a:gd name="connsiteX0" fmla="*/ 154309 w 381034"/>
                <a:gd name="connsiteY0" fmla="*/ 96533 h 103012"/>
                <a:gd name="connsiteX1" fmla="*/ 130729 w 381034"/>
                <a:gd name="connsiteY1" fmla="*/ 8206 h 103012"/>
                <a:gd name="connsiteX2" fmla="*/ 216793 w 381034"/>
                <a:gd name="connsiteY2" fmla="*/ 5534 h 103012"/>
                <a:gd name="connsiteX3" fmla="*/ 320572 w 381034"/>
                <a:gd name="connsiteY3" fmla="*/ 85627 h 103012"/>
                <a:gd name="connsiteX4" fmla="*/ 195904 w 381034"/>
                <a:gd name="connsiteY4" fmla="*/ 51479 h 103012"/>
                <a:gd name="connsiteX5" fmla="*/ 154309 w 381034"/>
                <a:gd name="connsiteY5" fmla="*/ 96533 h 103012"/>
                <a:gd name="connsiteX0" fmla="*/ 70285 w 381034"/>
                <a:gd name="connsiteY0" fmla="*/ 103012 h 103012"/>
                <a:gd name="connsiteX1" fmla="*/ 130729 w 381034"/>
                <a:gd name="connsiteY1" fmla="*/ 8206 h 103012"/>
                <a:gd name="connsiteX2" fmla="*/ 216793 w 381034"/>
                <a:gd name="connsiteY2" fmla="*/ 5534 h 103012"/>
                <a:gd name="connsiteX3" fmla="*/ 320572 w 381034"/>
                <a:gd name="connsiteY3" fmla="*/ 85627 h 103012"/>
                <a:gd name="connsiteX0" fmla="*/ 154309 w 424116"/>
                <a:gd name="connsiteY0" fmla="*/ 96533 h 103012"/>
                <a:gd name="connsiteX1" fmla="*/ 130729 w 424116"/>
                <a:gd name="connsiteY1" fmla="*/ 8206 h 103012"/>
                <a:gd name="connsiteX2" fmla="*/ 216793 w 424116"/>
                <a:gd name="connsiteY2" fmla="*/ 5534 h 103012"/>
                <a:gd name="connsiteX3" fmla="*/ 320572 w 424116"/>
                <a:gd name="connsiteY3" fmla="*/ 85627 h 103012"/>
                <a:gd name="connsiteX4" fmla="*/ 195904 w 424116"/>
                <a:gd name="connsiteY4" fmla="*/ 51479 h 103012"/>
                <a:gd name="connsiteX5" fmla="*/ 154309 w 424116"/>
                <a:gd name="connsiteY5" fmla="*/ 96533 h 103012"/>
                <a:gd name="connsiteX0" fmla="*/ 70285 w 424116"/>
                <a:gd name="connsiteY0" fmla="*/ 103012 h 103012"/>
                <a:gd name="connsiteX1" fmla="*/ 130729 w 424116"/>
                <a:gd name="connsiteY1" fmla="*/ 8206 h 103012"/>
                <a:gd name="connsiteX2" fmla="*/ 216793 w 424116"/>
                <a:gd name="connsiteY2" fmla="*/ 5534 h 103012"/>
                <a:gd name="connsiteX3" fmla="*/ 376996 w 424116"/>
                <a:gd name="connsiteY3" fmla="*/ 79700 h 10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116" h="103012" stroke="0" extrusionOk="0">
                  <a:moveTo>
                    <a:pt x="154309" y="96533"/>
                  </a:moveTo>
                  <a:cubicBezTo>
                    <a:pt x="-24027" y="86236"/>
                    <a:pt x="-40552" y="24340"/>
                    <a:pt x="130729" y="8206"/>
                  </a:cubicBezTo>
                  <a:cubicBezTo>
                    <a:pt x="158165" y="5622"/>
                    <a:pt x="187664" y="4706"/>
                    <a:pt x="216793" y="5534"/>
                  </a:cubicBezTo>
                  <a:cubicBezTo>
                    <a:pt x="374533" y="10019"/>
                    <a:pt x="437815" y="58858"/>
                    <a:pt x="320572" y="85627"/>
                  </a:cubicBezTo>
                  <a:lnTo>
                    <a:pt x="195904" y="51479"/>
                  </a:lnTo>
                  <a:lnTo>
                    <a:pt x="154309" y="96533"/>
                  </a:lnTo>
                  <a:close/>
                </a:path>
                <a:path w="424116" h="103012" fill="none">
                  <a:moveTo>
                    <a:pt x="70285" y="103012"/>
                  </a:moveTo>
                  <a:cubicBezTo>
                    <a:pt x="-108051" y="92715"/>
                    <a:pt x="106311" y="24452"/>
                    <a:pt x="130729" y="8206"/>
                  </a:cubicBezTo>
                  <a:cubicBezTo>
                    <a:pt x="155147" y="-8040"/>
                    <a:pt x="187664" y="4706"/>
                    <a:pt x="216793" y="5534"/>
                  </a:cubicBezTo>
                  <a:cubicBezTo>
                    <a:pt x="374533" y="10019"/>
                    <a:pt x="494239" y="52931"/>
                    <a:pt x="376996" y="79700"/>
                  </a:cubicBezTo>
                </a:path>
              </a:pathLst>
            </a:cu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Rectangle 18"/>
            <p:cNvSpPr>
              <a:spLocks noChangeAspect="1" noChangeArrowheads="1"/>
            </p:cNvSpPr>
            <p:nvPr/>
          </p:nvSpPr>
          <p:spPr bwMode="auto">
            <a:xfrm>
              <a:off x="3995936" y="3429000"/>
              <a:ext cx="720080" cy="321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4445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800" dirty="0" smtClean="0">
                  <a:solidFill>
                    <a:srgbClr val="000020"/>
                  </a:solidFill>
                  <a:latin typeface="Symbol" pitchFamily="18" charset="2"/>
                </a:rPr>
                <a:t>20</a:t>
              </a:r>
              <a:r>
                <a:rPr lang="en-GB" altLang="en-US" sz="1800" baseline="30000" dirty="0" smtClean="0">
                  <a:solidFill>
                    <a:srgbClr val="000020"/>
                  </a:solidFill>
                  <a:latin typeface="Symbol" pitchFamily="18" charset="2"/>
                </a:rPr>
                <a:t>0</a:t>
              </a:r>
              <a:endParaRPr lang="en-GB" altLang="en-US" sz="1800" baseline="100000" dirty="0">
                <a:solidFill>
                  <a:srgbClr val="000020"/>
                </a:solidFill>
              </a:endParaRPr>
            </a:p>
          </p:txBody>
        </p:sp>
      </p:grpSp>
      <p:sp>
        <p:nvSpPr>
          <p:cNvPr id="30" name="Text Box 2"/>
          <p:cNvSpPr>
            <a:spLocks noGrp="1" noChangeArrowheads="1"/>
          </p:cNvSpPr>
          <p:nvPr>
            <p:ph type="title"/>
          </p:nvPr>
        </p:nvSpPr>
        <p:spPr>
          <a:xfrm>
            <a:off x="506352" y="353814"/>
            <a:ext cx="8391618" cy="778098"/>
          </a:xfrm>
          <a:noFill/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FFFFFF"/>
                </a:solidFill>
                <a:prstDash val="solid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0000"/>
          </a:bodyPr>
          <a:lstStyle/>
          <a:p>
            <a:pPr algn="ctr"/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</a:rPr>
              <a:t>Solution to Tutorial 6, Question 1</a:t>
            </a:r>
            <a:b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</a:rPr>
              <a:t> (Phasor Diagram only)</a:t>
            </a:r>
            <a:endParaRPr lang="en-GB" altLang="en-US" sz="36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2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8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8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8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9" grpId="0" autoUpdateAnimBg="0"/>
      <p:bldP spid="1228840" grpId="0" autoUpdateAnimBg="0"/>
      <p:bldP spid="122884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43392" y="6249629"/>
            <a:ext cx="457200" cy="457200"/>
          </a:xfrm>
          <a:noFill/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fld id="{49070AD5-1563-418A-97CF-BC2012541839}" type="slidenum">
              <a:rPr lang="en-US" altLang="en-US" sz="1400">
                <a:solidFill>
                  <a:srgbClr val="616161"/>
                </a:solidFill>
              </a:rPr>
              <a:pPr/>
              <a:t>2</a:t>
            </a:fld>
            <a:endParaRPr lang="en-US" altLang="en-US" sz="1400" dirty="0">
              <a:solidFill>
                <a:srgbClr val="616161"/>
              </a:solidFill>
            </a:endParaRPr>
          </a:p>
        </p:txBody>
      </p:sp>
      <p:sp>
        <p:nvSpPr>
          <p:cNvPr id="29703" name="Rectangle 5"/>
          <p:cNvSpPr>
            <a:spLocks noChangeAspect="1" noChangeArrowheads="1"/>
          </p:cNvSpPr>
          <p:nvPr/>
        </p:nvSpPr>
        <p:spPr bwMode="auto">
          <a:xfrm>
            <a:off x="179512" y="1412776"/>
            <a:ext cx="3779386" cy="475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44450">
            <a:spAutoFit/>
          </a:bodyPr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800" dirty="0">
                <a:solidFill>
                  <a:schemeClr val="accent5"/>
                </a:solidFill>
              </a:rPr>
              <a:t>Phase </a:t>
            </a:r>
            <a:r>
              <a:rPr lang="en-GB" altLang="en-US" sz="2800" dirty="0" smtClean="0">
                <a:solidFill>
                  <a:schemeClr val="accent5"/>
                </a:solidFill>
              </a:rPr>
              <a:t>sequence ABC</a:t>
            </a:r>
            <a:endParaRPr lang="en-GB" altLang="en-US" sz="2800" dirty="0">
              <a:solidFill>
                <a:schemeClr val="accent5"/>
              </a:solidFill>
            </a:endParaRPr>
          </a:p>
        </p:txBody>
      </p:sp>
      <p:sp>
        <p:nvSpPr>
          <p:cNvPr id="1228819" name="Rectangle 19"/>
          <p:cNvSpPr>
            <a:spLocks noChangeAspect="1" noChangeArrowheads="1"/>
          </p:cNvSpPr>
          <p:nvPr/>
        </p:nvSpPr>
        <p:spPr bwMode="auto">
          <a:xfrm>
            <a:off x="6156176" y="992858"/>
            <a:ext cx="506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anchor="ctr">
            <a:spAutoFit/>
          </a:bodyPr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 altLang="en-US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" name="Rectangle 5"/>
          <p:cNvSpPr>
            <a:spLocks noChangeAspect="1" noChangeArrowheads="1"/>
          </p:cNvSpPr>
          <p:nvPr/>
        </p:nvSpPr>
        <p:spPr bwMode="auto">
          <a:xfrm>
            <a:off x="179512" y="908720"/>
            <a:ext cx="2880320" cy="475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44450">
            <a:spAutoFit/>
          </a:bodyPr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800" dirty="0" err="1" smtClean="0">
                <a:solidFill>
                  <a:srgbClr val="0070C0"/>
                </a:solidFill>
              </a:rPr>
              <a:t>Phasor</a:t>
            </a:r>
            <a:r>
              <a:rPr lang="en-GB" altLang="en-US" sz="2800" dirty="0" smtClean="0">
                <a:solidFill>
                  <a:srgbClr val="0070C0"/>
                </a:solidFill>
              </a:rPr>
              <a:t> Diagram</a:t>
            </a:r>
            <a:endParaRPr lang="en-GB" altLang="en-US" sz="2800" dirty="0">
              <a:solidFill>
                <a:srgbClr val="0070C0"/>
              </a:solidFill>
            </a:endParaRPr>
          </a:p>
        </p:txBody>
      </p:sp>
      <p:sp>
        <p:nvSpPr>
          <p:cNvPr id="33" name="Text Box 51"/>
          <p:cNvSpPr txBox="1">
            <a:spLocks noChangeArrowheads="1"/>
          </p:cNvSpPr>
          <p:nvPr/>
        </p:nvSpPr>
        <p:spPr bwMode="auto">
          <a:xfrm>
            <a:off x="179512" y="3880374"/>
            <a:ext cx="2704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800" dirty="0">
                <a:solidFill>
                  <a:srgbClr val="CC0000"/>
                </a:solidFill>
              </a:rPr>
              <a:t>I</a:t>
            </a:r>
            <a:r>
              <a:rPr lang="en-GB" altLang="en-US" sz="2800" baseline="-25000" dirty="0">
                <a:solidFill>
                  <a:srgbClr val="CC0000"/>
                </a:solidFill>
              </a:rPr>
              <a:t>AB</a:t>
            </a:r>
            <a:r>
              <a:rPr lang="en-GB" altLang="en-US" sz="2800" dirty="0">
                <a:solidFill>
                  <a:srgbClr val="CC0000"/>
                </a:solidFill>
              </a:rPr>
              <a:t> = </a:t>
            </a:r>
            <a:r>
              <a:rPr lang="en-GB" altLang="en-US" sz="2800" dirty="0" smtClean="0">
                <a:solidFill>
                  <a:srgbClr val="CC0000"/>
                </a:solidFill>
              </a:rPr>
              <a:t>22</a:t>
            </a:r>
            <a:r>
              <a:rPr lang="en-GB" altLang="en-US" sz="2800" dirty="0" smtClean="0">
                <a:solidFill>
                  <a:srgbClr val="CC0000"/>
                </a:solidFill>
                <a:latin typeface="Symbol" pitchFamily="18" charset="2"/>
              </a:rPr>
              <a:t>Ð-45° </a:t>
            </a:r>
            <a:r>
              <a:rPr lang="en-GB" altLang="en-US" sz="2800" dirty="0">
                <a:solidFill>
                  <a:srgbClr val="CC0000"/>
                </a:solidFill>
                <a:latin typeface="Symbol" pitchFamily="18" charset="2"/>
              </a:rPr>
              <a:t>A</a:t>
            </a:r>
            <a:endParaRPr lang="en-GB" altLang="en-US" sz="2800" dirty="0">
              <a:solidFill>
                <a:srgbClr val="CC0000"/>
              </a:solidFill>
            </a:endParaRPr>
          </a:p>
        </p:txBody>
      </p:sp>
      <p:sp>
        <p:nvSpPr>
          <p:cNvPr id="34" name="Text Box 52"/>
          <p:cNvSpPr txBox="1">
            <a:spLocks noChangeArrowheads="1"/>
          </p:cNvSpPr>
          <p:nvPr/>
        </p:nvSpPr>
        <p:spPr bwMode="auto">
          <a:xfrm>
            <a:off x="165657" y="4441483"/>
            <a:ext cx="29610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800" dirty="0">
                <a:solidFill>
                  <a:srgbClr val="993300"/>
                </a:solidFill>
              </a:rPr>
              <a:t>I</a:t>
            </a:r>
            <a:r>
              <a:rPr lang="en-GB" altLang="en-US" sz="2800" baseline="-25000" dirty="0">
                <a:solidFill>
                  <a:srgbClr val="993300"/>
                </a:solidFill>
              </a:rPr>
              <a:t>BC</a:t>
            </a:r>
            <a:r>
              <a:rPr lang="en-GB" altLang="en-US" sz="2800" dirty="0">
                <a:solidFill>
                  <a:srgbClr val="993300"/>
                </a:solidFill>
              </a:rPr>
              <a:t> = </a:t>
            </a:r>
            <a:r>
              <a:rPr lang="en-GB" altLang="en-US" sz="2800" dirty="0" smtClean="0">
                <a:solidFill>
                  <a:srgbClr val="993300"/>
                </a:solidFill>
              </a:rPr>
              <a:t>22 </a:t>
            </a:r>
            <a:r>
              <a:rPr lang="en-GB" altLang="en-US" sz="2800" dirty="0" smtClean="0">
                <a:solidFill>
                  <a:srgbClr val="993300"/>
                </a:solidFill>
                <a:latin typeface="Symbol" pitchFamily="18" charset="2"/>
              </a:rPr>
              <a:t>Ð-165° </a:t>
            </a:r>
            <a:r>
              <a:rPr lang="en-GB" altLang="en-US" sz="2800" dirty="0">
                <a:solidFill>
                  <a:srgbClr val="993300"/>
                </a:solidFill>
                <a:latin typeface="Symbol" pitchFamily="18" charset="2"/>
              </a:rPr>
              <a:t>A</a:t>
            </a:r>
            <a:endParaRPr lang="en-GB" altLang="en-US" sz="2800" dirty="0">
              <a:solidFill>
                <a:srgbClr val="993300"/>
              </a:solidFill>
            </a:endParaRPr>
          </a:p>
        </p:txBody>
      </p:sp>
      <p:sp>
        <p:nvSpPr>
          <p:cNvPr id="35" name="Text Box 53"/>
          <p:cNvSpPr txBox="1">
            <a:spLocks noChangeArrowheads="1"/>
          </p:cNvSpPr>
          <p:nvPr/>
        </p:nvSpPr>
        <p:spPr bwMode="auto">
          <a:xfrm>
            <a:off x="179512" y="5040114"/>
            <a:ext cx="3733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800" dirty="0">
                <a:solidFill>
                  <a:srgbClr val="3333FF"/>
                </a:solidFill>
              </a:rPr>
              <a:t>I</a:t>
            </a:r>
            <a:r>
              <a:rPr lang="en-GB" altLang="en-US" sz="2800" baseline="-25000" dirty="0">
                <a:solidFill>
                  <a:srgbClr val="3333FF"/>
                </a:solidFill>
              </a:rPr>
              <a:t>CA</a:t>
            </a:r>
            <a:r>
              <a:rPr lang="en-GB" altLang="en-US" sz="2800" dirty="0">
                <a:solidFill>
                  <a:srgbClr val="3333FF"/>
                </a:solidFill>
              </a:rPr>
              <a:t> = </a:t>
            </a:r>
            <a:r>
              <a:rPr lang="en-GB" altLang="en-US" sz="2800" dirty="0" smtClean="0">
                <a:solidFill>
                  <a:srgbClr val="3333FF"/>
                </a:solidFill>
              </a:rPr>
              <a:t>22</a:t>
            </a:r>
            <a:r>
              <a:rPr lang="en-GB" altLang="en-US" sz="2800" dirty="0" smtClean="0">
                <a:solidFill>
                  <a:srgbClr val="3333FF"/>
                </a:solidFill>
                <a:latin typeface="Symbol" pitchFamily="18" charset="2"/>
              </a:rPr>
              <a:t>Ð-285°</a:t>
            </a:r>
            <a:r>
              <a:rPr lang="en-GB" altLang="en-US" sz="2800" dirty="0" smtClean="0">
                <a:solidFill>
                  <a:srgbClr val="3333FF"/>
                </a:solidFill>
              </a:rPr>
              <a:t>or </a:t>
            </a:r>
            <a:endParaRPr lang="en-GB" altLang="en-US" sz="2800" dirty="0">
              <a:solidFill>
                <a:srgbClr val="3333FF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800" dirty="0">
                <a:solidFill>
                  <a:srgbClr val="3333FF"/>
                </a:solidFill>
              </a:rPr>
              <a:t>      = </a:t>
            </a:r>
            <a:r>
              <a:rPr lang="en-GB" altLang="en-US" sz="2800" dirty="0" smtClean="0">
                <a:solidFill>
                  <a:srgbClr val="3333FF"/>
                </a:solidFill>
              </a:rPr>
              <a:t>22</a:t>
            </a:r>
            <a:r>
              <a:rPr lang="en-GB" altLang="en-US" sz="2800" dirty="0" smtClean="0">
                <a:solidFill>
                  <a:srgbClr val="3333FF"/>
                </a:solidFill>
                <a:latin typeface="Symbol" pitchFamily="18" charset="2"/>
              </a:rPr>
              <a:t>Ð75° </a:t>
            </a:r>
            <a:r>
              <a:rPr lang="en-GB" altLang="en-US" sz="2800" dirty="0">
                <a:solidFill>
                  <a:srgbClr val="3333FF"/>
                </a:solidFill>
                <a:latin typeface="Symbol" pitchFamily="18" charset="2"/>
              </a:rPr>
              <a:t>A</a:t>
            </a:r>
            <a:endParaRPr lang="en-GB" altLang="en-US" sz="2800" dirty="0">
              <a:solidFill>
                <a:srgbClr val="3333FF"/>
              </a:solidFill>
            </a:endParaRPr>
          </a:p>
        </p:txBody>
      </p:sp>
      <p:sp>
        <p:nvSpPr>
          <p:cNvPr id="53" name="Arc 82"/>
          <p:cNvSpPr>
            <a:spLocks noChangeAspect="1"/>
          </p:cNvSpPr>
          <p:nvPr/>
        </p:nvSpPr>
        <p:spPr bwMode="auto">
          <a:xfrm>
            <a:off x="8132618" y="1662545"/>
            <a:ext cx="298450" cy="146050"/>
          </a:xfrm>
          <a:custGeom>
            <a:avLst/>
            <a:gdLst>
              <a:gd name="G0" fmla="+- 21599 0 0"/>
              <a:gd name="G1" fmla="+- 21600 0 0"/>
              <a:gd name="G2" fmla="+- 21600 0 0"/>
              <a:gd name="T0" fmla="*/ 0 w 21599"/>
              <a:gd name="T1" fmla="*/ 21363 h 21600"/>
              <a:gd name="T2" fmla="*/ 21489 w 21599"/>
              <a:gd name="T3" fmla="*/ 0 h 21600"/>
              <a:gd name="T4" fmla="*/ 21599 w 2159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9" h="21600" fill="none" extrusionOk="0">
                <a:moveTo>
                  <a:pt x="0" y="21363"/>
                </a:moveTo>
                <a:cubicBezTo>
                  <a:pt x="129" y="9569"/>
                  <a:pt x="9695" y="60"/>
                  <a:pt x="21489" y="0"/>
                </a:cubicBezTo>
              </a:path>
              <a:path w="21599" h="21600" stroke="0" extrusionOk="0">
                <a:moveTo>
                  <a:pt x="0" y="21363"/>
                </a:moveTo>
                <a:cubicBezTo>
                  <a:pt x="129" y="9569"/>
                  <a:pt x="9695" y="60"/>
                  <a:pt x="21489" y="0"/>
                </a:cubicBezTo>
                <a:lnTo>
                  <a:pt x="21599" y="21600"/>
                </a:lnTo>
                <a:close/>
              </a:path>
            </a:pathLst>
          </a:custGeom>
          <a:noFill/>
          <a:ln w="12700" cap="rnd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SG" sz="360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738254" y="3479822"/>
            <a:ext cx="2313710" cy="842797"/>
            <a:chOff x="4738254" y="3497900"/>
            <a:chExt cx="2313710" cy="842797"/>
          </a:xfrm>
        </p:grpSpPr>
        <p:sp>
          <p:nvSpPr>
            <p:cNvPr id="40" name="Line 58"/>
            <p:cNvSpPr>
              <a:spLocks noChangeAspect="1" noChangeShapeType="1"/>
            </p:cNvSpPr>
            <p:nvPr/>
          </p:nvSpPr>
          <p:spPr bwMode="auto">
            <a:xfrm flipH="1" flipV="1">
              <a:off x="4738254" y="3537397"/>
              <a:ext cx="706581" cy="406940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SG" sz="3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Rectangle 59"/>
            <p:cNvSpPr>
              <a:spLocks noChangeAspect="1" noChangeArrowheads="1"/>
            </p:cNvSpPr>
            <p:nvPr/>
          </p:nvSpPr>
          <p:spPr bwMode="auto">
            <a:xfrm>
              <a:off x="5449146" y="3926359"/>
              <a:ext cx="1602818" cy="414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4445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dirty="0" smtClean="0">
                  <a:solidFill>
                    <a:srgbClr val="00B050"/>
                  </a:solidFill>
                </a:rPr>
                <a:t>I</a:t>
              </a:r>
              <a:r>
                <a:rPr lang="en-GB" altLang="en-US" sz="2400" baseline="-25000" dirty="0" smtClean="0">
                  <a:solidFill>
                    <a:srgbClr val="00B050"/>
                  </a:solidFill>
                </a:rPr>
                <a:t>AB</a:t>
              </a:r>
              <a:r>
                <a:rPr lang="en-GB" altLang="en-US" sz="2400" dirty="0" smtClean="0">
                  <a:solidFill>
                    <a:srgbClr val="00B050"/>
                  </a:solidFill>
                </a:rPr>
                <a:t>=22 </a:t>
              </a:r>
              <a:r>
                <a:rPr lang="en-GB" altLang="en-US" sz="2400" dirty="0">
                  <a:solidFill>
                    <a:srgbClr val="00B050"/>
                  </a:solidFill>
                </a:rPr>
                <a:t>A</a:t>
              </a:r>
              <a:endParaRPr lang="en-GB" altLang="en-US" sz="24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43" name="Rectangle 61"/>
            <p:cNvSpPr>
              <a:spLocks noChangeAspect="1" noChangeArrowheads="1"/>
            </p:cNvSpPr>
            <p:nvPr/>
          </p:nvSpPr>
          <p:spPr bwMode="auto">
            <a:xfrm>
              <a:off x="5219967" y="3519094"/>
              <a:ext cx="418833" cy="3526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4445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000" dirty="0" smtClean="0">
                  <a:solidFill>
                    <a:srgbClr val="000020"/>
                  </a:solidFill>
                  <a:latin typeface="Symbol" pitchFamily="18" charset="2"/>
                </a:rPr>
                <a:t>45</a:t>
              </a:r>
              <a:r>
                <a:rPr lang="en-GB" altLang="en-US" sz="1200" baseline="100000" dirty="0" smtClean="0">
                  <a:solidFill>
                    <a:srgbClr val="000020"/>
                  </a:solidFill>
                </a:rPr>
                <a:t>O</a:t>
              </a:r>
              <a:endParaRPr lang="en-GB" altLang="en-US" sz="1200" baseline="100000" dirty="0">
                <a:solidFill>
                  <a:srgbClr val="000020"/>
                </a:solidFill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8339811" flipH="1">
              <a:off x="4958070" y="3497900"/>
              <a:ext cx="296890" cy="146967"/>
            </a:xfrm>
            <a:custGeom>
              <a:avLst/>
              <a:gdLst>
                <a:gd name="connsiteX0" fmla="*/ 108534 w 288193"/>
                <a:gd name="connsiteY0" fmla="*/ 78270 h 79500"/>
                <a:gd name="connsiteX1" fmla="*/ 88809 w 288193"/>
                <a:gd name="connsiteY1" fmla="*/ 3042 h 79500"/>
                <a:gd name="connsiteX2" fmla="*/ 162030 w 288193"/>
                <a:gd name="connsiteY2" fmla="*/ 309 h 79500"/>
                <a:gd name="connsiteX3" fmla="*/ 246348 w 288193"/>
                <a:gd name="connsiteY3" fmla="*/ 67758 h 79500"/>
                <a:gd name="connsiteX4" fmla="*/ 144097 w 288193"/>
                <a:gd name="connsiteY4" fmla="*/ 39750 h 79500"/>
                <a:gd name="connsiteX5" fmla="*/ 108534 w 288193"/>
                <a:gd name="connsiteY5" fmla="*/ 78270 h 79500"/>
                <a:gd name="connsiteX0" fmla="*/ 108534 w 288193"/>
                <a:gd name="connsiteY0" fmla="*/ 78270 h 79500"/>
                <a:gd name="connsiteX1" fmla="*/ 88809 w 288193"/>
                <a:gd name="connsiteY1" fmla="*/ 3042 h 79500"/>
                <a:gd name="connsiteX2" fmla="*/ 162030 w 288193"/>
                <a:gd name="connsiteY2" fmla="*/ 309 h 79500"/>
                <a:gd name="connsiteX3" fmla="*/ 246348 w 288193"/>
                <a:gd name="connsiteY3" fmla="*/ 67758 h 79500"/>
                <a:gd name="connsiteX0" fmla="*/ 117057 w 296890"/>
                <a:gd name="connsiteY0" fmla="*/ 78270 h 78270"/>
                <a:gd name="connsiteX1" fmla="*/ 97332 w 296890"/>
                <a:gd name="connsiteY1" fmla="*/ 3042 h 78270"/>
                <a:gd name="connsiteX2" fmla="*/ 170553 w 296890"/>
                <a:gd name="connsiteY2" fmla="*/ 309 h 78270"/>
                <a:gd name="connsiteX3" fmla="*/ 254871 w 296890"/>
                <a:gd name="connsiteY3" fmla="*/ 67758 h 78270"/>
                <a:gd name="connsiteX4" fmla="*/ 152620 w 296890"/>
                <a:gd name="connsiteY4" fmla="*/ 39750 h 78270"/>
                <a:gd name="connsiteX5" fmla="*/ 117057 w 296890"/>
                <a:gd name="connsiteY5" fmla="*/ 78270 h 78270"/>
                <a:gd name="connsiteX0" fmla="*/ 53427 w 296890"/>
                <a:gd name="connsiteY0" fmla="*/ 5081 h 78270"/>
                <a:gd name="connsiteX1" fmla="*/ 97332 w 296890"/>
                <a:gd name="connsiteY1" fmla="*/ 3042 h 78270"/>
                <a:gd name="connsiteX2" fmla="*/ 170553 w 296890"/>
                <a:gd name="connsiteY2" fmla="*/ 309 h 78270"/>
                <a:gd name="connsiteX3" fmla="*/ 254871 w 296890"/>
                <a:gd name="connsiteY3" fmla="*/ 67758 h 78270"/>
                <a:gd name="connsiteX0" fmla="*/ 73868 w 296890"/>
                <a:gd name="connsiteY0" fmla="*/ 142030 h 142030"/>
                <a:gd name="connsiteX1" fmla="*/ 97332 w 296890"/>
                <a:gd name="connsiteY1" fmla="*/ 10897 h 142030"/>
                <a:gd name="connsiteX2" fmla="*/ 170553 w 296890"/>
                <a:gd name="connsiteY2" fmla="*/ 8164 h 142030"/>
                <a:gd name="connsiteX3" fmla="*/ 254871 w 296890"/>
                <a:gd name="connsiteY3" fmla="*/ 75613 h 142030"/>
                <a:gd name="connsiteX4" fmla="*/ 152620 w 296890"/>
                <a:gd name="connsiteY4" fmla="*/ 47605 h 142030"/>
                <a:gd name="connsiteX5" fmla="*/ 73868 w 296890"/>
                <a:gd name="connsiteY5" fmla="*/ 142030 h 142030"/>
                <a:gd name="connsiteX0" fmla="*/ 53427 w 296890"/>
                <a:gd name="connsiteY0" fmla="*/ 12936 h 142030"/>
                <a:gd name="connsiteX1" fmla="*/ 97332 w 296890"/>
                <a:gd name="connsiteY1" fmla="*/ 10897 h 142030"/>
                <a:gd name="connsiteX2" fmla="*/ 170553 w 296890"/>
                <a:gd name="connsiteY2" fmla="*/ 8164 h 142030"/>
                <a:gd name="connsiteX3" fmla="*/ 254871 w 296890"/>
                <a:gd name="connsiteY3" fmla="*/ 75613 h 142030"/>
                <a:gd name="connsiteX0" fmla="*/ 73868 w 296890"/>
                <a:gd name="connsiteY0" fmla="*/ 142030 h 146967"/>
                <a:gd name="connsiteX1" fmla="*/ 97332 w 296890"/>
                <a:gd name="connsiteY1" fmla="*/ 10897 h 146967"/>
                <a:gd name="connsiteX2" fmla="*/ 170553 w 296890"/>
                <a:gd name="connsiteY2" fmla="*/ 8164 h 146967"/>
                <a:gd name="connsiteX3" fmla="*/ 254871 w 296890"/>
                <a:gd name="connsiteY3" fmla="*/ 75613 h 146967"/>
                <a:gd name="connsiteX4" fmla="*/ 152620 w 296890"/>
                <a:gd name="connsiteY4" fmla="*/ 47605 h 146967"/>
                <a:gd name="connsiteX5" fmla="*/ 73868 w 296890"/>
                <a:gd name="connsiteY5" fmla="*/ 142030 h 146967"/>
                <a:gd name="connsiteX0" fmla="*/ 53427 w 296890"/>
                <a:gd name="connsiteY0" fmla="*/ 12936 h 146967"/>
                <a:gd name="connsiteX1" fmla="*/ 97332 w 296890"/>
                <a:gd name="connsiteY1" fmla="*/ 10897 h 146967"/>
                <a:gd name="connsiteX2" fmla="*/ 170553 w 296890"/>
                <a:gd name="connsiteY2" fmla="*/ 8164 h 146967"/>
                <a:gd name="connsiteX3" fmla="*/ 151680 w 296890"/>
                <a:gd name="connsiteY3" fmla="*/ 146967 h 146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890" h="146967" stroke="0" extrusionOk="0">
                  <a:moveTo>
                    <a:pt x="73868" y="142030"/>
                  </a:moveTo>
                  <a:cubicBezTo>
                    <a:pt x="-60352" y="132601"/>
                    <a:pt x="81218" y="33208"/>
                    <a:pt x="97332" y="10897"/>
                  </a:cubicBezTo>
                  <a:cubicBezTo>
                    <a:pt x="113446" y="-11414"/>
                    <a:pt x="145699" y="7304"/>
                    <a:pt x="170553" y="8164"/>
                  </a:cubicBezTo>
                  <a:cubicBezTo>
                    <a:pt x="289270" y="12272"/>
                    <a:pt x="339175" y="52193"/>
                    <a:pt x="254871" y="75613"/>
                  </a:cubicBezTo>
                  <a:lnTo>
                    <a:pt x="152620" y="47605"/>
                  </a:lnTo>
                  <a:lnTo>
                    <a:pt x="73868" y="142030"/>
                  </a:lnTo>
                  <a:close/>
                </a:path>
                <a:path w="296890" h="146967" fill="none">
                  <a:moveTo>
                    <a:pt x="53427" y="12936"/>
                  </a:moveTo>
                  <a:cubicBezTo>
                    <a:pt x="-80793" y="3507"/>
                    <a:pt x="77811" y="11692"/>
                    <a:pt x="97332" y="10897"/>
                  </a:cubicBezTo>
                  <a:cubicBezTo>
                    <a:pt x="116853" y="10102"/>
                    <a:pt x="145699" y="7304"/>
                    <a:pt x="170553" y="8164"/>
                  </a:cubicBezTo>
                  <a:cubicBezTo>
                    <a:pt x="289270" y="12272"/>
                    <a:pt x="235984" y="123547"/>
                    <a:pt x="151680" y="146967"/>
                  </a:cubicBezTo>
                </a:path>
              </a:pathLst>
            </a:cu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81401" y="3515793"/>
            <a:ext cx="1128284" cy="723698"/>
            <a:chOff x="3595255" y="3498475"/>
            <a:chExt cx="1128284" cy="723698"/>
          </a:xfrm>
        </p:grpSpPr>
        <p:sp>
          <p:nvSpPr>
            <p:cNvPr id="46" name="Rectangle 74"/>
            <p:cNvSpPr>
              <a:spLocks noChangeAspect="1" noChangeArrowheads="1"/>
            </p:cNvSpPr>
            <p:nvPr/>
          </p:nvSpPr>
          <p:spPr bwMode="auto">
            <a:xfrm>
              <a:off x="3595255" y="3807835"/>
              <a:ext cx="374650" cy="414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4445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dirty="0">
                  <a:solidFill>
                    <a:srgbClr val="00B050"/>
                  </a:solidFill>
                </a:rPr>
                <a:t>I</a:t>
              </a:r>
              <a:r>
                <a:rPr lang="en-GB" altLang="en-US" sz="2400" baseline="-25000" dirty="0">
                  <a:solidFill>
                    <a:srgbClr val="00B050"/>
                  </a:solidFill>
                </a:rPr>
                <a:t>BC</a:t>
              </a:r>
            </a:p>
          </p:txBody>
        </p:sp>
        <p:sp>
          <p:nvSpPr>
            <p:cNvPr id="47" name="Rectangle 75"/>
            <p:cNvSpPr>
              <a:spLocks noChangeAspect="1" noChangeArrowheads="1"/>
            </p:cNvSpPr>
            <p:nvPr/>
          </p:nvSpPr>
          <p:spPr bwMode="auto">
            <a:xfrm>
              <a:off x="4090411" y="3856470"/>
              <a:ext cx="330219" cy="3526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4445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000" dirty="0" smtClean="0">
                  <a:solidFill>
                    <a:srgbClr val="000020"/>
                  </a:solidFill>
                  <a:latin typeface="Symbol" pitchFamily="18" charset="2"/>
                </a:rPr>
                <a:t>45</a:t>
              </a:r>
              <a:r>
                <a:rPr lang="en-GB" altLang="en-US" sz="1200" baseline="100000" dirty="0" smtClean="0">
                  <a:solidFill>
                    <a:srgbClr val="000020"/>
                  </a:solidFill>
                </a:rPr>
                <a:t>O</a:t>
              </a:r>
              <a:endParaRPr lang="en-GB" altLang="en-US" sz="1200" baseline="100000" dirty="0">
                <a:solidFill>
                  <a:srgbClr val="000020"/>
                </a:solidFill>
              </a:endParaRPr>
            </a:p>
          </p:txBody>
        </p:sp>
        <p:sp>
          <p:nvSpPr>
            <p:cNvPr id="61" name="Arc 54"/>
            <p:cNvSpPr/>
            <p:nvPr/>
          </p:nvSpPr>
          <p:spPr>
            <a:xfrm rot="19807363" flipH="1" flipV="1">
              <a:off x="4343634" y="3656620"/>
              <a:ext cx="135163" cy="312858"/>
            </a:xfrm>
            <a:custGeom>
              <a:avLst/>
              <a:gdLst>
                <a:gd name="connsiteX0" fmla="*/ 108534 w 288193"/>
                <a:gd name="connsiteY0" fmla="*/ 78270 h 79500"/>
                <a:gd name="connsiteX1" fmla="*/ 88809 w 288193"/>
                <a:gd name="connsiteY1" fmla="*/ 3042 h 79500"/>
                <a:gd name="connsiteX2" fmla="*/ 162030 w 288193"/>
                <a:gd name="connsiteY2" fmla="*/ 309 h 79500"/>
                <a:gd name="connsiteX3" fmla="*/ 246348 w 288193"/>
                <a:gd name="connsiteY3" fmla="*/ 67758 h 79500"/>
                <a:gd name="connsiteX4" fmla="*/ 144097 w 288193"/>
                <a:gd name="connsiteY4" fmla="*/ 39750 h 79500"/>
                <a:gd name="connsiteX5" fmla="*/ 108534 w 288193"/>
                <a:gd name="connsiteY5" fmla="*/ 78270 h 79500"/>
                <a:gd name="connsiteX0" fmla="*/ 108534 w 288193"/>
                <a:gd name="connsiteY0" fmla="*/ 78270 h 79500"/>
                <a:gd name="connsiteX1" fmla="*/ 88809 w 288193"/>
                <a:gd name="connsiteY1" fmla="*/ 3042 h 79500"/>
                <a:gd name="connsiteX2" fmla="*/ 162030 w 288193"/>
                <a:gd name="connsiteY2" fmla="*/ 309 h 79500"/>
                <a:gd name="connsiteX3" fmla="*/ 246348 w 288193"/>
                <a:gd name="connsiteY3" fmla="*/ 67758 h 79500"/>
                <a:gd name="connsiteX0" fmla="*/ 117057 w 296890"/>
                <a:gd name="connsiteY0" fmla="*/ 78270 h 78270"/>
                <a:gd name="connsiteX1" fmla="*/ 97332 w 296890"/>
                <a:gd name="connsiteY1" fmla="*/ 3042 h 78270"/>
                <a:gd name="connsiteX2" fmla="*/ 170553 w 296890"/>
                <a:gd name="connsiteY2" fmla="*/ 309 h 78270"/>
                <a:gd name="connsiteX3" fmla="*/ 254871 w 296890"/>
                <a:gd name="connsiteY3" fmla="*/ 67758 h 78270"/>
                <a:gd name="connsiteX4" fmla="*/ 152620 w 296890"/>
                <a:gd name="connsiteY4" fmla="*/ 39750 h 78270"/>
                <a:gd name="connsiteX5" fmla="*/ 117057 w 296890"/>
                <a:gd name="connsiteY5" fmla="*/ 78270 h 78270"/>
                <a:gd name="connsiteX0" fmla="*/ 53427 w 296890"/>
                <a:gd name="connsiteY0" fmla="*/ 5081 h 78270"/>
                <a:gd name="connsiteX1" fmla="*/ 97332 w 296890"/>
                <a:gd name="connsiteY1" fmla="*/ 3042 h 78270"/>
                <a:gd name="connsiteX2" fmla="*/ 170553 w 296890"/>
                <a:gd name="connsiteY2" fmla="*/ 309 h 78270"/>
                <a:gd name="connsiteX3" fmla="*/ 254871 w 296890"/>
                <a:gd name="connsiteY3" fmla="*/ 67758 h 78270"/>
                <a:gd name="connsiteX0" fmla="*/ 73868 w 296890"/>
                <a:gd name="connsiteY0" fmla="*/ 142030 h 142030"/>
                <a:gd name="connsiteX1" fmla="*/ 97332 w 296890"/>
                <a:gd name="connsiteY1" fmla="*/ 10897 h 142030"/>
                <a:gd name="connsiteX2" fmla="*/ 170553 w 296890"/>
                <a:gd name="connsiteY2" fmla="*/ 8164 h 142030"/>
                <a:gd name="connsiteX3" fmla="*/ 254871 w 296890"/>
                <a:gd name="connsiteY3" fmla="*/ 75613 h 142030"/>
                <a:gd name="connsiteX4" fmla="*/ 152620 w 296890"/>
                <a:gd name="connsiteY4" fmla="*/ 47605 h 142030"/>
                <a:gd name="connsiteX5" fmla="*/ 73868 w 296890"/>
                <a:gd name="connsiteY5" fmla="*/ 142030 h 142030"/>
                <a:gd name="connsiteX0" fmla="*/ 53427 w 296890"/>
                <a:gd name="connsiteY0" fmla="*/ 12936 h 142030"/>
                <a:gd name="connsiteX1" fmla="*/ 97332 w 296890"/>
                <a:gd name="connsiteY1" fmla="*/ 10897 h 142030"/>
                <a:gd name="connsiteX2" fmla="*/ 170553 w 296890"/>
                <a:gd name="connsiteY2" fmla="*/ 8164 h 142030"/>
                <a:gd name="connsiteX3" fmla="*/ 254871 w 296890"/>
                <a:gd name="connsiteY3" fmla="*/ 75613 h 142030"/>
                <a:gd name="connsiteX0" fmla="*/ 73868 w 296890"/>
                <a:gd name="connsiteY0" fmla="*/ 142030 h 146967"/>
                <a:gd name="connsiteX1" fmla="*/ 97332 w 296890"/>
                <a:gd name="connsiteY1" fmla="*/ 10897 h 146967"/>
                <a:gd name="connsiteX2" fmla="*/ 170553 w 296890"/>
                <a:gd name="connsiteY2" fmla="*/ 8164 h 146967"/>
                <a:gd name="connsiteX3" fmla="*/ 254871 w 296890"/>
                <a:gd name="connsiteY3" fmla="*/ 75613 h 146967"/>
                <a:gd name="connsiteX4" fmla="*/ 152620 w 296890"/>
                <a:gd name="connsiteY4" fmla="*/ 47605 h 146967"/>
                <a:gd name="connsiteX5" fmla="*/ 73868 w 296890"/>
                <a:gd name="connsiteY5" fmla="*/ 142030 h 146967"/>
                <a:gd name="connsiteX0" fmla="*/ 53427 w 296890"/>
                <a:gd name="connsiteY0" fmla="*/ 12936 h 146967"/>
                <a:gd name="connsiteX1" fmla="*/ 97332 w 296890"/>
                <a:gd name="connsiteY1" fmla="*/ 10897 h 146967"/>
                <a:gd name="connsiteX2" fmla="*/ 170553 w 296890"/>
                <a:gd name="connsiteY2" fmla="*/ 8164 h 146967"/>
                <a:gd name="connsiteX3" fmla="*/ 151680 w 296890"/>
                <a:gd name="connsiteY3" fmla="*/ 146967 h 146967"/>
                <a:gd name="connsiteX0" fmla="*/ 57284 w 280306"/>
                <a:gd name="connsiteY0" fmla="*/ 142308 h 147245"/>
                <a:gd name="connsiteX1" fmla="*/ 80748 w 280306"/>
                <a:gd name="connsiteY1" fmla="*/ 11175 h 147245"/>
                <a:gd name="connsiteX2" fmla="*/ 153969 w 280306"/>
                <a:gd name="connsiteY2" fmla="*/ 8442 h 147245"/>
                <a:gd name="connsiteX3" fmla="*/ 238287 w 280306"/>
                <a:gd name="connsiteY3" fmla="*/ 75891 h 147245"/>
                <a:gd name="connsiteX4" fmla="*/ 136036 w 280306"/>
                <a:gd name="connsiteY4" fmla="*/ 47883 h 147245"/>
                <a:gd name="connsiteX5" fmla="*/ 57284 w 280306"/>
                <a:gd name="connsiteY5" fmla="*/ 142308 h 147245"/>
                <a:gd name="connsiteX0" fmla="*/ 102237 w 280306"/>
                <a:gd name="connsiteY0" fmla="*/ 2861 h 147245"/>
                <a:gd name="connsiteX1" fmla="*/ 80748 w 280306"/>
                <a:gd name="connsiteY1" fmla="*/ 11175 h 147245"/>
                <a:gd name="connsiteX2" fmla="*/ 153969 w 280306"/>
                <a:gd name="connsiteY2" fmla="*/ 8442 h 147245"/>
                <a:gd name="connsiteX3" fmla="*/ 135096 w 280306"/>
                <a:gd name="connsiteY3" fmla="*/ 147245 h 147245"/>
                <a:gd name="connsiteX0" fmla="*/ 57284 w 280306"/>
                <a:gd name="connsiteY0" fmla="*/ 143479 h 148416"/>
                <a:gd name="connsiteX1" fmla="*/ 80748 w 280306"/>
                <a:gd name="connsiteY1" fmla="*/ 12346 h 148416"/>
                <a:gd name="connsiteX2" fmla="*/ 153969 w 280306"/>
                <a:gd name="connsiteY2" fmla="*/ 9613 h 148416"/>
                <a:gd name="connsiteX3" fmla="*/ 238287 w 280306"/>
                <a:gd name="connsiteY3" fmla="*/ 77062 h 148416"/>
                <a:gd name="connsiteX4" fmla="*/ 136036 w 280306"/>
                <a:gd name="connsiteY4" fmla="*/ 49054 h 148416"/>
                <a:gd name="connsiteX5" fmla="*/ 57284 w 280306"/>
                <a:gd name="connsiteY5" fmla="*/ 143479 h 148416"/>
                <a:gd name="connsiteX0" fmla="*/ 102237 w 280306"/>
                <a:gd name="connsiteY0" fmla="*/ 4032 h 148416"/>
                <a:gd name="connsiteX1" fmla="*/ 142734 w 280306"/>
                <a:gd name="connsiteY1" fmla="*/ 5469 h 148416"/>
                <a:gd name="connsiteX2" fmla="*/ 153969 w 280306"/>
                <a:gd name="connsiteY2" fmla="*/ 9613 h 148416"/>
                <a:gd name="connsiteX3" fmla="*/ 135096 w 280306"/>
                <a:gd name="connsiteY3" fmla="*/ 148416 h 148416"/>
                <a:gd name="connsiteX0" fmla="*/ 126146 w 230246"/>
                <a:gd name="connsiteY0" fmla="*/ 118779 h 148416"/>
                <a:gd name="connsiteX1" fmla="*/ 30688 w 230246"/>
                <a:gd name="connsiteY1" fmla="*/ 12346 h 148416"/>
                <a:gd name="connsiteX2" fmla="*/ 103909 w 230246"/>
                <a:gd name="connsiteY2" fmla="*/ 9613 h 148416"/>
                <a:gd name="connsiteX3" fmla="*/ 188227 w 230246"/>
                <a:gd name="connsiteY3" fmla="*/ 77062 h 148416"/>
                <a:gd name="connsiteX4" fmla="*/ 85976 w 230246"/>
                <a:gd name="connsiteY4" fmla="*/ 49054 h 148416"/>
                <a:gd name="connsiteX5" fmla="*/ 126146 w 230246"/>
                <a:gd name="connsiteY5" fmla="*/ 118779 h 148416"/>
                <a:gd name="connsiteX0" fmla="*/ 52177 w 230246"/>
                <a:gd name="connsiteY0" fmla="*/ 4032 h 148416"/>
                <a:gd name="connsiteX1" fmla="*/ 92674 w 230246"/>
                <a:gd name="connsiteY1" fmla="*/ 5469 h 148416"/>
                <a:gd name="connsiteX2" fmla="*/ 103909 w 230246"/>
                <a:gd name="connsiteY2" fmla="*/ 9613 h 148416"/>
                <a:gd name="connsiteX3" fmla="*/ 85036 w 230246"/>
                <a:gd name="connsiteY3" fmla="*/ 148416 h 148416"/>
                <a:gd name="connsiteX0" fmla="*/ 99020 w 203120"/>
                <a:gd name="connsiteY0" fmla="*/ 123086 h 152723"/>
                <a:gd name="connsiteX1" fmla="*/ 3562 w 203120"/>
                <a:gd name="connsiteY1" fmla="*/ 16653 h 152723"/>
                <a:gd name="connsiteX2" fmla="*/ 76783 w 203120"/>
                <a:gd name="connsiteY2" fmla="*/ 13920 h 152723"/>
                <a:gd name="connsiteX3" fmla="*/ 161101 w 203120"/>
                <a:gd name="connsiteY3" fmla="*/ 81369 h 152723"/>
                <a:gd name="connsiteX4" fmla="*/ 58850 w 203120"/>
                <a:gd name="connsiteY4" fmla="*/ 53361 h 152723"/>
                <a:gd name="connsiteX5" fmla="*/ 99020 w 203120"/>
                <a:gd name="connsiteY5" fmla="*/ 123086 h 152723"/>
                <a:gd name="connsiteX0" fmla="*/ 83628 w 203120"/>
                <a:gd name="connsiteY0" fmla="*/ 3202 h 152723"/>
                <a:gd name="connsiteX1" fmla="*/ 65548 w 203120"/>
                <a:gd name="connsiteY1" fmla="*/ 9776 h 152723"/>
                <a:gd name="connsiteX2" fmla="*/ 76783 w 203120"/>
                <a:gd name="connsiteY2" fmla="*/ 13920 h 152723"/>
                <a:gd name="connsiteX3" fmla="*/ 57910 w 203120"/>
                <a:gd name="connsiteY3" fmla="*/ 152723 h 152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120" h="152723" stroke="0" extrusionOk="0">
                  <a:moveTo>
                    <a:pt x="99020" y="123086"/>
                  </a:moveTo>
                  <a:cubicBezTo>
                    <a:pt x="-35200" y="113657"/>
                    <a:pt x="7268" y="34847"/>
                    <a:pt x="3562" y="16653"/>
                  </a:cubicBezTo>
                  <a:cubicBezTo>
                    <a:pt x="-144" y="-1541"/>
                    <a:pt x="51929" y="13060"/>
                    <a:pt x="76783" y="13920"/>
                  </a:cubicBezTo>
                  <a:cubicBezTo>
                    <a:pt x="195500" y="18028"/>
                    <a:pt x="245405" y="57949"/>
                    <a:pt x="161101" y="81369"/>
                  </a:cubicBezTo>
                  <a:lnTo>
                    <a:pt x="58850" y="53361"/>
                  </a:lnTo>
                  <a:lnTo>
                    <a:pt x="99020" y="123086"/>
                  </a:lnTo>
                  <a:close/>
                </a:path>
                <a:path w="203120" h="152723" fill="none">
                  <a:moveTo>
                    <a:pt x="83628" y="3202"/>
                  </a:moveTo>
                  <a:cubicBezTo>
                    <a:pt x="-50592" y="-6227"/>
                    <a:pt x="66689" y="7990"/>
                    <a:pt x="65548" y="9776"/>
                  </a:cubicBezTo>
                  <a:cubicBezTo>
                    <a:pt x="64407" y="11562"/>
                    <a:pt x="51929" y="13060"/>
                    <a:pt x="76783" y="13920"/>
                  </a:cubicBezTo>
                  <a:cubicBezTo>
                    <a:pt x="195500" y="18028"/>
                    <a:pt x="142214" y="129303"/>
                    <a:pt x="57910" y="152723"/>
                  </a:cubicBezTo>
                </a:path>
              </a:pathLst>
            </a:cu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5" name="Straight Arrow Connector 14"/>
            <p:cNvCxnSpPr>
              <a:stCxn id="83" idx="0"/>
            </p:cNvCxnSpPr>
            <p:nvPr/>
          </p:nvCxnSpPr>
          <p:spPr>
            <a:xfrm flipH="1">
              <a:off x="3865419" y="3498475"/>
              <a:ext cx="858120" cy="408507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4507380" y="2342144"/>
            <a:ext cx="1186837" cy="1149204"/>
            <a:chOff x="4507381" y="2328289"/>
            <a:chExt cx="1186837" cy="1149204"/>
          </a:xfrm>
        </p:grpSpPr>
        <p:sp>
          <p:nvSpPr>
            <p:cNvPr id="54" name="Rectangle 80"/>
            <p:cNvSpPr>
              <a:spLocks noChangeAspect="1" noChangeArrowheads="1"/>
            </p:cNvSpPr>
            <p:nvPr/>
          </p:nvSpPr>
          <p:spPr bwMode="auto">
            <a:xfrm>
              <a:off x="5021057" y="2328289"/>
              <a:ext cx="673161" cy="414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4445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dirty="0">
                  <a:solidFill>
                    <a:srgbClr val="00B050"/>
                  </a:solidFill>
                </a:rPr>
                <a:t>I</a:t>
              </a:r>
              <a:r>
                <a:rPr lang="en-GB" altLang="en-US" sz="2400" baseline="-25000" dirty="0">
                  <a:solidFill>
                    <a:srgbClr val="00B050"/>
                  </a:solidFill>
                </a:rPr>
                <a:t>CA</a:t>
              </a:r>
            </a:p>
          </p:txBody>
        </p:sp>
        <p:sp>
          <p:nvSpPr>
            <p:cNvPr id="56" name="Rectangle 81"/>
            <p:cNvSpPr>
              <a:spLocks noChangeAspect="1" noChangeArrowheads="1"/>
            </p:cNvSpPr>
            <p:nvPr/>
          </p:nvSpPr>
          <p:spPr bwMode="auto">
            <a:xfrm rot="21413127">
              <a:off x="4507381" y="2737848"/>
              <a:ext cx="340115" cy="352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4445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000" dirty="0" smtClean="0">
                  <a:solidFill>
                    <a:srgbClr val="000020"/>
                  </a:solidFill>
                  <a:latin typeface="Symbol" pitchFamily="18" charset="2"/>
                </a:rPr>
                <a:t>45</a:t>
              </a:r>
              <a:r>
                <a:rPr lang="en-GB" altLang="en-US" sz="1200" baseline="100000" dirty="0" smtClean="0">
                  <a:solidFill>
                    <a:srgbClr val="000020"/>
                  </a:solidFill>
                </a:rPr>
                <a:t>O</a:t>
              </a:r>
              <a:endParaRPr lang="en-GB" altLang="en-US" sz="1200" baseline="100000" dirty="0">
                <a:solidFill>
                  <a:srgbClr val="000020"/>
                </a:solidFill>
              </a:endParaRPr>
            </a:p>
          </p:txBody>
        </p:sp>
        <p:sp>
          <p:nvSpPr>
            <p:cNvPr id="57" name="Arc 54"/>
            <p:cNvSpPr/>
            <p:nvPr/>
          </p:nvSpPr>
          <p:spPr>
            <a:xfrm rot="5236613" flipH="1" flipV="1">
              <a:off x="4508859" y="3014533"/>
              <a:ext cx="371440" cy="338732"/>
            </a:xfrm>
            <a:custGeom>
              <a:avLst/>
              <a:gdLst>
                <a:gd name="connsiteX0" fmla="*/ 108534 w 288193"/>
                <a:gd name="connsiteY0" fmla="*/ 78270 h 79500"/>
                <a:gd name="connsiteX1" fmla="*/ 88809 w 288193"/>
                <a:gd name="connsiteY1" fmla="*/ 3042 h 79500"/>
                <a:gd name="connsiteX2" fmla="*/ 162030 w 288193"/>
                <a:gd name="connsiteY2" fmla="*/ 309 h 79500"/>
                <a:gd name="connsiteX3" fmla="*/ 246348 w 288193"/>
                <a:gd name="connsiteY3" fmla="*/ 67758 h 79500"/>
                <a:gd name="connsiteX4" fmla="*/ 144097 w 288193"/>
                <a:gd name="connsiteY4" fmla="*/ 39750 h 79500"/>
                <a:gd name="connsiteX5" fmla="*/ 108534 w 288193"/>
                <a:gd name="connsiteY5" fmla="*/ 78270 h 79500"/>
                <a:gd name="connsiteX0" fmla="*/ 108534 w 288193"/>
                <a:gd name="connsiteY0" fmla="*/ 78270 h 79500"/>
                <a:gd name="connsiteX1" fmla="*/ 88809 w 288193"/>
                <a:gd name="connsiteY1" fmla="*/ 3042 h 79500"/>
                <a:gd name="connsiteX2" fmla="*/ 162030 w 288193"/>
                <a:gd name="connsiteY2" fmla="*/ 309 h 79500"/>
                <a:gd name="connsiteX3" fmla="*/ 246348 w 288193"/>
                <a:gd name="connsiteY3" fmla="*/ 67758 h 79500"/>
                <a:gd name="connsiteX0" fmla="*/ 117057 w 296890"/>
                <a:gd name="connsiteY0" fmla="*/ 78270 h 78270"/>
                <a:gd name="connsiteX1" fmla="*/ 97332 w 296890"/>
                <a:gd name="connsiteY1" fmla="*/ 3042 h 78270"/>
                <a:gd name="connsiteX2" fmla="*/ 170553 w 296890"/>
                <a:gd name="connsiteY2" fmla="*/ 309 h 78270"/>
                <a:gd name="connsiteX3" fmla="*/ 254871 w 296890"/>
                <a:gd name="connsiteY3" fmla="*/ 67758 h 78270"/>
                <a:gd name="connsiteX4" fmla="*/ 152620 w 296890"/>
                <a:gd name="connsiteY4" fmla="*/ 39750 h 78270"/>
                <a:gd name="connsiteX5" fmla="*/ 117057 w 296890"/>
                <a:gd name="connsiteY5" fmla="*/ 78270 h 78270"/>
                <a:gd name="connsiteX0" fmla="*/ 53427 w 296890"/>
                <a:gd name="connsiteY0" fmla="*/ 5081 h 78270"/>
                <a:gd name="connsiteX1" fmla="*/ 97332 w 296890"/>
                <a:gd name="connsiteY1" fmla="*/ 3042 h 78270"/>
                <a:gd name="connsiteX2" fmla="*/ 170553 w 296890"/>
                <a:gd name="connsiteY2" fmla="*/ 309 h 78270"/>
                <a:gd name="connsiteX3" fmla="*/ 254871 w 296890"/>
                <a:gd name="connsiteY3" fmla="*/ 67758 h 78270"/>
                <a:gd name="connsiteX0" fmla="*/ 73868 w 296890"/>
                <a:gd name="connsiteY0" fmla="*/ 142030 h 142030"/>
                <a:gd name="connsiteX1" fmla="*/ 97332 w 296890"/>
                <a:gd name="connsiteY1" fmla="*/ 10897 h 142030"/>
                <a:gd name="connsiteX2" fmla="*/ 170553 w 296890"/>
                <a:gd name="connsiteY2" fmla="*/ 8164 h 142030"/>
                <a:gd name="connsiteX3" fmla="*/ 254871 w 296890"/>
                <a:gd name="connsiteY3" fmla="*/ 75613 h 142030"/>
                <a:gd name="connsiteX4" fmla="*/ 152620 w 296890"/>
                <a:gd name="connsiteY4" fmla="*/ 47605 h 142030"/>
                <a:gd name="connsiteX5" fmla="*/ 73868 w 296890"/>
                <a:gd name="connsiteY5" fmla="*/ 142030 h 142030"/>
                <a:gd name="connsiteX0" fmla="*/ 53427 w 296890"/>
                <a:gd name="connsiteY0" fmla="*/ 12936 h 142030"/>
                <a:gd name="connsiteX1" fmla="*/ 97332 w 296890"/>
                <a:gd name="connsiteY1" fmla="*/ 10897 h 142030"/>
                <a:gd name="connsiteX2" fmla="*/ 170553 w 296890"/>
                <a:gd name="connsiteY2" fmla="*/ 8164 h 142030"/>
                <a:gd name="connsiteX3" fmla="*/ 254871 w 296890"/>
                <a:gd name="connsiteY3" fmla="*/ 75613 h 142030"/>
                <a:gd name="connsiteX0" fmla="*/ 73868 w 296890"/>
                <a:gd name="connsiteY0" fmla="*/ 142030 h 146967"/>
                <a:gd name="connsiteX1" fmla="*/ 97332 w 296890"/>
                <a:gd name="connsiteY1" fmla="*/ 10897 h 146967"/>
                <a:gd name="connsiteX2" fmla="*/ 170553 w 296890"/>
                <a:gd name="connsiteY2" fmla="*/ 8164 h 146967"/>
                <a:gd name="connsiteX3" fmla="*/ 254871 w 296890"/>
                <a:gd name="connsiteY3" fmla="*/ 75613 h 146967"/>
                <a:gd name="connsiteX4" fmla="*/ 152620 w 296890"/>
                <a:gd name="connsiteY4" fmla="*/ 47605 h 146967"/>
                <a:gd name="connsiteX5" fmla="*/ 73868 w 296890"/>
                <a:gd name="connsiteY5" fmla="*/ 142030 h 146967"/>
                <a:gd name="connsiteX0" fmla="*/ 53427 w 296890"/>
                <a:gd name="connsiteY0" fmla="*/ 12936 h 146967"/>
                <a:gd name="connsiteX1" fmla="*/ 97332 w 296890"/>
                <a:gd name="connsiteY1" fmla="*/ 10897 h 146967"/>
                <a:gd name="connsiteX2" fmla="*/ 170553 w 296890"/>
                <a:gd name="connsiteY2" fmla="*/ 8164 h 146967"/>
                <a:gd name="connsiteX3" fmla="*/ 151680 w 296890"/>
                <a:gd name="connsiteY3" fmla="*/ 146967 h 146967"/>
                <a:gd name="connsiteX0" fmla="*/ 73868 w 296890"/>
                <a:gd name="connsiteY0" fmla="*/ 142030 h 270212"/>
                <a:gd name="connsiteX1" fmla="*/ 97332 w 296890"/>
                <a:gd name="connsiteY1" fmla="*/ 10897 h 270212"/>
                <a:gd name="connsiteX2" fmla="*/ 170553 w 296890"/>
                <a:gd name="connsiteY2" fmla="*/ 8164 h 270212"/>
                <a:gd name="connsiteX3" fmla="*/ 254871 w 296890"/>
                <a:gd name="connsiteY3" fmla="*/ 75613 h 270212"/>
                <a:gd name="connsiteX4" fmla="*/ 152620 w 296890"/>
                <a:gd name="connsiteY4" fmla="*/ 47605 h 270212"/>
                <a:gd name="connsiteX5" fmla="*/ 73868 w 296890"/>
                <a:gd name="connsiteY5" fmla="*/ 142030 h 270212"/>
                <a:gd name="connsiteX0" fmla="*/ 53427 w 296890"/>
                <a:gd name="connsiteY0" fmla="*/ 12936 h 270212"/>
                <a:gd name="connsiteX1" fmla="*/ 97332 w 296890"/>
                <a:gd name="connsiteY1" fmla="*/ 10897 h 270212"/>
                <a:gd name="connsiteX2" fmla="*/ 170553 w 296890"/>
                <a:gd name="connsiteY2" fmla="*/ 8164 h 270212"/>
                <a:gd name="connsiteX3" fmla="*/ 193871 w 296890"/>
                <a:gd name="connsiteY3" fmla="*/ 270212 h 270212"/>
                <a:gd name="connsiteX0" fmla="*/ 57284 w 280306"/>
                <a:gd name="connsiteY0" fmla="*/ 150036 h 278218"/>
                <a:gd name="connsiteX1" fmla="*/ 80748 w 280306"/>
                <a:gd name="connsiteY1" fmla="*/ 18903 h 278218"/>
                <a:gd name="connsiteX2" fmla="*/ 153969 w 280306"/>
                <a:gd name="connsiteY2" fmla="*/ 16170 h 278218"/>
                <a:gd name="connsiteX3" fmla="*/ 238287 w 280306"/>
                <a:gd name="connsiteY3" fmla="*/ 83619 h 278218"/>
                <a:gd name="connsiteX4" fmla="*/ 136036 w 280306"/>
                <a:gd name="connsiteY4" fmla="*/ 55611 h 278218"/>
                <a:gd name="connsiteX5" fmla="*/ 57284 w 280306"/>
                <a:gd name="connsiteY5" fmla="*/ 150036 h 278218"/>
                <a:gd name="connsiteX0" fmla="*/ 176137 w 280306"/>
                <a:gd name="connsiteY0" fmla="*/ 2198 h 278218"/>
                <a:gd name="connsiteX1" fmla="*/ 80748 w 280306"/>
                <a:gd name="connsiteY1" fmla="*/ 18903 h 278218"/>
                <a:gd name="connsiteX2" fmla="*/ 153969 w 280306"/>
                <a:gd name="connsiteY2" fmla="*/ 16170 h 278218"/>
                <a:gd name="connsiteX3" fmla="*/ 177287 w 280306"/>
                <a:gd name="connsiteY3" fmla="*/ 278218 h 278218"/>
                <a:gd name="connsiteX0" fmla="*/ 57284 w 280306"/>
                <a:gd name="connsiteY0" fmla="*/ 147838 h 276020"/>
                <a:gd name="connsiteX1" fmla="*/ 80748 w 280306"/>
                <a:gd name="connsiteY1" fmla="*/ 16705 h 276020"/>
                <a:gd name="connsiteX2" fmla="*/ 153969 w 280306"/>
                <a:gd name="connsiteY2" fmla="*/ 13972 h 276020"/>
                <a:gd name="connsiteX3" fmla="*/ 238287 w 280306"/>
                <a:gd name="connsiteY3" fmla="*/ 81421 h 276020"/>
                <a:gd name="connsiteX4" fmla="*/ 136036 w 280306"/>
                <a:gd name="connsiteY4" fmla="*/ 53413 h 276020"/>
                <a:gd name="connsiteX5" fmla="*/ 57284 w 280306"/>
                <a:gd name="connsiteY5" fmla="*/ 147838 h 276020"/>
                <a:gd name="connsiteX0" fmla="*/ 176137 w 280306"/>
                <a:gd name="connsiteY0" fmla="*/ 0 h 276020"/>
                <a:gd name="connsiteX1" fmla="*/ 80748 w 280306"/>
                <a:gd name="connsiteY1" fmla="*/ 16705 h 276020"/>
                <a:gd name="connsiteX2" fmla="*/ 153969 w 280306"/>
                <a:gd name="connsiteY2" fmla="*/ 13972 h 276020"/>
                <a:gd name="connsiteX3" fmla="*/ 177287 w 280306"/>
                <a:gd name="connsiteY3" fmla="*/ 276020 h 276020"/>
                <a:gd name="connsiteX0" fmla="*/ 57284 w 280306"/>
                <a:gd name="connsiteY0" fmla="*/ 147838 h 276020"/>
                <a:gd name="connsiteX1" fmla="*/ 80748 w 280306"/>
                <a:gd name="connsiteY1" fmla="*/ 16705 h 276020"/>
                <a:gd name="connsiteX2" fmla="*/ 153969 w 280306"/>
                <a:gd name="connsiteY2" fmla="*/ 13972 h 276020"/>
                <a:gd name="connsiteX3" fmla="*/ 238287 w 280306"/>
                <a:gd name="connsiteY3" fmla="*/ 81421 h 276020"/>
                <a:gd name="connsiteX4" fmla="*/ 136036 w 280306"/>
                <a:gd name="connsiteY4" fmla="*/ 53413 h 276020"/>
                <a:gd name="connsiteX5" fmla="*/ 57284 w 280306"/>
                <a:gd name="connsiteY5" fmla="*/ 147838 h 276020"/>
                <a:gd name="connsiteX0" fmla="*/ 176137 w 280306"/>
                <a:gd name="connsiteY0" fmla="*/ 0 h 276020"/>
                <a:gd name="connsiteX1" fmla="*/ 148996 w 280306"/>
                <a:gd name="connsiteY1" fmla="*/ 34004 h 276020"/>
                <a:gd name="connsiteX2" fmla="*/ 153969 w 280306"/>
                <a:gd name="connsiteY2" fmla="*/ 13972 h 276020"/>
                <a:gd name="connsiteX3" fmla="*/ 177287 w 280306"/>
                <a:gd name="connsiteY3" fmla="*/ 276020 h 276020"/>
                <a:gd name="connsiteX0" fmla="*/ 57284 w 280306"/>
                <a:gd name="connsiteY0" fmla="*/ 147838 h 276020"/>
                <a:gd name="connsiteX1" fmla="*/ 80748 w 280306"/>
                <a:gd name="connsiteY1" fmla="*/ 16705 h 276020"/>
                <a:gd name="connsiteX2" fmla="*/ 153969 w 280306"/>
                <a:gd name="connsiteY2" fmla="*/ 13972 h 276020"/>
                <a:gd name="connsiteX3" fmla="*/ 238287 w 280306"/>
                <a:gd name="connsiteY3" fmla="*/ 81421 h 276020"/>
                <a:gd name="connsiteX4" fmla="*/ 136036 w 280306"/>
                <a:gd name="connsiteY4" fmla="*/ 53413 h 276020"/>
                <a:gd name="connsiteX5" fmla="*/ 57284 w 280306"/>
                <a:gd name="connsiteY5" fmla="*/ 147838 h 276020"/>
                <a:gd name="connsiteX0" fmla="*/ 176137 w 280306"/>
                <a:gd name="connsiteY0" fmla="*/ 0 h 276020"/>
                <a:gd name="connsiteX1" fmla="*/ 148996 w 280306"/>
                <a:gd name="connsiteY1" fmla="*/ 34004 h 276020"/>
                <a:gd name="connsiteX2" fmla="*/ 165856 w 280306"/>
                <a:gd name="connsiteY2" fmla="*/ 22776 h 276020"/>
                <a:gd name="connsiteX3" fmla="*/ 177287 w 280306"/>
                <a:gd name="connsiteY3" fmla="*/ 276020 h 27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306" h="276020" stroke="0" extrusionOk="0">
                  <a:moveTo>
                    <a:pt x="57284" y="147838"/>
                  </a:moveTo>
                  <a:cubicBezTo>
                    <a:pt x="-76936" y="138409"/>
                    <a:pt x="64634" y="39016"/>
                    <a:pt x="80748" y="16705"/>
                  </a:cubicBezTo>
                  <a:cubicBezTo>
                    <a:pt x="96862" y="-5606"/>
                    <a:pt x="129115" y="13112"/>
                    <a:pt x="153969" y="13972"/>
                  </a:cubicBezTo>
                  <a:cubicBezTo>
                    <a:pt x="272686" y="18080"/>
                    <a:pt x="322591" y="58001"/>
                    <a:pt x="238287" y="81421"/>
                  </a:cubicBezTo>
                  <a:lnTo>
                    <a:pt x="136036" y="53413"/>
                  </a:lnTo>
                  <a:lnTo>
                    <a:pt x="57284" y="147838"/>
                  </a:lnTo>
                  <a:close/>
                </a:path>
                <a:path w="280306" h="276020" fill="none">
                  <a:moveTo>
                    <a:pt x="176137" y="0"/>
                  </a:moveTo>
                  <a:cubicBezTo>
                    <a:pt x="160581" y="11962"/>
                    <a:pt x="150710" y="30208"/>
                    <a:pt x="148996" y="34004"/>
                  </a:cubicBezTo>
                  <a:cubicBezTo>
                    <a:pt x="147282" y="37800"/>
                    <a:pt x="141002" y="21916"/>
                    <a:pt x="165856" y="22776"/>
                  </a:cubicBezTo>
                  <a:cubicBezTo>
                    <a:pt x="284573" y="26884"/>
                    <a:pt x="261591" y="252600"/>
                    <a:pt x="177287" y="276020"/>
                  </a:cubicBezTo>
                </a:path>
              </a:pathLst>
            </a:cu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flipV="1">
              <a:off x="4752109" y="2604658"/>
              <a:ext cx="221673" cy="872835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3694049" y="1700808"/>
            <a:ext cx="4254859" cy="3862081"/>
            <a:chOff x="3694049" y="1700808"/>
            <a:chExt cx="4254859" cy="3862081"/>
          </a:xfrm>
        </p:grpSpPr>
        <p:grpSp>
          <p:nvGrpSpPr>
            <p:cNvPr id="60" name="Group 59"/>
            <p:cNvGrpSpPr/>
            <p:nvPr/>
          </p:nvGrpSpPr>
          <p:grpSpPr>
            <a:xfrm>
              <a:off x="4723539" y="3324946"/>
              <a:ext cx="3225369" cy="414337"/>
              <a:chOff x="4723539" y="3324946"/>
              <a:chExt cx="3225369" cy="414337"/>
            </a:xfrm>
          </p:grpSpPr>
          <p:sp>
            <p:nvSpPr>
              <p:cNvPr id="82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5980407" y="3324946"/>
                <a:ext cx="1968501" cy="414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44450">
                <a:spAutoFit/>
              </a:bodyPr>
              <a:lstStyle>
                <a:lvl1pPr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2400" dirty="0" smtClean="0">
                    <a:solidFill>
                      <a:srgbClr val="FF0000"/>
                    </a:solidFill>
                  </a:rPr>
                  <a:t>      V</a:t>
                </a:r>
                <a:r>
                  <a:rPr lang="en-GB" altLang="en-US" sz="2400" baseline="-25000" dirty="0" smtClean="0">
                    <a:solidFill>
                      <a:srgbClr val="FF0000"/>
                    </a:solidFill>
                  </a:rPr>
                  <a:t>AB </a:t>
                </a:r>
                <a:r>
                  <a:rPr lang="en-GB" altLang="en-US" sz="2400" dirty="0" smtClean="0">
                    <a:solidFill>
                      <a:srgbClr val="FF0000"/>
                    </a:solidFill>
                  </a:rPr>
                  <a:t>= 110 </a:t>
                </a:r>
                <a:r>
                  <a:rPr lang="en-GB" altLang="en-US" sz="2400" dirty="0">
                    <a:solidFill>
                      <a:srgbClr val="FF0000"/>
                    </a:solidFill>
                  </a:rPr>
                  <a:t>V</a:t>
                </a:r>
                <a:endParaRPr lang="en-GB" altLang="en-US" sz="2400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Line 12"/>
              <p:cNvSpPr>
                <a:spLocks noChangeAspect="1" noChangeShapeType="1"/>
              </p:cNvSpPr>
              <p:nvPr/>
            </p:nvSpPr>
            <p:spPr bwMode="auto">
              <a:xfrm>
                <a:off x="4723539" y="3498475"/>
                <a:ext cx="1620839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SG" sz="360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2" name="Rectangle 6"/>
            <p:cNvSpPr>
              <a:spLocks noChangeAspect="1" noChangeArrowheads="1"/>
            </p:cNvSpPr>
            <p:nvPr/>
          </p:nvSpPr>
          <p:spPr bwMode="auto">
            <a:xfrm>
              <a:off x="3946525" y="2089150"/>
              <a:ext cx="506413" cy="647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3" name="Rectangle 26"/>
            <p:cNvSpPr>
              <a:spLocks noChangeAspect="1" noChangeArrowheads="1"/>
            </p:cNvSpPr>
            <p:nvPr/>
          </p:nvSpPr>
          <p:spPr bwMode="auto">
            <a:xfrm>
              <a:off x="5328248" y="5332701"/>
              <a:ext cx="0" cy="230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4445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altLang="en-US" sz="1800" baseline="100000" dirty="0">
                <a:solidFill>
                  <a:srgbClr val="000020"/>
                </a:solidFill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3694049" y="3415938"/>
              <a:ext cx="1728192" cy="1856440"/>
              <a:chOff x="3694049" y="3415938"/>
              <a:chExt cx="1728192" cy="1856440"/>
            </a:xfrm>
          </p:grpSpPr>
          <p:sp>
            <p:nvSpPr>
              <p:cNvPr id="78" name="Rectangle 24"/>
              <p:cNvSpPr>
                <a:spLocks noChangeAspect="1" noChangeArrowheads="1"/>
              </p:cNvSpPr>
              <p:nvPr/>
            </p:nvSpPr>
            <p:spPr bwMode="auto">
              <a:xfrm>
                <a:off x="3694049" y="4858040"/>
                <a:ext cx="495300" cy="414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44450">
                <a:spAutoFit/>
              </a:bodyPr>
              <a:lstStyle>
                <a:lvl1pPr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2400" dirty="0">
                    <a:solidFill>
                      <a:srgbClr val="993300"/>
                    </a:solidFill>
                  </a:rPr>
                  <a:t>V</a:t>
                </a:r>
                <a:r>
                  <a:rPr lang="en-GB" altLang="en-US" sz="2400" baseline="-25000" dirty="0">
                    <a:solidFill>
                      <a:srgbClr val="993300"/>
                    </a:solidFill>
                  </a:rPr>
                  <a:t>BC</a:t>
                </a:r>
              </a:p>
            </p:txBody>
          </p:sp>
          <p:sp>
            <p:nvSpPr>
              <p:cNvPr id="79" name="Line 27"/>
              <p:cNvSpPr>
                <a:spLocks noChangeAspect="1" noChangeShapeType="1"/>
              </p:cNvSpPr>
              <p:nvPr/>
            </p:nvSpPr>
            <p:spPr bwMode="auto">
              <a:xfrm rot="7200000">
                <a:off x="3553134" y="4204132"/>
                <a:ext cx="1576388" cy="0"/>
              </a:xfrm>
              <a:prstGeom prst="line">
                <a:avLst/>
              </a:prstGeom>
              <a:noFill/>
              <a:ln w="25400">
                <a:solidFill>
                  <a:srgbClr val="99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SG" sz="360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0" name="Rectangle 18"/>
              <p:cNvSpPr>
                <a:spLocks noChangeAspect="1" noChangeArrowheads="1"/>
              </p:cNvSpPr>
              <p:nvPr/>
            </p:nvSpPr>
            <p:spPr bwMode="auto">
              <a:xfrm>
                <a:off x="4702161" y="3689323"/>
                <a:ext cx="720080" cy="3218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44450">
                <a:spAutoFit/>
              </a:bodyPr>
              <a:lstStyle>
                <a:lvl1pPr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1800" dirty="0" smtClean="0">
                    <a:solidFill>
                      <a:srgbClr val="000020"/>
                    </a:solidFill>
                    <a:latin typeface="Symbol" pitchFamily="18" charset="2"/>
                  </a:rPr>
                  <a:t>20</a:t>
                </a:r>
                <a:r>
                  <a:rPr lang="en-GB" altLang="en-US" sz="1800" baseline="30000" dirty="0" smtClean="0">
                    <a:solidFill>
                      <a:srgbClr val="000020"/>
                    </a:solidFill>
                    <a:latin typeface="Symbol" pitchFamily="18" charset="2"/>
                  </a:rPr>
                  <a:t>0</a:t>
                </a:r>
                <a:endParaRPr lang="en-GB" altLang="en-US" sz="1800" baseline="100000" dirty="0">
                  <a:solidFill>
                    <a:srgbClr val="000020"/>
                  </a:solidFill>
                </a:endParaRPr>
              </a:p>
            </p:txBody>
          </p:sp>
          <p:sp>
            <p:nvSpPr>
              <p:cNvPr id="81" name="Arc 80"/>
              <p:cNvSpPr/>
              <p:nvPr/>
            </p:nvSpPr>
            <p:spPr>
              <a:xfrm rot="8339811">
                <a:off x="4578463" y="3538027"/>
                <a:ext cx="402832" cy="195064"/>
              </a:xfrm>
              <a:prstGeom prst="arc">
                <a:avLst>
                  <a:gd name="adj1" fmla="val 7962805"/>
                  <a:gd name="adj2" fmla="val 919114"/>
                </a:avLst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3779912" y="1700808"/>
              <a:ext cx="1872208" cy="2095337"/>
              <a:chOff x="3779912" y="1700808"/>
              <a:chExt cx="1872208" cy="2050075"/>
            </a:xfrm>
          </p:grpSpPr>
          <p:sp>
            <p:nvSpPr>
              <p:cNvPr id="67" name="Rectangle 18"/>
              <p:cNvSpPr>
                <a:spLocks noChangeAspect="1" noChangeArrowheads="1"/>
              </p:cNvSpPr>
              <p:nvPr/>
            </p:nvSpPr>
            <p:spPr bwMode="auto">
              <a:xfrm>
                <a:off x="4932040" y="3068960"/>
                <a:ext cx="720080" cy="3218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44450">
                <a:spAutoFit/>
              </a:bodyPr>
              <a:lstStyle>
                <a:lvl1pPr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1800" dirty="0" smtClean="0">
                    <a:solidFill>
                      <a:srgbClr val="000020"/>
                    </a:solidFill>
                    <a:latin typeface="Symbol" pitchFamily="18" charset="2"/>
                  </a:rPr>
                  <a:t>20</a:t>
                </a:r>
                <a:r>
                  <a:rPr lang="en-GB" altLang="en-US" sz="1800" baseline="30000" dirty="0" smtClean="0">
                    <a:solidFill>
                      <a:srgbClr val="000020"/>
                    </a:solidFill>
                    <a:latin typeface="Symbol" pitchFamily="18" charset="2"/>
                  </a:rPr>
                  <a:t>0</a:t>
                </a:r>
                <a:endParaRPr lang="en-GB" altLang="en-US" sz="1800" baseline="100000" dirty="0">
                  <a:solidFill>
                    <a:srgbClr val="000020"/>
                  </a:solidFill>
                </a:endParaRPr>
              </a:p>
            </p:txBody>
          </p:sp>
          <p:sp>
            <p:nvSpPr>
              <p:cNvPr id="68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3779912" y="1700808"/>
                <a:ext cx="506413" cy="414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44450">
                <a:spAutoFit/>
              </a:bodyPr>
              <a:lstStyle>
                <a:lvl1pPr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2400" dirty="0">
                    <a:solidFill>
                      <a:srgbClr val="3333FF"/>
                    </a:solidFill>
                  </a:rPr>
                  <a:t>V</a:t>
                </a:r>
                <a:r>
                  <a:rPr lang="en-GB" altLang="en-US" sz="2400" baseline="-25000" dirty="0">
                    <a:solidFill>
                      <a:srgbClr val="3333FF"/>
                    </a:solidFill>
                  </a:rPr>
                  <a:t>CA</a:t>
                </a:r>
              </a:p>
            </p:txBody>
          </p:sp>
          <p:sp>
            <p:nvSpPr>
              <p:cNvPr id="69" name="Line 20"/>
              <p:cNvSpPr>
                <a:spLocks noChangeAspect="1" noChangeShapeType="1"/>
              </p:cNvSpPr>
              <p:nvPr/>
            </p:nvSpPr>
            <p:spPr bwMode="auto">
              <a:xfrm rot="14400000">
                <a:off x="3603162" y="2845093"/>
                <a:ext cx="1505108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SG" sz="360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" name="Arc 74"/>
              <p:cNvSpPr/>
              <p:nvPr/>
            </p:nvSpPr>
            <p:spPr>
              <a:xfrm rot="2070837">
                <a:off x="4591810" y="3237925"/>
                <a:ext cx="402832" cy="195064"/>
              </a:xfrm>
              <a:prstGeom prst="arc">
                <a:avLst>
                  <a:gd name="adj1" fmla="val 7962805"/>
                  <a:gd name="adj2" fmla="val 919114"/>
                </a:avLst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6" name="Arc 72"/>
              <p:cNvSpPr/>
              <p:nvPr/>
            </p:nvSpPr>
            <p:spPr>
              <a:xfrm rot="15896836">
                <a:off x="4371851" y="3388755"/>
                <a:ext cx="414955" cy="155038"/>
              </a:xfrm>
              <a:custGeom>
                <a:avLst/>
                <a:gdLst>
                  <a:gd name="connsiteX0" fmla="*/ 143307 w 369803"/>
                  <a:gd name="connsiteY0" fmla="*/ 91294 h 92479"/>
                  <a:gd name="connsiteX1" fmla="*/ 119727 w 369803"/>
                  <a:gd name="connsiteY1" fmla="*/ 2967 h 92479"/>
                  <a:gd name="connsiteX2" fmla="*/ 205791 w 369803"/>
                  <a:gd name="connsiteY2" fmla="*/ 295 h 92479"/>
                  <a:gd name="connsiteX3" fmla="*/ 309570 w 369803"/>
                  <a:gd name="connsiteY3" fmla="*/ 80388 h 92479"/>
                  <a:gd name="connsiteX4" fmla="*/ 184902 w 369803"/>
                  <a:gd name="connsiteY4" fmla="*/ 46240 h 92479"/>
                  <a:gd name="connsiteX5" fmla="*/ 143307 w 369803"/>
                  <a:gd name="connsiteY5" fmla="*/ 91294 h 92479"/>
                  <a:gd name="connsiteX0" fmla="*/ 143307 w 369803"/>
                  <a:gd name="connsiteY0" fmla="*/ 91294 h 92479"/>
                  <a:gd name="connsiteX1" fmla="*/ 119727 w 369803"/>
                  <a:gd name="connsiteY1" fmla="*/ 2967 h 92479"/>
                  <a:gd name="connsiteX2" fmla="*/ 205791 w 369803"/>
                  <a:gd name="connsiteY2" fmla="*/ 295 h 92479"/>
                  <a:gd name="connsiteX3" fmla="*/ 309570 w 369803"/>
                  <a:gd name="connsiteY3" fmla="*/ 80388 h 92479"/>
                  <a:gd name="connsiteX0" fmla="*/ 154309 w 381034"/>
                  <a:gd name="connsiteY0" fmla="*/ 96533 h 103012"/>
                  <a:gd name="connsiteX1" fmla="*/ 130729 w 381034"/>
                  <a:gd name="connsiteY1" fmla="*/ 8206 h 103012"/>
                  <a:gd name="connsiteX2" fmla="*/ 216793 w 381034"/>
                  <a:gd name="connsiteY2" fmla="*/ 5534 h 103012"/>
                  <a:gd name="connsiteX3" fmla="*/ 320572 w 381034"/>
                  <a:gd name="connsiteY3" fmla="*/ 85627 h 103012"/>
                  <a:gd name="connsiteX4" fmla="*/ 195904 w 381034"/>
                  <a:gd name="connsiteY4" fmla="*/ 51479 h 103012"/>
                  <a:gd name="connsiteX5" fmla="*/ 154309 w 381034"/>
                  <a:gd name="connsiteY5" fmla="*/ 96533 h 103012"/>
                  <a:gd name="connsiteX0" fmla="*/ 70285 w 381034"/>
                  <a:gd name="connsiteY0" fmla="*/ 103012 h 103012"/>
                  <a:gd name="connsiteX1" fmla="*/ 130729 w 381034"/>
                  <a:gd name="connsiteY1" fmla="*/ 8206 h 103012"/>
                  <a:gd name="connsiteX2" fmla="*/ 216793 w 381034"/>
                  <a:gd name="connsiteY2" fmla="*/ 5534 h 103012"/>
                  <a:gd name="connsiteX3" fmla="*/ 320572 w 381034"/>
                  <a:gd name="connsiteY3" fmla="*/ 85627 h 103012"/>
                  <a:gd name="connsiteX0" fmla="*/ 154309 w 424116"/>
                  <a:gd name="connsiteY0" fmla="*/ 96533 h 103012"/>
                  <a:gd name="connsiteX1" fmla="*/ 130729 w 424116"/>
                  <a:gd name="connsiteY1" fmla="*/ 8206 h 103012"/>
                  <a:gd name="connsiteX2" fmla="*/ 216793 w 424116"/>
                  <a:gd name="connsiteY2" fmla="*/ 5534 h 103012"/>
                  <a:gd name="connsiteX3" fmla="*/ 320572 w 424116"/>
                  <a:gd name="connsiteY3" fmla="*/ 85627 h 103012"/>
                  <a:gd name="connsiteX4" fmla="*/ 195904 w 424116"/>
                  <a:gd name="connsiteY4" fmla="*/ 51479 h 103012"/>
                  <a:gd name="connsiteX5" fmla="*/ 154309 w 424116"/>
                  <a:gd name="connsiteY5" fmla="*/ 96533 h 103012"/>
                  <a:gd name="connsiteX0" fmla="*/ 70285 w 424116"/>
                  <a:gd name="connsiteY0" fmla="*/ 103012 h 103012"/>
                  <a:gd name="connsiteX1" fmla="*/ 130729 w 424116"/>
                  <a:gd name="connsiteY1" fmla="*/ 8206 h 103012"/>
                  <a:gd name="connsiteX2" fmla="*/ 216793 w 424116"/>
                  <a:gd name="connsiteY2" fmla="*/ 5534 h 103012"/>
                  <a:gd name="connsiteX3" fmla="*/ 376996 w 424116"/>
                  <a:gd name="connsiteY3" fmla="*/ 79700 h 10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116" h="103012" stroke="0" extrusionOk="0">
                    <a:moveTo>
                      <a:pt x="154309" y="96533"/>
                    </a:moveTo>
                    <a:cubicBezTo>
                      <a:pt x="-24027" y="86236"/>
                      <a:pt x="-40552" y="24340"/>
                      <a:pt x="130729" y="8206"/>
                    </a:cubicBezTo>
                    <a:cubicBezTo>
                      <a:pt x="158165" y="5622"/>
                      <a:pt x="187664" y="4706"/>
                      <a:pt x="216793" y="5534"/>
                    </a:cubicBezTo>
                    <a:cubicBezTo>
                      <a:pt x="374533" y="10019"/>
                      <a:pt x="437815" y="58858"/>
                      <a:pt x="320572" y="85627"/>
                    </a:cubicBezTo>
                    <a:lnTo>
                      <a:pt x="195904" y="51479"/>
                    </a:lnTo>
                    <a:lnTo>
                      <a:pt x="154309" y="96533"/>
                    </a:lnTo>
                    <a:close/>
                  </a:path>
                  <a:path w="424116" h="103012" fill="none">
                    <a:moveTo>
                      <a:pt x="70285" y="103012"/>
                    </a:moveTo>
                    <a:cubicBezTo>
                      <a:pt x="-108051" y="92715"/>
                      <a:pt x="106311" y="24452"/>
                      <a:pt x="130729" y="8206"/>
                    </a:cubicBezTo>
                    <a:cubicBezTo>
                      <a:pt x="155147" y="-8040"/>
                      <a:pt x="187664" y="4706"/>
                      <a:pt x="216793" y="5534"/>
                    </a:cubicBezTo>
                    <a:cubicBezTo>
                      <a:pt x="374533" y="10019"/>
                      <a:pt x="494239" y="52931"/>
                      <a:pt x="376996" y="79700"/>
                    </a:cubicBezTo>
                  </a:path>
                </a:pathLst>
              </a:cu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7" name="Rectangle 18"/>
              <p:cNvSpPr>
                <a:spLocks noChangeAspect="1" noChangeArrowheads="1"/>
              </p:cNvSpPr>
              <p:nvPr/>
            </p:nvSpPr>
            <p:spPr bwMode="auto">
              <a:xfrm>
                <a:off x="3995936" y="3429000"/>
                <a:ext cx="720080" cy="3218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44450">
                <a:spAutoFit/>
              </a:bodyPr>
              <a:lstStyle>
                <a:lvl1pPr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1800" dirty="0" smtClean="0">
                    <a:solidFill>
                      <a:srgbClr val="000020"/>
                    </a:solidFill>
                    <a:latin typeface="Symbol" pitchFamily="18" charset="2"/>
                  </a:rPr>
                  <a:t>20</a:t>
                </a:r>
                <a:r>
                  <a:rPr lang="en-GB" altLang="en-US" sz="1800" baseline="30000" dirty="0" smtClean="0">
                    <a:solidFill>
                      <a:srgbClr val="000020"/>
                    </a:solidFill>
                    <a:latin typeface="Symbol" pitchFamily="18" charset="2"/>
                  </a:rPr>
                  <a:t>0</a:t>
                </a:r>
                <a:endParaRPr lang="en-GB" altLang="en-US" sz="1800" baseline="100000" dirty="0">
                  <a:solidFill>
                    <a:srgbClr val="000020"/>
                  </a:solidFill>
                </a:endParaRPr>
              </a:p>
            </p:txBody>
          </p:sp>
        </p:grpSp>
      </p:grpSp>
      <p:sp>
        <p:nvSpPr>
          <p:cNvPr id="48" name="Text Box 2"/>
          <p:cNvSpPr>
            <a:spLocks noGrp="1" noChangeArrowheads="1"/>
          </p:cNvSpPr>
          <p:nvPr>
            <p:ph type="title"/>
          </p:nvPr>
        </p:nvSpPr>
        <p:spPr>
          <a:xfrm>
            <a:off x="481781" y="500421"/>
            <a:ext cx="8391618" cy="778098"/>
          </a:xfrm>
          <a:noFill/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FFFFFF"/>
                </a:solidFill>
                <a:prstDash val="solid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0000"/>
          </a:bodyPr>
          <a:lstStyle/>
          <a:p>
            <a:pPr algn="ctr"/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</a:rPr>
              <a:t>Solution to Tutorial 6, Question 1</a:t>
            </a:r>
            <a:b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</a:rPr>
              <a:t> (Phasor Diagram only)</a:t>
            </a:r>
            <a:endParaRPr lang="en-GB" altLang="en-US" sz="36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3963" y="6136673"/>
            <a:ext cx="7855527" cy="457200"/>
          </a:xfrm>
          <a:noFill/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dirty="0" smtClean="0">
                <a:solidFill>
                  <a:srgbClr val="616161"/>
                </a:solidFill>
              </a:rPr>
              <a:t>Circuit Theory &amp; Analysis / LML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50846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utoUpdateAnimBg="0"/>
      <p:bldP spid="34" grpId="0" autoUpdateAnimBg="0"/>
      <p:bldP spid="3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31068" y="6102145"/>
            <a:ext cx="457200" cy="457200"/>
          </a:xfrm>
          <a:noFill/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fld id="{49070AD5-1563-418A-97CF-BC2012541839}" type="slidenum">
              <a:rPr lang="en-US" altLang="en-US" sz="1400">
                <a:solidFill>
                  <a:srgbClr val="616161"/>
                </a:solidFill>
              </a:rPr>
              <a:pPr/>
              <a:t>3</a:t>
            </a:fld>
            <a:endParaRPr lang="en-US" altLang="en-US" sz="1400">
              <a:solidFill>
                <a:srgbClr val="616161"/>
              </a:solidFill>
            </a:endParaRPr>
          </a:p>
        </p:txBody>
      </p:sp>
      <p:sp>
        <p:nvSpPr>
          <p:cNvPr id="29703" name="Rectangle 5"/>
          <p:cNvSpPr>
            <a:spLocks noChangeAspect="1" noChangeArrowheads="1"/>
          </p:cNvSpPr>
          <p:nvPr/>
        </p:nvSpPr>
        <p:spPr bwMode="auto">
          <a:xfrm>
            <a:off x="179512" y="1412776"/>
            <a:ext cx="3779386" cy="475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44450">
            <a:spAutoFit/>
          </a:bodyPr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800" dirty="0">
                <a:solidFill>
                  <a:schemeClr val="accent5"/>
                </a:solidFill>
              </a:rPr>
              <a:t>Phase </a:t>
            </a:r>
            <a:r>
              <a:rPr lang="en-GB" altLang="en-US" sz="2800" dirty="0" smtClean="0">
                <a:solidFill>
                  <a:schemeClr val="accent5"/>
                </a:solidFill>
              </a:rPr>
              <a:t>sequence ABC</a:t>
            </a:r>
            <a:endParaRPr lang="en-GB" altLang="en-US" sz="2800" dirty="0">
              <a:solidFill>
                <a:schemeClr val="accent5"/>
              </a:solidFill>
            </a:endParaRPr>
          </a:p>
        </p:txBody>
      </p:sp>
      <p:sp>
        <p:nvSpPr>
          <p:cNvPr id="70" name="Rectangle 5"/>
          <p:cNvSpPr>
            <a:spLocks noChangeAspect="1" noChangeArrowheads="1"/>
          </p:cNvSpPr>
          <p:nvPr/>
        </p:nvSpPr>
        <p:spPr bwMode="auto">
          <a:xfrm>
            <a:off x="179512" y="908720"/>
            <a:ext cx="2880320" cy="475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44450">
            <a:spAutoFit/>
          </a:bodyPr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800" dirty="0" err="1" smtClean="0">
                <a:solidFill>
                  <a:srgbClr val="0070C0"/>
                </a:solidFill>
              </a:rPr>
              <a:t>Phasor</a:t>
            </a:r>
            <a:r>
              <a:rPr lang="en-GB" altLang="en-US" sz="2800" dirty="0" smtClean="0">
                <a:solidFill>
                  <a:srgbClr val="0070C0"/>
                </a:solidFill>
              </a:rPr>
              <a:t> Diagram</a:t>
            </a:r>
            <a:endParaRPr lang="en-GB" altLang="en-US" sz="2800" dirty="0">
              <a:solidFill>
                <a:srgbClr val="0070C0"/>
              </a:solidFill>
            </a:endParaRPr>
          </a:p>
        </p:txBody>
      </p:sp>
      <p:sp>
        <p:nvSpPr>
          <p:cNvPr id="54" name="Rectangle 54"/>
          <p:cNvSpPr>
            <a:spLocks noChangeArrowheads="1"/>
          </p:cNvSpPr>
          <p:nvPr/>
        </p:nvSpPr>
        <p:spPr bwMode="auto">
          <a:xfrm>
            <a:off x="221673" y="3726873"/>
            <a:ext cx="3657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085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</a:tabLst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tabLst>
                <a:tab pos="45085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</a:tabLst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5085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</a:tabLst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5085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</a:tabLst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5085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</a:tabLst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</a:tabLs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</a:tabLs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</a:tabLs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</a:tabLs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FC0128"/>
                </a:solidFill>
                <a:cs typeface="Times New Roman" pitchFamily="18" charset="0"/>
              </a:rPr>
              <a:t>I</a:t>
            </a:r>
            <a:r>
              <a:rPr lang="en-US" altLang="en-US" sz="2800" baseline="-30000" dirty="0">
                <a:solidFill>
                  <a:srgbClr val="FC0128"/>
                </a:solidFill>
                <a:cs typeface="Times New Roman" pitchFamily="18" charset="0"/>
              </a:rPr>
              <a:t>A</a:t>
            </a:r>
            <a:r>
              <a:rPr lang="en-US" altLang="en-US" sz="2800" dirty="0">
                <a:solidFill>
                  <a:srgbClr val="FC0128"/>
                </a:solidFill>
                <a:cs typeface="Times New Roman" pitchFamily="18" charset="0"/>
              </a:rPr>
              <a:t> = </a:t>
            </a:r>
            <a:r>
              <a:rPr lang="en-US" altLang="en-US" sz="2800" dirty="0" smtClean="0">
                <a:solidFill>
                  <a:srgbClr val="FC0128"/>
                </a:solidFill>
                <a:cs typeface="Times New Roman" pitchFamily="18" charset="0"/>
              </a:rPr>
              <a:t>38.1</a:t>
            </a:r>
            <a:r>
              <a:rPr lang="en-US" altLang="en-US" sz="2800" dirty="0" smtClean="0">
                <a:solidFill>
                  <a:srgbClr val="FC0128"/>
                </a:solidFill>
                <a:latin typeface="Symbol" pitchFamily="18" charset="2"/>
                <a:cs typeface="Times New Roman" pitchFamily="18" charset="0"/>
              </a:rPr>
              <a:t>Ð-75</a:t>
            </a:r>
            <a:r>
              <a:rPr lang="en-US" altLang="en-US" sz="2800" baseline="30000" dirty="0" smtClean="0">
                <a:solidFill>
                  <a:srgbClr val="FC0128"/>
                </a:solidFill>
                <a:cs typeface="Times New Roman" pitchFamily="18" charset="0"/>
              </a:rPr>
              <a:t>0</a:t>
            </a:r>
            <a:r>
              <a:rPr lang="en-US" altLang="en-US" sz="2800" dirty="0" smtClean="0">
                <a:solidFill>
                  <a:srgbClr val="FC0128"/>
                </a:solidFill>
                <a:cs typeface="Times New Roman" pitchFamily="18" charset="0"/>
              </a:rPr>
              <a:t> </a:t>
            </a:r>
            <a:r>
              <a:rPr lang="en-US" altLang="en-US" sz="2800" dirty="0">
                <a:solidFill>
                  <a:srgbClr val="FC0128"/>
                </a:solidFill>
                <a:cs typeface="Times New Roman" pitchFamily="18" charset="0"/>
              </a:rPr>
              <a:t>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dirty="0">
              <a:solidFill>
                <a:srgbClr val="FC0128"/>
              </a:solidFill>
            </a:endParaRPr>
          </a:p>
        </p:txBody>
      </p:sp>
      <p:sp>
        <p:nvSpPr>
          <p:cNvPr id="56" name="Text Box 55"/>
          <p:cNvSpPr txBox="1">
            <a:spLocks noChangeArrowheads="1"/>
          </p:cNvSpPr>
          <p:nvPr/>
        </p:nvSpPr>
        <p:spPr bwMode="auto">
          <a:xfrm>
            <a:off x="202912" y="4343400"/>
            <a:ext cx="3413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800" dirty="0">
                <a:solidFill>
                  <a:srgbClr val="993300"/>
                </a:solidFill>
              </a:rPr>
              <a:t>I</a:t>
            </a:r>
            <a:r>
              <a:rPr lang="en-GB" altLang="en-US" sz="2800" baseline="-25000" dirty="0">
                <a:solidFill>
                  <a:srgbClr val="993300"/>
                </a:solidFill>
              </a:rPr>
              <a:t>B</a:t>
            </a:r>
            <a:r>
              <a:rPr lang="en-GB" altLang="en-US" sz="2800" dirty="0">
                <a:solidFill>
                  <a:srgbClr val="993300"/>
                </a:solidFill>
              </a:rPr>
              <a:t> = </a:t>
            </a:r>
            <a:r>
              <a:rPr lang="en-GB" altLang="en-US" sz="2800" dirty="0" smtClean="0">
                <a:solidFill>
                  <a:srgbClr val="993300"/>
                </a:solidFill>
              </a:rPr>
              <a:t>38.1 </a:t>
            </a:r>
            <a:r>
              <a:rPr lang="en-GB" altLang="en-US" sz="2800" dirty="0" smtClean="0">
                <a:solidFill>
                  <a:srgbClr val="993300"/>
                </a:solidFill>
                <a:latin typeface="Symbol" pitchFamily="18" charset="2"/>
              </a:rPr>
              <a:t>Ð-195° </a:t>
            </a:r>
            <a:r>
              <a:rPr lang="en-GB" altLang="en-US" sz="2800" dirty="0">
                <a:solidFill>
                  <a:srgbClr val="993300"/>
                </a:solidFill>
                <a:latin typeface="Symbol" pitchFamily="18" charset="2"/>
              </a:rPr>
              <a:t>A</a:t>
            </a:r>
            <a:endParaRPr lang="en-GB" altLang="en-US" sz="2800" dirty="0">
              <a:solidFill>
                <a:srgbClr val="993300"/>
              </a:solidFill>
            </a:endParaRPr>
          </a:p>
        </p:txBody>
      </p:sp>
      <p:sp>
        <p:nvSpPr>
          <p:cNvPr id="57" name="Text Box 56"/>
          <p:cNvSpPr txBox="1">
            <a:spLocks noChangeArrowheads="1"/>
          </p:cNvSpPr>
          <p:nvPr/>
        </p:nvSpPr>
        <p:spPr bwMode="auto">
          <a:xfrm>
            <a:off x="247264" y="5028417"/>
            <a:ext cx="307007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800" dirty="0">
                <a:solidFill>
                  <a:srgbClr val="0000FF"/>
                </a:solidFill>
              </a:rPr>
              <a:t>I</a:t>
            </a:r>
            <a:r>
              <a:rPr lang="en-GB" altLang="en-US" sz="2800" baseline="-25000" dirty="0">
                <a:solidFill>
                  <a:srgbClr val="0000FF"/>
                </a:solidFill>
              </a:rPr>
              <a:t>C</a:t>
            </a:r>
            <a:r>
              <a:rPr lang="en-GB" altLang="en-US" sz="2800" dirty="0">
                <a:solidFill>
                  <a:srgbClr val="0000FF"/>
                </a:solidFill>
              </a:rPr>
              <a:t> = </a:t>
            </a:r>
            <a:r>
              <a:rPr lang="en-GB" altLang="en-US" sz="2800" dirty="0" smtClean="0">
                <a:solidFill>
                  <a:srgbClr val="0000FF"/>
                </a:solidFill>
              </a:rPr>
              <a:t>38.1 </a:t>
            </a:r>
            <a:r>
              <a:rPr lang="en-GB" altLang="en-US" sz="2800" dirty="0" smtClean="0">
                <a:solidFill>
                  <a:srgbClr val="0000FF"/>
                </a:solidFill>
                <a:latin typeface="Symbol" pitchFamily="18" charset="2"/>
              </a:rPr>
              <a:t>Ð-315° 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800" dirty="0">
                <a:solidFill>
                  <a:srgbClr val="0000FF"/>
                </a:solidFill>
                <a:latin typeface="Symbol" pitchFamily="18" charset="2"/>
              </a:rPr>
              <a:t> </a:t>
            </a:r>
            <a:r>
              <a:rPr lang="en-GB" altLang="en-US" sz="2800" dirty="0" smtClean="0">
                <a:solidFill>
                  <a:srgbClr val="0000FF"/>
                </a:solidFill>
                <a:latin typeface="Symbol" pitchFamily="18" charset="2"/>
              </a:rPr>
              <a:t>   = 38.1 Ð45° 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en-US" sz="2800" dirty="0">
              <a:solidFill>
                <a:srgbClr val="0000FF"/>
              </a:solidFill>
            </a:endParaRPr>
          </a:p>
        </p:txBody>
      </p:sp>
      <p:sp>
        <p:nvSpPr>
          <p:cNvPr id="80" name="Arc 99"/>
          <p:cNvSpPr>
            <a:spLocks noChangeAspect="1"/>
          </p:cNvSpPr>
          <p:nvPr/>
        </p:nvSpPr>
        <p:spPr bwMode="auto">
          <a:xfrm rot="1565338">
            <a:off x="2093047" y="2456874"/>
            <a:ext cx="227013" cy="388938"/>
          </a:xfrm>
          <a:custGeom>
            <a:avLst/>
            <a:gdLst>
              <a:gd name="G0" fmla="+- 21600 0 0"/>
              <a:gd name="G1" fmla="+- 10284 0 0"/>
              <a:gd name="G2" fmla="+- 21600 0 0"/>
              <a:gd name="T0" fmla="*/ 21600 w 21600"/>
              <a:gd name="T1" fmla="*/ 31884 h 31884"/>
              <a:gd name="T2" fmla="*/ 2605 w 21600"/>
              <a:gd name="T3" fmla="*/ 0 h 31884"/>
              <a:gd name="T4" fmla="*/ 21600 w 21600"/>
              <a:gd name="T5" fmla="*/ 10284 h 31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1884" fill="none" extrusionOk="0">
                <a:moveTo>
                  <a:pt x="21600" y="31884"/>
                </a:moveTo>
                <a:cubicBezTo>
                  <a:pt x="9670" y="31884"/>
                  <a:pt x="0" y="22213"/>
                  <a:pt x="0" y="10284"/>
                </a:cubicBezTo>
                <a:cubicBezTo>
                  <a:pt x="-1" y="6692"/>
                  <a:pt x="895" y="3158"/>
                  <a:pt x="2605" y="0"/>
                </a:cubicBezTo>
              </a:path>
              <a:path w="21600" h="31884" stroke="0" extrusionOk="0">
                <a:moveTo>
                  <a:pt x="21600" y="31884"/>
                </a:moveTo>
                <a:cubicBezTo>
                  <a:pt x="9670" y="31884"/>
                  <a:pt x="0" y="22213"/>
                  <a:pt x="0" y="10284"/>
                </a:cubicBezTo>
                <a:cubicBezTo>
                  <a:pt x="-1" y="6692"/>
                  <a:pt x="895" y="3158"/>
                  <a:pt x="2605" y="0"/>
                </a:cubicBezTo>
                <a:lnTo>
                  <a:pt x="21600" y="10284"/>
                </a:lnTo>
                <a:close/>
              </a:path>
            </a:pathLst>
          </a:custGeom>
          <a:noFill/>
          <a:ln w="12700" cap="rnd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SG" sz="360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4530435" y="3788153"/>
            <a:ext cx="2084634" cy="1447372"/>
            <a:chOff x="4530435" y="3788153"/>
            <a:chExt cx="2084634" cy="1447372"/>
          </a:xfrm>
        </p:grpSpPr>
        <p:sp>
          <p:nvSpPr>
            <p:cNvPr id="91" name="Line 89"/>
            <p:cNvSpPr>
              <a:spLocks noChangeAspect="1" noChangeShapeType="1"/>
            </p:cNvSpPr>
            <p:nvPr/>
          </p:nvSpPr>
          <p:spPr bwMode="auto">
            <a:xfrm rot="1496541" flipH="1" flipV="1">
              <a:off x="4530435" y="3788153"/>
              <a:ext cx="1426594" cy="8012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SG" sz="3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" name="Rectangle 90"/>
            <p:cNvSpPr>
              <a:spLocks noChangeAspect="1" noChangeArrowheads="1"/>
            </p:cNvSpPr>
            <p:nvPr/>
          </p:nvSpPr>
          <p:spPr bwMode="auto">
            <a:xfrm rot="39732">
              <a:off x="5370498" y="4821309"/>
              <a:ext cx="1244571" cy="414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4445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dirty="0" smtClean="0">
                  <a:solidFill>
                    <a:srgbClr val="FC0128"/>
                  </a:solidFill>
                </a:rPr>
                <a:t>I</a:t>
              </a:r>
              <a:r>
                <a:rPr lang="en-GB" altLang="en-US" sz="2400" baseline="-25000" dirty="0" smtClean="0">
                  <a:solidFill>
                    <a:srgbClr val="FC0128"/>
                  </a:solidFill>
                </a:rPr>
                <a:t>A</a:t>
              </a:r>
              <a:r>
                <a:rPr lang="en-GB" altLang="en-US" sz="2400" dirty="0" smtClean="0">
                  <a:solidFill>
                    <a:srgbClr val="FC0128"/>
                  </a:solidFill>
                </a:rPr>
                <a:t>=38.1 </a:t>
              </a:r>
              <a:r>
                <a:rPr lang="en-GB" altLang="en-US" sz="2400" dirty="0">
                  <a:solidFill>
                    <a:srgbClr val="FC0128"/>
                  </a:solidFill>
                </a:rPr>
                <a:t>A</a:t>
              </a:r>
              <a:endParaRPr lang="en-GB" altLang="en-US" sz="2400" baseline="-25000" dirty="0">
                <a:solidFill>
                  <a:srgbClr val="FC0128"/>
                </a:solidFill>
              </a:endParaRPr>
            </a:p>
          </p:txBody>
        </p:sp>
        <p:sp>
          <p:nvSpPr>
            <p:cNvPr id="93" name="Rectangle 92"/>
            <p:cNvSpPr>
              <a:spLocks noChangeAspect="1" noChangeArrowheads="1"/>
            </p:cNvSpPr>
            <p:nvPr/>
          </p:nvSpPr>
          <p:spPr bwMode="auto">
            <a:xfrm rot="21427229">
              <a:off x="5272579" y="3990785"/>
              <a:ext cx="546525" cy="3526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4445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000" dirty="0" smtClean="0">
                  <a:solidFill>
                    <a:srgbClr val="000020"/>
                  </a:solidFill>
                  <a:latin typeface="Symbol" pitchFamily="18" charset="2"/>
                </a:rPr>
                <a:t>30</a:t>
              </a:r>
              <a:r>
                <a:rPr lang="en-GB" altLang="en-US" sz="1200" baseline="100000" dirty="0" smtClean="0">
                  <a:solidFill>
                    <a:srgbClr val="000020"/>
                  </a:solidFill>
                </a:rPr>
                <a:t>O</a:t>
              </a:r>
              <a:endParaRPr lang="en-GB" altLang="en-US" sz="1200" baseline="100000" dirty="0">
                <a:solidFill>
                  <a:srgbClr val="000020"/>
                </a:solidFill>
              </a:endParaRPr>
            </a:p>
          </p:txBody>
        </p:sp>
        <p:sp>
          <p:nvSpPr>
            <p:cNvPr id="94" name="Arc 54"/>
            <p:cNvSpPr/>
            <p:nvPr/>
          </p:nvSpPr>
          <p:spPr>
            <a:xfrm rot="4256603">
              <a:off x="5125577" y="3833137"/>
              <a:ext cx="191431" cy="267380"/>
            </a:xfrm>
            <a:custGeom>
              <a:avLst/>
              <a:gdLst>
                <a:gd name="connsiteX0" fmla="*/ 108534 w 288193"/>
                <a:gd name="connsiteY0" fmla="*/ 78270 h 79500"/>
                <a:gd name="connsiteX1" fmla="*/ 88809 w 288193"/>
                <a:gd name="connsiteY1" fmla="*/ 3042 h 79500"/>
                <a:gd name="connsiteX2" fmla="*/ 162030 w 288193"/>
                <a:gd name="connsiteY2" fmla="*/ 309 h 79500"/>
                <a:gd name="connsiteX3" fmla="*/ 246348 w 288193"/>
                <a:gd name="connsiteY3" fmla="*/ 67758 h 79500"/>
                <a:gd name="connsiteX4" fmla="*/ 144097 w 288193"/>
                <a:gd name="connsiteY4" fmla="*/ 39750 h 79500"/>
                <a:gd name="connsiteX5" fmla="*/ 108534 w 288193"/>
                <a:gd name="connsiteY5" fmla="*/ 78270 h 79500"/>
                <a:gd name="connsiteX0" fmla="*/ 108534 w 288193"/>
                <a:gd name="connsiteY0" fmla="*/ 78270 h 79500"/>
                <a:gd name="connsiteX1" fmla="*/ 88809 w 288193"/>
                <a:gd name="connsiteY1" fmla="*/ 3042 h 79500"/>
                <a:gd name="connsiteX2" fmla="*/ 162030 w 288193"/>
                <a:gd name="connsiteY2" fmla="*/ 309 h 79500"/>
                <a:gd name="connsiteX3" fmla="*/ 246348 w 288193"/>
                <a:gd name="connsiteY3" fmla="*/ 67758 h 79500"/>
                <a:gd name="connsiteX0" fmla="*/ 117057 w 296890"/>
                <a:gd name="connsiteY0" fmla="*/ 78270 h 78270"/>
                <a:gd name="connsiteX1" fmla="*/ 97332 w 296890"/>
                <a:gd name="connsiteY1" fmla="*/ 3042 h 78270"/>
                <a:gd name="connsiteX2" fmla="*/ 170553 w 296890"/>
                <a:gd name="connsiteY2" fmla="*/ 309 h 78270"/>
                <a:gd name="connsiteX3" fmla="*/ 254871 w 296890"/>
                <a:gd name="connsiteY3" fmla="*/ 67758 h 78270"/>
                <a:gd name="connsiteX4" fmla="*/ 152620 w 296890"/>
                <a:gd name="connsiteY4" fmla="*/ 39750 h 78270"/>
                <a:gd name="connsiteX5" fmla="*/ 117057 w 296890"/>
                <a:gd name="connsiteY5" fmla="*/ 78270 h 78270"/>
                <a:gd name="connsiteX0" fmla="*/ 53427 w 296890"/>
                <a:gd name="connsiteY0" fmla="*/ 5081 h 78270"/>
                <a:gd name="connsiteX1" fmla="*/ 97332 w 296890"/>
                <a:gd name="connsiteY1" fmla="*/ 3042 h 78270"/>
                <a:gd name="connsiteX2" fmla="*/ 170553 w 296890"/>
                <a:gd name="connsiteY2" fmla="*/ 309 h 78270"/>
                <a:gd name="connsiteX3" fmla="*/ 254871 w 296890"/>
                <a:gd name="connsiteY3" fmla="*/ 67758 h 78270"/>
                <a:gd name="connsiteX0" fmla="*/ 73868 w 296890"/>
                <a:gd name="connsiteY0" fmla="*/ 142030 h 142030"/>
                <a:gd name="connsiteX1" fmla="*/ 97332 w 296890"/>
                <a:gd name="connsiteY1" fmla="*/ 10897 h 142030"/>
                <a:gd name="connsiteX2" fmla="*/ 170553 w 296890"/>
                <a:gd name="connsiteY2" fmla="*/ 8164 h 142030"/>
                <a:gd name="connsiteX3" fmla="*/ 254871 w 296890"/>
                <a:gd name="connsiteY3" fmla="*/ 75613 h 142030"/>
                <a:gd name="connsiteX4" fmla="*/ 152620 w 296890"/>
                <a:gd name="connsiteY4" fmla="*/ 47605 h 142030"/>
                <a:gd name="connsiteX5" fmla="*/ 73868 w 296890"/>
                <a:gd name="connsiteY5" fmla="*/ 142030 h 142030"/>
                <a:gd name="connsiteX0" fmla="*/ 53427 w 296890"/>
                <a:gd name="connsiteY0" fmla="*/ 12936 h 142030"/>
                <a:gd name="connsiteX1" fmla="*/ 97332 w 296890"/>
                <a:gd name="connsiteY1" fmla="*/ 10897 h 142030"/>
                <a:gd name="connsiteX2" fmla="*/ 170553 w 296890"/>
                <a:gd name="connsiteY2" fmla="*/ 8164 h 142030"/>
                <a:gd name="connsiteX3" fmla="*/ 254871 w 296890"/>
                <a:gd name="connsiteY3" fmla="*/ 75613 h 142030"/>
                <a:gd name="connsiteX0" fmla="*/ 73868 w 296890"/>
                <a:gd name="connsiteY0" fmla="*/ 142030 h 146967"/>
                <a:gd name="connsiteX1" fmla="*/ 97332 w 296890"/>
                <a:gd name="connsiteY1" fmla="*/ 10897 h 146967"/>
                <a:gd name="connsiteX2" fmla="*/ 170553 w 296890"/>
                <a:gd name="connsiteY2" fmla="*/ 8164 h 146967"/>
                <a:gd name="connsiteX3" fmla="*/ 254871 w 296890"/>
                <a:gd name="connsiteY3" fmla="*/ 75613 h 146967"/>
                <a:gd name="connsiteX4" fmla="*/ 152620 w 296890"/>
                <a:gd name="connsiteY4" fmla="*/ 47605 h 146967"/>
                <a:gd name="connsiteX5" fmla="*/ 73868 w 296890"/>
                <a:gd name="connsiteY5" fmla="*/ 142030 h 146967"/>
                <a:gd name="connsiteX0" fmla="*/ 53427 w 296890"/>
                <a:gd name="connsiteY0" fmla="*/ 12936 h 146967"/>
                <a:gd name="connsiteX1" fmla="*/ 97332 w 296890"/>
                <a:gd name="connsiteY1" fmla="*/ 10897 h 146967"/>
                <a:gd name="connsiteX2" fmla="*/ 170553 w 296890"/>
                <a:gd name="connsiteY2" fmla="*/ 8164 h 146967"/>
                <a:gd name="connsiteX3" fmla="*/ 151680 w 296890"/>
                <a:gd name="connsiteY3" fmla="*/ 146967 h 146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890" h="146967" stroke="0" extrusionOk="0">
                  <a:moveTo>
                    <a:pt x="73868" y="142030"/>
                  </a:moveTo>
                  <a:cubicBezTo>
                    <a:pt x="-60352" y="132601"/>
                    <a:pt x="81218" y="33208"/>
                    <a:pt x="97332" y="10897"/>
                  </a:cubicBezTo>
                  <a:cubicBezTo>
                    <a:pt x="113446" y="-11414"/>
                    <a:pt x="145699" y="7304"/>
                    <a:pt x="170553" y="8164"/>
                  </a:cubicBezTo>
                  <a:cubicBezTo>
                    <a:pt x="289270" y="12272"/>
                    <a:pt x="339175" y="52193"/>
                    <a:pt x="254871" y="75613"/>
                  </a:cubicBezTo>
                  <a:lnTo>
                    <a:pt x="152620" y="47605"/>
                  </a:lnTo>
                  <a:lnTo>
                    <a:pt x="73868" y="142030"/>
                  </a:lnTo>
                  <a:close/>
                </a:path>
                <a:path w="296890" h="146967" fill="none">
                  <a:moveTo>
                    <a:pt x="53427" y="12936"/>
                  </a:moveTo>
                  <a:cubicBezTo>
                    <a:pt x="-80793" y="3507"/>
                    <a:pt x="77811" y="11692"/>
                    <a:pt x="97332" y="10897"/>
                  </a:cubicBezTo>
                  <a:cubicBezTo>
                    <a:pt x="116853" y="10102"/>
                    <a:pt x="145699" y="7304"/>
                    <a:pt x="170553" y="8164"/>
                  </a:cubicBezTo>
                  <a:cubicBezTo>
                    <a:pt x="289270" y="12272"/>
                    <a:pt x="235984" y="123547"/>
                    <a:pt x="151680" y="146967"/>
                  </a:cubicBezTo>
                </a:path>
              </a:pathLst>
            </a:cu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753302" y="3136468"/>
            <a:ext cx="2005732" cy="722521"/>
            <a:chOff x="2753302" y="3136468"/>
            <a:chExt cx="2005732" cy="722521"/>
          </a:xfrm>
        </p:grpSpPr>
        <p:sp>
          <p:nvSpPr>
            <p:cNvPr id="96" name="Rectangle 97"/>
            <p:cNvSpPr>
              <a:spLocks noChangeAspect="1" noChangeArrowheads="1"/>
            </p:cNvSpPr>
            <p:nvPr/>
          </p:nvSpPr>
          <p:spPr bwMode="auto">
            <a:xfrm rot="21523999">
              <a:off x="2753302" y="3136468"/>
              <a:ext cx="238125" cy="414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4445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dirty="0">
                  <a:solidFill>
                    <a:srgbClr val="993300"/>
                  </a:solidFill>
                </a:rPr>
                <a:t>I</a:t>
              </a:r>
              <a:r>
                <a:rPr lang="en-GB" altLang="en-US" sz="2400" baseline="-25000" dirty="0">
                  <a:solidFill>
                    <a:srgbClr val="993300"/>
                  </a:solidFill>
                </a:rPr>
                <a:t>B</a:t>
              </a:r>
            </a:p>
          </p:txBody>
        </p:sp>
        <p:sp>
          <p:nvSpPr>
            <p:cNvPr id="97" name="Rectangle 98"/>
            <p:cNvSpPr>
              <a:spLocks noChangeAspect="1" noChangeArrowheads="1"/>
            </p:cNvSpPr>
            <p:nvPr/>
          </p:nvSpPr>
          <p:spPr bwMode="auto">
            <a:xfrm rot="9749">
              <a:off x="3578802" y="3497552"/>
              <a:ext cx="327025" cy="349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4445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000" dirty="0">
                  <a:solidFill>
                    <a:srgbClr val="000020"/>
                  </a:solidFill>
                  <a:latin typeface="Symbol" pitchFamily="18" charset="2"/>
                </a:rPr>
                <a:t>30</a:t>
              </a:r>
              <a:r>
                <a:rPr lang="en-GB" altLang="en-US" sz="1200" baseline="100000" dirty="0">
                  <a:solidFill>
                    <a:srgbClr val="000020"/>
                  </a:solidFill>
                </a:rPr>
                <a:t>O</a:t>
              </a:r>
            </a:p>
          </p:txBody>
        </p:sp>
        <p:sp>
          <p:nvSpPr>
            <p:cNvPr id="98" name="Line 100"/>
            <p:cNvSpPr>
              <a:spLocks noChangeShapeType="1"/>
            </p:cNvSpPr>
            <p:nvPr/>
          </p:nvSpPr>
          <p:spPr bwMode="auto">
            <a:xfrm flipH="1" flipV="1">
              <a:off x="3061854" y="3297382"/>
              <a:ext cx="1697180" cy="221674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SG" sz="3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9" name="Arc 54"/>
            <p:cNvSpPr/>
            <p:nvPr/>
          </p:nvSpPr>
          <p:spPr>
            <a:xfrm rot="19807363" flipH="1" flipV="1">
              <a:off x="3920815" y="3453600"/>
              <a:ext cx="144158" cy="405389"/>
            </a:xfrm>
            <a:custGeom>
              <a:avLst/>
              <a:gdLst>
                <a:gd name="connsiteX0" fmla="*/ 108534 w 288193"/>
                <a:gd name="connsiteY0" fmla="*/ 78270 h 79500"/>
                <a:gd name="connsiteX1" fmla="*/ 88809 w 288193"/>
                <a:gd name="connsiteY1" fmla="*/ 3042 h 79500"/>
                <a:gd name="connsiteX2" fmla="*/ 162030 w 288193"/>
                <a:gd name="connsiteY2" fmla="*/ 309 h 79500"/>
                <a:gd name="connsiteX3" fmla="*/ 246348 w 288193"/>
                <a:gd name="connsiteY3" fmla="*/ 67758 h 79500"/>
                <a:gd name="connsiteX4" fmla="*/ 144097 w 288193"/>
                <a:gd name="connsiteY4" fmla="*/ 39750 h 79500"/>
                <a:gd name="connsiteX5" fmla="*/ 108534 w 288193"/>
                <a:gd name="connsiteY5" fmla="*/ 78270 h 79500"/>
                <a:gd name="connsiteX0" fmla="*/ 108534 w 288193"/>
                <a:gd name="connsiteY0" fmla="*/ 78270 h 79500"/>
                <a:gd name="connsiteX1" fmla="*/ 88809 w 288193"/>
                <a:gd name="connsiteY1" fmla="*/ 3042 h 79500"/>
                <a:gd name="connsiteX2" fmla="*/ 162030 w 288193"/>
                <a:gd name="connsiteY2" fmla="*/ 309 h 79500"/>
                <a:gd name="connsiteX3" fmla="*/ 246348 w 288193"/>
                <a:gd name="connsiteY3" fmla="*/ 67758 h 79500"/>
                <a:gd name="connsiteX0" fmla="*/ 117057 w 296890"/>
                <a:gd name="connsiteY0" fmla="*/ 78270 h 78270"/>
                <a:gd name="connsiteX1" fmla="*/ 97332 w 296890"/>
                <a:gd name="connsiteY1" fmla="*/ 3042 h 78270"/>
                <a:gd name="connsiteX2" fmla="*/ 170553 w 296890"/>
                <a:gd name="connsiteY2" fmla="*/ 309 h 78270"/>
                <a:gd name="connsiteX3" fmla="*/ 254871 w 296890"/>
                <a:gd name="connsiteY3" fmla="*/ 67758 h 78270"/>
                <a:gd name="connsiteX4" fmla="*/ 152620 w 296890"/>
                <a:gd name="connsiteY4" fmla="*/ 39750 h 78270"/>
                <a:gd name="connsiteX5" fmla="*/ 117057 w 296890"/>
                <a:gd name="connsiteY5" fmla="*/ 78270 h 78270"/>
                <a:gd name="connsiteX0" fmla="*/ 53427 w 296890"/>
                <a:gd name="connsiteY0" fmla="*/ 5081 h 78270"/>
                <a:gd name="connsiteX1" fmla="*/ 97332 w 296890"/>
                <a:gd name="connsiteY1" fmla="*/ 3042 h 78270"/>
                <a:gd name="connsiteX2" fmla="*/ 170553 w 296890"/>
                <a:gd name="connsiteY2" fmla="*/ 309 h 78270"/>
                <a:gd name="connsiteX3" fmla="*/ 254871 w 296890"/>
                <a:gd name="connsiteY3" fmla="*/ 67758 h 78270"/>
                <a:gd name="connsiteX0" fmla="*/ 73868 w 296890"/>
                <a:gd name="connsiteY0" fmla="*/ 142030 h 142030"/>
                <a:gd name="connsiteX1" fmla="*/ 97332 w 296890"/>
                <a:gd name="connsiteY1" fmla="*/ 10897 h 142030"/>
                <a:gd name="connsiteX2" fmla="*/ 170553 w 296890"/>
                <a:gd name="connsiteY2" fmla="*/ 8164 h 142030"/>
                <a:gd name="connsiteX3" fmla="*/ 254871 w 296890"/>
                <a:gd name="connsiteY3" fmla="*/ 75613 h 142030"/>
                <a:gd name="connsiteX4" fmla="*/ 152620 w 296890"/>
                <a:gd name="connsiteY4" fmla="*/ 47605 h 142030"/>
                <a:gd name="connsiteX5" fmla="*/ 73868 w 296890"/>
                <a:gd name="connsiteY5" fmla="*/ 142030 h 142030"/>
                <a:gd name="connsiteX0" fmla="*/ 53427 w 296890"/>
                <a:gd name="connsiteY0" fmla="*/ 12936 h 142030"/>
                <a:gd name="connsiteX1" fmla="*/ 97332 w 296890"/>
                <a:gd name="connsiteY1" fmla="*/ 10897 h 142030"/>
                <a:gd name="connsiteX2" fmla="*/ 170553 w 296890"/>
                <a:gd name="connsiteY2" fmla="*/ 8164 h 142030"/>
                <a:gd name="connsiteX3" fmla="*/ 254871 w 296890"/>
                <a:gd name="connsiteY3" fmla="*/ 75613 h 142030"/>
                <a:gd name="connsiteX0" fmla="*/ 73868 w 296890"/>
                <a:gd name="connsiteY0" fmla="*/ 142030 h 146967"/>
                <a:gd name="connsiteX1" fmla="*/ 97332 w 296890"/>
                <a:gd name="connsiteY1" fmla="*/ 10897 h 146967"/>
                <a:gd name="connsiteX2" fmla="*/ 170553 w 296890"/>
                <a:gd name="connsiteY2" fmla="*/ 8164 h 146967"/>
                <a:gd name="connsiteX3" fmla="*/ 254871 w 296890"/>
                <a:gd name="connsiteY3" fmla="*/ 75613 h 146967"/>
                <a:gd name="connsiteX4" fmla="*/ 152620 w 296890"/>
                <a:gd name="connsiteY4" fmla="*/ 47605 h 146967"/>
                <a:gd name="connsiteX5" fmla="*/ 73868 w 296890"/>
                <a:gd name="connsiteY5" fmla="*/ 142030 h 146967"/>
                <a:gd name="connsiteX0" fmla="*/ 53427 w 296890"/>
                <a:gd name="connsiteY0" fmla="*/ 12936 h 146967"/>
                <a:gd name="connsiteX1" fmla="*/ 97332 w 296890"/>
                <a:gd name="connsiteY1" fmla="*/ 10897 h 146967"/>
                <a:gd name="connsiteX2" fmla="*/ 170553 w 296890"/>
                <a:gd name="connsiteY2" fmla="*/ 8164 h 146967"/>
                <a:gd name="connsiteX3" fmla="*/ 151680 w 296890"/>
                <a:gd name="connsiteY3" fmla="*/ 146967 h 146967"/>
                <a:gd name="connsiteX0" fmla="*/ 57284 w 280306"/>
                <a:gd name="connsiteY0" fmla="*/ 142308 h 147245"/>
                <a:gd name="connsiteX1" fmla="*/ 80748 w 280306"/>
                <a:gd name="connsiteY1" fmla="*/ 11175 h 147245"/>
                <a:gd name="connsiteX2" fmla="*/ 153969 w 280306"/>
                <a:gd name="connsiteY2" fmla="*/ 8442 h 147245"/>
                <a:gd name="connsiteX3" fmla="*/ 238287 w 280306"/>
                <a:gd name="connsiteY3" fmla="*/ 75891 h 147245"/>
                <a:gd name="connsiteX4" fmla="*/ 136036 w 280306"/>
                <a:gd name="connsiteY4" fmla="*/ 47883 h 147245"/>
                <a:gd name="connsiteX5" fmla="*/ 57284 w 280306"/>
                <a:gd name="connsiteY5" fmla="*/ 142308 h 147245"/>
                <a:gd name="connsiteX0" fmla="*/ 102237 w 280306"/>
                <a:gd name="connsiteY0" fmla="*/ 2861 h 147245"/>
                <a:gd name="connsiteX1" fmla="*/ 80748 w 280306"/>
                <a:gd name="connsiteY1" fmla="*/ 11175 h 147245"/>
                <a:gd name="connsiteX2" fmla="*/ 153969 w 280306"/>
                <a:gd name="connsiteY2" fmla="*/ 8442 h 147245"/>
                <a:gd name="connsiteX3" fmla="*/ 135096 w 280306"/>
                <a:gd name="connsiteY3" fmla="*/ 147245 h 147245"/>
                <a:gd name="connsiteX0" fmla="*/ 57284 w 280306"/>
                <a:gd name="connsiteY0" fmla="*/ 143479 h 148416"/>
                <a:gd name="connsiteX1" fmla="*/ 80748 w 280306"/>
                <a:gd name="connsiteY1" fmla="*/ 12346 h 148416"/>
                <a:gd name="connsiteX2" fmla="*/ 153969 w 280306"/>
                <a:gd name="connsiteY2" fmla="*/ 9613 h 148416"/>
                <a:gd name="connsiteX3" fmla="*/ 238287 w 280306"/>
                <a:gd name="connsiteY3" fmla="*/ 77062 h 148416"/>
                <a:gd name="connsiteX4" fmla="*/ 136036 w 280306"/>
                <a:gd name="connsiteY4" fmla="*/ 49054 h 148416"/>
                <a:gd name="connsiteX5" fmla="*/ 57284 w 280306"/>
                <a:gd name="connsiteY5" fmla="*/ 143479 h 148416"/>
                <a:gd name="connsiteX0" fmla="*/ 102237 w 280306"/>
                <a:gd name="connsiteY0" fmla="*/ 4032 h 148416"/>
                <a:gd name="connsiteX1" fmla="*/ 142734 w 280306"/>
                <a:gd name="connsiteY1" fmla="*/ 5469 h 148416"/>
                <a:gd name="connsiteX2" fmla="*/ 153969 w 280306"/>
                <a:gd name="connsiteY2" fmla="*/ 9613 h 148416"/>
                <a:gd name="connsiteX3" fmla="*/ 135096 w 280306"/>
                <a:gd name="connsiteY3" fmla="*/ 148416 h 148416"/>
                <a:gd name="connsiteX0" fmla="*/ 126146 w 230246"/>
                <a:gd name="connsiteY0" fmla="*/ 118779 h 148416"/>
                <a:gd name="connsiteX1" fmla="*/ 30688 w 230246"/>
                <a:gd name="connsiteY1" fmla="*/ 12346 h 148416"/>
                <a:gd name="connsiteX2" fmla="*/ 103909 w 230246"/>
                <a:gd name="connsiteY2" fmla="*/ 9613 h 148416"/>
                <a:gd name="connsiteX3" fmla="*/ 188227 w 230246"/>
                <a:gd name="connsiteY3" fmla="*/ 77062 h 148416"/>
                <a:gd name="connsiteX4" fmla="*/ 85976 w 230246"/>
                <a:gd name="connsiteY4" fmla="*/ 49054 h 148416"/>
                <a:gd name="connsiteX5" fmla="*/ 126146 w 230246"/>
                <a:gd name="connsiteY5" fmla="*/ 118779 h 148416"/>
                <a:gd name="connsiteX0" fmla="*/ 52177 w 230246"/>
                <a:gd name="connsiteY0" fmla="*/ 4032 h 148416"/>
                <a:gd name="connsiteX1" fmla="*/ 92674 w 230246"/>
                <a:gd name="connsiteY1" fmla="*/ 5469 h 148416"/>
                <a:gd name="connsiteX2" fmla="*/ 103909 w 230246"/>
                <a:gd name="connsiteY2" fmla="*/ 9613 h 148416"/>
                <a:gd name="connsiteX3" fmla="*/ 85036 w 230246"/>
                <a:gd name="connsiteY3" fmla="*/ 148416 h 148416"/>
                <a:gd name="connsiteX0" fmla="*/ 99020 w 203120"/>
                <a:gd name="connsiteY0" fmla="*/ 123086 h 152723"/>
                <a:gd name="connsiteX1" fmla="*/ 3562 w 203120"/>
                <a:gd name="connsiteY1" fmla="*/ 16653 h 152723"/>
                <a:gd name="connsiteX2" fmla="*/ 76783 w 203120"/>
                <a:gd name="connsiteY2" fmla="*/ 13920 h 152723"/>
                <a:gd name="connsiteX3" fmla="*/ 161101 w 203120"/>
                <a:gd name="connsiteY3" fmla="*/ 81369 h 152723"/>
                <a:gd name="connsiteX4" fmla="*/ 58850 w 203120"/>
                <a:gd name="connsiteY4" fmla="*/ 53361 h 152723"/>
                <a:gd name="connsiteX5" fmla="*/ 99020 w 203120"/>
                <a:gd name="connsiteY5" fmla="*/ 123086 h 152723"/>
                <a:gd name="connsiteX0" fmla="*/ 83628 w 203120"/>
                <a:gd name="connsiteY0" fmla="*/ 3202 h 152723"/>
                <a:gd name="connsiteX1" fmla="*/ 65548 w 203120"/>
                <a:gd name="connsiteY1" fmla="*/ 9776 h 152723"/>
                <a:gd name="connsiteX2" fmla="*/ 76783 w 203120"/>
                <a:gd name="connsiteY2" fmla="*/ 13920 h 152723"/>
                <a:gd name="connsiteX3" fmla="*/ 57910 w 203120"/>
                <a:gd name="connsiteY3" fmla="*/ 152723 h 152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120" h="152723" stroke="0" extrusionOk="0">
                  <a:moveTo>
                    <a:pt x="99020" y="123086"/>
                  </a:moveTo>
                  <a:cubicBezTo>
                    <a:pt x="-35200" y="113657"/>
                    <a:pt x="7268" y="34847"/>
                    <a:pt x="3562" y="16653"/>
                  </a:cubicBezTo>
                  <a:cubicBezTo>
                    <a:pt x="-144" y="-1541"/>
                    <a:pt x="51929" y="13060"/>
                    <a:pt x="76783" y="13920"/>
                  </a:cubicBezTo>
                  <a:cubicBezTo>
                    <a:pt x="195500" y="18028"/>
                    <a:pt x="245405" y="57949"/>
                    <a:pt x="161101" y="81369"/>
                  </a:cubicBezTo>
                  <a:lnTo>
                    <a:pt x="58850" y="53361"/>
                  </a:lnTo>
                  <a:lnTo>
                    <a:pt x="99020" y="123086"/>
                  </a:lnTo>
                  <a:close/>
                </a:path>
                <a:path w="203120" h="152723" fill="none">
                  <a:moveTo>
                    <a:pt x="83628" y="3202"/>
                  </a:moveTo>
                  <a:cubicBezTo>
                    <a:pt x="-50592" y="-6227"/>
                    <a:pt x="66689" y="7990"/>
                    <a:pt x="65548" y="9776"/>
                  </a:cubicBezTo>
                  <a:cubicBezTo>
                    <a:pt x="64407" y="11562"/>
                    <a:pt x="51929" y="13060"/>
                    <a:pt x="76783" y="13920"/>
                  </a:cubicBezTo>
                  <a:cubicBezTo>
                    <a:pt x="195500" y="18028"/>
                    <a:pt x="142214" y="129303"/>
                    <a:pt x="57910" y="152723"/>
                  </a:cubicBezTo>
                </a:path>
              </a:pathLst>
            </a:cu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759035" y="1813359"/>
            <a:ext cx="1323689" cy="1705697"/>
            <a:chOff x="4759035" y="1813359"/>
            <a:chExt cx="1323689" cy="1705697"/>
          </a:xfrm>
        </p:grpSpPr>
        <p:sp>
          <p:nvSpPr>
            <p:cNvPr id="101" name="Rectangle 103"/>
            <p:cNvSpPr>
              <a:spLocks noChangeAspect="1" noChangeArrowheads="1"/>
            </p:cNvSpPr>
            <p:nvPr/>
          </p:nvSpPr>
          <p:spPr bwMode="auto">
            <a:xfrm rot="249192">
              <a:off x="5844599" y="1813359"/>
              <a:ext cx="238125" cy="414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4445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dirty="0">
                  <a:solidFill>
                    <a:srgbClr val="0000FF"/>
                  </a:solidFill>
                </a:rPr>
                <a:t>I</a:t>
              </a:r>
              <a:r>
                <a:rPr lang="en-GB" altLang="en-US" sz="2400" baseline="-25000" dirty="0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102" name="Rectangle 104"/>
            <p:cNvSpPr>
              <a:spLocks noChangeAspect="1" noChangeArrowheads="1"/>
            </p:cNvSpPr>
            <p:nvPr/>
          </p:nvSpPr>
          <p:spPr bwMode="auto">
            <a:xfrm rot="21568393">
              <a:off x="5029275" y="2520419"/>
              <a:ext cx="336622" cy="349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4445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000" dirty="0">
                  <a:solidFill>
                    <a:srgbClr val="000020"/>
                  </a:solidFill>
                  <a:latin typeface="Symbol" pitchFamily="18" charset="2"/>
                </a:rPr>
                <a:t>30</a:t>
              </a:r>
              <a:r>
                <a:rPr lang="en-GB" altLang="en-US" sz="1200" baseline="100000" dirty="0">
                  <a:solidFill>
                    <a:srgbClr val="000020"/>
                  </a:solidFill>
                </a:rPr>
                <a:t>O</a:t>
              </a: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V="1">
              <a:off x="4759035" y="2105891"/>
              <a:ext cx="990601" cy="1413165"/>
            </a:xfrm>
            <a:prstGeom prst="straightConnector1">
              <a:avLst/>
            </a:prstGeom>
            <a:ln w="25400">
              <a:solidFill>
                <a:srgbClr val="002F8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Arc 54"/>
            <p:cNvSpPr/>
            <p:nvPr/>
          </p:nvSpPr>
          <p:spPr>
            <a:xfrm rot="6794828" flipH="1" flipV="1">
              <a:off x="4846135" y="2846651"/>
              <a:ext cx="371440" cy="209577"/>
            </a:xfrm>
            <a:custGeom>
              <a:avLst/>
              <a:gdLst>
                <a:gd name="connsiteX0" fmla="*/ 108534 w 288193"/>
                <a:gd name="connsiteY0" fmla="*/ 78270 h 79500"/>
                <a:gd name="connsiteX1" fmla="*/ 88809 w 288193"/>
                <a:gd name="connsiteY1" fmla="*/ 3042 h 79500"/>
                <a:gd name="connsiteX2" fmla="*/ 162030 w 288193"/>
                <a:gd name="connsiteY2" fmla="*/ 309 h 79500"/>
                <a:gd name="connsiteX3" fmla="*/ 246348 w 288193"/>
                <a:gd name="connsiteY3" fmla="*/ 67758 h 79500"/>
                <a:gd name="connsiteX4" fmla="*/ 144097 w 288193"/>
                <a:gd name="connsiteY4" fmla="*/ 39750 h 79500"/>
                <a:gd name="connsiteX5" fmla="*/ 108534 w 288193"/>
                <a:gd name="connsiteY5" fmla="*/ 78270 h 79500"/>
                <a:gd name="connsiteX0" fmla="*/ 108534 w 288193"/>
                <a:gd name="connsiteY0" fmla="*/ 78270 h 79500"/>
                <a:gd name="connsiteX1" fmla="*/ 88809 w 288193"/>
                <a:gd name="connsiteY1" fmla="*/ 3042 h 79500"/>
                <a:gd name="connsiteX2" fmla="*/ 162030 w 288193"/>
                <a:gd name="connsiteY2" fmla="*/ 309 h 79500"/>
                <a:gd name="connsiteX3" fmla="*/ 246348 w 288193"/>
                <a:gd name="connsiteY3" fmla="*/ 67758 h 79500"/>
                <a:gd name="connsiteX0" fmla="*/ 117057 w 296890"/>
                <a:gd name="connsiteY0" fmla="*/ 78270 h 78270"/>
                <a:gd name="connsiteX1" fmla="*/ 97332 w 296890"/>
                <a:gd name="connsiteY1" fmla="*/ 3042 h 78270"/>
                <a:gd name="connsiteX2" fmla="*/ 170553 w 296890"/>
                <a:gd name="connsiteY2" fmla="*/ 309 h 78270"/>
                <a:gd name="connsiteX3" fmla="*/ 254871 w 296890"/>
                <a:gd name="connsiteY3" fmla="*/ 67758 h 78270"/>
                <a:gd name="connsiteX4" fmla="*/ 152620 w 296890"/>
                <a:gd name="connsiteY4" fmla="*/ 39750 h 78270"/>
                <a:gd name="connsiteX5" fmla="*/ 117057 w 296890"/>
                <a:gd name="connsiteY5" fmla="*/ 78270 h 78270"/>
                <a:gd name="connsiteX0" fmla="*/ 53427 w 296890"/>
                <a:gd name="connsiteY0" fmla="*/ 5081 h 78270"/>
                <a:gd name="connsiteX1" fmla="*/ 97332 w 296890"/>
                <a:gd name="connsiteY1" fmla="*/ 3042 h 78270"/>
                <a:gd name="connsiteX2" fmla="*/ 170553 w 296890"/>
                <a:gd name="connsiteY2" fmla="*/ 309 h 78270"/>
                <a:gd name="connsiteX3" fmla="*/ 254871 w 296890"/>
                <a:gd name="connsiteY3" fmla="*/ 67758 h 78270"/>
                <a:gd name="connsiteX0" fmla="*/ 73868 w 296890"/>
                <a:gd name="connsiteY0" fmla="*/ 142030 h 142030"/>
                <a:gd name="connsiteX1" fmla="*/ 97332 w 296890"/>
                <a:gd name="connsiteY1" fmla="*/ 10897 h 142030"/>
                <a:gd name="connsiteX2" fmla="*/ 170553 w 296890"/>
                <a:gd name="connsiteY2" fmla="*/ 8164 h 142030"/>
                <a:gd name="connsiteX3" fmla="*/ 254871 w 296890"/>
                <a:gd name="connsiteY3" fmla="*/ 75613 h 142030"/>
                <a:gd name="connsiteX4" fmla="*/ 152620 w 296890"/>
                <a:gd name="connsiteY4" fmla="*/ 47605 h 142030"/>
                <a:gd name="connsiteX5" fmla="*/ 73868 w 296890"/>
                <a:gd name="connsiteY5" fmla="*/ 142030 h 142030"/>
                <a:gd name="connsiteX0" fmla="*/ 53427 w 296890"/>
                <a:gd name="connsiteY0" fmla="*/ 12936 h 142030"/>
                <a:gd name="connsiteX1" fmla="*/ 97332 w 296890"/>
                <a:gd name="connsiteY1" fmla="*/ 10897 h 142030"/>
                <a:gd name="connsiteX2" fmla="*/ 170553 w 296890"/>
                <a:gd name="connsiteY2" fmla="*/ 8164 h 142030"/>
                <a:gd name="connsiteX3" fmla="*/ 254871 w 296890"/>
                <a:gd name="connsiteY3" fmla="*/ 75613 h 142030"/>
                <a:gd name="connsiteX0" fmla="*/ 73868 w 296890"/>
                <a:gd name="connsiteY0" fmla="*/ 142030 h 146967"/>
                <a:gd name="connsiteX1" fmla="*/ 97332 w 296890"/>
                <a:gd name="connsiteY1" fmla="*/ 10897 h 146967"/>
                <a:gd name="connsiteX2" fmla="*/ 170553 w 296890"/>
                <a:gd name="connsiteY2" fmla="*/ 8164 h 146967"/>
                <a:gd name="connsiteX3" fmla="*/ 254871 w 296890"/>
                <a:gd name="connsiteY3" fmla="*/ 75613 h 146967"/>
                <a:gd name="connsiteX4" fmla="*/ 152620 w 296890"/>
                <a:gd name="connsiteY4" fmla="*/ 47605 h 146967"/>
                <a:gd name="connsiteX5" fmla="*/ 73868 w 296890"/>
                <a:gd name="connsiteY5" fmla="*/ 142030 h 146967"/>
                <a:gd name="connsiteX0" fmla="*/ 53427 w 296890"/>
                <a:gd name="connsiteY0" fmla="*/ 12936 h 146967"/>
                <a:gd name="connsiteX1" fmla="*/ 97332 w 296890"/>
                <a:gd name="connsiteY1" fmla="*/ 10897 h 146967"/>
                <a:gd name="connsiteX2" fmla="*/ 170553 w 296890"/>
                <a:gd name="connsiteY2" fmla="*/ 8164 h 146967"/>
                <a:gd name="connsiteX3" fmla="*/ 151680 w 296890"/>
                <a:gd name="connsiteY3" fmla="*/ 146967 h 146967"/>
                <a:gd name="connsiteX0" fmla="*/ 73868 w 296890"/>
                <a:gd name="connsiteY0" fmla="*/ 142030 h 270212"/>
                <a:gd name="connsiteX1" fmla="*/ 97332 w 296890"/>
                <a:gd name="connsiteY1" fmla="*/ 10897 h 270212"/>
                <a:gd name="connsiteX2" fmla="*/ 170553 w 296890"/>
                <a:gd name="connsiteY2" fmla="*/ 8164 h 270212"/>
                <a:gd name="connsiteX3" fmla="*/ 254871 w 296890"/>
                <a:gd name="connsiteY3" fmla="*/ 75613 h 270212"/>
                <a:gd name="connsiteX4" fmla="*/ 152620 w 296890"/>
                <a:gd name="connsiteY4" fmla="*/ 47605 h 270212"/>
                <a:gd name="connsiteX5" fmla="*/ 73868 w 296890"/>
                <a:gd name="connsiteY5" fmla="*/ 142030 h 270212"/>
                <a:gd name="connsiteX0" fmla="*/ 53427 w 296890"/>
                <a:gd name="connsiteY0" fmla="*/ 12936 h 270212"/>
                <a:gd name="connsiteX1" fmla="*/ 97332 w 296890"/>
                <a:gd name="connsiteY1" fmla="*/ 10897 h 270212"/>
                <a:gd name="connsiteX2" fmla="*/ 170553 w 296890"/>
                <a:gd name="connsiteY2" fmla="*/ 8164 h 270212"/>
                <a:gd name="connsiteX3" fmla="*/ 193871 w 296890"/>
                <a:gd name="connsiteY3" fmla="*/ 270212 h 270212"/>
                <a:gd name="connsiteX0" fmla="*/ 57284 w 280306"/>
                <a:gd name="connsiteY0" fmla="*/ 150036 h 278218"/>
                <a:gd name="connsiteX1" fmla="*/ 80748 w 280306"/>
                <a:gd name="connsiteY1" fmla="*/ 18903 h 278218"/>
                <a:gd name="connsiteX2" fmla="*/ 153969 w 280306"/>
                <a:gd name="connsiteY2" fmla="*/ 16170 h 278218"/>
                <a:gd name="connsiteX3" fmla="*/ 238287 w 280306"/>
                <a:gd name="connsiteY3" fmla="*/ 83619 h 278218"/>
                <a:gd name="connsiteX4" fmla="*/ 136036 w 280306"/>
                <a:gd name="connsiteY4" fmla="*/ 55611 h 278218"/>
                <a:gd name="connsiteX5" fmla="*/ 57284 w 280306"/>
                <a:gd name="connsiteY5" fmla="*/ 150036 h 278218"/>
                <a:gd name="connsiteX0" fmla="*/ 176137 w 280306"/>
                <a:gd name="connsiteY0" fmla="*/ 2198 h 278218"/>
                <a:gd name="connsiteX1" fmla="*/ 80748 w 280306"/>
                <a:gd name="connsiteY1" fmla="*/ 18903 h 278218"/>
                <a:gd name="connsiteX2" fmla="*/ 153969 w 280306"/>
                <a:gd name="connsiteY2" fmla="*/ 16170 h 278218"/>
                <a:gd name="connsiteX3" fmla="*/ 177287 w 280306"/>
                <a:gd name="connsiteY3" fmla="*/ 278218 h 278218"/>
                <a:gd name="connsiteX0" fmla="*/ 57284 w 280306"/>
                <a:gd name="connsiteY0" fmla="*/ 147838 h 276020"/>
                <a:gd name="connsiteX1" fmla="*/ 80748 w 280306"/>
                <a:gd name="connsiteY1" fmla="*/ 16705 h 276020"/>
                <a:gd name="connsiteX2" fmla="*/ 153969 w 280306"/>
                <a:gd name="connsiteY2" fmla="*/ 13972 h 276020"/>
                <a:gd name="connsiteX3" fmla="*/ 238287 w 280306"/>
                <a:gd name="connsiteY3" fmla="*/ 81421 h 276020"/>
                <a:gd name="connsiteX4" fmla="*/ 136036 w 280306"/>
                <a:gd name="connsiteY4" fmla="*/ 53413 h 276020"/>
                <a:gd name="connsiteX5" fmla="*/ 57284 w 280306"/>
                <a:gd name="connsiteY5" fmla="*/ 147838 h 276020"/>
                <a:gd name="connsiteX0" fmla="*/ 176137 w 280306"/>
                <a:gd name="connsiteY0" fmla="*/ 0 h 276020"/>
                <a:gd name="connsiteX1" fmla="*/ 80748 w 280306"/>
                <a:gd name="connsiteY1" fmla="*/ 16705 h 276020"/>
                <a:gd name="connsiteX2" fmla="*/ 153969 w 280306"/>
                <a:gd name="connsiteY2" fmla="*/ 13972 h 276020"/>
                <a:gd name="connsiteX3" fmla="*/ 177287 w 280306"/>
                <a:gd name="connsiteY3" fmla="*/ 276020 h 276020"/>
                <a:gd name="connsiteX0" fmla="*/ 57284 w 280306"/>
                <a:gd name="connsiteY0" fmla="*/ 147838 h 276020"/>
                <a:gd name="connsiteX1" fmla="*/ 80748 w 280306"/>
                <a:gd name="connsiteY1" fmla="*/ 16705 h 276020"/>
                <a:gd name="connsiteX2" fmla="*/ 153969 w 280306"/>
                <a:gd name="connsiteY2" fmla="*/ 13972 h 276020"/>
                <a:gd name="connsiteX3" fmla="*/ 238287 w 280306"/>
                <a:gd name="connsiteY3" fmla="*/ 81421 h 276020"/>
                <a:gd name="connsiteX4" fmla="*/ 136036 w 280306"/>
                <a:gd name="connsiteY4" fmla="*/ 53413 h 276020"/>
                <a:gd name="connsiteX5" fmla="*/ 57284 w 280306"/>
                <a:gd name="connsiteY5" fmla="*/ 147838 h 276020"/>
                <a:gd name="connsiteX0" fmla="*/ 176137 w 280306"/>
                <a:gd name="connsiteY0" fmla="*/ 0 h 276020"/>
                <a:gd name="connsiteX1" fmla="*/ 148996 w 280306"/>
                <a:gd name="connsiteY1" fmla="*/ 34004 h 276020"/>
                <a:gd name="connsiteX2" fmla="*/ 153969 w 280306"/>
                <a:gd name="connsiteY2" fmla="*/ 13972 h 276020"/>
                <a:gd name="connsiteX3" fmla="*/ 177287 w 280306"/>
                <a:gd name="connsiteY3" fmla="*/ 276020 h 276020"/>
                <a:gd name="connsiteX0" fmla="*/ 57284 w 280306"/>
                <a:gd name="connsiteY0" fmla="*/ 147838 h 276020"/>
                <a:gd name="connsiteX1" fmla="*/ 80748 w 280306"/>
                <a:gd name="connsiteY1" fmla="*/ 16705 h 276020"/>
                <a:gd name="connsiteX2" fmla="*/ 153969 w 280306"/>
                <a:gd name="connsiteY2" fmla="*/ 13972 h 276020"/>
                <a:gd name="connsiteX3" fmla="*/ 238287 w 280306"/>
                <a:gd name="connsiteY3" fmla="*/ 81421 h 276020"/>
                <a:gd name="connsiteX4" fmla="*/ 136036 w 280306"/>
                <a:gd name="connsiteY4" fmla="*/ 53413 h 276020"/>
                <a:gd name="connsiteX5" fmla="*/ 57284 w 280306"/>
                <a:gd name="connsiteY5" fmla="*/ 147838 h 276020"/>
                <a:gd name="connsiteX0" fmla="*/ 176137 w 280306"/>
                <a:gd name="connsiteY0" fmla="*/ 0 h 276020"/>
                <a:gd name="connsiteX1" fmla="*/ 148996 w 280306"/>
                <a:gd name="connsiteY1" fmla="*/ 34004 h 276020"/>
                <a:gd name="connsiteX2" fmla="*/ 165856 w 280306"/>
                <a:gd name="connsiteY2" fmla="*/ 22776 h 276020"/>
                <a:gd name="connsiteX3" fmla="*/ 177287 w 280306"/>
                <a:gd name="connsiteY3" fmla="*/ 276020 h 27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306" h="276020" stroke="0" extrusionOk="0">
                  <a:moveTo>
                    <a:pt x="57284" y="147838"/>
                  </a:moveTo>
                  <a:cubicBezTo>
                    <a:pt x="-76936" y="138409"/>
                    <a:pt x="64634" y="39016"/>
                    <a:pt x="80748" y="16705"/>
                  </a:cubicBezTo>
                  <a:cubicBezTo>
                    <a:pt x="96862" y="-5606"/>
                    <a:pt x="129115" y="13112"/>
                    <a:pt x="153969" y="13972"/>
                  </a:cubicBezTo>
                  <a:cubicBezTo>
                    <a:pt x="272686" y="18080"/>
                    <a:pt x="322591" y="58001"/>
                    <a:pt x="238287" y="81421"/>
                  </a:cubicBezTo>
                  <a:lnTo>
                    <a:pt x="136036" y="53413"/>
                  </a:lnTo>
                  <a:lnTo>
                    <a:pt x="57284" y="147838"/>
                  </a:lnTo>
                  <a:close/>
                </a:path>
                <a:path w="280306" h="276020" fill="none">
                  <a:moveTo>
                    <a:pt x="176137" y="0"/>
                  </a:moveTo>
                  <a:cubicBezTo>
                    <a:pt x="160581" y="11962"/>
                    <a:pt x="150710" y="30208"/>
                    <a:pt x="148996" y="34004"/>
                  </a:cubicBezTo>
                  <a:cubicBezTo>
                    <a:pt x="147282" y="37800"/>
                    <a:pt x="141002" y="21916"/>
                    <a:pt x="165856" y="22776"/>
                  </a:cubicBezTo>
                  <a:cubicBezTo>
                    <a:pt x="284573" y="26884"/>
                    <a:pt x="261591" y="252600"/>
                    <a:pt x="177287" y="276020"/>
                  </a:cubicBezTo>
                </a:path>
              </a:pathLst>
            </a:cu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595255" y="1541934"/>
            <a:ext cx="4835813" cy="4020955"/>
            <a:chOff x="3595255" y="1541934"/>
            <a:chExt cx="4835813" cy="4020955"/>
          </a:xfrm>
        </p:grpSpPr>
        <p:sp>
          <p:nvSpPr>
            <p:cNvPr id="106" name="Arc 60"/>
            <p:cNvSpPr>
              <a:spLocks noChangeAspect="1"/>
            </p:cNvSpPr>
            <p:nvPr/>
          </p:nvSpPr>
          <p:spPr bwMode="auto">
            <a:xfrm>
              <a:off x="5569074" y="1541934"/>
              <a:ext cx="263525" cy="40005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SG" sz="3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Arc 82"/>
            <p:cNvSpPr>
              <a:spLocks noChangeAspect="1"/>
            </p:cNvSpPr>
            <p:nvPr/>
          </p:nvSpPr>
          <p:spPr bwMode="auto">
            <a:xfrm>
              <a:off x="8132618" y="1662545"/>
              <a:ext cx="298450" cy="146050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21599"/>
                <a:gd name="T1" fmla="*/ 21363 h 21600"/>
                <a:gd name="T2" fmla="*/ 21489 w 21599"/>
                <a:gd name="T3" fmla="*/ 0 h 21600"/>
                <a:gd name="T4" fmla="*/ 21599 w 215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9" h="21600" fill="none" extrusionOk="0">
                  <a:moveTo>
                    <a:pt x="0" y="21363"/>
                  </a:moveTo>
                  <a:cubicBezTo>
                    <a:pt x="129" y="9569"/>
                    <a:pt x="9695" y="60"/>
                    <a:pt x="21489" y="0"/>
                  </a:cubicBezTo>
                </a:path>
                <a:path w="21599" h="21600" stroke="0" extrusionOk="0">
                  <a:moveTo>
                    <a:pt x="0" y="21363"/>
                  </a:moveTo>
                  <a:cubicBezTo>
                    <a:pt x="129" y="9569"/>
                    <a:pt x="9695" y="60"/>
                    <a:pt x="21489" y="0"/>
                  </a:cubicBezTo>
                  <a:lnTo>
                    <a:pt x="21599" y="21600"/>
                  </a:lnTo>
                  <a:close/>
                </a:path>
              </a:pathLst>
            </a:custGeom>
            <a:noFill/>
            <a:ln w="12700" cap="rnd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SG" sz="3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4738254" y="3497900"/>
              <a:ext cx="2313710" cy="842797"/>
              <a:chOff x="4738254" y="3497900"/>
              <a:chExt cx="2313710" cy="842797"/>
            </a:xfrm>
          </p:grpSpPr>
          <p:sp>
            <p:nvSpPr>
              <p:cNvPr id="137" name="Line 58"/>
              <p:cNvSpPr>
                <a:spLocks noChangeAspect="1" noChangeShapeType="1"/>
              </p:cNvSpPr>
              <p:nvPr/>
            </p:nvSpPr>
            <p:spPr bwMode="auto">
              <a:xfrm flipH="1" flipV="1">
                <a:off x="4738254" y="3537397"/>
                <a:ext cx="706581" cy="406940"/>
              </a:xfrm>
              <a:prstGeom prst="line">
                <a:avLst/>
              </a:prstGeom>
              <a:noFill/>
              <a:ln w="25400">
                <a:solidFill>
                  <a:srgbClr val="00B05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SG" sz="360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5449146" y="3926359"/>
                <a:ext cx="1602818" cy="414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44450">
                <a:spAutoFit/>
              </a:bodyPr>
              <a:lstStyle>
                <a:lvl1pPr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2400" dirty="0" smtClean="0">
                    <a:solidFill>
                      <a:srgbClr val="00B050"/>
                    </a:solidFill>
                  </a:rPr>
                  <a:t>I</a:t>
                </a:r>
                <a:r>
                  <a:rPr lang="en-GB" altLang="en-US" sz="2400" baseline="-25000" dirty="0" smtClean="0">
                    <a:solidFill>
                      <a:srgbClr val="00B050"/>
                    </a:solidFill>
                  </a:rPr>
                  <a:t>AB</a:t>
                </a:r>
                <a:r>
                  <a:rPr lang="en-GB" altLang="en-US" sz="2400" dirty="0" smtClean="0">
                    <a:solidFill>
                      <a:srgbClr val="00B050"/>
                    </a:solidFill>
                  </a:rPr>
                  <a:t>=22 </a:t>
                </a:r>
                <a:r>
                  <a:rPr lang="en-GB" altLang="en-US" sz="2400" dirty="0">
                    <a:solidFill>
                      <a:srgbClr val="00B050"/>
                    </a:solidFill>
                  </a:rPr>
                  <a:t>A</a:t>
                </a:r>
                <a:endParaRPr lang="en-GB" altLang="en-US" sz="2400" baseline="-25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39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5219967" y="3519094"/>
                <a:ext cx="418833" cy="3526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44450">
                <a:spAutoFit/>
              </a:bodyPr>
              <a:lstStyle>
                <a:lvl1pPr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2000" dirty="0" smtClean="0">
                    <a:solidFill>
                      <a:srgbClr val="000020"/>
                    </a:solidFill>
                    <a:latin typeface="Symbol" pitchFamily="18" charset="2"/>
                  </a:rPr>
                  <a:t>45</a:t>
                </a:r>
                <a:r>
                  <a:rPr lang="en-GB" altLang="en-US" sz="1200" baseline="100000" dirty="0" smtClean="0">
                    <a:solidFill>
                      <a:srgbClr val="000020"/>
                    </a:solidFill>
                  </a:rPr>
                  <a:t>O</a:t>
                </a:r>
                <a:endParaRPr lang="en-GB" altLang="en-US" sz="1200" baseline="100000" dirty="0">
                  <a:solidFill>
                    <a:srgbClr val="000020"/>
                  </a:solidFill>
                </a:endParaRPr>
              </a:p>
            </p:txBody>
          </p:sp>
          <p:sp>
            <p:nvSpPr>
              <p:cNvPr id="140" name="Arc 54"/>
              <p:cNvSpPr/>
              <p:nvPr/>
            </p:nvSpPr>
            <p:spPr>
              <a:xfrm rot="8339811" flipH="1">
                <a:off x="4958070" y="3497900"/>
                <a:ext cx="296890" cy="146967"/>
              </a:xfrm>
              <a:custGeom>
                <a:avLst/>
                <a:gdLst>
                  <a:gd name="connsiteX0" fmla="*/ 108534 w 288193"/>
                  <a:gd name="connsiteY0" fmla="*/ 78270 h 79500"/>
                  <a:gd name="connsiteX1" fmla="*/ 88809 w 288193"/>
                  <a:gd name="connsiteY1" fmla="*/ 3042 h 79500"/>
                  <a:gd name="connsiteX2" fmla="*/ 162030 w 288193"/>
                  <a:gd name="connsiteY2" fmla="*/ 309 h 79500"/>
                  <a:gd name="connsiteX3" fmla="*/ 246348 w 288193"/>
                  <a:gd name="connsiteY3" fmla="*/ 67758 h 79500"/>
                  <a:gd name="connsiteX4" fmla="*/ 144097 w 288193"/>
                  <a:gd name="connsiteY4" fmla="*/ 39750 h 79500"/>
                  <a:gd name="connsiteX5" fmla="*/ 108534 w 288193"/>
                  <a:gd name="connsiteY5" fmla="*/ 78270 h 79500"/>
                  <a:gd name="connsiteX0" fmla="*/ 108534 w 288193"/>
                  <a:gd name="connsiteY0" fmla="*/ 78270 h 79500"/>
                  <a:gd name="connsiteX1" fmla="*/ 88809 w 288193"/>
                  <a:gd name="connsiteY1" fmla="*/ 3042 h 79500"/>
                  <a:gd name="connsiteX2" fmla="*/ 162030 w 288193"/>
                  <a:gd name="connsiteY2" fmla="*/ 309 h 79500"/>
                  <a:gd name="connsiteX3" fmla="*/ 246348 w 288193"/>
                  <a:gd name="connsiteY3" fmla="*/ 67758 h 79500"/>
                  <a:gd name="connsiteX0" fmla="*/ 117057 w 296890"/>
                  <a:gd name="connsiteY0" fmla="*/ 78270 h 78270"/>
                  <a:gd name="connsiteX1" fmla="*/ 97332 w 296890"/>
                  <a:gd name="connsiteY1" fmla="*/ 3042 h 78270"/>
                  <a:gd name="connsiteX2" fmla="*/ 170553 w 296890"/>
                  <a:gd name="connsiteY2" fmla="*/ 309 h 78270"/>
                  <a:gd name="connsiteX3" fmla="*/ 254871 w 296890"/>
                  <a:gd name="connsiteY3" fmla="*/ 67758 h 78270"/>
                  <a:gd name="connsiteX4" fmla="*/ 152620 w 296890"/>
                  <a:gd name="connsiteY4" fmla="*/ 39750 h 78270"/>
                  <a:gd name="connsiteX5" fmla="*/ 117057 w 296890"/>
                  <a:gd name="connsiteY5" fmla="*/ 78270 h 78270"/>
                  <a:gd name="connsiteX0" fmla="*/ 53427 w 296890"/>
                  <a:gd name="connsiteY0" fmla="*/ 5081 h 78270"/>
                  <a:gd name="connsiteX1" fmla="*/ 97332 w 296890"/>
                  <a:gd name="connsiteY1" fmla="*/ 3042 h 78270"/>
                  <a:gd name="connsiteX2" fmla="*/ 170553 w 296890"/>
                  <a:gd name="connsiteY2" fmla="*/ 309 h 78270"/>
                  <a:gd name="connsiteX3" fmla="*/ 254871 w 296890"/>
                  <a:gd name="connsiteY3" fmla="*/ 67758 h 78270"/>
                  <a:gd name="connsiteX0" fmla="*/ 73868 w 296890"/>
                  <a:gd name="connsiteY0" fmla="*/ 142030 h 142030"/>
                  <a:gd name="connsiteX1" fmla="*/ 97332 w 296890"/>
                  <a:gd name="connsiteY1" fmla="*/ 10897 h 142030"/>
                  <a:gd name="connsiteX2" fmla="*/ 170553 w 296890"/>
                  <a:gd name="connsiteY2" fmla="*/ 8164 h 142030"/>
                  <a:gd name="connsiteX3" fmla="*/ 254871 w 296890"/>
                  <a:gd name="connsiteY3" fmla="*/ 75613 h 142030"/>
                  <a:gd name="connsiteX4" fmla="*/ 152620 w 296890"/>
                  <a:gd name="connsiteY4" fmla="*/ 47605 h 142030"/>
                  <a:gd name="connsiteX5" fmla="*/ 73868 w 296890"/>
                  <a:gd name="connsiteY5" fmla="*/ 142030 h 142030"/>
                  <a:gd name="connsiteX0" fmla="*/ 53427 w 296890"/>
                  <a:gd name="connsiteY0" fmla="*/ 12936 h 142030"/>
                  <a:gd name="connsiteX1" fmla="*/ 97332 w 296890"/>
                  <a:gd name="connsiteY1" fmla="*/ 10897 h 142030"/>
                  <a:gd name="connsiteX2" fmla="*/ 170553 w 296890"/>
                  <a:gd name="connsiteY2" fmla="*/ 8164 h 142030"/>
                  <a:gd name="connsiteX3" fmla="*/ 254871 w 296890"/>
                  <a:gd name="connsiteY3" fmla="*/ 75613 h 142030"/>
                  <a:gd name="connsiteX0" fmla="*/ 73868 w 296890"/>
                  <a:gd name="connsiteY0" fmla="*/ 142030 h 146967"/>
                  <a:gd name="connsiteX1" fmla="*/ 97332 w 296890"/>
                  <a:gd name="connsiteY1" fmla="*/ 10897 h 146967"/>
                  <a:gd name="connsiteX2" fmla="*/ 170553 w 296890"/>
                  <a:gd name="connsiteY2" fmla="*/ 8164 h 146967"/>
                  <a:gd name="connsiteX3" fmla="*/ 254871 w 296890"/>
                  <a:gd name="connsiteY3" fmla="*/ 75613 h 146967"/>
                  <a:gd name="connsiteX4" fmla="*/ 152620 w 296890"/>
                  <a:gd name="connsiteY4" fmla="*/ 47605 h 146967"/>
                  <a:gd name="connsiteX5" fmla="*/ 73868 w 296890"/>
                  <a:gd name="connsiteY5" fmla="*/ 142030 h 146967"/>
                  <a:gd name="connsiteX0" fmla="*/ 53427 w 296890"/>
                  <a:gd name="connsiteY0" fmla="*/ 12936 h 146967"/>
                  <a:gd name="connsiteX1" fmla="*/ 97332 w 296890"/>
                  <a:gd name="connsiteY1" fmla="*/ 10897 h 146967"/>
                  <a:gd name="connsiteX2" fmla="*/ 170553 w 296890"/>
                  <a:gd name="connsiteY2" fmla="*/ 8164 h 146967"/>
                  <a:gd name="connsiteX3" fmla="*/ 151680 w 296890"/>
                  <a:gd name="connsiteY3" fmla="*/ 146967 h 146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890" h="146967" stroke="0" extrusionOk="0">
                    <a:moveTo>
                      <a:pt x="73868" y="142030"/>
                    </a:moveTo>
                    <a:cubicBezTo>
                      <a:pt x="-60352" y="132601"/>
                      <a:pt x="81218" y="33208"/>
                      <a:pt x="97332" y="10897"/>
                    </a:cubicBezTo>
                    <a:cubicBezTo>
                      <a:pt x="113446" y="-11414"/>
                      <a:pt x="145699" y="7304"/>
                      <a:pt x="170553" y="8164"/>
                    </a:cubicBezTo>
                    <a:cubicBezTo>
                      <a:pt x="289270" y="12272"/>
                      <a:pt x="339175" y="52193"/>
                      <a:pt x="254871" y="75613"/>
                    </a:cubicBezTo>
                    <a:lnTo>
                      <a:pt x="152620" y="47605"/>
                    </a:lnTo>
                    <a:lnTo>
                      <a:pt x="73868" y="142030"/>
                    </a:lnTo>
                    <a:close/>
                  </a:path>
                  <a:path w="296890" h="146967" fill="none">
                    <a:moveTo>
                      <a:pt x="53427" y="12936"/>
                    </a:moveTo>
                    <a:cubicBezTo>
                      <a:pt x="-80793" y="3507"/>
                      <a:pt x="77811" y="11692"/>
                      <a:pt x="97332" y="10897"/>
                    </a:cubicBezTo>
                    <a:cubicBezTo>
                      <a:pt x="116853" y="10102"/>
                      <a:pt x="145699" y="7304"/>
                      <a:pt x="170553" y="8164"/>
                    </a:cubicBezTo>
                    <a:cubicBezTo>
                      <a:pt x="289270" y="12272"/>
                      <a:pt x="235984" y="123547"/>
                      <a:pt x="151680" y="146967"/>
                    </a:cubicBezTo>
                  </a:path>
                </a:pathLst>
              </a:cu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3595255" y="3498475"/>
              <a:ext cx="1128284" cy="723698"/>
              <a:chOff x="3595255" y="3498475"/>
              <a:chExt cx="1128284" cy="723698"/>
            </a:xfrm>
          </p:grpSpPr>
          <p:sp>
            <p:nvSpPr>
              <p:cNvPr id="133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3595255" y="3807835"/>
                <a:ext cx="374650" cy="414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44450">
                <a:spAutoFit/>
              </a:bodyPr>
              <a:lstStyle>
                <a:lvl1pPr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2400" dirty="0">
                    <a:solidFill>
                      <a:srgbClr val="00B050"/>
                    </a:solidFill>
                  </a:rPr>
                  <a:t>I</a:t>
                </a:r>
                <a:r>
                  <a:rPr lang="en-GB" altLang="en-US" sz="2400" baseline="-25000" dirty="0">
                    <a:solidFill>
                      <a:srgbClr val="00B050"/>
                    </a:solidFill>
                  </a:rPr>
                  <a:t>BC</a:t>
                </a:r>
              </a:p>
            </p:txBody>
          </p:sp>
          <p:sp>
            <p:nvSpPr>
              <p:cNvPr id="134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4090411" y="3856470"/>
                <a:ext cx="330219" cy="3526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44450">
                <a:spAutoFit/>
              </a:bodyPr>
              <a:lstStyle>
                <a:lvl1pPr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2000" dirty="0" smtClean="0">
                    <a:solidFill>
                      <a:srgbClr val="000020"/>
                    </a:solidFill>
                    <a:latin typeface="Symbol" pitchFamily="18" charset="2"/>
                  </a:rPr>
                  <a:t>45</a:t>
                </a:r>
                <a:r>
                  <a:rPr lang="en-GB" altLang="en-US" sz="1200" baseline="100000" dirty="0" smtClean="0">
                    <a:solidFill>
                      <a:srgbClr val="000020"/>
                    </a:solidFill>
                  </a:rPr>
                  <a:t>O</a:t>
                </a:r>
                <a:endParaRPr lang="en-GB" altLang="en-US" sz="1200" baseline="100000" dirty="0">
                  <a:solidFill>
                    <a:srgbClr val="000020"/>
                  </a:solidFill>
                </a:endParaRPr>
              </a:p>
            </p:txBody>
          </p:sp>
          <p:sp>
            <p:nvSpPr>
              <p:cNvPr id="135" name="Arc 54"/>
              <p:cNvSpPr/>
              <p:nvPr/>
            </p:nvSpPr>
            <p:spPr>
              <a:xfrm rot="19807363" flipH="1" flipV="1">
                <a:off x="4343634" y="3656620"/>
                <a:ext cx="135163" cy="312858"/>
              </a:xfrm>
              <a:custGeom>
                <a:avLst/>
                <a:gdLst>
                  <a:gd name="connsiteX0" fmla="*/ 108534 w 288193"/>
                  <a:gd name="connsiteY0" fmla="*/ 78270 h 79500"/>
                  <a:gd name="connsiteX1" fmla="*/ 88809 w 288193"/>
                  <a:gd name="connsiteY1" fmla="*/ 3042 h 79500"/>
                  <a:gd name="connsiteX2" fmla="*/ 162030 w 288193"/>
                  <a:gd name="connsiteY2" fmla="*/ 309 h 79500"/>
                  <a:gd name="connsiteX3" fmla="*/ 246348 w 288193"/>
                  <a:gd name="connsiteY3" fmla="*/ 67758 h 79500"/>
                  <a:gd name="connsiteX4" fmla="*/ 144097 w 288193"/>
                  <a:gd name="connsiteY4" fmla="*/ 39750 h 79500"/>
                  <a:gd name="connsiteX5" fmla="*/ 108534 w 288193"/>
                  <a:gd name="connsiteY5" fmla="*/ 78270 h 79500"/>
                  <a:gd name="connsiteX0" fmla="*/ 108534 w 288193"/>
                  <a:gd name="connsiteY0" fmla="*/ 78270 h 79500"/>
                  <a:gd name="connsiteX1" fmla="*/ 88809 w 288193"/>
                  <a:gd name="connsiteY1" fmla="*/ 3042 h 79500"/>
                  <a:gd name="connsiteX2" fmla="*/ 162030 w 288193"/>
                  <a:gd name="connsiteY2" fmla="*/ 309 h 79500"/>
                  <a:gd name="connsiteX3" fmla="*/ 246348 w 288193"/>
                  <a:gd name="connsiteY3" fmla="*/ 67758 h 79500"/>
                  <a:gd name="connsiteX0" fmla="*/ 117057 w 296890"/>
                  <a:gd name="connsiteY0" fmla="*/ 78270 h 78270"/>
                  <a:gd name="connsiteX1" fmla="*/ 97332 w 296890"/>
                  <a:gd name="connsiteY1" fmla="*/ 3042 h 78270"/>
                  <a:gd name="connsiteX2" fmla="*/ 170553 w 296890"/>
                  <a:gd name="connsiteY2" fmla="*/ 309 h 78270"/>
                  <a:gd name="connsiteX3" fmla="*/ 254871 w 296890"/>
                  <a:gd name="connsiteY3" fmla="*/ 67758 h 78270"/>
                  <a:gd name="connsiteX4" fmla="*/ 152620 w 296890"/>
                  <a:gd name="connsiteY4" fmla="*/ 39750 h 78270"/>
                  <a:gd name="connsiteX5" fmla="*/ 117057 w 296890"/>
                  <a:gd name="connsiteY5" fmla="*/ 78270 h 78270"/>
                  <a:gd name="connsiteX0" fmla="*/ 53427 w 296890"/>
                  <a:gd name="connsiteY0" fmla="*/ 5081 h 78270"/>
                  <a:gd name="connsiteX1" fmla="*/ 97332 w 296890"/>
                  <a:gd name="connsiteY1" fmla="*/ 3042 h 78270"/>
                  <a:gd name="connsiteX2" fmla="*/ 170553 w 296890"/>
                  <a:gd name="connsiteY2" fmla="*/ 309 h 78270"/>
                  <a:gd name="connsiteX3" fmla="*/ 254871 w 296890"/>
                  <a:gd name="connsiteY3" fmla="*/ 67758 h 78270"/>
                  <a:gd name="connsiteX0" fmla="*/ 73868 w 296890"/>
                  <a:gd name="connsiteY0" fmla="*/ 142030 h 142030"/>
                  <a:gd name="connsiteX1" fmla="*/ 97332 w 296890"/>
                  <a:gd name="connsiteY1" fmla="*/ 10897 h 142030"/>
                  <a:gd name="connsiteX2" fmla="*/ 170553 w 296890"/>
                  <a:gd name="connsiteY2" fmla="*/ 8164 h 142030"/>
                  <a:gd name="connsiteX3" fmla="*/ 254871 w 296890"/>
                  <a:gd name="connsiteY3" fmla="*/ 75613 h 142030"/>
                  <a:gd name="connsiteX4" fmla="*/ 152620 w 296890"/>
                  <a:gd name="connsiteY4" fmla="*/ 47605 h 142030"/>
                  <a:gd name="connsiteX5" fmla="*/ 73868 w 296890"/>
                  <a:gd name="connsiteY5" fmla="*/ 142030 h 142030"/>
                  <a:gd name="connsiteX0" fmla="*/ 53427 w 296890"/>
                  <a:gd name="connsiteY0" fmla="*/ 12936 h 142030"/>
                  <a:gd name="connsiteX1" fmla="*/ 97332 w 296890"/>
                  <a:gd name="connsiteY1" fmla="*/ 10897 h 142030"/>
                  <a:gd name="connsiteX2" fmla="*/ 170553 w 296890"/>
                  <a:gd name="connsiteY2" fmla="*/ 8164 h 142030"/>
                  <a:gd name="connsiteX3" fmla="*/ 254871 w 296890"/>
                  <a:gd name="connsiteY3" fmla="*/ 75613 h 142030"/>
                  <a:gd name="connsiteX0" fmla="*/ 73868 w 296890"/>
                  <a:gd name="connsiteY0" fmla="*/ 142030 h 146967"/>
                  <a:gd name="connsiteX1" fmla="*/ 97332 w 296890"/>
                  <a:gd name="connsiteY1" fmla="*/ 10897 h 146967"/>
                  <a:gd name="connsiteX2" fmla="*/ 170553 w 296890"/>
                  <a:gd name="connsiteY2" fmla="*/ 8164 h 146967"/>
                  <a:gd name="connsiteX3" fmla="*/ 254871 w 296890"/>
                  <a:gd name="connsiteY3" fmla="*/ 75613 h 146967"/>
                  <a:gd name="connsiteX4" fmla="*/ 152620 w 296890"/>
                  <a:gd name="connsiteY4" fmla="*/ 47605 h 146967"/>
                  <a:gd name="connsiteX5" fmla="*/ 73868 w 296890"/>
                  <a:gd name="connsiteY5" fmla="*/ 142030 h 146967"/>
                  <a:gd name="connsiteX0" fmla="*/ 53427 w 296890"/>
                  <a:gd name="connsiteY0" fmla="*/ 12936 h 146967"/>
                  <a:gd name="connsiteX1" fmla="*/ 97332 w 296890"/>
                  <a:gd name="connsiteY1" fmla="*/ 10897 h 146967"/>
                  <a:gd name="connsiteX2" fmla="*/ 170553 w 296890"/>
                  <a:gd name="connsiteY2" fmla="*/ 8164 h 146967"/>
                  <a:gd name="connsiteX3" fmla="*/ 151680 w 296890"/>
                  <a:gd name="connsiteY3" fmla="*/ 146967 h 146967"/>
                  <a:gd name="connsiteX0" fmla="*/ 57284 w 280306"/>
                  <a:gd name="connsiteY0" fmla="*/ 142308 h 147245"/>
                  <a:gd name="connsiteX1" fmla="*/ 80748 w 280306"/>
                  <a:gd name="connsiteY1" fmla="*/ 11175 h 147245"/>
                  <a:gd name="connsiteX2" fmla="*/ 153969 w 280306"/>
                  <a:gd name="connsiteY2" fmla="*/ 8442 h 147245"/>
                  <a:gd name="connsiteX3" fmla="*/ 238287 w 280306"/>
                  <a:gd name="connsiteY3" fmla="*/ 75891 h 147245"/>
                  <a:gd name="connsiteX4" fmla="*/ 136036 w 280306"/>
                  <a:gd name="connsiteY4" fmla="*/ 47883 h 147245"/>
                  <a:gd name="connsiteX5" fmla="*/ 57284 w 280306"/>
                  <a:gd name="connsiteY5" fmla="*/ 142308 h 147245"/>
                  <a:gd name="connsiteX0" fmla="*/ 102237 w 280306"/>
                  <a:gd name="connsiteY0" fmla="*/ 2861 h 147245"/>
                  <a:gd name="connsiteX1" fmla="*/ 80748 w 280306"/>
                  <a:gd name="connsiteY1" fmla="*/ 11175 h 147245"/>
                  <a:gd name="connsiteX2" fmla="*/ 153969 w 280306"/>
                  <a:gd name="connsiteY2" fmla="*/ 8442 h 147245"/>
                  <a:gd name="connsiteX3" fmla="*/ 135096 w 280306"/>
                  <a:gd name="connsiteY3" fmla="*/ 147245 h 147245"/>
                  <a:gd name="connsiteX0" fmla="*/ 57284 w 280306"/>
                  <a:gd name="connsiteY0" fmla="*/ 143479 h 148416"/>
                  <a:gd name="connsiteX1" fmla="*/ 80748 w 280306"/>
                  <a:gd name="connsiteY1" fmla="*/ 12346 h 148416"/>
                  <a:gd name="connsiteX2" fmla="*/ 153969 w 280306"/>
                  <a:gd name="connsiteY2" fmla="*/ 9613 h 148416"/>
                  <a:gd name="connsiteX3" fmla="*/ 238287 w 280306"/>
                  <a:gd name="connsiteY3" fmla="*/ 77062 h 148416"/>
                  <a:gd name="connsiteX4" fmla="*/ 136036 w 280306"/>
                  <a:gd name="connsiteY4" fmla="*/ 49054 h 148416"/>
                  <a:gd name="connsiteX5" fmla="*/ 57284 w 280306"/>
                  <a:gd name="connsiteY5" fmla="*/ 143479 h 148416"/>
                  <a:gd name="connsiteX0" fmla="*/ 102237 w 280306"/>
                  <a:gd name="connsiteY0" fmla="*/ 4032 h 148416"/>
                  <a:gd name="connsiteX1" fmla="*/ 142734 w 280306"/>
                  <a:gd name="connsiteY1" fmla="*/ 5469 h 148416"/>
                  <a:gd name="connsiteX2" fmla="*/ 153969 w 280306"/>
                  <a:gd name="connsiteY2" fmla="*/ 9613 h 148416"/>
                  <a:gd name="connsiteX3" fmla="*/ 135096 w 280306"/>
                  <a:gd name="connsiteY3" fmla="*/ 148416 h 148416"/>
                  <a:gd name="connsiteX0" fmla="*/ 126146 w 230246"/>
                  <a:gd name="connsiteY0" fmla="*/ 118779 h 148416"/>
                  <a:gd name="connsiteX1" fmla="*/ 30688 w 230246"/>
                  <a:gd name="connsiteY1" fmla="*/ 12346 h 148416"/>
                  <a:gd name="connsiteX2" fmla="*/ 103909 w 230246"/>
                  <a:gd name="connsiteY2" fmla="*/ 9613 h 148416"/>
                  <a:gd name="connsiteX3" fmla="*/ 188227 w 230246"/>
                  <a:gd name="connsiteY3" fmla="*/ 77062 h 148416"/>
                  <a:gd name="connsiteX4" fmla="*/ 85976 w 230246"/>
                  <a:gd name="connsiteY4" fmla="*/ 49054 h 148416"/>
                  <a:gd name="connsiteX5" fmla="*/ 126146 w 230246"/>
                  <a:gd name="connsiteY5" fmla="*/ 118779 h 148416"/>
                  <a:gd name="connsiteX0" fmla="*/ 52177 w 230246"/>
                  <a:gd name="connsiteY0" fmla="*/ 4032 h 148416"/>
                  <a:gd name="connsiteX1" fmla="*/ 92674 w 230246"/>
                  <a:gd name="connsiteY1" fmla="*/ 5469 h 148416"/>
                  <a:gd name="connsiteX2" fmla="*/ 103909 w 230246"/>
                  <a:gd name="connsiteY2" fmla="*/ 9613 h 148416"/>
                  <a:gd name="connsiteX3" fmla="*/ 85036 w 230246"/>
                  <a:gd name="connsiteY3" fmla="*/ 148416 h 148416"/>
                  <a:gd name="connsiteX0" fmla="*/ 99020 w 203120"/>
                  <a:gd name="connsiteY0" fmla="*/ 123086 h 152723"/>
                  <a:gd name="connsiteX1" fmla="*/ 3562 w 203120"/>
                  <a:gd name="connsiteY1" fmla="*/ 16653 h 152723"/>
                  <a:gd name="connsiteX2" fmla="*/ 76783 w 203120"/>
                  <a:gd name="connsiteY2" fmla="*/ 13920 h 152723"/>
                  <a:gd name="connsiteX3" fmla="*/ 161101 w 203120"/>
                  <a:gd name="connsiteY3" fmla="*/ 81369 h 152723"/>
                  <a:gd name="connsiteX4" fmla="*/ 58850 w 203120"/>
                  <a:gd name="connsiteY4" fmla="*/ 53361 h 152723"/>
                  <a:gd name="connsiteX5" fmla="*/ 99020 w 203120"/>
                  <a:gd name="connsiteY5" fmla="*/ 123086 h 152723"/>
                  <a:gd name="connsiteX0" fmla="*/ 83628 w 203120"/>
                  <a:gd name="connsiteY0" fmla="*/ 3202 h 152723"/>
                  <a:gd name="connsiteX1" fmla="*/ 65548 w 203120"/>
                  <a:gd name="connsiteY1" fmla="*/ 9776 h 152723"/>
                  <a:gd name="connsiteX2" fmla="*/ 76783 w 203120"/>
                  <a:gd name="connsiteY2" fmla="*/ 13920 h 152723"/>
                  <a:gd name="connsiteX3" fmla="*/ 57910 w 203120"/>
                  <a:gd name="connsiteY3" fmla="*/ 152723 h 15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120" h="152723" stroke="0" extrusionOk="0">
                    <a:moveTo>
                      <a:pt x="99020" y="123086"/>
                    </a:moveTo>
                    <a:cubicBezTo>
                      <a:pt x="-35200" y="113657"/>
                      <a:pt x="7268" y="34847"/>
                      <a:pt x="3562" y="16653"/>
                    </a:cubicBezTo>
                    <a:cubicBezTo>
                      <a:pt x="-144" y="-1541"/>
                      <a:pt x="51929" y="13060"/>
                      <a:pt x="76783" y="13920"/>
                    </a:cubicBezTo>
                    <a:cubicBezTo>
                      <a:pt x="195500" y="18028"/>
                      <a:pt x="245405" y="57949"/>
                      <a:pt x="161101" y="81369"/>
                    </a:cubicBezTo>
                    <a:lnTo>
                      <a:pt x="58850" y="53361"/>
                    </a:lnTo>
                    <a:lnTo>
                      <a:pt x="99020" y="123086"/>
                    </a:lnTo>
                    <a:close/>
                  </a:path>
                  <a:path w="203120" h="152723" fill="none">
                    <a:moveTo>
                      <a:pt x="83628" y="3202"/>
                    </a:moveTo>
                    <a:cubicBezTo>
                      <a:pt x="-50592" y="-6227"/>
                      <a:pt x="66689" y="7990"/>
                      <a:pt x="65548" y="9776"/>
                    </a:cubicBezTo>
                    <a:cubicBezTo>
                      <a:pt x="64407" y="11562"/>
                      <a:pt x="51929" y="13060"/>
                      <a:pt x="76783" y="13920"/>
                    </a:cubicBezTo>
                    <a:cubicBezTo>
                      <a:pt x="195500" y="18028"/>
                      <a:pt x="142214" y="129303"/>
                      <a:pt x="57910" y="152723"/>
                    </a:cubicBezTo>
                  </a:path>
                </a:pathLst>
              </a:cu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36" name="Straight Arrow Connector 135"/>
              <p:cNvCxnSpPr>
                <a:stCxn id="128" idx="0"/>
              </p:cNvCxnSpPr>
              <p:nvPr/>
            </p:nvCxnSpPr>
            <p:spPr>
              <a:xfrm flipH="1">
                <a:off x="3865419" y="3498475"/>
                <a:ext cx="858120" cy="408507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07381" y="2231306"/>
              <a:ext cx="729637" cy="1301605"/>
              <a:chOff x="4507381" y="2175888"/>
              <a:chExt cx="729637" cy="1301605"/>
            </a:xfrm>
          </p:grpSpPr>
          <p:sp>
            <p:nvSpPr>
              <p:cNvPr id="129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4563857" y="2175888"/>
                <a:ext cx="673161" cy="414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44450">
                <a:spAutoFit/>
              </a:bodyPr>
              <a:lstStyle>
                <a:lvl1pPr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2400" dirty="0">
                    <a:solidFill>
                      <a:srgbClr val="00B050"/>
                    </a:solidFill>
                  </a:rPr>
                  <a:t>I</a:t>
                </a:r>
                <a:r>
                  <a:rPr lang="en-GB" altLang="en-US" sz="2400" baseline="-25000" dirty="0">
                    <a:solidFill>
                      <a:srgbClr val="00B050"/>
                    </a:solidFill>
                  </a:rPr>
                  <a:t>CA</a:t>
                </a:r>
              </a:p>
            </p:txBody>
          </p:sp>
          <p:sp>
            <p:nvSpPr>
              <p:cNvPr id="130" name="Rectangle 81"/>
              <p:cNvSpPr>
                <a:spLocks noChangeAspect="1" noChangeArrowheads="1"/>
              </p:cNvSpPr>
              <p:nvPr/>
            </p:nvSpPr>
            <p:spPr bwMode="auto">
              <a:xfrm rot="21413127">
                <a:off x="4507381" y="2737848"/>
                <a:ext cx="340115" cy="3526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44450">
                <a:spAutoFit/>
              </a:bodyPr>
              <a:lstStyle>
                <a:lvl1pPr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2000" dirty="0" smtClean="0">
                    <a:solidFill>
                      <a:srgbClr val="000020"/>
                    </a:solidFill>
                    <a:latin typeface="Symbol" pitchFamily="18" charset="2"/>
                  </a:rPr>
                  <a:t>45</a:t>
                </a:r>
                <a:r>
                  <a:rPr lang="en-GB" altLang="en-US" sz="1200" baseline="100000" dirty="0" smtClean="0">
                    <a:solidFill>
                      <a:srgbClr val="000020"/>
                    </a:solidFill>
                  </a:rPr>
                  <a:t>O</a:t>
                </a:r>
                <a:endParaRPr lang="en-GB" altLang="en-US" sz="1200" baseline="100000" dirty="0">
                  <a:solidFill>
                    <a:srgbClr val="000020"/>
                  </a:solidFill>
                </a:endParaRPr>
              </a:p>
            </p:txBody>
          </p:sp>
          <p:sp>
            <p:nvSpPr>
              <p:cNvPr id="131" name="Arc 54"/>
              <p:cNvSpPr/>
              <p:nvPr/>
            </p:nvSpPr>
            <p:spPr>
              <a:xfrm rot="5236613" flipH="1" flipV="1">
                <a:off x="4508859" y="3014533"/>
                <a:ext cx="371440" cy="338732"/>
              </a:xfrm>
              <a:custGeom>
                <a:avLst/>
                <a:gdLst>
                  <a:gd name="connsiteX0" fmla="*/ 108534 w 288193"/>
                  <a:gd name="connsiteY0" fmla="*/ 78270 h 79500"/>
                  <a:gd name="connsiteX1" fmla="*/ 88809 w 288193"/>
                  <a:gd name="connsiteY1" fmla="*/ 3042 h 79500"/>
                  <a:gd name="connsiteX2" fmla="*/ 162030 w 288193"/>
                  <a:gd name="connsiteY2" fmla="*/ 309 h 79500"/>
                  <a:gd name="connsiteX3" fmla="*/ 246348 w 288193"/>
                  <a:gd name="connsiteY3" fmla="*/ 67758 h 79500"/>
                  <a:gd name="connsiteX4" fmla="*/ 144097 w 288193"/>
                  <a:gd name="connsiteY4" fmla="*/ 39750 h 79500"/>
                  <a:gd name="connsiteX5" fmla="*/ 108534 w 288193"/>
                  <a:gd name="connsiteY5" fmla="*/ 78270 h 79500"/>
                  <a:gd name="connsiteX0" fmla="*/ 108534 w 288193"/>
                  <a:gd name="connsiteY0" fmla="*/ 78270 h 79500"/>
                  <a:gd name="connsiteX1" fmla="*/ 88809 w 288193"/>
                  <a:gd name="connsiteY1" fmla="*/ 3042 h 79500"/>
                  <a:gd name="connsiteX2" fmla="*/ 162030 w 288193"/>
                  <a:gd name="connsiteY2" fmla="*/ 309 h 79500"/>
                  <a:gd name="connsiteX3" fmla="*/ 246348 w 288193"/>
                  <a:gd name="connsiteY3" fmla="*/ 67758 h 79500"/>
                  <a:gd name="connsiteX0" fmla="*/ 117057 w 296890"/>
                  <a:gd name="connsiteY0" fmla="*/ 78270 h 78270"/>
                  <a:gd name="connsiteX1" fmla="*/ 97332 w 296890"/>
                  <a:gd name="connsiteY1" fmla="*/ 3042 h 78270"/>
                  <a:gd name="connsiteX2" fmla="*/ 170553 w 296890"/>
                  <a:gd name="connsiteY2" fmla="*/ 309 h 78270"/>
                  <a:gd name="connsiteX3" fmla="*/ 254871 w 296890"/>
                  <a:gd name="connsiteY3" fmla="*/ 67758 h 78270"/>
                  <a:gd name="connsiteX4" fmla="*/ 152620 w 296890"/>
                  <a:gd name="connsiteY4" fmla="*/ 39750 h 78270"/>
                  <a:gd name="connsiteX5" fmla="*/ 117057 w 296890"/>
                  <a:gd name="connsiteY5" fmla="*/ 78270 h 78270"/>
                  <a:gd name="connsiteX0" fmla="*/ 53427 w 296890"/>
                  <a:gd name="connsiteY0" fmla="*/ 5081 h 78270"/>
                  <a:gd name="connsiteX1" fmla="*/ 97332 w 296890"/>
                  <a:gd name="connsiteY1" fmla="*/ 3042 h 78270"/>
                  <a:gd name="connsiteX2" fmla="*/ 170553 w 296890"/>
                  <a:gd name="connsiteY2" fmla="*/ 309 h 78270"/>
                  <a:gd name="connsiteX3" fmla="*/ 254871 w 296890"/>
                  <a:gd name="connsiteY3" fmla="*/ 67758 h 78270"/>
                  <a:gd name="connsiteX0" fmla="*/ 73868 w 296890"/>
                  <a:gd name="connsiteY0" fmla="*/ 142030 h 142030"/>
                  <a:gd name="connsiteX1" fmla="*/ 97332 w 296890"/>
                  <a:gd name="connsiteY1" fmla="*/ 10897 h 142030"/>
                  <a:gd name="connsiteX2" fmla="*/ 170553 w 296890"/>
                  <a:gd name="connsiteY2" fmla="*/ 8164 h 142030"/>
                  <a:gd name="connsiteX3" fmla="*/ 254871 w 296890"/>
                  <a:gd name="connsiteY3" fmla="*/ 75613 h 142030"/>
                  <a:gd name="connsiteX4" fmla="*/ 152620 w 296890"/>
                  <a:gd name="connsiteY4" fmla="*/ 47605 h 142030"/>
                  <a:gd name="connsiteX5" fmla="*/ 73868 w 296890"/>
                  <a:gd name="connsiteY5" fmla="*/ 142030 h 142030"/>
                  <a:gd name="connsiteX0" fmla="*/ 53427 w 296890"/>
                  <a:gd name="connsiteY0" fmla="*/ 12936 h 142030"/>
                  <a:gd name="connsiteX1" fmla="*/ 97332 w 296890"/>
                  <a:gd name="connsiteY1" fmla="*/ 10897 h 142030"/>
                  <a:gd name="connsiteX2" fmla="*/ 170553 w 296890"/>
                  <a:gd name="connsiteY2" fmla="*/ 8164 h 142030"/>
                  <a:gd name="connsiteX3" fmla="*/ 254871 w 296890"/>
                  <a:gd name="connsiteY3" fmla="*/ 75613 h 142030"/>
                  <a:gd name="connsiteX0" fmla="*/ 73868 w 296890"/>
                  <a:gd name="connsiteY0" fmla="*/ 142030 h 146967"/>
                  <a:gd name="connsiteX1" fmla="*/ 97332 w 296890"/>
                  <a:gd name="connsiteY1" fmla="*/ 10897 h 146967"/>
                  <a:gd name="connsiteX2" fmla="*/ 170553 w 296890"/>
                  <a:gd name="connsiteY2" fmla="*/ 8164 h 146967"/>
                  <a:gd name="connsiteX3" fmla="*/ 254871 w 296890"/>
                  <a:gd name="connsiteY3" fmla="*/ 75613 h 146967"/>
                  <a:gd name="connsiteX4" fmla="*/ 152620 w 296890"/>
                  <a:gd name="connsiteY4" fmla="*/ 47605 h 146967"/>
                  <a:gd name="connsiteX5" fmla="*/ 73868 w 296890"/>
                  <a:gd name="connsiteY5" fmla="*/ 142030 h 146967"/>
                  <a:gd name="connsiteX0" fmla="*/ 53427 w 296890"/>
                  <a:gd name="connsiteY0" fmla="*/ 12936 h 146967"/>
                  <a:gd name="connsiteX1" fmla="*/ 97332 w 296890"/>
                  <a:gd name="connsiteY1" fmla="*/ 10897 h 146967"/>
                  <a:gd name="connsiteX2" fmla="*/ 170553 w 296890"/>
                  <a:gd name="connsiteY2" fmla="*/ 8164 h 146967"/>
                  <a:gd name="connsiteX3" fmla="*/ 151680 w 296890"/>
                  <a:gd name="connsiteY3" fmla="*/ 146967 h 146967"/>
                  <a:gd name="connsiteX0" fmla="*/ 73868 w 296890"/>
                  <a:gd name="connsiteY0" fmla="*/ 142030 h 270212"/>
                  <a:gd name="connsiteX1" fmla="*/ 97332 w 296890"/>
                  <a:gd name="connsiteY1" fmla="*/ 10897 h 270212"/>
                  <a:gd name="connsiteX2" fmla="*/ 170553 w 296890"/>
                  <a:gd name="connsiteY2" fmla="*/ 8164 h 270212"/>
                  <a:gd name="connsiteX3" fmla="*/ 254871 w 296890"/>
                  <a:gd name="connsiteY3" fmla="*/ 75613 h 270212"/>
                  <a:gd name="connsiteX4" fmla="*/ 152620 w 296890"/>
                  <a:gd name="connsiteY4" fmla="*/ 47605 h 270212"/>
                  <a:gd name="connsiteX5" fmla="*/ 73868 w 296890"/>
                  <a:gd name="connsiteY5" fmla="*/ 142030 h 270212"/>
                  <a:gd name="connsiteX0" fmla="*/ 53427 w 296890"/>
                  <a:gd name="connsiteY0" fmla="*/ 12936 h 270212"/>
                  <a:gd name="connsiteX1" fmla="*/ 97332 w 296890"/>
                  <a:gd name="connsiteY1" fmla="*/ 10897 h 270212"/>
                  <a:gd name="connsiteX2" fmla="*/ 170553 w 296890"/>
                  <a:gd name="connsiteY2" fmla="*/ 8164 h 270212"/>
                  <a:gd name="connsiteX3" fmla="*/ 193871 w 296890"/>
                  <a:gd name="connsiteY3" fmla="*/ 270212 h 270212"/>
                  <a:gd name="connsiteX0" fmla="*/ 57284 w 280306"/>
                  <a:gd name="connsiteY0" fmla="*/ 150036 h 278218"/>
                  <a:gd name="connsiteX1" fmla="*/ 80748 w 280306"/>
                  <a:gd name="connsiteY1" fmla="*/ 18903 h 278218"/>
                  <a:gd name="connsiteX2" fmla="*/ 153969 w 280306"/>
                  <a:gd name="connsiteY2" fmla="*/ 16170 h 278218"/>
                  <a:gd name="connsiteX3" fmla="*/ 238287 w 280306"/>
                  <a:gd name="connsiteY3" fmla="*/ 83619 h 278218"/>
                  <a:gd name="connsiteX4" fmla="*/ 136036 w 280306"/>
                  <a:gd name="connsiteY4" fmla="*/ 55611 h 278218"/>
                  <a:gd name="connsiteX5" fmla="*/ 57284 w 280306"/>
                  <a:gd name="connsiteY5" fmla="*/ 150036 h 278218"/>
                  <a:gd name="connsiteX0" fmla="*/ 176137 w 280306"/>
                  <a:gd name="connsiteY0" fmla="*/ 2198 h 278218"/>
                  <a:gd name="connsiteX1" fmla="*/ 80748 w 280306"/>
                  <a:gd name="connsiteY1" fmla="*/ 18903 h 278218"/>
                  <a:gd name="connsiteX2" fmla="*/ 153969 w 280306"/>
                  <a:gd name="connsiteY2" fmla="*/ 16170 h 278218"/>
                  <a:gd name="connsiteX3" fmla="*/ 177287 w 280306"/>
                  <a:gd name="connsiteY3" fmla="*/ 278218 h 278218"/>
                  <a:gd name="connsiteX0" fmla="*/ 57284 w 280306"/>
                  <a:gd name="connsiteY0" fmla="*/ 147838 h 276020"/>
                  <a:gd name="connsiteX1" fmla="*/ 80748 w 280306"/>
                  <a:gd name="connsiteY1" fmla="*/ 16705 h 276020"/>
                  <a:gd name="connsiteX2" fmla="*/ 153969 w 280306"/>
                  <a:gd name="connsiteY2" fmla="*/ 13972 h 276020"/>
                  <a:gd name="connsiteX3" fmla="*/ 238287 w 280306"/>
                  <a:gd name="connsiteY3" fmla="*/ 81421 h 276020"/>
                  <a:gd name="connsiteX4" fmla="*/ 136036 w 280306"/>
                  <a:gd name="connsiteY4" fmla="*/ 53413 h 276020"/>
                  <a:gd name="connsiteX5" fmla="*/ 57284 w 280306"/>
                  <a:gd name="connsiteY5" fmla="*/ 147838 h 276020"/>
                  <a:gd name="connsiteX0" fmla="*/ 176137 w 280306"/>
                  <a:gd name="connsiteY0" fmla="*/ 0 h 276020"/>
                  <a:gd name="connsiteX1" fmla="*/ 80748 w 280306"/>
                  <a:gd name="connsiteY1" fmla="*/ 16705 h 276020"/>
                  <a:gd name="connsiteX2" fmla="*/ 153969 w 280306"/>
                  <a:gd name="connsiteY2" fmla="*/ 13972 h 276020"/>
                  <a:gd name="connsiteX3" fmla="*/ 177287 w 280306"/>
                  <a:gd name="connsiteY3" fmla="*/ 276020 h 276020"/>
                  <a:gd name="connsiteX0" fmla="*/ 57284 w 280306"/>
                  <a:gd name="connsiteY0" fmla="*/ 147838 h 276020"/>
                  <a:gd name="connsiteX1" fmla="*/ 80748 w 280306"/>
                  <a:gd name="connsiteY1" fmla="*/ 16705 h 276020"/>
                  <a:gd name="connsiteX2" fmla="*/ 153969 w 280306"/>
                  <a:gd name="connsiteY2" fmla="*/ 13972 h 276020"/>
                  <a:gd name="connsiteX3" fmla="*/ 238287 w 280306"/>
                  <a:gd name="connsiteY3" fmla="*/ 81421 h 276020"/>
                  <a:gd name="connsiteX4" fmla="*/ 136036 w 280306"/>
                  <a:gd name="connsiteY4" fmla="*/ 53413 h 276020"/>
                  <a:gd name="connsiteX5" fmla="*/ 57284 w 280306"/>
                  <a:gd name="connsiteY5" fmla="*/ 147838 h 276020"/>
                  <a:gd name="connsiteX0" fmla="*/ 176137 w 280306"/>
                  <a:gd name="connsiteY0" fmla="*/ 0 h 276020"/>
                  <a:gd name="connsiteX1" fmla="*/ 148996 w 280306"/>
                  <a:gd name="connsiteY1" fmla="*/ 34004 h 276020"/>
                  <a:gd name="connsiteX2" fmla="*/ 153969 w 280306"/>
                  <a:gd name="connsiteY2" fmla="*/ 13972 h 276020"/>
                  <a:gd name="connsiteX3" fmla="*/ 177287 w 280306"/>
                  <a:gd name="connsiteY3" fmla="*/ 276020 h 276020"/>
                  <a:gd name="connsiteX0" fmla="*/ 57284 w 280306"/>
                  <a:gd name="connsiteY0" fmla="*/ 147838 h 276020"/>
                  <a:gd name="connsiteX1" fmla="*/ 80748 w 280306"/>
                  <a:gd name="connsiteY1" fmla="*/ 16705 h 276020"/>
                  <a:gd name="connsiteX2" fmla="*/ 153969 w 280306"/>
                  <a:gd name="connsiteY2" fmla="*/ 13972 h 276020"/>
                  <a:gd name="connsiteX3" fmla="*/ 238287 w 280306"/>
                  <a:gd name="connsiteY3" fmla="*/ 81421 h 276020"/>
                  <a:gd name="connsiteX4" fmla="*/ 136036 w 280306"/>
                  <a:gd name="connsiteY4" fmla="*/ 53413 h 276020"/>
                  <a:gd name="connsiteX5" fmla="*/ 57284 w 280306"/>
                  <a:gd name="connsiteY5" fmla="*/ 147838 h 276020"/>
                  <a:gd name="connsiteX0" fmla="*/ 176137 w 280306"/>
                  <a:gd name="connsiteY0" fmla="*/ 0 h 276020"/>
                  <a:gd name="connsiteX1" fmla="*/ 148996 w 280306"/>
                  <a:gd name="connsiteY1" fmla="*/ 34004 h 276020"/>
                  <a:gd name="connsiteX2" fmla="*/ 165856 w 280306"/>
                  <a:gd name="connsiteY2" fmla="*/ 22776 h 276020"/>
                  <a:gd name="connsiteX3" fmla="*/ 177287 w 280306"/>
                  <a:gd name="connsiteY3" fmla="*/ 276020 h 27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0306" h="276020" stroke="0" extrusionOk="0">
                    <a:moveTo>
                      <a:pt x="57284" y="147838"/>
                    </a:moveTo>
                    <a:cubicBezTo>
                      <a:pt x="-76936" y="138409"/>
                      <a:pt x="64634" y="39016"/>
                      <a:pt x="80748" y="16705"/>
                    </a:cubicBezTo>
                    <a:cubicBezTo>
                      <a:pt x="96862" y="-5606"/>
                      <a:pt x="129115" y="13112"/>
                      <a:pt x="153969" y="13972"/>
                    </a:cubicBezTo>
                    <a:cubicBezTo>
                      <a:pt x="272686" y="18080"/>
                      <a:pt x="322591" y="58001"/>
                      <a:pt x="238287" y="81421"/>
                    </a:cubicBezTo>
                    <a:lnTo>
                      <a:pt x="136036" y="53413"/>
                    </a:lnTo>
                    <a:lnTo>
                      <a:pt x="57284" y="147838"/>
                    </a:lnTo>
                    <a:close/>
                  </a:path>
                  <a:path w="280306" h="276020" fill="none">
                    <a:moveTo>
                      <a:pt x="176137" y="0"/>
                    </a:moveTo>
                    <a:cubicBezTo>
                      <a:pt x="160581" y="11962"/>
                      <a:pt x="150710" y="30208"/>
                      <a:pt x="148996" y="34004"/>
                    </a:cubicBezTo>
                    <a:cubicBezTo>
                      <a:pt x="147282" y="37800"/>
                      <a:pt x="141002" y="21916"/>
                      <a:pt x="165856" y="22776"/>
                    </a:cubicBezTo>
                    <a:cubicBezTo>
                      <a:pt x="284573" y="26884"/>
                      <a:pt x="261591" y="252600"/>
                      <a:pt x="177287" y="276020"/>
                    </a:cubicBezTo>
                  </a:path>
                </a:pathLst>
              </a:cu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32" name="Straight Arrow Connector 131"/>
              <p:cNvCxnSpPr/>
              <p:nvPr/>
            </p:nvCxnSpPr>
            <p:spPr>
              <a:xfrm flipV="1">
                <a:off x="4752109" y="2604658"/>
                <a:ext cx="221673" cy="872835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>
              <a:off x="3694049" y="1700808"/>
              <a:ext cx="4254859" cy="3862081"/>
              <a:chOff x="3694049" y="1700808"/>
              <a:chExt cx="4254859" cy="3862081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4723539" y="3324946"/>
                <a:ext cx="3225369" cy="414337"/>
                <a:chOff x="4723539" y="3324946"/>
                <a:chExt cx="3225369" cy="414337"/>
              </a:xfrm>
            </p:grpSpPr>
            <p:sp>
              <p:nvSpPr>
                <p:cNvPr id="127" name="Rectangle 11"/>
                <p:cNvSpPr>
                  <a:spLocks noChangeAspect="1" noChangeArrowheads="1"/>
                </p:cNvSpPr>
                <p:nvPr/>
              </p:nvSpPr>
              <p:spPr bwMode="auto">
                <a:xfrm>
                  <a:off x="5980407" y="3324946"/>
                  <a:ext cx="1968501" cy="4143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44450">
                  <a:spAutoFit/>
                </a:bodyPr>
                <a:lstStyle>
                  <a:lvl1pPr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GB" altLang="en-US" sz="2400" dirty="0" smtClean="0">
                      <a:solidFill>
                        <a:srgbClr val="FF0000"/>
                      </a:solidFill>
                    </a:rPr>
                    <a:t>      V</a:t>
                  </a:r>
                  <a:r>
                    <a:rPr lang="en-GB" altLang="en-US" sz="2400" baseline="-25000" dirty="0" smtClean="0">
                      <a:solidFill>
                        <a:srgbClr val="FF0000"/>
                      </a:solidFill>
                    </a:rPr>
                    <a:t>AB </a:t>
                  </a:r>
                  <a:r>
                    <a:rPr lang="en-GB" altLang="en-US" sz="2400" dirty="0" smtClean="0">
                      <a:solidFill>
                        <a:srgbClr val="FF0000"/>
                      </a:solidFill>
                    </a:rPr>
                    <a:t>= 110 </a:t>
                  </a:r>
                  <a:r>
                    <a:rPr lang="en-GB" altLang="en-US" sz="2400" dirty="0">
                      <a:solidFill>
                        <a:srgbClr val="FF0000"/>
                      </a:solidFill>
                    </a:rPr>
                    <a:t>V</a:t>
                  </a:r>
                  <a:endParaRPr lang="en-GB" altLang="en-US" sz="24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8" name="Line 12"/>
                <p:cNvSpPr>
                  <a:spLocks noChangeAspect="1" noChangeShapeType="1"/>
                </p:cNvSpPr>
                <p:nvPr/>
              </p:nvSpPr>
              <p:spPr bwMode="auto">
                <a:xfrm>
                  <a:off x="4723539" y="3498475"/>
                  <a:ext cx="1620839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SG" sz="360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13" name="Rectangle 6"/>
              <p:cNvSpPr>
                <a:spLocks noChangeAspect="1" noChangeArrowheads="1"/>
              </p:cNvSpPr>
              <p:nvPr/>
            </p:nvSpPr>
            <p:spPr bwMode="auto">
              <a:xfrm>
                <a:off x="3946525" y="2089150"/>
                <a:ext cx="506413" cy="647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anchor="ctr">
                <a:spAutoFit/>
              </a:bodyPr>
              <a:lstStyle>
                <a:lvl1pPr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SG" altLang="en-US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14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5328248" y="5332701"/>
                <a:ext cx="0" cy="230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44450">
                <a:spAutoFit/>
              </a:bodyPr>
              <a:lstStyle>
                <a:lvl1pPr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altLang="en-US" sz="1800" baseline="100000" dirty="0">
                  <a:solidFill>
                    <a:srgbClr val="000020"/>
                  </a:solidFill>
                </a:endParaRPr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3694049" y="3415938"/>
                <a:ext cx="1728192" cy="1856440"/>
                <a:chOff x="3694049" y="3415938"/>
                <a:chExt cx="1728192" cy="1856440"/>
              </a:xfrm>
            </p:grpSpPr>
            <p:sp>
              <p:nvSpPr>
                <p:cNvPr id="123" name="Rectangle 24"/>
                <p:cNvSpPr>
                  <a:spLocks noChangeAspect="1" noChangeArrowheads="1"/>
                </p:cNvSpPr>
                <p:nvPr/>
              </p:nvSpPr>
              <p:spPr bwMode="auto">
                <a:xfrm>
                  <a:off x="3694049" y="4858040"/>
                  <a:ext cx="495300" cy="414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44450">
                  <a:spAutoFit/>
                </a:bodyPr>
                <a:lstStyle>
                  <a:lvl1pPr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GB" altLang="en-US" sz="2400" dirty="0">
                      <a:solidFill>
                        <a:srgbClr val="993300"/>
                      </a:solidFill>
                    </a:rPr>
                    <a:t>V</a:t>
                  </a:r>
                  <a:r>
                    <a:rPr lang="en-GB" altLang="en-US" sz="2400" baseline="-25000" dirty="0">
                      <a:solidFill>
                        <a:srgbClr val="993300"/>
                      </a:solidFill>
                    </a:rPr>
                    <a:t>BC</a:t>
                  </a:r>
                </a:p>
              </p:txBody>
            </p:sp>
            <p:sp>
              <p:nvSpPr>
                <p:cNvPr id="124" name="Line 27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3553134" y="4204132"/>
                  <a:ext cx="1576388" cy="0"/>
                </a:xfrm>
                <a:prstGeom prst="line">
                  <a:avLst/>
                </a:prstGeom>
                <a:noFill/>
                <a:ln w="25400">
                  <a:solidFill>
                    <a:srgbClr val="99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SG" sz="360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5" name="Rectangle 18"/>
                <p:cNvSpPr>
                  <a:spLocks noChangeAspect="1" noChangeArrowheads="1"/>
                </p:cNvSpPr>
                <p:nvPr/>
              </p:nvSpPr>
              <p:spPr bwMode="auto">
                <a:xfrm>
                  <a:off x="4702161" y="3689323"/>
                  <a:ext cx="720080" cy="3218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44450">
                  <a:spAutoFit/>
                </a:bodyPr>
                <a:lstStyle>
                  <a:lvl1pPr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GB" altLang="en-US" sz="1800" dirty="0" smtClean="0">
                      <a:solidFill>
                        <a:srgbClr val="000020"/>
                      </a:solidFill>
                      <a:latin typeface="Symbol" pitchFamily="18" charset="2"/>
                    </a:rPr>
                    <a:t>20</a:t>
                  </a:r>
                  <a:r>
                    <a:rPr lang="en-GB" altLang="en-US" sz="1800" baseline="30000" dirty="0" smtClean="0">
                      <a:solidFill>
                        <a:srgbClr val="000020"/>
                      </a:solidFill>
                      <a:latin typeface="Symbol" pitchFamily="18" charset="2"/>
                    </a:rPr>
                    <a:t>0</a:t>
                  </a:r>
                  <a:endParaRPr lang="en-GB" altLang="en-US" sz="1800" baseline="100000" dirty="0">
                    <a:solidFill>
                      <a:srgbClr val="000020"/>
                    </a:solidFill>
                  </a:endParaRPr>
                </a:p>
              </p:txBody>
            </p:sp>
            <p:sp>
              <p:nvSpPr>
                <p:cNvPr id="126" name="Arc 125"/>
                <p:cNvSpPr/>
                <p:nvPr/>
              </p:nvSpPr>
              <p:spPr>
                <a:xfrm rot="8339811">
                  <a:off x="4578463" y="3538027"/>
                  <a:ext cx="402832" cy="195064"/>
                </a:xfrm>
                <a:prstGeom prst="arc">
                  <a:avLst>
                    <a:gd name="adj1" fmla="val 7962805"/>
                    <a:gd name="adj2" fmla="val 919114"/>
                  </a:avLst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3779912" y="1700808"/>
                <a:ext cx="1872208" cy="2095337"/>
                <a:chOff x="3779912" y="1700808"/>
                <a:chExt cx="1872208" cy="2050075"/>
              </a:xfrm>
            </p:grpSpPr>
            <p:sp>
              <p:nvSpPr>
                <p:cNvPr id="117" name="Rectangle 18"/>
                <p:cNvSpPr>
                  <a:spLocks noChangeAspect="1" noChangeArrowheads="1"/>
                </p:cNvSpPr>
                <p:nvPr/>
              </p:nvSpPr>
              <p:spPr bwMode="auto">
                <a:xfrm>
                  <a:off x="4932040" y="3068960"/>
                  <a:ext cx="720080" cy="3218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44450">
                  <a:spAutoFit/>
                </a:bodyPr>
                <a:lstStyle>
                  <a:lvl1pPr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GB" altLang="en-US" sz="1800" dirty="0" smtClean="0">
                      <a:solidFill>
                        <a:srgbClr val="000020"/>
                      </a:solidFill>
                      <a:latin typeface="Symbol" pitchFamily="18" charset="2"/>
                    </a:rPr>
                    <a:t>20</a:t>
                  </a:r>
                  <a:r>
                    <a:rPr lang="en-GB" altLang="en-US" sz="1800" baseline="30000" dirty="0" smtClean="0">
                      <a:solidFill>
                        <a:srgbClr val="000020"/>
                      </a:solidFill>
                      <a:latin typeface="Symbol" pitchFamily="18" charset="2"/>
                    </a:rPr>
                    <a:t>0</a:t>
                  </a:r>
                  <a:endParaRPr lang="en-GB" altLang="en-US" sz="1800" baseline="100000" dirty="0">
                    <a:solidFill>
                      <a:srgbClr val="000020"/>
                    </a:solidFill>
                  </a:endParaRPr>
                </a:p>
              </p:txBody>
            </p:sp>
            <p:sp>
              <p:nvSpPr>
                <p:cNvPr id="118" name="Rectangle 17"/>
                <p:cNvSpPr>
                  <a:spLocks noChangeAspect="1" noChangeArrowheads="1"/>
                </p:cNvSpPr>
                <p:nvPr/>
              </p:nvSpPr>
              <p:spPr bwMode="auto">
                <a:xfrm>
                  <a:off x="3779912" y="1700808"/>
                  <a:ext cx="506413" cy="414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44450">
                  <a:spAutoFit/>
                </a:bodyPr>
                <a:lstStyle>
                  <a:lvl1pPr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GB" altLang="en-US" sz="2400" dirty="0">
                      <a:solidFill>
                        <a:srgbClr val="3333FF"/>
                      </a:solidFill>
                    </a:rPr>
                    <a:t>V</a:t>
                  </a:r>
                  <a:r>
                    <a:rPr lang="en-GB" altLang="en-US" sz="2400" baseline="-25000" dirty="0">
                      <a:solidFill>
                        <a:srgbClr val="3333FF"/>
                      </a:solidFill>
                    </a:rPr>
                    <a:t>CA</a:t>
                  </a:r>
                </a:p>
              </p:txBody>
            </p:sp>
            <p:sp>
              <p:nvSpPr>
                <p:cNvPr id="119" name="Line 20"/>
                <p:cNvSpPr>
                  <a:spLocks noChangeAspect="1" noChangeShapeType="1"/>
                </p:cNvSpPr>
                <p:nvPr/>
              </p:nvSpPr>
              <p:spPr bwMode="auto">
                <a:xfrm rot="14400000">
                  <a:off x="3603162" y="2845093"/>
                  <a:ext cx="1505108" cy="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SG" sz="360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0" name="Arc 119"/>
                <p:cNvSpPr/>
                <p:nvPr/>
              </p:nvSpPr>
              <p:spPr>
                <a:xfrm rot="2070837">
                  <a:off x="4591810" y="3237925"/>
                  <a:ext cx="402832" cy="195064"/>
                </a:xfrm>
                <a:prstGeom prst="arc">
                  <a:avLst>
                    <a:gd name="adj1" fmla="val 7962805"/>
                    <a:gd name="adj2" fmla="val 919114"/>
                  </a:avLst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21" name="Arc 72"/>
                <p:cNvSpPr/>
                <p:nvPr/>
              </p:nvSpPr>
              <p:spPr>
                <a:xfrm rot="15896836">
                  <a:off x="4371851" y="3388755"/>
                  <a:ext cx="414955" cy="155038"/>
                </a:xfrm>
                <a:custGeom>
                  <a:avLst/>
                  <a:gdLst>
                    <a:gd name="connsiteX0" fmla="*/ 143307 w 369803"/>
                    <a:gd name="connsiteY0" fmla="*/ 91294 h 92479"/>
                    <a:gd name="connsiteX1" fmla="*/ 119727 w 369803"/>
                    <a:gd name="connsiteY1" fmla="*/ 2967 h 92479"/>
                    <a:gd name="connsiteX2" fmla="*/ 205791 w 369803"/>
                    <a:gd name="connsiteY2" fmla="*/ 295 h 92479"/>
                    <a:gd name="connsiteX3" fmla="*/ 309570 w 369803"/>
                    <a:gd name="connsiteY3" fmla="*/ 80388 h 92479"/>
                    <a:gd name="connsiteX4" fmla="*/ 184902 w 369803"/>
                    <a:gd name="connsiteY4" fmla="*/ 46240 h 92479"/>
                    <a:gd name="connsiteX5" fmla="*/ 143307 w 369803"/>
                    <a:gd name="connsiteY5" fmla="*/ 91294 h 92479"/>
                    <a:gd name="connsiteX0" fmla="*/ 143307 w 369803"/>
                    <a:gd name="connsiteY0" fmla="*/ 91294 h 92479"/>
                    <a:gd name="connsiteX1" fmla="*/ 119727 w 369803"/>
                    <a:gd name="connsiteY1" fmla="*/ 2967 h 92479"/>
                    <a:gd name="connsiteX2" fmla="*/ 205791 w 369803"/>
                    <a:gd name="connsiteY2" fmla="*/ 295 h 92479"/>
                    <a:gd name="connsiteX3" fmla="*/ 309570 w 369803"/>
                    <a:gd name="connsiteY3" fmla="*/ 80388 h 92479"/>
                    <a:gd name="connsiteX0" fmla="*/ 154309 w 381034"/>
                    <a:gd name="connsiteY0" fmla="*/ 96533 h 103012"/>
                    <a:gd name="connsiteX1" fmla="*/ 130729 w 381034"/>
                    <a:gd name="connsiteY1" fmla="*/ 8206 h 103012"/>
                    <a:gd name="connsiteX2" fmla="*/ 216793 w 381034"/>
                    <a:gd name="connsiteY2" fmla="*/ 5534 h 103012"/>
                    <a:gd name="connsiteX3" fmla="*/ 320572 w 381034"/>
                    <a:gd name="connsiteY3" fmla="*/ 85627 h 103012"/>
                    <a:gd name="connsiteX4" fmla="*/ 195904 w 381034"/>
                    <a:gd name="connsiteY4" fmla="*/ 51479 h 103012"/>
                    <a:gd name="connsiteX5" fmla="*/ 154309 w 381034"/>
                    <a:gd name="connsiteY5" fmla="*/ 96533 h 103012"/>
                    <a:gd name="connsiteX0" fmla="*/ 70285 w 381034"/>
                    <a:gd name="connsiteY0" fmla="*/ 103012 h 103012"/>
                    <a:gd name="connsiteX1" fmla="*/ 130729 w 381034"/>
                    <a:gd name="connsiteY1" fmla="*/ 8206 h 103012"/>
                    <a:gd name="connsiteX2" fmla="*/ 216793 w 381034"/>
                    <a:gd name="connsiteY2" fmla="*/ 5534 h 103012"/>
                    <a:gd name="connsiteX3" fmla="*/ 320572 w 381034"/>
                    <a:gd name="connsiteY3" fmla="*/ 85627 h 103012"/>
                    <a:gd name="connsiteX0" fmla="*/ 154309 w 424116"/>
                    <a:gd name="connsiteY0" fmla="*/ 96533 h 103012"/>
                    <a:gd name="connsiteX1" fmla="*/ 130729 w 424116"/>
                    <a:gd name="connsiteY1" fmla="*/ 8206 h 103012"/>
                    <a:gd name="connsiteX2" fmla="*/ 216793 w 424116"/>
                    <a:gd name="connsiteY2" fmla="*/ 5534 h 103012"/>
                    <a:gd name="connsiteX3" fmla="*/ 320572 w 424116"/>
                    <a:gd name="connsiteY3" fmla="*/ 85627 h 103012"/>
                    <a:gd name="connsiteX4" fmla="*/ 195904 w 424116"/>
                    <a:gd name="connsiteY4" fmla="*/ 51479 h 103012"/>
                    <a:gd name="connsiteX5" fmla="*/ 154309 w 424116"/>
                    <a:gd name="connsiteY5" fmla="*/ 96533 h 103012"/>
                    <a:gd name="connsiteX0" fmla="*/ 70285 w 424116"/>
                    <a:gd name="connsiteY0" fmla="*/ 103012 h 103012"/>
                    <a:gd name="connsiteX1" fmla="*/ 130729 w 424116"/>
                    <a:gd name="connsiteY1" fmla="*/ 8206 h 103012"/>
                    <a:gd name="connsiteX2" fmla="*/ 216793 w 424116"/>
                    <a:gd name="connsiteY2" fmla="*/ 5534 h 103012"/>
                    <a:gd name="connsiteX3" fmla="*/ 376996 w 424116"/>
                    <a:gd name="connsiteY3" fmla="*/ 79700 h 10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4116" h="103012" stroke="0" extrusionOk="0">
                      <a:moveTo>
                        <a:pt x="154309" y="96533"/>
                      </a:moveTo>
                      <a:cubicBezTo>
                        <a:pt x="-24027" y="86236"/>
                        <a:pt x="-40552" y="24340"/>
                        <a:pt x="130729" y="8206"/>
                      </a:cubicBezTo>
                      <a:cubicBezTo>
                        <a:pt x="158165" y="5622"/>
                        <a:pt x="187664" y="4706"/>
                        <a:pt x="216793" y="5534"/>
                      </a:cubicBezTo>
                      <a:cubicBezTo>
                        <a:pt x="374533" y="10019"/>
                        <a:pt x="437815" y="58858"/>
                        <a:pt x="320572" y="85627"/>
                      </a:cubicBezTo>
                      <a:lnTo>
                        <a:pt x="195904" y="51479"/>
                      </a:lnTo>
                      <a:lnTo>
                        <a:pt x="154309" y="96533"/>
                      </a:lnTo>
                      <a:close/>
                    </a:path>
                    <a:path w="424116" h="103012" fill="none">
                      <a:moveTo>
                        <a:pt x="70285" y="103012"/>
                      </a:moveTo>
                      <a:cubicBezTo>
                        <a:pt x="-108051" y="92715"/>
                        <a:pt x="106311" y="24452"/>
                        <a:pt x="130729" y="8206"/>
                      </a:cubicBezTo>
                      <a:cubicBezTo>
                        <a:pt x="155147" y="-8040"/>
                        <a:pt x="187664" y="4706"/>
                        <a:pt x="216793" y="5534"/>
                      </a:cubicBezTo>
                      <a:cubicBezTo>
                        <a:pt x="374533" y="10019"/>
                        <a:pt x="494239" y="52931"/>
                        <a:pt x="376996" y="79700"/>
                      </a:cubicBezTo>
                    </a:path>
                  </a:pathLst>
                </a:cu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22" name="Rectangle 18"/>
                <p:cNvSpPr>
                  <a:spLocks noChangeAspect="1" noChangeArrowheads="1"/>
                </p:cNvSpPr>
                <p:nvPr/>
              </p:nvSpPr>
              <p:spPr bwMode="auto">
                <a:xfrm>
                  <a:off x="3995936" y="3429000"/>
                  <a:ext cx="720080" cy="3218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44450">
                  <a:spAutoFit/>
                </a:bodyPr>
                <a:lstStyle>
                  <a:lvl1pPr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GB" altLang="en-US" sz="1800" dirty="0" smtClean="0">
                      <a:solidFill>
                        <a:srgbClr val="000020"/>
                      </a:solidFill>
                      <a:latin typeface="Symbol" pitchFamily="18" charset="2"/>
                    </a:rPr>
                    <a:t>20</a:t>
                  </a:r>
                  <a:r>
                    <a:rPr lang="en-GB" altLang="en-US" sz="1800" baseline="30000" dirty="0" smtClean="0">
                      <a:solidFill>
                        <a:srgbClr val="000020"/>
                      </a:solidFill>
                      <a:latin typeface="Symbol" pitchFamily="18" charset="2"/>
                    </a:rPr>
                    <a:t>0</a:t>
                  </a:r>
                  <a:endParaRPr lang="en-GB" altLang="en-US" sz="1800" baseline="100000" dirty="0">
                    <a:solidFill>
                      <a:srgbClr val="000020"/>
                    </a:solidFill>
                  </a:endParaRPr>
                </a:p>
              </p:txBody>
            </p:sp>
          </p:grpSp>
        </p:grpSp>
      </p:grpSp>
      <p:sp>
        <p:nvSpPr>
          <p:cNvPr id="64" name="Text Box 2"/>
          <p:cNvSpPr>
            <a:spLocks noGrp="1" noChangeArrowheads="1"/>
          </p:cNvSpPr>
          <p:nvPr>
            <p:ph type="title"/>
          </p:nvPr>
        </p:nvSpPr>
        <p:spPr>
          <a:xfrm>
            <a:off x="481781" y="500421"/>
            <a:ext cx="8391618" cy="778098"/>
          </a:xfrm>
          <a:noFill/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FFFFFF"/>
                </a:solidFill>
                <a:prstDash val="solid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0000"/>
          </a:bodyPr>
          <a:lstStyle/>
          <a:p>
            <a:pPr algn="ctr"/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</a:rPr>
              <a:t>Solution to Tutorial 6, Question 1</a:t>
            </a:r>
            <a:b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</a:rPr>
              <a:t> (Phasor Diagram only)</a:t>
            </a:r>
            <a:endParaRPr lang="en-GB" altLang="en-US" sz="36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3963" y="6136673"/>
            <a:ext cx="7855527" cy="457200"/>
          </a:xfrm>
          <a:noFill/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dirty="0" smtClean="0">
                <a:solidFill>
                  <a:srgbClr val="616161"/>
                </a:solidFill>
              </a:rPr>
              <a:t>Circuit Theory &amp; Analysis / LML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8076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6" grpId="0"/>
      <p:bldP spid="5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174</TotalTime>
  <Words>192</Words>
  <Application>Microsoft Office PowerPoint</Application>
  <PresentationFormat>On-screen Show (4:3)</PresentationFormat>
  <Paragraphs>68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Franklin Gothic Book</vt:lpstr>
      <vt:lpstr>Perpetua</vt:lpstr>
      <vt:lpstr>Symbol</vt:lpstr>
      <vt:lpstr>Times New Roman</vt:lpstr>
      <vt:lpstr>Wingdings 2</vt:lpstr>
      <vt:lpstr>Equity</vt:lpstr>
      <vt:lpstr>Solution to Tutorial 6, Question 1  (Phasor Diagram only)</vt:lpstr>
      <vt:lpstr>Solution to Tutorial 6, Question 1  (Phasor Diagram only)</vt:lpstr>
      <vt:lpstr>Solution to Tutorial 6, Question 1  (Phasor Diagram only)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2.4</dc:title>
  <dc:creator>Staff</dc:creator>
  <cp:lastModifiedBy>Lee Mei Lai</cp:lastModifiedBy>
  <cp:revision>37</cp:revision>
  <dcterms:created xsi:type="dcterms:W3CDTF">2014-01-20T14:01:05Z</dcterms:created>
  <dcterms:modified xsi:type="dcterms:W3CDTF">2020-04-06T07:42:25Z</dcterms:modified>
</cp:coreProperties>
</file>