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2" r:id="rId1"/>
  </p:sldMasterIdLst>
  <p:notesMasterIdLst>
    <p:notesMasterId r:id="rId8"/>
  </p:notesMasterIdLst>
  <p:sldIdLst>
    <p:sldId id="262" r:id="rId2"/>
    <p:sldId id="266" r:id="rId3"/>
    <p:sldId id="259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5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3.wmf"/><Relationship Id="rId1" Type="http://schemas.openxmlformats.org/officeDocument/2006/relationships/image" Target="../media/image4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3.wmf"/><Relationship Id="rId1" Type="http://schemas.openxmlformats.org/officeDocument/2006/relationships/image" Target="../media/image13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2F395-0DC6-4858-83C8-0A828CBE4B6F}" type="datetimeFigureOut">
              <a:rPr lang="en-SG" smtClean="0"/>
              <a:t>6/4/2020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4444F-A1C2-4757-BBAA-FE89EC19349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3642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December 2014  /LML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ET0053:Circuit Theory &amp; Analysis 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047B127-DDC9-4D6E-B5AD-8DF17F7C929E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December 2014  /LML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ET0053:Circuit Theory &amp; Analysis 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C747B-5F65-4277-B33E-2ED10C4ACBC9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CB5E7A80-45AE-4BB0-B9FC-233989D95C30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December 2014  /LML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ET0053:Circuit Theory &amp; Analysis 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December 2014  /LML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ET0053:Circuit Theory &amp; Analysis 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FED75D-DF6C-40B2-9F02-358D0CD4DE8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696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December 2014  /LML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ET0053:Circuit Theory &amp; Analysis 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91F8B7-F0F4-40E0-8402-ABEB93F180D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783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December 2014  /LML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ET0053:Circuit Theory &amp; Analysis 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FB125A41-71E6-4FC9-86F7-F4249702B537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ET0053:Circuit Theory &amp; Analysis 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December 2014  /LML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D742CDC-8711-4DC4-9F25-5624ABD1FD2A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December 2014  /LML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ET0053:Circuit Theory &amp; Analysis 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80DF-3F5B-45AC-B101-724727BEDF56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December 2014  /LML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ET0053:Circuit Theory &amp; Analysis 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165454B3-7688-4E1F-AF37-672979615861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December 2014  /LML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ET0053:Circuit Theory &amp; Analysis 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D85A6ACF-A66E-4ED8-9DAC-E16EFD9A1B0B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December 2014  /LML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ET0053:Circuit Theory &amp; Analysis 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FD0A506-9E55-4973-B27E-C963D25D7049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6E243FB-4AE4-4B78-A003-A5AC1D195FB2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December 2014  /LML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ET0053:Circuit Theory &amp; Analysis  </a:t>
            </a:r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FA1BCDF-4F06-4593-B07A-F0222C33362B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December 2014  /LML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ET0053:Circuit Theory &amp; Analysis  </a:t>
            </a:r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December 2014  /LML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ET0053:Circuit Theory &amp; Analysis 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8AED0485-92A8-40AC-87E1-9826BFDD195D}" type="slidenum">
              <a:rPr lang="en-US" altLang="en-US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3" r:id="rId1"/>
    <p:sldLayoutId id="2147484054" r:id="rId2"/>
    <p:sldLayoutId id="2147484055" r:id="rId3"/>
    <p:sldLayoutId id="2147484056" r:id="rId4"/>
    <p:sldLayoutId id="2147484057" r:id="rId5"/>
    <p:sldLayoutId id="2147484058" r:id="rId6"/>
    <p:sldLayoutId id="2147484059" r:id="rId7"/>
    <p:sldLayoutId id="2147484060" r:id="rId8"/>
    <p:sldLayoutId id="2147484061" r:id="rId9"/>
    <p:sldLayoutId id="2147484062" r:id="rId10"/>
    <p:sldLayoutId id="2147484063" r:id="rId11"/>
    <p:sldLayoutId id="2147484064" r:id="rId12"/>
    <p:sldLayoutId id="2147484065" r:id="rId13"/>
  </p:sldLayoutIdLst>
  <p:hf hdr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5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11" Type="http://schemas.openxmlformats.org/officeDocument/2006/relationships/image" Target="../media/image8.wmf"/><Relationship Id="rId5" Type="http://schemas.openxmlformats.org/officeDocument/2006/relationships/oleObject" Target="../embeddings/oleObject10.bin"/><Relationship Id="rId10" Type="http://schemas.openxmlformats.org/officeDocument/2006/relationships/oleObject" Target="../embeddings/oleObject13.bin"/><Relationship Id="rId4" Type="http://schemas.openxmlformats.org/officeDocument/2006/relationships/image" Target="../media/image3.wmf"/><Relationship Id="rId9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4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1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15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2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xfrm>
            <a:off x="683568" y="188640"/>
            <a:ext cx="7772400" cy="838200"/>
          </a:xfrm>
        </p:spPr>
        <p:txBody>
          <a:bodyPr/>
          <a:lstStyle/>
          <a:p>
            <a:r>
              <a:rPr lang="en-US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Solution to Tutorial 6, Question 6</a:t>
            </a:r>
            <a:endParaRPr lang="en-US" altLang="en-US" dirty="0" smtClean="0"/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 b="0" dirty="0" smtClean="0">
                <a:solidFill>
                  <a:srgbClr val="000000"/>
                </a:solidFill>
              </a:rPr>
              <a:t>Circuit </a:t>
            </a:r>
            <a:r>
              <a:rPr lang="en-US" altLang="en-US" sz="1400" b="0" dirty="0" smtClean="0">
                <a:solidFill>
                  <a:srgbClr val="000000"/>
                </a:solidFill>
              </a:rPr>
              <a:t>Theory &amp; Analysis </a:t>
            </a:r>
            <a:r>
              <a:rPr lang="en-US" altLang="en-US" sz="1400" b="0" dirty="0" smtClean="0">
                <a:solidFill>
                  <a:srgbClr val="000000"/>
                </a:solidFill>
              </a:rPr>
              <a:t>/ LML</a:t>
            </a:r>
            <a:endParaRPr lang="en-US" altLang="en-US" sz="1400" b="0" dirty="0">
              <a:solidFill>
                <a:srgbClr val="000000"/>
              </a:solidFill>
            </a:endParaRP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28739" y="5977195"/>
            <a:ext cx="457200" cy="441325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54D936D-DD79-4458-ADAE-BF9877D5AE3A}" type="slidenum">
              <a:rPr lang="en-US" altLang="en-US" sz="1400" b="0">
                <a:solidFill>
                  <a:srgbClr val="000000"/>
                </a:solidFill>
              </a:rPr>
              <a:pPr/>
              <a:t>1</a:t>
            </a:fld>
            <a:endParaRPr lang="en-US" altLang="en-US" sz="1400" b="0" dirty="0">
              <a:solidFill>
                <a:srgbClr val="000000"/>
              </a:solidFill>
            </a:endParaRPr>
          </a:p>
        </p:txBody>
      </p:sp>
      <p:sp>
        <p:nvSpPr>
          <p:cNvPr id="27652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395536" y="1628800"/>
            <a:ext cx="828092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en-US" sz="2800" dirty="0" smtClean="0">
                <a:solidFill>
                  <a:srgbClr val="000000"/>
                </a:solidFill>
              </a:rPr>
              <a:t>6. </a:t>
            </a:r>
            <a:r>
              <a:rPr lang="en-US" altLang="en-US" sz="2800" dirty="0" smtClean="0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A balanced delta-load with impedances each of    27</a:t>
            </a:r>
            <a:r>
              <a:rPr lang="en-US" altLang="en-US" sz="2800" b="1" dirty="0" smtClean="0">
                <a:latin typeface="Symbol" pitchFamily="18" charset="2"/>
                <a:cs typeface="Times New Roman" pitchFamily="18" charset="0"/>
              </a:rPr>
              <a:t>Ð</a:t>
            </a:r>
            <a:r>
              <a:rPr lang="en-US" altLang="en-US" sz="2800" dirty="0" smtClean="0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-</a:t>
            </a:r>
            <a:r>
              <a:rPr lang="en-US" altLang="en-US" sz="2800" dirty="0" smtClean="0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25</a:t>
            </a:r>
            <a:r>
              <a:rPr lang="en-US" altLang="en-US" sz="2800" baseline="30000" dirty="0" smtClean="0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o</a:t>
            </a:r>
            <a:r>
              <a:rPr lang="en-US" altLang="en-US" sz="2800" dirty="0" smtClean="0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 </a:t>
            </a:r>
            <a:r>
              <a:rPr lang="en-US" altLang="en-US" sz="2800" dirty="0" smtClean="0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W</a:t>
            </a:r>
            <a:r>
              <a:rPr lang="en-US" altLang="en-US" sz="2800" dirty="0" smtClean="0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 and a balanced Y-load with impedances each of 10</a:t>
            </a:r>
            <a:r>
              <a:rPr lang="en-US" altLang="en-US" sz="2800" b="1" dirty="0" smtClean="0">
                <a:latin typeface="Symbol" pitchFamily="18" charset="2"/>
                <a:cs typeface="Times New Roman" pitchFamily="18" charset="0"/>
              </a:rPr>
              <a:t>Ð</a:t>
            </a:r>
            <a:r>
              <a:rPr lang="en-US" altLang="en-US" sz="2800" dirty="0" smtClean="0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-</a:t>
            </a:r>
            <a:r>
              <a:rPr lang="en-US" altLang="en-US" sz="2800" dirty="0" smtClean="0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30</a:t>
            </a:r>
            <a:r>
              <a:rPr lang="en-US" altLang="en-US" sz="2800" baseline="30000" dirty="0" smtClean="0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o</a:t>
            </a:r>
            <a:r>
              <a:rPr lang="en-US" altLang="en-US" sz="2800" dirty="0" smtClean="0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 </a:t>
            </a:r>
            <a:r>
              <a:rPr lang="en-US" altLang="en-US" sz="2800" dirty="0" smtClean="0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W</a:t>
            </a:r>
            <a:r>
              <a:rPr lang="en-US" altLang="en-US" sz="2800" dirty="0" smtClean="0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 are both connected to a three-phase, three-wire, 208 V, ABC system. Find the total line currents in </a:t>
            </a:r>
            <a:r>
              <a:rPr lang="en-US" altLang="en-US" sz="2800" dirty="0" err="1" smtClean="0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phasor</a:t>
            </a:r>
            <a:r>
              <a:rPr lang="en-US" altLang="en-US" sz="2800" dirty="0" smtClean="0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 form and the power in each load.  Take V</a:t>
            </a:r>
            <a:r>
              <a:rPr lang="en-US" altLang="en-US" sz="1400" dirty="0" smtClean="0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AB</a:t>
            </a:r>
            <a:r>
              <a:rPr lang="en-US" altLang="en-US" sz="2800" dirty="0" smtClean="0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 as the reference.</a:t>
            </a:r>
            <a:endParaRPr lang="en-SG" altLang="en-US" sz="1800" dirty="0" smtClean="0">
              <a:latin typeface="Times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endParaRPr lang="pt-BR" altLang="en-US" sz="1600" dirty="0" smtClean="0">
              <a:solidFill>
                <a:schemeClr val="accent2"/>
              </a:solidFill>
              <a:latin typeface="Times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pt-BR" altLang="en-US" sz="2400" dirty="0" smtClean="0">
                <a:solidFill>
                  <a:schemeClr val="accent2"/>
                </a:solidFill>
                <a:latin typeface="Times" pitchFamily="18" charset="0"/>
                <a:cs typeface="Times New Roman" pitchFamily="18" charset="0"/>
              </a:rPr>
              <a:t>    </a:t>
            </a:r>
            <a:r>
              <a:rPr lang="pt-BR" altLang="en-US" sz="2400" dirty="0" smtClean="0">
                <a:solidFill>
                  <a:schemeClr val="accent2">
                    <a:lumMod val="50000"/>
                  </a:schemeClr>
                </a:solidFill>
                <a:latin typeface="Times" pitchFamily="18" charset="0"/>
                <a:cs typeface="Times New Roman" pitchFamily="18" charset="0"/>
              </a:rPr>
              <a:t>Ans: I</a:t>
            </a:r>
            <a:r>
              <a:rPr lang="pt-BR" altLang="en-US" sz="2400" baseline="-25000" dirty="0" smtClean="0">
                <a:solidFill>
                  <a:schemeClr val="accent2">
                    <a:lumMod val="50000"/>
                  </a:schemeClr>
                </a:solidFill>
                <a:latin typeface="Times" pitchFamily="18" charset="0"/>
                <a:cs typeface="Times New Roman" pitchFamily="18" charset="0"/>
              </a:rPr>
              <a:t>A</a:t>
            </a:r>
            <a:r>
              <a:rPr lang="pt-BR" altLang="en-US" sz="2400" dirty="0" smtClean="0">
                <a:solidFill>
                  <a:schemeClr val="accent2">
                    <a:lumMod val="50000"/>
                  </a:schemeClr>
                </a:solidFill>
                <a:latin typeface="Times" pitchFamily="18" charset="0"/>
                <a:cs typeface="Times New Roman" pitchFamily="18" charset="0"/>
              </a:rPr>
              <a:t> = 25.3</a:t>
            </a:r>
            <a:r>
              <a:rPr lang="en-US" altLang="en-US" sz="2400" dirty="0" smtClean="0">
                <a:solidFill>
                  <a:schemeClr val="accent2">
                    <a:lumMod val="50000"/>
                  </a:schemeClr>
                </a:solidFill>
                <a:latin typeface="Symbol" pitchFamily="18" charset="2"/>
                <a:cs typeface="Times New Roman" pitchFamily="18" charset="0"/>
              </a:rPr>
              <a:t>Ð-</a:t>
            </a:r>
            <a:r>
              <a:rPr lang="pt-BR" altLang="en-US" sz="2400" dirty="0" smtClean="0">
                <a:solidFill>
                  <a:schemeClr val="accent2">
                    <a:lumMod val="50000"/>
                  </a:schemeClr>
                </a:solidFill>
                <a:latin typeface="Times" pitchFamily="18" charset="0"/>
                <a:cs typeface="Times New Roman" pitchFamily="18" charset="0"/>
              </a:rPr>
              <a:t>2.62</a:t>
            </a:r>
            <a:r>
              <a:rPr lang="pt-BR" altLang="en-US" sz="2400" baseline="30000" dirty="0" smtClean="0">
                <a:solidFill>
                  <a:schemeClr val="accent2">
                    <a:lumMod val="50000"/>
                  </a:schemeClr>
                </a:solidFill>
                <a:latin typeface="Times" pitchFamily="18" charset="0"/>
                <a:cs typeface="Times New Roman" pitchFamily="18" charset="0"/>
              </a:rPr>
              <a:t>o</a:t>
            </a:r>
            <a:r>
              <a:rPr lang="pt-BR" altLang="en-US" sz="2400" dirty="0" smtClean="0">
                <a:solidFill>
                  <a:schemeClr val="accent2">
                    <a:lumMod val="50000"/>
                  </a:schemeClr>
                </a:solidFill>
                <a:latin typeface="Times" pitchFamily="18" charset="0"/>
                <a:cs typeface="Times New Roman" pitchFamily="18" charset="0"/>
              </a:rPr>
              <a:t>A, I</a:t>
            </a:r>
            <a:r>
              <a:rPr lang="pt-BR" altLang="en-US" sz="2400" baseline="-25000" dirty="0" smtClean="0">
                <a:solidFill>
                  <a:schemeClr val="accent2">
                    <a:lumMod val="50000"/>
                  </a:schemeClr>
                </a:solidFill>
                <a:latin typeface="Times" pitchFamily="18" charset="0"/>
                <a:cs typeface="Times New Roman" pitchFamily="18" charset="0"/>
              </a:rPr>
              <a:t>B</a:t>
            </a:r>
            <a:r>
              <a:rPr lang="pt-BR" altLang="en-US" sz="2400" dirty="0" smtClean="0">
                <a:solidFill>
                  <a:schemeClr val="accent2">
                    <a:lumMod val="50000"/>
                  </a:schemeClr>
                </a:solidFill>
                <a:latin typeface="Times" pitchFamily="18" charset="0"/>
                <a:cs typeface="Times New Roman" pitchFamily="18" charset="0"/>
              </a:rPr>
              <a:t> = 25.3</a:t>
            </a:r>
            <a:r>
              <a:rPr lang="en-US" altLang="en-US" sz="2400" dirty="0" smtClean="0">
                <a:solidFill>
                  <a:schemeClr val="accent2">
                    <a:lumMod val="50000"/>
                  </a:schemeClr>
                </a:solidFill>
                <a:latin typeface="Symbol" pitchFamily="18" charset="2"/>
                <a:cs typeface="Times New Roman" pitchFamily="18" charset="0"/>
              </a:rPr>
              <a:t>Ð-</a:t>
            </a:r>
            <a:r>
              <a:rPr lang="pt-BR" altLang="en-US" sz="2400" dirty="0" smtClean="0">
                <a:solidFill>
                  <a:schemeClr val="accent2">
                    <a:lumMod val="50000"/>
                  </a:schemeClr>
                </a:solidFill>
                <a:latin typeface="Times" pitchFamily="18" charset="0"/>
                <a:cs typeface="Times New Roman" pitchFamily="18" charset="0"/>
              </a:rPr>
              <a:t>122.62</a:t>
            </a:r>
            <a:r>
              <a:rPr lang="pt-BR" altLang="en-US" sz="2400" baseline="30000" dirty="0" smtClean="0">
                <a:solidFill>
                  <a:schemeClr val="accent2">
                    <a:lumMod val="50000"/>
                  </a:schemeClr>
                </a:solidFill>
                <a:latin typeface="Times" pitchFamily="18" charset="0"/>
                <a:cs typeface="Times New Roman" pitchFamily="18" charset="0"/>
              </a:rPr>
              <a:t>o</a:t>
            </a:r>
            <a:r>
              <a:rPr lang="pt-BR" altLang="en-US" sz="2400" dirty="0" smtClean="0">
                <a:solidFill>
                  <a:schemeClr val="accent2">
                    <a:lumMod val="50000"/>
                  </a:schemeClr>
                </a:solidFill>
                <a:latin typeface="Times" pitchFamily="18" charset="0"/>
                <a:cs typeface="Times New Roman" pitchFamily="18" charset="0"/>
              </a:rPr>
              <a:t>A ,</a:t>
            </a:r>
          </a:p>
          <a:p>
            <a:pPr>
              <a:buFontTx/>
              <a:buNone/>
            </a:pPr>
            <a:r>
              <a:rPr lang="pt-BR" altLang="en-US" sz="2400" dirty="0">
                <a:solidFill>
                  <a:schemeClr val="accent2">
                    <a:lumMod val="50000"/>
                  </a:schemeClr>
                </a:solidFill>
                <a:latin typeface="Times" pitchFamily="18" charset="0"/>
                <a:cs typeface="Times New Roman" pitchFamily="18" charset="0"/>
              </a:rPr>
              <a:t> </a:t>
            </a:r>
            <a:r>
              <a:rPr lang="pt-BR" altLang="en-US" sz="2400" dirty="0" smtClean="0">
                <a:solidFill>
                  <a:schemeClr val="accent2">
                    <a:lumMod val="50000"/>
                  </a:schemeClr>
                </a:solidFill>
                <a:latin typeface="Times" pitchFamily="18" charset="0"/>
                <a:cs typeface="Times New Roman" pitchFamily="18" charset="0"/>
              </a:rPr>
              <a:t>           I</a:t>
            </a:r>
            <a:r>
              <a:rPr lang="pt-BR" altLang="en-US" sz="2400" baseline="-25000" dirty="0" smtClean="0">
                <a:solidFill>
                  <a:schemeClr val="accent2">
                    <a:lumMod val="50000"/>
                  </a:schemeClr>
                </a:solidFill>
                <a:latin typeface="Times" pitchFamily="18" charset="0"/>
                <a:cs typeface="Times New Roman" pitchFamily="18" charset="0"/>
              </a:rPr>
              <a:t>C</a:t>
            </a:r>
            <a:r>
              <a:rPr lang="pt-BR" altLang="en-US" sz="2400" dirty="0" smtClean="0">
                <a:solidFill>
                  <a:schemeClr val="accent2">
                    <a:lumMod val="50000"/>
                  </a:schemeClr>
                </a:solidFill>
                <a:latin typeface="Times" pitchFamily="18" charset="0"/>
                <a:cs typeface="Times New Roman" pitchFamily="18" charset="0"/>
              </a:rPr>
              <a:t> = 25.3</a:t>
            </a:r>
            <a:r>
              <a:rPr lang="en-US" altLang="en-US" sz="2400" dirty="0" smtClean="0">
                <a:solidFill>
                  <a:schemeClr val="accent2">
                    <a:lumMod val="50000"/>
                  </a:schemeClr>
                </a:solidFill>
                <a:latin typeface="Symbol" pitchFamily="18" charset="2"/>
                <a:cs typeface="Times New Roman" pitchFamily="18" charset="0"/>
              </a:rPr>
              <a:t>Ð</a:t>
            </a:r>
            <a:r>
              <a:rPr lang="pt-BR" altLang="en-US" sz="2400" dirty="0" smtClean="0">
                <a:solidFill>
                  <a:schemeClr val="accent2">
                    <a:lumMod val="50000"/>
                  </a:schemeClr>
                </a:solidFill>
                <a:latin typeface="Times" pitchFamily="18" charset="0"/>
                <a:cs typeface="Times New Roman" pitchFamily="18" charset="0"/>
              </a:rPr>
              <a:t>117.38</a:t>
            </a:r>
            <a:r>
              <a:rPr lang="pt-BR" altLang="en-US" sz="2400" baseline="30000" dirty="0" smtClean="0">
                <a:solidFill>
                  <a:schemeClr val="accent2">
                    <a:lumMod val="50000"/>
                  </a:schemeClr>
                </a:solidFill>
                <a:latin typeface="Times" pitchFamily="18" charset="0"/>
                <a:cs typeface="Times New Roman" pitchFamily="18" charset="0"/>
              </a:rPr>
              <a:t>o</a:t>
            </a:r>
            <a:r>
              <a:rPr lang="pt-BR" altLang="en-US" sz="2400" dirty="0" smtClean="0">
                <a:solidFill>
                  <a:schemeClr val="accent2">
                    <a:lumMod val="50000"/>
                  </a:schemeClr>
                </a:solidFill>
                <a:latin typeface="Times" pitchFamily="18" charset="0"/>
                <a:cs typeface="Times New Roman" pitchFamily="18" charset="0"/>
              </a:rPr>
              <a:t> A or  25.3</a:t>
            </a:r>
            <a:r>
              <a:rPr lang="en-US" altLang="en-US" sz="2400" dirty="0" smtClean="0">
                <a:solidFill>
                  <a:schemeClr val="accent2">
                    <a:lumMod val="50000"/>
                  </a:schemeClr>
                </a:solidFill>
                <a:latin typeface="Symbol" pitchFamily="18" charset="2"/>
                <a:cs typeface="Times New Roman" pitchFamily="18" charset="0"/>
              </a:rPr>
              <a:t>Ð-</a:t>
            </a:r>
            <a:r>
              <a:rPr lang="pt-BR" altLang="en-US" sz="2400" dirty="0" smtClean="0">
                <a:solidFill>
                  <a:schemeClr val="accent2">
                    <a:lumMod val="50000"/>
                  </a:schemeClr>
                </a:solidFill>
                <a:latin typeface="Times" pitchFamily="18" charset="0"/>
                <a:cs typeface="Times New Roman" pitchFamily="18" charset="0"/>
              </a:rPr>
              <a:t>242.62</a:t>
            </a:r>
            <a:r>
              <a:rPr lang="pt-BR" altLang="en-US" sz="2400" baseline="30000" dirty="0" smtClean="0">
                <a:solidFill>
                  <a:schemeClr val="accent2">
                    <a:lumMod val="50000"/>
                  </a:schemeClr>
                </a:solidFill>
                <a:latin typeface="Times" pitchFamily="18" charset="0"/>
                <a:cs typeface="Times New Roman" pitchFamily="18" charset="0"/>
              </a:rPr>
              <a:t>o</a:t>
            </a:r>
            <a:r>
              <a:rPr lang="pt-BR" altLang="en-US" sz="2400" dirty="0" smtClean="0">
                <a:solidFill>
                  <a:schemeClr val="accent2">
                    <a:lumMod val="50000"/>
                  </a:schemeClr>
                </a:solidFill>
                <a:latin typeface="Times" pitchFamily="18" charset="0"/>
                <a:cs typeface="Times New Roman" pitchFamily="18" charset="0"/>
              </a:rPr>
              <a:t> A, </a:t>
            </a:r>
          </a:p>
          <a:p>
            <a:pPr>
              <a:buFontTx/>
              <a:buNone/>
            </a:pPr>
            <a:r>
              <a:rPr lang="pt-BR" altLang="en-US" sz="2400" dirty="0" smtClean="0">
                <a:solidFill>
                  <a:schemeClr val="accent2">
                    <a:lumMod val="50000"/>
                  </a:schemeClr>
                </a:solidFill>
                <a:latin typeface="Times" pitchFamily="18" charset="0"/>
                <a:cs typeface="Times New Roman" pitchFamily="18" charset="0"/>
              </a:rPr>
              <a:t>            P</a:t>
            </a:r>
            <a:r>
              <a:rPr lang="en-US" altLang="en-US" sz="2400" baseline="-25000" dirty="0" smtClean="0">
                <a:solidFill>
                  <a:schemeClr val="accent2">
                    <a:lumMod val="50000"/>
                  </a:schemeClr>
                </a:solidFill>
                <a:latin typeface="Symbol" pitchFamily="18" charset="2"/>
                <a:cs typeface="Times New Roman" pitchFamily="18" charset="0"/>
              </a:rPr>
              <a:t>D</a:t>
            </a:r>
            <a:r>
              <a:rPr lang="en-US" altLang="en-US" sz="2400" dirty="0" smtClean="0">
                <a:solidFill>
                  <a:schemeClr val="accent2">
                    <a:lumMod val="50000"/>
                  </a:schemeClr>
                </a:solidFill>
                <a:latin typeface="Symbol" pitchFamily="18" charset="2"/>
                <a:cs typeface="Times New Roman" pitchFamily="18" charset="0"/>
              </a:rPr>
              <a:t> =</a:t>
            </a:r>
            <a:r>
              <a:rPr lang="pt-BR" altLang="en-US" sz="2400" dirty="0" smtClean="0">
                <a:solidFill>
                  <a:schemeClr val="accent2">
                    <a:lumMod val="50000"/>
                  </a:schemeClr>
                </a:solidFill>
                <a:latin typeface="Times" pitchFamily="18" charset="0"/>
                <a:cs typeface="Times New Roman" pitchFamily="18" charset="0"/>
              </a:rPr>
              <a:t> 4355.6 W, P</a:t>
            </a:r>
            <a:r>
              <a:rPr lang="pt-BR" altLang="en-US" sz="2400" baseline="-25000" dirty="0" smtClean="0">
                <a:solidFill>
                  <a:schemeClr val="accent2">
                    <a:lumMod val="50000"/>
                  </a:schemeClr>
                </a:solidFill>
                <a:latin typeface="Times" pitchFamily="18" charset="0"/>
                <a:cs typeface="Times New Roman" pitchFamily="18" charset="0"/>
              </a:rPr>
              <a:t>Y</a:t>
            </a:r>
            <a:r>
              <a:rPr lang="en-US" altLang="en-US" sz="2400" dirty="0" smtClean="0">
                <a:solidFill>
                  <a:schemeClr val="accent2">
                    <a:lumMod val="50000"/>
                  </a:schemeClr>
                </a:solidFill>
                <a:latin typeface="Symbol" pitchFamily="18" charset="2"/>
                <a:cs typeface="Times New Roman" pitchFamily="18" charset="0"/>
              </a:rPr>
              <a:t> =</a:t>
            </a:r>
            <a:r>
              <a:rPr lang="pt-BR" altLang="en-US" sz="2400" dirty="0" smtClean="0">
                <a:solidFill>
                  <a:schemeClr val="accent2">
                    <a:lumMod val="50000"/>
                  </a:schemeClr>
                </a:solidFill>
                <a:latin typeface="Times" pitchFamily="18" charset="0"/>
                <a:cs typeface="Times New Roman" pitchFamily="18" charset="0"/>
              </a:rPr>
              <a:t> 3747 W</a:t>
            </a:r>
            <a:endParaRPr lang="en-SG" altLang="en-US" sz="2400" dirty="0" smtClean="0">
              <a:solidFill>
                <a:schemeClr val="accent2">
                  <a:lumMod val="50000"/>
                </a:schemeClr>
              </a:solidFill>
              <a:latin typeface="Times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?"/>
            </a:pPr>
            <a:endParaRPr lang="en-GB" altLang="en-US" sz="2800" dirty="0" smtClean="0">
              <a:solidFill>
                <a:srgbClr val="000000"/>
              </a:solidFill>
            </a:endParaRPr>
          </a:p>
        </p:txBody>
      </p:sp>
      <p:graphicFrame>
        <p:nvGraphicFramePr>
          <p:cNvPr id="22533" name="Object 2"/>
          <p:cNvGraphicFramePr>
            <a:graphicFrameLocks noChangeAspect="1"/>
          </p:cNvGraphicFramePr>
          <p:nvPr/>
        </p:nvGraphicFramePr>
        <p:xfrm>
          <a:off x="4464050" y="3194050"/>
          <a:ext cx="214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1" name="Equation" r:id="rId3" imgW="215806" imgH="469696" progId="Equation.3">
                  <p:embed/>
                </p:oleObj>
              </mc:Choice>
              <mc:Fallback>
                <p:oleObj name="Equation" r:id="rId3" imgW="215806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4050" y="3194050"/>
                        <a:ext cx="214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398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xfrm>
            <a:off x="1127302" y="433754"/>
            <a:ext cx="6985066" cy="539261"/>
          </a:xfrm>
        </p:spPr>
        <p:txBody>
          <a:bodyPr>
            <a:normAutofit fontScale="90000"/>
          </a:bodyPr>
          <a:lstStyle/>
          <a:p>
            <a:r>
              <a:rPr lang="en-US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Solution to Tutorial 6, Question </a:t>
            </a:r>
            <a:r>
              <a:rPr lang="en-US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  <a:endParaRPr lang="en-US" altLang="en-US" dirty="0" smtClean="0"/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15676" y="5938006"/>
            <a:ext cx="457200" cy="441325"/>
          </a:xfrm>
          <a:noFill/>
        </p:spPr>
        <p:txBody>
          <a:bodyPr>
            <a:norm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EB63F2B-F96C-46A2-A836-0B67BA37F3EB}" type="slidenum">
              <a:rPr lang="en-US" altLang="en-US" sz="1400" b="0">
                <a:solidFill>
                  <a:srgbClr val="000000"/>
                </a:solidFill>
              </a:rPr>
              <a:pPr/>
              <a:t>2</a:t>
            </a:fld>
            <a:endParaRPr lang="en-US" altLang="en-US" sz="1400" b="0" dirty="0">
              <a:solidFill>
                <a:srgbClr val="000000"/>
              </a:solidFill>
            </a:endParaRPr>
          </a:p>
        </p:txBody>
      </p:sp>
      <p:sp>
        <p:nvSpPr>
          <p:cNvPr id="23559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611560" y="1340768"/>
            <a:ext cx="7772400" cy="5112568"/>
          </a:xfrm>
        </p:spPr>
        <p:txBody>
          <a:bodyPr/>
          <a:lstStyle/>
          <a:p>
            <a:pPr marL="0" indent="214313">
              <a:buFont typeface="Wingdings" pitchFamily="2" charset="2"/>
              <a:buChar char="þ"/>
            </a:pPr>
            <a:r>
              <a:rPr lang="en-GB" altLang="en-US" dirty="0" smtClean="0">
                <a:solidFill>
                  <a:srgbClr val="000000"/>
                </a:solidFill>
              </a:rPr>
              <a:t> Solution: </a:t>
            </a:r>
            <a:r>
              <a:rPr lang="en-GB" altLang="en-US" sz="2800" dirty="0" smtClean="0">
                <a:solidFill>
                  <a:srgbClr val="000000"/>
                </a:solidFill>
              </a:rPr>
              <a:t>Given </a:t>
            </a:r>
            <a:r>
              <a:rPr lang="en-GB" altLang="en-US" sz="2800" dirty="0" smtClean="0"/>
              <a:t>V</a:t>
            </a:r>
            <a:r>
              <a:rPr lang="en-GB" altLang="en-US" sz="2800" baseline="-25000" dirty="0" smtClean="0"/>
              <a:t>L</a:t>
            </a:r>
            <a:r>
              <a:rPr lang="en-GB" altLang="en-US" sz="2800" dirty="0" smtClean="0"/>
              <a:t>= </a:t>
            </a:r>
            <a:r>
              <a:rPr lang="en-GB" altLang="en-US" sz="2800" dirty="0" smtClean="0">
                <a:solidFill>
                  <a:srgbClr val="000000"/>
                </a:solidFill>
              </a:rPr>
              <a:t>208 V</a:t>
            </a:r>
            <a:endParaRPr lang="en-GB" altLang="en-US" sz="2800" i="1" dirty="0" smtClean="0">
              <a:latin typeface="Symbol" pitchFamily="18" charset="2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11560" y="1700808"/>
            <a:ext cx="7910512" cy="4537078"/>
            <a:chOff x="611560" y="1700808"/>
            <a:chExt cx="7910512" cy="4537078"/>
          </a:xfrm>
        </p:grpSpPr>
        <p:sp>
          <p:nvSpPr>
            <p:cNvPr id="78" name="Line 64"/>
            <p:cNvSpPr>
              <a:spLocks noChangeShapeType="1"/>
            </p:cNvSpPr>
            <p:nvPr/>
          </p:nvSpPr>
          <p:spPr bwMode="auto">
            <a:xfrm flipV="1">
              <a:off x="2267744" y="4797152"/>
              <a:ext cx="288032" cy="14401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SG" sz="2400" b="1">
                <a:solidFill>
                  <a:srgbClr val="000000"/>
                </a:solidFill>
              </a:endParaRPr>
            </a:p>
          </p:txBody>
        </p:sp>
        <p:sp>
          <p:nvSpPr>
            <p:cNvPr id="79" name="Line 64"/>
            <p:cNvSpPr>
              <a:spLocks noChangeShapeType="1"/>
            </p:cNvSpPr>
            <p:nvPr/>
          </p:nvSpPr>
          <p:spPr bwMode="auto">
            <a:xfrm>
              <a:off x="4716016" y="5589240"/>
              <a:ext cx="571500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SG" sz="2400" b="1">
                <a:solidFill>
                  <a:srgbClr val="000000"/>
                </a:solidFill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611560" y="1700808"/>
              <a:ext cx="7910512" cy="4537078"/>
              <a:chOff x="611560" y="1700808"/>
              <a:chExt cx="7910512" cy="4537078"/>
            </a:xfrm>
          </p:grpSpPr>
          <p:sp>
            <p:nvSpPr>
              <p:cNvPr id="76" name="Text Box 65"/>
              <p:cNvSpPr txBox="1">
                <a:spLocks noChangeArrowheads="1"/>
              </p:cNvSpPr>
              <p:nvPr/>
            </p:nvSpPr>
            <p:spPr bwMode="auto">
              <a:xfrm>
                <a:off x="2051720" y="4437112"/>
                <a:ext cx="576064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10800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altLang="en-US" dirty="0" smtClean="0">
                    <a:solidFill>
                      <a:srgbClr val="002060"/>
                    </a:solidFill>
                  </a:rPr>
                  <a:t>I</a:t>
                </a:r>
                <a:r>
                  <a:rPr lang="en-GB" altLang="en-US" baseline="-25000" dirty="0" smtClean="0">
                    <a:solidFill>
                      <a:srgbClr val="002060"/>
                    </a:solidFill>
                  </a:rPr>
                  <a:t>C1</a:t>
                </a:r>
                <a:endParaRPr lang="en-GB" altLang="en-US" baseline="-25000" dirty="0">
                  <a:solidFill>
                    <a:srgbClr val="002060"/>
                  </a:solidFill>
                </a:endParaRPr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611560" y="1700808"/>
                <a:ext cx="7910512" cy="4537078"/>
                <a:chOff x="611560" y="1700808"/>
                <a:chExt cx="7910512" cy="4537078"/>
              </a:xfrm>
            </p:grpSpPr>
            <p:sp>
              <p:nvSpPr>
                <p:cNvPr id="77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4804490" y="5157192"/>
                  <a:ext cx="370294" cy="38023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10800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GB" altLang="en-US" dirty="0" smtClean="0">
                      <a:solidFill>
                        <a:srgbClr val="002060"/>
                      </a:solidFill>
                    </a:rPr>
                    <a:t>I</a:t>
                  </a:r>
                  <a:r>
                    <a:rPr lang="en-GB" altLang="en-US" baseline="-25000" dirty="0" smtClean="0">
                      <a:solidFill>
                        <a:srgbClr val="002060"/>
                      </a:solidFill>
                    </a:rPr>
                    <a:t>C2</a:t>
                  </a:r>
                  <a:endParaRPr lang="en-GB" altLang="en-US" baseline="-25000" dirty="0">
                    <a:solidFill>
                      <a:srgbClr val="002060"/>
                    </a:solidFill>
                  </a:endParaRPr>
                </a:p>
              </p:txBody>
            </p:sp>
            <p:grpSp>
              <p:nvGrpSpPr>
                <p:cNvPr id="4" name="Group 3"/>
                <p:cNvGrpSpPr/>
                <p:nvPr/>
              </p:nvGrpSpPr>
              <p:grpSpPr>
                <a:xfrm>
                  <a:off x="611560" y="1700808"/>
                  <a:ext cx="7910512" cy="4537078"/>
                  <a:chOff x="611560" y="1700808"/>
                  <a:chExt cx="7910512" cy="4537078"/>
                </a:xfrm>
              </p:grpSpPr>
              <p:sp>
                <p:nvSpPr>
                  <p:cNvPr id="72" name="Text Box 6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63888" y="2492201"/>
                    <a:ext cx="539750" cy="3810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0" tIns="0" rIns="0" bIns="10800">
                    <a:spAutoFit/>
                  </a:bodyPr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GB" altLang="en-US" dirty="0" smtClean="0">
                        <a:solidFill>
                          <a:srgbClr val="FF0000"/>
                        </a:solidFill>
                      </a:rPr>
                      <a:t>I</a:t>
                    </a:r>
                    <a:r>
                      <a:rPr lang="en-GB" altLang="en-US" baseline="-25000" dirty="0" smtClean="0">
                        <a:solidFill>
                          <a:srgbClr val="FF0000"/>
                        </a:solidFill>
                      </a:rPr>
                      <a:t>A1</a:t>
                    </a:r>
                    <a:endParaRPr lang="en-GB" altLang="en-US" baseline="-250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73" name="Text Box 6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148064" y="2132161"/>
                    <a:ext cx="539750" cy="3810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0" tIns="0" rIns="0" bIns="10800">
                    <a:spAutoFit/>
                  </a:bodyPr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GB" altLang="en-US" dirty="0" smtClean="0">
                        <a:solidFill>
                          <a:srgbClr val="FF0000"/>
                        </a:solidFill>
                      </a:rPr>
                      <a:t>I</a:t>
                    </a:r>
                    <a:r>
                      <a:rPr lang="en-GB" altLang="en-US" baseline="-25000" dirty="0" smtClean="0">
                        <a:solidFill>
                          <a:srgbClr val="FF0000"/>
                        </a:solidFill>
                      </a:rPr>
                      <a:t>A2</a:t>
                    </a:r>
                    <a:endParaRPr lang="en-GB" altLang="en-US" baseline="-250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74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4211960" y="2060153"/>
                    <a:ext cx="1152128" cy="0"/>
                  </a:xfrm>
                  <a:prstGeom prst="line">
                    <a:avLst/>
                  </a:prstGeom>
                  <a:noFill/>
                  <a:ln w="15875">
                    <a:solidFill>
                      <a:srgbClr val="FF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 lIns="0" tIns="0" rIns="0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SG" sz="24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75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2123728" y="2060153"/>
                    <a:ext cx="2088232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 lIns="0" tIns="0" rIns="0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SG" sz="24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0" name="Line 6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572000" y="5805264"/>
                    <a:ext cx="0" cy="360040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5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 lIns="0" tIns="0" rIns="0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SG" sz="2400" b="1">
                      <a:solidFill>
                        <a:srgbClr val="000000"/>
                      </a:solidFill>
                    </a:endParaRPr>
                  </a:p>
                </p:txBody>
              </p:sp>
              <p:grpSp>
                <p:nvGrpSpPr>
                  <p:cNvPr id="3" name="Group 2"/>
                  <p:cNvGrpSpPr/>
                  <p:nvPr/>
                </p:nvGrpSpPr>
                <p:grpSpPr>
                  <a:xfrm>
                    <a:off x="611560" y="1700808"/>
                    <a:ext cx="7910512" cy="4537078"/>
                    <a:chOff x="611560" y="1700809"/>
                    <a:chExt cx="7910512" cy="4537078"/>
                  </a:xfrm>
                </p:grpSpPr>
                <p:sp>
                  <p:nvSpPr>
                    <p:cNvPr id="23562" name="Text Box 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588497" y="1843684"/>
                      <a:ext cx="222250" cy="3810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0" tIns="0" rIns="0" bIns="10800">
                      <a:spAutoFit/>
                    </a:bodyPr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GB" altLang="en-US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GB" altLang="en-US" baseline="-25000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23563" name="Line 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244135" y="4424961"/>
                      <a:ext cx="311150" cy="492125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5">
                          <a:lumMod val="50000"/>
                        </a:schemeClr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0" tIns="0" rIns="0">
                      <a:spAutoFit/>
                    </a:bodyPr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SG" sz="24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3564" name="Line 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505947" y="3151785"/>
                      <a:ext cx="330200" cy="57150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5">
                          <a:lumMod val="50000"/>
                        </a:schemeClr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0" tIns="0" rIns="0">
                      <a:spAutoFit/>
                    </a:bodyPr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SG" sz="24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3565" name="Line 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6923460" y="4902799"/>
                      <a:ext cx="654050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5">
                          <a:lumMod val="50000"/>
                        </a:schemeClr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0" tIns="0" rIns="0">
                      <a:spAutoFit/>
                    </a:bodyPr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SG" sz="24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3566" name="Line 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389935" y="4902799"/>
                      <a:ext cx="719137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5">
                          <a:lumMod val="50000"/>
                        </a:schemeClr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0" tIns="0" rIns="0">
                      <a:spAutoFit/>
                    </a:bodyPr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SG" sz="24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3567" name="Line 1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6226547" y="3093047"/>
                      <a:ext cx="274637" cy="492125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5">
                          <a:lumMod val="50000"/>
                        </a:schemeClr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0" tIns="0" rIns="0">
                      <a:spAutoFit/>
                    </a:bodyPr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SG" sz="24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3568" name="Line 1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5367710" y="4326536"/>
                      <a:ext cx="401637" cy="658813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5">
                          <a:lumMod val="50000"/>
                        </a:schemeClr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0" tIns="0" rIns="0">
                      <a:spAutoFit/>
                    </a:bodyPr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SG" sz="24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3569" name="Text Box 1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085135" y="4693248"/>
                      <a:ext cx="222250" cy="3810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0" tIns="0" rIns="0" bIns="10800">
                      <a:spAutoFit/>
                    </a:bodyPr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GB" altLang="en-US" dirty="0">
                          <a:solidFill>
                            <a:srgbClr val="002060"/>
                          </a:solidFill>
                        </a:rPr>
                        <a:t>C</a:t>
                      </a:r>
                      <a:endParaRPr lang="en-GB" altLang="en-US" baseline="-25000" dirty="0">
                        <a:solidFill>
                          <a:srgbClr val="002060"/>
                        </a:solidFill>
                      </a:endParaRPr>
                    </a:p>
                  </p:txBody>
                </p:sp>
                <p:sp>
                  <p:nvSpPr>
                    <p:cNvPr id="23570" name="Text Box 1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667997" y="4796436"/>
                      <a:ext cx="204787" cy="3810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0" tIns="0" rIns="0" bIns="10800">
                      <a:spAutoFit/>
                    </a:bodyPr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GB" altLang="en-US" dirty="0">
                          <a:solidFill>
                            <a:schemeClr val="accent5"/>
                          </a:solidFill>
                        </a:rPr>
                        <a:t>B</a:t>
                      </a:r>
                      <a:endParaRPr lang="en-GB" altLang="en-US" baseline="-25000" dirty="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3571" name="Rectangle 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083672" y="4805961"/>
                      <a:ext cx="850900" cy="260350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  <a:ln w="19050">
                      <a:solidFill>
                        <a:schemeClr val="accent5">
                          <a:lumMod val="50000"/>
                        </a:schemeClr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0" tIns="0" rIns="0">
                      <a:spAutoFit/>
                    </a:bodyPr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SG" alt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3572" name="Rectangle 16"/>
                    <p:cNvSpPr>
                      <a:spLocks noChangeArrowheads="1"/>
                    </p:cNvSpPr>
                    <p:nvPr/>
                  </p:nvSpPr>
                  <p:spPr bwMode="auto">
                    <a:xfrm rot="18212239">
                      <a:off x="5556622" y="3816948"/>
                      <a:ext cx="908051" cy="274637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  <a:ln w="19050">
                      <a:solidFill>
                        <a:schemeClr val="accent5">
                          <a:lumMod val="50000"/>
                        </a:schemeClr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0" tIns="0" rIns="0">
                      <a:spAutoFit/>
                    </a:bodyPr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SG" alt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3573" name="Rectangle 17"/>
                    <p:cNvSpPr>
                      <a:spLocks noChangeArrowheads="1"/>
                    </p:cNvSpPr>
                    <p:nvPr/>
                  </p:nvSpPr>
                  <p:spPr bwMode="auto">
                    <a:xfrm rot="3498695" flipH="1">
                      <a:off x="6574209" y="3883623"/>
                      <a:ext cx="881063" cy="280987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  <a:ln w="19050">
                      <a:solidFill>
                        <a:schemeClr val="accent5">
                          <a:lumMod val="50000"/>
                        </a:schemeClr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0" tIns="0" rIns="0">
                      <a:spAutoFit/>
                    </a:bodyPr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SG" alt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3574" name="Text Box 1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015535" y="3459760"/>
                      <a:ext cx="1506537" cy="37623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0" tIns="0" rIns="0" bIns="10800">
                      <a:spAutoFit/>
                    </a:bodyPr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GB" altLang="en-US" b="0">
                          <a:solidFill>
                            <a:srgbClr val="000000"/>
                          </a:solidFill>
                        </a:rPr>
                        <a:t>27 </a:t>
                      </a:r>
                      <a:r>
                        <a:rPr lang="en-GB" altLang="en-US" b="0">
                          <a:solidFill>
                            <a:srgbClr val="000000"/>
                          </a:solidFill>
                          <a:latin typeface="Symbol" pitchFamily="18" charset="2"/>
                        </a:rPr>
                        <a:t>Ð-25</a:t>
                      </a:r>
                      <a:r>
                        <a:rPr lang="en-GB" altLang="en-US" b="0" baseline="30000">
                          <a:solidFill>
                            <a:srgbClr val="000000"/>
                          </a:solidFill>
                          <a:latin typeface="Symbol" pitchFamily="18" charset="2"/>
                        </a:rPr>
                        <a:t>o</a:t>
                      </a:r>
                      <a:r>
                        <a:rPr lang="en-GB" altLang="en-US" b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GB" altLang="en-US" b="0">
                          <a:solidFill>
                            <a:srgbClr val="000000"/>
                          </a:solidFill>
                          <a:latin typeface="Symbol" pitchFamily="18" charset="2"/>
                        </a:rPr>
                        <a:t>W</a:t>
                      </a:r>
                    </a:p>
                  </p:txBody>
                </p:sp>
                <p:sp>
                  <p:nvSpPr>
                    <p:cNvPr id="23575" name="Text Box 1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427910" y="3428010"/>
                      <a:ext cx="1506537" cy="37623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0" tIns="0" rIns="0" bIns="10800">
                      <a:spAutoFit/>
                    </a:bodyPr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GB" altLang="en-US" b="0" dirty="0">
                          <a:solidFill>
                            <a:srgbClr val="000000"/>
                          </a:solidFill>
                        </a:rPr>
                        <a:t>27 </a:t>
                      </a:r>
                      <a:r>
                        <a:rPr lang="en-GB" altLang="en-US" b="0" dirty="0">
                          <a:solidFill>
                            <a:srgbClr val="000000"/>
                          </a:solidFill>
                          <a:latin typeface="Symbol" pitchFamily="18" charset="2"/>
                        </a:rPr>
                        <a:t>Ð-25</a:t>
                      </a:r>
                      <a:r>
                        <a:rPr lang="en-GB" altLang="en-US" b="0" baseline="30000" dirty="0">
                          <a:solidFill>
                            <a:srgbClr val="000000"/>
                          </a:solidFill>
                          <a:latin typeface="Symbol" pitchFamily="18" charset="2"/>
                        </a:rPr>
                        <a:t>o</a:t>
                      </a:r>
                      <a:r>
                        <a:rPr lang="en-GB" altLang="en-US" b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GB" altLang="en-US" b="0" dirty="0">
                          <a:solidFill>
                            <a:srgbClr val="000000"/>
                          </a:solidFill>
                          <a:latin typeface="Symbol" pitchFamily="18" charset="2"/>
                        </a:rPr>
                        <a:t>W</a:t>
                      </a:r>
                    </a:p>
                  </p:txBody>
                </p:sp>
                <p:sp>
                  <p:nvSpPr>
                    <p:cNvPr id="23576" name="Text Box 2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685210" y="4458298"/>
                      <a:ext cx="1506537" cy="37623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0" tIns="0" rIns="0" bIns="10800">
                      <a:spAutoFit/>
                    </a:bodyPr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GB" altLang="en-US" b="0">
                          <a:solidFill>
                            <a:srgbClr val="000000"/>
                          </a:solidFill>
                        </a:rPr>
                        <a:t>27 </a:t>
                      </a:r>
                      <a:r>
                        <a:rPr lang="en-GB" altLang="en-US" b="0">
                          <a:solidFill>
                            <a:srgbClr val="000000"/>
                          </a:solidFill>
                          <a:latin typeface="Symbol" pitchFamily="18" charset="2"/>
                        </a:rPr>
                        <a:t>Ð-25</a:t>
                      </a:r>
                      <a:r>
                        <a:rPr lang="en-GB" altLang="en-US" b="0" baseline="30000">
                          <a:solidFill>
                            <a:srgbClr val="000000"/>
                          </a:solidFill>
                          <a:latin typeface="Symbol" pitchFamily="18" charset="2"/>
                        </a:rPr>
                        <a:t>o</a:t>
                      </a:r>
                      <a:r>
                        <a:rPr lang="en-GB" altLang="en-US" b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GB" altLang="en-US" b="0">
                          <a:solidFill>
                            <a:srgbClr val="000000"/>
                          </a:solidFill>
                          <a:latin typeface="Symbol" pitchFamily="18" charset="2"/>
                        </a:rPr>
                        <a:t>W</a:t>
                      </a:r>
                    </a:p>
                  </p:txBody>
                </p:sp>
                <p:sp>
                  <p:nvSpPr>
                    <p:cNvPr id="23577" name="Text Box 2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564310" y="1700809"/>
                      <a:ext cx="287337" cy="3810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 lIns="0" tIns="0" rIns="0" bIns="10800">
                      <a:spAutoFit/>
                    </a:bodyPr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GB" altLang="en-US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GB" altLang="en-US" baseline="-25000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23578" name="Text Box 2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411785" y="4869461"/>
                      <a:ext cx="222250" cy="3810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0" tIns="0" rIns="0" bIns="10800">
                      <a:spAutoFit/>
                    </a:bodyPr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GB" altLang="en-US" dirty="0">
                          <a:solidFill>
                            <a:srgbClr val="002060"/>
                          </a:solidFill>
                        </a:rPr>
                        <a:t>C</a:t>
                      </a:r>
                      <a:endParaRPr lang="en-GB" altLang="en-US" baseline="-25000" dirty="0">
                        <a:solidFill>
                          <a:srgbClr val="002060"/>
                        </a:solidFill>
                      </a:endParaRPr>
                    </a:p>
                  </p:txBody>
                </p:sp>
                <p:sp>
                  <p:nvSpPr>
                    <p:cNvPr id="23579" name="Text Box 2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275510" y="4831361"/>
                      <a:ext cx="204787" cy="3810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0" tIns="0" rIns="0" bIns="10800">
                      <a:spAutoFit/>
                    </a:bodyPr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GB" altLang="en-US" dirty="0">
                          <a:solidFill>
                            <a:schemeClr val="accent5"/>
                          </a:solidFill>
                        </a:rPr>
                        <a:t>B</a:t>
                      </a:r>
                      <a:endParaRPr lang="en-GB" altLang="en-US" baseline="-25000" dirty="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3580" name="Rectangle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83335" y="3186710"/>
                      <a:ext cx="236537" cy="669925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9050">
                      <a:solidFill>
                        <a:srgbClr val="FF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0" tIns="0" rIns="0">
                      <a:spAutoFit/>
                    </a:bodyPr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SG" alt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3581" name="Line 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91285" y="2419947"/>
                      <a:ext cx="1587" cy="766763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lIns="0" tIns="0" rIns="0">
                      <a:spAutoFit/>
                    </a:bodyPr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SG" sz="24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3582" name="Rectangle 26"/>
                    <p:cNvSpPr>
                      <a:spLocks noChangeArrowheads="1"/>
                    </p:cNvSpPr>
                    <p:nvPr/>
                  </p:nvSpPr>
                  <p:spPr bwMode="auto">
                    <a:xfrm rot="3723167">
                      <a:off x="2792785" y="4278911"/>
                      <a:ext cx="257175" cy="615950"/>
                    </a:xfrm>
                    <a:prstGeom prst="rect">
                      <a:avLst/>
                    </a:prstGeom>
                    <a:solidFill>
                      <a:srgbClr val="0000FF"/>
                    </a:solidFill>
                    <a:ln w="19050">
                      <a:solidFill>
                        <a:srgbClr val="0000F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0" tIns="0" rIns="0">
                      <a:spAutoFit/>
                    </a:bodyPr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SG" alt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3583" name="Line 2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339752" y="4725145"/>
                      <a:ext cx="360040" cy="198438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F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lIns="0" tIns="0" rIns="0">
                      <a:spAutoFit/>
                    </a:bodyPr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SG" sz="24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3584" name="Rectangle 28"/>
                    <p:cNvSpPr>
                      <a:spLocks noChangeArrowheads="1"/>
                    </p:cNvSpPr>
                    <p:nvPr/>
                  </p:nvSpPr>
                  <p:spPr bwMode="auto">
                    <a:xfrm rot="17876833" flipH="1">
                      <a:off x="3934197" y="4278911"/>
                      <a:ext cx="257175" cy="615950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  <a:ln w="19050">
                      <a:solidFill>
                        <a:schemeClr val="accent5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0" tIns="0" rIns="0">
                      <a:spAutoFit/>
                    </a:bodyPr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SG" alt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3585" name="Line 2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92872" y="3877273"/>
                      <a:ext cx="0" cy="37465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0" tIns="0" rIns="0">
                      <a:spAutoFit/>
                    </a:bodyPr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SG" sz="24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3586" name="Line 3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184897" y="4251923"/>
                      <a:ext cx="307975" cy="157163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F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0" tIns="0" rIns="0">
                      <a:spAutoFit/>
                    </a:bodyPr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SG" sz="24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3587" name="Line 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15197" y="4764686"/>
                      <a:ext cx="257175" cy="176213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5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lIns="0" tIns="0" rIns="0">
                      <a:spAutoFit/>
                    </a:bodyPr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SG" sz="24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3588" name="Line 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73822" y="4251923"/>
                      <a:ext cx="327025" cy="17780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5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0" tIns="0" rIns="0">
                      <a:spAutoFit/>
                    </a:bodyPr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SG" sz="24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3589" name="Text Box 3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803772" y="3164485"/>
                      <a:ext cx="1506537" cy="37623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0" tIns="0" rIns="0" bIns="10800">
                      <a:spAutoFit/>
                    </a:bodyPr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GB" altLang="en-US" b="0" dirty="0">
                          <a:solidFill>
                            <a:srgbClr val="000000"/>
                          </a:solidFill>
                        </a:rPr>
                        <a:t>10 </a:t>
                      </a:r>
                      <a:r>
                        <a:rPr lang="en-GB" altLang="en-US" b="0" dirty="0">
                          <a:solidFill>
                            <a:srgbClr val="000000"/>
                          </a:solidFill>
                          <a:latin typeface="Symbol" pitchFamily="18" charset="2"/>
                        </a:rPr>
                        <a:t>Ð-30</a:t>
                      </a:r>
                      <a:r>
                        <a:rPr lang="en-GB" altLang="en-US" b="0" baseline="30000" dirty="0">
                          <a:solidFill>
                            <a:srgbClr val="000000"/>
                          </a:solidFill>
                          <a:latin typeface="Symbol" pitchFamily="18" charset="2"/>
                        </a:rPr>
                        <a:t>o</a:t>
                      </a:r>
                      <a:r>
                        <a:rPr lang="en-GB" altLang="en-US" b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GB" altLang="en-US" b="0" dirty="0">
                          <a:solidFill>
                            <a:srgbClr val="000000"/>
                          </a:solidFill>
                          <a:latin typeface="Symbol" pitchFamily="18" charset="2"/>
                        </a:rPr>
                        <a:t>W</a:t>
                      </a:r>
                    </a:p>
                  </p:txBody>
                </p:sp>
                <p:sp>
                  <p:nvSpPr>
                    <p:cNvPr id="23590" name="Text Box 3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018335" y="4058248"/>
                      <a:ext cx="1506537" cy="37623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0" tIns="0" rIns="0" bIns="10800">
                      <a:spAutoFit/>
                    </a:bodyPr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GB" altLang="en-US" b="0" dirty="0">
                          <a:solidFill>
                            <a:srgbClr val="000000"/>
                          </a:solidFill>
                        </a:rPr>
                        <a:t>10 </a:t>
                      </a:r>
                      <a:r>
                        <a:rPr lang="en-GB" altLang="en-US" b="0" dirty="0">
                          <a:solidFill>
                            <a:srgbClr val="000000"/>
                          </a:solidFill>
                          <a:latin typeface="Symbol" pitchFamily="18" charset="2"/>
                        </a:rPr>
                        <a:t>Ð-30</a:t>
                      </a:r>
                      <a:r>
                        <a:rPr lang="en-GB" altLang="en-US" b="0" baseline="30000" dirty="0">
                          <a:solidFill>
                            <a:srgbClr val="000000"/>
                          </a:solidFill>
                          <a:latin typeface="Symbol" pitchFamily="18" charset="2"/>
                        </a:rPr>
                        <a:t>o</a:t>
                      </a:r>
                      <a:r>
                        <a:rPr lang="en-GB" altLang="en-US" b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GB" altLang="en-US" b="0" dirty="0">
                          <a:solidFill>
                            <a:srgbClr val="000000"/>
                          </a:solidFill>
                          <a:latin typeface="Symbol" pitchFamily="18" charset="2"/>
                        </a:rPr>
                        <a:t>W</a:t>
                      </a:r>
                    </a:p>
                  </p:txBody>
                </p:sp>
                <p:sp>
                  <p:nvSpPr>
                    <p:cNvPr id="23591" name="Text Box 3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403648" y="4077073"/>
                      <a:ext cx="1506537" cy="37623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0" tIns="0" rIns="0" bIns="10800">
                      <a:spAutoFit/>
                    </a:bodyPr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GB" altLang="en-US" b="0" dirty="0">
                          <a:solidFill>
                            <a:srgbClr val="000000"/>
                          </a:solidFill>
                        </a:rPr>
                        <a:t>10 </a:t>
                      </a:r>
                      <a:r>
                        <a:rPr lang="en-GB" altLang="en-US" b="0" dirty="0">
                          <a:solidFill>
                            <a:srgbClr val="000000"/>
                          </a:solidFill>
                          <a:latin typeface="Symbol" pitchFamily="18" charset="2"/>
                        </a:rPr>
                        <a:t>Ð-30</a:t>
                      </a:r>
                      <a:r>
                        <a:rPr lang="en-GB" altLang="en-US" b="0" baseline="30000" dirty="0">
                          <a:solidFill>
                            <a:srgbClr val="000000"/>
                          </a:solidFill>
                          <a:latin typeface="Symbol" pitchFamily="18" charset="2"/>
                        </a:rPr>
                        <a:t>o</a:t>
                      </a:r>
                      <a:r>
                        <a:rPr lang="en-GB" altLang="en-US" b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GB" altLang="en-US" b="0" dirty="0">
                          <a:solidFill>
                            <a:srgbClr val="000000"/>
                          </a:solidFill>
                          <a:latin typeface="Symbol" pitchFamily="18" charset="2"/>
                        </a:rPr>
                        <a:t>W</a:t>
                      </a:r>
                    </a:p>
                  </p:txBody>
                </p:sp>
                <p:sp>
                  <p:nvSpPr>
                    <p:cNvPr id="23592" name="Line 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291510" y="2059584"/>
                      <a:ext cx="1223962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lIns="0" tIns="0" rIns="0">
                      <a:spAutoFit/>
                    </a:bodyPr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SG" sz="24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3593" name="Line 3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491285" y="2107209"/>
                      <a:ext cx="1587" cy="601663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 type="triangle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lIns="0" tIns="0" rIns="0">
                      <a:spAutoFit/>
                    </a:bodyPr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SG" sz="24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3594" name="Oval 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38897" y="2007197"/>
                      <a:ext cx="127000" cy="1397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0" tIns="0" rIns="0">
                      <a:spAutoFit/>
                    </a:bodyPr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SG" alt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3595" name="Oval 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445622" y="3093047"/>
                      <a:ext cx="127000" cy="1397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0" tIns="0" rIns="0">
                      <a:spAutoFit/>
                    </a:bodyPr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SG" alt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3596" name="Line 4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6499597" y="2067522"/>
                      <a:ext cx="0" cy="1046163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0" tIns="0" rIns="0">
                      <a:spAutoFit/>
                    </a:bodyPr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SG" sz="24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3597" name="Line 4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444997" y="4948836"/>
                      <a:ext cx="906462" cy="15875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F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lIns="0" tIns="0" rIns="0">
                      <a:spAutoFit/>
                    </a:bodyPr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SG" sz="24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3598" name="Line 4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804397" y="6164862"/>
                      <a:ext cx="728662" cy="7938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5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lIns="0" tIns="0" rIns="0">
                      <a:spAutoFit/>
                    </a:bodyPr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SG" sz="24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3599" name="Line 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550522" y="4888511"/>
                      <a:ext cx="0" cy="1303338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5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0" tIns="0" rIns="0">
                      <a:spAutoFit/>
                    </a:bodyPr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SG" sz="24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3600" name="Oval 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428160" y="1988147"/>
                      <a:ext cx="127000" cy="1397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0" tIns="0" rIns="0">
                      <a:spAutoFit/>
                    </a:bodyPr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SG" alt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3601" name="Oval 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1560" y="1988147"/>
                      <a:ext cx="128587" cy="1397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0" tIns="0" rIns="0">
                      <a:spAutoFit/>
                    </a:bodyPr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SG" alt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3602" name="Oval 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88097" y="4172548"/>
                      <a:ext cx="144462" cy="142875"/>
                    </a:xfrm>
                    <a:prstGeom prst="ellipse">
                      <a:avLst/>
                    </a:prstGeom>
                    <a:solidFill>
                      <a:srgbClr val="FF9900"/>
                    </a:solidFill>
                    <a:ln w="9525">
                      <a:solidFill>
                        <a:srgbClr val="FF99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lIns="0" tIns="0" rIns="0">
                      <a:spAutoFit/>
                    </a:bodyPr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SG" alt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3603" name="Oval 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43797" y="6072787"/>
                      <a:ext cx="100012" cy="163513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 w="19050">
                      <a:solidFill>
                        <a:schemeClr val="accent3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lIns="0" tIns="0" rIns="0">
                      <a:spAutoFit/>
                    </a:bodyPr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SG" alt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3604" name="Oval 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4122" y="4869461"/>
                      <a:ext cx="127000" cy="139700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 w="19050">
                      <a:solidFill>
                        <a:srgbClr val="0000FF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0" tIns="0" rIns="0">
                      <a:spAutoFit/>
                    </a:bodyPr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SG" alt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3605" name="Oval 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29047" y="6072787"/>
                      <a:ext cx="142875" cy="1651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 w="19050">
                      <a:solidFill>
                        <a:schemeClr val="accent5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lIns="0" tIns="0" rIns="0">
                      <a:spAutoFit/>
                    </a:bodyPr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SG" alt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3606" name="Oval 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496547" y="4829774"/>
                      <a:ext cx="127000" cy="1397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 w="19050">
                      <a:solidFill>
                        <a:schemeClr val="tx2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0" tIns="0" rIns="0">
                      <a:spAutoFit/>
                    </a:bodyPr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SG" alt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3607" name="Oval 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40722" y="4869461"/>
                      <a:ext cx="127000" cy="139700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 w="19050">
                      <a:solidFill>
                        <a:srgbClr val="0000FF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0" tIns="0" rIns="0">
                      <a:spAutoFit/>
                    </a:bodyPr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SG" alt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3608" name="Line 5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572372" y="4940899"/>
                      <a:ext cx="0" cy="863601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5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lIns="0" tIns="0" rIns="0">
                      <a:spAutoFit/>
                    </a:bodyPr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SG" sz="24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3609" name="Line 5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431210" y="4948836"/>
                      <a:ext cx="0" cy="631825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F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0" tIns="0" rIns="0">
                      <a:spAutoFit/>
                    </a:bodyPr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SG" sz="24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3610" name="Oval 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78435" y="4869461"/>
                      <a:ext cx="128587" cy="139700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 w="19050">
                      <a:solidFill>
                        <a:srgbClr val="0000FF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0" tIns="0" rIns="0">
                      <a:spAutoFit/>
                    </a:bodyPr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SG" alt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3611" name="Line 5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33997" y="4948836"/>
                      <a:ext cx="0" cy="631825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F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0" tIns="0" rIns="0">
                      <a:spAutoFit/>
                    </a:bodyPr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SG" sz="24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3612" name="Line 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39752" y="5589241"/>
                      <a:ext cx="3096344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F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lIns="0" tIns="0" rIns="0">
                      <a:spAutoFit/>
                    </a:bodyPr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SG" sz="24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3613" name="Text Box 5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44897" y="2159597"/>
                      <a:ext cx="222250" cy="3810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0" tIns="0" rIns="0" bIns="10800">
                      <a:spAutoFit/>
                    </a:bodyPr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GB" altLang="en-US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GB" altLang="en-US" baseline="-25000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23614" name="Text Box 5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70310" y="4466236"/>
                      <a:ext cx="222250" cy="3810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0" tIns="0" rIns="0" bIns="10800">
                      <a:spAutoFit/>
                    </a:bodyPr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GB" altLang="en-US" dirty="0">
                          <a:solidFill>
                            <a:srgbClr val="002060"/>
                          </a:solidFill>
                        </a:rPr>
                        <a:t>C</a:t>
                      </a:r>
                      <a:endParaRPr lang="en-GB" altLang="en-US" baseline="-25000" dirty="0">
                        <a:solidFill>
                          <a:srgbClr val="002060"/>
                        </a:solidFill>
                      </a:endParaRPr>
                    </a:p>
                  </p:txBody>
                </p:sp>
                <p:sp>
                  <p:nvSpPr>
                    <p:cNvPr id="23615" name="Text Box 5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03647" y="5709249"/>
                      <a:ext cx="204787" cy="3810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0" tIns="0" rIns="0" bIns="10800">
                      <a:spAutoFit/>
                    </a:bodyPr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GB" altLang="en-US" dirty="0">
                          <a:solidFill>
                            <a:schemeClr val="accent5"/>
                          </a:solidFill>
                        </a:rPr>
                        <a:t>B</a:t>
                      </a:r>
                      <a:endParaRPr lang="en-GB" altLang="en-US" baseline="-25000" dirty="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3616" name="Text Box 6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354760" y="4358286"/>
                      <a:ext cx="304800" cy="37623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0" tIns="0" rIns="0" bIns="10800">
                      <a:spAutoFit/>
                    </a:bodyPr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GB" altLang="en-US">
                          <a:solidFill>
                            <a:srgbClr val="000000"/>
                          </a:solidFill>
                        </a:rPr>
                        <a:t>Z</a:t>
                      </a:r>
                      <a:r>
                        <a:rPr lang="en-GB" altLang="en-US" baseline="-250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p:txBody>
                </p:sp>
                <p:sp>
                  <p:nvSpPr>
                    <p:cNvPr id="23618" name="Line 6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11560" y="2059584"/>
                      <a:ext cx="1584325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lIns="0" tIns="0" rIns="0">
                      <a:spAutoFit/>
                    </a:bodyPr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SG" sz="24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3619" name="Text Box 6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872035" y="2131022"/>
                      <a:ext cx="539750" cy="3810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 lIns="0" tIns="0" rIns="0" bIns="10800">
                      <a:spAutoFit/>
                    </a:bodyPr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GB" altLang="en-US" dirty="0" smtClean="0">
                          <a:solidFill>
                            <a:srgbClr val="FF0000"/>
                          </a:solidFill>
                        </a:rPr>
                        <a:t>I</a:t>
                      </a:r>
                      <a:r>
                        <a:rPr lang="en-GB" altLang="en-US" baseline="-25000" dirty="0" smtClean="0">
                          <a:solidFill>
                            <a:srgbClr val="FF0000"/>
                          </a:solidFill>
                        </a:rPr>
                        <a:t>AT</a:t>
                      </a:r>
                      <a:endParaRPr lang="en-GB" altLang="en-US" baseline="-25000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23620" name="Line 6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40172" y="4964711"/>
                      <a:ext cx="571500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FF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0" tIns="0" rIns="0">
                      <a:spAutoFit/>
                    </a:bodyPr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SG" sz="24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3621" name="Text Box 6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430710" y="4550373"/>
                      <a:ext cx="403225" cy="3810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0" tIns="0" rIns="0" bIns="10800">
                      <a:spAutoFit/>
                    </a:bodyPr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GB" altLang="en-US" dirty="0" smtClean="0">
                          <a:solidFill>
                            <a:srgbClr val="002060"/>
                          </a:solidFill>
                        </a:rPr>
                        <a:t>I</a:t>
                      </a:r>
                      <a:r>
                        <a:rPr lang="en-GB" altLang="en-US" baseline="-25000" dirty="0" smtClean="0">
                          <a:solidFill>
                            <a:srgbClr val="002060"/>
                          </a:solidFill>
                        </a:rPr>
                        <a:t>CT</a:t>
                      </a:r>
                      <a:endParaRPr lang="en-GB" altLang="en-US" baseline="-25000" dirty="0">
                        <a:solidFill>
                          <a:srgbClr val="002060"/>
                        </a:solidFill>
                      </a:endParaRPr>
                    </a:p>
                  </p:txBody>
                </p:sp>
                <p:sp>
                  <p:nvSpPr>
                    <p:cNvPr id="23622" name="Line 6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971922" y="6164862"/>
                      <a:ext cx="1008062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5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lIns="0" tIns="0" rIns="0">
                      <a:spAutoFit/>
                    </a:bodyPr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SG" sz="24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3623" name="Text Box 6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770435" y="5750524"/>
                      <a:ext cx="641350" cy="3810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 lIns="0" tIns="0" rIns="0" bIns="10800">
                      <a:spAutoFit/>
                    </a:bodyPr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GB" altLang="en-US" dirty="0" smtClean="0">
                          <a:solidFill>
                            <a:schemeClr val="accent5"/>
                          </a:solidFill>
                        </a:rPr>
                        <a:t>I</a:t>
                      </a:r>
                      <a:r>
                        <a:rPr lang="en-GB" altLang="en-US" baseline="-25000" dirty="0" smtClean="0">
                          <a:solidFill>
                            <a:schemeClr val="accent5"/>
                          </a:solidFill>
                        </a:rPr>
                        <a:t>BT</a:t>
                      </a:r>
                      <a:endParaRPr lang="en-GB" altLang="en-US" baseline="-25000" dirty="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81" name="Line 6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940152" y="6165304"/>
                      <a:ext cx="1008062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5">
                          <a:lumMod val="75000"/>
                        </a:schemeClr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lIns="0" tIns="0" rIns="0">
                      <a:spAutoFit/>
                    </a:bodyPr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SG" sz="24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82" name="Line 4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835696" y="6165304"/>
                      <a:ext cx="4104456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5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lIns="0" tIns="0" rIns="0">
                      <a:spAutoFit/>
                    </a:bodyPr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SG" sz="24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sp>
                <p:nvSpPr>
                  <p:cNvPr id="83" name="Text Box 67"/>
                  <p:cNvSpPr txBox="1">
                    <a:spLocks noChangeArrowheads="1"/>
                  </p:cNvSpPr>
                  <p:nvPr/>
                </p:nvSpPr>
                <p:spPr bwMode="auto">
                  <a:xfrm flipH="1">
                    <a:off x="4139952" y="5661248"/>
                    <a:ext cx="360040" cy="38100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square" lIns="0" tIns="0" rIns="0" bIns="10800">
                    <a:spAutoFit/>
                  </a:bodyPr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GB" altLang="en-US" dirty="0" smtClean="0">
                        <a:solidFill>
                          <a:schemeClr val="accent5"/>
                        </a:solidFill>
                      </a:rPr>
                      <a:t>I</a:t>
                    </a:r>
                    <a:r>
                      <a:rPr lang="en-GB" altLang="en-US" baseline="-25000" dirty="0" smtClean="0">
                        <a:solidFill>
                          <a:schemeClr val="accent5"/>
                        </a:solidFill>
                      </a:rPr>
                      <a:t>B1</a:t>
                    </a:r>
                    <a:endParaRPr lang="en-GB" altLang="en-US" baseline="-25000" dirty="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4" name="Text Box 6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16216" y="5733256"/>
                    <a:ext cx="641350" cy="38100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square" lIns="0" tIns="0" rIns="0" bIns="10800">
                    <a:spAutoFit/>
                  </a:bodyPr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GB" altLang="en-US" dirty="0" smtClean="0">
                        <a:solidFill>
                          <a:schemeClr val="accent5"/>
                        </a:solidFill>
                      </a:rPr>
                      <a:t>I</a:t>
                    </a:r>
                    <a:r>
                      <a:rPr lang="en-GB" altLang="en-US" baseline="-25000" dirty="0" smtClean="0">
                        <a:solidFill>
                          <a:schemeClr val="accent5"/>
                        </a:solidFill>
                      </a:rPr>
                      <a:t>B2</a:t>
                    </a:r>
                    <a:endParaRPr lang="en-GB" altLang="en-US" baseline="-25000" dirty="0">
                      <a:solidFill>
                        <a:schemeClr val="accent5"/>
                      </a:solidFill>
                    </a:endParaRPr>
                  </a:p>
                </p:txBody>
              </p:sp>
            </p:grpSp>
          </p:grpSp>
        </p:grpSp>
      </p:grpSp>
      <p:sp>
        <p:nvSpPr>
          <p:cNvPr id="8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3581400" cy="365760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 b="0" dirty="0" smtClean="0">
                <a:solidFill>
                  <a:srgbClr val="000000"/>
                </a:solidFill>
              </a:rPr>
              <a:t>Circuit </a:t>
            </a:r>
            <a:r>
              <a:rPr lang="en-US" altLang="en-US" sz="1400" b="0" dirty="0" smtClean="0">
                <a:solidFill>
                  <a:srgbClr val="000000"/>
                </a:solidFill>
              </a:rPr>
              <a:t>Theory &amp; Analysis </a:t>
            </a:r>
            <a:r>
              <a:rPr lang="en-US" altLang="en-US" sz="1400" b="0" dirty="0" smtClean="0">
                <a:solidFill>
                  <a:srgbClr val="000000"/>
                </a:solidFill>
              </a:rPr>
              <a:t>/ LML</a:t>
            </a:r>
            <a:endParaRPr lang="en-US" altLang="en-US" sz="14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87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404664"/>
            <a:ext cx="7772400" cy="648072"/>
          </a:xfrm>
        </p:spPr>
        <p:txBody>
          <a:bodyPr>
            <a:normAutofit/>
          </a:bodyPr>
          <a:lstStyle/>
          <a:p>
            <a:r>
              <a:rPr lang="en-US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Solution to Tutorial </a:t>
            </a:r>
            <a:r>
              <a:rPr lang="en-US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6, Question 6</a:t>
            </a:r>
            <a:endParaRPr lang="en-US" altLang="en-US" dirty="0" smtClean="0"/>
          </a:p>
        </p:txBody>
      </p:sp>
      <p:sp>
        <p:nvSpPr>
          <p:cNvPr id="25607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78946" y="1556792"/>
            <a:ext cx="7848600" cy="4362450"/>
          </a:xfrm>
        </p:spPr>
        <p:txBody>
          <a:bodyPr>
            <a:normAutofit/>
          </a:bodyPr>
          <a:lstStyle/>
          <a:p>
            <a:pPr marL="0" indent="214313">
              <a:buFont typeface="Wingdings" pitchFamily="2" charset="2"/>
              <a:buChar char="þ"/>
            </a:pPr>
            <a:r>
              <a:rPr lang="en-GB" altLang="en-US" sz="2800" dirty="0" smtClean="0">
                <a:solidFill>
                  <a:srgbClr val="000000"/>
                </a:solidFill>
              </a:rPr>
              <a:t> Solution: </a:t>
            </a:r>
          </a:p>
          <a:p>
            <a:pPr marL="0" indent="0">
              <a:buNone/>
            </a:pPr>
            <a:r>
              <a:rPr lang="en-GB" altLang="en-US" sz="2800" dirty="0" smtClean="0">
                <a:solidFill>
                  <a:srgbClr val="000000"/>
                </a:solidFill>
              </a:rPr>
              <a:t>Given </a:t>
            </a:r>
            <a:r>
              <a:rPr lang="en-GB" altLang="en-US" sz="2800" dirty="0" smtClean="0"/>
              <a:t>V</a:t>
            </a:r>
            <a:r>
              <a:rPr lang="en-GB" altLang="en-US" sz="2800" baseline="-25000" dirty="0" smtClean="0"/>
              <a:t>L </a:t>
            </a:r>
            <a:r>
              <a:rPr lang="en-GB" altLang="en-US" sz="2800" dirty="0" smtClean="0"/>
              <a:t>=</a:t>
            </a:r>
            <a:r>
              <a:rPr lang="en-GB" altLang="en-US" sz="2800" dirty="0" smtClean="0">
                <a:solidFill>
                  <a:srgbClr val="000000"/>
                </a:solidFill>
              </a:rPr>
              <a:t> </a:t>
            </a:r>
            <a:r>
              <a:rPr lang="en-GB" altLang="en-US" sz="2800" dirty="0">
                <a:solidFill>
                  <a:srgbClr val="000000"/>
                </a:solidFill>
              </a:rPr>
              <a:t>208 V</a:t>
            </a:r>
          </a:p>
          <a:p>
            <a:pPr marL="0" indent="214313">
              <a:buFont typeface="Wingdings" pitchFamily="2" charset="2"/>
              <a:buChar char="þ"/>
            </a:pPr>
            <a:endParaRPr lang="en-GB" altLang="en-US" sz="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GB" altLang="en-US" sz="2800" dirty="0" smtClean="0">
                <a:solidFill>
                  <a:schemeClr val="accent5">
                    <a:lumMod val="75000"/>
                  </a:schemeClr>
                </a:solidFill>
              </a:rPr>
              <a:t>For star load,</a:t>
            </a:r>
            <a:r>
              <a:rPr lang="en-GB" alt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</a:t>
            </a:r>
          </a:p>
          <a:p>
            <a:pPr marL="0" indent="214313">
              <a:lnSpc>
                <a:spcPct val="125000"/>
              </a:lnSpc>
              <a:spcAft>
                <a:spcPct val="20000"/>
              </a:spcAft>
              <a:buFontTx/>
              <a:buNone/>
            </a:pPr>
            <a:endParaRPr lang="en-GB" altLang="en-US" sz="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214313">
              <a:lnSpc>
                <a:spcPct val="125000"/>
              </a:lnSpc>
              <a:spcAft>
                <a:spcPct val="20000"/>
              </a:spcAft>
              <a:buFontTx/>
              <a:buNone/>
            </a:pPr>
            <a:r>
              <a:rPr lang="en-GB" altLang="en-US" sz="2800" dirty="0" smtClean="0">
                <a:solidFill>
                  <a:schemeClr val="accent5">
                    <a:lumMod val="75000"/>
                  </a:schemeClr>
                </a:solidFill>
              </a:rPr>
              <a:t>Taking V</a:t>
            </a:r>
            <a:r>
              <a:rPr lang="en-GB" altLang="en-US" sz="2800" baseline="-25000" dirty="0" smtClean="0">
                <a:solidFill>
                  <a:schemeClr val="accent5">
                    <a:lumMod val="75000"/>
                  </a:schemeClr>
                </a:solidFill>
              </a:rPr>
              <a:t>AB</a:t>
            </a:r>
            <a:r>
              <a:rPr lang="en-GB" altLang="en-US" sz="2800" dirty="0" smtClean="0">
                <a:solidFill>
                  <a:schemeClr val="accent5">
                    <a:lumMod val="75000"/>
                  </a:schemeClr>
                </a:solidFill>
              </a:rPr>
              <a:t> as reference, V</a:t>
            </a:r>
            <a:r>
              <a:rPr lang="en-GB" altLang="en-US" sz="2800" baseline="-25000" dirty="0" smtClean="0">
                <a:solidFill>
                  <a:schemeClr val="accent5">
                    <a:lumMod val="75000"/>
                  </a:schemeClr>
                </a:solidFill>
              </a:rPr>
              <a:t>AB  </a:t>
            </a:r>
            <a:r>
              <a:rPr lang="en-GB" altLang="en-US" sz="2800" dirty="0" smtClean="0">
                <a:solidFill>
                  <a:schemeClr val="accent5">
                    <a:lumMod val="75000"/>
                  </a:schemeClr>
                </a:solidFill>
              </a:rPr>
              <a:t>=208</a:t>
            </a:r>
            <a:r>
              <a:rPr lang="en-GB" altLang="en-US" sz="2800" dirty="0" smtClean="0">
                <a:solidFill>
                  <a:schemeClr val="accent5">
                    <a:lumMod val="75000"/>
                  </a:schemeClr>
                </a:solidFill>
                <a:latin typeface="Symbol" pitchFamily="18" charset="2"/>
              </a:rPr>
              <a:t>Ð</a:t>
            </a:r>
            <a:r>
              <a:rPr lang="en-GB" altLang="en-US" sz="2800" dirty="0" smtClean="0">
                <a:solidFill>
                  <a:schemeClr val="accent5">
                    <a:lumMod val="75000"/>
                  </a:schemeClr>
                </a:solidFill>
              </a:rPr>
              <a:t>0</a:t>
            </a:r>
            <a:r>
              <a:rPr lang="en-GB" altLang="en-US" sz="2800" baseline="30000" dirty="0" smtClean="0">
                <a:solidFill>
                  <a:schemeClr val="accent5">
                    <a:lumMod val="75000"/>
                  </a:schemeClr>
                </a:solidFill>
              </a:rPr>
              <a:t>0</a:t>
            </a:r>
            <a:r>
              <a:rPr lang="en-GB" altLang="en-US" sz="2800" dirty="0" smtClean="0">
                <a:solidFill>
                  <a:schemeClr val="accent5">
                    <a:lumMod val="75000"/>
                  </a:schemeClr>
                </a:solidFill>
              </a:rPr>
              <a:t> V</a:t>
            </a:r>
          </a:p>
          <a:p>
            <a:pPr marL="0" indent="214313">
              <a:lnSpc>
                <a:spcPct val="125000"/>
              </a:lnSpc>
              <a:spcAft>
                <a:spcPct val="20000"/>
              </a:spcAft>
              <a:buFontTx/>
              <a:buNone/>
            </a:pPr>
            <a:endParaRPr lang="en-GB" altLang="en-US" sz="1800" dirty="0" smtClean="0"/>
          </a:p>
          <a:p>
            <a:pPr marL="0" indent="214313">
              <a:lnSpc>
                <a:spcPct val="125000"/>
              </a:lnSpc>
              <a:spcAft>
                <a:spcPct val="20000"/>
              </a:spcAft>
              <a:buFontTx/>
              <a:buNone/>
            </a:pPr>
            <a:r>
              <a:rPr lang="en-GB" alt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graphicFrame>
        <p:nvGraphicFramePr>
          <p:cNvPr id="25608" name="Object 10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496050" y="28638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1"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6050" y="28638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510451" y="5990997"/>
            <a:ext cx="457200" cy="441325"/>
          </a:xfrm>
          <a:noFill/>
        </p:spPr>
        <p:txBody>
          <a:bodyPr>
            <a:norm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EAF87AF-9AC9-47AA-A013-D7FC632F8876}" type="slidenum">
              <a:rPr lang="en-US" altLang="en-US" sz="1400" b="0">
                <a:solidFill>
                  <a:srgbClr val="000000"/>
                </a:solidFill>
              </a:rPr>
              <a:pPr/>
              <a:t>3</a:t>
            </a:fld>
            <a:endParaRPr lang="en-US" altLang="en-US" sz="1400" b="0" dirty="0">
              <a:solidFill>
                <a:srgbClr val="000000"/>
              </a:solidFill>
            </a:endParaRPr>
          </a:p>
        </p:txBody>
      </p:sp>
      <p:graphicFrame>
        <p:nvGraphicFramePr>
          <p:cNvPr id="25605" name="Object 2"/>
          <p:cNvGraphicFramePr>
            <a:graphicFrameLocks noChangeAspect="1"/>
          </p:cNvGraphicFramePr>
          <p:nvPr/>
        </p:nvGraphicFramePr>
        <p:xfrm>
          <a:off x="4464050" y="3194050"/>
          <a:ext cx="214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2" name="Equation" r:id="rId5" imgW="215806" imgH="469696" progId="Equation.3">
                  <p:embed/>
                </p:oleObj>
              </mc:Choice>
              <mc:Fallback>
                <p:oleObj name="Equation" r:id="rId5" imgW="215806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4050" y="3194050"/>
                        <a:ext cx="214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0" name="Object 6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3" name="Equation" r:id="rId7" imgW="114151" imgH="215619" progId="Equation.3">
                  <p:embed/>
                </p:oleObj>
              </mc:Choice>
              <mc:Fallback>
                <p:oleObj name="Equation" r:id="rId7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1" name="Object 7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4" name="Equation" r:id="rId8" imgW="114151" imgH="215619" progId="Equation.3">
                  <p:embed/>
                </p:oleObj>
              </mc:Choice>
              <mc:Fallback>
                <p:oleObj name="Equation" r:id="rId8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0868382"/>
              </p:ext>
            </p:extLst>
          </p:nvPr>
        </p:nvGraphicFramePr>
        <p:xfrm>
          <a:off x="755576" y="5301208"/>
          <a:ext cx="4211638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5" name="Equation" r:id="rId9" imgW="2095200" imgH="419040" progId="Equation.3">
                  <p:embed/>
                </p:oleObj>
              </mc:Choice>
              <mc:Fallback>
                <p:oleObj name="Equation" r:id="rId9" imgW="20952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5301208"/>
                        <a:ext cx="4211638" cy="83185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5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3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6767685"/>
              </p:ext>
            </p:extLst>
          </p:nvPr>
        </p:nvGraphicFramePr>
        <p:xfrm>
          <a:off x="683568" y="4149080"/>
          <a:ext cx="4927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6" name="Equation" r:id="rId11" imgW="2463480" imgH="444240" progId="Equation.3">
                  <p:embed/>
                </p:oleObj>
              </mc:Choice>
              <mc:Fallback>
                <p:oleObj name="Equation" r:id="rId11" imgW="24634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4149080"/>
                        <a:ext cx="4927600" cy="889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4" name="Object 1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7" name="Equation" r:id="rId13" imgW="114151" imgH="215619" progId="Equation.3">
                  <p:embed/>
                </p:oleObj>
              </mc:Choice>
              <mc:Fallback>
                <p:oleObj name="Equation" r:id="rId13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2" name="Group 171"/>
          <p:cNvGrpSpPr/>
          <p:nvPr/>
        </p:nvGrpSpPr>
        <p:grpSpPr>
          <a:xfrm>
            <a:off x="4554116" y="1261986"/>
            <a:ext cx="2898399" cy="2260823"/>
            <a:chOff x="2915816" y="2680345"/>
            <a:chExt cx="2898399" cy="2260823"/>
          </a:xfrm>
        </p:grpSpPr>
        <p:sp>
          <p:nvSpPr>
            <p:cNvPr id="173" name="Line 64"/>
            <p:cNvSpPr>
              <a:spLocks noChangeShapeType="1"/>
            </p:cNvSpPr>
            <p:nvPr/>
          </p:nvSpPr>
          <p:spPr bwMode="auto">
            <a:xfrm flipV="1">
              <a:off x="3936149" y="4232325"/>
              <a:ext cx="177449" cy="7085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SG" sz="2400" b="1">
                <a:solidFill>
                  <a:srgbClr val="000000"/>
                </a:solidFill>
              </a:endParaRPr>
            </a:p>
          </p:txBody>
        </p:sp>
        <p:sp>
          <p:nvSpPr>
            <p:cNvPr id="174" name="Text Box 65"/>
            <p:cNvSpPr txBox="1">
              <a:spLocks noChangeArrowheads="1"/>
            </p:cNvSpPr>
            <p:nvPr/>
          </p:nvSpPr>
          <p:spPr bwMode="auto">
            <a:xfrm>
              <a:off x="3779912" y="4005064"/>
              <a:ext cx="354899" cy="211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1080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1400" dirty="0" smtClean="0">
                  <a:solidFill>
                    <a:srgbClr val="002060"/>
                  </a:solidFill>
                </a:rPr>
                <a:t>I</a:t>
              </a:r>
              <a:r>
                <a:rPr lang="en-GB" altLang="en-US" sz="1400" baseline="-25000" dirty="0" smtClean="0">
                  <a:solidFill>
                    <a:srgbClr val="002060"/>
                  </a:solidFill>
                </a:rPr>
                <a:t>C1</a:t>
              </a:r>
              <a:endParaRPr lang="en-GB" altLang="en-US" sz="1400" baseline="-25000" dirty="0">
                <a:solidFill>
                  <a:srgbClr val="002060"/>
                </a:solidFill>
              </a:endParaRPr>
            </a:p>
          </p:txBody>
        </p:sp>
        <p:sp>
          <p:nvSpPr>
            <p:cNvPr id="175" name="Text Box 63"/>
            <p:cNvSpPr txBox="1">
              <a:spLocks noChangeArrowheads="1"/>
            </p:cNvSpPr>
            <p:nvPr/>
          </p:nvSpPr>
          <p:spPr bwMode="auto">
            <a:xfrm>
              <a:off x="4734670" y="3098286"/>
              <a:ext cx="332526" cy="211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1080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1400" dirty="0" smtClean="0">
                  <a:solidFill>
                    <a:srgbClr val="FF0000"/>
                  </a:solidFill>
                </a:rPr>
                <a:t>I</a:t>
              </a:r>
              <a:r>
                <a:rPr lang="en-GB" altLang="en-US" sz="1400" baseline="-25000" dirty="0" smtClean="0">
                  <a:solidFill>
                    <a:srgbClr val="FF0000"/>
                  </a:solidFill>
                </a:rPr>
                <a:t>A1</a:t>
              </a:r>
              <a:endParaRPr lang="en-GB" altLang="en-US" sz="14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176" name="Line 36"/>
            <p:cNvSpPr>
              <a:spLocks noChangeShapeType="1"/>
            </p:cNvSpPr>
            <p:nvPr/>
          </p:nvSpPr>
          <p:spPr bwMode="auto">
            <a:xfrm>
              <a:off x="3847424" y="2885718"/>
              <a:ext cx="838876" cy="988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SG" sz="2400" b="1">
                <a:solidFill>
                  <a:srgbClr val="000000"/>
                </a:solidFill>
              </a:endParaRPr>
            </a:p>
          </p:txBody>
        </p:sp>
        <p:sp>
          <p:nvSpPr>
            <p:cNvPr id="177" name="Line 66"/>
            <p:cNvSpPr>
              <a:spLocks noChangeShapeType="1"/>
            </p:cNvSpPr>
            <p:nvPr/>
          </p:nvSpPr>
          <p:spPr bwMode="auto">
            <a:xfrm flipV="1">
              <a:off x="5355741" y="4686299"/>
              <a:ext cx="6834" cy="219153"/>
            </a:xfrm>
            <a:prstGeom prst="line">
              <a:avLst/>
            </a:prstGeom>
            <a:noFill/>
            <a:ln w="19050">
              <a:solidFill>
                <a:schemeClr val="accent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SG" sz="2400" b="1">
                <a:solidFill>
                  <a:srgbClr val="000000"/>
                </a:solidFill>
              </a:endParaRPr>
            </a:p>
          </p:txBody>
        </p:sp>
        <p:sp>
          <p:nvSpPr>
            <p:cNvPr id="178" name="Text Box 21"/>
            <p:cNvSpPr txBox="1">
              <a:spLocks noChangeArrowheads="1"/>
            </p:cNvSpPr>
            <p:nvPr/>
          </p:nvSpPr>
          <p:spPr bwMode="auto">
            <a:xfrm>
              <a:off x="4677781" y="2680345"/>
              <a:ext cx="177021" cy="211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1080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1400" dirty="0">
                  <a:solidFill>
                    <a:srgbClr val="FF0000"/>
                  </a:solidFill>
                </a:rPr>
                <a:t>A</a:t>
              </a:r>
              <a:endParaRPr lang="en-GB" altLang="en-US" sz="14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179" name="Text Box 22"/>
            <p:cNvSpPr txBox="1">
              <a:spLocks noChangeArrowheads="1"/>
            </p:cNvSpPr>
            <p:nvPr/>
          </p:nvSpPr>
          <p:spPr bwMode="auto">
            <a:xfrm>
              <a:off x="4034897" y="4267901"/>
              <a:ext cx="116904" cy="211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1080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1400" dirty="0">
                  <a:solidFill>
                    <a:srgbClr val="002060"/>
                  </a:solidFill>
                </a:rPr>
                <a:t>C</a:t>
              </a:r>
              <a:endParaRPr lang="en-GB" altLang="en-US" sz="1400" baseline="-25000" dirty="0">
                <a:solidFill>
                  <a:srgbClr val="002060"/>
                </a:solidFill>
              </a:endParaRPr>
            </a:p>
          </p:txBody>
        </p:sp>
        <p:sp>
          <p:nvSpPr>
            <p:cNvPr id="180" name="Text Box 23"/>
            <p:cNvSpPr txBox="1">
              <a:spLocks noChangeArrowheads="1"/>
            </p:cNvSpPr>
            <p:nvPr/>
          </p:nvSpPr>
          <p:spPr bwMode="auto">
            <a:xfrm>
              <a:off x="5182040" y="4249156"/>
              <a:ext cx="108246" cy="211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1080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1400" dirty="0">
                  <a:solidFill>
                    <a:schemeClr val="accent5"/>
                  </a:solidFill>
                </a:rPr>
                <a:t>B</a:t>
              </a:r>
              <a:endParaRPr lang="en-GB" altLang="en-US" sz="1400" baseline="-25000" dirty="0">
                <a:solidFill>
                  <a:schemeClr val="accent5"/>
                </a:solidFill>
              </a:endParaRPr>
            </a:p>
          </p:txBody>
        </p:sp>
        <p:sp>
          <p:nvSpPr>
            <p:cNvPr id="181" name="Rectangle 24"/>
            <p:cNvSpPr>
              <a:spLocks noChangeArrowheads="1"/>
            </p:cNvSpPr>
            <p:nvPr/>
          </p:nvSpPr>
          <p:spPr bwMode="auto">
            <a:xfrm>
              <a:off x="4623435" y="3439985"/>
              <a:ext cx="145724" cy="329603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SG" altLang="en-US">
                <a:solidFill>
                  <a:srgbClr val="000000"/>
                </a:solidFill>
              </a:endParaRPr>
            </a:p>
          </p:txBody>
        </p:sp>
        <p:sp>
          <p:nvSpPr>
            <p:cNvPr id="182" name="Line 25"/>
            <p:cNvSpPr>
              <a:spLocks noChangeShapeType="1"/>
            </p:cNvSpPr>
            <p:nvPr/>
          </p:nvSpPr>
          <p:spPr bwMode="auto">
            <a:xfrm>
              <a:off x="4689941" y="3062737"/>
              <a:ext cx="978" cy="37724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SG" sz="2400" b="1">
                <a:solidFill>
                  <a:srgbClr val="000000"/>
                </a:solidFill>
              </a:endParaRPr>
            </a:p>
          </p:txBody>
        </p:sp>
        <p:sp>
          <p:nvSpPr>
            <p:cNvPr id="183" name="Rectangle 26"/>
            <p:cNvSpPr>
              <a:spLocks noChangeArrowheads="1"/>
            </p:cNvSpPr>
            <p:nvPr/>
          </p:nvSpPr>
          <p:spPr bwMode="auto">
            <a:xfrm rot="3723167">
              <a:off x="4275567" y="3939138"/>
              <a:ext cx="126530" cy="379471"/>
            </a:xfrm>
            <a:prstGeom prst="rect">
              <a:avLst/>
            </a:prstGeom>
            <a:solidFill>
              <a:srgbClr val="0000FF"/>
            </a:solidFill>
            <a:ln w="1905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SG" altLang="en-US">
                <a:solidFill>
                  <a:srgbClr val="000000"/>
                </a:solidFill>
              </a:endParaRPr>
            </a:p>
          </p:txBody>
        </p:sp>
        <p:sp>
          <p:nvSpPr>
            <p:cNvPr id="184" name="Line 27"/>
            <p:cNvSpPr>
              <a:spLocks noChangeShapeType="1"/>
            </p:cNvSpPr>
            <p:nvPr/>
          </p:nvSpPr>
          <p:spPr bwMode="auto">
            <a:xfrm flipV="1">
              <a:off x="3980511" y="4196897"/>
              <a:ext cx="221811" cy="9763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SG" sz="2400" b="1">
                <a:solidFill>
                  <a:srgbClr val="000000"/>
                </a:solidFill>
              </a:endParaRPr>
            </a:p>
          </p:txBody>
        </p:sp>
        <p:sp>
          <p:nvSpPr>
            <p:cNvPr id="185" name="Rectangle 28"/>
            <p:cNvSpPr>
              <a:spLocks noChangeArrowheads="1"/>
            </p:cNvSpPr>
            <p:nvPr/>
          </p:nvSpPr>
          <p:spPr bwMode="auto">
            <a:xfrm rot="17876833" flipH="1">
              <a:off x="4978762" y="3939138"/>
              <a:ext cx="126530" cy="379471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accent5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SG" altLang="en-US">
                <a:solidFill>
                  <a:srgbClr val="000000"/>
                </a:solidFill>
              </a:endParaRPr>
            </a:p>
          </p:txBody>
        </p:sp>
        <p:sp>
          <p:nvSpPr>
            <p:cNvPr id="186" name="Line 29"/>
            <p:cNvSpPr>
              <a:spLocks noChangeShapeType="1"/>
            </p:cNvSpPr>
            <p:nvPr/>
          </p:nvSpPr>
          <p:spPr bwMode="auto">
            <a:xfrm>
              <a:off x="4690919" y="3779743"/>
              <a:ext cx="0" cy="1843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SG" sz="2400" b="1">
                <a:solidFill>
                  <a:srgbClr val="000000"/>
                </a:solidFill>
              </a:endParaRPr>
            </a:p>
          </p:txBody>
        </p:sp>
        <p:sp>
          <p:nvSpPr>
            <p:cNvPr id="187" name="Line 30"/>
            <p:cNvSpPr>
              <a:spLocks noChangeShapeType="1"/>
            </p:cNvSpPr>
            <p:nvPr/>
          </p:nvSpPr>
          <p:spPr bwMode="auto">
            <a:xfrm flipV="1">
              <a:off x="4501183" y="3964071"/>
              <a:ext cx="189736" cy="7732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SG" sz="2400" b="1">
                <a:solidFill>
                  <a:srgbClr val="000000"/>
                </a:solidFill>
              </a:endParaRPr>
            </a:p>
          </p:txBody>
        </p:sp>
        <p:sp>
          <p:nvSpPr>
            <p:cNvPr id="188" name="Line 31"/>
            <p:cNvSpPr>
              <a:spLocks noChangeShapeType="1"/>
            </p:cNvSpPr>
            <p:nvPr/>
          </p:nvSpPr>
          <p:spPr bwMode="auto">
            <a:xfrm>
              <a:off x="5197532" y="4216351"/>
              <a:ext cx="158439" cy="86697"/>
            </a:xfrm>
            <a:prstGeom prst="line">
              <a:avLst/>
            </a:prstGeom>
            <a:noFill/>
            <a:ln w="19050">
              <a:solidFill>
                <a:schemeClr val="accent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SG" sz="2400" b="1">
                <a:solidFill>
                  <a:srgbClr val="000000"/>
                </a:solidFill>
              </a:endParaRPr>
            </a:p>
          </p:txBody>
        </p:sp>
        <p:sp>
          <p:nvSpPr>
            <p:cNvPr id="189" name="Line 32"/>
            <p:cNvSpPr>
              <a:spLocks noChangeShapeType="1"/>
            </p:cNvSpPr>
            <p:nvPr/>
          </p:nvSpPr>
          <p:spPr bwMode="auto">
            <a:xfrm>
              <a:off x="4679183" y="3964071"/>
              <a:ext cx="201472" cy="87478"/>
            </a:xfrm>
            <a:prstGeom prst="line">
              <a:avLst/>
            </a:prstGeom>
            <a:noFill/>
            <a:ln w="19050">
              <a:solidFill>
                <a:schemeClr val="accent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SG" sz="2400" b="1">
                <a:solidFill>
                  <a:srgbClr val="000000"/>
                </a:solidFill>
              </a:endParaRPr>
            </a:p>
          </p:txBody>
        </p:sp>
        <p:sp>
          <p:nvSpPr>
            <p:cNvPr id="190" name="Text Box 33"/>
            <p:cNvSpPr txBox="1">
              <a:spLocks noChangeArrowheads="1"/>
            </p:cNvSpPr>
            <p:nvPr/>
          </p:nvSpPr>
          <p:spPr bwMode="auto">
            <a:xfrm>
              <a:off x="3650307" y="3429051"/>
              <a:ext cx="799572" cy="211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1080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1400" b="0" dirty="0">
                  <a:solidFill>
                    <a:srgbClr val="000000"/>
                  </a:solidFill>
                </a:rPr>
                <a:t>10 </a:t>
              </a:r>
              <a:r>
                <a:rPr lang="en-GB" altLang="en-US" sz="1400" b="0" dirty="0">
                  <a:solidFill>
                    <a:srgbClr val="000000"/>
                  </a:solidFill>
                  <a:latin typeface="Symbol" pitchFamily="18" charset="2"/>
                </a:rPr>
                <a:t>Ð-30</a:t>
              </a:r>
              <a:r>
                <a:rPr lang="en-GB" altLang="en-US" sz="1400" b="0" baseline="30000" dirty="0">
                  <a:solidFill>
                    <a:srgbClr val="000000"/>
                  </a:solidFill>
                  <a:latin typeface="Symbol" pitchFamily="18" charset="2"/>
                </a:rPr>
                <a:t>o</a:t>
              </a:r>
              <a:r>
                <a:rPr lang="en-GB" altLang="en-US" sz="1400" b="0" dirty="0">
                  <a:solidFill>
                    <a:srgbClr val="000000"/>
                  </a:solidFill>
                </a:rPr>
                <a:t> </a:t>
              </a:r>
              <a:r>
                <a:rPr lang="en-GB" altLang="en-US" sz="1400" b="0" dirty="0">
                  <a:solidFill>
                    <a:srgbClr val="000000"/>
                  </a:solidFill>
                  <a:latin typeface="Symbol" pitchFamily="18" charset="2"/>
                </a:rPr>
                <a:t>W</a:t>
              </a:r>
            </a:p>
          </p:txBody>
        </p:sp>
        <p:sp>
          <p:nvSpPr>
            <p:cNvPr id="191" name="Text Box 34"/>
            <p:cNvSpPr txBox="1">
              <a:spLocks noChangeArrowheads="1"/>
            </p:cNvSpPr>
            <p:nvPr/>
          </p:nvSpPr>
          <p:spPr bwMode="auto">
            <a:xfrm>
              <a:off x="5014643" y="3868783"/>
              <a:ext cx="799572" cy="211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1080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1400" b="0" dirty="0">
                  <a:solidFill>
                    <a:srgbClr val="000000"/>
                  </a:solidFill>
                </a:rPr>
                <a:t>10 </a:t>
              </a:r>
              <a:r>
                <a:rPr lang="en-GB" altLang="en-US" sz="1400" b="0" dirty="0">
                  <a:solidFill>
                    <a:srgbClr val="000000"/>
                  </a:solidFill>
                  <a:latin typeface="Symbol" pitchFamily="18" charset="2"/>
                </a:rPr>
                <a:t>Ð-30</a:t>
              </a:r>
              <a:r>
                <a:rPr lang="en-GB" altLang="en-US" sz="1400" b="0" baseline="30000" dirty="0">
                  <a:solidFill>
                    <a:srgbClr val="000000"/>
                  </a:solidFill>
                  <a:latin typeface="Symbol" pitchFamily="18" charset="2"/>
                </a:rPr>
                <a:t>o</a:t>
              </a:r>
              <a:r>
                <a:rPr lang="en-GB" altLang="en-US" sz="1400" b="0" dirty="0">
                  <a:solidFill>
                    <a:srgbClr val="000000"/>
                  </a:solidFill>
                </a:rPr>
                <a:t> </a:t>
              </a:r>
              <a:r>
                <a:rPr lang="en-GB" altLang="en-US" sz="1400" b="0" dirty="0">
                  <a:solidFill>
                    <a:srgbClr val="000000"/>
                  </a:solidFill>
                  <a:latin typeface="Symbol" pitchFamily="18" charset="2"/>
                </a:rPr>
                <a:t>W</a:t>
              </a:r>
            </a:p>
          </p:txBody>
        </p:sp>
        <p:sp>
          <p:nvSpPr>
            <p:cNvPr id="192" name="Text Box 35"/>
            <p:cNvSpPr txBox="1">
              <a:spLocks noChangeArrowheads="1"/>
            </p:cNvSpPr>
            <p:nvPr/>
          </p:nvSpPr>
          <p:spPr bwMode="auto">
            <a:xfrm>
              <a:off x="3491880" y="3789040"/>
              <a:ext cx="799572" cy="211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1080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1400" b="0" dirty="0">
                  <a:solidFill>
                    <a:srgbClr val="000000"/>
                  </a:solidFill>
                </a:rPr>
                <a:t>10 </a:t>
              </a:r>
              <a:r>
                <a:rPr lang="en-GB" altLang="en-US" sz="1400" b="0" dirty="0">
                  <a:solidFill>
                    <a:srgbClr val="000000"/>
                  </a:solidFill>
                  <a:latin typeface="Symbol" pitchFamily="18" charset="2"/>
                </a:rPr>
                <a:t>Ð-30</a:t>
              </a:r>
              <a:r>
                <a:rPr lang="en-GB" altLang="en-US" sz="1400" b="0" baseline="30000" dirty="0">
                  <a:solidFill>
                    <a:srgbClr val="000000"/>
                  </a:solidFill>
                  <a:latin typeface="Symbol" pitchFamily="18" charset="2"/>
                </a:rPr>
                <a:t>o</a:t>
              </a:r>
              <a:r>
                <a:rPr lang="en-GB" altLang="en-US" sz="1400" b="0" dirty="0">
                  <a:solidFill>
                    <a:srgbClr val="000000"/>
                  </a:solidFill>
                </a:rPr>
                <a:t> </a:t>
              </a:r>
              <a:r>
                <a:rPr lang="en-GB" altLang="en-US" sz="1400" b="0" dirty="0">
                  <a:solidFill>
                    <a:srgbClr val="000000"/>
                  </a:solidFill>
                  <a:latin typeface="Symbol" pitchFamily="18" charset="2"/>
                </a:rPr>
                <a:t>W</a:t>
              </a:r>
            </a:p>
          </p:txBody>
        </p:sp>
        <p:sp>
          <p:nvSpPr>
            <p:cNvPr id="193" name="Line 37"/>
            <p:cNvSpPr>
              <a:spLocks noChangeShapeType="1"/>
            </p:cNvSpPr>
            <p:nvPr/>
          </p:nvSpPr>
          <p:spPr bwMode="auto">
            <a:xfrm flipH="1">
              <a:off x="4689941" y="2908869"/>
              <a:ext cx="978" cy="29601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SG" sz="2400" b="1">
                <a:solidFill>
                  <a:srgbClr val="000000"/>
                </a:solidFill>
              </a:endParaRPr>
            </a:p>
          </p:txBody>
        </p:sp>
        <p:sp>
          <p:nvSpPr>
            <p:cNvPr id="194" name="Oval 38"/>
            <p:cNvSpPr>
              <a:spLocks noChangeArrowheads="1"/>
            </p:cNvSpPr>
            <p:nvPr/>
          </p:nvSpPr>
          <p:spPr bwMode="auto">
            <a:xfrm>
              <a:off x="4657666" y="2859663"/>
              <a:ext cx="78242" cy="68733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SG" altLang="en-US">
                <a:solidFill>
                  <a:srgbClr val="000000"/>
                </a:solidFill>
              </a:endParaRPr>
            </a:p>
          </p:txBody>
        </p:sp>
        <p:sp>
          <p:nvSpPr>
            <p:cNvPr id="195" name="Line 41"/>
            <p:cNvSpPr>
              <a:spLocks noChangeShapeType="1"/>
            </p:cNvSpPr>
            <p:nvPr/>
          </p:nvSpPr>
          <p:spPr bwMode="auto">
            <a:xfrm flipV="1">
              <a:off x="3429275" y="4306953"/>
              <a:ext cx="558448" cy="781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SG" sz="1400" b="1">
                <a:solidFill>
                  <a:srgbClr val="000000"/>
                </a:solidFill>
              </a:endParaRPr>
            </a:p>
          </p:txBody>
        </p:sp>
        <p:sp>
          <p:nvSpPr>
            <p:cNvPr id="196" name="Oval 45"/>
            <p:cNvSpPr>
              <a:spLocks noChangeArrowheads="1"/>
            </p:cNvSpPr>
            <p:nvPr/>
          </p:nvSpPr>
          <p:spPr bwMode="auto">
            <a:xfrm>
              <a:off x="2915816" y="2850291"/>
              <a:ext cx="79219" cy="68733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SG" altLang="en-US">
                <a:solidFill>
                  <a:srgbClr val="000000"/>
                </a:solidFill>
              </a:endParaRPr>
            </a:p>
          </p:txBody>
        </p:sp>
        <p:sp>
          <p:nvSpPr>
            <p:cNvPr id="197" name="Oval 46"/>
            <p:cNvSpPr>
              <a:spLocks noChangeArrowheads="1"/>
            </p:cNvSpPr>
            <p:nvPr/>
          </p:nvSpPr>
          <p:spPr bwMode="auto">
            <a:xfrm>
              <a:off x="4626370" y="3925019"/>
              <a:ext cx="88999" cy="70295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SG" altLang="en-US">
                <a:solidFill>
                  <a:srgbClr val="000000"/>
                </a:solidFill>
              </a:endParaRPr>
            </a:p>
          </p:txBody>
        </p:sp>
        <p:sp>
          <p:nvSpPr>
            <p:cNvPr id="198" name="Oval 47"/>
            <p:cNvSpPr>
              <a:spLocks noChangeArrowheads="1"/>
            </p:cNvSpPr>
            <p:nvPr/>
          </p:nvSpPr>
          <p:spPr bwMode="auto">
            <a:xfrm>
              <a:off x="5338366" y="4859939"/>
              <a:ext cx="61615" cy="80449"/>
            </a:xfrm>
            <a:prstGeom prst="ellipse">
              <a:avLst/>
            </a:prstGeom>
            <a:solidFill>
              <a:schemeClr val="accent5"/>
            </a:solidFill>
            <a:ln w="19050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SG" altLang="en-US">
                <a:solidFill>
                  <a:srgbClr val="000000"/>
                </a:solidFill>
              </a:endParaRPr>
            </a:p>
          </p:txBody>
        </p:sp>
        <p:sp>
          <p:nvSpPr>
            <p:cNvPr id="199" name="Oval 48"/>
            <p:cNvSpPr>
              <a:spLocks noChangeArrowheads="1"/>
            </p:cNvSpPr>
            <p:nvPr/>
          </p:nvSpPr>
          <p:spPr bwMode="auto">
            <a:xfrm>
              <a:off x="3028288" y="4267901"/>
              <a:ext cx="78242" cy="68733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SG" altLang="en-US">
                <a:solidFill>
                  <a:srgbClr val="000000"/>
                </a:solidFill>
              </a:endParaRPr>
            </a:p>
          </p:txBody>
        </p:sp>
        <p:sp>
          <p:nvSpPr>
            <p:cNvPr id="200" name="Oval 49"/>
            <p:cNvSpPr>
              <a:spLocks noChangeArrowheads="1"/>
            </p:cNvSpPr>
            <p:nvPr/>
          </p:nvSpPr>
          <p:spPr bwMode="auto">
            <a:xfrm>
              <a:off x="3049804" y="4859939"/>
              <a:ext cx="88022" cy="81229"/>
            </a:xfrm>
            <a:prstGeom prst="ellipse">
              <a:avLst/>
            </a:prstGeom>
            <a:solidFill>
              <a:schemeClr val="accent5"/>
            </a:solidFill>
            <a:ln w="19050">
              <a:solidFill>
                <a:schemeClr val="accent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SG" altLang="en-US">
                <a:solidFill>
                  <a:srgbClr val="000000"/>
                </a:solidFill>
              </a:endParaRPr>
            </a:p>
          </p:txBody>
        </p:sp>
        <p:sp>
          <p:nvSpPr>
            <p:cNvPr id="201" name="Line 52"/>
            <p:cNvSpPr>
              <a:spLocks noChangeShapeType="1"/>
            </p:cNvSpPr>
            <p:nvPr/>
          </p:nvSpPr>
          <p:spPr bwMode="auto">
            <a:xfrm flipH="1">
              <a:off x="5355971" y="4303048"/>
              <a:ext cx="0" cy="424893"/>
            </a:xfrm>
            <a:prstGeom prst="line">
              <a:avLst/>
            </a:prstGeom>
            <a:noFill/>
            <a:ln w="19050">
              <a:solidFill>
                <a:schemeClr val="accent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SG" sz="2400" b="1">
                <a:solidFill>
                  <a:srgbClr val="000000"/>
                </a:solidFill>
              </a:endParaRPr>
            </a:p>
          </p:txBody>
        </p:sp>
        <p:sp>
          <p:nvSpPr>
            <p:cNvPr id="202" name="Oval 54"/>
            <p:cNvSpPr>
              <a:spLocks noChangeArrowheads="1"/>
            </p:cNvSpPr>
            <p:nvPr/>
          </p:nvSpPr>
          <p:spPr bwMode="auto">
            <a:xfrm>
              <a:off x="3942735" y="4267901"/>
              <a:ext cx="79219" cy="68733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SG" altLang="en-US">
                <a:solidFill>
                  <a:srgbClr val="000000"/>
                </a:solidFill>
              </a:endParaRPr>
            </a:p>
          </p:txBody>
        </p:sp>
        <p:sp>
          <p:nvSpPr>
            <p:cNvPr id="203" name="Text Box 57"/>
            <p:cNvSpPr txBox="1">
              <a:spLocks noChangeArrowheads="1"/>
            </p:cNvSpPr>
            <p:nvPr/>
          </p:nvSpPr>
          <p:spPr bwMode="auto">
            <a:xfrm>
              <a:off x="2946362" y="2934644"/>
              <a:ext cx="116904" cy="211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1080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1400" dirty="0">
                  <a:solidFill>
                    <a:srgbClr val="FF0000"/>
                  </a:solidFill>
                </a:rPr>
                <a:t>A</a:t>
              </a:r>
              <a:endParaRPr lang="en-GB" altLang="en-US" sz="14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204" name="Text Box 58"/>
            <p:cNvSpPr txBox="1">
              <a:spLocks noChangeArrowheads="1"/>
            </p:cNvSpPr>
            <p:nvPr/>
          </p:nvSpPr>
          <p:spPr bwMode="auto">
            <a:xfrm>
              <a:off x="3023627" y="4069514"/>
              <a:ext cx="116904" cy="211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1080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1400" dirty="0">
                  <a:solidFill>
                    <a:srgbClr val="002060"/>
                  </a:solidFill>
                </a:rPr>
                <a:t>C</a:t>
              </a:r>
              <a:endParaRPr lang="en-GB" altLang="en-US" sz="1400" baseline="-25000" dirty="0">
                <a:solidFill>
                  <a:srgbClr val="002060"/>
                </a:solidFill>
              </a:endParaRPr>
            </a:p>
          </p:txBody>
        </p:sp>
        <p:sp>
          <p:nvSpPr>
            <p:cNvPr id="205" name="Text Box 59"/>
            <p:cNvSpPr txBox="1">
              <a:spLocks noChangeArrowheads="1"/>
            </p:cNvSpPr>
            <p:nvPr/>
          </p:nvSpPr>
          <p:spPr bwMode="auto">
            <a:xfrm>
              <a:off x="3043114" y="4681078"/>
              <a:ext cx="108246" cy="211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1080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1400" dirty="0">
                  <a:solidFill>
                    <a:schemeClr val="accent5"/>
                  </a:solidFill>
                </a:rPr>
                <a:t>B</a:t>
              </a:r>
              <a:endParaRPr lang="en-GB" altLang="en-US" sz="1400" baseline="-25000" dirty="0">
                <a:solidFill>
                  <a:schemeClr val="accent5"/>
                </a:solidFill>
              </a:endParaRPr>
            </a:p>
          </p:txBody>
        </p:sp>
        <p:sp>
          <p:nvSpPr>
            <p:cNvPr id="206" name="Line 62"/>
            <p:cNvSpPr>
              <a:spLocks noChangeShapeType="1"/>
            </p:cNvSpPr>
            <p:nvPr/>
          </p:nvSpPr>
          <p:spPr bwMode="auto">
            <a:xfrm>
              <a:off x="2915816" y="2885438"/>
              <a:ext cx="976062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SG" sz="2400" b="1">
                <a:solidFill>
                  <a:srgbClr val="000000"/>
                </a:solidFill>
              </a:endParaRPr>
            </a:p>
          </p:txBody>
        </p:sp>
        <p:sp>
          <p:nvSpPr>
            <p:cNvPr id="207" name="Text Box 63"/>
            <p:cNvSpPr txBox="1">
              <a:spLocks noChangeArrowheads="1"/>
            </p:cNvSpPr>
            <p:nvPr/>
          </p:nvSpPr>
          <p:spPr bwMode="auto">
            <a:xfrm>
              <a:off x="3692362" y="2920585"/>
              <a:ext cx="332526" cy="211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1080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1400" dirty="0" smtClean="0">
                  <a:solidFill>
                    <a:srgbClr val="FF0000"/>
                  </a:solidFill>
                </a:rPr>
                <a:t>I</a:t>
              </a:r>
              <a:r>
                <a:rPr lang="en-GB" altLang="en-US" sz="1400" baseline="-25000" dirty="0" smtClean="0">
                  <a:solidFill>
                    <a:srgbClr val="FF0000"/>
                  </a:solidFill>
                </a:rPr>
                <a:t>AT</a:t>
              </a:r>
              <a:endParaRPr lang="en-GB" altLang="en-US" sz="14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208" name="Line 64"/>
            <p:cNvSpPr>
              <a:spLocks noChangeShapeType="1"/>
            </p:cNvSpPr>
            <p:nvPr/>
          </p:nvSpPr>
          <p:spPr bwMode="auto">
            <a:xfrm>
              <a:off x="3118265" y="4314764"/>
              <a:ext cx="352087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SG" sz="2400" b="1">
                <a:solidFill>
                  <a:srgbClr val="000000"/>
                </a:solidFill>
              </a:endParaRPr>
            </a:p>
          </p:txBody>
        </p:sp>
        <p:sp>
          <p:nvSpPr>
            <p:cNvPr id="209" name="Text Box 65"/>
            <p:cNvSpPr txBox="1">
              <a:spLocks noChangeArrowheads="1"/>
            </p:cNvSpPr>
            <p:nvPr/>
          </p:nvSpPr>
          <p:spPr bwMode="auto">
            <a:xfrm>
              <a:off x="3419872" y="4077072"/>
              <a:ext cx="213604" cy="211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1080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1400" dirty="0" smtClean="0">
                  <a:solidFill>
                    <a:srgbClr val="002060"/>
                  </a:solidFill>
                </a:rPr>
                <a:t>I</a:t>
              </a:r>
              <a:r>
                <a:rPr lang="en-GB" altLang="en-US" sz="1400" baseline="-25000" dirty="0" smtClean="0">
                  <a:solidFill>
                    <a:srgbClr val="002060"/>
                  </a:solidFill>
                </a:rPr>
                <a:t>CT</a:t>
              </a:r>
              <a:endParaRPr lang="en-GB" altLang="en-US" sz="1400" baseline="-25000" dirty="0">
                <a:solidFill>
                  <a:srgbClr val="002060"/>
                </a:solidFill>
              </a:endParaRPr>
            </a:p>
          </p:txBody>
        </p:sp>
        <p:sp>
          <p:nvSpPr>
            <p:cNvPr id="210" name="Line 66"/>
            <p:cNvSpPr>
              <a:spLocks noChangeShapeType="1"/>
            </p:cNvSpPr>
            <p:nvPr/>
          </p:nvSpPr>
          <p:spPr bwMode="auto">
            <a:xfrm flipV="1">
              <a:off x="3137826" y="4905240"/>
              <a:ext cx="621041" cy="0"/>
            </a:xfrm>
            <a:prstGeom prst="line">
              <a:avLst/>
            </a:prstGeom>
            <a:noFill/>
            <a:ln w="19050">
              <a:solidFill>
                <a:schemeClr val="accent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SG" sz="2400" b="1">
                <a:solidFill>
                  <a:srgbClr val="000000"/>
                </a:solidFill>
              </a:endParaRPr>
            </a:p>
          </p:txBody>
        </p:sp>
        <p:sp>
          <p:nvSpPr>
            <p:cNvPr id="211" name="Text Box 67"/>
            <p:cNvSpPr txBox="1">
              <a:spLocks noChangeArrowheads="1"/>
            </p:cNvSpPr>
            <p:nvPr/>
          </p:nvSpPr>
          <p:spPr bwMode="auto">
            <a:xfrm>
              <a:off x="3629769" y="4701385"/>
              <a:ext cx="395118" cy="211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1080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1400" dirty="0" smtClean="0">
                  <a:solidFill>
                    <a:schemeClr val="accent5"/>
                  </a:solidFill>
                </a:rPr>
                <a:t>I</a:t>
              </a:r>
              <a:r>
                <a:rPr lang="en-GB" altLang="en-US" sz="1400" baseline="-25000" dirty="0" smtClean="0">
                  <a:solidFill>
                    <a:schemeClr val="accent5"/>
                  </a:solidFill>
                </a:rPr>
                <a:t>BT</a:t>
              </a:r>
              <a:endParaRPr lang="en-GB" altLang="en-US" sz="1400" baseline="-25000" dirty="0">
                <a:solidFill>
                  <a:schemeClr val="accent5"/>
                </a:solidFill>
              </a:endParaRPr>
            </a:p>
          </p:txBody>
        </p:sp>
        <p:sp>
          <p:nvSpPr>
            <p:cNvPr id="212" name="Line 42"/>
            <p:cNvSpPr>
              <a:spLocks noChangeShapeType="1"/>
            </p:cNvSpPr>
            <p:nvPr/>
          </p:nvSpPr>
          <p:spPr bwMode="auto">
            <a:xfrm flipV="1">
              <a:off x="3669976" y="4905375"/>
              <a:ext cx="1730700" cy="82"/>
            </a:xfrm>
            <a:prstGeom prst="line">
              <a:avLst/>
            </a:prstGeom>
            <a:noFill/>
            <a:ln w="19050">
              <a:solidFill>
                <a:schemeClr val="accent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SG" sz="1400" b="1">
                <a:solidFill>
                  <a:srgbClr val="000000"/>
                </a:solidFill>
              </a:endParaRPr>
            </a:p>
          </p:txBody>
        </p:sp>
        <p:sp>
          <p:nvSpPr>
            <p:cNvPr id="213" name="Text Box 67"/>
            <p:cNvSpPr txBox="1">
              <a:spLocks noChangeArrowheads="1"/>
            </p:cNvSpPr>
            <p:nvPr/>
          </p:nvSpPr>
          <p:spPr bwMode="auto">
            <a:xfrm flipH="1">
              <a:off x="5089568" y="4657462"/>
              <a:ext cx="221811" cy="2110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tIns="0" rIns="0" bIns="1080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1400" dirty="0" smtClean="0">
                  <a:solidFill>
                    <a:schemeClr val="accent5"/>
                  </a:solidFill>
                </a:rPr>
                <a:t>I</a:t>
              </a:r>
              <a:r>
                <a:rPr lang="en-GB" altLang="en-US" sz="1400" baseline="-25000" dirty="0" smtClean="0">
                  <a:solidFill>
                    <a:schemeClr val="accent5"/>
                  </a:solidFill>
                </a:rPr>
                <a:t>B1</a:t>
              </a:r>
              <a:endParaRPr lang="en-GB" altLang="en-US" sz="1400" baseline="-25000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214" name="Group 213"/>
          <p:cNvGrpSpPr/>
          <p:nvPr/>
        </p:nvGrpSpPr>
        <p:grpSpPr>
          <a:xfrm>
            <a:off x="5579763" y="1366050"/>
            <a:ext cx="3403346" cy="2139303"/>
            <a:chOff x="5358091" y="1407614"/>
            <a:chExt cx="3403346" cy="2139303"/>
          </a:xfrm>
        </p:grpSpPr>
        <p:grpSp>
          <p:nvGrpSpPr>
            <p:cNvPr id="215" name="Group 214"/>
            <p:cNvGrpSpPr/>
            <p:nvPr/>
          </p:nvGrpSpPr>
          <p:grpSpPr>
            <a:xfrm>
              <a:off x="6616042" y="1459641"/>
              <a:ext cx="2032658" cy="1790792"/>
              <a:chOff x="6120742" y="2983641"/>
              <a:chExt cx="2032658" cy="1790792"/>
            </a:xfrm>
          </p:grpSpPr>
          <p:sp>
            <p:nvSpPr>
              <p:cNvPr id="242" name="Line 64"/>
              <p:cNvSpPr>
                <a:spLocks noChangeShapeType="1"/>
              </p:cNvSpPr>
              <p:nvPr/>
            </p:nvSpPr>
            <p:spPr bwMode="auto">
              <a:xfrm>
                <a:off x="6120742" y="4774433"/>
                <a:ext cx="352087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SG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243" name="Oval 39"/>
              <p:cNvSpPr>
                <a:spLocks noChangeArrowheads="1"/>
              </p:cNvSpPr>
              <p:nvPr/>
            </p:nvSpPr>
            <p:spPr bwMode="auto">
              <a:xfrm flipH="1">
                <a:off x="7369324" y="3514726"/>
                <a:ext cx="79226" cy="66674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0" tIns="0" rIns="0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SG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4" name="Oval 44"/>
              <p:cNvSpPr>
                <a:spLocks noChangeArrowheads="1"/>
              </p:cNvSpPr>
              <p:nvPr/>
            </p:nvSpPr>
            <p:spPr bwMode="auto">
              <a:xfrm>
                <a:off x="7394624" y="2983641"/>
                <a:ext cx="78242" cy="68733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SG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5" name="Oval 50"/>
              <p:cNvSpPr>
                <a:spLocks noChangeArrowheads="1"/>
              </p:cNvSpPr>
              <p:nvPr/>
            </p:nvSpPr>
            <p:spPr bwMode="auto">
              <a:xfrm>
                <a:off x="8039100" y="4395060"/>
                <a:ext cx="114300" cy="45719"/>
              </a:xfrm>
              <a:prstGeom prst="ellipse">
                <a:avLst/>
              </a:prstGeom>
              <a:solidFill>
                <a:schemeClr val="accent5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0" tIns="0" rIns="0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SG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6" name="Oval 51"/>
              <p:cNvSpPr>
                <a:spLocks noChangeArrowheads="1"/>
              </p:cNvSpPr>
              <p:nvPr/>
            </p:nvSpPr>
            <p:spPr bwMode="auto">
              <a:xfrm>
                <a:off x="6710952" y="4414586"/>
                <a:ext cx="114300" cy="45719"/>
              </a:xfrm>
              <a:prstGeom prst="ellipse">
                <a:avLst/>
              </a:prstGeom>
              <a:solidFill>
                <a:srgbClr val="0000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0" tIns="0" rIns="0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SG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16" name="Group 215"/>
            <p:cNvGrpSpPr/>
            <p:nvPr/>
          </p:nvGrpSpPr>
          <p:grpSpPr>
            <a:xfrm>
              <a:off x="5358091" y="1407614"/>
              <a:ext cx="3403346" cy="2139303"/>
              <a:chOff x="3976966" y="2779214"/>
              <a:chExt cx="3403346" cy="2139303"/>
            </a:xfrm>
          </p:grpSpPr>
          <p:sp>
            <p:nvSpPr>
              <p:cNvPr id="217" name="Text Box 65"/>
              <p:cNvSpPr txBox="1">
                <a:spLocks noChangeArrowheads="1"/>
              </p:cNvSpPr>
              <p:nvPr/>
            </p:nvSpPr>
            <p:spPr bwMode="auto">
              <a:xfrm>
                <a:off x="5515617" y="4371366"/>
                <a:ext cx="194842" cy="2110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10800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altLang="en-US" sz="1400" dirty="0" smtClean="0">
                    <a:solidFill>
                      <a:srgbClr val="002060"/>
                    </a:solidFill>
                  </a:rPr>
                  <a:t>I</a:t>
                </a:r>
                <a:r>
                  <a:rPr lang="en-GB" altLang="en-US" sz="1400" baseline="-25000" dirty="0" smtClean="0">
                    <a:solidFill>
                      <a:srgbClr val="002060"/>
                    </a:solidFill>
                  </a:rPr>
                  <a:t>C2</a:t>
                </a:r>
                <a:endParaRPr lang="en-GB" altLang="en-US" sz="1400" baseline="-250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18" name="Text Box 63"/>
              <p:cNvSpPr txBox="1">
                <a:spLocks noChangeArrowheads="1"/>
              </p:cNvSpPr>
              <p:nvPr/>
            </p:nvSpPr>
            <p:spPr bwMode="auto">
              <a:xfrm>
                <a:off x="5710640" y="2921146"/>
                <a:ext cx="332526" cy="2110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10800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altLang="en-US" sz="1400" dirty="0" smtClean="0">
                    <a:solidFill>
                      <a:srgbClr val="FF0000"/>
                    </a:solidFill>
                  </a:rPr>
                  <a:t>I</a:t>
                </a:r>
                <a:r>
                  <a:rPr lang="en-GB" altLang="en-US" sz="1400" baseline="-25000" dirty="0" smtClean="0">
                    <a:solidFill>
                      <a:srgbClr val="FF0000"/>
                    </a:solidFill>
                  </a:rPr>
                  <a:t>A2</a:t>
                </a:r>
                <a:endParaRPr lang="en-GB" altLang="en-US" sz="1400" baseline="-25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19" name="Line 62"/>
              <p:cNvSpPr>
                <a:spLocks noChangeShapeType="1"/>
              </p:cNvSpPr>
              <p:nvPr/>
            </p:nvSpPr>
            <p:spPr bwMode="auto">
              <a:xfrm flipV="1">
                <a:off x="4689722" y="2886075"/>
                <a:ext cx="1158627" cy="2664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0" tIns="0" r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SG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220" name="Text Box 6"/>
              <p:cNvSpPr txBox="1">
                <a:spLocks noChangeArrowheads="1"/>
              </p:cNvSpPr>
              <p:nvPr/>
            </p:nvSpPr>
            <p:spPr bwMode="auto">
              <a:xfrm>
                <a:off x="6608063" y="2779214"/>
                <a:ext cx="116904" cy="2110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10800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altLang="en-US" sz="1400" dirty="0">
                    <a:solidFill>
                      <a:srgbClr val="FF0000"/>
                    </a:solidFill>
                  </a:rPr>
                  <a:t>A</a:t>
                </a:r>
                <a:endParaRPr lang="en-GB" altLang="en-US" sz="1400" baseline="-25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1" name="Line 7"/>
              <p:cNvSpPr>
                <a:spLocks noChangeShapeType="1"/>
              </p:cNvSpPr>
              <p:nvPr/>
            </p:nvSpPr>
            <p:spPr bwMode="auto">
              <a:xfrm>
                <a:off x="6972300" y="3990975"/>
                <a:ext cx="221368" cy="300357"/>
              </a:xfrm>
              <a:prstGeom prst="line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0" tIns="0" r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SG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222" name="Line 8"/>
              <p:cNvSpPr>
                <a:spLocks noChangeShapeType="1"/>
              </p:cNvSpPr>
              <p:nvPr/>
            </p:nvSpPr>
            <p:spPr bwMode="auto">
              <a:xfrm>
                <a:off x="6547198" y="3422802"/>
                <a:ext cx="203428" cy="281179"/>
              </a:xfrm>
              <a:prstGeom prst="line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SG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223" name="Line 9"/>
              <p:cNvSpPr>
                <a:spLocks noChangeShapeType="1"/>
              </p:cNvSpPr>
              <p:nvPr/>
            </p:nvSpPr>
            <p:spPr bwMode="auto">
              <a:xfrm flipV="1">
                <a:off x="6804417" y="4284303"/>
                <a:ext cx="402944" cy="0"/>
              </a:xfrm>
              <a:prstGeom prst="line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SG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224" name="Line 10"/>
              <p:cNvSpPr>
                <a:spLocks noChangeShapeType="1"/>
              </p:cNvSpPr>
              <p:nvPr/>
            </p:nvSpPr>
            <p:spPr bwMode="auto">
              <a:xfrm>
                <a:off x="5859651" y="4284303"/>
                <a:ext cx="443042" cy="0"/>
              </a:xfrm>
              <a:prstGeom prst="line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SG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225" name="Line 11"/>
              <p:cNvSpPr>
                <a:spLocks noChangeShapeType="1"/>
              </p:cNvSpPr>
              <p:nvPr/>
            </p:nvSpPr>
            <p:spPr bwMode="auto">
              <a:xfrm flipH="1">
                <a:off x="6375066" y="3393903"/>
                <a:ext cx="169197" cy="242126"/>
              </a:xfrm>
              <a:prstGeom prst="line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SG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226" name="Line 12"/>
              <p:cNvSpPr>
                <a:spLocks noChangeShapeType="1"/>
              </p:cNvSpPr>
              <p:nvPr/>
            </p:nvSpPr>
            <p:spPr bwMode="auto">
              <a:xfrm flipH="1">
                <a:off x="5845959" y="4000781"/>
                <a:ext cx="247438" cy="324137"/>
              </a:xfrm>
              <a:prstGeom prst="line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SG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227" name="Text Box 13"/>
              <p:cNvSpPr txBox="1">
                <a:spLocks noChangeArrowheads="1"/>
              </p:cNvSpPr>
              <p:nvPr/>
            </p:nvSpPr>
            <p:spPr bwMode="auto">
              <a:xfrm>
                <a:off x="5681880" y="4181204"/>
                <a:ext cx="116904" cy="2110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10800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altLang="en-US" sz="1400" dirty="0">
                    <a:solidFill>
                      <a:srgbClr val="002060"/>
                    </a:solidFill>
                  </a:rPr>
                  <a:t>C</a:t>
                </a:r>
                <a:endParaRPr lang="en-GB" altLang="en-US" sz="1400" baseline="-250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28" name="Text Box 14"/>
              <p:cNvSpPr txBox="1">
                <a:spLocks noChangeArrowheads="1"/>
              </p:cNvSpPr>
              <p:nvPr/>
            </p:nvSpPr>
            <p:spPr bwMode="auto">
              <a:xfrm>
                <a:off x="7272066" y="4231972"/>
                <a:ext cx="108246" cy="2110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10800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altLang="en-US" sz="1400" dirty="0">
                    <a:solidFill>
                      <a:schemeClr val="accent5"/>
                    </a:solidFill>
                  </a:rPr>
                  <a:t>B</a:t>
                </a:r>
                <a:endParaRPr lang="en-GB" altLang="en-US" sz="1400" baseline="-25000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229" name="Rectangle 15"/>
              <p:cNvSpPr>
                <a:spLocks noChangeArrowheads="1"/>
              </p:cNvSpPr>
              <p:nvPr/>
            </p:nvSpPr>
            <p:spPr bwMode="auto">
              <a:xfrm>
                <a:off x="6287045" y="4236659"/>
                <a:ext cx="524218" cy="128093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5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SG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0" name="Rectangle 16"/>
              <p:cNvSpPr>
                <a:spLocks noChangeArrowheads="1"/>
              </p:cNvSpPr>
              <p:nvPr/>
            </p:nvSpPr>
            <p:spPr bwMode="auto">
              <a:xfrm rot="18212239">
                <a:off x="6018675" y="3733025"/>
                <a:ext cx="446762" cy="169197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5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SG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1" name="Rectangle 17"/>
              <p:cNvSpPr>
                <a:spLocks noChangeArrowheads="1"/>
              </p:cNvSpPr>
              <p:nvPr/>
            </p:nvSpPr>
            <p:spPr bwMode="auto">
              <a:xfrm rot="3498695" flipH="1">
                <a:off x="6643910" y="3765436"/>
                <a:ext cx="433484" cy="173109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5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SG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2" name="Text Box 19"/>
              <p:cNvSpPr txBox="1">
                <a:spLocks noChangeArrowheads="1"/>
              </p:cNvSpPr>
              <p:nvPr/>
            </p:nvSpPr>
            <p:spPr bwMode="auto">
              <a:xfrm>
                <a:off x="5295547" y="3558705"/>
                <a:ext cx="799572" cy="2110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10800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altLang="en-US" sz="1400" b="0" dirty="0">
                    <a:solidFill>
                      <a:srgbClr val="000000"/>
                    </a:solidFill>
                  </a:rPr>
                  <a:t>27 </a:t>
                </a:r>
                <a:r>
                  <a:rPr lang="en-GB" altLang="en-US" sz="1400" b="0" dirty="0">
                    <a:solidFill>
                      <a:srgbClr val="000000"/>
                    </a:solidFill>
                    <a:latin typeface="Symbol" pitchFamily="18" charset="2"/>
                  </a:rPr>
                  <a:t>Ð-25</a:t>
                </a:r>
                <a:r>
                  <a:rPr lang="en-GB" altLang="en-US" sz="1400" b="0" baseline="30000" dirty="0">
                    <a:solidFill>
                      <a:srgbClr val="000000"/>
                    </a:solidFill>
                    <a:latin typeface="Symbol" pitchFamily="18" charset="2"/>
                  </a:rPr>
                  <a:t>o</a:t>
                </a:r>
                <a:r>
                  <a:rPr lang="en-GB" altLang="en-US" sz="1400" b="0" dirty="0">
                    <a:solidFill>
                      <a:srgbClr val="000000"/>
                    </a:solidFill>
                  </a:rPr>
                  <a:t> </a:t>
                </a:r>
                <a:r>
                  <a:rPr lang="en-GB" altLang="en-US" sz="1400" b="0" dirty="0">
                    <a:solidFill>
                      <a:srgbClr val="000000"/>
                    </a:solidFill>
                    <a:latin typeface="Symbol" pitchFamily="18" charset="2"/>
                  </a:rPr>
                  <a:t>W</a:t>
                </a:r>
              </a:p>
            </p:txBody>
          </p:sp>
          <p:sp>
            <p:nvSpPr>
              <p:cNvPr id="233" name="Line 36"/>
              <p:cNvSpPr>
                <a:spLocks noChangeShapeType="1"/>
              </p:cNvSpPr>
              <p:nvPr/>
            </p:nvSpPr>
            <p:spPr bwMode="auto">
              <a:xfrm>
                <a:off x="5799014" y="2885438"/>
                <a:ext cx="754052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0" tIns="0" r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SG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234" name="Line 40"/>
              <p:cNvSpPr>
                <a:spLocks noChangeShapeType="1"/>
              </p:cNvSpPr>
              <p:nvPr/>
            </p:nvSpPr>
            <p:spPr bwMode="auto">
              <a:xfrm flipV="1">
                <a:off x="6543285" y="2889343"/>
                <a:ext cx="0" cy="514713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SG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235" name="Line 42"/>
              <p:cNvSpPr>
                <a:spLocks noChangeShapeType="1"/>
              </p:cNvSpPr>
              <p:nvPr/>
            </p:nvSpPr>
            <p:spPr bwMode="auto">
              <a:xfrm>
                <a:off x="6731065" y="4905240"/>
                <a:ext cx="448910" cy="3906"/>
              </a:xfrm>
              <a:prstGeom prst="line">
                <a:avLst/>
              </a:prstGeom>
              <a:noFill/>
              <a:ln w="19050">
                <a:solidFill>
                  <a:schemeClr val="accent5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0" tIns="0" r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SG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236" name="Line 43"/>
              <p:cNvSpPr>
                <a:spLocks noChangeShapeType="1"/>
              </p:cNvSpPr>
              <p:nvPr/>
            </p:nvSpPr>
            <p:spPr bwMode="auto">
              <a:xfrm>
                <a:off x="7190734" y="4277273"/>
                <a:ext cx="0" cy="641244"/>
              </a:xfrm>
              <a:prstGeom prst="line">
                <a:avLst/>
              </a:prstGeom>
              <a:noFill/>
              <a:ln w="19050">
                <a:solidFill>
                  <a:schemeClr val="accent5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SG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237" name="Line 53"/>
              <p:cNvSpPr>
                <a:spLocks noChangeShapeType="1"/>
              </p:cNvSpPr>
              <p:nvPr/>
            </p:nvSpPr>
            <p:spPr bwMode="auto">
              <a:xfrm>
                <a:off x="5885079" y="4306953"/>
                <a:ext cx="0" cy="310859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SG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238" name="Line 55"/>
              <p:cNvSpPr>
                <a:spLocks noChangeShapeType="1"/>
              </p:cNvSpPr>
              <p:nvPr/>
            </p:nvSpPr>
            <p:spPr bwMode="auto">
              <a:xfrm>
                <a:off x="3976966" y="4306953"/>
                <a:ext cx="0" cy="310859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SG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239" name="Line 56"/>
              <p:cNvSpPr>
                <a:spLocks noChangeShapeType="1"/>
              </p:cNvSpPr>
              <p:nvPr/>
            </p:nvSpPr>
            <p:spPr bwMode="auto">
              <a:xfrm>
                <a:off x="3980511" y="4622033"/>
                <a:ext cx="1907579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0" tIns="0" r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SG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240" name="Line 66"/>
              <p:cNvSpPr>
                <a:spLocks noChangeShapeType="1"/>
              </p:cNvSpPr>
              <p:nvPr/>
            </p:nvSpPr>
            <p:spPr bwMode="auto">
              <a:xfrm>
                <a:off x="5353050" y="4895850"/>
                <a:ext cx="1466617" cy="9607"/>
              </a:xfrm>
              <a:prstGeom prst="line">
                <a:avLst/>
              </a:prstGeom>
              <a:noFill/>
              <a:ln w="19050">
                <a:solidFill>
                  <a:schemeClr val="accent5">
                    <a:lumMod val="75000"/>
                  </a:schemeClr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0" tIns="0" r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SG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241" name="Text Box 67"/>
              <p:cNvSpPr txBox="1">
                <a:spLocks noChangeArrowheads="1"/>
              </p:cNvSpPr>
              <p:nvPr/>
            </p:nvSpPr>
            <p:spPr bwMode="auto">
              <a:xfrm>
                <a:off x="6524949" y="4635739"/>
                <a:ext cx="395119" cy="2110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0" tIns="0" rIns="0" bIns="10800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altLang="en-US" sz="1400" dirty="0" smtClean="0">
                    <a:solidFill>
                      <a:schemeClr val="accent5"/>
                    </a:solidFill>
                  </a:rPr>
                  <a:t>I</a:t>
                </a:r>
                <a:r>
                  <a:rPr lang="en-GB" altLang="en-US" sz="1400" baseline="-25000" dirty="0" smtClean="0">
                    <a:solidFill>
                      <a:schemeClr val="accent5"/>
                    </a:solidFill>
                  </a:rPr>
                  <a:t>B2</a:t>
                </a:r>
                <a:endParaRPr lang="en-GB" altLang="en-US" sz="1400" baseline="-25000" dirty="0">
                  <a:solidFill>
                    <a:schemeClr val="accent5"/>
                  </a:solidFill>
                </a:endParaRPr>
              </a:p>
            </p:txBody>
          </p:sp>
        </p:grpSp>
      </p:grpSp>
      <p:sp>
        <p:nvSpPr>
          <p:cNvPr id="8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3581400" cy="365760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 b="0" dirty="0" smtClean="0">
                <a:solidFill>
                  <a:srgbClr val="000000"/>
                </a:solidFill>
              </a:rPr>
              <a:t>Circuit </a:t>
            </a:r>
            <a:r>
              <a:rPr lang="en-US" altLang="en-US" sz="1400" b="0" dirty="0" smtClean="0">
                <a:solidFill>
                  <a:srgbClr val="000000"/>
                </a:solidFill>
              </a:rPr>
              <a:t>Theory &amp; Analysis </a:t>
            </a:r>
            <a:r>
              <a:rPr lang="en-US" altLang="en-US" sz="1400" b="0" dirty="0" smtClean="0">
                <a:solidFill>
                  <a:srgbClr val="000000"/>
                </a:solidFill>
              </a:rPr>
              <a:t>/ LML</a:t>
            </a:r>
            <a:endParaRPr lang="en-US" altLang="en-US" sz="14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72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>
          <a:xfrm>
            <a:off x="683568" y="188640"/>
            <a:ext cx="7772400" cy="838200"/>
          </a:xfrm>
        </p:spPr>
        <p:txBody>
          <a:bodyPr>
            <a:normAutofit/>
          </a:bodyPr>
          <a:lstStyle/>
          <a:p>
            <a:r>
              <a:rPr lang="en-US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Solution to Tutorial </a:t>
            </a:r>
            <a:r>
              <a:rPr lang="en-US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6, Question 6</a:t>
            </a:r>
            <a:endParaRPr lang="en-US" altLang="en-US" dirty="0" smtClean="0"/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02614" y="5990257"/>
            <a:ext cx="457200" cy="441325"/>
          </a:xfrm>
          <a:noFill/>
        </p:spPr>
        <p:txBody>
          <a:bodyPr>
            <a:norm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3C20D69-F9FB-42CC-B1C8-7A6F8D2363CF}" type="slidenum">
              <a:rPr lang="en-US" altLang="en-US" sz="1400" b="0">
                <a:solidFill>
                  <a:srgbClr val="000000"/>
                </a:solidFill>
              </a:rPr>
              <a:pPr/>
              <a:t>4</a:t>
            </a:fld>
            <a:endParaRPr lang="en-US" altLang="en-US" sz="1400" b="0" dirty="0">
              <a:solidFill>
                <a:srgbClr val="000000"/>
              </a:solidFill>
            </a:endParaRPr>
          </a:p>
        </p:txBody>
      </p:sp>
      <p:sp>
        <p:nvSpPr>
          <p:cNvPr id="24583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346364" y="1447800"/>
            <a:ext cx="8111836" cy="4842164"/>
          </a:xfrm>
        </p:spPr>
        <p:txBody>
          <a:bodyPr>
            <a:normAutofit/>
          </a:bodyPr>
          <a:lstStyle/>
          <a:p>
            <a:pPr marL="0" indent="214313">
              <a:buFont typeface="Wingdings" pitchFamily="2" charset="2"/>
              <a:buChar char="þ"/>
            </a:pPr>
            <a:r>
              <a:rPr lang="en-GB" altLang="en-US" dirty="0" smtClean="0">
                <a:solidFill>
                  <a:srgbClr val="000000"/>
                </a:solidFill>
              </a:rPr>
              <a:t>Solution: </a:t>
            </a:r>
          </a:p>
          <a:p>
            <a:pPr marL="0" indent="0">
              <a:buNone/>
            </a:pPr>
            <a:r>
              <a:rPr lang="en-GB" altLang="en-US" sz="2400" dirty="0" smtClean="0">
                <a:solidFill>
                  <a:srgbClr val="000000"/>
                </a:solidFill>
              </a:rPr>
              <a:t>Given </a:t>
            </a:r>
            <a:r>
              <a:rPr lang="en-GB" altLang="en-US" sz="2400" dirty="0"/>
              <a:t>V</a:t>
            </a:r>
            <a:r>
              <a:rPr lang="en-GB" altLang="en-US" sz="2400" baseline="-25000" dirty="0"/>
              <a:t>L</a:t>
            </a:r>
            <a:r>
              <a:rPr lang="en-GB" altLang="en-US" sz="2400" dirty="0"/>
              <a:t>= </a:t>
            </a:r>
            <a:r>
              <a:rPr lang="en-GB" altLang="en-US" sz="2400" dirty="0">
                <a:solidFill>
                  <a:srgbClr val="000000"/>
                </a:solidFill>
              </a:rPr>
              <a:t>208 </a:t>
            </a:r>
            <a:r>
              <a:rPr lang="en-GB" altLang="en-US" sz="2400" dirty="0" smtClean="0">
                <a:solidFill>
                  <a:srgbClr val="000000"/>
                </a:solidFill>
              </a:rPr>
              <a:t>V</a:t>
            </a:r>
          </a:p>
          <a:p>
            <a:pPr marL="0" indent="214313">
              <a:buFont typeface="Wingdings" pitchFamily="2" charset="2"/>
              <a:buChar char="þ"/>
            </a:pPr>
            <a:endParaRPr lang="en-GB" altLang="en-US" sz="1000" i="1" dirty="0">
              <a:latin typeface="Symbol" pitchFamily="18" charset="2"/>
            </a:endParaRPr>
          </a:p>
          <a:p>
            <a:pPr marL="0" indent="0">
              <a:buNone/>
            </a:pPr>
            <a:r>
              <a:rPr lang="en-GB" altLang="en-US" dirty="0" smtClean="0">
                <a:solidFill>
                  <a:srgbClr val="7030A0"/>
                </a:solidFill>
              </a:rPr>
              <a:t>For  delta load,</a:t>
            </a:r>
            <a:r>
              <a:rPr lang="en-GB" altLang="en-US" b="1" dirty="0" smtClean="0">
                <a:solidFill>
                  <a:srgbClr val="7030A0"/>
                </a:solidFill>
              </a:rPr>
              <a:t>  </a:t>
            </a:r>
          </a:p>
          <a:p>
            <a:pPr marL="0" indent="214313">
              <a:lnSpc>
                <a:spcPct val="125000"/>
              </a:lnSpc>
              <a:spcAft>
                <a:spcPct val="20000"/>
              </a:spcAft>
              <a:buFontTx/>
              <a:buNone/>
            </a:pPr>
            <a:endParaRPr lang="en-GB" altLang="en-US" sz="800" dirty="0" smtClean="0">
              <a:solidFill>
                <a:srgbClr val="7030A0"/>
              </a:solidFill>
            </a:endParaRPr>
          </a:p>
          <a:p>
            <a:pPr marL="0" indent="214313">
              <a:lnSpc>
                <a:spcPct val="125000"/>
              </a:lnSpc>
              <a:spcAft>
                <a:spcPct val="20000"/>
              </a:spcAft>
              <a:buFontTx/>
              <a:buNone/>
            </a:pPr>
            <a:r>
              <a:rPr lang="en-GB" altLang="en-US" dirty="0" smtClean="0">
                <a:solidFill>
                  <a:srgbClr val="7030A0"/>
                </a:solidFill>
              </a:rPr>
              <a:t>Taking V</a:t>
            </a:r>
            <a:r>
              <a:rPr lang="en-GB" altLang="en-US" baseline="-25000" dirty="0" smtClean="0">
                <a:solidFill>
                  <a:srgbClr val="7030A0"/>
                </a:solidFill>
              </a:rPr>
              <a:t>AB</a:t>
            </a:r>
            <a:r>
              <a:rPr lang="en-GB" altLang="en-US" dirty="0" smtClean="0">
                <a:solidFill>
                  <a:srgbClr val="7030A0"/>
                </a:solidFill>
              </a:rPr>
              <a:t> as reference, V</a:t>
            </a:r>
            <a:r>
              <a:rPr lang="en-GB" altLang="en-US" baseline="-25000" dirty="0" smtClean="0">
                <a:solidFill>
                  <a:srgbClr val="7030A0"/>
                </a:solidFill>
              </a:rPr>
              <a:t>AB</a:t>
            </a:r>
            <a:r>
              <a:rPr lang="en-GB" altLang="en-US" dirty="0" smtClean="0">
                <a:solidFill>
                  <a:srgbClr val="7030A0"/>
                </a:solidFill>
              </a:rPr>
              <a:t>=208</a:t>
            </a:r>
            <a:r>
              <a:rPr lang="en-GB" altLang="en-US" dirty="0" smtClean="0">
                <a:solidFill>
                  <a:srgbClr val="7030A0"/>
                </a:solidFill>
                <a:latin typeface="Symbol" pitchFamily="18" charset="2"/>
              </a:rPr>
              <a:t>Ð</a:t>
            </a:r>
            <a:r>
              <a:rPr lang="en-GB" altLang="en-US" dirty="0" smtClean="0">
                <a:solidFill>
                  <a:srgbClr val="7030A0"/>
                </a:solidFill>
              </a:rPr>
              <a:t>0</a:t>
            </a:r>
            <a:r>
              <a:rPr lang="en-GB" altLang="en-US" baseline="30000" dirty="0" smtClean="0">
                <a:solidFill>
                  <a:srgbClr val="7030A0"/>
                </a:solidFill>
              </a:rPr>
              <a:t>0</a:t>
            </a:r>
            <a:r>
              <a:rPr lang="en-GB" altLang="en-US" dirty="0" smtClean="0">
                <a:solidFill>
                  <a:srgbClr val="7030A0"/>
                </a:solidFill>
              </a:rPr>
              <a:t> V</a:t>
            </a:r>
          </a:p>
          <a:p>
            <a:pPr marL="0" indent="214313">
              <a:lnSpc>
                <a:spcPct val="125000"/>
              </a:lnSpc>
              <a:spcAft>
                <a:spcPct val="20000"/>
              </a:spcAft>
              <a:buFontTx/>
              <a:buNone/>
            </a:pPr>
            <a:endParaRPr lang="en-GB" altLang="en-US" sz="1200" dirty="0" smtClean="0"/>
          </a:p>
          <a:p>
            <a:pPr marL="0" indent="214313">
              <a:buFontTx/>
              <a:buNone/>
            </a:pPr>
            <a:r>
              <a:rPr lang="en-GB" altLang="en-US" dirty="0" smtClean="0"/>
              <a:t>		</a:t>
            </a:r>
            <a:endParaRPr lang="en-GB" altLang="en-US" dirty="0" smtClean="0">
              <a:solidFill>
                <a:srgbClr val="7030A0"/>
              </a:solidFill>
            </a:endParaRPr>
          </a:p>
        </p:txBody>
      </p:sp>
      <p:graphicFrame>
        <p:nvGraphicFramePr>
          <p:cNvPr id="24581" name="Object 2"/>
          <p:cNvGraphicFramePr>
            <a:graphicFrameLocks noChangeAspect="1"/>
          </p:cNvGraphicFramePr>
          <p:nvPr/>
        </p:nvGraphicFramePr>
        <p:xfrm>
          <a:off x="4464050" y="3194050"/>
          <a:ext cx="214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9" name="Equation" r:id="rId3" imgW="215806" imgH="469696" progId="Equation.3">
                  <p:embed/>
                </p:oleObj>
              </mc:Choice>
              <mc:Fallback>
                <p:oleObj name="Equation" r:id="rId3" imgW="215806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4050" y="3194050"/>
                        <a:ext cx="214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5" name="Object 6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0" name="Equation" r:id="rId5" imgW="114151" imgH="215619" progId="Equation.3">
                  <p:embed/>
                </p:oleObj>
              </mc:Choice>
              <mc:Fallback>
                <p:oleObj name="Equation" r:id="rId5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" name="Object 7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1" name="Equation" r:id="rId7" imgW="114151" imgH="215619" progId="Equation.3">
                  <p:embed/>
                </p:oleObj>
              </mc:Choice>
              <mc:Fallback>
                <p:oleObj name="Equation" r:id="rId7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5779550"/>
              </p:ext>
            </p:extLst>
          </p:nvPr>
        </p:nvGraphicFramePr>
        <p:xfrm>
          <a:off x="544845" y="3925028"/>
          <a:ext cx="4824412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" name="Equation" r:id="rId8" imgW="2400120" imgH="457200" progId="Equation.3">
                  <p:embed/>
                </p:oleObj>
              </mc:Choice>
              <mc:Fallback>
                <p:oleObj name="Equation" r:id="rId8" imgW="24001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45" y="3925028"/>
                        <a:ext cx="4824412" cy="90805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9299683"/>
              </p:ext>
            </p:extLst>
          </p:nvPr>
        </p:nvGraphicFramePr>
        <p:xfrm>
          <a:off x="538452" y="5011015"/>
          <a:ext cx="6260933" cy="10380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3" name="Equation" r:id="rId10" imgW="2501640" imgH="457200" progId="Equation.3">
                  <p:embed/>
                </p:oleObj>
              </mc:Choice>
              <mc:Fallback>
                <p:oleObj name="Equation" r:id="rId10" imgW="25016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452" y="5011015"/>
                        <a:ext cx="6260933" cy="103809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7030A0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4554116" y="1109586"/>
            <a:ext cx="2898399" cy="2260823"/>
            <a:chOff x="2915816" y="2680345"/>
            <a:chExt cx="2898399" cy="2260823"/>
          </a:xfrm>
        </p:grpSpPr>
        <p:sp>
          <p:nvSpPr>
            <p:cNvPr id="15" name="Line 64"/>
            <p:cNvSpPr>
              <a:spLocks noChangeShapeType="1"/>
            </p:cNvSpPr>
            <p:nvPr/>
          </p:nvSpPr>
          <p:spPr bwMode="auto">
            <a:xfrm flipV="1">
              <a:off x="3936149" y="4232325"/>
              <a:ext cx="177449" cy="7085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SG" sz="2400" b="1">
                <a:solidFill>
                  <a:srgbClr val="000000"/>
                </a:solidFill>
              </a:endParaRPr>
            </a:p>
          </p:txBody>
        </p:sp>
        <p:sp>
          <p:nvSpPr>
            <p:cNvPr id="16" name="Text Box 65"/>
            <p:cNvSpPr txBox="1">
              <a:spLocks noChangeArrowheads="1"/>
            </p:cNvSpPr>
            <p:nvPr/>
          </p:nvSpPr>
          <p:spPr bwMode="auto">
            <a:xfrm>
              <a:off x="3779912" y="4005064"/>
              <a:ext cx="354899" cy="211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1080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1400" dirty="0" smtClean="0">
                  <a:solidFill>
                    <a:srgbClr val="002060"/>
                  </a:solidFill>
                </a:rPr>
                <a:t>I</a:t>
              </a:r>
              <a:r>
                <a:rPr lang="en-GB" altLang="en-US" sz="1400" baseline="-25000" dirty="0" smtClean="0">
                  <a:solidFill>
                    <a:srgbClr val="002060"/>
                  </a:solidFill>
                </a:rPr>
                <a:t>C1</a:t>
              </a:r>
              <a:endParaRPr lang="en-GB" altLang="en-US" sz="1400" baseline="-25000" dirty="0">
                <a:solidFill>
                  <a:srgbClr val="002060"/>
                </a:solidFill>
              </a:endParaRPr>
            </a:p>
          </p:txBody>
        </p:sp>
        <p:sp>
          <p:nvSpPr>
            <p:cNvPr id="17" name="Text Box 63"/>
            <p:cNvSpPr txBox="1">
              <a:spLocks noChangeArrowheads="1"/>
            </p:cNvSpPr>
            <p:nvPr/>
          </p:nvSpPr>
          <p:spPr bwMode="auto">
            <a:xfrm>
              <a:off x="4734670" y="3098286"/>
              <a:ext cx="332526" cy="211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1080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1400" dirty="0" smtClean="0">
                  <a:solidFill>
                    <a:srgbClr val="FF0000"/>
                  </a:solidFill>
                </a:rPr>
                <a:t>I</a:t>
              </a:r>
              <a:r>
                <a:rPr lang="en-GB" altLang="en-US" sz="1400" baseline="-25000" dirty="0" smtClean="0">
                  <a:solidFill>
                    <a:srgbClr val="FF0000"/>
                  </a:solidFill>
                </a:rPr>
                <a:t>A1</a:t>
              </a:r>
              <a:endParaRPr lang="en-GB" altLang="en-US" sz="14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18" name="Line 36"/>
            <p:cNvSpPr>
              <a:spLocks noChangeShapeType="1"/>
            </p:cNvSpPr>
            <p:nvPr/>
          </p:nvSpPr>
          <p:spPr bwMode="auto">
            <a:xfrm>
              <a:off x="3847424" y="2885718"/>
              <a:ext cx="838876" cy="988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SG" sz="2400" b="1">
                <a:solidFill>
                  <a:srgbClr val="000000"/>
                </a:solidFill>
              </a:endParaRPr>
            </a:p>
          </p:txBody>
        </p:sp>
        <p:sp>
          <p:nvSpPr>
            <p:cNvPr id="19" name="Line 66"/>
            <p:cNvSpPr>
              <a:spLocks noChangeShapeType="1"/>
            </p:cNvSpPr>
            <p:nvPr/>
          </p:nvSpPr>
          <p:spPr bwMode="auto">
            <a:xfrm flipV="1">
              <a:off x="5355741" y="4686299"/>
              <a:ext cx="6834" cy="219153"/>
            </a:xfrm>
            <a:prstGeom prst="line">
              <a:avLst/>
            </a:prstGeom>
            <a:noFill/>
            <a:ln w="19050">
              <a:solidFill>
                <a:schemeClr val="accent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SG" sz="2400" b="1">
                <a:solidFill>
                  <a:srgbClr val="000000"/>
                </a:solidFill>
              </a:endParaRPr>
            </a:p>
          </p:txBody>
        </p:sp>
        <p:sp>
          <p:nvSpPr>
            <p:cNvPr id="20" name="Text Box 21"/>
            <p:cNvSpPr txBox="1">
              <a:spLocks noChangeArrowheads="1"/>
            </p:cNvSpPr>
            <p:nvPr/>
          </p:nvSpPr>
          <p:spPr bwMode="auto">
            <a:xfrm>
              <a:off x="4677781" y="2680345"/>
              <a:ext cx="177021" cy="211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1080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1400" dirty="0">
                  <a:solidFill>
                    <a:srgbClr val="FF0000"/>
                  </a:solidFill>
                </a:rPr>
                <a:t>A</a:t>
              </a:r>
              <a:endParaRPr lang="en-GB" altLang="en-US" sz="14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4034897" y="4267901"/>
              <a:ext cx="116904" cy="211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1080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1400" dirty="0">
                  <a:solidFill>
                    <a:srgbClr val="002060"/>
                  </a:solidFill>
                </a:rPr>
                <a:t>C</a:t>
              </a:r>
              <a:endParaRPr lang="en-GB" altLang="en-US" sz="1400" baseline="-25000" dirty="0">
                <a:solidFill>
                  <a:srgbClr val="002060"/>
                </a:solidFill>
              </a:endParaRPr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5182040" y="4249156"/>
              <a:ext cx="108246" cy="211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1080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1400" dirty="0">
                  <a:solidFill>
                    <a:schemeClr val="accent5"/>
                  </a:solidFill>
                </a:rPr>
                <a:t>B</a:t>
              </a:r>
              <a:endParaRPr lang="en-GB" altLang="en-US" sz="1400" baseline="-25000" dirty="0">
                <a:solidFill>
                  <a:schemeClr val="accent5"/>
                </a:solidFill>
              </a:endParaRPr>
            </a:p>
          </p:txBody>
        </p:sp>
        <p:sp>
          <p:nvSpPr>
            <p:cNvPr id="23" name="Rectangle 24"/>
            <p:cNvSpPr>
              <a:spLocks noChangeArrowheads="1"/>
            </p:cNvSpPr>
            <p:nvPr/>
          </p:nvSpPr>
          <p:spPr bwMode="auto">
            <a:xfrm>
              <a:off x="4623435" y="3439985"/>
              <a:ext cx="145724" cy="329603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SG" altLang="en-US">
                <a:solidFill>
                  <a:srgbClr val="000000"/>
                </a:solidFill>
              </a:endParaRPr>
            </a:p>
          </p:txBody>
        </p:sp>
        <p:sp>
          <p:nvSpPr>
            <p:cNvPr id="24" name="Line 25"/>
            <p:cNvSpPr>
              <a:spLocks noChangeShapeType="1"/>
            </p:cNvSpPr>
            <p:nvPr/>
          </p:nvSpPr>
          <p:spPr bwMode="auto">
            <a:xfrm>
              <a:off x="4689941" y="3062737"/>
              <a:ext cx="978" cy="37724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SG" sz="2400" b="1">
                <a:solidFill>
                  <a:srgbClr val="000000"/>
                </a:solidFill>
              </a:endParaRPr>
            </a:p>
          </p:txBody>
        </p:sp>
        <p:sp>
          <p:nvSpPr>
            <p:cNvPr id="25" name="Rectangle 26"/>
            <p:cNvSpPr>
              <a:spLocks noChangeArrowheads="1"/>
            </p:cNvSpPr>
            <p:nvPr/>
          </p:nvSpPr>
          <p:spPr bwMode="auto">
            <a:xfrm rot="3723167">
              <a:off x="4275567" y="3939138"/>
              <a:ext cx="126530" cy="379471"/>
            </a:xfrm>
            <a:prstGeom prst="rect">
              <a:avLst/>
            </a:prstGeom>
            <a:solidFill>
              <a:srgbClr val="0000FF"/>
            </a:solidFill>
            <a:ln w="1905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SG" altLang="en-US">
                <a:solidFill>
                  <a:srgbClr val="000000"/>
                </a:solidFill>
              </a:endParaRPr>
            </a:p>
          </p:txBody>
        </p:sp>
        <p:sp>
          <p:nvSpPr>
            <p:cNvPr id="26" name="Line 27"/>
            <p:cNvSpPr>
              <a:spLocks noChangeShapeType="1"/>
            </p:cNvSpPr>
            <p:nvPr/>
          </p:nvSpPr>
          <p:spPr bwMode="auto">
            <a:xfrm flipV="1">
              <a:off x="3980511" y="4196897"/>
              <a:ext cx="221811" cy="9763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SG" sz="2400" b="1">
                <a:solidFill>
                  <a:srgbClr val="000000"/>
                </a:solidFill>
              </a:endParaRPr>
            </a:p>
          </p:txBody>
        </p: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 rot="17876833" flipH="1">
              <a:off x="4978762" y="3939138"/>
              <a:ext cx="126530" cy="379471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accent5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SG" altLang="en-US">
                <a:solidFill>
                  <a:srgbClr val="000000"/>
                </a:solidFill>
              </a:endParaRPr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>
              <a:off x="4690919" y="3779743"/>
              <a:ext cx="0" cy="1843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SG" sz="2400" b="1">
                <a:solidFill>
                  <a:srgbClr val="000000"/>
                </a:solidFill>
              </a:endParaRPr>
            </a:p>
          </p:txBody>
        </p:sp>
        <p:sp>
          <p:nvSpPr>
            <p:cNvPr id="29" name="Line 30"/>
            <p:cNvSpPr>
              <a:spLocks noChangeShapeType="1"/>
            </p:cNvSpPr>
            <p:nvPr/>
          </p:nvSpPr>
          <p:spPr bwMode="auto">
            <a:xfrm flipV="1">
              <a:off x="4501183" y="3964071"/>
              <a:ext cx="189736" cy="7732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SG" sz="2400" b="1">
                <a:solidFill>
                  <a:srgbClr val="000000"/>
                </a:solidFill>
              </a:endParaRPr>
            </a:p>
          </p:txBody>
        </p:sp>
        <p:sp>
          <p:nvSpPr>
            <p:cNvPr id="30" name="Line 31"/>
            <p:cNvSpPr>
              <a:spLocks noChangeShapeType="1"/>
            </p:cNvSpPr>
            <p:nvPr/>
          </p:nvSpPr>
          <p:spPr bwMode="auto">
            <a:xfrm>
              <a:off x="5197532" y="4216351"/>
              <a:ext cx="158439" cy="86697"/>
            </a:xfrm>
            <a:prstGeom prst="line">
              <a:avLst/>
            </a:prstGeom>
            <a:noFill/>
            <a:ln w="19050">
              <a:solidFill>
                <a:schemeClr val="accent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SG" sz="2400" b="1">
                <a:solidFill>
                  <a:srgbClr val="000000"/>
                </a:solidFill>
              </a:endParaRPr>
            </a:p>
          </p:txBody>
        </p:sp>
        <p:sp>
          <p:nvSpPr>
            <p:cNvPr id="31" name="Line 32"/>
            <p:cNvSpPr>
              <a:spLocks noChangeShapeType="1"/>
            </p:cNvSpPr>
            <p:nvPr/>
          </p:nvSpPr>
          <p:spPr bwMode="auto">
            <a:xfrm>
              <a:off x="4679183" y="3964071"/>
              <a:ext cx="201472" cy="87478"/>
            </a:xfrm>
            <a:prstGeom prst="line">
              <a:avLst/>
            </a:prstGeom>
            <a:noFill/>
            <a:ln w="19050">
              <a:solidFill>
                <a:schemeClr val="accent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SG" sz="2400" b="1">
                <a:solidFill>
                  <a:srgbClr val="000000"/>
                </a:solidFill>
              </a:endParaRPr>
            </a:p>
          </p:txBody>
        </p:sp>
        <p:sp>
          <p:nvSpPr>
            <p:cNvPr id="32" name="Text Box 33"/>
            <p:cNvSpPr txBox="1">
              <a:spLocks noChangeArrowheads="1"/>
            </p:cNvSpPr>
            <p:nvPr/>
          </p:nvSpPr>
          <p:spPr bwMode="auto">
            <a:xfrm>
              <a:off x="3650307" y="3429051"/>
              <a:ext cx="799572" cy="211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1080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1400" b="0" dirty="0">
                  <a:solidFill>
                    <a:srgbClr val="000000"/>
                  </a:solidFill>
                </a:rPr>
                <a:t>10 </a:t>
              </a:r>
              <a:r>
                <a:rPr lang="en-GB" altLang="en-US" sz="1400" b="0" dirty="0">
                  <a:solidFill>
                    <a:srgbClr val="000000"/>
                  </a:solidFill>
                  <a:latin typeface="Symbol" pitchFamily="18" charset="2"/>
                </a:rPr>
                <a:t>Ð-30</a:t>
              </a:r>
              <a:r>
                <a:rPr lang="en-GB" altLang="en-US" sz="1400" b="0" baseline="30000" dirty="0">
                  <a:solidFill>
                    <a:srgbClr val="000000"/>
                  </a:solidFill>
                  <a:latin typeface="Symbol" pitchFamily="18" charset="2"/>
                </a:rPr>
                <a:t>o</a:t>
              </a:r>
              <a:r>
                <a:rPr lang="en-GB" altLang="en-US" sz="1400" b="0" dirty="0">
                  <a:solidFill>
                    <a:srgbClr val="000000"/>
                  </a:solidFill>
                </a:rPr>
                <a:t> </a:t>
              </a:r>
              <a:r>
                <a:rPr lang="en-GB" altLang="en-US" sz="1400" b="0" dirty="0">
                  <a:solidFill>
                    <a:srgbClr val="000000"/>
                  </a:solidFill>
                  <a:latin typeface="Symbol" pitchFamily="18" charset="2"/>
                </a:rPr>
                <a:t>W</a:t>
              </a:r>
            </a:p>
          </p:txBody>
        </p:sp>
        <p:sp>
          <p:nvSpPr>
            <p:cNvPr id="33" name="Text Box 34"/>
            <p:cNvSpPr txBox="1">
              <a:spLocks noChangeArrowheads="1"/>
            </p:cNvSpPr>
            <p:nvPr/>
          </p:nvSpPr>
          <p:spPr bwMode="auto">
            <a:xfrm>
              <a:off x="5014643" y="3868783"/>
              <a:ext cx="799572" cy="211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1080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1400" b="0" dirty="0">
                  <a:solidFill>
                    <a:srgbClr val="000000"/>
                  </a:solidFill>
                </a:rPr>
                <a:t>10 </a:t>
              </a:r>
              <a:r>
                <a:rPr lang="en-GB" altLang="en-US" sz="1400" b="0" dirty="0">
                  <a:solidFill>
                    <a:srgbClr val="000000"/>
                  </a:solidFill>
                  <a:latin typeface="Symbol" pitchFamily="18" charset="2"/>
                </a:rPr>
                <a:t>Ð-30</a:t>
              </a:r>
              <a:r>
                <a:rPr lang="en-GB" altLang="en-US" sz="1400" b="0" baseline="30000" dirty="0">
                  <a:solidFill>
                    <a:srgbClr val="000000"/>
                  </a:solidFill>
                  <a:latin typeface="Symbol" pitchFamily="18" charset="2"/>
                </a:rPr>
                <a:t>o</a:t>
              </a:r>
              <a:r>
                <a:rPr lang="en-GB" altLang="en-US" sz="1400" b="0" dirty="0">
                  <a:solidFill>
                    <a:srgbClr val="000000"/>
                  </a:solidFill>
                </a:rPr>
                <a:t> </a:t>
              </a:r>
              <a:r>
                <a:rPr lang="en-GB" altLang="en-US" sz="1400" b="0" dirty="0">
                  <a:solidFill>
                    <a:srgbClr val="000000"/>
                  </a:solidFill>
                  <a:latin typeface="Symbol" pitchFamily="18" charset="2"/>
                </a:rPr>
                <a:t>W</a:t>
              </a:r>
            </a:p>
          </p:txBody>
        </p:sp>
        <p:sp>
          <p:nvSpPr>
            <p:cNvPr id="34" name="Text Box 35"/>
            <p:cNvSpPr txBox="1">
              <a:spLocks noChangeArrowheads="1"/>
            </p:cNvSpPr>
            <p:nvPr/>
          </p:nvSpPr>
          <p:spPr bwMode="auto">
            <a:xfrm>
              <a:off x="3491880" y="3789040"/>
              <a:ext cx="799572" cy="211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1080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1400" b="0" dirty="0">
                  <a:solidFill>
                    <a:srgbClr val="000000"/>
                  </a:solidFill>
                </a:rPr>
                <a:t>10 </a:t>
              </a:r>
              <a:r>
                <a:rPr lang="en-GB" altLang="en-US" sz="1400" b="0" dirty="0">
                  <a:solidFill>
                    <a:srgbClr val="000000"/>
                  </a:solidFill>
                  <a:latin typeface="Symbol" pitchFamily="18" charset="2"/>
                </a:rPr>
                <a:t>Ð-30</a:t>
              </a:r>
              <a:r>
                <a:rPr lang="en-GB" altLang="en-US" sz="1400" b="0" baseline="30000" dirty="0">
                  <a:solidFill>
                    <a:srgbClr val="000000"/>
                  </a:solidFill>
                  <a:latin typeface="Symbol" pitchFamily="18" charset="2"/>
                </a:rPr>
                <a:t>o</a:t>
              </a:r>
              <a:r>
                <a:rPr lang="en-GB" altLang="en-US" sz="1400" b="0" dirty="0">
                  <a:solidFill>
                    <a:srgbClr val="000000"/>
                  </a:solidFill>
                </a:rPr>
                <a:t> </a:t>
              </a:r>
              <a:r>
                <a:rPr lang="en-GB" altLang="en-US" sz="1400" b="0" dirty="0">
                  <a:solidFill>
                    <a:srgbClr val="000000"/>
                  </a:solidFill>
                  <a:latin typeface="Symbol" pitchFamily="18" charset="2"/>
                </a:rPr>
                <a:t>W</a:t>
              </a:r>
            </a:p>
          </p:txBody>
        </p:sp>
        <p:sp>
          <p:nvSpPr>
            <p:cNvPr id="35" name="Line 37"/>
            <p:cNvSpPr>
              <a:spLocks noChangeShapeType="1"/>
            </p:cNvSpPr>
            <p:nvPr/>
          </p:nvSpPr>
          <p:spPr bwMode="auto">
            <a:xfrm flipH="1">
              <a:off x="4689941" y="2908869"/>
              <a:ext cx="978" cy="29601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SG" sz="2400" b="1">
                <a:solidFill>
                  <a:srgbClr val="000000"/>
                </a:solidFill>
              </a:endParaRPr>
            </a:p>
          </p:txBody>
        </p:sp>
        <p:sp>
          <p:nvSpPr>
            <p:cNvPr id="36" name="Oval 38"/>
            <p:cNvSpPr>
              <a:spLocks noChangeArrowheads="1"/>
            </p:cNvSpPr>
            <p:nvPr/>
          </p:nvSpPr>
          <p:spPr bwMode="auto">
            <a:xfrm>
              <a:off x="4657666" y="2859663"/>
              <a:ext cx="78242" cy="68733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SG" altLang="en-US">
                <a:solidFill>
                  <a:srgbClr val="000000"/>
                </a:solidFill>
              </a:endParaRPr>
            </a:p>
          </p:txBody>
        </p:sp>
        <p:sp>
          <p:nvSpPr>
            <p:cNvPr id="37" name="Line 41"/>
            <p:cNvSpPr>
              <a:spLocks noChangeShapeType="1"/>
            </p:cNvSpPr>
            <p:nvPr/>
          </p:nvSpPr>
          <p:spPr bwMode="auto">
            <a:xfrm flipV="1">
              <a:off x="3429275" y="4306953"/>
              <a:ext cx="558448" cy="781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SG" sz="1400" b="1">
                <a:solidFill>
                  <a:srgbClr val="000000"/>
                </a:solidFill>
              </a:endParaRPr>
            </a:p>
          </p:txBody>
        </p:sp>
        <p:sp>
          <p:nvSpPr>
            <p:cNvPr id="38" name="Oval 45"/>
            <p:cNvSpPr>
              <a:spLocks noChangeArrowheads="1"/>
            </p:cNvSpPr>
            <p:nvPr/>
          </p:nvSpPr>
          <p:spPr bwMode="auto">
            <a:xfrm>
              <a:off x="2915816" y="2850291"/>
              <a:ext cx="79219" cy="68733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SG" altLang="en-US">
                <a:solidFill>
                  <a:srgbClr val="000000"/>
                </a:solidFill>
              </a:endParaRPr>
            </a:p>
          </p:txBody>
        </p:sp>
        <p:sp>
          <p:nvSpPr>
            <p:cNvPr id="39" name="Oval 46"/>
            <p:cNvSpPr>
              <a:spLocks noChangeArrowheads="1"/>
            </p:cNvSpPr>
            <p:nvPr/>
          </p:nvSpPr>
          <p:spPr bwMode="auto">
            <a:xfrm>
              <a:off x="4626370" y="3925019"/>
              <a:ext cx="88999" cy="70295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SG" altLang="en-US">
                <a:solidFill>
                  <a:srgbClr val="000000"/>
                </a:solidFill>
              </a:endParaRPr>
            </a:p>
          </p:txBody>
        </p:sp>
        <p:sp>
          <p:nvSpPr>
            <p:cNvPr id="40" name="Oval 47"/>
            <p:cNvSpPr>
              <a:spLocks noChangeArrowheads="1"/>
            </p:cNvSpPr>
            <p:nvPr/>
          </p:nvSpPr>
          <p:spPr bwMode="auto">
            <a:xfrm>
              <a:off x="5338366" y="4859939"/>
              <a:ext cx="61615" cy="80449"/>
            </a:xfrm>
            <a:prstGeom prst="ellipse">
              <a:avLst/>
            </a:prstGeom>
            <a:solidFill>
              <a:schemeClr val="accent5"/>
            </a:solidFill>
            <a:ln w="19050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SG" altLang="en-US">
                <a:solidFill>
                  <a:srgbClr val="000000"/>
                </a:solidFill>
              </a:endParaRPr>
            </a:p>
          </p:txBody>
        </p:sp>
        <p:sp>
          <p:nvSpPr>
            <p:cNvPr id="41" name="Oval 48"/>
            <p:cNvSpPr>
              <a:spLocks noChangeArrowheads="1"/>
            </p:cNvSpPr>
            <p:nvPr/>
          </p:nvSpPr>
          <p:spPr bwMode="auto">
            <a:xfrm>
              <a:off x="3028288" y="4267901"/>
              <a:ext cx="78242" cy="68733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SG" altLang="en-US">
                <a:solidFill>
                  <a:srgbClr val="000000"/>
                </a:solidFill>
              </a:endParaRPr>
            </a:p>
          </p:txBody>
        </p:sp>
        <p:sp>
          <p:nvSpPr>
            <p:cNvPr id="42" name="Oval 49"/>
            <p:cNvSpPr>
              <a:spLocks noChangeArrowheads="1"/>
            </p:cNvSpPr>
            <p:nvPr/>
          </p:nvSpPr>
          <p:spPr bwMode="auto">
            <a:xfrm>
              <a:off x="3049804" y="4859939"/>
              <a:ext cx="88022" cy="81229"/>
            </a:xfrm>
            <a:prstGeom prst="ellipse">
              <a:avLst/>
            </a:prstGeom>
            <a:solidFill>
              <a:schemeClr val="accent5"/>
            </a:solidFill>
            <a:ln w="19050">
              <a:solidFill>
                <a:schemeClr val="accent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SG" altLang="en-US">
                <a:solidFill>
                  <a:srgbClr val="000000"/>
                </a:solidFill>
              </a:endParaRPr>
            </a:p>
          </p:txBody>
        </p:sp>
        <p:sp>
          <p:nvSpPr>
            <p:cNvPr id="43" name="Line 52"/>
            <p:cNvSpPr>
              <a:spLocks noChangeShapeType="1"/>
            </p:cNvSpPr>
            <p:nvPr/>
          </p:nvSpPr>
          <p:spPr bwMode="auto">
            <a:xfrm flipH="1">
              <a:off x="5355971" y="4303048"/>
              <a:ext cx="0" cy="424893"/>
            </a:xfrm>
            <a:prstGeom prst="line">
              <a:avLst/>
            </a:prstGeom>
            <a:noFill/>
            <a:ln w="19050">
              <a:solidFill>
                <a:schemeClr val="accent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SG" sz="2400" b="1">
                <a:solidFill>
                  <a:srgbClr val="000000"/>
                </a:solidFill>
              </a:endParaRPr>
            </a:p>
          </p:txBody>
        </p:sp>
        <p:sp>
          <p:nvSpPr>
            <p:cNvPr id="44" name="Oval 54"/>
            <p:cNvSpPr>
              <a:spLocks noChangeArrowheads="1"/>
            </p:cNvSpPr>
            <p:nvPr/>
          </p:nvSpPr>
          <p:spPr bwMode="auto">
            <a:xfrm>
              <a:off x="3942735" y="4267901"/>
              <a:ext cx="79219" cy="68733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SG" altLang="en-US">
                <a:solidFill>
                  <a:srgbClr val="000000"/>
                </a:solidFill>
              </a:endParaRPr>
            </a:p>
          </p:txBody>
        </p:sp>
        <p:sp>
          <p:nvSpPr>
            <p:cNvPr id="45" name="Text Box 57"/>
            <p:cNvSpPr txBox="1">
              <a:spLocks noChangeArrowheads="1"/>
            </p:cNvSpPr>
            <p:nvPr/>
          </p:nvSpPr>
          <p:spPr bwMode="auto">
            <a:xfrm>
              <a:off x="2946362" y="2934644"/>
              <a:ext cx="116904" cy="211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1080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1400" dirty="0">
                  <a:solidFill>
                    <a:srgbClr val="FF0000"/>
                  </a:solidFill>
                </a:rPr>
                <a:t>A</a:t>
              </a:r>
              <a:endParaRPr lang="en-GB" altLang="en-US" sz="14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46" name="Text Box 58"/>
            <p:cNvSpPr txBox="1">
              <a:spLocks noChangeArrowheads="1"/>
            </p:cNvSpPr>
            <p:nvPr/>
          </p:nvSpPr>
          <p:spPr bwMode="auto">
            <a:xfrm>
              <a:off x="3023627" y="4069514"/>
              <a:ext cx="116904" cy="211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1080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1400" dirty="0">
                  <a:solidFill>
                    <a:srgbClr val="002060"/>
                  </a:solidFill>
                </a:rPr>
                <a:t>C</a:t>
              </a:r>
              <a:endParaRPr lang="en-GB" altLang="en-US" sz="1400" baseline="-25000" dirty="0">
                <a:solidFill>
                  <a:srgbClr val="002060"/>
                </a:solidFill>
              </a:endParaRPr>
            </a:p>
          </p:txBody>
        </p:sp>
        <p:sp>
          <p:nvSpPr>
            <p:cNvPr id="47" name="Text Box 59"/>
            <p:cNvSpPr txBox="1">
              <a:spLocks noChangeArrowheads="1"/>
            </p:cNvSpPr>
            <p:nvPr/>
          </p:nvSpPr>
          <p:spPr bwMode="auto">
            <a:xfrm>
              <a:off x="3043114" y="4681078"/>
              <a:ext cx="108246" cy="211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1080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1400" dirty="0">
                  <a:solidFill>
                    <a:schemeClr val="accent5"/>
                  </a:solidFill>
                </a:rPr>
                <a:t>B</a:t>
              </a:r>
              <a:endParaRPr lang="en-GB" altLang="en-US" sz="1400" baseline="-25000" dirty="0">
                <a:solidFill>
                  <a:schemeClr val="accent5"/>
                </a:solidFill>
              </a:endParaRPr>
            </a:p>
          </p:txBody>
        </p:sp>
        <p:sp>
          <p:nvSpPr>
            <p:cNvPr id="48" name="Line 62"/>
            <p:cNvSpPr>
              <a:spLocks noChangeShapeType="1"/>
            </p:cNvSpPr>
            <p:nvPr/>
          </p:nvSpPr>
          <p:spPr bwMode="auto">
            <a:xfrm>
              <a:off x="2915816" y="2885438"/>
              <a:ext cx="976062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SG" sz="2400" b="1">
                <a:solidFill>
                  <a:srgbClr val="000000"/>
                </a:solidFill>
              </a:endParaRPr>
            </a:p>
          </p:txBody>
        </p:sp>
        <p:sp>
          <p:nvSpPr>
            <p:cNvPr id="49" name="Text Box 63"/>
            <p:cNvSpPr txBox="1">
              <a:spLocks noChangeArrowheads="1"/>
            </p:cNvSpPr>
            <p:nvPr/>
          </p:nvSpPr>
          <p:spPr bwMode="auto">
            <a:xfrm>
              <a:off x="3692362" y="2920585"/>
              <a:ext cx="332526" cy="211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1080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1400" dirty="0" smtClean="0">
                  <a:solidFill>
                    <a:srgbClr val="FF0000"/>
                  </a:solidFill>
                </a:rPr>
                <a:t>I</a:t>
              </a:r>
              <a:r>
                <a:rPr lang="en-GB" altLang="en-US" sz="1400" baseline="-25000" dirty="0" smtClean="0">
                  <a:solidFill>
                    <a:srgbClr val="FF0000"/>
                  </a:solidFill>
                </a:rPr>
                <a:t>AT</a:t>
              </a:r>
              <a:endParaRPr lang="en-GB" altLang="en-US" sz="14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50" name="Line 64"/>
            <p:cNvSpPr>
              <a:spLocks noChangeShapeType="1"/>
            </p:cNvSpPr>
            <p:nvPr/>
          </p:nvSpPr>
          <p:spPr bwMode="auto">
            <a:xfrm>
              <a:off x="3118265" y="4314764"/>
              <a:ext cx="352087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SG" sz="2400" b="1">
                <a:solidFill>
                  <a:srgbClr val="000000"/>
                </a:solidFill>
              </a:endParaRPr>
            </a:p>
          </p:txBody>
        </p:sp>
        <p:sp>
          <p:nvSpPr>
            <p:cNvPr id="51" name="Text Box 65"/>
            <p:cNvSpPr txBox="1">
              <a:spLocks noChangeArrowheads="1"/>
            </p:cNvSpPr>
            <p:nvPr/>
          </p:nvSpPr>
          <p:spPr bwMode="auto">
            <a:xfrm>
              <a:off x="3419872" y="4077072"/>
              <a:ext cx="213604" cy="211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1080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1400" dirty="0" smtClean="0">
                  <a:solidFill>
                    <a:srgbClr val="002060"/>
                  </a:solidFill>
                </a:rPr>
                <a:t>I</a:t>
              </a:r>
              <a:r>
                <a:rPr lang="en-GB" altLang="en-US" sz="1400" baseline="-25000" dirty="0" smtClean="0">
                  <a:solidFill>
                    <a:srgbClr val="002060"/>
                  </a:solidFill>
                </a:rPr>
                <a:t>CT</a:t>
              </a:r>
              <a:endParaRPr lang="en-GB" altLang="en-US" sz="1400" baseline="-25000" dirty="0">
                <a:solidFill>
                  <a:srgbClr val="002060"/>
                </a:solidFill>
              </a:endParaRPr>
            </a:p>
          </p:txBody>
        </p:sp>
        <p:sp>
          <p:nvSpPr>
            <p:cNvPr id="52" name="Line 66"/>
            <p:cNvSpPr>
              <a:spLocks noChangeShapeType="1"/>
            </p:cNvSpPr>
            <p:nvPr/>
          </p:nvSpPr>
          <p:spPr bwMode="auto">
            <a:xfrm flipV="1">
              <a:off x="3137826" y="4905240"/>
              <a:ext cx="621041" cy="0"/>
            </a:xfrm>
            <a:prstGeom prst="line">
              <a:avLst/>
            </a:prstGeom>
            <a:noFill/>
            <a:ln w="19050">
              <a:solidFill>
                <a:schemeClr val="accent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SG" sz="2400" b="1">
                <a:solidFill>
                  <a:srgbClr val="000000"/>
                </a:solidFill>
              </a:endParaRPr>
            </a:p>
          </p:txBody>
        </p:sp>
        <p:sp>
          <p:nvSpPr>
            <p:cNvPr id="53" name="Text Box 67"/>
            <p:cNvSpPr txBox="1">
              <a:spLocks noChangeArrowheads="1"/>
            </p:cNvSpPr>
            <p:nvPr/>
          </p:nvSpPr>
          <p:spPr bwMode="auto">
            <a:xfrm>
              <a:off x="3629769" y="4701385"/>
              <a:ext cx="395118" cy="211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1080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1400" dirty="0" smtClean="0">
                  <a:solidFill>
                    <a:schemeClr val="accent5"/>
                  </a:solidFill>
                </a:rPr>
                <a:t>I</a:t>
              </a:r>
              <a:r>
                <a:rPr lang="en-GB" altLang="en-US" sz="1400" baseline="-25000" dirty="0" smtClean="0">
                  <a:solidFill>
                    <a:schemeClr val="accent5"/>
                  </a:solidFill>
                </a:rPr>
                <a:t>BT</a:t>
              </a:r>
              <a:endParaRPr lang="en-GB" altLang="en-US" sz="1400" baseline="-25000" dirty="0">
                <a:solidFill>
                  <a:schemeClr val="accent5"/>
                </a:solidFill>
              </a:endParaRPr>
            </a:p>
          </p:txBody>
        </p:sp>
        <p:sp>
          <p:nvSpPr>
            <p:cNvPr id="54" name="Line 42"/>
            <p:cNvSpPr>
              <a:spLocks noChangeShapeType="1"/>
            </p:cNvSpPr>
            <p:nvPr/>
          </p:nvSpPr>
          <p:spPr bwMode="auto">
            <a:xfrm flipV="1">
              <a:off x="3669976" y="4905375"/>
              <a:ext cx="1730700" cy="82"/>
            </a:xfrm>
            <a:prstGeom prst="line">
              <a:avLst/>
            </a:prstGeom>
            <a:noFill/>
            <a:ln w="19050">
              <a:solidFill>
                <a:schemeClr val="accent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SG" sz="1400" b="1">
                <a:solidFill>
                  <a:srgbClr val="000000"/>
                </a:solidFill>
              </a:endParaRPr>
            </a:p>
          </p:txBody>
        </p:sp>
        <p:sp>
          <p:nvSpPr>
            <p:cNvPr id="55" name="Text Box 67"/>
            <p:cNvSpPr txBox="1">
              <a:spLocks noChangeArrowheads="1"/>
            </p:cNvSpPr>
            <p:nvPr/>
          </p:nvSpPr>
          <p:spPr bwMode="auto">
            <a:xfrm flipH="1">
              <a:off x="5089568" y="4657462"/>
              <a:ext cx="221811" cy="2110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tIns="0" rIns="0" bIns="1080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1400" dirty="0" smtClean="0">
                  <a:solidFill>
                    <a:schemeClr val="accent5"/>
                  </a:solidFill>
                </a:rPr>
                <a:t>I</a:t>
              </a:r>
              <a:r>
                <a:rPr lang="en-GB" altLang="en-US" sz="1400" baseline="-25000" dirty="0" smtClean="0">
                  <a:solidFill>
                    <a:schemeClr val="accent5"/>
                  </a:solidFill>
                </a:rPr>
                <a:t>B1</a:t>
              </a:r>
              <a:endParaRPr lang="en-GB" altLang="en-US" sz="1400" baseline="-25000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579763" y="1213650"/>
            <a:ext cx="3403346" cy="2139303"/>
            <a:chOff x="5579763" y="1213650"/>
            <a:chExt cx="3403346" cy="2139303"/>
          </a:xfrm>
        </p:grpSpPr>
        <p:grpSp>
          <p:nvGrpSpPr>
            <p:cNvPr id="56" name="Group 55"/>
            <p:cNvGrpSpPr/>
            <p:nvPr/>
          </p:nvGrpSpPr>
          <p:grpSpPr>
            <a:xfrm>
              <a:off x="5579763" y="1213650"/>
              <a:ext cx="3403346" cy="2139303"/>
              <a:chOff x="5358091" y="1407614"/>
              <a:chExt cx="3403346" cy="2139303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6616042" y="1459641"/>
                <a:ext cx="2032658" cy="1790792"/>
                <a:chOff x="6120742" y="2983641"/>
                <a:chExt cx="2032658" cy="1790792"/>
              </a:xfrm>
            </p:grpSpPr>
            <p:sp>
              <p:nvSpPr>
                <p:cNvPr id="84" name="Line 64"/>
                <p:cNvSpPr>
                  <a:spLocks noChangeShapeType="1"/>
                </p:cNvSpPr>
                <p:nvPr/>
              </p:nvSpPr>
              <p:spPr bwMode="auto">
                <a:xfrm>
                  <a:off x="6120742" y="4774433"/>
                  <a:ext cx="352087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SG" sz="24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5" name="Oval 39"/>
                <p:cNvSpPr>
                  <a:spLocks noChangeArrowheads="1"/>
                </p:cNvSpPr>
                <p:nvPr/>
              </p:nvSpPr>
              <p:spPr bwMode="auto">
                <a:xfrm flipH="1">
                  <a:off x="7369324" y="3514726"/>
                  <a:ext cx="79226" cy="66674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square" lIns="0" tIns="0" rIns="0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SG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6" name="Oval 44"/>
                <p:cNvSpPr>
                  <a:spLocks noChangeArrowheads="1"/>
                </p:cNvSpPr>
                <p:nvPr/>
              </p:nvSpPr>
              <p:spPr bwMode="auto">
                <a:xfrm>
                  <a:off x="7394624" y="2983641"/>
                  <a:ext cx="78242" cy="68733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SG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7" name="Oval 50"/>
                <p:cNvSpPr>
                  <a:spLocks noChangeArrowheads="1"/>
                </p:cNvSpPr>
                <p:nvPr/>
              </p:nvSpPr>
              <p:spPr bwMode="auto">
                <a:xfrm>
                  <a:off x="8039100" y="4395060"/>
                  <a:ext cx="114300" cy="45719"/>
                </a:xfrm>
                <a:prstGeom prst="ellipse">
                  <a:avLst/>
                </a:prstGeom>
                <a:solidFill>
                  <a:schemeClr val="accent5"/>
                </a:solidFill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square" lIns="0" tIns="0" rIns="0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SG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8" name="Oval 51"/>
                <p:cNvSpPr>
                  <a:spLocks noChangeArrowheads="1"/>
                </p:cNvSpPr>
                <p:nvPr/>
              </p:nvSpPr>
              <p:spPr bwMode="auto">
                <a:xfrm>
                  <a:off x="6710952" y="4414586"/>
                  <a:ext cx="114300" cy="45719"/>
                </a:xfrm>
                <a:prstGeom prst="ellipse">
                  <a:avLst/>
                </a:prstGeom>
                <a:solidFill>
                  <a:srgbClr val="0000FF"/>
                </a:solidFill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square" lIns="0" tIns="0" rIns="0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SG" alt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58" name="Group 57"/>
              <p:cNvGrpSpPr/>
              <p:nvPr/>
            </p:nvGrpSpPr>
            <p:grpSpPr>
              <a:xfrm>
                <a:off x="5358091" y="1407614"/>
                <a:ext cx="3403346" cy="2139303"/>
                <a:chOff x="3976966" y="2779214"/>
                <a:chExt cx="3403346" cy="2139303"/>
              </a:xfrm>
            </p:grpSpPr>
            <p:sp>
              <p:nvSpPr>
                <p:cNvPr id="59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5515617" y="4371366"/>
                  <a:ext cx="194842" cy="21105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10800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GB" altLang="en-US" sz="1400" dirty="0" smtClean="0">
                      <a:solidFill>
                        <a:srgbClr val="002060"/>
                      </a:solidFill>
                    </a:rPr>
                    <a:t>I</a:t>
                  </a:r>
                  <a:r>
                    <a:rPr lang="en-GB" altLang="en-US" sz="1400" baseline="-25000" dirty="0" smtClean="0">
                      <a:solidFill>
                        <a:srgbClr val="002060"/>
                      </a:solidFill>
                    </a:rPr>
                    <a:t>C2</a:t>
                  </a:r>
                  <a:endParaRPr lang="en-GB" altLang="en-US" sz="1400" baseline="-25000" dirty="0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60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5710640" y="2921146"/>
                  <a:ext cx="332526" cy="21105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0" tIns="0" rIns="0" bIns="10800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GB" altLang="en-US" sz="1400" dirty="0" smtClean="0">
                      <a:solidFill>
                        <a:srgbClr val="FF0000"/>
                      </a:solidFill>
                    </a:rPr>
                    <a:t>I</a:t>
                  </a:r>
                  <a:r>
                    <a:rPr lang="en-GB" altLang="en-US" sz="1400" baseline="-25000" dirty="0" smtClean="0">
                      <a:solidFill>
                        <a:srgbClr val="FF0000"/>
                      </a:solidFill>
                    </a:rPr>
                    <a:t>A2</a:t>
                  </a:r>
                  <a:endParaRPr lang="en-GB" altLang="en-US" sz="1400" baseline="-25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1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4689722" y="2886075"/>
                  <a:ext cx="1158627" cy="2664"/>
                </a:xfrm>
                <a:prstGeom prst="line">
                  <a:avLst/>
                </a:prstGeom>
                <a:noFill/>
                <a:ln w="15875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square" lIns="0" tIns="0" rIns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SG" sz="24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2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6608063" y="2779214"/>
                  <a:ext cx="116904" cy="21105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10800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GB" altLang="en-US" sz="1400" dirty="0">
                      <a:solidFill>
                        <a:srgbClr val="FF0000"/>
                      </a:solidFill>
                    </a:rPr>
                    <a:t>A</a:t>
                  </a:r>
                  <a:endParaRPr lang="en-GB" altLang="en-US" sz="1400" baseline="-25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3" name="Line 7"/>
                <p:cNvSpPr>
                  <a:spLocks noChangeShapeType="1"/>
                </p:cNvSpPr>
                <p:nvPr/>
              </p:nvSpPr>
              <p:spPr bwMode="auto">
                <a:xfrm>
                  <a:off x="6972300" y="3990975"/>
                  <a:ext cx="221368" cy="300357"/>
                </a:xfrm>
                <a:prstGeom prst="line">
                  <a:avLst/>
                </a:prstGeom>
                <a:noFill/>
                <a:ln w="19050">
                  <a:solidFill>
                    <a:schemeClr val="accent5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square" lIns="0" tIns="0" rIns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SG" sz="24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4" name="Line 8"/>
                <p:cNvSpPr>
                  <a:spLocks noChangeShapeType="1"/>
                </p:cNvSpPr>
                <p:nvPr/>
              </p:nvSpPr>
              <p:spPr bwMode="auto">
                <a:xfrm>
                  <a:off x="6547198" y="3422802"/>
                  <a:ext cx="203428" cy="281179"/>
                </a:xfrm>
                <a:prstGeom prst="line">
                  <a:avLst/>
                </a:prstGeom>
                <a:noFill/>
                <a:ln w="19050">
                  <a:solidFill>
                    <a:schemeClr val="accent5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SG" sz="24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5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6804417" y="4284303"/>
                  <a:ext cx="402944" cy="0"/>
                </a:xfrm>
                <a:prstGeom prst="line">
                  <a:avLst/>
                </a:prstGeom>
                <a:noFill/>
                <a:ln w="19050">
                  <a:solidFill>
                    <a:schemeClr val="accent5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SG" sz="24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6" name="Line 10"/>
                <p:cNvSpPr>
                  <a:spLocks noChangeShapeType="1"/>
                </p:cNvSpPr>
                <p:nvPr/>
              </p:nvSpPr>
              <p:spPr bwMode="auto">
                <a:xfrm>
                  <a:off x="5859651" y="4284303"/>
                  <a:ext cx="443042" cy="0"/>
                </a:xfrm>
                <a:prstGeom prst="line">
                  <a:avLst/>
                </a:prstGeom>
                <a:noFill/>
                <a:ln w="19050">
                  <a:solidFill>
                    <a:schemeClr val="accent5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SG" sz="24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7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6375066" y="3393903"/>
                  <a:ext cx="169197" cy="242126"/>
                </a:xfrm>
                <a:prstGeom prst="line">
                  <a:avLst/>
                </a:prstGeom>
                <a:noFill/>
                <a:ln w="19050">
                  <a:solidFill>
                    <a:schemeClr val="accent5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SG" sz="24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8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5845959" y="4000781"/>
                  <a:ext cx="247438" cy="324137"/>
                </a:xfrm>
                <a:prstGeom prst="line">
                  <a:avLst/>
                </a:prstGeom>
                <a:noFill/>
                <a:ln w="19050">
                  <a:solidFill>
                    <a:schemeClr val="accent5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SG" sz="24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9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5681880" y="4181204"/>
                  <a:ext cx="116904" cy="21105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10800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GB" altLang="en-US" sz="1400" dirty="0">
                      <a:solidFill>
                        <a:srgbClr val="002060"/>
                      </a:solidFill>
                    </a:rPr>
                    <a:t>C</a:t>
                  </a:r>
                  <a:endParaRPr lang="en-GB" altLang="en-US" sz="1400" baseline="-25000" dirty="0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7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7272066" y="4231972"/>
                  <a:ext cx="108246" cy="21105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10800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GB" altLang="en-US" sz="1400" dirty="0">
                      <a:solidFill>
                        <a:schemeClr val="accent5"/>
                      </a:solidFill>
                    </a:rPr>
                    <a:t>B</a:t>
                  </a:r>
                  <a:endParaRPr lang="en-GB" altLang="en-US" sz="1400" baseline="-25000" dirty="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71" name="Rectangle 15"/>
                <p:cNvSpPr>
                  <a:spLocks noChangeArrowheads="1"/>
                </p:cNvSpPr>
                <p:nvPr/>
              </p:nvSpPr>
              <p:spPr bwMode="auto">
                <a:xfrm>
                  <a:off x="6287045" y="4236659"/>
                  <a:ext cx="524218" cy="128093"/>
                </a:xfrm>
                <a:prstGeom prst="rect">
                  <a:avLst/>
                </a:prstGeom>
                <a:solidFill>
                  <a:schemeClr val="accent6"/>
                </a:solidFill>
                <a:ln w="19050">
                  <a:solidFill>
                    <a:schemeClr val="accent5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SG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2" name="Rectangle 16"/>
                <p:cNvSpPr>
                  <a:spLocks noChangeArrowheads="1"/>
                </p:cNvSpPr>
                <p:nvPr/>
              </p:nvSpPr>
              <p:spPr bwMode="auto">
                <a:xfrm rot="18212239">
                  <a:off x="6018675" y="3733025"/>
                  <a:ext cx="446762" cy="169197"/>
                </a:xfrm>
                <a:prstGeom prst="rect">
                  <a:avLst/>
                </a:prstGeom>
                <a:solidFill>
                  <a:schemeClr val="accent6"/>
                </a:solidFill>
                <a:ln w="19050">
                  <a:solidFill>
                    <a:schemeClr val="accent5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SG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3" name="Rectangle 17"/>
                <p:cNvSpPr>
                  <a:spLocks noChangeArrowheads="1"/>
                </p:cNvSpPr>
                <p:nvPr/>
              </p:nvSpPr>
              <p:spPr bwMode="auto">
                <a:xfrm rot="3498695" flipH="1">
                  <a:off x="6643910" y="3765436"/>
                  <a:ext cx="433484" cy="173109"/>
                </a:xfrm>
                <a:prstGeom prst="rect">
                  <a:avLst/>
                </a:prstGeom>
                <a:solidFill>
                  <a:schemeClr val="accent6"/>
                </a:solidFill>
                <a:ln w="19050">
                  <a:solidFill>
                    <a:schemeClr val="accent5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SG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4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5295547" y="3558705"/>
                  <a:ext cx="799572" cy="21105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10800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GB" altLang="en-US" sz="1400" b="0" dirty="0">
                      <a:solidFill>
                        <a:srgbClr val="000000"/>
                      </a:solidFill>
                    </a:rPr>
                    <a:t>27 </a:t>
                  </a:r>
                  <a:r>
                    <a:rPr lang="en-GB" altLang="en-US" sz="1400" b="0" dirty="0">
                      <a:solidFill>
                        <a:srgbClr val="000000"/>
                      </a:solidFill>
                      <a:latin typeface="Symbol" pitchFamily="18" charset="2"/>
                    </a:rPr>
                    <a:t>Ð-25</a:t>
                  </a:r>
                  <a:r>
                    <a:rPr lang="en-GB" altLang="en-US" sz="1400" b="0" baseline="30000" dirty="0">
                      <a:solidFill>
                        <a:srgbClr val="000000"/>
                      </a:solidFill>
                      <a:latin typeface="Symbol" pitchFamily="18" charset="2"/>
                    </a:rPr>
                    <a:t>o</a:t>
                  </a:r>
                  <a:r>
                    <a:rPr lang="en-GB" altLang="en-US" sz="1400" b="0" dirty="0">
                      <a:solidFill>
                        <a:srgbClr val="000000"/>
                      </a:solidFill>
                    </a:rPr>
                    <a:t> </a:t>
                  </a:r>
                  <a:r>
                    <a:rPr lang="en-GB" altLang="en-US" sz="1400" b="0" dirty="0">
                      <a:solidFill>
                        <a:srgbClr val="000000"/>
                      </a:solidFill>
                      <a:latin typeface="Symbol" pitchFamily="18" charset="2"/>
                    </a:rPr>
                    <a:t>W</a:t>
                  </a:r>
                </a:p>
              </p:txBody>
            </p:sp>
            <p:sp>
              <p:nvSpPr>
                <p:cNvPr id="75" name="Line 36"/>
                <p:cNvSpPr>
                  <a:spLocks noChangeShapeType="1"/>
                </p:cNvSpPr>
                <p:nvPr/>
              </p:nvSpPr>
              <p:spPr bwMode="auto">
                <a:xfrm>
                  <a:off x="5799014" y="2885438"/>
                  <a:ext cx="754052" cy="0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square" lIns="0" tIns="0" rIns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SG" sz="24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6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6543285" y="2889343"/>
                  <a:ext cx="0" cy="514713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SG" sz="24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7" name="Line 42"/>
                <p:cNvSpPr>
                  <a:spLocks noChangeShapeType="1"/>
                </p:cNvSpPr>
                <p:nvPr/>
              </p:nvSpPr>
              <p:spPr bwMode="auto">
                <a:xfrm>
                  <a:off x="6731065" y="4905240"/>
                  <a:ext cx="448910" cy="3906"/>
                </a:xfrm>
                <a:prstGeom prst="line">
                  <a:avLst/>
                </a:prstGeom>
                <a:noFill/>
                <a:ln w="19050">
                  <a:solidFill>
                    <a:schemeClr val="accent5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square" lIns="0" tIns="0" rIns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SG" sz="24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8" name="Line 43"/>
                <p:cNvSpPr>
                  <a:spLocks noChangeShapeType="1"/>
                </p:cNvSpPr>
                <p:nvPr/>
              </p:nvSpPr>
              <p:spPr bwMode="auto">
                <a:xfrm>
                  <a:off x="7190734" y="4277273"/>
                  <a:ext cx="0" cy="641244"/>
                </a:xfrm>
                <a:prstGeom prst="line">
                  <a:avLst/>
                </a:prstGeom>
                <a:noFill/>
                <a:ln w="19050">
                  <a:solidFill>
                    <a:schemeClr val="accent5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SG" sz="24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9" name="Line 53"/>
                <p:cNvSpPr>
                  <a:spLocks noChangeShapeType="1"/>
                </p:cNvSpPr>
                <p:nvPr/>
              </p:nvSpPr>
              <p:spPr bwMode="auto">
                <a:xfrm>
                  <a:off x="5885079" y="4306953"/>
                  <a:ext cx="0" cy="310859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SG" sz="24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0" name="Line 55"/>
                <p:cNvSpPr>
                  <a:spLocks noChangeShapeType="1"/>
                </p:cNvSpPr>
                <p:nvPr/>
              </p:nvSpPr>
              <p:spPr bwMode="auto">
                <a:xfrm>
                  <a:off x="3976966" y="4306953"/>
                  <a:ext cx="0" cy="310859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SG" sz="24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" name="Line 56"/>
                <p:cNvSpPr>
                  <a:spLocks noChangeShapeType="1"/>
                </p:cNvSpPr>
                <p:nvPr/>
              </p:nvSpPr>
              <p:spPr bwMode="auto">
                <a:xfrm>
                  <a:off x="3980511" y="4622033"/>
                  <a:ext cx="1907579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square" lIns="0" tIns="0" rIns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SG" sz="24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2" name="Line 66"/>
                <p:cNvSpPr>
                  <a:spLocks noChangeShapeType="1"/>
                </p:cNvSpPr>
                <p:nvPr/>
              </p:nvSpPr>
              <p:spPr bwMode="auto">
                <a:xfrm>
                  <a:off x="5353050" y="4895850"/>
                  <a:ext cx="1466617" cy="9607"/>
                </a:xfrm>
                <a:prstGeom prst="line">
                  <a:avLst/>
                </a:prstGeom>
                <a:noFill/>
                <a:ln w="19050">
                  <a:solidFill>
                    <a:schemeClr val="accent5">
                      <a:lumMod val="75000"/>
                    </a:schemeClr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square" lIns="0" tIns="0" rIns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SG" sz="24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3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6524949" y="4635739"/>
                  <a:ext cx="395119" cy="21105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square" lIns="0" tIns="0" rIns="0" bIns="10800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GB" altLang="en-US" sz="1400" dirty="0" smtClean="0">
                      <a:solidFill>
                        <a:schemeClr val="accent5"/>
                      </a:solidFill>
                    </a:rPr>
                    <a:t>I</a:t>
                  </a:r>
                  <a:r>
                    <a:rPr lang="en-GB" altLang="en-US" sz="1400" baseline="-25000" dirty="0" smtClean="0">
                      <a:solidFill>
                        <a:schemeClr val="accent5"/>
                      </a:solidFill>
                    </a:rPr>
                    <a:t>B2</a:t>
                  </a:r>
                  <a:endParaRPr lang="en-GB" altLang="en-US" sz="1400" baseline="-25000" dirty="0">
                    <a:solidFill>
                      <a:schemeClr val="accent5"/>
                    </a:solidFill>
                  </a:endParaRPr>
                </a:p>
              </p:txBody>
            </p:sp>
          </p:grpSp>
        </p:grpSp>
        <p:cxnSp>
          <p:nvCxnSpPr>
            <p:cNvPr id="3" name="Straight Arrow Connector 2"/>
            <p:cNvCxnSpPr>
              <a:stCxn id="67" idx="0"/>
            </p:cNvCxnSpPr>
            <p:nvPr/>
          </p:nvCxnSpPr>
          <p:spPr>
            <a:xfrm>
              <a:off x="8147060" y="1828339"/>
              <a:ext cx="82540" cy="143336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Text Box 63"/>
          <p:cNvSpPr txBox="1">
            <a:spLocks noChangeArrowheads="1"/>
          </p:cNvSpPr>
          <p:nvPr/>
        </p:nvSpPr>
        <p:spPr bwMode="auto">
          <a:xfrm>
            <a:off x="8294512" y="1793732"/>
            <a:ext cx="332526" cy="226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1080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400" dirty="0" smtClean="0">
                <a:solidFill>
                  <a:srgbClr val="FF0000"/>
                </a:solidFill>
              </a:rPr>
              <a:t>I</a:t>
            </a:r>
            <a:r>
              <a:rPr lang="en-GB" altLang="en-US" sz="1400" baseline="-25000" dirty="0" smtClean="0">
                <a:solidFill>
                  <a:srgbClr val="FF0000"/>
                </a:solidFill>
              </a:rPr>
              <a:t>AB</a:t>
            </a:r>
            <a:endParaRPr lang="en-GB" altLang="en-US" sz="1400" baseline="-25000" dirty="0">
              <a:solidFill>
                <a:srgbClr val="FF0000"/>
              </a:solidFill>
            </a:endParaRPr>
          </a:p>
        </p:txBody>
      </p:sp>
      <p:sp>
        <p:nvSpPr>
          <p:cNvPr id="9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3581400" cy="365760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 b="0" dirty="0" smtClean="0">
                <a:solidFill>
                  <a:srgbClr val="000000"/>
                </a:solidFill>
              </a:rPr>
              <a:t>Circuit </a:t>
            </a:r>
            <a:r>
              <a:rPr lang="en-US" altLang="en-US" sz="1400" b="0" dirty="0" smtClean="0">
                <a:solidFill>
                  <a:srgbClr val="000000"/>
                </a:solidFill>
              </a:rPr>
              <a:t>Theory &amp; Analysis </a:t>
            </a:r>
            <a:r>
              <a:rPr lang="en-US" altLang="en-US" sz="1400" b="0" dirty="0" smtClean="0">
                <a:solidFill>
                  <a:srgbClr val="000000"/>
                </a:solidFill>
              </a:rPr>
              <a:t>/ LML</a:t>
            </a:r>
            <a:endParaRPr lang="en-US" altLang="en-US" sz="14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58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title"/>
          </p:nvPr>
        </p:nvSpPr>
        <p:spPr>
          <a:xfrm>
            <a:off x="683568" y="404664"/>
            <a:ext cx="7772400" cy="443136"/>
          </a:xfrm>
        </p:spPr>
        <p:txBody>
          <a:bodyPr>
            <a:normAutofit fontScale="90000"/>
          </a:bodyPr>
          <a:lstStyle/>
          <a:p>
            <a:r>
              <a:rPr lang="en-US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Solution to Tutorial </a:t>
            </a:r>
            <a:r>
              <a:rPr lang="en-US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6, Question 6</a:t>
            </a:r>
            <a:endParaRPr lang="en-US" altLang="en-US" dirty="0" smtClean="0"/>
          </a:p>
        </p:txBody>
      </p:sp>
      <p:sp>
        <p:nvSpPr>
          <p:cNvPr id="26631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552450" y="1556792"/>
            <a:ext cx="7639050" cy="4596358"/>
          </a:xfrm>
          <a:ln>
            <a:noFill/>
          </a:ln>
        </p:spPr>
        <p:txBody>
          <a:bodyPr>
            <a:normAutofit/>
          </a:bodyPr>
          <a:lstStyle/>
          <a:p>
            <a:pPr marL="0" indent="214313">
              <a:lnSpc>
                <a:spcPct val="90000"/>
              </a:lnSpc>
              <a:buFont typeface="Wingdings" pitchFamily="2" charset="2"/>
              <a:buChar char="þ"/>
            </a:pPr>
            <a:r>
              <a:rPr lang="en-GB" altLang="en-US" sz="2800" dirty="0" smtClean="0">
                <a:solidFill>
                  <a:srgbClr val="000000"/>
                </a:solidFill>
              </a:rPr>
              <a:t> Solution: </a:t>
            </a:r>
            <a:r>
              <a:rPr lang="en-GB" altLang="en-US" sz="2800" b="1" dirty="0" smtClean="0"/>
              <a:t> </a:t>
            </a:r>
          </a:p>
          <a:p>
            <a:pPr marL="0" indent="214313">
              <a:lnSpc>
                <a:spcPct val="125000"/>
              </a:lnSpc>
              <a:spcAft>
                <a:spcPct val="20000"/>
              </a:spcAft>
              <a:buFontTx/>
              <a:buNone/>
            </a:pPr>
            <a:r>
              <a:rPr lang="en-GB" altLang="en-US" sz="2800" dirty="0" smtClean="0">
                <a:solidFill>
                  <a:schemeClr val="tx2"/>
                </a:solidFill>
              </a:rPr>
              <a:t>Total line current, I</a:t>
            </a:r>
            <a:r>
              <a:rPr lang="en-GB" altLang="en-US" sz="2800" baseline="-25000" dirty="0" smtClean="0">
                <a:solidFill>
                  <a:schemeClr val="tx2"/>
                </a:solidFill>
              </a:rPr>
              <a:t>AT</a:t>
            </a:r>
            <a:r>
              <a:rPr lang="en-GB" altLang="en-US" sz="2800" dirty="0" smtClean="0">
                <a:solidFill>
                  <a:schemeClr val="tx2"/>
                </a:solidFill>
              </a:rPr>
              <a:t> = I</a:t>
            </a:r>
            <a:r>
              <a:rPr lang="en-GB" altLang="en-US" sz="2800" baseline="-25000" dirty="0" smtClean="0">
                <a:solidFill>
                  <a:schemeClr val="tx2"/>
                </a:solidFill>
              </a:rPr>
              <a:t>A1</a:t>
            </a:r>
            <a:r>
              <a:rPr lang="en-GB" altLang="en-US" sz="2800" dirty="0" smtClean="0">
                <a:solidFill>
                  <a:schemeClr val="tx2"/>
                </a:solidFill>
              </a:rPr>
              <a:t>+ I</a:t>
            </a:r>
            <a:r>
              <a:rPr lang="en-GB" altLang="en-US" sz="2800" baseline="-25000" dirty="0" smtClean="0">
                <a:solidFill>
                  <a:schemeClr val="tx2"/>
                </a:solidFill>
              </a:rPr>
              <a:t>A2</a:t>
            </a:r>
            <a:r>
              <a:rPr lang="en-GB" altLang="en-US" sz="2800" dirty="0" smtClean="0">
                <a:solidFill>
                  <a:schemeClr val="tx2"/>
                </a:solidFill>
              </a:rPr>
              <a:t> </a:t>
            </a:r>
          </a:p>
          <a:p>
            <a:pPr marL="0" indent="214313">
              <a:lnSpc>
                <a:spcPct val="90000"/>
              </a:lnSpc>
              <a:buFontTx/>
              <a:buNone/>
            </a:pPr>
            <a:endParaRPr lang="en-GB" altLang="en-US" sz="2800" dirty="0" smtClean="0"/>
          </a:p>
          <a:p>
            <a:pPr marL="0" indent="214313">
              <a:lnSpc>
                <a:spcPct val="125000"/>
              </a:lnSpc>
              <a:spcAft>
                <a:spcPct val="20000"/>
              </a:spcAft>
              <a:buFontTx/>
              <a:buNone/>
            </a:pPr>
            <a:endParaRPr lang="en-GB" altLang="en-US" sz="2800" dirty="0" smtClean="0"/>
          </a:p>
          <a:p>
            <a:pPr marL="0" indent="214313">
              <a:lnSpc>
                <a:spcPct val="125000"/>
              </a:lnSpc>
              <a:spcAft>
                <a:spcPct val="20000"/>
              </a:spcAft>
              <a:buFontTx/>
              <a:buNone/>
            </a:pPr>
            <a:r>
              <a:rPr lang="en-GB" altLang="en-US" sz="2800" dirty="0" smtClean="0"/>
              <a:t>  </a:t>
            </a:r>
          </a:p>
        </p:txBody>
      </p:sp>
      <p:graphicFrame>
        <p:nvGraphicFramePr>
          <p:cNvPr id="26632" name="Object 10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45529470"/>
              </p:ext>
            </p:extLst>
          </p:nvPr>
        </p:nvGraphicFramePr>
        <p:xfrm>
          <a:off x="899592" y="2708920"/>
          <a:ext cx="4929605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" name="Equation" r:id="rId3" imgW="2234880" imgH="457200" progId="Equation.3">
                  <p:embed/>
                </p:oleObj>
              </mc:Choice>
              <mc:Fallback>
                <p:oleObj name="Equation" r:id="rId3" imgW="22348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708920"/>
                        <a:ext cx="4929605" cy="1008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5" name="Object 12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859789532"/>
              </p:ext>
            </p:extLst>
          </p:nvPr>
        </p:nvGraphicFramePr>
        <p:xfrm>
          <a:off x="971600" y="3861048"/>
          <a:ext cx="2519362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" name="Equation" r:id="rId5" imgW="1231560" imgH="203040" progId="Equation.3">
                  <p:embed/>
                </p:oleObj>
              </mc:Choice>
              <mc:Fallback>
                <p:oleObj name="Equation" r:id="rId5" imgW="12315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3861048"/>
                        <a:ext cx="2519362" cy="415925"/>
                      </a:xfrm>
                      <a:prstGeom prst="rect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536577" y="5964871"/>
            <a:ext cx="457200" cy="441325"/>
          </a:xfrm>
          <a:noFill/>
        </p:spPr>
        <p:txBody>
          <a:bodyPr>
            <a:norm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4F2A7C6-3391-4300-AE0B-09D397E482FC}" type="slidenum">
              <a:rPr lang="en-US" altLang="en-US" sz="1400" b="0">
                <a:solidFill>
                  <a:srgbClr val="000000"/>
                </a:solidFill>
              </a:rPr>
              <a:pPr/>
              <a:t>5</a:t>
            </a:fld>
            <a:endParaRPr lang="en-US" altLang="en-US" sz="1400" b="0" dirty="0">
              <a:solidFill>
                <a:srgbClr val="000000"/>
              </a:solidFill>
            </a:endParaRPr>
          </a:p>
        </p:txBody>
      </p:sp>
      <p:graphicFrame>
        <p:nvGraphicFramePr>
          <p:cNvPr id="26629" name="Object 2"/>
          <p:cNvGraphicFramePr>
            <a:graphicFrameLocks noChangeAspect="1"/>
          </p:cNvGraphicFramePr>
          <p:nvPr/>
        </p:nvGraphicFramePr>
        <p:xfrm>
          <a:off x="4464050" y="3194050"/>
          <a:ext cx="214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8" name="Equation" r:id="rId7" imgW="215806" imgH="469696" progId="Equation.3">
                  <p:embed/>
                </p:oleObj>
              </mc:Choice>
              <mc:Fallback>
                <p:oleObj name="Equation" r:id="rId7" imgW="215806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4050" y="3194050"/>
                        <a:ext cx="214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4" name="Object 6"/>
          <p:cNvGraphicFramePr>
            <a:graphicFrameLocks noChangeAspect="1"/>
          </p:cNvGraphicFramePr>
          <p:nvPr/>
        </p:nvGraphicFramePr>
        <p:xfrm>
          <a:off x="4133850" y="29781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" name="Equation" r:id="rId9" imgW="114151" imgH="215619" progId="Equation.3">
                  <p:embed/>
                </p:oleObj>
              </mc:Choice>
              <mc:Fallback>
                <p:oleObj name="Equation" r:id="rId9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3850" y="29781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5767620"/>
              </p:ext>
            </p:extLst>
          </p:nvPr>
        </p:nvGraphicFramePr>
        <p:xfrm>
          <a:off x="611560" y="4509120"/>
          <a:ext cx="8106552" cy="504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0" name="Equation" r:id="rId11" imgW="3327120" imgH="228600" progId="Equation.3">
                  <p:embed/>
                </p:oleObj>
              </mc:Choice>
              <mc:Fallback>
                <p:oleObj name="Equation" r:id="rId11" imgW="33271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4509120"/>
                        <a:ext cx="8106552" cy="50405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accent5">
                            <a:lumMod val="75000"/>
                          </a:schemeClr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8578180"/>
              </p:ext>
            </p:extLst>
          </p:nvPr>
        </p:nvGraphicFramePr>
        <p:xfrm>
          <a:off x="899592" y="5301207"/>
          <a:ext cx="7488832" cy="576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1" name="Equation" r:id="rId13" imgW="3213000" imgH="241200" progId="Equation.3">
                  <p:embed/>
                </p:oleObj>
              </mc:Choice>
              <mc:Fallback>
                <p:oleObj name="Equation" r:id="rId13" imgW="32130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5301207"/>
                        <a:ext cx="7488832" cy="57606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0070C0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3581400" cy="365760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 b="0" dirty="0" smtClean="0">
                <a:solidFill>
                  <a:srgbClr val="000000"/>
                </a:solidFill>
              </a:rPr>
              <a:t>Circuit </a:t>
            </a:r>
            <a:r>
              <a:rPr lang="en-US" altLang="en-US" sz="1400" b="0" dirty="0" smtClean="0">
                <a:solidFill>
                  <a:srgbClr val="000000"/>
                </a:solidFill>
              </a:rPr>
              <a:t>Theory &amp; Analysis </a:t>
            </a:r>
            <a:r>
              <a:rPr lang="en-US" altLang="en-US" sz="1400" b="0" dirty="0" smtClean="0">
                <a:solidFill>
                  <a:srgbClr val="000000"/>
                </a:solidFill>
              </a:rPr>
              <a:t>/ LML</a:t>
            </a:r>
            <a:endParaRPr lang="en-US" altLang="en-US" sz="14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961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26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26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266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266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type="title"/>
          </p:nvPr>
        </p:nvSpPr>
        <p:spPr>
          <a:xfrm>
            <a:off x="611560" y="332656"/>
            <a:ext cx="7772400" cy="576064"/>
          </a:xfrm>
        </p:spPr>
        <p:txBody>
          <a:bodyPr>
            <a:normAutofit fontScale="90000"/>
          </a:bodyPr>
          <a:lstStyle/>
          <a:p>
            <a:r>
              <a:rPr lang="en-US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Solution to Tutorial </a:t>
            </a:r>
            <a:r>
              <a:rPr lang="en-US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6, Question 6</a:t>
            </a:r>
            <a:endParaRPr lang="en-US" altLang="en-US" dirty="0" smtClean="0"/>
          </a:p>
        </p:txBody>
      </p:sp>
      <p:sp>
        <p:nvSpPr>
          <p:cNvPr id="27655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67544" y="1556792"/>
            <a:ext cx="8210550" cy="4114800"/>
          </a:xfrm>
        </p:spPr>
        <p:txBody>
          <a:bodyPr/>
          <a:lstStyle/>
          <a:p>
            <a:pPr marL="0" indent="214313">
              <a:buFont typeface="Wingdings" pitchFamily="2" charset="2"/>
              <a:buChar char="þ"/>
            </a:pPr>
            <a:r>
              <a:rPr lang="en-GB" altLang="en-US" sz="2800" dirty="0" smtClean="0">
                <a:solidFill>
                  <a:srgbClr val="000000"/>
                </a:solidFill>
              </a:rPr>
              <a:t> Solution:</a:t>
            </a:r>
          </a:p>
        </p:txBody>
      </p:sp>
      <p:graphicFrame>
        <p:nvGraphicFramePr>
          <p:cNvPr id="27658" name="Object 7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06356944"/>
              </p:ext>
            </p:extLst>
          </p:nvPr>
        </p:nvGraphicFramePr>
        <p:xfrm>
          <a:off x="815975" y="2640013"/>
          <a:ext cx="3478213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8" name="Equation" r:id="rId3" imgW="1600200" imgH="228600" progId="Equation.3">
                  <p:embed/>
                </p:oleObj>
              </mc:Choice>
              <mc:Fallback>
                <p:oleObj name="Equation" r:id="rId3" imgW="1600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975" y="2640013"/>
                        <a:ext cx="3478213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36577" y="5964871"/>
            <a:ext cx="457200" cy="441325"/>
          </a:xfrm>
          <a:noFill/>
        </p:spPr>
        <p:txBody>
          <a:bodyPr>
            <a:norm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537A9C7-D662-42BD-ABEF-0BAAC74BD862}" type="slidenum">
              <a:rPr lang="en-US" altLang="en-US" sz="1400" b="0">
                <a:solidFill>
                  <a:srgbClr val="000000"/>
                </a:solidFill>
              </a:rPr>
              <a:pPr/>
              <a:t>6</a:t>
            </a:fld>
            <a:endParaRPr lang="en-US" altLang="en-US" sz="1400" b="0">
              <a:solidFill>
                <a:srgbClr val="000000"/>
              </a:solidFill>
            </a:endParaRPr>
          </a:p>
        </p:txBody>
      </p:sp>
      <p:graphicFrame>
        <p:nvGraphicFramePr>
          <p:cNvPr id="27653" name="Object 2"/>
          <p:cNvGraphicFramePr>
            <a:graphicFrameLocks noChangeAspect="1"/>
          </p:cNvGraphicFramePr>
          <p:nvPr/>
        </p:nvGraphicFramePr>
        <p:xfrm>
          <a:off x="4464050" y="3194050"/>
          <a:ext cx="214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9" name="Equation" r:id="rId5" imgW="215806" imgH="469696" progId="Equation.3">
                  <p:embed/>
                </p:oleObj>
              </mc:Choice>
              <mc:Fallback>
                <p:oleObj name="Equation" r:id="rId5" imgW="215806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4050" y="3194050"/>
                        <a:ext cx="214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9" name="Rectangle 9"/>
          <p:cNvSpPr>
            <a:spLocks noChangeArrowheads="1"/>
          </p:cNvSpPr>
          <p:nvPr/>
        </p:nvSpPr>
        <p:spPr bwMode="auto">
          <a:xfrm>
            <a:off x="611560" y="2132856"/>
            <a:ext cx="26885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b="0" dirty="0">
                <a:solidFill>
                  <a:schemeClr val="accent5"/>
                </a:solidFill>
              </a:rPr>
              <a:t>Power for Star </a:t>
            </a:r>
            <a:r>
              <a:rPr lang="en-GB" altLang="en-US" b="0" dirty="0" smtClean="0">
                <a:solidFill>
                  <a:schemeClr val="accent5"/>
                </a:solidFill>
              </a:rPr>
              <a:t>Load</a:t>
            </a:r>
            <a:endParaRPr lang="en-GB" altLang="en-US" b="0" dirty="0">
              <a:solidFill>
                <a:schemeClr val="accent5"/>
              </a:solidFill>
            </a:endParaRPr>
          </a:p>
        </p:txBody>
      </p:sp>
      <p:graphicFrame>
        <p:nvGraphicFramePr>
          <p:cNvPr id="2" name="Object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76070763"/>
              </p:ext>
            </p:extLst>
          </p:nvPr>
        </p:nvGraphicFramePr>
        <p:xfrm>
          <a:off x="683568" y="3212976"/>
          <a:ext cx="583247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0" name="Equation" r:id="rId7" imgW="2908080" imgH="457200" progId="Equation.3">
                  <p:embed/>
                </p:oleObj>
              </mc:Choice>
              <mc:Fallback>
                <p:oleObj name="Equation" r:id="rId7" imgW="2908080" imgH="457200" progId="Equation.3">
                  <p:embed/>
                  <p:pic>
                    <p:nvPicPr>
                      <p:cNvPr id="0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3212976"/>
                        <a:ext cx="5832475" cy="917575"/>
                      </a:xfrm>
                      <a:prstGeom prst="rect">
                        <a:avLst/>
                      </a:prstGeom>
                      <a:solidFill>
                        <a:srgbClr val="F8DED3"/>
                      </a:solidFill>
                      <a:ln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683568" y="4221088"/>
            <a:ext cx="28584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b="0" dirty="0">
                <a:solidFill>
                  <a:srgbClr val="7030A0"/>
                </a:solidFill>
              </a:rPr>
              <a:t>Power for </a:t>
            </a:r>
            <a:r>
              <a:rPr lang="en-GB" altLang="en-US" b="0" dirty="0" smtClean="0">
                <a:solidFill>
                  <a:srgbClr val="7030A0"/>
                </a:solidFill>
              </a:rPr>
              <a:t>Delta Load</a:t>
            </a:r>
            <a:endParaRPr lang="en-GB" altLang="en-US" b="0" dirty="0">
              <a:solidFill>
                <a:srgbClr val="7030A0"/>
              </a:solidFill>
            </a:endParaRPr>
          </a:p>
        </p:txBody>
      </p:sp>
      <p:graphicFrame>
        <p:nvGraphicFramePr>
          <p:cNvPr id="3" name="Object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444379870"/>
              </p:ext>
            </p:extLst>
          </p:nvPr>
        </p:nvGraphicFramePr>
        <p:xfrm>
          <a:off x="812800" y="4652963"/>
          <a:ext cx="3506788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1" name="Equation" r:id="rId9" imgW="1612800" imgH="228600" progId="Equation.3">
                  <p:embed/>
                </p:oleObj>
              </mc:Choice>
              <mc:Fallback>
                <p:oleObj name="Equation" r:id="rId9" imgW="1612800" imgH="228600" progId="Equation.3">
                  <p:embed/>
                  <p:pic>
                    <p:nvPicPr>
                      <p:cNvPr id="0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4652963"/>
                        <a:ext cx="3506788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180367350"/>
              </p:ext>
            </p:extLst>
          </p:nvPr>
        </p:nvGraphicFramePr>
        <p:xfrm>
          <a:off x="742950" y="5157788"/>
          <a:ext cx="585787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2" name="Equation" r:id="rId11" imgW="2920680" imgH="457200" progId="Equation.3">
                  <p:embed/>
                </p:oleObj>
              </mc:Choice>
              <mc:Fallback>
                <p:oleObj name="Equation" r:id="rId11" imgW="2920680" imgH="457200" progId="Equation.3">
                  <p:embed/>
                  <p:pic>
                    <p:nvPicPr>
                      <p:cNvPr id="0" name="Object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" y="5157788"/>
                        <a:ext cx="5857875" cy="917575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 w="9525">
                        <a:solidFill>
                          <a:srgbClr val="7030A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3581400" cy="365760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 b="0" dirty="0" smtClean="0">
                <a:solidFill>
                  <a:srgbClr val="000000"/>
                </a:solidFill>
              </a:rPr>
              <a:t>Circuit </a:t>
            </a:r>
            <a:r>
              <a:rPr lang="en-US" altLang="en-US" sz="1400" b="0" dirty="0" smtClean="0">
                <a:solidFill>
                  <a:srgbClr val="000000"/>
                </a:solidFill>
              </a:rPr>
              <a:t>Theory &amp; Analysis </a:t>
            </a:r>
            <a:r>
              <a:rPr lang="en-US" altLang="en-US" sz="1400" b="0" dirty="0" smtClean="0">
                <a:solidFill>
                  <a:srgbClr val="000000"/>
                </a:solidFill>
              </a:rPr>
              <a:t>/ LML</a:t>
            </a:r>
            <a:endParaRPr lang="en-US" altLang="en-US" sz="14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201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314</TotalTime>
  <Words>350</Words>
  <Application>Microsoft Office PowerPoint</Application>
  <PresentationFormat>On-screen Show (4:3)</PresentationFormat>
  <Paragraphs>118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Calibri</vt:lpstr>
      <vt:lpstr>Georgia</vt:lpstr>
      <vt:lpstr>Symbol</vt:lpstr>
      <vt:lpstr>Times</vt:lpstr>
      <vt:lpstr>Times New Roman</vt:lpstr>
      <vt:lpstr>Wingdings</vt:lpstr>
      <vt:lpstr>Wingdings 2</vt:lpstr>
      <vt:lpstr>Civic</vt:lpstr>
      <vt:lpstr>Equation</vt:lpstr>
      <vt:lpstr>Solution to Tutorial 6, Question 6</vt:lpstr>
      <vt:lpstr>Solution to Tutorial 6, Question 6</vt:lpstr>
      <vt:lpstr>Solution to Tutorial 6, Question 6</vt:lpstr>
      <vt:lpstr>Solution to Tutorial 6, Question 6</vt:lpstr>
      <vt:lpstr>Solution to Tutorial 6, Question 6</vt:lpstr>
      <vt:lpstr>Solution to Tutorial 6, Question 6</vt:lpstr>
    </vt:vector>
  </TitlesOfParts>
  <Company>Singapore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Solutions to Tutorial 6</dc:title>
  <dc:creator>Staff</dc:creator>
  <cp:lastModifiedBy>Lee Mei Lai</cp:lastModifiedBy>
  <cp:revision>36</cp:revision>
  <dcterms:created xsi:type="dcterms:W3CDTF">2014-02-04T05:56:04Z</dcterms:created>
  <dcterms:modified xsi:type="dcterms:W3CDTF">2020-04-06T06:49:36Z</dcterms:modified>
</cp:coreProperties>
</file>