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1"/>
  </p:notesMasterIdLst>
  <p:sldIdLst>
    <p:sldId id="257" r:id="rId2"/>
    <p:sldId id="271" r:id="rId3"/>
    <p:sldId id="273" r:id="rId4"/>
    <p:sldId id="274" r:id="rId5"/>
    <p:sldId id="275" r:id="rId6"/>
    <p:sldId id="276" r:id="rId7"/>
    <p:sldId id="278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FF66"/>
    <a:srgbClr val="FF9900"/>
    <a:srgbClr val="FFCCCC"/>
    <a:srgbClr val="F79325"/>
    <a:srgbClr val="CC00FF"/>
    <a:srgbClr val="985818"/>
    <a:srgbClr val="FFFF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2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notesViewPr>
    <p:cSldViewPr snapToGrid="0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844EC-2564-4C1D-B0A6-FD56491FAD0A}" type="datetimeFigureOut">
              <a:rPr lang="en-SG" smtClean="0"/>
              <a:t>6/4/2020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92D66-2C32-4E35-A140-CA5D66572B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6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 LML</a:t>
            </a:r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 </a:t>
            </a:r>
            <a:endParaRPr lang="en-S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 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 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 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SG" smtClean="0"/>
              <a:t>ET0053:Circuit Theory &amp; Analysis </a:t>
            </a:r>
            <a:endParaRPr lang="en-SG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 LML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 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 LML</a:t>
            </a:r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 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 LML</a:t>
            </a:r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 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 LML</a:t>
            </a:r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 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 LML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 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 LML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SG" smtClean="0"/>
              <a:t>ET0053:Circuit Theory &amp; Analysis 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December 2014 /  LML</a:t>
            </a:r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SG" smtClean="0"/>
              <a:t>ET0053:Circuit Theory &amp; Analysis </a:t>
            </a:r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9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2307" y="268361"/>
            <a:ext cx="6717323" cy="681209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>
                <a:solidFill>
                  <a:srgbClr val="C00000"/>
                </a:solidFill>
              </a:rPr>
              <a:t>Solution to Tutorial 7, Question 2 </a:t>
            </a:r>
            <a:endParaRPr lang="en-GB" altLang="en-US" dirty="0">
              <a:solidFill>
                <a:srgbClr val="C00000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129" y="6221080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8757" y="6150077"/>
            <a:ext cx="457200" cy="457200"/>
          </a:xfrm>
        </p:spPr>
        <p:txBody>
          <a:bodyPr/>
          <a:lstStyle/>
          <a:p>
            <a:fld id="{FB36104A-74DF-4577-A6CB-4F944E8A7313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sz="quarter" idx="1"/>
          </p:nvPr>
        </p:nvSpPr>
        <p:spPr bwMode="auto">
          <a:xfrm>
            <a:off x="746357" y="1175178"/>
            <a:ext cx="7772400" cy="482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GB" altLang="en-US" sz="2800" dirty="0">
                <a:solidFill>
                  <a:srgbClr val="002060"/>
                </a:solidFill>
              </a:rPr>
              <a:t>2. A 415 V, 50 Hz, three-phase distribution system supplies a 20 kVA, three-phase induction motor load at a power factor of 0.8 lagging, and a star-connected set of impedances, each having a resistance of 10 </a:t>
            </a:r>
            <a:r>
              <a:rPr lang="en-GB" altLang="en-US" sz="2800" dirty="0">
                <a:solidFill>
                  <a:srgbClr val="002060"/>
                </a:solidFill>
                <a:latin typeface="Symbol" pitchFamily="18" charset="2"/>
              </a:rPr>
              <a:t>W</a:t>
            </a:r>
            <a:r>
              <a:rPr lang="en-GB" altLang="en-US" sz="2800" dirty="0">
                <a:solidFill>
                  <a:srgbClr val="002060"/>
                </a:solidFill>
              </a:rPr>
              <a:t> </a:t>
            </a:r>
            <a:r>
              <a:rPr lang="en-GB" altLang="en-US" sz="2800" dirty="0" smtClean="0">
                <a:solidFill>
                  <a:srgbClr val="002060"/>
                </a:solidFill>
              </a:rPr>
              <a:t>in series with </a:t>
            </a:r>
            <a:r>
              <a:rPr lang="en-GB" altLang="en-US" sz="2800" dirty="0">
                <a:solidFill>
                  <a:srgbClr val="002060"/>
                </a:solidFill>
              </a:rPr>
              <a:t>an inductive reactance of 8 </a:t>
            </a:r>
            <a:r>
              <a:rPr lang="en-GB" altLang="en-US" sz="2800" dirty="0">
                <a:solidFill>
                  <a:srgbClr val="002060"/>
                </a:solidFill>
                <a:latin typeface="Symbol" pitchFamily="18" charset="2"/>
              </a:rPr>
              <a:t>W</a:t>
            </a:r>
            <a:r>
              <a:rPr lang="en-GB" altLang="en-US" sz="2800" dirty="0">
                <a:solidFill>
                  <a:srgbClr val="002060"/>
                </a:solidFill>
              </a:rPr>
              <a:t>.  Calculate the phase capacitance of </a:t>
            </a:r>
            <a:r>
              <a:rPr lang="en-GB" altLang="en-US" sz="2800" dirty="0" smtClean="0">
                <a:solidFill>
                  <a:srgbClr val="002060"/>
                </a:solidFill>
              </a:rPr>
              <a:t>delta-connected </a:t>
            </a:r>
            <a:r>
              <a:rPr lang="en-GB" altLang="en-US" sz="2800" dirty="0">
                <a:solidFill>
                  <a:srgbClr val="002060"/>
                </a:solidFill>
              </a:rPr>
              <a:t>capacitors required to improve the overall </a:t>
            </a:r>
            <a:r>
              <a:rPr lang="en-GB" altLang="en-US" sz="2800" dirty="0" smtClean="0">
                <a:solidFill>
                  <a:srgbClr val="002060"/>
                </a:solidFill>
              </a:rPr>
              <a:t>power  </a:t>
            </a:r>
            <a:r>
              <a:rPr lang="en-GB" altLang="en-US" sz="2800" dirty="0">
                <a:solidFill>
                  <a:srgbClr val="002060"/>
                </a:solidFill>
              </a:rPr>
              <a:t>factor to 0.95 lagging.</a:t>
            </a:r>
          </a:p>
          <a:p>
            <a:pPr marL="0" indent="214313">
              <a:lnSpc>
                <a:spcPct val="120000"/>
              </a:lnSpc>
              <a:buFont typeface="Wingdings" pitchFamily="2" charset="2"/>
              <a:buNone/>
            </a:pPr>
            <a:r>
              <a:rPr lang="en-GB" altLang="en-US" sz="2800" dirty="0" err="1">
                <a:solidFill>
                  <a:srgbClr val="C00000"/>
                </a:solidFill>
              </a:rPr>
              <a:t>Ans</a:t>
            </a:r>
            <a:r>
              <a:rPr lang="en-GB" altLang="en-US" sz="2800" dirty="0">
                <a:solidFill>
                  <a:srgbClr val="C00000"/>
                </a:solidFill>
              </a:rPr>
              <a:t>: 72.1 </a:t>
            </a:r>
            <a:r>
              <a:rPr lang="en-GB" altLang="en-US" sz="2800" dirty="0" smtClean="0">
                <a:solidFill>
                  <a:srgbClr val="C00000"/>
                </a:solidFill>
                <a:latin typeface="Symbol" pitchFamily="18" charset="2"/>
              </a:rPr>
              <a:t>m</a:t>
            </a:r>
            <a:r>
              <a:rPr lang="en-GB" altLang="en-US" sz="2800" dirty="0" smtClean="0">
                <a:solidFill>
                  <a:srgbClr val="C00000"/>
                </a:solidFill>
              </a:rPr>
              <a:t>F</a:t>
            </a:r>
            <a:endParaRPr lang="en-GB" alt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200" y="6238378"/>
            <a:ext cx="457200" cy="457200"/>
          </a:xfrm>
        </p:spPr>
        <p:txBody>
          <a:bodyPr/>
          <a:lstStyle/>
          <a:p>
            <a:fld id="{AB7DBAA0-958E-49A2-97E1-9B3A98B73444}" type="slidenum">
              <a:rPr lang="en-SG" smtClean="0"/>
              <a:t>2</a:t>
            </a:fld>
            <a:endParaRPr lang="en-SG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179871"/>
            <a:ext cx="7772400" cy="4839929"/>
          </a:xfrm>
        </p:spPr>
        <p:txBody>
          <a:bodyPr/>
          <a:lstStyle/>
          <a:p>
            <a:pPr marL="0" indent="214313">
              <a:buFont typeface="Wingdings" pitchFamily="2" charset="2"/>
              <a:buChar char="þ"/>
            </a:pPr>
            <a:r>
              <a:rPr lang="en-GB" altLang="en-US" sz="2800" dirty="0" err="1" smtClean="0">
                <a:solidFill>
                  <a:srgbClr val="000000"/>
                </a:solidFill>
              </a:rPr>
              <a:t>Solution:Given</a:t>
            </a:r>
            <a:r>
              <a:rPr lang="en-GB" altLang="en-US" sz="2800" dirty="0" smtClean="0">
                <a:solidFill>
                  <a:srgbClr val="000000"/>
                </a:solidFill>
              </a:rPr>
              <a:t> </a:t>
            </a:r>
            <a:r>
              <a:rPr lang="en-GB" altLang="en-US" sz="2800" dirty="0">
                <a:solidFill>
                  <a:srgbClr val="000000"/>
                </a:solidFill>
              </a:rPr>
              <a:t>V</a:t>
            </a:r>
            <a:r>
              <a:rPr lang="en-GB" altLang="en-US" sz="2800" baseline="-25000" dirty="0">
                <a:solidFill>
                  <a:srgbClr val="000000"/>
                </a:solidFill>
              </a:rPr>
              <a:t>L</a:t>
            </a:r>
            <a:r>
              <a:rPr lang="en-GB" altLang="en-US" sz="2800" dirty="0">
                <a:solidFill>
                  <a:srgbClr val="000000"/>
                </a:solidFill>
              </a:rPr>
              <a:t> = 415 V, f =50 Hz, </a:t>
            </a:r>
          </a:p>
          <a:p>
            <a:pPr marL="0" indent="214313">
              <a:buFont typeface="Wingdings" pitchFamily="2" charset="2"/>
              <a:buNone/>
            </a:pPr>
            <a:r>
              <a:rPr lang="en-GB" altLang="en-US" sz="2800" dirty="0">
                <a:solidFill>
                  <a:srgbClr val="000000"/>
                </a:solidFill>
              </a:rPr>
              <a:t>Load1: </a:t>
            </a:r>
            <a:r>
              <a:rPr lang="en-GB" altLang="en-US" sz="2800" dirty="0" smtClean="0">
                <a:solidFill>
                  <a:srgbClr val="000000"/>
                </a:solidFill>
              </a:rPr>
              <a:t>Induction Motor, S</a:t>
            </a:r>
            <a:r>
              <a:rPr lang="en-GB" altLang="en-US" sz="2800" baseline="-25000" dirty="0" smtClean="0">
                <a:solidFill>
                  <a:srgbClr val="000000"/>
                </a:solidFill>
              </a:rPr>
              <a:t>IM</a:t>
            </a:r>
            <a:r>
              <a:rPr lang="en-GB" altLang="en-US" sz="2800" dirty="0" smtClean="0">
                <a:solidFill>
                  <a:srgbClr val="000000"/>
                </a:solidFill>
              </a:rPr>
              <a:t>=20 </a:t>
            </a:r>
            <a:r>
              <a:rPr lang="en-GB" altLang="en-US" sz="2800" dirty="0" err="1" smtClean="0">
                <a:solidFill>
                  <a:srgbClr val="000000"/>
                </a:solidFill>
              </a:rPr>
              <a:t>kVA,cos</a:t>
            </a:r>
            <a:r>
              <a:rPr lang="en-GB" altLang="en-US" sz="2800" dirty="0" smtClean="0">
                <a:solidFill>
                  <a:srgbClr val="000000"/>
                </a:solidFill>
              </a:rPr>
              <a:t> </a:t>
            </a:r>
            <a:r>
              <a:rPr lang="en-GB" altLang="en-US" sz="2800" dirty="0" smtClean="0">
                <a:solidFill>
                  <a:srgbClr val="000000"/>
                </a:solidFill>
                <a:latin typeface="Symbol" pitchFamily="18" charset="2"/>
              </a:rPr>
              <a:t>F</a:t>
            </a:r>
            <a:r>
              <a:rPr lang="en-GB" altLang="en-US" sz="2800" baseline="-25000" dirty="0" smtClean="0">
                <a:solidFill>
                  <a:srgbClr val="000000"/>
                </a:solidFill>
                <a:latin typeface="Symbol" pitchFamily="18" charset="2"/>
              </a:rPr>
              <a:t>IM</a:t>
            </a:r>
            <a:r>
              <a:rPr lang="en-GB" altLang="en-US" sz="2800" dirty="0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GB" altLang="en-US" sz="2800" dirty="0">
                <a:solidFill>
                  <a:srgbClr val="000000"/>
                </a:solidFill>
              </a:rPr>
              <a:t>= 0.8 </a:t>
            </a:r>
            <a:r>
              <a:rPr lang="en-GB" altLang="en-US" sz="2800" dirty="0" smtClean="0">
                <a:solidFill>
                  <a:srgbClr val="000000"/>
                </a:solidFill>
              </a:rPr>
              <a:t>lag  </a:t>
            </a:r>
            <a:endParaRPr lang="en-GB" altLang="en-US" sz="2800" dirty="0">
              <a:solidFill>
                <a:srgbClr val="000000"/>
              </a:solidFill>
            </a:endParaRPr>
          </a:p>
          <a:p>
            <a:pPr marL="0" indent="214313">
              <a:buFont typeface="Wingdings" pitchFamily="2" charset="2"/>
              <a:buNone/>
            </a:pPr>
            <a:r>
              <a:rPr lang="en-GB" altLang="en-US" sz="2800" dirty="0">
                <a:solidFill>
                  <a:srgbClr val="000000"/>
                </a:solidFill>
              </a:rPr>
              <a:t>Load2: Z</a:t>
            </a:r>
            <a:r>
              <a:rPr lang="en-GB" altLang="en-US" sz="2800" baseline="-25000" dirty="0">
                <a:solidFill>
                  <a:srgbClr val="000000"/>
                </a:solidFill>
              </a:rPr>
              <a:t>Y</a:t>
            </a:r>
            <a:r>
              <a:rPr lang="en-GB" altLang="en-US" sz="2800" dirty="0">
                <a:solidFill>
                  <a:srgbClr val="000000"/>
                </a:solidFill>
              </a:rPr>
              <a:t> = (10+j8) </a:t>
            </a:r>
            <a:r>
              <a:rPr lang="en-GB" altLang="en-US" sz="2800" dirty="0">
                <a:solidFill>
                  <a:srgbClr val="000000"/>
                </a:solidFill>
                <a:latin typeface="Symbol" pitchFamily="18" charset="2"/>
              </a:rPr>
              <a:t>W </a:t>
            </a:r>
            <a:endParaRPr lang="en-GB" altLang="en-US" sz="2800" dirty="0">
              <a:solidFill>
                <a:srgbClr val="000000"/>
              </a:solidFill>
            </a:endParaRPr>
          </a:p>
          <a:p>
            <a:pPr marL="0" indent="214313">
              <a:buFont typeface="Wingdings" pitchFamily="2" charset="2"/>
              <a:buNone/>
            </a:pPr>
            <a:r>
              <a:rPr lang="en-GB" altLang="en-US" sz="2800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GB" altLang="en-US" sz="2800" dirty="0" smtClean="0">
                <a:solidFill>
                  <a:srgbClr val="000000"/>
                </a:solidFill>
              </a:rPr>
              <a:t>-Capacitor Bank added- new </a:t>
            </a:r>
            <a:r>
              <a:rPr lang="en-GB" altLang="en-US" sz="2800" dirty="0">
                <a:solidFill>
                  <a:srgbClr val="000000"/>
                </a:solidFill>
              </a:rPr>
              <a:t>pf = </a:t>
            </a:r>
            <a:r>
              <a:rPr lang="en-GB" altLang="en-US" sz="2800" dirty="0" smtClean="0">
                <a:solidFill>
                  <a:srgbClr val="000000"/>
                </a:solidFill>
              </a:rPr>
              <a:t>cos </a:t>
            </a:r>
            <a:r>
              <a:rPr lang="en-GB" altLang="en-US" sz="2800" dirty="0" smtClean="0">
                <a:solidFill>
                  <a:srgbClr val="000000"/>
                </a:solidFill>
                <a:latin typeface="Symbol" pitchFamily="18" charset="2"/>
              </a:rPr>
              <a:t>F</a:t>
            </a:r>
            <a:r>
              <a:rPr lang="en-GB" altLang="en-US" sz="2800" baseline="-25000" dirty="0" smtClean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GB" altLang="en-US" sz="2800" dirty="0" smtClean="0">
                <a:solidFill>
                  <a:srgbClr val="000000"/>
                </a:solidFill>
              </a:rPr>
              <a:t> </a:t>
            </a:r>
            <a:r>
              <a:rPr lang="en-GB" altLang="en-US" sz="2800" dirty="0">
                <a:solidFill>
                  <a:srgbClr val="000000"/>
                </a:solidFill>
              </a:rPr>
              <a:t>= </a:t>
            </a:r>
            <a:r>
              <a:rPr lang="en-GB" altLang="en-US" sz="2800" dirty="0" smtClean="0">
                <a:solidFill>
                  <a:srgbClr val="000000"/>
                </a:solidFill>
              </a:rPr>
              <a:t>0.95 lag </a:t>
            </a:r>
            <a:endParaRPr lang="en-GB" altLang="en-US" sz="2800" dirty="0">
              <a:solidFill>
                <a:srgbClr val="000000"/>
              </a:solidFill>
            </a:endParaRPr>
          </a:p>
          <a:p>
            <a:endParaRPr lang="en-SG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08186" y="244914"/>
            <a:ext cx="7092461" cy="716379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b="1" dirty="0" smtClean="0">
                <a:solidFill>
                  <a:srgbClr val="C00000"/>
                </a:solidFill>
              </a:rPr>
              <a:t>Solution to Tutorial </a:t>
            </a:r>
            <a:r>
              <a:rPr lang="en-GB" altLang="en-US" sz="3600" b="1" dirty="0">
                <a:solidFill>
                  <a:srgbClr val="C00000"/>
                </a:solidFill>
              </a:rPr>
              <a:t>7, Question 2  </a:t>
            </a:r>
            <a:endParaRPr lang="en-GB" altLang="en-US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"/>
              <p:cNvSpPr txBox="1">
                <a:spLocks noChangeArrowheads="1"/>
              </p:cNvSpPr>
              <p:nvPr/>
            </p:nvSpPr>
            <p:spPr bwMode="auto">
              <a:xfrm>
                <a:off x="1076632" y="3409337"/>
                <a:ext cx="6754762" cy="2690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FAFD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488" tIns="44450" rIns="90488" bIns="44450">
                <a:sp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3600" kern="1200">
                    <a:solidFill>
                      <a:schemeClr val="bg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742950" indent="-28575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3600" kern="1200">
                    <a:solidFill>
                      <a:schemeClr val="bg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114300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3600" kern="1200">
                    <a:solidFill>
                      <a:schemeClr val="bg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6002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3600" kern="1200">
                    <a:solidFill>
                      <a:schemeClr val="bg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20574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3600" kern="1200">
                    <a:solidFill>
                      <a:schemeClr val="bg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accent3"/>
                  </a:buClr>
                  <a:buChar char="•"/>
                  <a:defRPr kumimoji="0" sz="3600" kern="1200" baseline="0">
                    <a:solidFill>
                      <a:schemeClr val="bg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971800" indent="-228600" algn="l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kumimoji="0" sz="3600" kern="1200">
                    <a:solidFill>
                      <a:schemeClr val="bg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429000" indent="-228600" algn="l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accent1">
                      <a:tint val="60000"/>
                    </a:schemeClr>
                  </a:buClr>
                  <a:buChar char="•"/>
                  <a:defRPr kumimoji="0" sz="3600" kern="1200">
                    <a:solidFill>
                      <a:schemeClr val="bg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886200" indent="-228600" algn="l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accent2">
                      <a:tint val="60000"/>
                    </a:schemeClr>
                  </a:buClr>
                  <a:buChar char="•"/>
                  <a:defRPr kumimoji="0" sz="3600" kern="1200">
                    <a:solidFill>
                      <a:schemeClr val="bg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/>
                  <a:buNone/>
                </a:pPr>
                <a:r>
                  <a:rPr lang="en-GB" altLang="en-US" sz="2400" dirty="0" smtClean="0">
                    <a:solidFill>
                      <a:schemeClr val="tx2"/>
                    </a:solidFill>
                  </a:rPr>
                  <a:t>Recap: For a balanced star or delta load, </a:t>
                </a:r>
              </a:p>
              <a:p>
                <a:pPr marL="0" indent="0">
                  <a:buNone/>
                </a:pPr>
                <a:r>
                  <a:rPr lang="en-GB" altLang="en-US" sz="2400" dirty="0">
                    <a:solidFill>
                      <a:srgbClr val="985818"/>
                    </a:solidFill>
                  </a:rPr>
                  <a:t>Apparent power  S  =  </a:t>
                </a:r>
                <a:r>
                  <a:rPr lang="en-GB" altLang="en-US" sz="2400" dirty="0">
                    <a:solidFill>
                      <a:srgbClr val="985818"/>
                    </a:solidFill>
                    <a:latin typeface="Symbol" pitchFamily="18" charset="2"/>
                  </a:rPr>
                  <a:t></a:t>
                </a:r>
                <a14:m>
                  <m:oMath xmlns:m="http://schemas.openxmlformats.org/officeDocument/2006/math">
                    <m:r>
                      <a:rPr lang="en-GB" altLang="en-US" sz="2400" i="1" dirty="0" smtClean="0">
                        <a:solidFill>
                          <a:srgbClr val="985818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GB" altLang="en-US" sz="2400" dirty="0">
                    <a:solidFill>
                      <a:srgbClr val="985818"/>
                    </a:solidFill>
                  </a:rPr>
                  <a:t> V</a:t>
                </a:r>
                <a:r>
                  <a:rPr lang="en-GB" altLang="en-US" sz="2400" baseline="-25000" dirty="0">
                    <a:solidFill>
                      <a:srgbClr val="985818"/>
                    </a:solidFill>
                  </a:rPr>
                  <a:t>L</a:t>
                </a:r>
                <a:r>
                  <a:rPr lang="en-GB" altLang="en-US" sz="2400" dirty="0">
                    <a:solidFill>
                      <a:srgbClr val="985818"/>
                    </a:solidFill>
                  </a:rPr>
                  <a:t> I</a:t>
                </a:r>
                <a:r>
                  <a:rPr lang="en-GB" altLang="en-US" sz="2400" baseline="-25000" dirty="0">
                    <a:solidFill>
                      <a:srgbClr val="985818"/>
                    </a:solidFill>
                  </a:rPr>
                  <a:t>L</a:t>
                </a:r>
                <a:r>
                  <a:rPr lang="en-GB" altLang="en-US" sz="2400" dirty="0">
                    <a:solidFill>
                      <a:srgbClr val="985818"/>
                    </a:solidFill>
                  </a:rPr>
                  <a:t> (VA)</a:t>
                </a:r>
              </a:p>
              <a:p>
                <a:pPr marL="0" indent="0">
                  <a:buFont typeface="Wingdings 2"/>
                  <a:buNone/>
                </a:pPr>
                <a:r>
                  <a:rPr lang="en-GB" altLang="en-US" sz="2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True power, P = </a:t>
                </a:r>
                <a:r>
                  <a:rPr lang="en-GB" altLang="en-US" sz="2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Symbol" pitchFamily="18" charset="2"/>
                  </a:rPr>
                  <a:t></a:t>
                </a:r>
                <a:r>
                  <a:rPr lang="en-GB" altLang="en-US" sz="2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3 V</a:t>
                </a:r>
                <a:r>
                  <a:rPr lang="en-GB" altLang="en-US" sz="2400" baseline="-25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</a:t>
                </a:r>
                <a:r>
                  <a:rPr lang="en-GB" altLang="en-US" sz="2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I</a:t>
                </a:r>
                <a:r>
                  <a:rPr lang="en-GB" altLang="en-US" sz="2400" baseline="-25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</a:t>
                </a:r>
                <a:r>
                  <a:rPr lang="en-GB" altLang="en-US" sz="2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cos </a:t>
                </a:r>
                <a:r>
                  <a:rPr lang="en-GB" altLang="en-US" sz="2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Symbol" pitchFamily="18" charset="2"/>
                  </a:rPr>
                  <a:t></a:t>
                </a:r>
                <a:r>
                  <a:rPr lang="en-GB" altLang="en-US" sz="2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(W)</a:t>
                </a:r>
              </a:p>
              <a:p>
                <a:pPr marL="0" indent="0">
                  <a:buFont typeface="Wingdings 2"/>
                  <a:buNone/>
                </a:pPr>
                <a:r>
                  <a:rPr lang="en-GB" altLang="en-US" sz="2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           = S cos </a:t>
                </a:r>
                <a:r>
                  <a:rPr lang="en-GB" altLang="en-US" sz="2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Symbol" pitchFamily="18" charset="2"/>
                  </a:rPr>
                  <a:t> </a:t>
                </a:r>
                <a:r>
                  <a:rPr lang="en-GB" altLang="en-US" sz="2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</a:t>
                </a:r>
              </a:p>
              <a:p>
                <a:pPr marL="0" indent="0">
                  <a:buFont typeface="Wingdings 2"/>
                  <a:buNone/>
                </a:pPr>
                <a:r>
                  <a:rPr lang="en-GB" altLang="en-US" sz="2400" dirty="0" smtClean="0">
                    <a:solidFill>
                      <a:srgbClr val="00B050"/>
                    </a:solidFill>
                  </a:rPr>
                  <a:t>Reactive power, Q = </a:t>
                </a:r>
                <a:r>
                  <a:rPr lang="en-GB" altLang="en-US" sz="2400" dirty="0" smtClean="0">
                    <a:solidFill>
                      <a:srgbClr val="00B050"/>
                    </a:solidFill>
                    <a:latin typeface="Symbol" pitchFamily="18" charset="2"/>
                  </a:rPr>
                  <a:t></a:t>
                </a:r>
                <a:r>
                  <a:rPr lang="en-GB" altLang="en-US" sz="2400" dirty="0" smtClean="0">
                    <a:solidFill>
                      <a:srgbClr val="00B050"/>
                    </a:solidFill>
                  </a:rPr>
                  <a:t>3 V</a:t>
                </a:r>
                <a:r>
                  <a:rPr lang="en-GB" altLang="en-US" sz="2400" baseline="-25000" dirty="0" smtClean="0">
                    <a:solidFill>
                      <a:srgbClr val="00B050"/>
                    </a:solidFill>
                  </a:rPr>
                  <a:t>L</a:t>
                </a:r>
                <a:r>
                  <a:rPr lang="en-GB" altLang="en-US" sz="2400" dirty="0" smtClean="0">
                    <a:solidFill>
                      <a:srgbClr val="00B050"/>
                    </a:solidFill>
                  </a:rPr>
                  <a:t> I</a:t>
                </a:r>
                <a:r>
                  <a:rPr lang="en-GB" altLang="en-US" sz="2400" baseline="-25000" dirty="0" smtClean="0">
                    <a:solidFill>
                      <a:srgbClr val="00B050"/>
                    </a:solidFill>
                  </a:rPr>
                  <a:t>L</a:t>
                </a:r>
                <a:r>
                  <a:rPr lang="en-GB" altLang="en-US" sz="2400" dirty="0" smtClean="0">
                    <a:solidFill>
                      <a:srgbClr val="00B050"/>
                    </a:solidFill>
                  </a:rPr>
                  <a:t> sin </a:t>
                </a:r>
                <a:r>
                  <a:rPr lang="en-GB" altLang="en-US" sz="2400" dirty="0" smtClean="0">
                    <a:solidFill>
                      <a:srgbClr val="00B050"/>
                    </a:solidFill>
                    <a:latin typeface="Symbol" pitchFamily="18" charset="2"/>
                  </a:rPr>
                  <a:t></a:t>
                </a:r>
                <a:r>
                  <a:rPr lang="en-GB" altLang="en-US" sz="2400" dirty="0" smtClean="0">
                    <a:solidFill>
                      <a:srgbClr val="00B050"/>
                    </a:solidFill>
                  </a:rPr>
                  <a:t> (VAR) </a:t>
                </a:r>
              </a:p>
              <a:p>
                <a:pPr marL="0" indent="0">
                  <a:buFont typeface="Wingdings 2"/>
                  <a:buNone/>
                </a:pPr>
                <a:r>
                  <a:rPr lang="en-GB" altLang="en-US" sz="2400" dirty="0" smtClean="0">
                    <a:solidFill>
                      <a:srgbClr val="00B050"/>
                    </a:solidFill>
                  </a:rPr>
                  <a:t>                               = S sin </a:t>
                </a:r>
                <a:r>
                  <a:rPr lang="en-GB" altLang="en-US" sz="2400" dirty="0" smtClean="0">
                    <a:solidFill>
                      <a:srgbClr val="00B050"/>
                    </a:solidFill>
                    <a:latin typeface="Symbol" pitchFamily="18" charset="2"/>
                  </a:rPr>
                  <a:t></a:t>
                </a:r>
                <a:endParaRPr lang="en-GB" altLang="en-US" sz="2400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6632" y="3409337"/>
                <a:ext cx="6754762" cy="2690480"/>
              </a:xfrm>
              <a:prstGeom prst="rect">
                <a:avLst/>
              </a:prstGeom>
              <a:blipFill rotWithShape="1">
                <a:blip r:embed="rId2"/>
                <a:stretch>
                  <a:fillRect l="-1444" t="-1810" b="-429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AFD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149" y="6212698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566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1198" y="6249629"/>
            <a:ext cx="457200" cy="457200"/>
          </a:xfrm>
        </p:spPr>
        <p:txBody>
          <a:bodyPr/>
          <a:lstStyle/>
          <a:p>
            <a:fld id="{AB7DBAA0-958E-49A2-97E1-9B3A98B73444}" type="slidenum">
              <a:rPr lang="en-SG" smtClean="0"/>
              <a:t>3</a:t>
            </a:fld>
            <a:endParaRPr lang="en-SG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4684" y="1032388"/>
            <a:ext cx="7772400" cy="5002162"/>
          </a:xfrm>
        </p:spPr>
        <p:txBody>
          <a:bodyPr/>
          <a:lstStyle/>
          <a:p>
            <a:pPr marL="0" indent="214313">
              <a:buFont typeface="Wingdings" pitchFamily="2" charset="2"/>
              <a:buChar char="þ"/>
            </a:pPr>
            <a:r>
              <a:rPr lang="en-GB" altLang="en-US" sz="3200" dirty="0" smtClean="0">
                <a:solidFill>
                  <a:srgbClr val="00000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rgbClr val="000000"/>
                </a:solidFill>
              </a:rPr>
              <a:t>Load 1: Induction Motor </a:t>
            </a:r>
            <a:endParaRPr lang="en-SG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019636" y="244914"/>
            <a:ext cx="5192326" cy="831272"/>
          </a:xfrm>
          <a:prstGeom prst="rect">
            <a:avLst/>
          </a:prstGeom>
        </p:spPr>
        <p:txBody>
          <a:bodyPr bIns="91440" anchor="b" anchorCtr="0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b="1" dirty="0" smtClean="0">
                <a:solidFill>
                  <a:srgbClr val="C00000"/>
                </a:solidFill>
              </a:rPr>
              <a:t>Load 1 – Induction Motor</a:t>
            </a:r>
            <a:endParaRPr lang="en-GB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511440"/>
              </p:ext>
            </p:extLst>
          </p:nvPr>
        </p:nvGraphicFramePr>
        <p:xfrm>
          <a:off x="641197" y="3717721"/>
          <a:ext cx="6202362" cy="5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3" name="Equation" r:id="rId3" imgW="2374560" imgH="215640" progId="Equation.3">
                  <p:embed/>
                </p:oleObj>
              </mc:Choice>
              <mc:Fallback>
                <p:oleObj name="Equation" r:id="rId3" imgW="2374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7" y="3717721"/>
                        <a:ext cx="6202362" cy="5445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99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248574"/>
              </p:ext>
            </p:extLst>
          </p:nvPr>
        </p:nvGraphicFramePr>
        <p:xfrm>
          <a:off x="662296" y="4365521"/>
          <a:ext cx="5903912" cy="1637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4" name="Equation" r:id="rId5" imgW="2260440" imgH="660240" progId="Equation.3">
                  <p:embed/>
                </p:oleObj>
              </mc:Choice>
              <mc:Fallback>
                <p:oleObj name="Equation" r:id="rId5" imgW="22604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296" y="4365521"/>
                        <a:ext cx="5903912" cy="1637073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solidFill>
                          <a:srgbClr val="00B05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197479"/>
              </p:ext>
            </p:extLst>
          </p:nvPr>
        </p:nvGraphicFramePr>
        <p:xfrm>
          <a:off x="758980" y="2213846"/>
          <a:ext cx="3913187" cy="1104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5" name="Equation" r:id="rId7" imgW="1498320" imgH="457200" progId="Equation.3">
                  <p:embed/>
                </p:oleObj>
              </mc:Choice>
              <mc:Fallback>
                <p:oleObj name="Equation" r:id="rId7" imgW="14983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80" y="2213846"/>
                        <a:ext cx="3913187" cy="1104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5227314" y="1103207"/>
            <a:ext cx="3651084" cy="2558547"/>
            <a:chOff x="5227314" y="1176949"/>
            <a:chExt cx="3651084" cy="2558547"/>
          </a:xfrm>
        </p:grpSpPr>
        <p:sp>
          <p:nvSpPr>
            <p:cNvPr id="13" name="Line 2"/>
            <p:cNvSpPr>
              <a:spLocks noChangeShapeType="1"/>
            </p:cNvSpPr>
            <p:nvPr/>
          </p:nvSpPr>
          <p:spPr bwMode="auto">
            <a:xfrm>
              <a:off x="5236694" y="2830863"/>
              <a:ext cx="2752969" cy="25001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Line 3"/>
            <p:cNvSpPr>
              <a:spLocks noChangeShapeType="1"/>
            </p:cNvSpPr>
            <p:nvPr/>
          </p:nvSpPr>
          <p:spPr bwMode="auto">
            <a:xfrm flipV="1">
              <a:off x="8017802" y="1180795"/>
              <a:ext cx="0" cy="1703916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Line 4"/>
            <p:cNvSpPr>
              <a:spLocks noChangeShapeType="1"/>
            </p:cNvSpPr>
            <p:nvPr/>
          </p:nvSpPr>
          <p:spPr bwMode="auto">
            <a:xfrm flipV="1">
              <a:off x="5227314" y="1176949"/>
              <a:ext cx="2783453" cy="1661607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5981770" y="1534044"/>
              <a:ext cx="729279" cy="461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AFD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3000" dirty="0" smtClean="0">
                  <a:solidFill>
                    <a:schemeClr val="bg2">
                      <a:lumMod val="50000"/>
                    </a:schemeClr>
                  </a:solidFill>
                </a:rPr>
                <a:t>S</a:t>
              </a:r>
              <a:r>
                <a:rPr lang="en-GB" altLang="en-US" sz="3000" cap="small" baseline="-25000" dirty="0" smtClean="0">
                  <a:solidFill>
                    <a:schemeClr val="bg2">
                      <a:lumMod val="50000"/>
                    </a:schemeClr>
                  </a:solidFill>
                </a:rPr>
                <a:t>IM</a:t>
              </a:r>
              <a:endParaRPr lang="en-GB" altLang="en-US" sz="3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6478715" y="2849433"/>
              <a:ext cx="820732" cy="461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AFD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3000" dirty="0" smtClean="0">
                  <a:solidFill>
                    <a:schemeClr val="bg2">
                      <a:lumMod val="50000"/>
                    </a:schemeClr>
                  </a:solidFill>
                </a:rPr>
                <a:t>P</a:t>
              </a:r>
              <a:r>
                <a:rPr lang="en-GB" altLang="en-US" sz="3000" baseline="-25000" dirty="0" smtClean="0">
                  <a:solidFill>
                    <a:schemeClr val="bg2">
                      <a:lumMod val="50000"/>
                    </a:schemeClr>
                  </a:solidFill>
                </a:rPr>
                <a:t>IM</a:t>
              </a:r>
              <a:endParaRPr lang="en-GB" altLang="en-US" sz="3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8200708" y="1707740"/>
              <a:ext cx="677690" cy="461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AFD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3000" dirty="0" smtClean="0">
                  <a:solidFill>
                    <a:schemeClr val="bg2">
                      <a:lumMod val="50000"/>
                    </a:schemeClr>
                  </a:solidFill>
                </a:rPr>
                <a:t>Q</a:t>
              </a:r>
              <a:r>
                <a:rPr lang="en-GB" altLang="en-US" sz="3000" baseline="-25000" dirty="0" smtClean="0">
                  <a:solidFill>
                    <a:schemeClr val="bg2">
                      <a:lumMod val="50000"/>
                    </a:schemeClr>
                  </a:solidFill>
                </a:rPr>
                <a:t>IM</a:t>
              </a:r>
              <a:endParaRPr lang="en-GB" altLang="en-US" sz="3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7579297" y="2382768"/>
              <a:ext cx="415056" cy="440403"/>
            </a:xfrm>
            <a:custGeom>
              <a:avLst/>
              <a:gdLst>
                <a:gd name="T0" fmla="*/ 0 w 168"/>
                <a:gd name="T1" fmla="*/ 194 h 195"/>
                <a:gd name="T2" fmla="*/ 0 w 168"/>
                <a:gd name="T3" fmla="*/ 183 h 195"/>
                <a:gd name="T4" fmla="*/ 0 w 168"/>
                <a:gd name="T5" fmla="*/ 0 h 195"/>
                <a:gd name="T6" fmla="*/ 167 w 168"/>
                <a:gd name="T7" fmla="*/ 0 h 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8" h="195">
                  <a:moveTo>
                    <a:pt x="0" y="194"/>
                  </a:moveTo>
                  <a:lnTo>
                    <a:pt x="0" y="183"/>
                  </a:lnTo>
                  <a:lnTo>
                    <a:pt x="0" y="0"/>
                  </a:lnTo>
                  <a:lnTo>
                    <a:pt x="167" y="0"/>
                  </a:lnTo>
                </a:path>
              </a:pathLst>
            </a:custGeom>
            <a:noFill/>
            <a:ln w="28575" cap="rnd" cmpd="sng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30372" y="3273831"/>
              <a:ext cx="2448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2400" dirty="0">
                  <a:solidFill>
                    <a:srgbClr val="0070C0"/>
                  </a:solidFill>
                </a:rPr>
                <a:t>lagging power factor</a:t>
              </a:r>
            </a:p>
          </p:txBody>
        </p:sp>
      </p:grp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6477" y="6205284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249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1198" y="6141883"/>
            <a:ext cx="457200" cy="457200"/>
          </a:xfrm>
        </p:spPr>
        <p:txBody>
          <a:bodyPr/>
          <a:lstStyle/>
          <a:p>
            <a:fld id="{AB7DBAA0-958E-49A2-97E1-9B3A98B73444}" type="slidenum">
              <a:rPr lang="en-SG" smtClean="0"/>
              <a:t>4</a:t>
            </a:fld>
            <a:endParaRPr lang="en-SG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4684" y="1032388"/>
            <a:ext cx="7772400" cy="5002162"/>
          </a:xfrm>
        </p:spPr>
        <p:txBody>
          <a:bodyPr/>
          <a:lstStyle/>
          <a:p>
            <a:pPr marL="0" indent="214313">
              <a:buFont typeface="Wingdings" pitchFamily="2" charset="2"/>
              <a:buChar char="þ"/>
            </a:pPr>
            <a:r>
              <a:rPr lang="en-GB" altLang="en-US" sz="3200" dirty="0" smtClean="0">
                <a:solidFill>
                  <a:srgbClr val="00000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GB" altLang="en-US" sz="2800" dirty="0">
                <a:solidFill>
                  <a:srgbClr val="000000"/>
                </a:solidFill>
              </a:rPr>
              <a:t>Load2: Z</a:t>
            </a:r>
            <a:r>
              <a:rPr lang="en-GB" altLang="en-US" sz="2800" baseline="-25000" dirty="0">
                <a:solidFill>
                  <a:srgbClr val="000000"/>
                </a:solidFill>
              </a:rPr>
              <a:t>Y</a:t>
            </a:r>
            <a:r>
              <a:rPr lang="en-GB" altLang="en-US" sz="2800" dirty="0">
                <a:solidFill>
                  <a:srgbClr val="000000"/>
                </a:solidFill>
              </a:rPr>
              <a:t> = (10+j8) </a:t>
            </a:r>
            <a:r>
              <a:rPr lang="en-GB" altLang="en-US" sz="2800" dirty="0" smtClean="0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GB" alt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rgbClr val="000000"/>
                </a:solidFill>
              </a:rPr>
              <a:t> </a:t>
            </a:r>
            <a:endParaRPr lang="en-SG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01097" y="156424"/>
            <a:ext cx="6681019" cy="831272"/>
          </a:xfrm>
          <a:prstGeom prst="rect">
            <a:avLst/>
          </a:prstGeom>
        </p:spPr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b="1" dirty="0" smtClean="0">
                <a:solidFill>
                  <a:srgbClr val="C00000"/>
                </a:solidFill>
              </a:rPr>
              <a:t>Load 2- Star-connected impedances </a:t>
            </a:r>
            <a:endParaRPr lang="en-GB" altLang="en-US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227314" y="1103207"/>
            <a:ext cx="3651084" cy="2558547"/>
            <a:chOff x="5227314" y="1176949"/>
            <a:chExt cx="3651084" cy="2558547"/>
          </a:xfrm>
        </p:grpSpPr>
        <p:sp>
          <p:nvSpPr>
            <p:cNvPr id="13" name="Line 2"/>
            <p:cNvSpPr>
              <a:spLocks noChangeShapeType="1"/>
            </p:cNvSpPr>
            <p:nvPr/>
          </p:nvSpPr>
          <p:spPr bwMode="auto">
            <a:xfrm>
              <a:off x="5236694" y="2830863"/>
              <a:ext cx="2752969" cy="2500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Line 3"/>
            <p:cNvSpPr>
              <a:spLocks noChangeShapeType="1"/>
            </p:cNvSpPr>
            <p:nvPr/>
          </p:nvSpPr>
          <p:spPr bwMode="auto">
            <a:xfrm flipV="1">
              <a:off x="8017802" y="1180795"/>
              <a:ext cx="0" cy="1703916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Line 4"/>
            <p:cNvSpPr>
              <a:spLocks noChangeShapeType="1"/>
            </p:cNvSpPr>
            <p:nvPr/>
          </p:nvSpPr>
          <p:spPr bwMode="auto">
            <a:xfrm flipV="1">
              <a:off x="5227314" y="1176949"/>
              <a:ext cx="2783453" cy="1661607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6478715" y="2849433"/>
              <a:ext cx="820732" cy="461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AFD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3000" dirty="0" smtClean="0">
                  <a:solidFill>
                    <a:srgbClr val="CC00FF"/>
                  </a:solidFill>
                </a:rPr>
                <a:t>P</a:t>
              </a:r>
              <a:r>
                <a:rPr lang="en-GB" altLang="en-US" sz="3000" baseline="-25000" dirty="0" smtClean="0">
                  <a:solidFill>
                    <a:srgbClr val="CC00FF"/>
                  </a:solidFill>
                </a:rPr>
                <a:t>Y</a:t>
              </a:r>
              <a:endParaRPr lang="en-GB" altLang="en-US" sz="3000" dirty="0">
                <a:solidFill>
                  <a:srgbClr val="CC00FF"/>
                </a:solidFill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8200708" y="1707740"/>
              <a:ext cx="67769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AFD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3000" dirty="0" smtClean="0">
                  <a:solidFill>
                    <a:srgbClr val="CC00FF"/>
                  </a:solidFill>
                </a:rPr>
                <a:t>Q</a:t>
              </a:r>
              <a:r>
                <a:rPr lang="en-GB" altLang="en-US" sz="3000" baseline="-25000" dirty="0" smtClean="0">
                  <a:solidFill>
                    <a:srgbClr val="CC00FF"/>
                  </a:solidFill>
                </a:rPr>
                <a:t>Y</a:t>
              </a:r>
              <a:endParaRPr lang="en-GB" altLang="en-US" sz="3000" dirty="0">
                <a:solidFill>
                  <a:srgbClr val="CC00FF"/>
                </a:solidFill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7579297" y="2382768"/>
              <a:ext cx="415056" cy="440403"/>
            </a:xfrm>
            <a:custGeom>
              <a:avLst/>
              <a:gdLst>
                <a:gd name="T0" fmla="*/ 0 w 168"/>
                <a:gd name="T1" fmla="*/ 194 h 195"/>
                <a:gd name="T2" fmla="*/ 0 w 168"/>
                <a:gd name="T3" fmla="*/ 183 h 195"/>
                <a:gd name="T4" fmla="*/ 0 w 168"/>
                <a:gd name="T5" fmla="*/ 0 h 195"/>
                <a:gd name="T6" fmla="*/ 167 w 168"/>
                <a:gd name="T7" fmla="*/ 0 h 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8" h="195">
                  <a:moveTo>
                    <a:pt x="0" y="194"/>
                  </a:moveTo>
                  <a:lnTo>
                    <a:pt x="0" y="183"/>
                  </a:lnTo>
                  <a:lnTo>
                    <a:pt x="0" y="0"/>
                  </a:lnTo>
                  <a:lnTo>
                    <a:pt x="167" y="0"/>
                  </a:lnTo>
                </a:path>
              </a:pathLst>
            </a:custGeom>
            <a:noFill/>
            <a:ln w="28575" cap="rnd" cmpd="sng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30372" y="3273831"/>
              <a:ext cx="2448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2400" dirty="0">
                  <a:solidFill>
                    <a:srgbClr val="CC00FF"/>
                  </a:solidFill>
                </a:rPr>
                <a:t>lagging power factor</a:t>
              </a:r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700788"/>
              </p:ext>
            </p:extLst>
          </p:nvPr>
        </p:nvGraphicFramePr>
        <p:xfrm>
          <a:off x="2040807" y="2094271"/>
          <a:ext cx="2516444" cy="41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4" name="Equation" r:id="rId3" imgW="1117440" imgH="203040" progId="Equation.3">
                  <p:embed/>
                </p:oleObj>
              </mc:Choice>
              <mc:Fallback>
                <p:oleObj name="Equation" r:id="rId3" imgW="111744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807" y="2094271"/>
                        <a:ext cx="2516444" cy="41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773008"/>
              </p:ext>
            </p:extLst>
          </p:nvPr>
        </p:nvGraphicFramePr>
        <p:xfrm>
          <a:off x="763588" y="2684463"/>
          <a:ext cx="334645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5" name="Equation" r:id="rId5" imgW="1765080" imgH="419040" progId="Equation.3">
                  <p:embed/>
                </p:oleObj>
              </mc:Choice>
              <mc:Fallback>
                <p:oleObj name="Equation" r:id="rId5" imgW="17650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2684463"/>
                        <a:ext cx="3346450" cy="7445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985818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284399"/>
              </p:ext>
            </p:extLst>
          </p:nvPr>
        </p:nvGraphicFramePr>
        <p:xfrm>
          <a:off x="726820" y="3591539"/>
          <a:ext cx="3948112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6" name="Equation" r:id="rId7" imgW="2082600" imgH="393480" progId="Equation.3">
                  <p:embed/>
                </p:oleObj>
              </mc:Choice>
              <mc:Fallback>
                <p:oleObj name="Equation" r:id="rId7" imgW="20826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820" y="3591539"/>
                        <a:ext cx="3948112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145917"/>
              </p:ext>
            </p:extLst>
          </p:nvPr>
        </p:nvGraphicFramePr>
        <p:xfrm>
          <a:off x="765739" y="4380528"/>
          <a:ext cx="56784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7" name="Equation" r:id="rId9" imgW="2997000" imgH="457200" progId="Equation.3">
                  <p:embed/>
                </p:oleObj>
              </mc:Choice>
              <mc:Fallback>
                <p:oleObj name="Equation" r:id="rId9" imgW="29970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739" y="4380528"/>
                        <a:ext cx="5678487" cy="812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solidFill>
                          <a:srgbClr val="FFC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110214"/>
              </p:ext>
            </p:extLst>
          </p:nvPr>
        </p:nvGraphicFramePr>
        <p:xfrm>
          <a:off x="742234" y="5329083"/>
          <a:ext cx="56784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8" name="Equation" r:id="rId11" imgW="2997000" imgH="457200" progId="Equation.3">
                  <p:embed/>
                </p:oleObj>
              </mc:Choice>
              <mc:Fallback>
                <p:oleObj name="Equation" r:id="rId11" imgW="29970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234" y="5329083"/>
                        <a:ext cx="5678488" cy="812800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solidFill>
                          <a:srgbClr val="00B05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32" y="6226561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433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5308" y="6151307"/>
            <a:ext cx="457200" cy="457200"/>
          </a:xfrm>
        </p:spPr>
        <p:txBody>
          <a:bodyPr/>
          <a:lstStyle/>
          <a:p>
            <a:fld id="{AB7DBAA0-958E-49A2-97E1-9B3A98B73444}" type="slidenum">
              <a:rPr lang="en-SG" smtClean="0"/>
              <a:t>5</a:t>
            </a:fld>
            <a:endParaRPr lang="en-SG"/>
          </a:p>
        </p:txBody>
      </p:sp>
      <p:sp>
        <p:nvSpPr>
          <p:cNvPr id="7" name="Text Box 2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78307"/>
          </a:xfrm>
          <a:noFill/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bg1"/>
                </a:solidFill>
                <a:prstDash val="solid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algn="ctr"/>
            <a:r>
              <a:rPr lang="en-GB" altLang="en-US" sz="3600" b="1" dirty="0">
                <a:solidFill>
                  <a:srgbClr val="C00000"/>
                </a:solidFill>
              </a:rPr>
              <a:t>Power Triangles of Combined Loads </a:t>
            </a:r>
            <a:endParaRPr lang="en-GB" altLang="en-US" sz="3600" b="1" dirty="0" smtClean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088194" y="2253582"/>
            <a:ext cx="3790335" cy="2558547"/>
            <a:chOff x="5132439" y="1176949"/>
            <a:chExt cx="3790335" cy="2558547"/>
          </a:xfrm>
        </p:grpSpPr>
        <p:sp>
          <p:nvSpPr>
            <p:cNvPr id="31" name="Line 2"/>
            <p:cNvSpPr>
              <a:spLocks noChangeShapeType="1"/>
            </p:cNvSpPr>
            <p:nvPr/>
          </p:nvSpPr>
          <p:spPr bwMode="auto">
            <a:xfrm>
              <a:off x="5236694" y="2830863"/>
              <a:ext cx="2752969" cy="2500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Line 3"/>
            <p:cNvSpPr>
              <a:spLocks noChangeShapeType="1"/>
            </p:cNvSpPr>
            <p:nvPr/>
          </p:nvSpPr>
          <p:spPr bwMode="auto">
            <a:xfrm flipV="1">
              <a:off x="8017802" y="1180795"/>
              <a:ext cx="0" cy="1703916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3" name="Line 4"/>
            <p:cNvSpPr>
              <a:spLocks noChangeShapeType="1"/>
            </p:cNvSpPr>
            <p:nvPr/>
          </p:nvSpPr>
          <p:spPr bwMode="auto">
            <a:xfrm flipV="1">
              <a:off x="5227314" y="1176949"/>
              <a:ext cx="2783453" cy="1661607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6478715" y="2849433"/>
              <a:ext cx="820732" cy="461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AFD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3000" dirty="0" smtClean="0">
                  <a:solidFill>
                    <a:srgbClr val="CC00FF"/>
                  </a:solidFill>
                </a:rPr>
                <a:t>P</a:t>
              </a:r>
              <a:r>
                <a:rPr lang="en-GB" altLang="en-US" sz="3000" baseline="-25000" dirty="0" smtClean="0">
                  <a:solidFill>
                    <a:srgbClr val="CC00FF"/>
                  </a:solidFill>
                </a:rPr>
                <a:t>Y</a:t>
              </a:r>
              <a:endParaRPr lang="en-GB" altLang="en-US" sz="3000" dirty="0">
                <a:solidFill>
                  <a:srgbClr val="CC00FF"/>
                </a:solidFill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8200708" y="1707740"/>
              <a:ext cx="67769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AFD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3000" dirty="0" smtClean="0">
                  <a:solidFill>
                    <a:srgbClr val="CC00FF"/>
                  </a:solidFill>
                </a:rPr>
                <a:t>Q</a:t>
              </a:r>
              <a:r>
                <a:rPr lang="en-GB" altLang="en-US" sz="3000" baseline="-25000" dirty="0" smtClean="0">
                  <a:solidFill>
                    <a:srgbClr val="CC00FF"/>
                  </a:solidFill>
                </a:rPr>
                <a:t>Y</a:t>
              </a:r>
              <a:endParaRPr lang="en-GB" altLang="en-US" sz="3000" dirty="0">
                <a:solidFill>
                  <a:srgbClr val="CC00FF"/>
                </a:solidFill>
              </a:endParaRPr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7579297" y="2382768"/>
              <a:ext cx="415056" cy="440403"/>
            </a:xfrm>
            <a:custGeom>
              <a:avLst/>
              <a:gdLst>
                <a:gd name="T0" fmla="*/ 0 w 168"/>
                <a:gd name="T1" fmla="*/ 194 h 195"/>
                <a:gd name="T2" fmla="*/ 0 w 168"/>
                <a:gd name="T3" fmla="*/ 183 h 195"/>
                <a:gd name="T4" fmla="*/ 0 w 168"/>
                <a:gd name="T5" fmla="*/ 0 h 195"/>
                <a:gd name="T6" fmla="*/ 167 w 168"/>
                <a:gd name="T7" fmla="*/ 0 h 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8" h="195">
                  <a:moveTo>
                    <a:pt x="0" y="194"/>
                  </a:moveTo>
                  <a:lnTo>
                    <a:pt x="0" y="183"/>
                  </a:lnTo>
                  <a:lnTo>
                    <a:pt x="0" y="0"/>
                  </a:lnTo>
                  <a:lnTo>
                    <a:pt x="167" y="0"/>
                  </a:lnTo>
                </a:path>
              </a:pathLst>
            </a:custGeom>
            <a:noFill/>
            <a:ln w="28575" cap="rnd" cmpd="sng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32439" y="3273831"/>
              <a:ext cx="379033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2400" dirty="0" smtClean="0">
                  <a:solidFill>
                    <a:srgbClr val="CC00FF"/>
                  </a:solidFill>
                </a:rPr>
                <a:t>lagging </a:t>
              </a:r>
              <a:r>
                <a:rPr lang="en-SG" sz="2400" dirty="0">
                  <a:solidFill>
                    <a:srgbClr val="CC00FF"/>
                  </a:solidFill>
                </a:rPr>
                <a:t>power factor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0723" y="2405982"/>
            <a:ext cx="4100051" cy="2558547"/>
            <a:chOff x="5098025" y="1176949"/>
            <a:chExt cx="4100051" cy="2558547"/>
          </a:xfrm>
        </p:grpSpPr>
        <p:sp>
          <p:nvSpPr>
            <p:cNvPr id="40" name="Line 2"/>
            <p:cNvSpPr>
              <a:spLocks noChangeShapeType="1"/>
            </p:cNvSpPr>
            <p:nvPr/>
          </p:nvSpPr>
          <p:spPr bwMode="auto">
            <a:xfrm>
              <a:off x="5236694" y="2830863"/>
              <a:ext cx="2752969" cy="25001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1" name="Line 3"/>
            <p:cNvSpPr>
              <a:spLocks noChangeShapeType="1"/>
            </p:cNvSpPr>
            <p:nvPr/>
          </p:nvSpPr>
          <p:spPr bwMode="auto">
            <a:xfrm flipV="1">
              <a:off x="8017802" y="1180795"/>
              <a:ext cx="0" cy="1703916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2" name="Line 4"/>
            <p:cNvSpPr>
              <a:spLocks noChangeShapeType="1"/>
            </p:cNvSpPr>
            <p:nvPr/>
          </p:nvSpPr>
          <p:spPr bwMode="auto">
            <a:xfrm flipV="1">
              <a:off x="5227314" y="1176949"/>
              <a:ext cx="2783453" cy="1661607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5981770" y="1534044"/>
              <a:ext cx="729279" cy="461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AFD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3000" dirty="0" smtClean="0">
                  <a:solidFill>
                    <a:schemeClr val="bg2">
                      <a:lumMod val="50000"/>
                    </a:schemeClr>
                  </a:solidFill>
                </a:rPr>
                <a:t>S</a:t>
              </a:r>
              <a:r>
                <a:rPr lang="en-GB" altLang="en-US" sz="3000" cap="small" baseline="-25000" dirty="0" smtClean="0">
                  <a:solidFill>
                    <a:schemeClr val="bg2">
                      <a:lumMod val="50000"/>
                    </a:schemeClr>
                  </a:solidFill>
                </a:rPr>
                <a:t>IM</a:t>
              </a:r>
              <a:endParaRPr lang="en-GB" altLang="en-US" sz="3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6478715" y="2849433"/>
              <a:ext cx="820732" cy="461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AFD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3000" dirty="0" smtClean="0">
                  <a:solidFill>
                    <a:schemeClr val="bg2">
                      <a:lumMod val="50000"/>
                    </a:schemeClr>
                  </a:solidFill>
                </a:rPr>
                <a:t>P</a:t>
              </a:r>
              <a:r>
                <a:rPr lang="en-GB" altLang="en-US" sz="3000" baseline="-25000" dirty="0" smtClean="0">
                  <a:solidFill>
                    <a:schemeClr val="bg2">
                      <a:lumMod val="50000"/>
                    </a:schemeClr>
                  </a:solidFill>
                </a:rPr>
                <a:t>IM</a:t>
              </a:r>
              <a:endParaRPr lang="en-GB" altLang="en-US" sz="3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8200708" y="1707740"/>
              <a:ext cx="677690" cy="461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AFD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3000" dirty="0" smtClean="0">
                  <a:solidFill>
                    <a:schemeClr val="bg2">
                      <a:lumMod val="50000"/>
                    </a:schemeClr>
                  </a:solidFill>
                </a:rPr>
                <a:t>Q</a:t>
              </a:r>
              <a:r>
                <a:rPr lang="en-GB" altLang="en-US" sz="3000" baseline="-25000" dirty="0" smtClean="0">
                  <a:solidFill>
                    <a:schemeClr val="bg2">
                      <a:lumMod val="50000"/>
                    </a:schemeClr>
                  </a:solidFill>
                </a:rPr>
                <a:t>IM</a:t>
              </a:r>
              <a:endParaRPr lang="en-GB" altLang="en-US" sz="3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7579297" y="2382768"/>
              <a:ext cx="415056" cy="440403"/>
            </a:xfrm>
            <a:custGeom>
              <a:avLst/>
              <a:gdLst>
                <a:gd name="T0" fmla="*/ 0 w 168"/>
                <a:gd name="T1" fmla="*/ 194 h 195"/>
                <a:gd name="T2" fmla="*/ 0 w 168"/>
                <a:gd name="T3" fmla="*/ 183 h 195"/>
                <a:gd name="T4" fmla="*/ 0 w 168"/>
                <a:gd name="T5" fmla="*/ 0 h 195"/>
                <a:gd name="T6" fmla="*/ 167 w 168"/>
                <a:gd name="T7" fmla="*/ 0 h 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8" h="195">
                  <a:moveTo>
                    <a:pt x="0" y="194"/>
                  </a:moveTo>
                  <a:lnTo>
                    <a:pt x="0" y="183"/>
                  </a:lnTo>
                  <a:lnTo>
                    <a:pt x="0" y="0"/>
                  </a:lnTo>
                  <a:lnTo>
                    <a:pt x="167" y="0"/>
                  </a:lnTo>
                </a:path>
              </a:pathLst>
            </a:custGeom>
            <a:noFill/>
            <a:ln w="28575" cap="rnd" cmpd="sng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98025" y="3273831"/>
              <a:ext cx="41000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2400" dirty="0" smtClean="0">
                  <a:solidFill>
                    <a:srgbClr val="0070C0"/>
                  </a:solidFill>
                </a:rPr>
                <a:t>lagging </a:t>
              </a:r>
              <a:r>
                <a:rPr lang="en-SG" sz="2400" dirty="0">
                  <a:solidFill>
                    <a:srgbClr val="0070C0"/>
                  </a:solidFill>
                </a:rPr>
                <a:t>power factor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4989871" y="1597432"/>
            <a:ext cx="3790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smtClean="0">
                <a:solidFill>
                  <a:srgbClr val="CC00FF"/>
                </a:solidFill>
              </a:rPr>
              <a:t>Load 2 – Star-connected load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73626" y="1602347"/>
            <a:ext cx="4100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smtClean="0">
                <a:solidFill>
                  <a:srgbClr val="0070C0"/>
                </a:solidFill>
              </a:rPr>
              <a:t>Load 1 – Induction motor</a:t>
            </a:r>
          </a:p>
        </p:txBody>
      </p:sp>
      <p:sp>
        <p:nvSpPr>
          <p:cNvPr id="2" name="Plus 1"/>
          <p:cNvSpPr/>
          <p:nvPr/>
        </p:nvSpPr>
        <p:spPr>
          <a:xfrm>
            <a:off x="4262285" y="2625213"/>
            <a:ext cx="914400" cy="943897"/>
          </a:xfrm>
          <a:prstGeom prst="mathPlus">
            <a:avLst>
              <a:gd name="adj1" fmla="val 25455"/>
            </a:avLst>
          </a:prstGeom>
          <a:solidFill>
            <a:srgbClr val="FF99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0012" y="6262456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99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8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65575" y="6170971"/>
            <a:ext cx="457200" cy="457200"/>
          </a:xfrm>
        </p:spPr>
        <p:txBody>
          <a:bodyPr/>
          <a:lstStyle/>
          <a:p>
            <a:fld id="{AB7DBAA0-958E-49A2-97E1-9B3A98B73444}" type="slidenum">
              <a:rPr lang="en-SG" smtClean="0"/>
              <a:t>6</a:t>
            </a:fld>
            <a:endParaRPr lang="en-SG"/>
          </a:p>
        </p:txBody>
      </p:sp>
      <p:sp>
        <p:nvSpPr>
          <p:cNvPr id="7" name="Text Box 21"/>
          <p:cNvSpPr>
            <a:spLocks noGrp="1" noChangeArrowheads="1"/>
          </p:cNvSpPr>
          <p:nvPr>
            <p:ph type="title"/>
          </p:nvPr>
        </p:nvSpPr>
        <p:spPr>
          <a:xfrm>
            <a:off x="693175" y="274638"/>
            <a:ext cx="7772400" cy="778307"/>
          </a:xfrm>
          <a:noFill/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bg1"/>
                </a:solidFill>
                <a:prstDash val="solid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algn="ctr"/>
            <a:r>
              <a:rPr lang="en-GB" altLang="en-US" sz="3600" b="1" dirty="0">
                <a:solidFill>
                  <a:srgbClr val="C00000"/>
                </a:solidFill>
              </a:rPr>
              <a:t>Power </a:t>
            </a:r>
            <a:r>
              <a:rPr lang="en-GB" altLang="en-US" sz="3600" b="1" dirty="0" smtClean="0">
                <a:solidFill>
                  <a:srgbClr val="C00000"/>
                </a:solidFill>
              </a:rPr>
              <a:t>Triangle </a:t>
            </a:r>
            <a:r>
              <a:rPr lang="en-GB" altLang="en-US" sz="3600" b="1" dirty="0">
                <a:solidFill>
                  <a:srgbClr val="C00000"/>
                </a:solidFill>
              </a:rPr>
              <a:t>of Combined Loads </a:t>
            </a:r>
            <a:endParaRPr lang="en-GB" altLang="en-US" sz="3600" b="1" dirty="0" smtClean="0">
              <a:solidFill>
                <a:srgbClr val="C00000"/>
              </a:solidFill>
            </a:endParaRPr>
          </a:p>
        </p:txBody>
      </p: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2063401" y="1194155"/>
            <a:ext cx="5473026" cy="3698426"/>
            <a:chOff x="864" y="1780"/>
            <a:chExt cx="1446" cy="1010"/>
          </a:xfrm>
        </p:grpSpPr>
        <p:sp>
          <p:nvSpPr>
            <p:cNvPr id="10" name="Line 2"/>
            <p:cNvSpPr>
              <a:spLocks noChangeShapeType="1"/>
            </p:cNvSpPr>
            <p:nvPr/>
          </p:nvSpPr>
          <p:spPr bwMode="auto">
            <a:xfrm>
              <a:off x="864" y="2652"/>
              <a:ext cx="1192" cy="7"/>
            </a:xfrm>
            <a:prstGeom prst="line">
              <a:avLst/>
            </a:prstGeom>
            <a:noFill/>
            <a:ln w="34925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Line 3"/>
            <p:cNvSpPr>
              <a:spLocks noChangeShapeType="1"/>
            </p:cNvSpPr>
            <p:nvPr/>
          </p:nvSpPr>
          <p:spPr bwMode="auto">
            <a:xfrm flipV="1">
              <a:off x="2050" y="1782"/>
              <a:ext cx="0" cy="872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 flipV="1">
              <a:off x="864" y="1780"/>
              <a:ext cx="1183" cy="870"/>
            </a:xfrm>
            <a:prstGeom prst="line">
              <a:avLst/>
            </a:prstGeom>
            <a:noFill/>
            <a:ln w="34925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473" y="2664"/>
              <a:ext cx="164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AFD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3000" dirty="0" smtClean="0">
                  <a:solidFill>
                    <a:srgbClr val="663300"/>
                  </a:solidFill>
                </a:rPr>
                <a:t>P</a:t>
              </a:r>
              <a:r>
                <a:rPr lang="en-GB" altLang="en-US" sz="3000" baseline="-25000" dirty="0" smtClean="0">
                  <a:solidFill>
                    <a:srgbClr val="663300"/>
                  </a:solidFill>
                </a:rPr>
                <a:t>1</a:t>
              </a:r>
              <a:endParaRPr lang="en-GB" altLang="en-US" sz="3000" dirty="0">
                <a:solidFill>
                  <a:srgbClr val="663300"/>
                </a:solidFill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095" y="2133"/>
              <a:ext cx="215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AFD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3000" dirty="0" smtClean="0">
                  <a:solidFill>
                    <a:srgbClr val="663300"/>
                  </a:solidFill>
                </a:rPr>
                <a:t>Q</a:t>
              </a:r>
              <a:r>
                <a:rPr lang="en-GB" altLang="en-US" sz="3000" baseline="-25000" dirty="0" smtClean="0">
                  <a:solidFill>
                    <a:srgbClr val="663300"/>
                  </a:solidFill>
                </a:rPr>
                <a:t>1</a:t>
              </a:r>
              <a:endParaRPr lang="en-GB" altLang="en-US" sz="3000" dirty="0">
                <a:solidFill>
                  <a:srgbClr val="663300"/>
                </a:solidFill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1936" y="2513"/>
              <a:ext cx="104" cy="145"/>
            </a:xfrm>
            <a:custGeom>
              <a:avLst/>
              <a:gdLst>
                <a:gd name="T0" fmla="*/ 0 w 168"/>
                <a:gd name="T1" fmla="*/ 194 h 195"/>
                <a:gd name="T2" fmla="*/ 0 w 168"/>
                <a:gd name="T3" fmla="*/ 183 h 195"/>
                <a:gd name="T4" fmla="*/ 0 w 168"/>
                <a:gd name="T5" fmla="*/ 0 h 195"/>
                <a:gd name="T6" fmla="*/ 167 w 168"/>
                <a:gd name="T7" fmla="*/ 0 h 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8" h="195">
                  <a:moveTo>
                    <a:pt x="0" y="194"/>
                  </a:moveTo>
                  <a:lnTo>
                    <a:pt x="0" y="183"/>
                  </a:lnTo>
                  <a:lnTo>
                    <a:pt x="0" y="0"/>
                  </a:lnTo>
                  <a:lnTo>
                    <a:pt x="167" y="0"/>
                  </a:lnTo>
                </a:path>
              </a:pathLst>
            </a:custGeom>
            <a:noFill/>
            <a:ln w="34925" cap="rnd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914442"/>
              </p:ext>
            </p:extLst>
          </p:nvPr>
        </p:nvGraphicFramePr>
        <p:xfrm>
          <a:off x="1866248" y="5000545"/>
          <a:ext cx="5544820" cy="471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3" imgW="2387520" imgH="215640" progId="Equation.3">
                  <p:embed/>
                </p:oleObj>
              </mc:Choice>
              <mc:Fallback>
                <p:oleObj name="Equation" r:id="rId3" imgW="2387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248" y="5000545"/>
                        <a:ext cx="5544820" cy="47110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740190"/>
              </p:ext>
            </p:extLst>
          </p:nvPr>
        </p:nvGraphicFramePr>
        <p:xfrm>
          <a:off x="1913840" y="5608319"/>
          <a:ext cx="5504599" cy="438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5" imgW="2616120" imgH="215640" progId="Equation.3">
                  <p:embed/>
                </p:oleObj>
              </mc:Choice>
              <mc:Fallback>
                <p:oleObj name="Equation" r:id="rId5" imgW="2616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840" y="5608319"/>
                        <a:ext cx="5504599" cy="438519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9794" y="6203712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517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40941" y="6180690"/>
            <a:ext cx="457200" cy="457200"/>
          </a:xfrm>
        </p:spPr>
        <p:txBody>
          <a:bodyPr/>
          <a:lstStyle/>
          <a:p>
            <a:fld id="{AB7DBAA0-958E-49A2-97E1-9B3A98B73444}" type="slidenum">
              <a:rPr lang="en-SG" smtClean="0"/>
              <a:t>7</a:t>
            </a:fld>
            <a:endParaRPr lang="en-SG"/>
          </a:p>
        </p:txBody>
      </p:sp>
      <p:sp>
        <p:nvSpPr>
          <p:cNvPr id="7" name="Text Box 21"/>
          <p:cNvSpPr>
            <a:spLocks noGrp="1" noChangeArrowheads="1"/>
          </p:cNvSpPr>
          <p:nvPr>
            <p:ph type="title"/>
          </p:nvPr>
        </p:nvSpPr>
        <p:spPr>
          <a:xfrm>
            <a:off x="693175" y="274638"/>
            <a:ext cx="7772400" cy="778307"/>
          </a:xfrm>
          <a:noFill/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bg1"/>
                </a:solidFill>
                <a:prstDash val="solid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algn="ctr"/>
            <a:r>
              <a:rPr lang="en-GB" altLang="en-US" sz="3600" b="1" dirty="0">
                <a:solidFill>
                  <a:srgbClr val="C00000"/>
                </a:solidFill>
              </a:rPr>
              <a:t>Power </a:t>
            </a:r>
            <a:r>
              <a:rPr lang="en-GB" altLang="en-US" sz="3600" b="1" dirty="0" smtClean="0">
                <a:solidFill>
                  <a:srgbClr val="C00000"/>
                </a:solidFill>
              </a:rPr>
              <a:t>Triangle </a:t>
            </a:r>
            <a:r>
              <a:rPr lang="en-GB" altLang="en-US" sz="3600" b="1" dirty="0">
                <a:solidFill>
                  <a:srgbClr val="C00000"/>
                </a:solidFill>
              </a:rPr>
              <a:t>of </a:t>
            </a:r>
            <a:r>
              <a:rPr lang="en-GB" altLang="en-US" sz="3600" b="1" dirty="0" smtClean="0">
                <a:solidFill>
                  <a:srgbClr val="C00000"/>
                </a:solidFill>
              </a:rPr>
              <a:t>Capacitor Bank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48988" y="1252561"/>
            <a:ext cx="3975529" cy="985521"/>
            <a:chOff x="3617813" y="2004729"/>
            <a:chExt cx="6553703" cy="985521"/>
          </a:xfrm>
        </p:grpSpPr>
        <p:sp>
          <p:nvSpPr>
            <p:cNvPr id="21" name="Rectangle 20"/>
            <p:cNvSpPr/>
            <p:nvPr/>
          </p:nvSpPr>
          <p:spPr>
            <a:xfrm>
              <a:off x="3617813" y="2528585"/>
              <a:ext cx="580000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improve to 0.95</a:t>
              </a:r>
              <a:r>
                <a:rPr lang="en-GB" altLang="en-US" sz="2400" dirty="0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 </a:t>
              </a:r>
              <a:r>
                <a:rPr lang="en-GB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lagging</a:t>
              </a:r>
              <a:endPara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3631263" y="2004729"/>
              <a:ext cx="6540253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AFD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2400" dirty="0" smtClean="0">
                  <a:solidFill>
                    <a:srgbClr val="C00000"/>
                  </a:solidFill>
                </a:rPr>
                <a:t>Introduce delta-connected capacitors for correction</a:t>
              </a:r>
              <a:endParaRPr lang="en-GB" alt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3959" y="2448232"/>
            <a:ext cx="5825014" cy="3617822"/>
            <a:chOff x="353959" y="2448232"/>
            <a:chExt cx="5825014" cy="3617822"/>
          </a:xfrm>
        </p:grpSpPr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96833" y="2448232"/>
              <a:ext cx="5782140" cy="3137626"/>
              <a:chOff x="864" y="1780"/>
              <a:chExt cx="1934" cy="1016"/>
            </a:xfrm>
          </p:grpSpPr>
          <p:sp>
            <p:nvSpPr>
              <p:cNvPr id="10" name="Line 2"/>
              <p:cNvSpPr>
                <a:spLocks noChangeShapeType="1"/>
              </p:cNvSpPr>
              <p:nvPr/>
            </p:nvSpPr>
            <p:spPr bwMode="auto">
              <a:xfrm>
                <a:off x="864" y="2652"/>
                <a:ext cx="1192" cy="7"/>
              </a:xfrm>
              <a:prstGeom prst="line">
                <a:avLst/>
              </a:prstGeom>
              <a:noFill/>
              <a:ln w="34925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Line 3"/>
              <p:cNvSpPr>
                <a:spLocks noChangeShapeType="1"/>
              </p:cNvSpPr>
              <p:nvPr/>
            </p:nvSpPr>
            <p:spPr bwMode="auto">
              <a:xfrm flipV="1">
                <a:off x="2050" y="1782"/>
                <a:ext cx="0" cy="872"/>
              </a:xfrm>
              <a:prstGeom prst="line">
                <a:avLst/>
              </a:prstGeom>
              <a:noFill/>
              <a:ln w="28575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Line 4"/>
              <p:cNvSpPr>
                <a:spLocks noChangeShapeType="1"/>
              </p:cNvSpPr>
              <p:nvPr/>
            </p:nvSpPr>
            <p:spPr bwMode="auto">
              <a:xfrm flipV="1">
                <a:off x="864" y="1780"/>
                <a:ext cx="1183" cy="870"/>
              </a:xfrm>
              <a:prstGeom prst="line">
                <a:avLst/>
              </a:prstGeom>
              <a:noFill/>
              <a:ln w="34925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1266" y="2676"/>
                <a:ext cx="627" cy="1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AFD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GB" altLang="en-US" sz="2400" dirty="0" smtClean="0">
                    <a:solidFill>
                      <a:srgbClr val="663300"/>
                    </a:solidFill>
                  </a:rPr>
                  <a:t>P</a:t>
                </a:r>
                <a:r>
                  <a:rPr lang="en-GB" altLang="en-US" sz="2400" baseline="-25000" dirty="0" smtClean="0">
                    <a:solidFill>
                      <a:srgbClr val="663300"/>
                    </a:solidFill>
                  </a:rPr>
                  <a:t>1</a:t>
                </a:r>
                <a:r>
                  <a:rPr lang="en-GB" altLang="en-US" sz="2400" dirty="0" smtClean="0">
                    <a:solidFill>
                      <a:srgbClr val="663300"/>
                    </a:solidFill>
                  </a:rPr>
                  <a:t>=26.5 kW</a:t>
                </a:r>
                <a:endParaRPr lang="en-GB" altLang="en-US" sz="2400" dirty="0">
                  <a:solidFill>
                    <a:srgbClr val="663300"/>
                  </a:solidFill>
                </a:endParaRPr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2080" y="2305"/>
                <a:ext cx="718" cy="1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AFD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GB" altLang="en-US" sz="2400" dirty="0" smtClean="0">
                    <a:solidFill>
                      <a:srgbClr val="663300"/>
                    </a:solidFill>
                  </a:rPr>
                  <a:t>Q</a:t>
                </a:r>
                <a:r>
                  <a:rPr lang="en-GB" altLang="en-US" sz="2400" baseline="-25000" dirty="0" smtClean="0">
                    <a:solidFill>
                      <a:srgbClr val="663300"/>
                    </a:solidFill>
                  </a:rPr>
                  <a:t>1</a:t>
                </a:r>
                <a:r>
                  <a:rPr lang="en-GB" altLang="en-US" sz="2400" dirty="0" smtClean="0">
                    <a:solidFill>
                      <a:srgbClr val="663300"/>
                    </a:solidFill>
                  </a:rPr>
                  <a:t>=20.4 </a:t>
                </a:r>
                <a:r>
                  <a:rPr lang="en-GB" altLang="en-US" sz="2400" dirty="0" err="1" smtClean="0">
                    <a:solidFill>
                      <a:srgbClr val="663300"/>
                    </a:solidFill>
                  </a:rPr>
                  <a:t>kVAR</a:t>
                </a:r>
                <a:endParaRPr lang="en-GB" altLang="en-US" sz="2400" dirty="0">
                  <a:solidFill>
                    <a:srgbClr val="663300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1910" y="2525"/>
                <a:ext cx="130" cy="133"/>
              </a:xfrm>
              <a:custGeom>
                <a:avLst/>
                <a:gdLst>
                  <a:gd name="T0" fmla="*/ 0 w 168"/>
                  <a:gd name="T1" fmla="*/ 194 h 195"/>
                  <a:gd name="T2" fmla="*/ 0 w 168"/>
                  <a:gd name="T3" fmla="*/ 183 h 195"/>
                  <a:gd name="T4" fmla="*/ 0 w 168"/>
                  <a:gd name="T5" fmla="*/ 0 h 195"/>
                  <a:gd name="T6" fmla="*/ 167 w 168"/>
                  <a:gd name="T7" fmla="*/ 0 h 1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8" h="195">
                    <a:moveTo>
                      <a:pt x="0" y="194"/>
                    </a:moveTo>
                    <a:lnTo>
                      <a:pt x="0" y="183"/>
                    </a:lnTo>
                    <a:lnTo>
                      <a:pt x="0" y="0"/>
                    </a:lnTo>
                    <a:lnTo>
                      <a:pt x="167" y="0"/>
                    </a:lnTo>
                  </a:path>
                </a:pathLst>
              </a:custGeom>
              <a:noFill/>
              <a:ln w="34925" cap="rnd" cmpd="sng">
                <a:solidFill>
                  <a:srgbClr val="66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53959" y="5604389"/>
              <a:ext cx="4144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663300"/>
                  </a:solidFill>
                </a:rPr>
                <a:t>Combined loads Power Triangle</a:t>
              </a:r>
              <a:endParaRPr lang="en-SG" sz="2400" dirty="0">
                <a:solidFill>
                  <a:srgbClr val="6633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99703" y="1928863"/>
            <a:ext cx="4144297" cy="2033087"/>
            <a:chOff x="4999703" y="1928863"/>
            <a:chExt cx="4144297" cy="2033087"/>
          </a:xfrm>
        </p:grpSpPr>
        <p:grpSp>
          <p:nvGrpSpPr>
            <p:cNvPr id="17" name="Group 16"/>
            <p:cNvGrpSpPr/>
            <p:nvPr/>
          </p:nvGrpSpPr>
          <p:grpSpPr>
            <a:xfrm>
              <a:off x="5719258" y="1928863"/>
              <a:ext cx="2362858" cy="1625500"/>
              <a:chOff x="5866741" y="3049738"/>
              <a:chExt cx="2806204" cy="663280"/>
            </a:xfrm>
          </p:grpSpPr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6010659" y="3155079"/>
                <a:ext cx="2662286" cy="5206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GB" altLang="en-US" sz="2800" dirty="0" smtClean="0">
                    <a:solidFill>
                      <a:srgbClr val="FF0000"/>
                    </a:solidFill>
                  </a:rPr>
                  <a:t>S</a:t>
                </a:r>
                <a:r>
                  <a:rPr lang="en-GB" altLang="en-US" sz="2800" baseline="-25000" dirty="0" smtClean="0">
                    <a:solidFill>
                      <a:srgbClr val="FF0000"/>
                    </a:solidFill>
                  </a:rPr>
                  <a:t>C </a:t>
                </a:r>
                <a:r>
                  <a:rPr lang="en-GB" altLang="en-US" sz="2800" dirty="0" smtClean="0">
                    <a:solidFill>
                      <a:srgbClr val="FF0000"/>
                    </a:solidFill>
                  </a:rPr>
                  <a:t>= Q</a:t>
                </a:r>
                <a:r>
                  <a:rPr lang="en-GB" altLang="en-US" sz="2800" baseline="-25000" dirty="0" smtClean="0">
                    <a:solidFill>
                      <a:srgbClr val="FF0000"/>
                    </a:solidFill>
                  </a:rPr>
                  <a:t>C</a:t>
                </a:r>
                <a:endParaRPr lang="en-GB" altLang="en-US" sz="28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5866741" y="3049738"/>
                <a:ext cx="3022" cy="66328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999703" y="3500285"/>
              <a:ext cx="4144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FF0000"/>
                  </a:solidFill>
                </a:rPr>
                <a:t>Capacitor Bank Power Triangle</a:t>
              </a:r>
              <a:endParaRPr lang="en-SG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3959" y="6180690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391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4369" y="6149360"/>
            <a:ext cx="457200" cy="457200"/>
          </a:xfrm>
        </p:spPr>
        <p:txBody>
          <a:bodyPr/>
          <a:lstStyle/>
          <a:p>
            <a:fld id="{AB7DBAA0-958E-49A2-97E1-9B3A98B73444}" type="slidenum">
              <a:rPr lang="en-SG" smtClean="0"/>
              <a:t>8</a:t>
            </a:fld>
            <a:endParaRPr lang="en-SG"/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548211" y="1245856"/>
            <a:ext cx="39498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GB" altLang="en-US" sz="2400" dirty="0" smtClean="0">
                <a:solidFill>
                  <a:srgbClr val="CC00FF"/>
                </a:solidFill>
              </a:rPr>
              <a:t>After Power Factor Correction</a:t>
            </a:r>
            <a:endParaRPr lang="en-GB" altLang="en-US" sz="2400" dirty="0">
              <a:solidFill>
                <a:srgbClr val="CC00FF"/>
              </a:solidFill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>
          <a:xfrm>
            <a:off x="693175" y="274638"/>
            <a:ext cx="7772400" cy="778307"/>
          </a:xfrm>
          <a:prstGeom prst="rect">
            <a:avLst/>
          </a:prstGeom>
          <a:noFill/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bg1"/>
                </a:solidFill>
                <a:prstDash val="solid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sz="3600" b="1" dirty="0" smtClean="0">
                <a:solidFill>
                  <a:srgbClr val="C00000"/>
                </a:solidFill>
              </a:rPr>
              <a:t>Power Triangle of after Correction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7200" y="1820226"/>
            <a:ext cx="5885006" cy="3160948"/>
            <a:chOff x="457200" y="1746484"/>
            <a:chExt cx="5885006" cy="3160948"/>
          </a:xfrm>
        </p:grpSpPr>
        <p:sp>
          <p:nvSpPr>
            <p:cNvPr id="43" name="Line 3"/>
            <p:cNvSpPr>
              <a:spLocks noChangeShapeType="1"/>
            </p:cNvSpPr>
            <p:nvPr/>
          </p:nvSpPr>
          <p:spPr bwMode="auto">
            <a:xfrm flipV="1">
              <a:off x="4041058" y="1746484"/>
              <a:ext cx="4835" cy="2737024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57200" y="1755056"/>
              <a:ext cx="5885006" cy="3152376"/>
              <a:chOff x="471949" y="1386346"/>
              <a:chExt cx="5885006" cy="3152376"/>
            </a:xfrm>
          </p:grpSpPr>
          <p:sp>
            <p:nvSpPr>
              <p:cNvPr id="42" name="Line 2"/>
              <p:cNvSpPr>
                <a:spLocks noChangeShapeType="1"/>
              </p:cNvSpPr>
              <p:nvPr/>
            </p:nvSpPr>
            <p:spPr bwMode="auto">
              <a:xfrm>
                <a:off x="485324" y="4094019"/>
                <a:ext cx="3563759" cy="21618"/>
              </a:xfrm>
              <a:prstGeom prst="line">
                <a:avLst/>
              </a:prstGeom>
              <a:noFill/>
              <a:ln w="34925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Line 4"/>
              <p:cNvSpPr>
                <a:spLocks noChangeShapeType="1"/>
              </p:cNvSpPr>
              <p:nvPr/>
            </p:nvSpPr>
            <p:spPr bwMode="auto">
              <a:xfrm flipV="1">
                <a:off x="471949" y="1386346"/>
                <a:ext cx="3564975" cy="2713704"/>
              </a:xfrm>
              <a:prstGeom prst="line">
                <a:avLst/>
              </a:prstGeom>
              <a:noFill/>
              <a:ln w="34925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ctangle 6"/>
              <p:cNvSpPr>
                <a:spLocks noChangeArrowheads="1"/>
              </p:cNvSpPr>
              <p:nvPr/>
            </p:nvSpPr>
            <p:spPr bwMode="auto">
              <a:xfrm>
                <a:off x="1687196" y="4168136"/>
                <a:ext cx="1874561" cy="3705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AFD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GB" altLang="en-US" sz="2400" dirty="0" smtClean="0">
                    <a:solidFill>
                      <a:srgbClr val="663300"/>
                    </a:solidFill>
                  </a:rPr>
                  <a:t>P</a:t>
                </a:r>
                <a:r>
                  <a:rPr lang="en-GB" altLang="en-US" sz="2400" baseline="-25000" dirty="0" smtClean="0">
                    <a:solidFill>
                      <a:srgbClr val="663300"/>
                    </a:solidFill>
                  </a:rPr>
                  <a:t>1</a:t>
                </a:r>
                <a:r>
                  <a:rPr lang="en-GB" altLang="en-US" sz="2400" dirty="0" smtClean="0">
                    <a:solidFill>
                      <a:srgbClr val="663300"/>
                    </a:solidFill>
                  </a:rPr>
                  <a:t>= 26.5 kW</a:t>
                </a:r>
                <a:endParaRPr lang="en-GB" altLang="en-US" sz="2400" dirty="0">
                  <a:solidFill>
                    <a:srgbClr val="663300"/>
                  </a:solidFill>
                </a:endParaRPr>
              </a:p>
            </p:txBody>
          </p:sp>
          <p:sp>
            <p:nvSpPr>
              <p:cNvPr id="47" name="Rectangle 7"/>
              <p:cNvSpPr>
                <a:spLocks noChangeArrowheads="1"/>
              </p:cNvSpPr>
              <p:nvPr/>
            </p:nvSpPr>
            <p:spPr bwMode="auto">
              <a:xfrm>
                <a:off x="4210328" y="2519145"/>
                <a:ext cx="2146627" cy="3705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AFD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GB" altLang="en-US" sz="2400" dirty="0" smtClean="0">
                    <a:solidFill>
                      <a:srgbClr val="663300"/>
                    </a:solidFill>
                  </a:rPr>
                  <a:t>Q</a:t>
                </a:r>
                <a:r>
                  <a:rPr lang="en-GB" altLang="en-US" sz="2400" baseline="-25000" dirty="0" smtClean="0">
                    <a:solidFill>
                      <a:srgbClr val="663300"/>
                    </a:solidFill>
                  </a:rPr>
                  <a:t>1 </a:t>
                </a:r>
                <a:r>
                  <a:rPr lang="en-GB" altLang="en-US" sz="2400" dirty="0" smtClean="0">
                    <a:solidFill>
                      <a:srgbClr val="663300"/>
                    </a:solidFill>
                  </a:rPr>
                  <a:t>= 20.4 </a:t>
                </a:r>
                <a:r>
                  <a:rPr lang="en-GB" altLang="en-US" sz="2400" dirty="0" err="1" smtClean="0">
                    <a:solidFill>
                      <a:srgbClr val="663300"/>
                    </a:solidFill>
                  </a:rPr>
                  <a:t>kVAR</a:t>
                </a:r>
                <a:endParaRPr lang="en-GB" altLang="en-US" sz="2400" dirty="0">
                  <a:solidFill>
                    <a:srgbClr val="663300"/>
                  </a:solidFill>
                </a:endParaRPr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3492794" y="3730303"/>
                <a:ext cx="563014" cy="367498"/>
              </a:xfrm>
              <a:custGeom>
                <a:avLst/>
                <a:gdLst>
                  <a:gd name="T0" fmla="*/ 0 w 168"/>
                  <a:gd name="T1" fmla="*/ 194 h 195"/>
                  <a:gd name="T2" fmla="*/ 0 w 168"/>
                  <a:gd name="T3" fmla="*/ 183 h 195"/>
                  <a:gd name="T4" fmla="*/ 0 w 168"/>
                  <a:gd name="T5" fmla="*/ 0 h 195"/>
                  <a:gd name="T6" fmla="*/ 167 w 168"/>
                  <a:gd name="T7" fmla="*/ 0 h 1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8" h="195">
                    <a:moveTo>
                      <a:pt x="0" y="194"/>
                    </a:moveTo>
                    <a:lnTo>
                      <a:pt x="0" y="183"/>
                    </a:lnTo>
                    <a:lnTo>
                      <a:pt x="0" y="0"/>
                    </a:lnTo>
                    <a:lnTo>
                      <a:pt x="167" y="0"/>
                    </a:lnTo>
                  </a:path>
                </a:pathLst>
              </a:custGeom>
              <a:noFill/>
              <a:ln w="34925" cap="rnd" cmpd="sng">
                <a:solidFill>
                  <a:srgbClr val="66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037944" y="1825623"/>
            <a:ext cx="2348110" cy="1625500"/>
            <a:chOff x="5866741" y="3049738"/>
            <a:chExt cx="2788688" cy="663280"/>
          </a:xfrm>
        </p:grpSpPr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5993143" y="3257386"/>
              <a:ext cx="2662286" cy="187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2400" dirty="0" smtClean="0">
                  <a:solidFill>
                    <a:srgbClr val="FF0000"/>
                  </a:solidFill>
                </a:rPr>
                <a:t>S</a:t>
              </a:r>
              <a:r>
                <a:rPr lang="en-GB" altLang="en-US" sz="2400" baseline="-25000" dirty="0" smtClean="0">
                  <a:solidFill>
                    <a:srgbClr val="FF0000"/>
                  </a:solidFill>
                </a:rPr>
                <a:t>C </a:t>
              </a:r>
              <a:r>
                <a:rPr lang="en-GB" altLang="en-US" sz="2400" dirty="0" smtClean="0">
                  <a:solidFill>
                    <a:srgbClr val="FF0000"/>
                  </a:solidFill>
                </a:rPr>
                <a:t>= Q</a:t>
              </a:r>
              <a:r>
                <a:rPr lang="en-GB" altLang="en-US" sz="2400" baseline="-25000" dirty="0" smtClean="0">
                  <a:solidFill>
                    <a:srgbClr val="FF0000"/>
                  </a:solidFill>
                </a:rPr>
                <a:t>C</a:t>
              </a:r>
              <a:endParaRPr lang="en-GB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866741" y="3049738"/>
              <a:ext cx="3022" cy="66328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98954" y="3451121"/>
            <a:ext cx="5872348" cy="1549327"/>
            <a:chOff x="469457" y="3377379"/>
            <a:chExt cx="5872348" cy="1549327"/>
          </a:xfrm>
        </p:grpSpPr>
        <p:grpSp>
          <p:nvGrpSpPr>
            <p:cNvPr id="36" name="Group 35"/>
            <p:cNvGrpSpPr/>
            <p:nvPr/>
          </p:nvGrpSpPr>
          <p:grpSpPr>
            <a:xfrm>
              <a:off x="1415846" y="4055807"/>
              <a:ext cx="606271" cy="707919"/>
              <a:chOff x="6297561" y="4581374"/>
              <a:chExt cx="606271" cy="458553"/>
            </a:xfrm>
          </p:grpSpPr>
          <p:sp>
            <p:nvSpPr>
              <p:cNvPr id="23" name="Arc 22"/>
              <p:cNvSpPr/>
              <p:nvPr/>
            </p:nvSpPr>
            <p:spPr>
              <a:xfrm>
                <a:off x="6297561" y="4638144"/>
                <a:ext cx="55418" cy="401783"/>
              </a:xfrm>
              <a:prstGeom prst="arc">
                <a:avLst/>
              </a:prstGeom>
              <a:ln w="22225">
                <a:solidFill>
                  <a:srgbClr val="F7932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FF9900"/>
                  </a:solidFill>
                </a:endParaRPr>
              </a:p>
            </p:txBody>
          </p:sp>
          <p:sp>
            <p:nvSpPr>
              <p:cNvPr id="39" name="Rectangle 7"/>
              <p:cNvSpPr>
                <a:spLocks noChangeArrowheads="1"/>
              </p:cNvSpPr>
              <p:nvPr/>
            </p:nvSpPr>
            <p:spPr bwMode="auto">
              <a:xfrm>
                <a:off x="6640940" y="4581374"/>
                <a:ext cx="2628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AFD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GB" altLang="en-US" sz="2400" dirty="0" smtClean="0">
                    <a:solidFill>
                      <a:srgbClr val="FF990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GB" altLang="en-US" sz="2400" baseline="-25000" dirty="0" smtClean="0">
                    <a:solidFill>
                      <a:srgbClr val="FF9900"/>
                    </a:solidFill>
                    <a:latin typeface="Symbol" panose="05050102010706020507" pitchFamily="18" charset="2"/>
                  </a:rPr>
                  <a:t>2</a:t>
                </a:r>
                <a:endParaRPr lang="en-GB" altLang="en-US" sz="2400" dirty="0">
                  <a:solidFill>
                    <a:srgbClr val="FF9900"/>
                  </a:solidFill>
                  <a:latin typeface="Symbol" panose="05050102010706020507" pitchFamily="18" charset="2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69457" y="3377379"/>
              <a:ext cx="5872348" cy="1549327"/>
              <a:chOff x="469457" y="3377379"/>
              <a:chExt cx="5872348" cy="1549327"/>
            </a:xfrm>
          </p:grpSpPr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3286531" y="4557374"/>
                <a:ext cx="97575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AFD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GB" altLang="en-US" sz="2400" b="1" dirty="0" smtClean="0">
                    <a:solidFill>
                      <a:srgbClr val="F79325"/>
                    </a:solidFill>
                  </a:rPr>
                  <a:t>= P</a:t>
                </a:r>
                <a:r>
                  <a:rPr lang="en-GB" altLang="en-US" sz="2400" b="1" baseline="-25000" dirty="0" smtClean="0">
                    <a:solidFill>
                      <a:srgbClr val="F79325"/>
                    </a:solidFill>
                  </a:rPr>
                  <a:t>T</a:t>
                </a:r>
                <a:endParaRPr lang="en-GB" altLang="en-US" sz="2400" b="1" dirty="0">
                  <a:solidFill>
                    <a:srgbClr val="F79325"/>
                  </a:solidFill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469457" y="3377379"/>
                <a:ext cx="5872348" cy="1125445"/>
                <a:chOff x="1767316" y="5102941"/>
                <a:chExt cx="5872348" cy="1125445"/>
              </a:xfrm>
            </p:grpSpPr>
            <p:sp>
              <p:nvSpPr>
                <p:cNvPr id="29" name="Line 2"/>
                <p:cNvSpPr>
                  <a:spLocks noChangeShapeType="1"/>
                </p:cNvSpPr>
                <p:nvPr/>
              </p:nvSpPr>
              <p:spPr bwMode="auto">
                <a:xfrm flipV="1">
                  <a:off x="1767316" y="6209071"/>
                  <a:ext cx="3586348" cy="3071"/>
                </a:xfrm>
                <a:prstGeom prst="line">
                  <a:avLst/>
                </a:pr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0" name="Line 3"/>
                <p:cNvSpPr>
                  <a:spLocks noChangeShapeType="1"/>
                </p:cNvSpPr>
                <p:nvPr/>
              </p:nvSpPr>
              <p:spPr bwMode="auto">
                <a:xfrm flipV="1">
                  <a:off x="5319972" y="5102942"/>
                  <a:ext cx="4195" cy="1125444"/>
                </a:xfrm>
                <a:prstGeom prst="line">
                  <a:avLst/>
                </a:pr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5" name="Rectangle 7"/>
                <p:cNvSpPr>
                  <a:spLocks noChangeArrowheads="1"/>
                </p:cNvSpPr>
                <p:nvPr/>
              </p:nvSpPr>
              <p:spPr bwMode="auto">
                <a:xfrm>
                  <a:off x="5452260" y="5417622"/>
                  <a:ext cx="2187404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FAFD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GB" altLang="en-US" sz="2400" b="1" dirty="0" smtClean="0">
                      <a:solidFill>
                        <a:srgbClr val="FF9900"/>
                      </a:solidFill>
                    </a:rPr>
                    <a:t>Q</a:t>
                  </a:r>
                  <a:r>
                    <a:rPr lang="en-GB" altLang="en-US" sz="2400" b="1" baseline="-25000" dirty="0" smtClean="0">
                      <a:solidFill>
                        <a:srgbClr val="FF9900"/>
                      </a:solidFill>
                    </a:rPr>
                    <a:t>T </a:t>
                  </a:r>
                  <a:r>
                    <a:rPr lang="en-GB" altLang="en-US" sz="2400" b="1" dirty="0" smtClean="0">
                      <a:solidFill>
                        <a:srgbClr val="FF9900"/>
                      </a:solidFill>
                    </a:rPr>
                    <a:t>= Q</a:t>
                  </a:r>
                  <a:r>
                    <a:rPr lang="en-GB" altLang="en-US" sz="2400" b="1" baseline="-25000" dirty="0" smtClean="0">
                      <a:solidFill>
                        <a:srgbClr val="FF9900"/>
                      </a:solidFill>
                    </a:rPr>
                    <a:t>1</a:t>
                  </a:r>
                  <a:r>
                    <a:rPr lang="en-GB" altLang="en-US" sz="2400" b="1" dirty="0" smtClean="0">
                      <a:solidFill>
                        <a:srgbClr val="FF9900"/>
                      </a:solidFill>
                    </a:rPr>
                    <a:t> - Q</a:t>
                  </a:r>
                  <a:r>
                    <a:rPr lang="en-GB" altLang="en-US" sz="2400" b="1" baseline="-25000" dirty="0" smtClean="0">
                      <a:solidFill>
                        <a:srgbClr val="FF9900"/>
                      </a:solidFill>
                    </a:rPr>
                    <a:t>C</a:t>
                  </a:r>
                  <a:endParaRPr lang="en-GB" altLang="en-US" sz="2400" b="1" dirty="0">
                    <a:solidFill>
                      <a:srgbClr val="FF9900"/>
                    </a:solidFill>
                  </a:endParaRPr>
                </a:p>
              </p:txBody>
            </p:sp>
            <p:sp>
              <p:nvSpPr>
                <p:cNvPr id="53" name="Line 2"/>
                <p:cNvSpPr>
                  <a:spLocks noChangeShapeType="1"/>
                </p:cNvSpPr>
                <p:nvPr/>
              </p:nvSpPr>
              <p:spPr bwMode="auto">
                <a:xfrm flipV="1">
                  <a:off x="1801730" y="5102941"/>
                  <a:ext cx="3522438" cy="1069869"/>
                </a:xfrm>
                <a:prstGeom prst="line">
                  <a:avLst/>
                </a:pr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>
                    <a:solidFill>
                      <a:srgbClr val="7030A0"/>
                    </a:solidFill>
                  </a:endParaRPr>
                </a:p>
              </p:txBody>
            </p:sp>
          </p:grpSp>
        </p:grpSp>
      </p:grpSp>
      <p:grpSp>
        <p:nvGrpSpPr>
          <p:cNvPr id="2" name="Group 1"/>
          <p:cNvGrpSpPr/>
          <p:nvPr/>
        </p:nvGrpSpPr>
        <p:grpSpPr>
          <a:xfrm>
            <a:off x="5881031" y="1579106"/>
            <a:ext cx="2618509" cy="1733853"/>
            <a:chOff x="5881031" y="1579106"/>
            <a:chExt cx="2618509" cy="1733853"/>
          </a:xfrm>
        </p:grpSpPr>
        <p:sp>
          <p:nvSpPr>
            <p:cNvPr id="25" name="Rectangle 24"/>
            <p:cNvSpPr/>
            <p:nvPr/>
          </p:nvSpPr>
          <p:spPr>
            <a:xfrm>
              <a:off x="5881031" y="1579106"/>
              <a:ext cx="26185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 power factor = cos </a:t>
              </a:r>
              <a:r>
                <a:rPr lang="en-GB" altLang="en-US" sz="2400" dirty="0">
                  <a:latin typeface="Symbol" panose="05050102010706020507" pitchFamily="18" charset="2"/>
                  <a:cs typeface="Times New Roman" panose="02020603050405020304" pitchFamily="18" charset="0"/>
                </a:rPr>
                <a:t>f</a:t>
              </a:r>
              <a:r>
                <a:rPr lang="en-GB" altLang="en-US" sz="2400" baseline="-25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2</a:t>
              </a:r>
              <a:r>
                <a:rPr lang="en-GB" altLang="en-US" sz="2400" dirty="0">
                  <a:latin typeface="Symbol" panose="05050102010706020507" pitchFamily="18" charset="2"/>
                  <a:cs typeface="Times New Roman" panose="02020603050405020304" pitchFamily="18" charset="0"/>
                </a:rPr>
                <a:t> </a:t>
              </a:r>
              <a:r>
                <a:rPr lang="en-GB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lagging</a:t>
              </a:r>
              <a:endParaRPr lang="en-SG" sz="2400" dirty="0"/>
            </a:p>
          </p:txBody>
        </p:sp>
        <p:graphicFrame>
          <p:nvGraphicFramePr>
            <p:cNvPr id="56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6316059"/>
                </p:ext>
              </p:extLst>
            </p:nvPr>
          </p:nvGraphicFramePr>
          <p:xfrm>
            <a:off x="6654648" y="2423959"/>
            <a:ext cx="1693862" cy="88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7" name="Equation" r:id="rId3" imgW="914400" imgH="457200" progId="Equation.3">
                    <p:embed/>
                  </p:oleObj>
                </mc:Choice>
                <mc:Fallback>
                  <p:oleObj name="Equation" r:id="rId3" imgW="914400" imgH="4572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4648" y="2423959"/>
                          <a:ext cx="1693862" cy="889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" name="Object 5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11514075"/>
              </p:ext>
            </p:extLst>
          </p:nvPr>
        </p:nvGraphicFramePr>
        <p:xfrm>
          <a:off x="4381654" y="4225720"/>
          <a:ext cx="4415745" cy="877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Equation" r:id="rId5" imgW="2171520" imgH="431640" progId="Equation.3">
                  <p:embed/>
                </p:oleObj>
              </mc:Choice>
              <mc:Fallback>
                <p:oleObj name="Equation" r:id="rId5" imgW="2171520" imgH="431640" progId="Equation.3">
                  <p:embed/>
                  <p:pic>
                    <p:nvPicPr>
                      <p:cNvPr id="0" name="Content Placeholder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654" y="4225720"/>
                        <a:ext cx="4415745" cy="877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22779792"/>
              </p:ext>
            </p:extLst>
          </p:nvPr>
        </p:nvGraphicFramePr>
        <p:xfrm>
          <a:off x="6570151" y="4690501"/>
          <a:ext cx="1143255" cy="45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Equation" r:id="rId7" imgW="634680" imgH="228600" progId="Equation.3">
                  <p:embed/>
                </p:oleObj>
              </mc:Choice>
              <mc:Fallback>
                <p:oleObj name="Equation" r:id="rId7" imgW="634680" imgH="2286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0151" y="4690501"/>
                        <a:ext cx="1143255" cy="45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65741604"/>
              </p:ext>
            </p:extLst>
          </p:nvPr>
        </p:nvGraphicFramePr>
        <p:xfrm>
          <a:off x="2123768" y="5335880"/>
          <a:ext cx="5491085" cy="843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9" imgW="2806560" imgH="431640" progId="Equation.3">
                  <p:embed/>
                </p:oleObj>
              </mc:Choice>
              <mc:Fallback>
                <p:oleObj name="Equation" r:id="rId9" imgW="2806560" imgH="43164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68" y="5335880"/>
                        <a:ext cx="5491085" cy="843693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33904086"/>
              </p:ext>
            </p:extLst>
          </p:nvPr>
        </p:nvGraphicFramePr>
        <p:xfrm>
          <a:off x="7609655" y="5728162"/>
          <a:ext cx="54768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Equation" r:id="rId11" imgW="304560" imgH="228600" progId="Equation.3">
                  <p:embed/>
                </p:oleObj>
              </mc:Choice>
              <mc:Fallback>
                <p:oleObj name="Equation" r:id="rId11" imgW="304560" imgH="228600" progId="Equation.3">
                  <p:embed/>
                  <p:pic>
                    <p:nvPicPr>
                      <p:cNvPr id="0" name="Object 5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9655" y="5728162"/>
                        <a:ext cx="547688" cy="4556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3959" y="6180690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778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0896"/>
            <a:ext cx="7772400" cy="833726"/>
          </a:xfrm>
        </p:spPr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Value of the Phase Capacitor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1329" y="6172200"/>
            <a:ext cx="457200" cy="457200"/>
          </a:xfrm>
        </p:spPr>
        <p:txBody>
          <a:bodyPr/>
          <a:lstStyle/>
          <a:p>
            <a:fld id="{AB7DBAA0-958E-49A2-97E1-9B3A98B73444}" type="slidenum">
              <a:rPr lang="en-SG" smtClean="0"/>
              <a:t>9</a:t>
            </a:fld>
            <a:endParaRPr lang="en-SG"/>
          </a:p>
        </p:txBody>
      </p:sp>
      <p:sp>
        <p:nvSpPr>
          <p:cNvPr id="7" name="Rectangle 10"/>
          <p:cNvSpPr>
            <a:spLocks noGrp="1" noChangeArrowheads="1"/>
          </p:cNvSpPr>
          <p:nvPr>
            <p:ph sz="quarter" idx="1"/>
          </p:nvPr>
        </p:nvSpPr>
        <p:spPr bwMode="auto">
          <a:xfrm>
            <a:off x="957751" y="1106352"/>
            <a:ext cx="777240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</a:pPr>
            <a:r>
              <a:rPr lang="en-GB" altLang="en-US" sz="2800" dirty="0" smtClean="0">
                <a:solidFill>
                  <a:schemeClr val="tx1"/>
                </a:solidFill>
              </a:rPr>
              <a:t>From rating of capacitor bank, Q</a:t>
            </a:r>
            <a:r>
              <a:rPr lang="en-GB" altLang="en-US" sz="2800" baseline="-25000" dirty="0" smtClean="0">
                <a:solidFill>
                  <a:schemeClr val="tx1"/>
                </a:solidFill>
              </a:rPr>
              <a:t>C </a:t>
            </a:r>
            <a:r>
              <a:rPr lang="en-GB" altLang="en-US" sz="2800" dirty="0" smtClean="0">
                <a:solidFill>
                  <a:schemeClr val="tx1"/>
                </a:solidFill>
              </a:rPr>
              <a:t>= S</a:t>
            </a:r>
            <a:r>
              <a:rPr lang="en-GB" altLang="en-US" sz="2800" baseline="-25000" dirty="0" smtClean="0">
                <a:solidFill>
                  <a:schemeClr val="tx1"/>
                </a:solidFill>
              </a:rPr>
              <a:t>C </a:t>
            </a:r>
            <a:endParaRPr lang="en-GB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73945" y="1642124"/>
                <a:ext cx="4618934" cy="748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en-US" sz="2800" dirty="0" smtClean="0">
                    <a:solidFill>
                      <a:schemeClr val="accent2"/>
                    </a:solidFill>
                  </a:rPr>
                  <a:t>S</a:t>
                </a:r>
                <a:r>
                  <a:rPr lang="en-GB" altLang="en-US" sz="2800" baseline="-25000" dirty="0" smtClean="0">
                    <a:solidFill>
                      <a:schemeClr val="accent2"/>
                    </a:solidFill>
                  </a:rPr>
                  <a:t>C(PH) </a:t>
                </a:r>
                <a:r>
                  <a:rPr lang="en-GB" altLang="en-US" sz="2800" dirty="0" smtClean="0">
                    <a:solidFill>
                      <a:schemeClr val="accent2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en-US" sz="2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altLang="en-US" sz="2800" dirty="0">
                            <a:solidFill>
                              <a:schemeClr val="accent2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GB" altLang="en-US" sz="2800" baseline="-25000" dirty="0">
                            <a:solidFill>
                              <a:schemeClr val="accent2"/>
                            </a:solidFill>
                          </a:rPr>
                          <m:t>C</m:t>
                        </m:r>
                      </m:num>
                      <m:den>
                        <m:r>
                          <a:rPr lang="en-GB" altLang="en-US" sz="2800" b="0" i="0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GB" altLang="en-US" sz="2800" b="0" i="1" smtClean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alt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11.69 </m:t>
                        </m:r>
                        <m:r>
                          <m:rPr>
                            <m:sty m:val="p"/>
                          </m:rPr>
                          <a:rPr lang="en-GB" altLang="en-US" sz="2800" b="0" i="0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k</m:t>
                        </m:r>
                      </m:num>
                      <m:den>
                        <m:r>
                          <a:rPr lang="en-GB" alt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GB" altLang="en-US" sz="2800" b="0" i="1" smtClean="0">
                        <a:solidFill>
                          <a:schemeClr val="accent2"/>
                        </a:solidFill>
                        <a:latin typeface="Cambria Math"/>
                      </a:rPr>
                      <m:t>=3.9 </m:t>
                    </m:r>
                    <m:r>
                      <m:rPr>
                        <m:sty m:val="p"/>
                      </m:rPr>
                      <a:rPr lang="en-GB" altLang="en-US" sz="2800" b="0" i="0" smtClean="0">
                        <a:solidFill>
                          <a:schemeClr val="accent2"/>
                        </a:solidFill>
                        <a:latin typeface="Cambria Math"/>
                      </a:rPr>
                      <m:t>kVA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945" y="1642124"/>
                <a:ext cx="4618934" cy="748795"/>
              </a:xfrm>
              <a:prstGeom prst="rect">
                <a:avLst/>
              </a:prstGeom>
              <a:blipFill rotWithShape="1">
                <a:blip r:embed="rId3"/>
                <a:stretch>
                  <a:fillRect l="-2639" b="-138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78533" y="2263876"/>
            <a:ext cx="7442796" cy="106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>
              <a:lnSpc>
                <a:spcPct val="125000"/>
              </a:lnSpc>
              <a:spcBef>
                <a:spcPct val="20000"/>
              </a:spcBef>
              <a:spcAft>
                <a:spcPct val="4000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en-GB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Capacitor </a:t>
            </a:r>
            <a:r>
              <a:rPr lang="en-GB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bank connected </a:t>
            </a:r>
            <a:r>
              <a:rPr lang="en-GB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 delta</a:t>
            </a:r>
            <a:r>
              <a:rPr lang="en-GB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571500" indent="-571500">
              <a:lnSpc>
                <a:spcPct val="60000"/>
              </a:lnSpc>
              <a:spcBef>
                <a:spcPct val="20000"/>
              </a:spcBef>
              <a:spcAft>
                <a:spcPct val="40000"/>
              </a:spcAft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Phase voltage of capacitor bank =  </a:t>
            </a:r>
            <a:r>
              <a:rPr lang="en-GB" sz="28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line voltage = 415 V  </a:t>
            </a:r>
            <a:endParaRPr lang="en-GB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283107"/>
              </p:ext>
            </p:extLst>
          </p:nvPr>
        </p:nvGraphicFramePr>
        <p:xfrm>
          <a:off x="1194517" y="4301305"/>
          <a:ext cx="3625850" cy="919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5" name="Equation" r:id="rId4" imgW="1663560" imgH="431640" progId="Equation.3">
                  <p:embed/>
                </p:oleObj>
              </mc:Choice>
              <mc:Fallback>
                <p:oleObj name="Equation" r:id="rId4" imgW="16635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517" y="4301305"/>
                        <a:ext cx="3625850" cy="919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500229"/>
              </p:ext>
            </p:extLst>
          </p:nvPr>
        </p:nvGraphicFramePr>
        <p:xfrm>
          <a:off x="1173112" y="5290164"/>
          <a:ext cx="51165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Equation" r:id="rId6" imgW="2349360" imgH="431640" progId="Equation.3">
                  <p:embed/>
                </p:oleObj>
              </mc:Choice>
              <mc:Fallback>
                <p:oleObj name="Equation" r:id="rId6" imgW="23493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12" y="5290164"/>
                        <a:ext cx="5116513" cy="939800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solidFill>
                          <a:srgbClr val="7030A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456903" y="1735530"/>
                <a:ext cx="141584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altLang="en-US" sz="28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GB" altLang="en-US" sz="28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V</m:t>
                      </m:r>
                      <m:r>
                        <m:rPr>
                          <m:nor/>
                        </m:rPr>
                        <a:rPr lang="en-GB" altLang="en-US" sz="2800" b="0" i="0" baseline="-25000" dirty="0" smtClean="0">
                          <a:solidFill>
                            <a:schemeClr val="accent2"/>
                          </a:solidFill>
                        </a:rPr>
                        <m:t>PH</m:t>
                      </m:r>
                      <m:r>
                        <m:rPr>
                          <m:nor/>
                        </m:rPr>
                        <a:rPr lang="en-GB" altLang="en-US" sz="2800" b="0" i="0" baseline="-25000" dirty="0" smtClean="0">
                          <a:solidFill>
                            <a:schemeClr val="accent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GB" altLang="en-US" sz="2800" b="0" i="0" dirty="0" smtClean="0">
                          <a:solidFill>
                            <a:schemeClr val="accent2"/>
                          </a:solidFill>
                        </a:rPr>
                        <m:t>I</m:t>
                      </m:r>
                      <m:r>
                        <m:rPr>
                          <m:nor/>
                        </m:rPr>
                        <a:rPr lang="en-GB" altLang="en-US" sz="2800" b="0" i="0" baseline="-25000" dirty="0" smtClean="0">
                          <a:solidFill>
                            <a:schemeClr val="accent2"/>
                          </a:solidFill>
                        </a:rPr>
                        <m:t>PH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903" y="1735530"/>
                <a:ext cx="1415846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93609" y="3402098"/>
                <a:ext cx="4618934" cy="749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en-US" sz="2800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GB" altLang="en-US" sz="2800" baseline="-25000" dirty="0" smtClean="0">
                    <a:solidFill>
                      <a:schemeClr val="accent2"/>
                    </a:solidFill>
                  </a:rPr>
                  <a:t>PH </a:t>
                </a:r>
                <a:r>
                  <a:rPr lang="en-GB" altLang="en-US" sz="2800" dirty="0" smtClean="0">
                    <a:solidFill>
                      <a:schemeClr val="accent2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en-US" sz="2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altLang="en-US" sz="2800" dirty="0">
                            <a:solidFill>
                              <a:schemeClr val="accent2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GB" altLang="en-US" sz="2800" baseline="-25000" dirty="0">
                            <a:solidFill>
                              <a:schemeClr val="accent2"/>
                            </a:solidFill>
                          </a:rPr>
                          <m:t>C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altLang="en-US" sz="2800" b="0" i="0" dirty="0" smtClean="0">
                            <a:solidFill>
                              <a:schemeClr val="accent2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GB" altLang="en-US" sz="2800" baseline="-25000" dirty="0">
                            <a:solidFill>
                              <a:schemeClr val="accent2"/>
                            </a:solidFill>
                          </a:rPr>
                          <m:t>PH</m:t>
                        </m:r>
                      </m:den>
                    </m:f>
                    <m:r>
                      <a:rPr lang="en-GB" altLang="en-US" sz="2800" b="0" i="0" smtClean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alt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3.9 </m:t>
                        </m:r>
                        <m:r>
                          <m:rPr>
                            <m:sty m:val="p"/>
                          </m:rPr>
                          <a:rPr lang="en-GB" altLang="en-US" sz="2800" b="0" i="0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k</m:t>
                        </m:r>
                      </m:num>
                      <m:den>
                        <m:r>
                          <a:rPr lang="en-GB" alt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415</m:t>
                        </m:r>
                      </m:den>
                    </m:f>
                    <m:r>
                      <a:rPr lang="en-GB" altLang="en-US" sz="2800" b="0" i="1" smtClean="0">
                        <a:solidFill>
                          <a:schemeClr val="accent2"/>
                        </a:solidFill>
                        <a:latin typeface="Cambria Math"/>
                      </a:rPr>
                      <m:t>=9.4 </m:t>
                    </m:r>
                    <m:r>
                      <m:rPr>
                        <m:sty m:val="p"/>
                      </m:rPr>
                      <a:rPr lang="en-GB" altLang="en-US" sz="2800" b="0" i="0" smtClean="0">
                        <a:solidFill>
                          <a:schemeClr val="accent2"/>
                        </a:solidFill>
                        <a:latin typeface="Cambria Math"/>
                      </a:rPr>
                      <m:t>A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09" y="3402098"/>
                <a:ext cx="4618934" cy="749436"/>
              </a:xfrm>
              <a:prstGeom prst="rect">
                <a:avLst/>
              </a:prstGeom>
              <a:blipFill rotWithShape="1">
                <a:blip r:embed="rId9"/>
                <a:stretch>
                  <a:fillRect l="-2639" b="-138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389428"/>
              </p:ext>
            </p:extLst>
          </p:nvPr>
        </p:nvGraphicFramePr>
        <p:xfrm>
          <a:off x="4831633" y="4273958"/>
          <a:ext cx="1079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7" name="Equation" r:id="rId10" imgW="495000" imgH="393480" progId="Equation.3">
                  <p:embed/>
                </p:oleObj>
              </mc:Choice>
              <mc:Fallback>
                <p:oleObj name="Equation" r:id="rId10" imgW="49500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1633" y="4273958"/>
                        <a:ext cx="1079500" cy="857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3959" y="6180690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367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728</TotalTime>
  <Words>426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Calibri</vt:lpstr>
      <vt:lpstr>Cambria Math</vt:lpstr>
      <vt:lpstr>Franklin Gothic Book</vt:lpstr>
      <vt:lpstr>Perpetua</vt:lpstr>
      <vt:lpstr>Symbol</vt:lpstr>
      <vt:lpstr>Times New Roman</vt:lpstr>
      <vt:lpstr>Wingdings</vt:lpstr>
      <vt:lpstr>Wingdings 2</vt:lpstr>
      <vt:lpstr>Equity</vt:lpstr>
      <vt:lpstr>Equation</vt:lpstr>
      <vt:lpstr>Solution to Tutorial 7, Question 2 </vt:lpstr>
      <vt:lpstr>PowerPoint Presentation</vt:lpstr>
      <vt:lpstr>PowerPoint Presentation</vt:lpstr>
      <vt:lpstr>PowerPoint Presentation</vt:lpstr>
      <vt:lpstr>Power Triangles of Combined Loads </vt:lpstr>
      <vt:lpstr>Power Triangle of Combined Loads </vt:lpstr>
      <vt:lpstr>Power Triangle of Capacitor Bank</vt:lpstr>
      <vt:lpstr>PowerPoint Presentation</vt:lpstr>
      <vt:lpstr>Value of the Phase Capacitor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to Tutorial 4</dc:title>
  <dc:creator>Staff</dc:creator>
  <cp:lastModifiedBy>Lee Mei Lai</cp:lastModifiedBy>
  <cp:revision>75</cp:revision>
  <dcterms:created xsi:type="dcterms:W3CDTF">2013-12-29T13:34:11Z</dcterms:created>
  <dcterms:modified xsi:type="dcterms:W3CDTF">2020-04-06T07:54:13Z</dcterms:modified>
</cp:coreProperties>
</file>