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7"/>
  </p:notesMasterIdLst>
  <p:sldIdLst>
    <p:sldId id="262" r:id="rId2"/>
    <p:sldId id="259" r:id="rId3"/>
    <p:sldId id="263" r:id="rId4"/>
    <p:sldId id="264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8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2F395-0DC6-4858-83C8-0A828CBE4B6F}" type="datetimeFigureOut">
              <a:rPr lang="en-SG" smtClean="0"/>
              <a:t>6/4/2020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444F-A1C2-4757-BBAA-FE89EC1934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64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47B127-DDC9-4D6E-B5AD-8DF17F7C929E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747B-5F65-4277-B33E-2ED10C4ACBC9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B5E7A80-45AE-4BB0-B9FC-233989D95C30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ED75D-DF6C-40B2-9F02-358D0CD4DE8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B125A41-71E6-4FC9-86F7-F4249702B53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742CDC-8711-4DC4-9F25-5624ABD1FD2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80DF-3F5B-45AC-B101-724727BEDF5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65454B3-7688-4E1F-AF37-67297961586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85A6ACF-A66E-4ED8-9DAC-E16EFD9A1B0B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D0A506-9E55-4973-B27E-C963D25D7049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E243FB-4AE4-4B78-A003-A5AC1D195FB2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FA1BCDF-4F06-4593-B07A-F0222C33362B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December 2014  /LML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ET0053:Circuit Theory &amp; Analysis 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AED0485-92A8-40AC-87E1-9826BFDD195D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11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7.wmf"/><Relationship Id="rId10" Type="http://schemas.openxmlformats.org/officeDocument/2006/relationships/image" Target="../media/image5.wmf"/><Relationship Id="rId19" Type="http://schemas.openxmlformats.org/officeDocument/2006/relationships/image" Target="../media/image9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14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18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838200"/>
          </a:xfrm>
        </p:spPr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8, Question 2</a:t>
            </a:r>
            <a:endParaRPr lang="en-US" altLang="en-US" dirty="0" smtClean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Theory &amp; Analysis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/ LML 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8739" y="5977195"/>
            <a:ext cx="457200" cy="441325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4D936D-DD79-4458-ADAE-BF9877D5AE3A}" type="slidenum">
              <a:rPr lang="en-US" altLang="en-US" sz="1400" b="0">
                <a:solidFill>
                  <a:srgbClr val="000000"/>
                </a:solidFill>
              </a:rPr>
              <a:pPr/>
              <a:t>1</a:t>
            </a:fld>
            <a:endParaRPr lang="en-US" altLang="en-US" sz="1400" b="0" dirty="0">
              <a:solidFill>
                <a:srgbClr val="000000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86696" y="1504337"/>
            <a:ext cx="8189758" cy="4914184"/>
          </a:xfrm>
        </p:spPr>
        <p:txBody>
          <a:bodyPr>
            <a:normAutofit fontScale="62500" lnSpcReduction="20000"/>
          </a:bodyPr>
          <a:lstStyle/>
          <a:p>
            <a:pPr marL="0" indent="214313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?"/>
            </a:pPr>
            <a:r>
              <a:rPr lang="en-GB" altLang="en-US" sz="3800" dirty="0" smtClean="0">
                <a:solidFill>
                  <a:srgbClr val="000000"/>
                </a:solidFill>
              </a:rPr>
              <a:t>2. </a:t>
            </a:r>
            <a:r>
              <a:rPr lang="en-GB" altLang="en-US" sz="3800" dirty="0">
                <a:solidFill>
                  <a:srgbClr val="000000"/>
                </a:solidFill>
                <a:cs typeface="Times New Roman" pitchFamily="18" charset="0"/>
              </a:rPr>
              <a:t>A 3-phase, </a:t>
            </a:r>
            <a:r>
              <a:rPr lang="en-GB" altLang="en-US" sz="3800" dirty="0" smtClean="0">
                <a:solidFill>
                  <a:srgbClr val="000000"/>
                </a:solidFill>
                <a:cs typeface="Times New Roman" pitchFamily="18" charset="0"/>
              </a:rPr>
              <a:t>4-wire</a:t>
            </a:r>
            <a:r>
              <a:rPr lang="en-GB" altLang="en-US" sz="38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GB" altLang="en-US" sz="3800" dirty="0" smtClean="0">
                <a:solidFill>
                  <a:srgbClr val="000000"/>
                </a:solidFill>
                <a:cs typeface="Times New Roman" pitchFamily="18" charset="0"/>
              </a:rPr>
              <a:t>440V </a:t>
            </a:r>
            <a:r>
              <a:rPr lang="en-GB" altLang="en-US" sz="3800" dirty="0">
                <a:solidFill>
                  <a:srgbClr val="000000"/>
                </a:solidFill>
                <a:cs typeface="Times New Roman" pitchFamily="18" charset="0"/>
              </a:rPr>
              <a:t>system is loaded as follows:</a:t>
            </a:r>
          </a:p>
          <a:p>
            <a:pPr marL="0" indent="214313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GB" altLang="en-US" sz="3800" dirty="0">
                <a:solidFill>
                  <a:srgbClr val="000000"/>
                </a:solidFill>
                <a:cs typeface="Times New Roman" pitchFamily="18" charset="0"/>
              </a:rPr>
              <a:t>Resistance loads of 150 kW, 250 kW and 400 kW </a:t>
            </a:r>
          </a:p>
          <a:p>
            <a:pPr marL="0" indent="214313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GB" altLang="en-US" sz="3800" dirty="0">
                <a:solidFill>
                  <a:srgbClr val="000000"/>
                </a:solidFill>
                <a:cs typeface="Times New Roman" pitchFamily="18" charset="0"/>
              </a:rPr>
              <a:t>connected between neutral and the A, B and C lines </a:t>
            </a:r>
          </a:p>
          <a:p>
            <a:pPr marL="0" indent="214313">
              <a:lnSpc>
                <a:spcPct val="12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GB" altLang="en-US" sz="3800" dirty="0">
                <a:solidFill>
                  <a:srgbClr val="000000"/>
                </a:solidFill>
                <a:cs typeface="Times New Roman" pitchFamily="18" charset="0"/>
              </a:rPr>
              <a:t>respectively.  Calculate the:</a:t>
            </a:r>
          </a:p>
          <a:p>
            <a:pPr marL="0" indent="214313">
              <a:lnSpc>
                <a:spcPct val="120000"/>
              </a:lnSpc>
              <a:buClr>
                <a:schemeClr val="tx2"/>
              </a:buClr>
              <a:buFont typeface="Wingdings" pitchFamily="2" charset="2"/>
              <a:buAutoNum type="alphaLcParenBoth"/>
            </a:pPr>
            <a:r>
              <a:rPr lang="en-GB" altLang="en-US" sz="3800" dirty="0">
                <a:solidFill>
                  <a:srgbClr val="000000"/>
                </a:solidFill>
                <a:cs typeface="Times New Roman" pitchFamily="18" charset="0"/>
              </a:rPr>
              <a:t>  line currents,</a:t>
            </a:r>
          </a:p>
          <a:p>
            <a:pPr marL="0" indent="214313">
              <a:lnSpc>
                <a:spcPct val="120000"/>
              </a:lnSpc>
              <a:buClr>
                <a:schemeClr val="tx2"/>
              </a:buClr>
              <a:buFont typeface="Wingdings" pitchFamily="2" charset="2"/>
              <a:buAutoNum type="alphaLcParenBoth"/>
            </a:pPr>
            <a:r>
              <a:rPr lang="en-GB" altLang="en-US" sz="3800" dirty="0">
                <a:solidFill>
                  <a:srgbClr val="000000"/>
                </a:solidFill>
                <a:cs typeface="Times New Roman" pitchFamily="18" charset="0"/>
              </a:rPr>
              <a:t>  neutral current (flowing towards the supply) and</a:t>
            </a:r>
          </a:p>
          <a:p>
            <a:pPr marL="0" indent="214313">
              <a:lnSpc>
                <a:spcPct val="120000"/>
              </a:lnSpc>
              <a:spcAft>
                <a:spcPts val="1200"/>
              </a:spcAft>
              <a:buClr>
                <a:schemeClr val="tx2"/>
              </a:buClr>
              <a:buFont typeface="Wingdings" pitchFamily="2" charset="2"/>
              <a:buAutoNum type="alphaLcParenBoth"/>
            </a:pPr>
            <a:r>
              <a:rPr lang="en-GB" altLang="en-US" sz="3800" dirty="0">
                <a:solidFill>
                  <a:srgbClr val="000000"/>
                </a:solidFill>
                <a:cs typeface="Times New Roman" pitchFamily="18" charset="0"/>
              </a:rPr>
              <a:t>  total power of the system</a:t>
            </a:r>
            <a:r>
              <a:rPr lang="en-GB" altLang="en-US" sz="38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en-GB" altLang="en-US" sz="3800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SG" altLang="en-US" sz="3800" dirty="0" smtClean="0">
                <a:cs typeface="Times New Roman" pitchFamily="18" charset="0"/>
              </a:rPr>
              <a:t>Phase </a:t>
            </a:r>
            <a:r>
              <a:rPr lang="en-SG" altLang="en-US" sz="3800" dirty="0">
                <a:cs typeface="Times New Roman" pitchFamily="18" charset="0"/>
              </a:rPr>
              <a:t>sequence, ABC. Take V</a:t>
            </a:r>
            <a:r>
              <a:rPr lang="en-SG" altLang="en-US" sz="3800" baseline="-25000" dirty="0">
                <a:cs typeface="Times New Roman" pitchFamily="18" charset="0"/>
              </a:rPr>
              <a:t>AN</a:t>
            </a:r>
            <a:r>
              <a:rPr lang="en-SG" altLang="en-US" sz="3800" dirty="0">
                <a:cs typeface="Times New Roman" pitchFamily="18" charset="0"/>
              </a:rPr>
              <a:t> as  reference.</a:t>
            </a:r>
          </a:p>
          <a:p>
            <a:pPr marL="0" indent="0">
              <a:buNone/>
            </a:pPr>
            <a:endParaRPr lang="pt-BR" altLang="en-US" sz="1700" dirty="0" smtClean="0">
              <a:solidFill>
                <a:srgbClr val="00B050"/>
              </a:solidFill>
              <a:latin typeface="Times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en-US" sz="35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Ans: I</a:t>
            </a:r>
            <a:r>
              <a:rPr lang="pt-BR" altLang="en-US" sz="3500" baseline="-250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A</a:t>
            </a:r>
            <a:r>
              <a:rPr lang="pt-BR" altLang="en-US" sz="35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pt-BR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= 590.48</a:t>
            </a:r>
            <a:r>
              <a:rPr lang="en-US" altLang="en-US" sz="3500" dirty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Ð</a:t>
            </a:r>
            <a:r>
              <a:rPr lang="pt-BR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0</a:t>
            </a:r>
            <a:r>
              <a:rPr lang="pt-BR" altLang="en-US" sz="3500" baseline="300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o</a:t>
            </a:r>
            <a:r>
              <a:rPr lang="pt-BR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 A,  I</a:t>
            </a:r>
            <a:r>
              <a:rPr lang="pt-BR" altLang="en-US" sz="3500" baseline="-250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B</a:t>
            </a:r>
            <a:r>
              <a:rPr lang="pt-BR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 = 984.14</a:t>
            </a:r>
            <a:r>
              <a:rPr lang="en-US" altLang="en-US" sz="3500" dirty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Ð-</a:t>
            </a:r>
            <a:r>
              <a:rPr lang="pt-BR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120</a:t>
            </a:r>
            <a:r>
              <a:rPr lang="pt-BR" altLang="en-US" sz="3500" baseline="300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o</a:t>
            </a:r>
            <a:r>
              <a:rPr lang="pt-BR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 A</a:t>
            </a:r>
            <a:r>
              <a:rPr lang="pt-BR" altLang="en-US" sz="35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, I</a:t>
            </a:r>
            <a:r>
              <a:rPr lang="pt-BR" altLang="en-US" sz="3500" baseline="-250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C</a:t>
            </a:r>
            <a:r>
              <a:rPr lang="pt-BR" altLang="en-US" sz="35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pt-BR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= 1574.62</a:t>
            </a:r>
            <a:r>
              <a:rPr lang="en-US" altLang="en-US" sz="3500" dirty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Ð-</a:t>
            </a:r>
            <a:r>
              <a:rPr lang="pt-BR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240</a:t>
            </a:r>
            <a:r>
              <a:rPr lang="pt-BR" altLang="en-US" sz="3500" baseline="300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o</a:t>
            </a:r>
            <a:r>
              <a:rPr lang="pt-BR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 A</a:t>
            </a:r>
            <a:r>
              <a:rPr lang="pt-BR" altLang="en-US" sz="35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,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en-US" sz="35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 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en-US" sz="35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        </a:t>
            </a:r>
            <a:r>
              <a:rPr lang="en-US" altLang="en-US" sz="35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I</a:t>
            </a:r>
            <a:r>
              <a:rPr lang="en-US" altLang="en-US" sz="3500" baseline="-250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N</a:t>
            </a:r>
            <a:r>
              <a:rPr lang="en-US" altLang="en-US" sz="35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= 857.95</a:t>
            </a:r>
            <a:r>
              <a:rPr lang="en-US" altLang="en-US" sz="3500" dirty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Ð143</a:t>
            </a:r>
            <a:r>
              <a:rPr lang="en-US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.41</a:t>
            </a:r>
            <a:r>
              <a:rPr lang="en-US" altLang="en-US" sz="3500" baseline="300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o</a:t>
            </a:r>
            <a:r>
              <a:rPr lang="en-US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 A, </a:t>
            </a:r>
            <a:r>
              <a:rPr lang="en-US" altLang="en-US" sz="3500" dirty="0" smtClean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Total </a:t>
            </a:r>
            <a:r>
              <a:rPr lang="en-US" altLang="en-US" sz="3500" dirty="0">
                <a:solidFill>
                  <a:srgbClr val="00B050"/>
                </a:solidFill>
                <a:latin typeface="Times" pitchFamily="18" charset="0"/>
                <a:cs typeface="Times New Roman" pitchFamily="18" charset="0"/>
              </a:rPr>
              <a:t>power = 800 kW</a:t>
            </a:r>
            <a:endParaRPr lang="en-SG" altLang="en-US" sz="3500" dirty="0">
              <a:solidFill>
                <a:srgbClr val="00B050"/>
              </a:solidFill>
              <a:latin typeface="Times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?"/>
            </a:pPr>
            <a:endParaRPr lang="en-GB" altLang="en-US" sz="2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215806" imgH="469696" progId="Equation.3">
                  <p:embed/>
                </p:oleObj>
              </mc:Choice>
              <mc:Fallback>
                <p:oleObj name="Equation" r:id="rId3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9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48072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8, Question 2</a:t>
            </a:r>
            <a:endParaRPr lang="en-US" altLang="en-US" dirty="0" smtClean="0"/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78946" y="1556792"/>
            <a:ext cx="7848600" cy="4362450"/>
          </a:xfrm>
        </p:spPr>
        <p:txBody>
          <a:bodyPr>
            <a:normAutofit/>
          </a:bodyPr>
          <a:lstStyle/>
          <a:p>
            <a:pPr marL="0" indent="214313">
              <a:buFont typeface="Wingdings" pitchFamily="2" charset="2"/>
              <a:buChar char="þ"/>
            </a:pPr>
            <a:r>
              <a:rPr lang="en-GB" altLang="en-US" sz="2800" dirty="0" smtClean="0">
                <a:solidFill>
                  <a:srgbClr val="000000"/>
                </a:solidFill>
              </a:rPr>
              <a:t> Solution:   Given </a:t>
            </a:r>
            <a:r>
              <a:rPr lang="en-GB" altLang="en-US" sz="2800" dirty="0" smtClean="0"/>
              <a:t>V</a:t>
            </a:r>
            <a:r>
              <a:rPr lang="en-GB" altLang="en-US" sz="2800" baseline="-25000" dirty="0" smtClean="0"/>
              <a:t>L </a:t>
            </a:r>
            <a:r>
              <a:rPr lang="en-GB" altLang="en-US" sz="2800" dirty="0" smtClean="0"/>
              <a:t>=</a:t>
            </a:r>
            <a:r>
              <a:rPr lang="en-GB" altLang="en-US" sz="2800" dirty="0" smtClean="0">
                <a:solidFill>
                  <a:srgbClr val="000000"/>
                </a:solidFill>
              </a:rPr>
              <a:t> 440 </a:t>
            </a:r>
            <a:r>
              <a:rPr lang="en-GB" altLang="en-US" sz="2800" dirty="0">
                <a:solidFill>
                  <a:srgbClr val="000000"/>
                </a:solidFill>
              </a:rPr>
              <a:t>V</a:t>
            </a:r>
          </a:p>
          <a:p>
            <a:pPr marL="0" indent="214313">
              <a:buFont typeface="Wingdings" pitchFamily="2" charset="2"/>
              <a:buChar char="þ"/>
            </a:pPr>
            <a:endParaRPr lang="en-GB" altLang="en-US" sz="800" dirty="0" smtClean="0">
              <a:solidFill>
                <a:srgbClr val="000000"/>
              </a:solidFill>
            </a:endParaRPr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r>
              <a:rPr lang="en-GB" altLang="en-US" sz="2800" dirty="0" smtClean="0"/>
              <a:t>Taking V</a:t>
            </a:r>
            <a:r>
              <a:rPr lang="en-GB" altLang="en-US" sz="2800" baseline="-25000" dirty="0" smtClean="0"/>
              <a:t>AN</a:t>
            </a:r>
            <a:r>
              <a:rPr lang="en-GB" altLang="en-US" sz="2800" dirty="0" smtClean="0"/>
              <a:t> as reference, </a:t>
            </a:r>
            <a:endParaRPr lang="en-GB" altLang="en-US" sz="1800" dirty="0" smtClean="0"/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r>
              <a:rPr lang="en-GB" alt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aphicFrame>
        <p:nvGraphicFramePr>
          <p:cNvPr id="2560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96050" y="2863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28638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10451" y="5990997"/>
            <a:ext cx="457200" cy="441325"/>
          </a:xfrm>
          <a:noFill/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AF87AF-9AC9-47AA-A013-D7FC632F8876}" type="slidenum">
              <a:rPr lang="en-US" altLang="en-US" sz="1400" b="0">
                <a:solidFill>
                  <a:srgbClr val="000000"/>
                </a:solidFill>
              </a:rPr>
              <a:pPr/>
              <a:t>2</a:t>
            </a:fld>
            <a:endParaRPr lang="en-US" altLang="en-US" sz="1400" b="0" dirty="0">
              <a:solidFill>
                <a:srgbClr val="000000"/>
              </a:solidFill>
            </a:endParaRPr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Equation" r:id="rId5" imgW="215806" imgH="469696" progId="Equation.3">
                  <p:embed/>
                </p:oleObj>
              </mc:Choice>
              <mc:Fallback>
                <p:oleObj name="Equation" r:id="rId5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77532"/>
              </p:ext>
            </p:extLst>
          </p:nvPr>
        </p:nvGraphicFramePr>
        <p:xfrm>
          <a:off x="4652604" y="2138516"/>
          <a:ext cx="3860800" cy="86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name="Equation" r:id="rId9" imgW="1930320" imgH="444240" progId="Equation.3">
                  <p:embed/>
                </p:oleObj>
              </mc:Choice>
              <mc:Fallback>
                <p:oleObj name="Equation" r:id="rId9" imgW="1930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604" y="2138516"/>
                        <a:ext cx="3860800" cy="86436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" name="Equation" r:id="rId11" imgW="114151" imgH="215619" progId="Equation.3">
                  <p:embed/>
                </p:oleObj>
              </mc:Choice>
              <mc:Fallback>
                <p:oleObj name="Equation" r:id="rId11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36266944"/>
              </p:ext>
            </p:extLst>
          </p:nvPr>
        </p:nvGraphicFramePr>
        <p:xfrm>
          <a:off x="757084" y="2969392"/>
          <a:ext cx="2470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name="Equation" r:id="rId12" imgW="1231560" imgH="215640" progId="Equation.3">
                  <p:embed/>
                </p:oleObj>
              </mc:Choice>
              <mc:Fallback>
                <p:oleObj name="Equation" r:id="rId12" imgW="1231560" imgH="21564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84" y="2969392"/>
                        <a:ext cx="2470150" cy="433387"/>
                      </a:xfrm>
                      <a:prstGeom prst="rect">
                        <a:avLst/>
                      </a:prstGeom>
                      <a:solidFill>
                        <a:srgbClr val="F8DED3"/>
                      </a:solidFill>
                      <a:ln w="9525">
                        <a:solidFill>
                          <a:srgbClr val="70503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71700378"/>
              </p:ext>
            </p:extLst>
          </p:nvPr>
        </p:nvGraphicFramePr>
        <p:xfrm>
          <a:off x="387350" y="3617145"/>
          <a:ext cx="44577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" name="Equation" r:id="rId14" imgW="2222280" imgH="647640" progId="Equation.3">
                  <p:embed/>
                </p:oleObj>
              </mc:Choice>
              <mc:Fallback>
                <p:oleObj name="Equation" r:id="rId14" imgW="2222280" imgH="64764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3617145"/>
                        <a:ext cx="4457700" cy="1298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91431" y="3510115"/>
            <a:ext cx="287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Resistance load angle is 0</a:t>
            </a:r>
            <a:r>
              <a:rPr lang="en-GB" baseline="30000" dirty="0" smtClean="0"/>
              <a:t>0</a:t>
            </a:r>
            <a:endParaRPr lang="en-SG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5092226"/>
              </p:ext>
            </p:extLst>
          </p:nvPr>
        </p:nvGraphicFramePr>
        <p:xfrm>
          <a:off x="414594" y="5042310"/>
          <a:ext cx="1579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" name="Equation" r:id="rId16" imgW="787320" imgH="215640" progId="Equation.3">
                  <p:embed/>
                </p:oleObj>
              </mc:Choice>
              <mc:Fallback>
                <p:oleObj name="Equation" r:id="rId16" imgW="787320" imgH="21564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94" y="5042310"/>
                        <a:ext cx="15795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8999303"/>
              </p:ext>
            </p:extLst>
          </p:nvPr>
        </p:nvGraphicFramePr>
        <p:xfrm>
          <a:off x="1913706" y="4986696"/>
          <a:ext cx="8921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" name="Equation" r:id="rId18" imgW="444240" imgH="203040" progId="Equation.3">
                  <p:embed/>
                </p:oleObj>
              </mc:Choice>
              <mc:Fallback>
                <p:oleObj name="Equation" r:id="rId18" imgW="444240" imgH="2030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706" y="4986696"/>
                        <a:ext cx="8921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32258"/>
              </p:ext>
            </p:extLst>
          </p:nvPr>
        </p:nvGraphicFramePr>
        <p:xfrm>
          <a:off x="3736309" y="4807872"/>
          <a:ext cx="48260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" name="Equation" r:id="rId20" imgW="2400120" imgH="647640" progId="Equation.3">
                  <p:embed/>
                </p:oleObj>
              </mc:Choice>
              <mc:Fallback>
                <p:oleObj name="Equation" r:id="rId20" imgW="2400120" imgH="64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309" y="4807872"/>
                        <a:ext cx="4826000" cy="1285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56B4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Theory &amp; Analysis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/ LML 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2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48072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8, Question 2</a:t>
            </a:r>
            <a:endParaRPr lang="en-US" altLang="en-US" dirty="0" smtClean="0"/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78946" y="1453554"/>
            <a:ext cx="7848600" cy="4362450"/>
          </a:xfrm>
        </p:spPr>
        <p:txBody>
          <a:bodyPr>
            <a:normAutofit/>
          </a:bodyPr>
          <a:lstStyle/>
          <a:p>
            <a:pPr marL="0" indent="214313">
              <a:buFont typeface="Wingdings" pitchFamily="2" charset="2"/>
              <a:buChar char="þ"/>
            </a:pPr>
            <a:r>
              <a:rPr lang="en-GB" altLang="en-US" sz="2800" dirty="0" smtClean="0">
                <a:solidFill>
                  <a:srgbClr val="000000"/>
                </a:solidFill>
              </a:rPr>
              <a:t> Solution:</a:t>
            </a:r>
            <a:endParaRPr lang="en-GB" altLang="en-US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560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96050" y="2863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28638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10451" y="5990997"/>
            <a:ext cx="457200" cy="441325"/>
          </a:xfrm>
          <a:noFill/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AF87AF-9AC9-47AA-A013-D7FC632F8876}" type="slidenum">
              <a:rPr lang="en-US" altLang="en-US" sz="1400" b="0">
                <a:solidFill>
                  <a:srgbClr val="000000"/>
                </a:solidFill>
              </a:rPr>
              <a:pPr/>
              <a:t>3</a:t>
            </a:fld>
            <a:endParaRPr lang="en-US" altLang="en-US" sz="1400" b="0" dirty="0">
              <a:solidFill>
                <a:srgbClr val="000000"/>
              </a:solidFill>
            </a:endParaRPr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5" imgW="215806" imgH="469696" progId="Equation.3">
                  <p:embed/>
                </p:oleObj>
              </mc:Choice>
              <mc:Fallback>
                <p:oleObj name="Equation" r:id="rId5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7654709"/>
              </p:ext>
            </p:extLst>
          </p:nvPr>
        </p:nvGraphicFramePr>
        <p:xfrm>
          <a:off x="801329" y="2158231"/>
          <a:ext cx="2470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10" imgW="1231560" imgH="215640" progId="Equation.3">
                  <p:embed/>
                </p:oleObj>
              </mc:Choice>
              <mc:Fallback>
                <p:oleObj name="Equation" r:id="rId10" imgW="1231560" imgH="215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29" y="2158231"/>
                        <a:ext cx="2470150" cy="433387"/>
                      </a:xfrm>
                      <a:prstGeom prst="rect">
                        <a:avLst/>
                      </a:prstGeom>
                      <a:solidFill>
                        <a:srgbClr val="F8DED3"/>
                      </a:solidFill>
                      <a:ln w="9525">
                        <a:solidFill>
                          <a:srgbClr val="70503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5217533"/>
              </p:ext>
            </p:extLst>
          </p:nvPr>
        </p:nvGraphicFramePr>
        <p:xfrm>
          <a:off x="787913" y="2835737"/>
          <a:ext cx="448468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12" imgW="2234880" imgH="647640" progId="Equation.3">
                  <p:embed/>
                </p:oleObj>
              </mc:Choice>
              <mc:Fallback>
                <p:oleObj name="Equation" r:id="rId12" imgW="2234880" imgH="647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13" y="2835737"/>
                        <a:ext cx="4484688" cy="1298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53664" y="2492477"/>
            <a:ext cx="287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Resistance load angle is 0</a:t>
            </a:r>
            <a:r>
              <a:rPr lang="en-GB" baseline="30000" dirty="0" smtClean="0"/>
              <a:t>0</a:t>
            </a:r>
            <a:endParaRPr lang="en-SG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20854364"/>
              </p:ext>
            </p:extLst>
          </p:nvPr>
        </p:nvGraphicFramePr>
        <p:xfrm>
          <a:off x="827548" y="4216400"/>
          <a:ext cx="1579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14" imgW="787320" imgH="215640" progId="Equation.3">
                  <p:embed/>
                </p:oleObj>
              </mc:Choice>
              <mc:Fallback>
                <p:oleObj name="Equation" r:id="rId14" imgW="787320" imgH="215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48" y="4216400"/>
                        <a:ext cx="15795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2797419"/>
              </p:ext>
            </p:extLst>
          </p:nvPr>
        </p:nvGraphicFramePr>
        <p:xfrm>
          <a:off x="2295935" y="4203290"/>
          <a:ext cx="1376414" cy="38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16" imgW="711000" imgH="203040" progId="Equation.3">
                  <p:embed/>
                </p:oleObj>
              </mc:Choice>
              <mc:Fallback>
                <p:oleObj name="Equation" r:id="rId16" imgW="71100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935" y="4203290"/>
                        <a:ext cx="1376414" cy="380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103423"/>
              </p:ext>
            </p:extLst>
          </p:nvPr>
        </p:nvGraphicFramePr>
        <p:xfrm>
          <a:off x="2816225" y="4762500"/>
          <a:ext cx="58991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18" imgW="2933640" imgH="647640" progId="Equation.3">
                  <p:embed/>
                </p:oleObj>
              </mc:Choice>
              <mc:Fallback>
                <p:oleObj name="Equation" r:id="rId18" imgW="29336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4762500"/>
                        <a:ext cx="5899150" cy="1285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56B4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Theory &amp; Analysis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/ LML 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48072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</a:t>
            </a:r>
            <a:r>
              <a:rPr lang="en-US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8, Question 2</a:t>
            </a:r>
            <a:endParaRPr lang="en-US" altLang="en-US" dirty="0" smtClean="0"/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78946" y="1453554"/>
            <a:ext cx="7848600" cy="4362450"/>
          </a:xfrm>
        </p:spPr>
        <p:txBody>
          <a:bodyPr>
            <a:normAutofit/>
          </a:bodyPr>
          <a:lstStyle/>
          <a:p>
            <a:pPr marL="0" indent="214313">
              <a:buFont typeface="Wingdings" pitchFamily="2" charset="2"/>
              <a:buChar char="þ"/>
            </a:pPr>
            <a:r>
              <a:rPr lang="en-GB" altLang="en-US" sz="2800" dirty="0" smtClean="0">
                <a:solidFill>
                  <a:srgbClr val="000000"/>
                </a:solidFill>
              </a:rPr>
              <a:t> Solution:</a:t>
            </a:r>
            <a:endParaRPr lang="en-GB" altLang="en-US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2560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96050" y="2863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28638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10451" y="5990997"/>
            <a:ext cx="457200" cy="441325"/>
          </a:xfrm>
          <a:noFill/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AF87AF-9AC9-47AA-A013-D7FC632F8876}" type="slidenum">
              <a:rPr lang="en-US" altLang="en-US" sz="1400" b="0">
                <a:solidFill>
                  <a:srgbClr val="000000"/>
                </a:solidFill>
              </a:rPr>
              <a:pPr/>
              <a:t>4</a:t>
            </a:fld>
            <a:endParaRPr lang="en-US" altLang="en-US" sz="1400" b="0" dirty="0">
              <a:solidFill>
                <a:srgbClr val="000000"/>
              </a:solidFill>
            </a:endParaRPr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5" imgW="215806" imgH="469696" progId="Equation.3">
                  <p:embed/>
                </p:oleObj>
              </mc:Choice>
              <mc:Fallback>
                <p:oleObj name="Equation" r:id="rId5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39376330"/>
              </p:ext>
            </p:extLst>
          </p:nvPr>
        </p:nvGraphicFramePr>
        <p:xfrm>
          <a:off x="801329" y="2158231"/>
          <a:ext cx="24701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10" imgW="1231560" imgH="215640" progId="Equation.3">
                  <p:embed/>
                </p:oleObj>
              </mc:Choice>
              <mc:Fallback>
                <p:oleObj name="Equation" r:id="rId10" imgW="1231560" imgH="215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29" y="2158231"/>
                        <a:ext cx="2470150" cy="433387"/>
                      </a:xfrm>
                      <a:prstGeom prst="rect">
                        <a:avLst/>
                      </a:prstGeom>
                      <a:solidFill>
                        <a:srgbClr val="F8DED3"/>
                      </a:solidFill>
                      <a:ln w="9525">
                        <a:solidFill>
                          <a:srgbClr val="70503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6583544"/>
              </p:ext>
            </p:extLst>
          </p:nvPr>
        </p:nvGraphicFramePr>
        <p:xfrm>
          <a:off x="787400" y="2822575"/>
          <a:ext cx="44846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12" imgW="2234880" imgH="660240" progId="Equation.3">
                  <p:embed/>
                </p:oleObj>
              </mc:Choice>
              <mc:Fallback>
                <p:oleObj name="Equation" r:id="rId12" imgW="2234880" imgH="6602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822575"/>
                        <a:ext cx="4484688" cy="1323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53664" y="2492477"/>
            <a:ext cx="287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Resistance load angle is 0</a:t>
            </a:r>
            <a:r>
              <a:rPr lang="en-GB" baseline="30000" dirty="0" smtClean="0"/>
              <a:t>0</a:t>
            </a:r>
            <a:endParaRPr lang="en-SG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09723431"/>
              </p:ext>
            </p:extLst>
          </p:nvPr>
        </p:nvGraphicFramePr>
        <p:xfrm>
          <a:off x="763588" y="4203700"/>
          <a:ext cx="17065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14" imgW="850680" imgH="228600" progId="Equation.3">
                  <p:embed/>
                </p:oleObj>
              </mc:Choice>
              <mc:Fallback>
                <p:oleObj name="Equation" r:id="rId14" imgW="85068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203700"/>
                        <a:ext cx="17065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10231408"/>
              </p:ext>
            </p:extLst>
          </p:nvPr>
        </p:nvGraphicFramePr>
        <p:xfrm>
          <a:off x="2360203" y="4218449"/>
          <a:ext cx="14255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16" imgW="736560" imgH="203040" progId="Equation.3">
                  <p:embed/>
                </p:oleObj>
              </mc:Choice>
              <mc:Fallback>
                <p:oleObj name="Equation" r:id="rId16" imgW="736560" imgH="203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203" y="4218449"/>
                        <a:ext cx="14255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913162"/>
              </p:ext>
            </p:extLst>
          </p:nvPr>
        </p:nvGraphicFramePr>
        <p:xfrm>
          <a:off x="2714625" y="4749800"/>
          <a:ext cx="6103938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18" imgW="3035160" imgH="660240" progId="Equation.3">
                  <p:embed/>
                </p:oleObj>
              </mc:Choice>
              <mc:Fallback>
                <p:oleObj name="Equation" r:id="rId18" imgW="30351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749800"/>
                        <a:ext cx="6103938" cy="1311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56B4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Theory &amp; Analysis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/ LML 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2400" cy="443136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Solution to Tutorial 8, Question 2</a:t>
            </a:r>
            <a:endParaRPr lang="en-US" altLang="en-US" dirty="0" smtClean="0"/>
          </a:p>
        </p:txBody>
      </p:sp>
      <p:sp>
        <p:nvSpPr>
          <p:cNvPr id="2663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556792"/>
            <a:ext cx="8281834" cy="4596358"/>
          </a:xfrm>
          <a:ln>
            <a:noFill/>
          </a:ln>
        </p:spPr>
        <p:txBody>
          <a:bodyPr>
            <a:normAutofit/>
          </a:bodyPr>
          <a:lstStyle/>
          <a:p>
            <a:pPr marL="0" indent="214313">
              <a:lnSpc>
                <a:spcPct val="90000"/>
              </a:lnSpc>
              <a:buFont typeface="Wingdings" pitchFamily="2" charset="2"/>
              <a:buChar char="þ"/>
            </a:pPr>
            <a:r>
              <a:rPr lang="en-GB" altLang="en-US" sz="2800" dirty="0" smtClean="0">
                <a:solidFill>
                  <a:srgbClr val="000000"/>
                </a:solidFill>
              </a:rPr>
              <a:t> Solution: </a:t>
            </a:r>
            <a:r>
              <a:rPr lang="en-GB" altLang="en-US" sz="2800" b="1" dirty="0" smtClean="0"/>
              <a:t> </a:t>
            </a:r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None/>
            </a:pPr>
            <a:r>
              <a:rPr lang="en-GB" altLang="en-US" sz="2800" dirty="0" smtClean="0">
                <a:solidFill>
                  <a:schemeClr val="tx2"/>
                </a:solidFill>
              </a:rPr>
              <a:t>Neutral current, I</a:t>
            </a:r>
            <a:r>
              <a:rPr lang="en-GB" altLang="en-US" sz="2800" baseline="-25000" dirty="0" smtClean="0">
                <a:solidFill>
                  <a:schemeClr val="tx2"/>
                </a:solidFill>
              </a:rPr>
              <a:t>N</a:t>
            </a:r>
            <a:r>
              <a:rPr lang="en-GB" altLang="en-US" sz="2800" dirty="0" smtClean="0">
                <a:solidFill>
                  <a:schemeClr val="tx2"/>
                </a:solidFill>
              </a:rPr>
              <a:t> = I</a:t>
            </a:r>
            <a:r>
              <a:rPr lang="en-GB" altLang="en-US" sz="2800" baseline="-25000" dirty="0" smtClean="0">
                <a:solidFill>
                  <a:schemeClr val="tx2"/>
                </a:solidFill>
              </a:rPr>
              <a:t>A</a:t>
            </a:r>
            <a:r>
              <a:rPr lang="en-GB" altLang="en-US" sz="2800" dirty="0" smtClean="0">
                <a:solidFill>
                  <a:schemeClr val="tx2"/>
                </a:solidFill>
              </a:rPr>
              <a:t>+ I</a:t>
            </a:r>
            <a:r>
              <a:rPr lang="en-GB" altLang="en-US" sz="2800" baseline="-25000" dirty="0" smtClean="0">
                <a:solidFill>
                  <a:schemeClr val="tx2"/>
                </a:solidFill>
              </a:rPr>
              <a:t>B</a:t>
            </a:r>
            <a:r>
              <a:rPr lang="en-GB" altLang="en-US" sz="2800" dirty="0">
                <a:solidFill>
                  <a:schemeClr val="tx2"/>
                </a:solidFill>
              </a:rPr>
              <a:t> + </a:t>
            </a:r>
            <a:r>
              <a:rPr lang="en-GB" altLang="en-US" sz="2800" dirty="0" smtClean="0">
                <a:solidFill>
                  <a:schemeClr val="tx2"/>
                </a:solidFill>
              </a:rPr>
              <a:t>I</a:t>
            </a:r>
            <a:r>
              <a:rPr lang="en-GB" altLang="en-US" sz="2800" baseline="-25000" dirty="0" smtClean="0">
                <a:solidFill>
                  <a:schemeClr val="tx2"/>
                </a:solidFill>
              </a:rPr>
              <a:t>C</a:t>
            </a:r>
            <a:r>
              <a:rPr lang="en-GB" altLang="en-US" sz="2800" dirty="0" smtClean="0">
                <a:solidFill>
                  <a:schemeClr val="tx2"/>
                </a:solidFill>
              </a:rPr>
              <a:t>   (towards supply)</a:t>
            </a:r>
            <a:endParaRPr lang="en-GB" altLang="en-US" sz="2800" dirty="0">
              <a:solidFill>
                <a:schemeClr val="tx2"/>
              </a:solidFill>
            </a:endParaRPr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endParaRPr lang="en-GB" altLang="en-US" sz="2800" dirty="0" smtClean="0">
              <a:solidFill>
                <a:schemeClr val="tx2"/>
              </a:solidFill>
            </a:endParaRPr>
          </a:p>
          <a:p>
            <a:pPr marL="0" indent="214313">
              <a:lnSpc>
                <a:spcPct val="90000"/>
              </a:lnSpc>
              <a:buFontTx/>
              <a:buNone/>
            </a:pPr>
            <a:endParaRPr lang="en-GB" altLang="en-US" sz="2800" dirty="0" smtClean="0"/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endParaRPr lang="en-GB" altLang="en-US" sz="2800" dirty="0" smtClean="0"/>
          </a:p>
          <a:p>
            <a:pPr marL="0" indent="214313">
              <a:lnSpc>
                <a:spcPct val="125000"/>
              </a:lnSpc>
              <a:spcAft>
                <a:spcPct val="20000"/>
              </a:spcAft>
              <a:buFontTx/>
              <a:buNone/>
            </a:pPr>
            <a:r>
              <a:rPr lang="en-GB" altLang="en-US" sz="2800" dirty="0" smtClean="0"/>
              <a:t>  </a:t>
            </a:r>
          </a:p>
        </p:txBody>
      </p:sp>
      <p:graphicFrame>
        <p:nvGraphicFramePr>
          <p:cNvPr id="26632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31239000"/>
              </p:ext>
            </p:extLst>
          </p:nvPr>
        </p:nvGraphicFramePr>
        <p:xfrm>
          <a:off x="880704" y="2709351"/>
          <a:ext cx="6950690" cy="147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" name="Equation" r:id="rId3" imgW="3238200" imgH="685800" progId="Equation.3">
                  <p:embed/>
                </p:oleObj>
              </mc:Choice>
              <mc:Fallback>
                <p:oleObj name="Equation" r:id="rId3" imgW="3238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704" y="2709351"/>
                        <a:ext cx="6950690" cy="1472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58207079"/>
              </p:ext>
            </p:extLst>
          </p:nvPr>
        </p:nvGraphicFramePr>
        <p:xfrm>
          <a:off x="1341438" y="4227513"/>
          <a:ext cx="27622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Equation" r:id="rId5" imgW="1295280" imgH="203040" progId="Equation.3">
                  <p:embed/>
                </p:oleObj>
              </mc:Choice>
              <mc:Fallback>
                <p:oleObj name="Equation" r:id="rId5" imgW="1295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4227513"/>
                        <a:ext cx="2762250" cy="4333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36577" y="5964871"/>
            <a:ext cx="457200" cy="441325"/>
          </a:xfrm>
          <a:noFill/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F2A7C6-3391-4300-AE0B-09D397E482FC}" type="slidenum">
              <a:rPr lang="en-US" altLang="en-US" sz="1400" b="0">
                <a:solidFill>
                  <a:srgbClr val="000000"/>
                </a:solidFill>
              </a:rPr>
              <a:pPr/>
              <a:t>5</a:t>
            </a:fld>
            <a:endParaRPr lang="en-US" altLang="en-US" sz="1400" b="0" dirty="0">
              <a:solidFill>
                <a:srgbClr val="000000"/>
              </a:solidFill>
            </a:endParaRPr>
          </a:p>
        </p:txBody>
      </p:sp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4464050" y="3194050"/>
          <a:ext cx="21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" name="Equation" r:id="rId7" imgW="215806" imgH="469696" progId="Equation.3">
                  <p:embed/>
                </p:oleObj>
              </mc:Choice>
              <mc:Fallback>
                <p:oleObj name="Equation" r:id="rId7" imgW="21580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194050"/>
                        <a:ext cx="214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6"/>
          <p:cNvGraphicFramePr>
            <a:graphicFrameLocks noChangeAspect="1"/>
          </p:cNvGraphicFramePr>
          <p:nvPr/>
        </p:nvGraphicFramePr>
        <p:xfrm>
          <a:off x="4133850" y="29781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29781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0091094"/>
              </p:ext>
            </p:extLst>
          </p:nvPr>
        </p:nvGraphicFramePr>
        <p:xfrm>
          <a:off x="818177" y="4904043"/>
          <a:ext cx="21399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5" name="Equation" r:id="rId11" imgW="1066680" imgH="228600" progId="Equation.3">
                  <p:embed/>
                </p:oleObj>
              </mc:Choice>
              <mc:Fallback>
                <p:oleObj name="Equation" r:id="rId11" imgW="1066680" imgH="22860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177" y="4904043"/>
                        <a:ext cx="2139950" cy="45878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9525">
                        <a:solidFill>
                          <a:srgbClr val="70503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12149109"/>
              </p:ext>
            </p:extLst>
          </p:nvPr>
        </p:nvGraphicFramePr>
        <p:xfrm>
          <a:off x="799691" y="5437239"/>
          <a:ext cx="33099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" name="Equation" r:id="rId13" imgW="1650960" imgH="406080" progId="Equation.3">
                  <p:embed/>
                </p:oleObj>
              </mc:Choice>
              <mc:Fallback>
                <p:oleObj name="Equation" r:id="rId13" imgW="1650960" imgH="40608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91" y="5437239"/>
                        <a:ext cx="3309938" cy="815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0" dirty="0" smtClean="0">
                <a:solidFill>
                  <a:srgbClr val="000000"/>
                </a:solidFill>
              </a:rPr>
              <a:t>Circuit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Theory &amp; Analysis </a:t>
            </a:r>
            <a:r>
              <a:rPr lang="en-US" altLang="en-US" sz="1400" b="0" dirty="0" smtClean="0">
                <a:solidFill>
                  <a:srgbClr val="000000"/>
                </a:solidFill>
              </a:rPr>
              <a:t>/ LML </a:t>
            </a:r>
            <a:endParaRPr lang="en-US" alt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6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230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Georgia</vt:lpstr>
      <vt:lpstr>Symbol</vt:lpstr>
      <vt:lpstr>Times</vt:lpstr>
      <vt:lpstr>Times New Roman</vt:lpstr>
      <vt:lpstr>Wingdings</vt:lpstr>
      <vt:lpstr>Wingdings 2</vt:lpstr>
      <vt:lpstr>Civic</vt:lpstr>
      <vt:lpstr>Equation</vt:lpstr>
      <vt:lpstr>Solution to Tutorial 8, Question 2</vt:lpstr>
      <vt:lpstr>Solution to Tutorial 8, Question 2</vt:lpstr>
      <vt:lpstr>Solution to Tutorial 8, Question 2</vt:lpstr>
      <vt:lpstr>Solution to Tutorial 8, Question 2</vt:lpstr>
      <vt:lpstr>Solution to Tutorial 8, Question 2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to Tutorial 6</dc:title>
  <dc:creator>Staff</dc:creator>
  <cp:lastModifiedBy>Lee Mei Lai</cp:lastModifiedBy>
  <cp:revision>50</cp:revision>
  <dcterms:created xsi:type="dcterms:W3CDTF">2014-02-04T05:56:04Z</dcterms:created>
  <dcterms:modified xsi:type="dcterms:W3CDTF">2020-04-06T06:59:55Z</dcterms:modified>
</cp:coreProperties>
</file>