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1.wmf"/><Relationship Id="rId4" Type="http://schemas.openxmlformats.org/officeDocument/2006/relationships/image" Target="../media/image58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108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4" Type="http://schemas.openxmlformats.org/officeDocument/2006/relationships/image" Target="../media/image105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09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8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29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7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3798-59EF-4066-9560-4F44C9BD0D04}" type="datetimeFigureOut">
              <a:rPr lang="en-SG" smtClean="0"/>
              <a:t>05/04/2011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A7F2-0BC1-4435-9081-D22A44A9FC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664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3798-59EF-4066-9560-4F44C9BD0D04}" type="datetimeFigureOut">
              <a:rPr lang="en-SG" smtClean="0"/>
              <a:t>05/04/2011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A7F2-0BC1-4435-9081-D22A44A9FC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20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3798-59EF-4066-9560-4F44C9BD0D04}" type="datetimeFigureOut">
              <a:rPr lang="en-SG" smtClean="0"/>
              <a:t>05/04/2011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A7F2-0BC1-4435-9081-D22A44A9FC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9061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210185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423545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Chap 3 Boolean Algebra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F493A-C4DF-4F76-BAA1-43D835B1BA5C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1321654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Chap 3 Boolean Algebra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B379-D7E9-4B04-98B7-F55B71038708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1208057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066800" y="838200"/>
            <a:ext cx="7772400" cy="5378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Chap 3 Boolean Algebra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0C01F-41E3-44CD-86F1-96E9375ECC45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2676684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210185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210185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066800" y="423545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423545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Chap 3 Boolean Algebra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DA109-E377-44AF-91B8-270EA4E0018B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317884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3798-59EF-4066-9560-4F44C9BD0D04}" type="datetimeFigureOut">
              <a:rPr lang="en-SG" smtClean="0"/>
              <a:t>05/04/2011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A7F2-0BC1-4435-9081-D22A44A9FC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428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3798-59EF-4066-9560-4F44C9BD0D04}" type="datetimeFigureOut">
              <a:rPr lang="en-SG" smtClean="0"/>
              <a:t>05/04/2011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A7F2-0BC1-4435-9081-D22A44A9FC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609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3798-59EF-4066-9560-4F44C9BD0D04}" type="datetimeFigureOut">
              <a:rPr lang="en-SG" smtClean="0"/>
              <a:t>05/04/2011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A7F2-0BC1-4435-9081-D22A44A9FC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257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3798-59EF-4066-9560-4F44C9BD0D04}" type="datetimeFigureOut">
              <a:rPr lang="en-SG" smtClean="0"/>
              <a:t>05/04/2011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A7F2-0BC1-4435-9081-D22A44A9FC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05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3798-59EF-4066-9560-4F44C9BD0D04}" type="datetimeFigureOut">
              <a:rPr lang="en-SG" smtClean="0"/>
              <a:t>05/04/2011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A7F2-0BC1-4435-9081-D22A44A9FC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641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3798-59EF-4066-9560-4F44C9BD0D04}" type="datetimeFigureOut">
              <a:rPr lang="en-SG" smtClean="0"/>
              <a:t>05/04/2011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A7F2-0BC1-4435-9081-D22A44A9FC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203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3798-59EF-4066-9560-4F44C9BD0D04}" type="datetimeFigureOut">
              <a:rPr lang="en-SG" smtClean="0"/>
              <a:t>05/04/2011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A7F2-0BC1-4435-9081-D22A44A9FC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531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3798-59EF-4066-9560-4F44C9BD0D04}" type="datetimeFigureOut">
              <a:rPr lang="en-SG" smtClean="0"/>
              <a:t>05/04/2011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A7F2-0BC1-4435-9081-D22A44A9FC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633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53798-59EF-4066-9560-4F44C9BD0D04}" type="datetimeFigureOut">
              <a:rPr lang="en-SG" smtClean="0"/>
              <a:t>05/04/2011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A7F2-0BC1-4435-9081-D22A44A9FC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687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118.w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118.w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19.wmf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19.wmf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22.wmf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64.bin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23.w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129.w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129.w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129.wmf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3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30.wmf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129.wmf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82.bin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3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8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33.wmf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4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86.bin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4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9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5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9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4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4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6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6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6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6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6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6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44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1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2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3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1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42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62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66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71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58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76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59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65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87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9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80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86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87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11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16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121.bin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100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01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0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08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32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09.w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111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12.w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04.wmf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42.bin"/><Relationship Id="rId10" Type="http://schemas.openxmlformats.org/officeDocument/2006/relationships/image" Target="../media/image105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44.bin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09.wmf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1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93AE32C-0B30-4204-AF70-199E1FD8E69F}" type="slidenum">
              <a:rPr lang="en-GB" b="0">
                <a:solidFill>
                  <a:schemeClr val="tx2"/>
                </a:solidFill>
              </a:rPr>
              <a:pPr eaLnBrk="1" hangingPunct="1"/>
              <a:t>1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895350" y="1104900"/>
            <a:ext cx="78486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>
                <a:solidFill>
                  <a:srgbClr val="CC3300"/>
                </a:solidFill>
              </a:rPr>
              <a:t>Instructions for using the PowerPoint slides:</a:t>
            </a:r>
          </a:p>
          <a:p>
            <a:pPr algn="ctr" eaLnBrk="1" hangingPunct="1">
              <a:spcBef>
                <a:spcPct val="50000"/>
              </a:spcBef>
            </a:pPr>
            <a:endParaRPr lang="en-GB">
              <a:solidFill>
                <a:schemeClr val="tx2"/>
              </a:solidFill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To view the animated steps - click anywhere on the slide.</a:t>
            </a:r>
          </a:p>
          <a:p>
            <a:pPr algn="ctr" eaLnBrk="1" hangingPunct="1">
              <a:spcBef>
                <a:spcPct val="50000"/>
              </a:spcBef>
            </a:pPr>
            <a:endParaRPr lang="en-GB">
              <a:solidFill>
                <a:schemeClr val="tx2"/>
              </a:solidFill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To skip the animated steps to go to previous or next page - click the arrowheads at the bottom right.</a:t>
            </a:r>
          </a:p>
        </p:txBody>
      </p:sp>
    </p:spTree>
    <p:extLst>
      <p:ext uri="{BB962C8B-B14F-4D97-AF65-F5344CB8AC3E}">
        <p14:creationId xmlns:p14="http://schemas.microsoft.com/office/powerpoint/2010/main" val="230410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E31BFBA-BDFF-4D48-8668-14E6F717CDBC}" type="slidenum">
              <a:rPr lang="en-GB" b="0">
                <a:solidFill>
                  <a:schemeClr val="tx2"/>
                </a:solidFill>
              </a:rPr>
              <a:pPr eaLnBrk="1" hangingPunct="1"/>
              <a:t>10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3.2</a:t>
            </a:r>
          </a:p>
        </p:txBody>
      </p:sp>
      <p:graphicFrame>
        <p:nvGraphicFramePr>
          <p:cNvPr id="12293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644650" y="1589088"/>
          <a:ext cx="95567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279400" imgH="228600" progId="Equation.3">
                  <p:embed/>
                </p:oleObj>
              </mc:Choice>
              <mc:Fallback>
                <p:oleObj name="Equation" r:id="rId3" imgW="279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1589088"/>
                        <a:ext cx="955675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1397000" y="796925"/>
            <a:ext cx="4821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0"/>
              <a:t>Complete the boolean equation:</a:t>
            </a:r>
          </a:p>
        </p:txBody>
      </p:sp>
    </p:spTree>
    <p:extLst>
      <p:ext uri="{BB962C8B-B14F-4D97-AF65-F5344CB8AC3E}">
        <p14:creationId xmlns:p14="http://schemas.microsoft.com/office/powerpoint/2010/main" val="42365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1044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E83C844-89AD-44FB-8A58-E10CE8419751}" type="slidenum">
              <a:rPr lang="en-GB" b="0">
                <a:solidFill>
                  <a:schemeClr val="tx2"/>
                </a:solidFill>
              </a:rPr>
              <a:pPr eaLnBrk="1" hangingPunct="1"/>
              <a:t>100</a:t>
            </a:fld>
            <a:endParaRPr lang="en-GB" sz="1400" b="0">
              <a:solidFill>
                <a:schemeClr val="tx2"/>
              </a:solidFill>
            </a:endParaRPr>
          </a:p>
        </p:txBody>
      </p:sp>
      <p:graphicFrame>
        <p:nvGraphicFramePr>
          <p:cNvPr id="104452" name="Object 2"/>
          <p:cNvGraphicFramePr>
            <a:graphicFrameLocks noChangeAspect="1"/>
          </p:cNvGraphicFramePr>
          <p:nvPr/>
        </p:nvGraphicFramePr>
        <p:xfrm>
          <a:off x="1285875" y="1098550"/>
          <a:ext cx="19907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" name="Equation" r:id="rId3" imgW="901309" imgH="177723" progId="Equation.3">
                  <p:embed/>
                </p:oleObj>
              </mc:Choice>
              <mc:Fallback>
                <p:oleObj name="Equation" r:id="rId3" imgW="901309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098550"/>
                        <a:ext cx="19907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27463" y="2779713"/>
            <a:ext cx="26987" cy="1331912"/>
            <a:chOff x="2411" y="2171"/>
            <a:chExt cx="17" cy="839"/>
          </a:xfrm>
        </p:grpSpPr>
        <p:sp>
          <p:nvSpPr>
            <p:cNvPr id="104477" name="Line 4"/>
            <p:cNvSpPr>
              <a:spLocks noChangeShapeType="1"/>
            </p:cNvSpPr>
            <p:nvPr/>
          </p:nvSpPr>
          <p:spPr bwMode="auto">
            <a:xfrm>
              <a:off x="2411" y="2171"/>
              <a:ext cx="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104478" name="Line 5"/>
            <p:cNvSpPr>
              <a:spLocks noChangeShapeType="1"/>
            </p:cNvSpPr>
            <p:nvPr/>
          </p:nvSpPr>
          <p:spPr bwMode="auto">
            <a:xfrm flipV="1">
              <a:off x="2428" y="267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sp>
        <p:nvSpPr>
          <p:cNvPr id="104454" name="Text Box 7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3.12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719263" y="2273300"/>
            <a:ext cx="2108200" cy="903288"/>
            <a:chOff x="1083" y="1852"/>
            <a:chExt cx="1328" cy="569"/>
          </a:xfrm>
        </p:grpSpPr>
        <p:sp>
          <p:nvSpPr>
            <p:cNvPr id="104471" name="AutoShape 10"/>
            <p:cNvSpPr>
              <a:spLocks noChangeArrowheads="1"/>
            </p:cNvSpPr>
            <p:nvPr/>
          </p:nvSpPr>
          <p:spPr bwMode="auto">
            <a:xfrm>
              <a:off x="1613" y="1968"/>
              <a:ext cx="544" cy="434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2" name="Line 11"/>
            <p:cNvSpPr>
              <a:spLocks noChangeShapeType="1"/>
            </p:cNvSpPr>
            <p:nvPr/>
          </p:nvSpPr>
          <p:spPr bwMode="auto">
            <a:xfrm>
              <a:off x="1386" y="205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4473" name="Line 12"/>
            <p:cNvSpPr>
              <a:spLocks noChangeShapeType="1"/>
            </p:cNvSpPr>
            <p:nvPr/>
          </p:nvSpPr>
          <p:spPr bwMode="auto">
            <a:xfrm>
              <a:off x="1379" y="229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4474" name="Line 13"/>
            <p:cNvSpPr>
              <a:spLocks noChangeShapeType="1"/>
            </p:cNvSpPr>
            <p:nvPr/>
          </p:nvSpPr>
          <p:spPr bwMode="auto">
            <a:xfrm>
              <a:off x="2151" y="2171"/>
              <a:ext cx="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4475" name="Text Box 14"/>
            <p:cNvSpPr txBox="1">
              <a:spLocks noChangeArrowheads="1"/>
            </p:cNvSpPr>
            <p:nvPr/>
          </p:nvSpPr>
          <p:spPr bwMode="auto">
            <a:xfrm>
              <a:off x="1086" y="185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</p:txBody>
        </p:sp>
        <p:sp>
          <p:nvSpPr>
            <p:cNvPr id="104476" name="Text Box 15"/>
            <p:cNvSpPr txBox="1">
              <a:spLocks noChangeArrowheads="1"/>
            </p:cNvSpPr>
            <p:nvPr/>
          </p:nvSpPr>
          <p:spPr bwMode="auto">
            <a:xfrm>
              <a:off x="1083" y="213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B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724025" y="3665538"/>
            <a:ext cx="2130425" cy="862012"/>
            <a:chOff x="1086" y="2729"/>
            <a:chExt cx="1342" cy="543"/>
          </a:xfrm>
        </p:grpSpPr>
        <p:sp>
          <p:nvSpPr>
            <p:cNvPr id="104465" name="AutoShape 17"/>
            <p:cNvSpPr>
              <a:spLocks noChangeArrowheads="1"/>
            </p:cNvSpPr>
            <p:nvPr/>
          </p:nvSpPr>
          <p:spPr bwMode="auto">
            <a:xfrm>
              <a:off x="1630" y="2807"/>
              <a:ext cx="544" cy="434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6" name="Line 18"/>
            <p:cNvSpPr>
              <a:spLocks noChangeShapeType="1"/>
            </p:cNvSpPr>
            <p:nvPr/>
          </p:nvSpPr>
          <p:spPr bwMode="auto">
            <a:xfrm>
              <a:off x="1403" y="289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4467" name="Line 19"/>
            <p:cNvSpPr>
              <a:spLocks noChangeShapeType="1"/>
            </p:cNvSpPr>
            <p:nvPr/>
          </p:nvSpPr>
          <p:spPr bwMode="auto">
            <a:xfrm>
              <a:off x="1386" y="312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4468" name="Line 20"/>
            <p:cNvSpPr>
              <a:spLocks noChangeShapeType="1"/>
            </p:cNvSpPr>
            <p:nvPr/>
          </p:nvSpPr>
          <p:spPr bwMode="auto">
            <a:xfrm>
              <a:off x="2168" y="3010"/>
              <a:ext cx="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4469" name="Text Box 21"/>
            <p:cNvSpPr txBox="1">
              <a:spLocks noChangeArrowheads="1"/>
            </p:cNvSpPr>
            <p:nvPr/>
          </p:nvSpPr>
          <p:spPr bwMode="auto">
            <a:xfrm>
              <a:off x="1086" y="272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C</a:t>
              </a:r>
            </a:p>
          </p:txBody>
        </p:sp>
        <p:sp>
          <p:nvSpPr>
            <p:cNvPr id="104470" name="Text Box 22"/>
            <p:cNvSpPr txBox="1">
              <a:spLocks noChangeArrowheads="1"/>
            </p:cNvSpPr>
            <p:nvPr/>
          </p:nvSpPr>
          <p:spPr bwMode="auto">
            <a:xfrm>
              <a:off x="1095" y="298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D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854450" y="2819400"/>
            <a:ext cx="2111375" cy="936625"/>
            <a:chOff x="2428" y="2196"/>
            <a:chExt cx="1330" cy="590"/>
          </a:xfrm>
        </p:grpSpPr>
        <p:sp>
          <p:nvSpPr>
            <p:cNvPr id="104460" name="Line 24"/>
            <p:cNvSpPr>
              <a:spLocks noChangeShapeType="1"/>
            </p:cNvSpPr>
            <p:nvPr/>
          </p:nvSpPr>
          <p:spPr bwMode="auto">
            <a:xfrm>
              <a:off x="2428" y="2468"/>
              <a:ext cx="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104461" name="Line 25"/>
            <p:cNvSpPr>
              <a:spLocks noChangeShapeType="1"/>
            </p:cNvSpPr>
            <p:nvPr/>
          </p:nvSpPr>
          <p:spPr bwMode="auto">
            <a:xfrm>
              <a:off x="3340" y="2546"/>
              <a:ext cx="3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104462" name="AutoShape 26"/>
            <p:cNvSpPr>
              <a:spLocks noChangeArrowheads="1"/>
            </p:cNvSpPr>
            <p:nvPr/>
          </p:nvSpPr>
          <p:spPr bwMode="auto">
            <a:xfrm rot="10800000">
              <a:off x="2764" y="2329"/>
              <a:ext cx="576" cy="457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3" name="Line 27"/>
            <p:cNvSpPr>
              <a:spLocks noChangeShapeType="1"/>
            </p:cNvSpPr>
            <p:nvPr/>
          </p:nvSpPr>
          <p:spPr bwMode="auto">
            <a:xfrm flipH="1">
              <a:off x="2428" y="2672"/>
              <a:ext cx="4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104464" name="Text Box 28"/>
            <p:cNvSpPr txBox="1">
              <a:spLocks noChangeArrowheads="1"/>
            </p:cNvSpPr>
            <p:nvPr/>
          </p:nvSpPr>
          <p:spPr bwMode="auto">
            <a:xfrm>
              <a:off x="3503" y="219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X</a:t>
              </a:r>
            </a:p>
          </p:txBody>
        </p:sp>
      </p:grpSp>
      <p:sp>
        <p:nvSpPr>
          <p:cNvPr id="306205" name="Text Box 29"/>
          <p:cNvSpPr txBox="1">
            <a:spLocks noChangeArrowheads="1"/>
          </p:cNvSpPr>
          <p:nvPr/>
        </p:nvSpPr>
        <p:spPr bwMode="auto">
          <a:xfrm>
            <a:off x="1662113" y="4721225"/>
            <a:ext cx="51355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rgbClr val="CC0066"/>
                </a:solidFill>
              </a:rPr>
              <a:t>2 IC (1 AND gate IC and 1 OR gate IC) </a:t>
            </a:r>
          </a:p>
          <a:p>
            <a:pPr eaLnBrk="1" hangingPunct="1"/>
            <a:r>
              <a:rPr lang="en-GB" b="0">
                <a:solidFill>
                  <a:srgbClr val="CC0066"/>
                </a:solidFill>
              </a:rPr>
              <a:t>are required if no conversion is done</a:t>
            </a:r>
          </a:p>
        </p:txBody>
      </p:sp>
      <p:sp>
        <p:nvSpPr>
          <p:cNvPr id="104459" name="Text Box 30"/>
          <p:cNvSpPr txBox="1">
            <a:spLocks noChangeArrowheads="1"/>
          </p:cNvSpPr>
          <p:nvPr/>
        </p:nvSpPr>
        <p:spPr bwMode="auto">
          <a:xfrm>
            <a:off x="1163638" y="561975"/>
            <a:ext cx="71977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b="0"/>
              <a:t>Implement the expression. How many IC do you need?</a:t>
            </a:r>
          </a:p>
        </p:txBody>
      </p:sp>
    </p:spTree>
    <p:extLst>
      <p:ext uri="{BB962C8B-B14F-4D97-AF65-F5344CB8AC3E}">
        <p14:creationId xmlns:p14="http://schemas.microsoft.com/office/powerpoint/2010/main" val="17143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205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1054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08F7A8-49DE-4168-A89F-7F2B1EF49A51}" type="slidenum">
              <a:rPr lang="en-GB" b="0">
                <a:solidFill>
                  <a:schemeClr val="tx2"/>
                </a:solidFill>
              </a:rPr>
              <a:pPr eaLnBrk="1" hangingPunct="1"/>
              <a:t>101</a:t>
            </a:fld>
            <a:endParaRPr lang="en-GB" sz="1400" b="0">
              <a:solidFill>
                <a:schemeClr val="tx2"/>
              </a:solidFill>
            </a:endParaRPr>
          </a:p>
        </p:txBody>
      </p:sp>
      <p:graphicFrame>
        <p:nvGraphicFramePr>
          <p:cNvPr id="105476" name="Object 2"/>
          <p:cNvGraphicFramePr>
            <a:graphicFrameLocks noChangeAspect="1"/>
          </p:cNvGraphicFramePr>
          <p:nvPr/>
        </p:nvGraphicFramePr>
        <p:xfrm>
          <a:off x="1387475" y="1260475"/>
          <a:ext cx="19907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7" name="Equation" r:id="rId3" imgW="901309" imgH="177723" progId="Equation.3">
                  <p:embed/>
                </p:oleObj>
              </mc:Choice>
              <mc:Fallback>
                <p:oleObj name="Equation" r:id="rId3" imgW="901309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1260475"/>
                        <a:ext cx="19907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477" name="Group 3"/>
          <p:cNvGrpSpPr>
            <a:grpSpLocks/>
          </p:cNvGrpSpPr>
          <p:nvPr/>
        </p:nvGrpSpPr>
        <p:grpSpPr bwMode="auto">
          <a:xfrm>
            <a:off x="3827463" y="3049588"/>
            <a:ext cx="26987" cy="1331912"/>
            <a:chOff x="2411" y="2171"/>
            <a:chExt cx="17" cy="839"/>
          </a:xfrm>
        </p:grpSpPr>
        <p:sp>
          <p:nvSpPr>
            <p:cNvPr id="105501" name="Line 4"/>
            <p:cNvSpPr>
              <a:spLocks noChangeShapeType="1"/>
            </p:cNvSpPr>
            <p:nvPr/>
          </p:nvSpPr>
          <p:spPr bwMode="auto">
            <a:xfrm>
              <a:off x="2411" y="2171"/>
              <a:ext cx="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105502" name="Line 5"/>
            <p:cNvSpPr>
              <a:spLocks noChangeShapeType="1"/>
            </p:cNvSpPr>
            <p:nvPr/>
          </p:nvSpPr>
          <p:spPr bwMode="auto">
            <a:xfrm flipV="1">
              <a:off x="2428" y="267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3.12</a:t>
            </a:r>
          </a:p>
        </p:txBody>
      </p:sp>
      <p:grpSp>
        <p:nvGrpSpPr>
          <p:cNvPr id="105479" name="Group 7"/>
          <p:cNvGrpSpPr>
            <a:grpSpLocks/>
          </p:cNvGrpSpPr>
          <p:nvPr/>
        </p:nvGrpSpPr>
        <p:grpSpPr bwMode="auto">
          <a:xfrm>
            <a:off x="1719263" y="2543175"/>
            <a:ext cx="2108200" cy="903288"/>
            <a:chOff x="1083" y="1852"/>
            <a:chExt cx="1328" cy="569"/>
          </a:xfrm>
        </p:grpSpPr>
        <p:sp>
          <p:nvSpPr>
            <p:cNvPr id="105495" name="AutoShape 8"/>
            <p:cNvSpPr>
              <a:spLocks noChangeArrowheads="1"/>
            </p:cNvSpPr>
            <p:nvPr/>
          </p:nvSpPr>
          <p:spPr bwMode="auto">
            <a:xfrm>
              <a:off x="1613" y="1968"/>
              <a:ext cx="544" cy="434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96" name="Line 9"/>
            <p:cNvSpPr>
              <a:spLocks noChangeShapeType="1"/>
            </p:cNvSpPr>
            <p:nvPr/>
          </p:nvSpPr>
          <p:spPr bwMode="auto">
            <a:xfrm>
              <a:off x="1386" y="205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5497" name="Line 10"/>
            <p:cNvSpPr>
              <a:spLocks noChangeShapeType="1"/>
            </p:cNvSpPr>
            <p:nvPr/>
          </p:nvSpPr>
          <p:spPr bwMode="auto">
            <a:xfrm>
              <a:off x="1379" y="229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5498" name="Line 11"/>
            <p:cNvSpPr>
              <a:spLocks noChangeShapeType="1"/>
            </p:cNvSpPr>
            <p:nvPr/>
          </p:nvSpPr>
          <p:spPr bwMode="auto">
            <a:xfrm>
              <a:off x="2151" y="2171"/>
              <a:ext cx="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5499" name="Text Box 12"/>
            <p:cNvSpPr txBox="1">
              <a:spLocks noChangeArrowheads="1"/>
            </p:cNvSpPr>
            <p:nvPr/>
          </p:nvSpPr>
          <p:spPr bwMode="auto">
            <a:xfrm>
              <a:off x="1086" y="185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</p:txBody>
        </p:sp>
        <p:sp>
          <p:nvSpPr>
            <p:cNvPr id="105500" name="Text Box 13"/>
            <p:cNvSpPr txBox="1">
              <a:spLocks noChangeArrowheads="1"/>
            </p:cNvSpPr>
            <p:nvPr/>
          </p:nvSpPr>
          <p:spPr bwMode="auto">
            <a:xfrm>
              <a:off x="1083" y="213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B</a:t>
              </a:r>
            </a:p>
          </p:txBody>
        </p:sp>
      </p:grpSp>
      <p:grpSp>
        <p:nvGrpSpPr>
          <p:cNvPr id="105480" name="Group 14"/>
          <p:cNvGrpSpPr>
            <a:grpSpLocks/>
          </p:cNvGrpSpPr>
          <p:nvPr/>
        </p:nvGrpSpPr>
        <p:grpSpPr bwMode="auto">
          <a:xfrm>
            <a:off x="1724025" y="3935413"/>
            <a:ext cx="2130425" cy="862012"/>
            <a:chOff x="1086" y="2729"/>
            <a:chExt cx="1342" cy="543"/>
          </a:xfrm>
        </p:grpSpPr>
        <p:sp>
          <p:nvSpPr>
            <p:cNvPr id="105489" name="AutoShape 15"/>
            <p:cNvSpPr>
              <a:spLocks noChangeArrowheads="1"/>
            </p:cNvSpPr>
            <p:nvPr/>
          </p:nvSpPr>
          <p:spPr bwMode="auto">
            <a:xfrm>
              <a:off x="1630" y="2807"/>
              <a:ext cx="544" cy="434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90" name="Line 16"/>
            <p:cNvSpPr>
              <a:spLocks noChangeShapeType="1"/>
            </p:cNvSpPr>
            <p:nvPr/>
          </p:nvSpPr>
          <p:spPr bwMode="auto">
            <a:xfrm>
              <a:off x="1403" y="289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5491" name="Line 17"/>
            <p:cNvSpPr>
              <a:spLocks noChangeShapeType="1"/>
            </p:cNvSpPr>
            <p:nvPr/>
          </p:nvSpPr>
          <p:spPr bwMode="auto">
            <a:xfrm>
              <a:off x="1386" y="312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5492" name="Line 18"/>
            <p:cNvSpPr>
              <a:spLocks noChangeShapeType="1"/>
            </p:cNvSpPr>
            <p:nvPr/>
          </p:nvSpPr>
          <p:spPr bwMode="auto">
            <a:xfrm>
              <a:off x="2168" y="3010"/>
              <a:ext cx="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5493" name="Text Box 19"/>
            <p:cNvSpPr txBox="1">
              <a:spLocks noChangeArrowheads="1"/>
            </p:cNvSpPr>
            <p:nvPr/>
          </p:nvSpPr>
          <p:spPr bwMode="auto">
            <a:xfrm>
              <a:off x="1086" y="272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C</a:t>
              </a:r>
            </a:p>
          </p:txBody>
        </p:sp>
        <p:sp>
          <p:nvSpPr>
            <p:cNvPr id="105494" name="Text Box 20"/>
            <p:cNvSpPr txBox="1">
              <a:spLocks noChangeArrowheads="1"/>
            </p:cNvSpPr>
            <p:nvPr/>
          </p:nvSpPr>
          <p:spPr bwMode="auto">
            <a:xfrm>
              <a:off x="1095" y="298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D</a:t>
              </a:r>
            </a:p>
          </p:txBody>
        </p:sp>
      </p:grpSp>
      <p:grpSp>
        <p:nvGrpSpPr>
          <p:cNvPr id="105481" name="Group 21"/>
          <p:cNvGrpSpPr>
            <a:grpSpLocks/>
          </p:cNvGrpSpPr>
          <p:nvPr/>
        </p:nvGrpSpPr>
        <p:grpSpPr bwMode="auto">
          <a:xfrm>
            <a:off x="3854450" y="3089275"/>
            <a:ext cx="2111375" cy="936625"/>
            <a:chOff x="2428" y="2196"/>
            <a:chExt cx="1330" cy="590"/>
          </a:xfrm>
        </p:grpSpPr>
        <p:sp>
          <p:nvSpPr>
            <p:cNvPr id="105484" name="Line 22"/>
            <p:cNvSpPr>
              <a:spLocks noChangeShapeType="1"/>
            </p:cNvSpPr>
            <p:nvPr/>
          </p:nvSpPr>
          <p:spPr bwMode="auto">
            <a:xfrm>
              <a:off x="2428" y="2468"/>
              <a:ext cx="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105485" name="Line 23"/>
            <p:cNvSpPr>
              <a:spLocks noChangeShapeType="1"/>
            </p:cNvSpPr>
            <p:nvPr/>
          </p:nvSpPr>
          <p:spPr bwMode="auto">
            <a:xfrm>
              <a:off x="3340" y="2546"/>
              <a:ext cx="3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105486" name="AutoShape 24"/>
            <p:cNvSpPr>
              <a:spLocks noChangeArrowheads="1"/>
            </p:cNvSpPr>
            <p:nvPr/>
          </p:nvSpPr>
          <p:spPr bwMode="auto">
            <a:xfrm rot="10800000">
              <a:off x="2764" y="2329"/>
              <a:ext cx="576" cy="457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87" name="Line 25"/>
            <p:cNvSpPr>
              <a:spLocks noChangeShapeType="1"/>
            </p:cNvSpPr>
            <p:nvPr/>
          </p:nvSpPr>
          <p:spPr bwMode="auto">
            <a:xfrm flipH="1">
              <a:off x="2428" y="2672"/>
              <a:ext cx="4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105488" name="Text Box 26"/>
            <p:cNvSpPr txBox="1">
              <a:spLocks noChangeArrowheads="1"/>
            </p:cNvSpPr>
            <p:nvPr/>
          </p:nvSpPr>
          <p:spPr bwMode="auto">
            <a:xfrm>
              <a:off x="3503" y="219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X</a:t>
              </a:r>
            </a:p>
          </p:txBody>
        </p:sp>
      </p:grpSp>
      <p:sp>
        <p:nvSpPr>
          <p:cNvPr id="105482" name="Text Box 28"/>
          <p:cNvSpPr txBox="1">
            <a:spLocks noChangeArrowheads="1"/>
          </p:cNvSpPr>
          <p:nvPr/>
        </p:nvSpPr>
        <p:spPr bwMode="auto">
          <a:xfrm>
            <a:off x="1016000" y="747713"/>
            <a:ext cx="68135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b="0"/>
              <a:t>Implement the expression using </a:t>
            </a:r>
            <a:r>
              <a:rPr lang="en-GB" b="0">
                <a:solidFill>
                  <a:srgbClr val="FF0000"/>
                </a:solidFill>
              </a:rPr>
              <a:t>NAND</a:t>
            </a:r>
            <a:r>
              <a:rPr lang="en-GB" b="0"/>
              <a:t> gates only</a:t>
            </a:r>
          </a:p>
        </p:txBody>
      </p:sp>
      <p:sp>
        <p:nvSpPr>
          <p:cNvPr id="320541" name="Text Box 29"/>
          <p:cNvSpPr txBox="1">
            <a:spLocks noChangeArrowheads="1"/>
          </p:cNvSpPr>
          <p:nvPr/>
        </p:nvSpPr>
        <p:spPr bwMode="auto">
          <a:xfrm>
            <a:off x="1316038" y="1660525"/>
            <a:ext cx="5289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007800"/>
                </a:solidFill>
              </a:rPr>
              <a:t>Method 1    </a:t>
            </a:r>
          </a:p>
          <a:p>
            <a:pPr eaLnBrk="1" hangingPunct="1"/>
            <a:r>
              <a:rPr lang="en-GB">
                <a:solidFill>
                  <a:srgbClr val="007800"/>
                </a:solidFill>
              </a:rPr>
              <a:t>Replace each gate by </a:t>
            </a:r>
            <a:r>
              <a:rPr lang="en-GB">
                <a:solidFill>
                  <a:srgbClr val="FF0000"/>
                </a:solidFill>
              </a:rPr>
              <a:t>NAND</a:t>
            </a:r>
            <a:r>
              <a:rPr lang="en-GB">
                <a:solidFill>
                  <a:srgbClr val="007800"/>
                </a:solidFill>
              </a:rPr>
              <a:t> equivalent</a:t>
            </a:r>
          </a:p>
        </p:txBody>
      </p:sp>
    </p:spTree>
    <p:extLst>
      <p:ext uri="{BB962C8B-B14F-4D97-AF65-F5344CB8AC3E}">
        <p14:creationId xmlns:p14="http://schemas.microsoft.com/office/powerpoint/2010/main" val="46638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41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1064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E463D59-3DDB-40AB-859D-C936DC5846C4}" type="slidenum">
              <a:rPr lang="en-GB" b="0">
                <a:solidFill>
                  <a:schemeClr val="tx2"/>
                </a:solidFill>
              </a:rPr>
              <a:pPr eaLnBrk="1" hangingPunct="1"/>
              <a:t>102</a:t>
            </a:fld>
            <a:endParaRPr lang="en-GB" sz="1400" b="0">
              <a:solidFill>
                <a:schemeClr val="tx2"/>
              </a:solidFill>
            </a:endParaRP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820863" y="5484813"/>
            <a:ext cx="3200400" cy="955675"/>
            <a:chOff x="1147" y="3495"/>
            <a:chExt cx="2016" cy="602"/>
          </a:xfrm>
        </p:grpSpPr>
        <p:sp>
          <p:nvSpPr>
            <p:cNvPr id="106571" name="AutoShape 73"/>
            <p:cNvSpPr>
              <a:spLocks/>
            </p:cNvSpPr>
            <p:nvPr/>
          </p:nvSpPr>
          <p:spPr bwMode="auto">
            <a:xfrm rot="-5400000">
              <a:off x="2011" y="2631"/>
              <a:ext cx="288" cy="201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72" name="Text Box 74"/>
            <p:cNvSpPr txBox="1">
              <a:spLocks noChangeArrowheads="1"/>
            </p:cNvSpPr>
            <p:nvPr/>
          </p:nvSpPr>
          <p:spPr bwMode="auto">
            <a:xfrm>
              <a:off x="1905" y="3809"/>
              <a:ext cx="5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b="0">
                  <a:solidFill>
                    <a:srgbClr val="CC0066"/>
                  </a:solidFill>
                </a:rPr>
                <a:t>AND</a:t>
              </a:r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5426075" y="5534025"/>
            <a:ext cx="3200400" cy="955675"/>
            <a:chOff x="3418" y="3526"/>
            <a:chExt cx="2016" cy="602"/>
          </a:xfrm>
        </p:grpSpPr>
        <p:sp>
          <p:nvSpPr>
            <p:cNvPr id="106569" name="AutoShape 76"/>
            <p:cNvSpPr>
              <a:spLocks/>
            </p:cNvSpPr>
            <p:nvPr/>
          </p:nvSpPr>
          <p:spPr bwMode="auto">
            <a:xfrm rot="-5400000">
              <a:off x="4282" y="2662"/>
              <a:ext cx="288" cy="201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70" name="Text Box 77"/>
            <p:cNvSpPr txBox="1">
              <a:spLocks noChangeArrowheads="1"/>
            </p:cNvSpPr>
            <p:nvPr/>
          </p:nvSpPr>
          <p:spPr bwMode="auto">
            <a:xfrm>
              <a:off x="4176" y="3840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b="0">
                  <a:solidFill>
                    <a:srgbClr val="CC0066"/>
                  </a:solidFill>
                </a:rPr>
                <a:t>OR</a:t>
              </a:r>
            </a:p>
          </p:txBody>
        </p:sp>
      </p:grpSp>
      <p:sp>
        <p:nvSpPr>
          <p:cNvPr id="106502" name="Text Box 92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3.12</a:t>
            </a:r>
          </a:p>
        </p:txBody>
      </p:sp>
      <p:graphicFrame>
        <p:nvGraphicFramePr>
          <p:cNvPr id="106503" name="Object 108"/>
          <p:cNvGraphicFramePr>
            <a:graphicFrameLocks noChangeAspect="1"/>
          </p:cNvGraphicFramePr>
          <p:nvPr/>
        </p:nvGraphicFramePr>
        <p:xfrm>
          <a:off x="1314450" y="1276350"/>
          <a:ext cx="19335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Equation" r:id="rId3" imgW="875920" imgH="177723" progId="Equation.3">
                  <p:embed/>
                </p:oleObj>
              </mc:Choice>
              <mc:Fallback>
                <p:oleObj name="Equation" r:id="rId3" imgW="875920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1276350"/>
                        <a:ext cx="19335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4" name="Text Box 110"/>
          <p:cNvSpPr txBox="1">
            <a:spLocks noChangeArrowheads="1"/>
          </p:cNvSpPr>
          <p:nvPr/>
        </p:nvSpPr>
        <p:spPr bwMode="auto">
          <a:xfrm>
            <a:off x="1016000" y="795338"/>
            <a:ext cx="68135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b="0"/>
              <a:t>Implement the expression using </a:t>
            </a:r>
            <a:r>
              <a:rPr lang="en-GB" b="0">
                <a:solidFill>
                  <a:srgbClr val="FF0000"/>
                </a:solidFill>
              </a:rPr>
              <a:t>NAND</a:t>
            </a:r>
            <a:r>
              <a:rPr lang="en-GB" b="0"/>
              <a:t> gates only</a:t>
            </a:r>
          </a:p>
        </p:txBody>
      </p:sp>
      <p:grpSp>
        <p:nvGrpSpPr>
          <p:cNvPr id="4" name="Group 120"/>
          <p:cNvGrpSpPr>
            <a:grpSpLocks/>
          </p:cNvGrpSpPr>
          <p:nvPr/>
        </p:nvGrpSpPr>
        <p:grpSpPr bwMode="auto">
          <a:xfrm>
            <a:off x="903288" y="2782888"/>
            <a:ext cx="4503737" cy="1039812"/>
            <a:chOff x="580" y="1753"/>
            <a:chExt cx="2837" cy="655"/>
          </a:xfrm>
        </p:grpSpPr>
        <p:grpSp>
          <p:nvGrpSpPr>
            <p:cNvPr id="106552" name="Group 102"/>
            <p:cNvGrpSpPr>
              <a:grpSpLocks/>
            </p:cNvGrpSpPr>
            <p:nvPr/>
          </p:nvGrpSpPr>
          <p:grpSpPr bwMode="auto">
            <a:xfrm>
              <a:off x="2224" y="1753"/>
              <a:ext cx="1193" cy="655"/>
              <a:chOff x="2224" y="1793"/>
              <a:chExt cx="1193" cy="655"/>
            </a:xfrm>
          </p:grpSpPr>
          <p:sp>
            <p:nvSpPr>
              <p:cNvPr id="106561" name="Line 25"/>
              <p:cNvSpPr>
                <a:spLocks noChangeShapeType="1"/>
              </p:cNvSpPr>
              <p:nvPr/>
            </p:nvSpPr>
            <p:spPr bwMode="auto">
              <a:xfrm>
                <a:off x="2224" y="2128"/>
                <a:ext cx="3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6562" name="AutoShape 28"/>
              <p:cNvSpPr>
                <a:spLocks noChangeArrowheads="1"/>
              </p:cNvSpPr>
              <p:nvPr/>
            </p:nvSpPr>
            <p:spPr bwMode="auto">
              <a:xfrm>
                <a:off x="2578" y="2019"/>
                <a:ext cx="456" cy="429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63" name="Oval 29"/>
              <p:cNvSpPr>
                <a:spLocks noChangeArrowheads="1"/>
              </p:cNvSpPr>
              <p:nvPr/>
            </p:nvSpPr>
            <p:spPr bwMode="auto">
              <a:xfrm>
                <a:off x="2334" y="2103"/>
                <a:ext cx="55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64" name="Line 30"/>
              <p:cNvSpPr>
                <a:spLocks noChangeShapeType="1"/>
              </p:cNvSpPr>
              <p:nvPr/>
            </p:nvSpPr>
            <p:spPr bwMode="auto">
              <a:xfrm>
                <a:off x="3154" y="2219"/>
                <a:ext cx="2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6565" name="Oval 32"/>
              <p:cNvSpPr>
                <a:spLocks noChangeArrowheads="1"/>
              </p:cNvSpPr>
              <p:nvPr/>
            </p:nvSpPr>
            <p:spPr bwMode="auto">
              <a:xfrm>
                <a:off x="3034" y="2162"/>
                <a:ext cx="120" cy="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66" name="Line 33"/>
              <p:cNvSpPr>
                <a:spLocks noChangeShapeType="1"/>
              </p:cNvSpPr>
              <p:nvPr/>
            </p:nvSpPr>
            <p:spPr bwMode="auto">
              <a:xfrm>
                <a:off x="2369" y="2146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06567" name="Line 34"/>
              <p:cNvSpPr>
                <a:spLocks noChangeShapeType="1"/>
              </p:cNvSpPr>
              <p:nvPr/>
            </p:nvSpPr>
            <p:spPr bwMode="auto">
              <a:xfrm>
                <a:off x="2369" y="2314"/>
                <a:ext cx="2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graphicFrame>
            <p:nvGraphicFramePr>
              <p:cNvPr id="106568" name="Object 70"/>
              <p:cNvGraphicFramePr>
                <a:graphicFrameLocks noChangeAspect="1"/>
              </p:cNvGraphicFramePr>
              <p:nvPr/>
            </p:nvGraphicFramePr>
            <p:xfrm>
              <a:off x="3063" y="1793"/>
              <a:ext cx="354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374" name="Equation" r:id="rId5" imgW="253780" imgH="164957" progId="Equation.3">
                      <p:embed/>
                    </p:oleObj>
                  </mc:Choice>
                  <mc:Fallback>
                    <p:oleObj name="Equation" r:id="rId5" imgW="253780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3" y="1793"/>
                            <a:ext cx="354" cy="2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6553" name="Group 117"/>
            <p:cNvGrpSpPr>
              <a:grpSpLocks/>
            </p:cNvGrpSpPr>
            <p:nvPr/>
          </p:nvGrpSpPr>
          <p:grpSpPr bwMode="auto">
            <a:xfrm>
              <a:off x="580" y="1812"/>
              <a:ext cx="1638" cy="569"/>
              <a:chOff x="580" y="1852"/>
              <a:chExt cx="1638" cy="569"/>
            </a:xfrm>
          </p:grpSpPr>
          <p:sp>
            <p:nvSpPr>
              <p:cNvPr id="106554" name="AutoShape 7"/>
              <p:cNvSpPr>
                <a:spLocks noChangeArrowheads="1"/>
              </p:cNvSpPr>
              <p:nvPr/>
            </p:nvSpPr>
            <p:spPr bwMode="auto">
              <a:xfrm>
                <a:off x="1139" y="1902"/>
                <a:ext cx="620" cy="488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55" name="Line 8"/>
              <p:cNvSpPr>
                <a:spLocks noChangeShapeType="1"/>
              </p:cNvSpPr>
              <p:nvPr/>
            </p:nvSpPr>
            <p:spPr bwMode="auto">
              <a:xfrm>
                <a:off x="881" y="2022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6556" name="Line 9"/>
              <p:cNvSpPr>
                <a:spLocks noChangeShapeType="1"/>
              </p:cNvSpPr>
              <p:nvPr/>
            </p:nvSpPr>
            <p:spPr bwMode="auto">
              <a:xfrm>
                <a:off x="881" y="228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6557" name="Line 12"/>
              <p:cNvSpPr>
                <a:spLocks noChangeShapeType="1"/>
              </p:cNvSpPr>
              <p:nvPr/>
            </p:nvSpPr>
            <p:spPr bwMode="auto">
              <a:xfrm>
                <a:off x="1860" y="2130"/>
                <a:ext cx="3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6558" name="Oval 13"/>
              <p:cNvSpPr>
                <a:spLocks noChangeArrowheads="1"/>
              </p:cNvSpPr>
              <p:nvPr/>
            </p:nvSpPr>
            <p:spPr bwMode="auto">
              <a:xfrm>
                <a:off x="1759" y="2065"/>
                <a:ext cx="99" cy="1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59" name="Text Box 112"/>
              <p:cNvSpPr txBox="1">
                <a:spLocks noChangeArrowheads="1"/>
              </p:cNvSpPr>
              <p:nvPr/>
            </p:nvSpPr>
            <p:spPr bwMode="auto">
              <a:xfrm>
                <a:off x="583" y="1852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GB"/>
                  <a:t>A</a:t>
                </a:r>
              </a:p>
            </p:txBody>
          </p:sp>
          <p:sp>
            <p:nvSpPr>
              <p:cNvPr id="106560" name="Text Box 114"/>
              <p:cNvSpPr txBox="1">
                <a:spLocks noChangeArrowheads="1"/>
              </p:cNvSpPr>
              <p:nvPr/>
            </p:nvSpPr>
            <p:spPr bwMode="auto">
              <a:xfrm>
                <a:off x="580" y="2133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GB"/>
                  <a:t>B</a:t>
                </a:r>
              </a:p>
            </p:txBody>
          </p:sp>
        </p:grpSp>
      </p:grpSp>
      <p:grpSp>
        <p:nvGrpSpPr>
          <p:cNvPr id="7" name="Group 123"/>
          <p:cNvGrpSpPr>
            <a:grpSpLocks/>
          </p:cNvGrpSpPr>
          <p:nvPr/>
        </p:nvGrpSpPr>
        <p:grpSpPr bwMode="auto">
          <a:xfrm>
            <a:off x="925513" y="4418013"/>
            <a:ext cx="4581525" cy="949325"/>
            <a:chOff x="583" y="2783"/>
            <a:chExt cx="2886" cy="598"/>
          </a:xfrm>
        </p:grpSpPr>
        <p:grpSp>
          <p:nvGrpSpPr>
            <p:cNvPr id="106535" name="Group 104"/>
            <p:cNvGrpSpPr>
              <a:grpSpLocks/>
            </p:cNvGrpSpPr>
            <p:nvPr/>
          </p:nvGrpSpPr>
          <p:grpSpPr bwMode="auto">
            <a:xfrm>
              <a:off x="2203" y="2783"/>
              <a:ext cx="1266" cy="598"/>
              <a:chOff x="2203" y="2823"/>
              <a:chExt cx="1266" cy="598"/>
            </a:xfrm>
          </p:grpSpPr>
          <p:graphicFrame>
            <p:nvGraphicFramePr>
              <p:cNvPr id="106544" name="Object 71"/>
              <p:cNvGraphicFramePr>
                <a:graphicFrameLocks noChangeAspect="1"/>
              </p:cNvGraphicFramePr>
              <p:nvPr/>
            </p:nvGraphicFramePr>
            <p:xfrm>
              <a:off x="3115" y="2823"/>
              <a:ext cx="354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375" name="Equation" r:id="rId7" imgW="253670" imgH="177569" progId="Equation.3">
                      <p:embed/>
                    </p:oleObj>
                  </mc:Choice>
                  <mc:Fallback>
                    <p:oleObj name="Equation" r:id="rId7" imgW="253670" imgH="1775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15" y="2823"/>
                            <a:ext cx="354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6545" name="AutoShape 37"/>
              <p:cNvSpPr>
                <a:spLocks noChangeArrowheads="1"/>
              </p:cNvSpPr>
              <p:nvPr/>
            </p:nvSpPr>
            <p:spPr bwMode="auto">
              <a:xfrm>
                <a:off x="2620" y="2992"/>
                <a:ext cx="456" cy="429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46" name="Oval 38"/>
              <p:cNvSpPr>
                <a:spLocks noChangeArrowheads="1"/>
              </p:cNvSpPr>
              <p:nvPr/>
            </p:nvSpPr>
            <p:spPr bwMode="auto">
              <a:xfrm>
                <a:off x="2376" y="3076"/>
                <a:ext cx="55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47" name="Line 40"/>
              <p:cNvSpPr>
                <a:spLocks noChangeShapeType="1"/>
              </p:cNvSpPr>
              <p:nvPr/>
            </p:nvSpPr>
            <p:spPr bwMode="auto">
              <a:xfrm flipV="1">
                <a:off x="2203" y="3101"/>
                <a:ext cx="417" cy="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6548" name="Line 42"/>
              <p:cNvSpPr>
                <a:spLocks noChangeShapeType="1"/>
              </p:cNvSpPr>
              <p:nvPr/>
            </p:nvSpPr>
            <p:spPr bwMode="auto">
              <a:xfrm>
                <a:off x="3196" y="3192"/>
                <a:ext cx="2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6549" name="Oval 44"/>
              <p:cNvSpPr>
                <a:spLocks noChangeArrowheads="1"/>
              </p:cNvSpPr>
              <p:nvPr/>
            </p:nvSpPr>
            <p:spPr bwMode="auto">
              <a:xfrm>
                <a:off x="3076" y="3135"/>
                <a:ext cx="120" cy="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50" name="Line 45"/>
              <p:cNvSpPr>
                <a:spLocks noChangeShapeType="1"/>
              </p:cNvSpPr>
              <p:nvPr/>
            </p:nvSpPr>
            <p:spPr bwMode="auto">
              <a:xfrm>
                <a:off x="2411" y="3119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06551" name="Line 46"/>
              <p:cNvSpPr>
                <a:spLocks noChangeShapeType="1"/>
              </p:cNvSpPr>
              <p:nvPr/>
            </p:nvSpPr>
            <p:spPr bwMode="auto">
              <a:xfrm>
                <a:off x="2411" y="3287"/>
                <a:ext cx="2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grpSp>
          <p:nvGrpSpPr>
            <p:cNvPr id="106536" name="Group 122"/>
            <p:cNvGrpSpPr>
              <a:grpSpLocks/>
            </p:cNvGrpSpPr>
            <p:nvPr/>
          </p:nvGrpSpPr>
          <p:grpSpPr bwMode="auto">
            <a:xfrm>
              <a:off x="881" y="2864"/>
              <a:ext cx="1337" cy="488"/>
              <a:chOff x="881" y="2864"/>
              <a:chExt cx="1337" cy="488"/>
            </a:xfrm>
          </p:grpSpPr>
          <p:sp>
            <p:nvSpPr>
              <p:cNvPr id="106539" name="AutoShape 16"/>
              <p:cNvSpPr>
                <a:spLocks noChangeArrowheads="1"/>
              </p:cNvSpPr>
              <p:nvPr/>
            </p:nvSpPr>
            <p:spPr bwMode="auto">
              <a:xfrm>
                <a:off x="1139" y="2864"/>
                <a:ext cx="620" cy="488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40" name="Line 17"/>
              <p:cNvSpPr>
                <a:spLocks noChangeShapeType="1"/>
              </p:cNvSpPr>
              <p:nvPr/>
            </p:nvSpPr>
            <p:spPr bwMode="auto">
              <a:xfrm>
                <a:off x="881" y="2974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6541" name="Line 18"/>
              <p:cNvSpPr>
                <a:spLocks noChangeShapeType="1"/>
              </p:cNvSpPr>
              <p:nvPr/>
            </p:nvSpPr>
            <p:spPr bwMode="auto">
              <a:xfrm>
                <a:off x="881" y="3239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6542" name="Line 21"/>
              <p:cNvSpPr>
                <a:spLocks noChangeShapeType="1"/>
              </p:cNvSpPr>
              <p:nvPr/>
            </p:nvSpPr>
            <p:spPr bwMode="auto">
              <a:xfrm>
                <a:off x="1869" y="3071"/>
                <a:ext cx="3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6543" name="Oval 111"/>
              <p:cNvSpPr>
                <a:spLocks noChangeArrowheads="1"/>
              </p:cNvSpPr>
              <p:nvPr/>
            </p:nvSpPr>
            <p:spPr bwMode="auto">
              <a:xfrm>
                <a:off x="1756" y="3028"/>
                <a:ext cx="99" cy="1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6537" name="Text Box 113"/>
            <p:cNvSpPr txBox="1">
              <a:spLocks noChangeArrowheads="1"/>
            </p:cNvSpPr>
            <p:nvPr/>
          </p:nvSpPr>
          <p:spPr bwMode="auto">
            <a:xfrm>
              <a:off x="583" y="279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C</a:t>
              </a:r>
            </a:p>
          </p:txBody>
        </p:sp>
        <p:sp>
          <p:nvSpPr>
            <p:cNvPr id="106538" name="Text Box 115"/>
            <p:cNvSpPr txBox="1">
              <a:spLocks noChangeArrowheads="1"/>
            </p:cNvSpPr>
            <p:nvPr/>
          </p:nvSpPr>
          <p:spPr bwMode="auto">
            <a:xfrm>
              <a:off x="592" y="304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D</a:t>
              </a:r>
            </a:p>
          </p:txBody>
        </p:sp>
      </p:grpSp>
      <p:grpSp>
        <p:nvGrpSpPr>
          <p:cNvPr id="10" name="Group 129"/>
          <p:cNvGrpSpPr>
            <a:grpSpLocks/>
          </p:cNvGrpSpPr>
          <p:nvPr/>
        </p:nvGrpSpPr>
        <p:grpSpPr bwMode="auto">
          <a:xfrm>
            <a:off x="5353050" y="3159125"/>
            <a:ext cx="3441700" cy="2165350"/>
            <a:chOff x="3372" y="1990"/>
            <a:chExt cx="2168" cy="1364"/>
          </a:xfrm>
        </p:grpSpPr>
        <p:sp>
          <p:nvSpPr>
            <p:cNvPr id="106509" name="Line 60"/>
            <p:cNvSpPr>
              <a:spLocks noChangeShapeType="1"/>
            </p:cNvSpPr>
            <p:nvPr/>
          </p:nvSpPr>
          <p:spPr bwMode="auto">
            <a:xfrm>
              <a:off x="4315" y="2647"/>
              <a:ext cx="0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grpSp>
          <p:nvGrpSpPr>
            <p:cNvPr id="106510" name="Group 126"/>
            <p:cNvGrpSpPr>
              <a:grpSpLocks/>
            </p:cNvGrpSpPr>
            <p:nvPr/>
          </p:nvGrpSpPr>
          <p:grpSpPr bwMode="auto">
            <a:xfrm>
              <a:off x="3414" y="2920"/>
              <a:ext cx="901" cy="434"/>
              <a:chOff x="3414" y="2920"/>
              <a:chExt cx="901" cy="434"/>
            </a:xfrm>
          </p:grpSpPr>
          <p:sp>
            <p:nvSpPr>
              <p:cNvPr id="106528" name="Oval 43"/>
              <p:cNvSpPr>
                <a:spLocks noChangeArrowheads="1"/>
              </p:cNvSpPr>
              <p:nvPr/>
            </p:nvSpPr>
            <p:spPr bwMode="auto">
              <a:xfrm>
                <a:off x="3414" y="3123"/>
                <a:ext cx="54" cy="5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29" name="Line 47"/>
              <p:cNvSpPr>
                <a:spLocks noChangeShapeType="1"/>
              </p:cNvSpPr>
              <p:nvPr/>
            </p:nvSpPr>
            <p:spPr bwMode="auto">
              <a:xfrm>
                <a:off x="3457" y="3047"/>
                <a:ext cx="1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06530" name="AutoShape 56"/>
              <p:cNvSpPr>
                <a:spLocks noChangeArrowheads="1"/>
              </p:cNvSpPr>
              <p:nvPr/>
            </p:nvSpPr>
            <p:spPr bwMode="auto">
              <a:xfrm>
                <a:off x="3665" y="2920"/>
                <a:ext cx="456" cy="434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31" name="Oval 57"/>
              <p:cNvSpPr>
                <a:spLocks noChangeArrowheads="1"/>
              </p:cNvSpPr>
              <p:nvPr/>
            </p:nvSpPr>
            <p:spPr bwMode="auto">
              <a:xfrm>
                <a:off x="4121" y="3063"/>
                <a:ext cx="120" cy="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32" name="Line 58"/>
              <p:cNvSpPr>
                <a:spLocks noChangeShapeType="1"/>
              </p:cNvSpPr>
              <p:nvPr/>
            </p:nvSpPr>
            <p:spPr bwMode="auto">
              <a:xfrm>
                <a:off x="3456" y="3215"/>
                <a:ext cx="20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06533" name="Line 59"/>
              <p:cNvSpPr>
                <a:spLocks noChangeShapeType="1"/>
              </p:cNvSpPr>
              <p:nvPr/>
            </p:nvSpPr>
            <p:spPr bwMode="auto">
              <a:xfrm>
                <a:off x="3457" y="3047"/>
                <a:ext cx="20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06534" name="Line 61"/>
              <p:cNvSpPr>
                <a:spLocks noChangeShapeType="1"/>
              </p:cNvSpPr>
              <p:nvPr/>
            </p:nvSpPr>
            <p:spPr bwMode="auto">
              <a:xfrm flipH="1">
                <a:off x="4241" y="3120"/>
                <a:ext cx="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grpSp>
          <p:nvGrpSpPr>
            <p:cNvPr id="106511" name="Group 127"/>
            <p:cNvGrpSpPr>
              <a:grpSpLocks/>
            </p:cNvGrpSpPr>
            <p:nvPr/>
          </p:nvGrpSpPr>
          <p:grpSpPr bwMode="auto">
            <a:xfrm>
              <a:off x="3372" y="1990"/>
              <a:ext cx="943" cy="443"/>
              <a:chOff x="3372" y="1990"/>
              <a:chExt cx="943" cy="443"/>
            </a:xfrm>
          </p:grpSpPr>
          <p:grpSp>
            <p:nvGrpSpPr>
              <p:cNvPr id="106519" name="Group 48"/>
              <p:cNvGrpSpPr>
                <a:grpSpLocks/>
              </p:cNvGrpSpPr>
              <p:nvPr/>
            </p:nvGrpSpPr>
            <p:grpSpPr bwMode="auto">
              <a:xfrm>
                <a:off x="3414" y="1990"/>
                <a:ext cx="901" cy="443"/>
                <a:chOff x="3401" y="1943"/>
                <a:chExt cx="901" cy="443"/>
              </a:xfrm>
            </p:grpSpPr>
            <p:sp>
              <p:nvSpPr>
                <p:cNvPr id="106522" name="AutoShape 49"/>
                <p:cNvSpPr>
                  <a:spLocks noChangeArrowheads="1"/>
                </p:cNvSpPr>
                <p:nvPr/>
              </p:nvSpPr>
              <p:spPr bwMode="auto">
                <a:xfrm>
                  <a:off x="3610" y="1943"/>
                  <a:ext cx="456" cy="434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23" name="Line 50"/>
                <p:cNvSpPr>
                  <a:spLocks noChangeShapeType="1"/>
                </p:cNvSpPr>
                <p:nvPr/>
              </p:nvSpPr>
              <p:spPr bwMode="auto">
                <a:xfrm>
                  <a:off x="4186" y="2143"/>
                  <a:ext cx="1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6524" name="Oval 51"/>
                <p:cNvSpPr>
                  <a:spLocks noChangeArrowheads="1"/>
                </p:cNvSpPr>
                <p:nvPr/>
              </p:nvSpPr>
              <p:spPr bwMode="auto">
                <a:xfrm>
                  <a:off x="4066" y="2086"/>
                  <a:ext cx="120" cy="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25" name="Line 52"/>
                <p:cNvSpPr>
                  <a:spLocks noChangeShapeType="1"/>
                </p:cNvSpPr>
                <p:nvPr/>
              </p:nvSpPr>
              <p:spPr bwMode="auto">
                <a:xfrm>
                  <a:off x="3401" y="2238"/>
                  <a:ext cx="209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  <p:sp>
              <p:nvSpPr>
                <p:cNvPr id="106526" name="Line 53"/>
                <p:cNvSpPr>
                  <a:spLocks noChangeShapeType="1"/>
                </p:cNvSpPr>
                <p:nvPr/>
              </p:nvSpPr>
              <p:spPr bwMode="auto">
                <a:xfrm>
                  <a:off x="3402" y="2070"/>
                  <a:ext cx="208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  <p:sp>
              <p:nvSpPr>
                <p:cNvPr id="106527" name="Line 54"/>
                <p:cNvSpPr>
                  <a:spLocks noChangeShapeType="1"/>
                </p:cNvSpPr>
                <p:nvPr/>
              </p:nvSpPr>
              <p:spPr bwMode="auto">
                <a:xfrm>
                  <a:off x="4302" y="2143"/>
                  <a:ext cx="0" cy="2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</p:grpSp>
          <p:sp>
            <p:nvSpPr>
              <p:cNvPr id="106520" name="Oval 31"/>
              <p:cNvSpPr>
                <a:spLocks noChangeArrowheads="1"/>
              </p:cNvSpPr>
              <p:nvPr/>
            </p:nvSpPr>
            <p:spPr bwMode="auto">
              <a:xfrm>
                <a:off x="3372" y="2150"/>
                <a:ext cx="54" cy="5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21" name="Line 35"/>
              <p:cNvSpPr>
                <a:spLocks noChangeShapeType="1"/>
              </p:cNvSpPr>
              <p:nvPr/>
            </p:nvSpPr>
            <p:spPr bwMode="auto">
              <a:xfrm>
                <a:off x="3415" y="2117"/>
                <a:ext cx="1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sp>
          <p:nvSpPr>
            <p:cNvPr id="106512" name="Text Box 105"/>
            <p:cNvSpPr txBox="1">
              <a:spLocks noChangeArrowheads="1"/>
            </p:cNvSpPr>
            <p:nvPr/>
          </p:nvSpPr>
          <p:spPr bwMode="auto">
            <a:xfrm>
              <a:off x="5163" y="2075"/>
              <a:ext cx="3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  <p:grpSp>
          <p:nvGrpSpPr>
            <p:cNvPr id="106513" name="Group 119"/>
            <p:cNvGrpSpPr>
              <a:grpSpLocks/>
            </p:cNvGrpSpPr>
            <p:nvPr/>
          </p:nvGrpSpPr>
          <p:grpSpPr bwMode="auto">
            <a:xfrm>
              <a:off x="4315" y="2303"/>
              <a:ext cx="1113" cy="488"/>
              <a:chOff x="4315" y="2343"/>
              <a:chExt cx="1113" cy="488"/>
            </a:xfrm>
          </p:grpSpPr>
          <p:sp>
            <p:nvSpPr>
              <p:cNvPr id="106514" name="AutoShape 63"/>
              <p:cNvSpPr>
                <a:spLocks noChangeArrowheads="1"/>
              </p:cNvSpPr>
              <p:nvPr/>
            </p:nvSpPr>
            <p:spPr bwMode="auto">
              <a:xfrm>
                <a:off x="4573" y="2343"/>
                <a:ext cx="620" cy="488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15" name="Line 64"/>
              <p:cNvSpPr>
                <a:spLocks noChangeShapeType="1"/>
              </p:cNvSpPr>
              <p:nvPr/>
            </p:nvSpPr>
            <p:spPr bwMode="auto">
              <a:xfrm>
                <a:off x="4315" y="2473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6516" name="Line 65"/>
              <p:cNvSpPr>
                <a:spLocks noChangeShapeType="1"/>
              </p:cNvSpPr>
              <p:nvPr/>
            </p:nvSpPr>
            <p:spPr bwMode="auto">
              <a:xfrm>
                <a:off x="4315" y="2688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6517" name="Line 67"/>
              <p:cNvSpPr>
                <a:spLocks noChangeShapeType="1"/>
              </p:cNvSpPr>
              <p:nvPr/>
            </p:nvSpPr>
            <p:spPr bwMode="auto">
              <a:xfrm>
                <a:off x="5273" y="2563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06518" name="Oval 116"/>
              <p:cNvSpPr>
                <a:spLocks noChangeArrowheads="1"/>
              </p:cNvSpPr>
              <p:nvPr/>
            </p:nvSpPr>
            <p:spPr bwMode="auto">
              <a:xfrm>
                <a:off x="5181" y="2513"/>
                <a:ext cx="99" cy="1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6508" name="Text Box 130"/>
          <p:cNvSpPr txBox="1">
            <a:spLocks noChangeArrowheads="1"/>
          </p:cNvSpPr>
          <p:nvPr/>
        </p:nvSpPr>
        <p:spPr bwMode="auto">
          <a:xfrm>
            <a:off x="1282700" y="1693863"/>
            <a:ext cx="5289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007800"/>
                </a:solidFill>
              </a:rPr>
              <a:t>Method 1      </a:t>
            </a:r>
          </a:p>
          <a:p>
            <a:pPr eaLnBrk="1" hangingPunct="1"/>
            <a:r>
              <a:rPr lang="en-GB">
                <a:solidFill>
                  <a:srgbClr val="007800"/>
                </a:solidFill>
              </a:rPr>
              <a:t>Replace each gate by </a:t>
            </a:r>
            <a:r>
              <a:rPr lang="en-GB">
                <a:solidFill>
                  <a:srgbClr val="FF0000"/>
                </a:solidFill>
              </a:rPr>
              <a:t>NAND</a:t>
            </a:r>
            <a:r>
              <a:rPr lang="en-GB">
                <a:solidFill>
                  <a:srgbClr val="007800"/>
                </a:solidFill>
              </a:rPr>
              <a:t> equivalent</a:t>
            </a:r>
          </a:p>
        </p:txBody>
      </p:sp>
    </p:spTree>
    <p:extLst>
      <p:ext uri="{BB962C8B-B14F-4D97-AF65-F5344CB8AC3E}">
        <p14:creationId xmlns:p14="http://schemas.microsoft.com/office/powerpoint/2010/main" val="259564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1075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3B736DA-2118-45D5-A72D-4785D4F2D006}" type="slidenum">
              <a:rPr lang="en-GB" b="0">
                <a:solidFill>
                  <a:schemeClr val="tx2"/>
                </a:solidFill>
              </a:rPr>
              <a:pPr eaLnBrk="1" hangingPunct="1"/>
              <a:t>103</a:t>
            </a:fld>
            <a:endParaRPr lang="en-GB" sz="1400" b="0">
              <a:solidFill>
                <a:schemeClr val="tx2"/>
              </a:solidFill>
            </a:endParaRPr>
          </a:p>
        </p:txBody>
      </p:sp>
      <p:grpSp>
        <p:nvGrpSpPr>
          <p:cNvPr id="107524" name="Group 2"/>
          <p:cNvGrpSpPr>
            <a:grpSpLocks/>
          </p:cNvGrpSpPr>
          <p:nvPr/>
        </p:nvGrpSpPr>
        <p:grpSpPr bwMode="auto">
          <a:xfrm>
            <a:off x="1820863" y="5484813"/>
            <a:ext cx="3200400" cy="955675"/>
            <a:chOff x="1147" y="3495"/>
            <a:chExt cx="2016" cy="602"/>
          </a:xfrm>
        </p:grpSpPr>
        <p:sp>
          <p:nvSpPr>
            <p:cNvPr id="107609" name="AutoShape 3"/>
            <p:cNvSpPr>
              <a:spLocks/>
            </p:cNvSpPr>
            <p:nvPr/>
          </p:nvSpPr>
          <p:spPr bwMode="auto">
            <a:xfrm rot="-5400000">
              <a:off x="2011" y="2631"/>
              <a:ext cx="288" cy="201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10" name="Text Box 4"/>
            <p:cNvSpPr txBox="1">
              <a:spLocks noChangeArrowheads="1"/>
            </p:cNvSpPr>
            <p:nvPr/>
          </p:nvSpPr>
          <p:spPr bwMode="auto">
            <a:xfrm>
              <a:off x="1905" y="3809"/>
              <a:ext cx="5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b="0">
                  <a:solidFill>
                    <a:srgbClr val="CC0066"/>
                  </a:solidFill>
                </a:rPr>
                <a:t>AND</a:t>
              </a:r>
            </a:p>
          </p:txBody>
        </p:sp>
      </p:grpSp>
      <p:grpSp>
        <p:nvGrpSpPr>
          <p:cNvPr id="107525" name="Group 5"/>
          <p:cNvGrpSpPr>
            <a:grpSpLocks/>
          </p:cNvGrpSpPr>
          <p:nvPr/>
        </p:nvGrpSpPr>
        <p:grpSpPr bwMode="auto">
          <a:xfrm>
            <a:off x="5426075" y="5534025"/>
            <a:ext cx="3200400" cy="955675"/>
            <a:chOff x="3418" y="3526"/>
            <a:chExt cx="2016" cy="602"/>
          </a:xfrm>
        </p:grpSpPr>
        <p:sp>
          <p:nvSpPr>
            <p:cNvPr id="107607" name="AutoShape 6"/>
            <p:cNvSpPr>
              <a:spLocks/>
            </p:cNvSpPr>
            <p:nvPr/>
          </p:nvSpPr>
          <p:spPr bwMode="auto">
            <a:xfrm rot="-5400000">
              <a:off x="4282" y="2662"/>
              <a:ext cx="288" cy="201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08" name="Text Box 7"/>
            <p:cNvSpPr txBox="1">
              <a:spLocks noChangeArrowheads="1"/>
            </p:cNvSpPr>
            <p:nvPr/>
          </p:nvSpPr>
          <p:spPr bwMode="auto">
            <a:xfrm>
              <a:off x="4176" y="3840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b="0">
                  <a:solidFill>
                    <a:srgbClr val="CC0066"/>
                  </a:solidFill>
                </a:rPr>
                <a:t>OR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3871913" y="2967038"/>
            <a:ext cx="2733675" cy="1001712"/>
            <a:chOff x="2439" y="1869"/>
            <a:chExt cx="1722" cy="631"/>
          </a:xfrm>
        </p:grpSpPr>
        <p:grpSp>
          <p:nvGrpSpPr>
            <p:cNvPr id="107601" name="Group 9"/>
            <p:cNvGrpSpPr>
              <a:grpSpLocks/>
            </p:cNvGrpSpPr>
            <p:nvPr/>
          </p:nvGrpSpPr>
          <p:grpSpPr bwMode="auto">
            <a:xfrm>
              <a:off x="3537" y="1876"/>
              <a:ext cx="624" cy="624"/>
              <a:chOff x="2352" y="1728"/>
              <a:chExt cx="912" cy="864"/>
            </a:xfrm>
          </p:grpSpPr>
          <p:sp>
            <p:nvSpPr>
              <p:cNvPr id="107605" name="Line 10"/>
              <p:cNvSpPr>
                <a:spLocks noChangeShapeType="1"/>
              </p:cNvSpPr>
              <p:nvPr/>
            </p:nvSpPr>
            <p:spPr bwMode="auto">
              <a:xfrm flipH="1">
                <a:off x="2352" y="1728"/>
                <a:ext cx="768" cy="816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07606" name="Line 11"/>
              <p:cNvSpPr>
                <a:spLocks noChangeShapeType="1"/>
              </p:cNvSpPr>
              <p:nvPr/>
            </p:nvSpPr>
            <p:spPr bwMode="auto">
              <a:xfrm>
                <a:off x="2352" y="1728"/>
                <a:ext cx="912" cy="86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grpSp>
          <p:nvGrpSpPr>
            <p:cNvPr id="107602" name="Group 12"/>
            <p:cNvGrpSpPr>
              <a:grpSpLocks/>
            </p:cNvGrpSpPr>
            <p:nvPr/>
          </p:nvGrpSpPr>
          <p:grpSpPr bwMode="auto">
            <a:xfrm>
              <a:off x="2439" y="1869"/>
              <a:ext cx="672" cy="624"/>
              <a:chOff x="2352" y="1728"/>
              <a:chExt cx="912" cy="864"/>
            </a:xfrm>
          </p:grpSpPr>
          <p:sp>
            <p:nvSpPr>
              <p:cNvPr id="107603" name="Line 13"/>
              <p:cNvSpPr>
                <a:spLocks noChangeShapeType="1"/>
              </p:cNvSpPr>
              <p:nvPr/>
            </p:nvSpPr>
            <p:spPr bwMode="auto">
              <a:xfrm flipH="1">
                <a:off x="2352" y="1728"/>
                <a:ext cx="768" cy="816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07604" name="Line 14"/>
              <p:cNvSpPr>
                <a:spLocks noChangeShapeType="1"/>
              </p:cNvSpPr>
              <p:nvPr/>
            </p:nvSpPr>
            <p:spPr bwMode="auto">
              <a:xfrm>
                <a:off x="2352" y="1728"/>
                <a:ext cx="912" cy="86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</p:grp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3981450" y="4483100"/>
            <a:ext cx="2725738" cy="990600"/>
            <a:chOff x="2508" y="2824"/>
            <a:chExt cx="1717" cy="624"/>
          </a:xfrm>
        </p:grpSpPr>
        <p:grpSp>
          <p:nvGrpSpPr>
            <p:cNvPr id="107595" name="Group 16"/>
            <p:cNvGrpSpPr>
              <a:grpSpLocks/>
            </p:cNvGrpSpPr>
            <p:nvPr/>
          </p:nvGrpSpPr>
          <p:grpSpPr bwMode="auto">
            <a:xfrm>
              <a:off x="2508" y="2824"/>
              <a:ext cx="624" cy="624"/>
              <a:chOff x="2352" y="1728"/>
              <a:chExt cx="912" cy="864"/>
            </a:xfrm>
          </p:grpSpPr>
          <p:sp>
            <p:nvSpPr>
              <p:cNvPr id="107599" name="Line 17"/>
              <p:cNvSpPr>
                <a:spLocks noChangeShapeType="1"/>
              </p:cNvSpPr>
              <p:nvPr/>
            </p:nvSpPr>
            <p:spPr bwMode="auto">
              <a:xfrm flipH="1">
                <a:off x="2352" y="1728"/>
                <a:ext cx="768" cy="816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07600" name="Line 18"/>
              <p:cNvSpPr>
                <a:spLocks noChangeShapeType="1"/>
              </p:cNvSpPr>
              <p:nvPr/>
            </p:nvSpPr>
            <p:spPr bwMode="auto">
              <a:xfrm>
                <a:off x="2352" y="1728"/>
                <a:ext cx="912" cy="86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grpSp>
          <p:nvGrpSpPr>
            <p:cNvPr id="107596" name="Group 19"/>
            <p:cNvGrpSpPr>
              <a:grpSpLocks/>
            </p:cNvGrpSpPr>
            <p:nvPr/>
          </p:nvGrpSpPr>
          <p:grpSpPr bwMode="auto">
            <a:xfrm>
              <a:off x="3601" y="2881"/>
              <a:ext cx="624" cy="528"/>
              <a:chOff x="2352" y="1728"/>
              <a:chExt cx="912" cy="864"/>
            </a:xfrm>
          </p:grpSpPr>
          <p:sp>
            <p:nvSpPr>
              <p:cNvPr id="107597" name="Line 20"/>
              <p:cNvSpPr>
                <a:spLocks noChangeShapeType="1"/>
              </p:cNvSpPr>
              <p:nvPr/>
            </p:nvSpPr>
            <p:spPr bwMode="auto">
              <a:xfrm flipH="1">
                <a:off x="2352" y="1728"/>
                <a:ext cx="768" cy="816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07598" name="Line 21"/>
              <p:cNvSpPr>
                <a:spLocks noChangeShapeType="1"/>
              </p:cNvSpPr>
              <p:nvPr/>
            </p:nvSpPr>
            <p:spPr bwMode="auto">
              <a:xfrm>
                <a:off x="2352" y="1728"/>
                <a:ext cx="912" cy="86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</p:grpSp>
      <p:sp>
        <p:nvSpPr>
          <p:cNvPr id="107528" name="Text Box 22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3.12</a:t>
            </a:r>
          </a:p>
        </p:txBody>
      </p:sp>
      <p:graphicFrame>
        <p:nvGraphicFramePr>
          <p:cNvPr id="107529" name="Object 23"/>
          <p:cNvGraphicFramePr>
            <a:graphicFrameLocks noChangeAspect="1"/>
          </p:cNvGraphicFramePr>
          <p:nvPr/>
        </p:nvGraphicFramePr>
        <p:xfrm>
          <a:off x="1314450" y="1276350"/>
          <a:ext cx="19335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Equation" r:id="rId3" imgW="875920" imgH="177723" progId="Equation.3">
                  <p:embed/>
                </p:oleObj>
              </mc:Choice>
              <mc:Fallback>
                <p:oleObj name="Equation" r:id="rId3" imgW="875920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1276350"/>
                        <a:ext cx="19335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0" name="Text Box 24"/>
          <p:cNvSpPr txBox="1">
            <a:spLocks noChangeArrowheads="1"/>
          </p:cNvSpPr>
          <p:nvPr/>
        </p:nvSpPr>
        <p:spPr bwMode="auto">
          <a:xfrm>
            <a:off x="1016000" y="795338"/>
            <a:ext cx="68135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b="0"/>
              <a:t>Implement the expression using </a:t>
            </a:r>
            <a:r>
              <a:rPr lang="en-GB" b="0">
                <a:solidFill>
                  <a:srgbClr val="FF0000"/>
                </a:solidFill>
              </a:rPr>
              <a:t>NAND</a:t>
            </a:r>
            <a:r>
              <a:rPr lang="en-GB" b="0"/>
              <a:t> gates only</a:t>
            </a:r>
          </a:p>
        </p:txBody>
      </p:sp>
      <p:grpSp>
        <p:nvGrpSpPr>
          <p:cNvPr id="107531" name="Group 25"/>
          <p:cNvGrpSpPr>
            <a:grpSpLocks/>
          </p:cNvGrpSpPr>
          <p:nvPr/>
        </p:nvGrpSpPr>
        <p:grpSpPr bwMode="auto">
          <a:xfrm>
            <a:off x="903288" y="2782888"/>
            <a:ext cx="4503737" cy="1039812"/>
            <a:chOff x="580" y="1753"/>
            <a:chExt cx="2837" cy="655"/>
          </a:xfrm>
        </p:grpSpPr>
        <p:grpSp>
          <p:nvGrpSpPr>
            <p:cNvPr id="107578" name="Group 26"/>
            <p:cNvGrpSpPr>
              <a:grpSpLocks/>
            </p:cNvGrpSpPr>
            <p:nvPr/>
          </p:nvGrpSpPr>
          <p:grpSpPr bwMode="auto">
            <a:xfrm>
              <a:off x="2224" y="1753"/>
              <a:ext cx="1193" cy="655"/>
              <a:chOff x="2224" y="1793"/>
              <a:chExt cx="1193" cy="655"/>
            </a:xfrm>
          </p:grpSpPr>
          <p:sp>
            <p:nvSpPr>
              <p:cNvPr id="107587" name="Line 27"/>
              <p:cNvSpPr>
                <a:spLocks noChangeShapeType="1"/>
              </p:cNvSpPr>
              <p:nvPr/>
            </p:nvSpPr>
            <p:spPr bwMode="auto">
              <a:xfrm>
                <a:off x="2224" y="2128"/>
                <a:ext cx="3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7588" name="AutoShape 28"/>
              <p:cNvSpPr>
                <a:spLocks noChangeArrowheads="1"/>
              </p:cNvSpPr>
              <p:nvPr/>
            </p:nvSpPr>
            <p:spPr bwMode="auto">
              <a:xfrm>
                <a:off x="2578" y="2019"/>
                <a:ext cx="456" cy="429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89" name="Oval 29"/>
              <p:cNvSpPr>
                <a:spLocks noChangeArrowheads="1"/>
              </p:cNvSpPr>
              <p:nvPr/>
            </p:nvSpPr>
            <p:spPr bwMode="auto">
              <a:xfrm>
                <a:off x="2334" y="2103"/>
                <a:ext cx="55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90" name="Line 30"/>
              <p:cNvSpPr>
                <a:spLocks noChangeShapeType="1"/>
              </p:cNvSpPr>
              <p:nvPr/>
            </p:nvSpPr>
            <p:spPr bwMode="auto">
              <a:xfrm>
                <a:off x="3154" y="2219"/>
                <a:ext cx="2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7591" name="Oval 31"/>
              <p:cNvSpPr>
                <a:spLocks noChangeArrowheads="1"/>
              </p:cNvSpPr>
              <p:nvPr/>
            </p:nvSpPr>
            <p:spPr bwMode="auto">
              <a:xfrm>
                <a:off x="3034" y="2162"/>
                <a:ext cx="120" cy="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92" name="Line 32"/>
              <p:cNvSpPr>
                <a:spLocks noChangeShapeType="1"/>
              </p:cNvSpPr>
              <p:nvPr/>
            </p:nvSpPr>
            <p:spPr bwMode="auto">
              <a:xfrm>
                <a:off x="2369" y="2146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07593" name="Line 33"/>
              <p:cNvSpPr>
                <a:spLocks noChangeShapeType="1"/>
              </p:cNvSpPr>
              <p:nvPr/>
            </p:nvSpPr>
            <p:spPr bwMode="auto">
              <a:xfrm>
                <a:off x="2369" y="2314"/>
                <a:ext cx="2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graphicFrame>
            <p:nvGraphicFramePr>
              <p:cNvPr id="107594" name="Object 34"/>
              <p:cNvGraphicFramePr>
                <a:graphicFrameLocks noChangeAspect="1"/>
              </p:cNvGraphicFramePr>
              <p:nvPr/>
            </p:nvGraphicFramePr>
            <p:xfrm>
              <a:off x="3063" y="1793"/>
              <a:ext cx="354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398" name="Equation" r:id="rId5" imgW="253780" imgH="164957" progId="Equation.3">
                      <p:embed/>
                    </p:oleObj>
                  </mc:Choice>
                  <mc:Fallback>
                    <p:oleObj name="Equation" r:id="rId5" imgW="253780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3" y="1793"/>
                            <a:ext cx="354" cy="2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7579" name="Group 35"/>
            <p:cNvGrpSpPr>
              <a:grpSpLocks/>
            </p:cNvGrpSpPr>
            <p:nvPr/>
          </p:nvGrpSpPr>
          <p:grpSpPr bwMode="auto">
            <a:xfrm>
              <a:off x="580" y="1812"/>
              <a:ext cx="1638" cy="569"/>
              <a:chOff x="580" y="1852"/>
              <a:chExt cx="1638" cy="569"/>
            </a:xfrm>
          </p:grpSpPr>
          <p:sp>
            <p:nvSpPr>
              <p:cNvPr id="107580" name="AutoShape 36"/>
              <p:cNvSpPr>
                <a:spLocks noChangeArrowheads="1"/>
              </p:cNvSpPr>
              <p:nvPr/>
            </p:nvSpPr>
            <p:spPr bwMode="auto">
              <a:xfrm>
                <a:off x="1139" y="1902"/>
                <a:ext cx="620" cy="488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81" name="Line 37"/>
              <p:cNvSpPr>
                <a:spLocks noChangeShapeType="1"/>
              </p:cNvSpPr>
              <p:nvPr/>
            </p:nvSpPr>
            <p:spPr bwMode="auto">
              <a:xfrm>
                <a:off x="881" y="2022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7582" name="Line 38"/>
              <p:cNvSpPr>
                <a:spLocks noChangeShapeType="1"/>
              </p:cNvSpPr>
              <p:nvPr/>
            </p:nvSpPr>
            <p:spPr bwMode="auto">
              <a:xfrm>
                <a:off x="881" y="228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7583" name="Line 39"/>
              <p:cNvSpPr>
                <a:spLocks noChangeShapeType="1"/>
              </p:cNvSpPr>
              <p:nvPr/>
            </p:nvSpPr>
            <p:spPr bwMode="auto">
              <a:xfrm>
                <a:off x="1860" y="2130"/>
                <a:ext cx="3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7584" name="Oval 40"/>
              <p:cNvSpPr>
                <a:spLocks noChangeArrowheads="1"/>
              </p:cNvSpPr>
              <p:nvPr/>
            </p:nvSpPr>
            <p:spPr bwMode="auto">
              <a:xfrm>
                <a:off x="1759" y="2065"/>
                <a:ext cx="99" cy="1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85" name="Text Box 41"/>
              <p:cNvSpPr txBox="1">
                <a:spLocks noChangeArrowheads="1"/>
              </p:cNvSpPr>
              <p:nvPr/>
            </p:nvSpPr>
            <p:spPr bwMode="auto">
              <a:xfrm>
                <a:off x="583" y="1852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GB"/>
                  <a:t>A</a:t>
                </a:r>
              </a:p>
            </p:txBody>
          </p:sp>
          <p:sp>
            <p:nvSpPr>
              <p:cNvPr id="107586" name="Text Box 42"/>
              <p:cNvSpPr txBox="1">
                <a:spLocks noChangeArrowheads="1"/>
              </p:cNvSpPr>
              <p:nvPr/>
            </p:nvSpPr>
            <p:spPr bwMode="auto">
              <a:xfrm>
                <a:off x="580" y="2133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3750A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GB"/>
                  <a:t>B</a:t>
                </a:r>
              </a:p>
            </p:txBody>
          </p:sp>
        </p:grpSp>
      </p:grpSp>
      <p:grpSp>
        <p:nvGrpSpPr>
          <p:cNvPr id="107532" name="Group 43"/>
          <p:cNvGrpSpPr>
            <a:grpSpLocks/>
          </p:cNvGrpSpPr>
          <p:nvPr/>
        </p:nvGrpSpPr>
        <p:grpSpPr bwMode="auto">
          <a:xfrm>
            <a:off x="925513" y="4418013"/>
            <a:ext cx="4581525" cy="949325"/>
            <a:chOff x="583" y="2783"/>
            <a:chExt cx="2886" cy="598"/>
          </a:xfrm>
        </p:grpSpPr>
        <p:grpSp>
          <p:nvGrpSpPr>
            <p:cNvPr id="107561" name="Group 44"/>
            <p:cNvGrpSpPr>
              <a:grpSpLocks/>
            </p:cNvGrpSpPr>
            <p:nvPr/>
          </p:nvGrpSpPr>
          <p:grpSpPr bwMode="auto">
            <a:xfrm>
              <a:off x="2203" y="2783"/>
              <a:ext cx="1266" cy="598"/>
              <a:chOff x="2203" y="2823"/>
              <a:chExt cx="1266" cy="598"/>
            </a:xfrm>
          </p:grpSpPr>
          <p:graphicFrame>
            <p:nvGraphicFramePr>
              <p:cNvPr id="107570" name="Object 45"/>
              <p:cNvGraphicFramePr>
                <a:graphicFrameLocks noChangeAspect="1"/>
              </p:cNvGraphicFramePr>
              <p:nvPr/>
            </p:nvGraphicFramePr>
            <p:xfrm>
              <a:off x="3115" y="2823"/>
              <a:ext cx="354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399" name="Equation" r:id="rId7" imgW="253670" imgH="177569" progId="Equation.3">
                      <p:embed/>
                    </p:oleObj>
                  </mc:Choice>
                  <mc:Fallback>
                    <p:oleObj name="Equation" r:id="rId7" imgW="253670" imgH="1775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15" y="2823"/>
                            <a:ext cx="354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571" name="AutoShape 46"/>
              <p:cNvSpPr>
                <a:spLocks noChangeArrowheads="1"/>
              </p:cNvSpPr>
              <p:nvPr/>
            </p:nvSpPr>
            <p:spPr bwMode="auto">
              <a:xfrm>
                <a:off x="2620" y="2992"/>
                <a:ext cx="456" cy="429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72" name="Oval 47"/>
              <p:cNvSpPr>
                <a:spLocks noChangeArrowheads="1"/>
              </p:cNvSpPr>
              <p:nvPr/>
            </p:nvSpPr>
            <p:spPr bwMode="auto">
              <a:xfrm>
                <a:off x="2376" y="3076"/>
                <a:ext cx="55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73" name="Line 48"/>
              <p:cNvSpPr>
                <a:spLocks noChangeShapeType="1"/>
              </p:cNvSpPr>
              <p:nvPr/>
            </p:nvSpPr>
            <p:spPr bwMode="auto">
              <a:xfrm flipV="1">
                <a:off x="2203" y="3101"/>
                <a:ext cx="417" cy="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7574" name="Line 49"/>
              <p:cNvSpPr>
                <a:spLocks noChangeShapeType="1"/>
              </p:cNvSpPr>
              <p:nvPr/>
            </p:nvSpPr>
            <p:spPr bwMode="auto">
              <a:xfrm>
                <a:off x="3196" y="3192"/>
                <a:ext cx="2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7575" name="Oval 50"/>
              <p:cNvSpPr>
                <a:spLocks noChangeArrowheads="1"/>
              </p:cNvSpPr>
              <p:nvPr/>
            </p:nvSpPr>
            <p:spPr bwMode="auto">
              <a:xfrm>
                <a:off x="3076" y="3135"/>
                <a:ext cx="120" cy="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76" name="Line 51"/>
              <p:cNvSpPr>
                <a:spLocks noChangeShapeType="1"/>
              </p:cNvSpPr>
              <p:nvPr/>
            </p:nvSpPr>
            <p:spPr bwMode="auto">
              <a:xfrm>
                <a:off x="2411" y="3119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07577" name="Line 52"/>
              <p:cNvSpPr>
                <a:spLocks noChangeShapeType="1"/>
              </p:cNvSpPr>
              <p:nvPr/>
            </p:nvSpPr>
            <p:spPr bwMode="auto">
              <a:xfrm>
                <a:off x="2411" y="3287"/>
                <a:ext cx="2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grpSp>
          <p:nvGrpSpPr>
            <p:cNvPr id="107562" name="Group 53"/>
            <p:cNvGrpSpPr>
              <a:grpSpLocks/>
            </p:cNvGrpSpPr>
            <p:nvPr/>
          </p:nvGrpSpPr>
          <p:grpSpPr bwMode="auto">
            <a:xfrm>
              <a:off x="881" y="2864"/>
              <a:ext cx="1337" cy="488"/>
              <a:chOff x="881" y="2864"/>
              <a:chExt cx="1337" cy="488"/>
            </a:xfrm>
          </p:grpSpPr>
          <p:sp>
            <p:nvSpPr>
              <p:cNvPr id="107565" name="AutoShape 54"/>
              <p:cNvSpPr>
                <a:spLocks noChangeArrowheads="1"/>
              </p:cNvSpPr>
              <p:nvPr/>
            </p:nvSpPr>
            <p:spPr bwMode="auto">
              <a:xfrm>
                <a:off x="1139" y="2864"/>
                <a:ext cx="620" cy="488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66" name="Line 55"/>
              <p:cNvSpPr>
                <a:spLocks noChangeShapeType="1"/>
              </p:cNvSpPr>
              <p:nvPr/>
            </p:nvSpPr>
            <p:spPr bwMode="auto">
              <a:xfrm>
                <a:off x="881" y="2974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7567" name="Line 56"/>
              <p:cNvSpPr>
                <a:spLocks noChangeShapeType="1"/>
              </p:cNvSpPr>
              <p:nvPr/>
            </p:nvSpPr>
            <p:spPr bwMode="auto">
              <a:xfrm>
                <a:off x="881" y="3239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7568" name="Line 57"/>
              <p:cNvSpPr>
                <a:spLocks noChangeShapeType="1"/>
              </p:cNvSpPr>
              <p:nvPr/>
            </p:nvSpPr>
            <p:spPr bwMode="auto">
              <a:xfrm>
                <a:off x="1869" y="3071"/>
                <a:ext cx="3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7569" name="Oval 58"/>
              <p:cNvSpPr>
                <a:spLocks noChangeArrowheads="1"/>
              </p:cNvSpPr>
              <p:nvPr/>
            </p:nvSpPr>
            <p:spPr bwMode="auto">
              <a:xfrm>
                <a:off x="1756" y="3028"/>
                <a:ext cx="99" cy="1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7563" name="Text Box 59"/>
            <p:cNvSpPr txBox="1">
              <a:spLocks noChangeArrowheads="1"/>
            </p:cNvSpPr>
            <p:nvPr/>
          </p:nvSpPr>
          <p:spPr bwMode="auto">
            <a:xfrm>
              <a:off x="583" y="279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C</a:t>
              </a:r>
            </a:p>
          </p:txBody>
        </p:sp>
        <p:sp>
          <p:nvSpPr>
            <p:cNvPr id="107564" name="Text Box 60"/>
            <p:cNvSpPr txBox="1">
              <a:spLocks noChangeArrowheads="1"/>
            </p:cNvSpPr>
            <p:nvPr/>
          </p:nvSpPr>
          <p:spPr bwMode="auto">
            <a:xfrm>
              <a:off x="592" y="304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D</a:t>
              </a:r>
            </a:p>
          </p:txBody>
        </p:sp>
      </p:grpSp>
      <p:grpSp>
        <p:nvGrpSpPr>
          <p:cNvPr id="107533" name="Group 61"/>
          <p:cNvGrpSpPr>
            <a:grpSpLocks/>
          </p:cNvGrpSpPr>
          <p:nvPr/>
        </p:nvGrpSpPr>
        <p:grpSpPr bwMode="auto">
          <a:xfrm>
            <a:off x="5353050" y="3159125"/>
            <a:ext cx="3441700" cy="2165350"/>
            <a:chOff x="3372" y="1990"/>
            <a:chExt cx="2168" cy="1364"/>
          </a:xfrm>
        </p:grpSpPr>
        <p:sp>
          <p:nvSpPr>
            <p:cNvPr id="107535" name="Line 62"/>
            <p:cNvSpPr>
              <a:spLocks noChangeShapeType="1"/>
            </p:cNvSpPr>
            <p:nvPr/>
          </p:nvSpPr>
          <p:spPr bwMode="auto">
            <a:xfrm>
              <a:off x="4315" y="2647"/>
              <a:ext cx="0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grpSp>
          <p:nvGrpSpPr>
            <p:cNvPr id="107536" name="Group 63"/>
            <p:cNvGrpSpPr>
              <a:grpSpLocks/>
            </p:cNvGrpSpPr>
            <p:nvPr/>
          </p:nvGrpSpPr>
          <p:grpSpPr bwMode="auto">
            <a:xfrm>
              <a:off x="3414" y="2920"/>
              <a:ext cx="901" cy="434"/>
              <a:chOff x="3414" y="2920"/>
              <a:chExt cx="901" cy="434"/>
            </a:xfrm>
          </p:grpSpPr>
          <p:sp>
            <p:nvSpPr>
              <p:cNvPr id="107554" name="Oval 64"/>
              <p:cNvSpPr>
                <a:spLocks noChangeArrowheads="1"/>
              </p:cNvSpPr>
              <p:nvPr/>
            </p:nvSpPr>
            <p:spPr bwMode="auto">
              <a:xfrm>
                <a:off x="3414" y="3123"/>
                <a:ext cx="54" cy="5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55" name="Line 65"/>
              <p:cNvSpPr>
                <a:spLocks noChangeShapeType="1"/>
              </p:cNvSpPr>
              <p:nvPr/>
            </p:nvSpPr>
            <p:spPr bwMode="auto">
              <a:xfrm>
                <a:off x="3457" y="3047"/>
                <a:ext cx="1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07556" name="AutoShape 66"/>
              <p:cNvSpPr>
                <a:spLocks noChangeArrowheads="1"/>
              </p:cNvSpPr>
              <p:nvPr/>
            </p:nvSpPr>
            <p:spPr bwMode="auto">
              <a:xfrm>
                <a:off x="3665" y="2920"/>
                <a:ext cx="456" cy="434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57" name="Oval 67"/>
              <p:cNvSpPr>
                <a:spLocks noChangeArrowheads="1"/>
              </p:cNvSpPr>
              <p:nvPr/>
            </p:nvSpPr>
            <p:spPr bwMode="auto">
              <a:xfrm>
                <a:off x="4121" y="3063"/>
                <a:ext cx="120" cy="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58" name="Line 68"/>
              <p:cNvSpPr>
                <a:spLocks noChangeShapeType="1"/>
              </p:cNvSpPr>
              <p:nvPr/>
            </p:nvSpPr>
            <p:spPr bwMode="auto">
              <a:xfrm>
                <a:off x="3456" y="3215"/>
                <a:ext cx="20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07559" name="Line 69"/>
              <p:cNvSpPr>
                <a:spLocks noChangeShapeType="1"/>
              </p:cNvSpPr>
              <p:nvPr/>
            </p:nvSpPr>
            <p:spPr bwMode="auto">
              <a:xfrm>
                <a:off x="3457" y="3047"/>
                <a:ext cx="20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07560" name="Line 70"/>
              <p:cNvSpPr>
                <a:spLocks noChangeShapeType="1"/>
              </p:cNvSpPr>
              <p:nvPr/>
            </p:nvSpPr>
            <p:spPr bwMode="auto">
              <a:xfrm flipH="1">
                <a:off x="4241" y="3120"/>
                <a:ext cx="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grpSp>
          <p:nvGrpSpPr>
            <p:cNvPr id="107537" name="Group 71"/>
            <p:cNvGrpSpPr>
              <a:grpSpLocks/>
            </p:cNvGrpSpPr>
            <p:nvPr/>
          </p:nvGrpSpPr>
          <p:grpSpPr bwMode="auto">
            <a:xfrm>
              <a:off x="3372" y="1990"/>
              <a:ext cx="943" cy="443"/>
              <a:chOff x="3372" y="1990"/>
              <a:chExt cx="943" cy="443"/>
            </a:xfrm>
          </p:grpSpPr>
          <p:grpSp>
            <p:nvGrpSpPr>
              <p:cNvPr id="107545" name="Group 72"/>
              <p:cNvGrpSpPr>
                <a:grpSpLocks/>
              </p:cNvGrpSpPr>
              <p:nvPr/>
            </p:nvGrpSpPr>
            <p:grpSpPr bwMode="auto">
              <a:xfrm>
                <a:off x="3414" y="1990"/>
                <a:ext cx="901" cy="443"/>
                <a:chOff x="3401" y="1943"/>
                <a:chExt cx="901" cy="443"/>
              </a:xfrm>
            </p:grpSpPr>
            <p:sp>
              <p:nvSpPr>
                <p:cNvPr id="107548" name="AutoShape 73"/>
                <p:cNvSpPr>
                  <a:spLocks noChangeArrowheads="1"/>
                </p:cNvSpPr>
                <p:nvPr/>
              </p:nvSpPr>
              <p:spPr bwMode="auto">
                <a:xfrm>
                  <a:off x="3610" y="1943"/>
                  <a:ext cx="456" cy="434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49" name="Line 74"/>
                <p:cNvSpPr>
                  <a:spLocks noChangeShapeType="1"/>
                </p:cNvSpPr>
                <p:nvPr/>
              </p:nvSpPr>
              <p:spPr bwMode="auto">
                <a:xfrm>
                  <a:off x="4186" y="2143"/>
                  <a:ext cx="1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7550" name="Oval 75"/>
                <p:cNvSpPr>
                  <a:spLocks noChangeArrowheads="1"/>
                </p:cNvSpPr>
                <p:nvPr/>
              </p:nvSpPr>
              <p:spPr bwMode="auto">
                <a:xfrm>
                  <a:off x="4066" y="2086"/>
                  <a:ext cx="120" cy="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51" name="Line 76"/>
                <p:cNvSpPr>
                  <a:spLocks noChangeShapeType="1"/>
                </p:cNvSpPr>
                <p:nvPr/>
              </p:nvSpPr>
              <p:spPr bwMode="auto">
                <a:xfrm>
                  <a:off x="3401" y="2238"/>
                  <a:ext cx="209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  <p:sp>
              <p:nvSpPr>
                <p:cNvPr id="107552" name="Line 77"/>
                <p:cNvSpPr>
                  <a:spLocks noChangeShapeType="1"/>
                </p:cNvSpPr>
                <p:nvPr/>
              </p:nvSpPr>
              <p:spPr bwMode="auto">
                <a:xfrm>
                  <a:off x="3402" y="2070"/>
                  <a:ext cx="208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  <p:sp>
              <p:nvSpPr>
                <p:cNvPr id="107553" name="Line 78"/>
                <p:cNvSpPr>
                  <a:spLocks noChangeShapeType="1"/>
                </p:cNvSpPr>
                <p:nvPr/>
              </p:nvSpPr>
              <p:spPr bwMode="auto">
                <a:xfrm>
                  <a:off x="4302" y="2143"/>
                  <a:ext cx="0" cy="2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</p:grpSp>
          <p:sp>
            <p:nvSpPr>
              <p:cNvPr id="107546" name="Oval 79"/>
              <p:cNvSpPr>
                <a:spLocks noChangeArrowheads="1"/>
              </p:cNvSpPr>
              <p:nvPr/>
            </p:nvSpPr>
            <p:spPr bwMode="auto">
              <a:xfrm>
                <a:off x="3372" y="2150"/>
                <a:ext cx="54" cy="5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47" name="Line 80"/>
              <p:cNvSpPr>
                <a:spLocks noChangeShapeType="1"/>
              </p:cNvSpPr>
              <p:nvPr/>
            </p:nvSpPr>
            <p:spPr bwMode="auto">
              <a:xfrm>
                <a:off x="3415" y="2117"/>
                <a:ext cx="1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sp>
          <p:nvSpPr>
            <p:cNvPr id="107538" name="Text Box 81"/>
            <p:cNvSpPr txBox="1">
              <a:spLocks noChangeArrowheads="1"/>
            </p:cNvSpPr>
            <p:nvPr/>
          </p:nvSpPr>
          <p:spPr bwMode="auto">
            <a:xfrm>
              <a:off x="5163" y="2075"/>
              <a:ext cx="3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  <p:grpSp>
          <p:nvGrpSpPr>
            <p:cNvPr id="107539" name="Group 82"/>
            <p:cNvGrpSpPr>
              <a:grpSpLocks/>
            </p:cNvGrpSpPr>
            <p:nvPr/>
          </p:nvGrpSpPr>
          <p:grpSpPr bwMode="auto">
            <a:xfrm>
              <a:off x="4315" y="2303"/>
              <a:ext cx="1113" cy="488"/>
              <a:chOff x="4315" y="2343"/>
              <a:chExt cx="1113" cy="488"/>
            </a:xfrm>
          </p:grpSpPr>
          <p:sp>
            <p:nvSpPr>
              <p:cNvPr id="107540" name="AutoShape 83"/>
              <p:cNvSpPr>
                <a:spLocks noChangeArrowheads="1"/>
              </p:cNvSpPr>
              <p:nvPr/>
            </p:nvSpPr>
            <p:spPr bwMode="auto">
              <a:xfrm>
                <a:off x="4573" y="2343"/>
                <a:ext cx="620" cy="488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41" name="Line 84"/>
              <p:cNvSpPr>
                <a:spLocks noChangeShapeType="1"/>
              </p:cNvSpPr>
              <p:nvPr/>
            </p:nvSpPr>
            <p:spPr bwMode="auto">
              <a:xfrm>
                <a:off x="4315" y="2473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7542" name="Line 85"/>
              <p:cNvSpPr>
                <a:spLocks noChangeShapeType="1"/>
              </p:cNvSpPr>
              <p:nvPr/>
            </p:nvSpPr>
            <p:spPr bwMode="auto">
              <a:xfrm>
                <a:off x="4315" y="2688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7543" name="Line 86"/>
              <p:cNvSpPr>
                <a:spLocks noChangeShapeType="1"/>
              </p:cNvSpPr>
              <p:nvPr/>
            </p:nvSpPr>
            <p:spPr bwMode="auto">
              <a:xfrm>
                <a:off x="5273" y="2563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07544" name="Oval 87"/>
              <p:cNvSpPr>
                <a:spLocks noChangeArrowheads="1"/>
              </p:cNvSpPr>
              <p:nvPr/>
            </p:nvSpPr>
            <p:spPr bwMode="auto">
              <a:xfrm>
                <a:off x="5181" y="2513"/>
                <a:ext cx="99" cy="1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7534" name="Text Box 88"/>
          <p:cNvSpPr txBox="1">
            <a:spLocks noChangeArrowheads="1"/>
          </p:cNvSpPr>
          <p:nvPr/>
        </p:nvSpPr>
        <p:spPr bwMode="auto">
          <a:xfrm>
            <a:off x="1282700" y="1778000"/>
            <a:ext cx="4746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007800"/>
                </a:solidFill>
              </a:rPr>
              <a:t>Method 1 con’t     </a:t>
            </a:r>
          </a:p>
          <a:p>
            <a:pPr eaLnBrk="1" hangingPunct="1"/>
            <a:r>
              <a:rPr lang="en-GB">
                <a:solidFill>
                  <a:srgbClr val="007800"/>
                </a:solidFill>
              </a:rPr>
              <a:t>Cancel 2 inversion in a row (if any)</a:t>
            </a:r>
          </a:p>
        </p:txBody>
      </p:sp>
    </p:spTree>
    <p:extLst>
      <p:ext uri="{BB962C8B-B14F-4D97-AF65-F5344CB8AC3E}">
        <p14:creationId xmlns:p14="http://schemas.microsoft.com/office/powerpoint/2010/main" val="340285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1085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5B54F96-2C40-4B95-A9CD-F9F59B0F1F45}" type="slidenum">
              <a:rPr lang="en-GB" b="0">
                <a:solidFill>
                  <a:schemeClr val="tx2"/>
                </a:solidFill>
              </a:rPr>
              <a:pPr eaLnBrk="1" hangingPunct="1"/>
              <a:t>104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365250" y="1793875"/>
            <a:ext cx="6064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007800"/>
                </a:solidFill>
              </a:rPr>
              <a:t>Method 1 con’t</a:t>
            </a:r>
          </a:p>
          <a:p>
            <a:pPr eaLnBrk="1" hangingPunct="1"/>
            <a:r>
              <a:rPr lang="en-GB">
                <a:solidFill>
                  <a:srgbClr val="007800"/>
                </a:solidFill>
              </a:rPr>
              <a:t>(redraw after cancelling 2 inversion in a row)</a:t>
            </a:r>
          </a:p>
        </p:txBody>
      </p:sp>
      <p:sp>
        <p:nvSpPr>
          <p:cNvPr id="108549" name="Text Box 92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3.12</a:t>
            </a:r>
          </a:p>
        </p:txBody>
      </p:sp>
      <p:sp>
        <p:nvSpPr>
          <p:cNvPr id="108550" name="Text Box 127"/>
          <p:cNvSpPr txBox="1">
            <a:spLocks noChangeArrowheads="1"/>
          </p:cNvSpPr>
          <p:nvPr/>
        </p:nvSpPr>
        <p:spPr bwMode="auto">
          <a:xfrm>
            <a:off x="1114425" y="762000"/>
            <a:ext cx="6831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b="0"/>
              <a:t>Implement the expression using </a:t>
            </a:r>
            <a:r>
              <a:rPr lang="en-GB" b="0">
                <a:solidFill>
                  <a:srgbClr val="FF0000"/>
                </a:solidFill>
              </a:rPr>
              <a:t>NAND</a:t>
            </a:r>
            <a:r>
              <a:rPr lang="en-GB" b="0"/>
              <a:t> gates only</a:t>
            </a:r>
          </a:p>
        </p:txBody>
      </p:sp>
      <p:grpSp>
        <p:nvGrpSpPr>
          <p:cNvPr id="2" name="Group 143"/>
          <p:cNvGrpSpPr>
            <a:grpSpLocks/>
          </p:cNvGrpSpPr>
          <p:nvPr/>
        </p:nvGrpSpPr>
        <p:grpSpPr bwMode="auto">
          <a:xfrm>
            <a:off x="2266950" y="2938463"/>
            <a:ext cx="4799013" cy="2203450"/>
            <a:chOff x="1428" y="1851"/>
            <a:chExt cx="3023" cy="1388"/>
          </a:xfrm>
        </p:grpSpPr>
        <p:grpSp>
          <p:nvGrpSpPr>
            <p:cNvPr id="108554" name="Group 139"/>
            <p:cNvGrpSpPr>
              <a:grpSpLocks/>
            </p:cNvGrpSpPr>
            <p:nvPr/>
          </p:nvGrpSpPr>
          <p:grpSpPr bwMode="auto">
            <a:xfrm>
              <a:off x="1751" y="2007"/>
              <a:ext cx="1337" cy="488"/>
              <a:chOff x="1751" y="2007"/>
              <a:chExt cx="1337" cy="488"/>
            </a:xfrm>
          </p:grpSpPr>
          <p:sp>
            <p:nvSpPr>
              <p:cNvPr id="108577" name="AutoShape 7"/>
              <p:cNvSpPr>
                <a:spLocks noChangeArrowheads="1"/>
              </p:cNvSpPr>
              <p:nvPr/>
            </p:nvSpPr>
            <p:spPr bwMode="auto">
              <a:xfrm>
                <a:off x="2009" y="2007"/>
                <a:ext cx="620" cy="488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78" name="Line 8"/>
              <p:cNvSpPr>
                <a:spLocks noChangeShapeType="1"/>
              </p:cNvSpPr>
              <p:nvPr/>
            </p:nvSpPr>
            <p:spPr bwMode="auto">
              <a:xfrm>
                <a:off x="1751" y="213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8579" name="Line 9"/>
              <p:cNvSpPr>
                <a:spLocks noChangeShapeType="1"/>
              </p:cNvSpPr>
              <p:nvPr/>
            </p:nvSpPr>
            <p:spPr bwMode="auto">
              <a:xfrm>
                <a:off x="1751" y="2352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8580" name="Line 12"/>
              <p:cNvSpPr>
                <a:spLocks noChangeShapeType="1"/>
              </p:cNvSpPr>
              <p:nvPr/>
            </p:nvSpPr>
            <p:spPr bwMode="auto">
              <a:xfrm>
                <a:off x="2719" y="2235"/>
                <a:ext cx="3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8581" name="Oval 13"/>
              <p:cNvSpPr>
                <a:spLocks noChangeArrowheads="1"/>
              </p:cNvSpPr>
              <p:nvPr/>
            </p:nvSpPr>
            <p:spPr bwMode="auto">
              <a:xfrm>
                <a:off x="2629" y="2190"/>
                <a:ext cx="90" cy="9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08555" name="Object 68"/>
            <p:cNvGraphicFramePr>
              <a:graphicFrameLocks noChangeAspect="1"/>
            </p:cNvGraphicFramePr>
            <p:nvPr/>
          </p:nvGraphicFramePr>
          <p:xfrm>
            <a:off x="2891" y="1851"/>
            <a:ext cx="40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1" name="Equation" r:id="rId3" imgW="291973" imgH="203112" progId="Equation.3">
                    <p:embed/>
                  </p:oleObj>
                </mc:Choice>
                <mc:Fallback>
                  <p:oleObj name="Equation" r:id="rId3" imgW="291973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1" y="1851"/>
                          <a:ext cx="407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56" name="Object 69"/>
            <p:cNvGraphicFramePr>
              <a:graphicFrameLocks noChangeAspect="1"/>
            </p:cNvGraphicFramePr>
            <p:nvPr/>
          </p:nvGraphicFramePr>
          <p:xfrm>
            <a:off x="2959" y="2938"/>
            <a:ext cx="407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2" name="Equation" r:id="rId5" imgW="291847" imgH="215713" progId="Equation.3">
                    <p:embed/>
                  </p:oleObj>
                </mc:Choice>
                <mc:Fallback>
                  <p:oleObj name="Equation" r:id="rId5" imgW="291847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9" y="2938"/>
                          <a:ext cx="407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8557" name="Group 142"/>
            <p:cNvGrpSpPr>
              <a:grpSpLocks/>
            </p:cNvGrpSpPr>
            <p:nvPr/>
          </p:nvGrpSpPr>
          <p:grpSpPr bwMode="auto">
            <a:xfrm>
              <a:off x="3089" y="2231"/>
              <a:ext cx="8" cy="626"/>
              <a:chOff x="3089" y="2231"/>
              <a:chExt cx="8" cy="626"/>
            </a:xfrm>
          </p:grpSpPr>
          <p:sp>
            <p:nvSpPr>
              <p:cNvPr id="108575" name="Line 94"/>
              <p:cNvSpPr>
                <a:spLocks noChangeShapeType="1"/>
              </p:cNvSpPr>
              <p:nvPr/>
            </p:nvSpPr>
            <p:spPr bwMode="auto">
              <a:xfrm>
                <a:off x="3089" y="2231"/>
                <a:ext cx="0" cy="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8576" name="Line 95"/>
              <p:cNvSpPr>
                <a:spLocks noChangeShapeType="1"/>
              </p:cNvSpPr>
              <p:nvPr/>
            </p:nvSpPr>
            <p:spPr bwMode="auto">
              <a:xfrm>
                <a:off x="3097" y="2658"/>
                <a:ext cx="0" cy="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08558" name="Group 141"/>
            <p:cNvGrpSpPr>
              <a:grpSpLocks/>
            </p:cNvGrpSpPr>
            <p:nvPr/>
          </p:nvGrpSpPr>
          <p:grpSpPr bwMode="auto">
            <a:xfrm>
              <a:off x="3089" y="2301"/>
              <a:ext cx="1123" cy="488"/>
              <a:chOff x="3089" y="2301"/>
              <a:chExt cx="1123" cy="488"/>
            </a:xfrm>
          </p:grpSpPr>
          <p:sp>
            <p:nvSpPr>
              <p:cNvPr id="108570" name="AutoShape 63"/>
              <p:cNvSpPr>
                <a:spLocks noChangeArrowheads="1"/>
              </p:cNvSpPr>
              <p:nvPr/>
            </p:nvSpPr>
            <p:spPr bwMode="auto">
              <a:xfrm>
                <a:off x="3347" y="2301"/>
                <a:ext cx="620" cy="488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71" name="Line 64"/>
              <p:cNvSpPr>
                <a:spLocks noChangeShapeType="1"/>
              </p:cNvSpPr>
              <p:nvPr/>
            </p:nvSpPr>
            <p:spPr bwMode="auto">
              <a:xfrm>
                <a:off x="3089" y="2431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8572" name="Line 65"/>
              <p:cNvSpPr>
                <a:spLocks noChangeShapeType="1"/>
              </p:cNvSpPr>
              <p:nvPr/>
            </p:nvSpPr>
            <p:spPr bwMode="auto">
              <a:xfrm>
                <a:off x="3089" y="2646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8573" name="Oval 66"/>
              <p:cNvSpPr>
                <a:spLocks noChangeArrowheads="1"/>
              </p:cNvSpPr>
              <p:nvPr/>
            </p:nvSpPr>
            <p:spPr bwMode="auto">
              <a:xfrm>
                <a:off x="3967" y="2464"/>
                <a:ext cx="100" cy="9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74" name="Line 67"/>
              <p:cNvSpPr>
                <a:spLocks noChangeShapeType="1"/>
              </p:cNvSpPr>
              <p:nvPr/>
            </p:nvSpPr>
            <p:spPr bwMode="auto">
              <a:xfrm>
                <a:off x="4057" y="2511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sp>
          <p:nvSpPr>
            <p:cNvPr id="108559" name="Text Box 96"/>
            <p:cNvSpPr txBox="1">
              <a:spLocks noChangeArrowheads="1"/>
            </p:cNvSpPr>
            <p:nvPr/>
          </p:nvSpPr>
          <p:spPr bwMode="auto">
            <a:xfrm>
              <a:off x="4095" y="2136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  <p:grpSp>
          <p:nvGrpSpPr>
            <p:cNvPr id="108560" name="Group 140"/>
            <p:cNvGrpSpPr>
              <a:grpSpLocks/>
            </p:cNvGrpSpPr>
            <p:nvPr/>
          </p:nvGrpSpPr>
          <p:grpSpPr bwMode="auto">
            <a:xfrm>
              <a:off x="1760" y="2622"/>
              <a:ext cx="1337" cy="488"/>
              <a:chOff x="1760" y="2622"/>
              <a:chExt cx="1337" cy="488"/>
            </a:xfrm>
          </p:grpSpPr>
          <p:sp>
            <p:nvSpPr>
              <p:cNvPr id="108565" name="AutoShape 16"/>
              <p:cNvSpPr>
                <a:spLocks noChangeArrowheads="1"/>
              </p:cNvSpPr>
              <p:nvPr/>
            </p:nvSpPr>
            <p:spPr bwMode="auto">
              <a:xfrm>
                <a:off x="2018" y="2622"/>
                <a:ext cx="620" cy="488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66" name="Line 17"/>
              <p:cNvSpPr>
                <a:spLocks noChangeShapeType="1"/>
              </p:cNvSpPr>
              <p:nvPr/>
            </p:nvSpPr>
            <p:spPr bwMode="auto">
              <a:xfrm>
                <a:off x="1760" y="2752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8567" name="Line 18"/>
              <p:cNvSpPr>
                <a:spLocks noChangeShapeType="1"/>
              </p:cNvSpPr>
              <p:nvPr/>
            </p:nvSpPr>
            <p:spPr bwMode="auto">
              <a:xfrm>
                <a:off x="1760" y="296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8568" name="Line 21"/>
              <p:cNvSpPr>
                <a:spLocks noChangeShapeType="1"/>
              </p:cNvSpPr>
              <p:nvPr/>
            </p:nvSpPr>
            <p:spPr bwMode="auto">
              <a:xfrm>
                <a:off x="2717" y="2850"/>
                <a:ext cx="3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8569" name="Oval 128"/>
              <p:cNvSpPr>
                <a:spLocks noChangeArrowheads="1"/>
              </p:cNvSpPr>
              <p:nvPr/>
            </p:nvSpPr>
            <p:spPr bwMode="auto">
              <a:xfrm>
                <a:off x="2638" y="2806"/>
                <a:ext cx="90" cy="9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561" name="Text Box 129"/>
            <p:cNvSpPr txBox="1">
              <a:spLocks noChangeArrowheads="1"/>
            </p:cNvSpPr>
            <p:nvPr/>
          </p:nvSpPr>
          <p:spPr bwMode="auto">
            <a:xfrm>
              <a:off x="1431" y="193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</p:txBody>
        </p:sp>
        <p:sp>
          <p:nvSpPr>
            <p:cNvPr id="108562" name="Text Box 130"/>
            <p:cNvSpPr txBox="1">
              <a:spLocks noChangeArrowheads="1"/>
            </p:cNvSpPr>
            <p:nvPr/>
          </p:nvSpPr>
          <p:spPr bwMode="auto">
            <a:xfrm>
              <a:off x="1431" y="257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C</a:t>
              </a:r>
            </a:p>
          </p:txBody>
        </p:sp>
        <p:sp>
          <p:nvSpPr>
            <p:cNvPr id="108563" name="Text Box 131"/>
            <p:cNvSpPr txBox="1">
              <a:spLocks noChangeArrowheads="1"/>
            </p:cNvSpPr>
            <p:nvPr/>
          </p:nvSpPr>
          <p:spPr bwMode="auto">
            <a:xfrm>
              <a:off x="1428" y="221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B</a:t>
              </a:r>
            </a:p>
          </p:txBody>
        </p:sp>
        <p:sp>
          <p:nvSpPr>
            <p:cNvPr id="108564" name="Text Box 132"/>
            <p:cNvSpPr txBox="1">
              <a:spLocks noChangeArrowheads="1"/>
            </p:cNvSpPr>
            <p:nvPr/>
          </p:nvSpPr>
          <p:spPr bwMode="auto">
            <a:xfrm>
              <a:off x="1440" y="282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D</a:t>
              </a:r>
            </a:p>
          </p:txBody>
        </p:sp>
      </p:grpSp>
      <p:sp>
        <p:nvSpPr>
          <p:cNvPr id="99461" name="Text Box 133"/>
          <p:cNvSpPr txBox="1">
            <a:spLocks noChangeArrowheads="1"/>
          </p:cNvSpPr>
          <p:nvPr/>
        </p:nvSpPr>
        <p:spPr bwMode="auto">
          <a:xfrm>
            <a:off x="2009775" y="5370513"/>
            <a:ext cx="4992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rgbClr val="CC0066"/>
                </a:solidFill>
              </a:rPr>
              <a:t>Now, only 1 NAND gate IC is required</a:t>
            </a:r>
          </a:p>
        </p:txBody>
      </p:sp>
      <p:graphicFrame>
        <p:nvGraphicFramePr>
          <p:cNvPr id="108553" name="Object 137"/>
          <p:cNvGraphicFramePr>
            <a:graphicFrameLocks noGrp="1" noChangeAspect="1"/>
          </p:cNvGraphicFramePr>
          <p:nvPr>
            <p:ph/>
          </p:nvPr>
        </p:nvGraphicFramePr>
        <p:xfrm>
          <a:off x="1397000" y="1300163"/>
          <a:ext cx="21431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3" name="Equation" r:id="rId7" imgW="875920" imgH="177723" progId="Equation.3">
                  <p:embed/>
                </p:oleObj>
              </mc:Choice>
              <mc:Fallback>
                <p:oleObj name="Equation" r:id="rId7" imgW="875920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1300163"/>
                        <a:ext cx="21431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472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/>
      <p:bldP spid="99461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1095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C61E8C3-25D1-49A8-824A-FD57A8A97DF1}" type="slidenum">
              <a:rPr lang="en-GB" b="0">
                <a:solidFill>
                  <a:schemeClr val="tx2"/>
                </a:solidFill>
              </a:rPr>
              <a:pPr eaLnBrk="1" hangingPunct="1"/>
              <a:t>105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260098" name="Text Box 2"/>
          <p:cNvSpPr txBox="1">
            <a:spLocks noChangeArrowheads="1"/>
          </p:cNvSpPr>
          <p:nvPr/>
        </p:nvSpPr>
        <p:spPr bwMode="auto">
          <a:xfrm>
            <a:off x="1365250" y="1511300"/>
            <a:ext cx="51339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007800"/>
                </a:solidFill>
              </a:rPr>
              <a:t>Method 2 </a:t>
            </a:r>
          </a:p>
          <a:p>
            <a:pPr eaLnBrk="1" hangingPunct="1"/>
            <a:r>
              <a:rPr lang="en-GB">
                <a:solidFill>
                  <a:srgbClr val="007800"/>
                </a:solidFill>
              </a:rPr>
              <a:t>(Place double bar over </a:t>
            </a:r>
            <a:r>
              <a:rPr lang="en-GB">
                <a:solidFill>
                  <a:srgbClr val="FF0000"/>
                </a:solidFill>
              </a:rPr>
              <a:t>OR</a:t>
            </a:r>
            <a:r>
              <a:rPr lang="en-GB">
                <a:solidFill>
                  <a:srgbClr val="007800"/>
                </a:solidFill>
              </a:rPr>
              <a:t> operation, </a:t>
            </a:r>
          </a:p>
          <a:p>
            <a:pPr eaLnBrk="1" hangingPunct="1"/>
            <a:r>
              <a:rPr lang="en-GB">
                <a:solidFill>
                  <a:srgbClr val="007800"/>
                </a:solidFill>
              </a:rPr>
              <a:t>then apply DeMorgan Theorem)</a:t>
            </a:r>
          </a:p>
        </p:txBody>
      </p:sp>
      <p:sp>
        <p:nvSpPr>
          <p:cNvPr id="109573" name="Text Box 19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3.12</a:t>
            </a:r>
          </a:p>
        </p:txBody>
      </p:sp>
      <p:graphicFrame>
        <p:nvGraphicFramePr>
          <p:cNvPr id="260126" name="Object 30"/>
          <p:cNvGraphicFramePr>
            <a:graphicFrameLocks noChangeAspect="1"/>
          </p:cNvGraphicFramePr>
          <p:nvPr/>
        </p:nvGraphicFramePr>
        <p:xfrm>
          <a:off x="1344613" y="2994025"/>
          <a:ext cx="13843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Equation" r:id="rId3" imgW="609336" imgH="177723" progId="Equation.3">
                  <p:embed/>
                </p:oleObj>
              </mc:Choice>
              <mc:Fallback>
                <p:oleObj name="Equation" r:id="rId3" imgW="6093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2994025"/>
                        <a:ext cx="13843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27" name="Object 31"/>
          <p:cNvGraphicFramePr>
            <a:graphicFrameLocks noChangeAspect="1"/>
          </p:cNvGraphicFramePr>
          <p:nvPr/>
        </p:nvGraphicFramePr>
        <p:xfrm>
          <a:off x="2738438" y="2874963"/>
          <a:ext cx="17430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name="Equation" r:id="rId5" imgW="736600" imgH="241300" progId="Equation.3">
                  <p:embed/>
                </p:oleObj>
              </mc:Choice>
              <mc:Fallback>
                <p:oleObj name="Equation" r:id="rId5" imgW="736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2874963"/>
                        <a:ext cx="17430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28" name="Object 32"/>
          <p:cNvGraphicFramePr>
            <a:graphicFrameLocks noChangeAspect="1"/>
          </p:cNvGraphicFramePr>
          <p:nvPr/>
        </p:nvGraphicFramePr>
        <p:xfrm>
          <a:off x="4460875" y="2846388"/>
          <a:ext cx="2006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0" name="Equation" r:id="rId7" imgW="926698" imgH="266584" progId="Equation.3">
                  <p:embed/>
                </p:oleObj>
              </mc:Choice>
              <mc:Fallback>
                <p:oleObj name="Equation" r:id="rId7" imgW="926698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75" y="2846388"/>
                        <a:ext cx="20066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7" name="Object 33"/>
          <p:cNvGraphicFramePr>
            <a:graphicFrameLocks noChangeAspect="1"/>
          </p:cNvGraphicFramePr>
          <p:nvPr/>
        </p:nvGraphicFramePr>
        <p:xfrm>
          <a:off x="1428750" y="1042988"/>
          <a:ext cx="19065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1" name="Equation" r:id="rId9" imgW="863225" imgH="177723" progId="Equation.3">
                  <p:embed/>
                </p:oleObj>
              </mc:Choice>
              <mc:Fallback>
                <p:oleObj name="Equation" r:id="rId9" imgW="863225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042988"/>
                        <a:ext cx="1906588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8" name="Text Box 34"/>
          <p:cNvSpPr txBox="1">
            <a:spLocks noChangeArrowheads="1"/>
          </p:cNvSpPr>
          <p:nvPr/>
        </p:nvSpPr>
        <p:spPr bwMode="auto">
          <a:xfrm>
            <a:off x="1182688" y="595313"/>
            <a:ext cx="6797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b="0"/>
              <a:t>Implement the expression using </a:t>
            </a:r>
            <a:r>
              <a:rPr lang="en-GB" b="0">
                <a:solidFill>
                  <a:srgbClr val="FF0000"/>
                </a:solidFill>
              </a:rPr>
              <a:t>NAND</a:t>
            </a:r>
            <a:r>
              <a:rPr lang="en-GB" b="0"/>
              <a:t> gates only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4654550" y="4173538"/>
            <a:ext cx="12700" cy="993775"/>
            <a:chOff x="3089" y="2566"/>
            <a:chExt cx="8" cy="626"/>
          </a:xfrm>
        </p:grpSpPr>
        <p:sp>
          <p:nvSpPr>
            <p:cNvPr id="109607" name="Line 46"/>
            <p:cNvSpPr>
              <a:spLocks noChangeShapeType="1"/>
            </p:cNvSpPr>
            <p:nvPr/>
          </p:nvSpPr>
          <p:spPr bwMode="auto">
            <a:xfrm>
              <a:off x="3089" y="2566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9608" name="Line 47"/>
            <p:cNvSpPr>
              <a:spLocks noChangeShapeType="1"/>
            </p:cNvSpPr>
            <p:nvPr/>
          </p:nvSpPr>
          <p:spPr bwMode="auto">
            <a:xfrm>
              <a:off x="3097" y="2993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4654550" y="4022725"/>
            <a:ext cx="2162175" cy="1036638"/>
            <a:chOff x="2932" y="2534"/>
            <a:chExt cx="1362" cy="653"/>
          </a:xfrm>
        </p:grpSpPr>
        <p:grpSp>
          <p:nvGrpSpPr>
            <p:cNvPr id="109600" name="Group 63"/>
            <p:cNvGrpSpPr>
              <a:grpSpLocks/>
            </p:cNvGrpSpPr>
            <p:nvPr/>
          </p:nvGrpSpPr>
          <p:grpSpPr bwMode="auto">
            <a:xfrm>
              <a:off x="2932" y="2699"/>
              <a:ext cx="1123" cy="488"/>
              <a:chOff x="3089" y="2636"/>
              <a:chExt cx="1123" cy="488"/>
            </a:xfrm>
          </p:grpSpPr>
          <p:sp>
            <p:nvSpPr>
              <p:cNvPr id="109602" name="AutoShape 48"/>
              <p:cNvSpPr>
                <a:spLocks noChangeArrowheads="1"/>
              </p:cNvSpPr>
              <p:nvPr/>
            </p:nvSpPr>
            <p:spPr bwMode="auto">
              <a:xfrm>
                <a:off x="3347" y="2636"/>
                <a:ext cx="620" cy="488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603" name="Line 49"/>
              <p:cNvSpPr>
                <a:spLocks noChangeShapeType="1"/>
              </p:cNvSpPr>
              <p:nvPr/>
            </p:nvSpPr>
            <p:spPr bwMode="auto">
              <a:xfrm>
                <a:off x="3089" y="2766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9604" name="Line 50"/>
              <p:cNvSpPr>
                <a:spLocks noChangeShapeType="1"/>
              </p:cNvSpPr>
              <p:nvPr/>
            </p:nvSpPr>
            <p:spPr bwMode="auto">
              <a:xfrm>
                <a:off x="3089" y="2981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9605" name="Oval 51"/>
              <p:cNvSpPr>
                <a:spLocks noChangeArrowheads="1"/>
              </p:cNvSpPr>
              <p:nvPr/>
            </p:nvSpPr>
            <p:spPr bwMode="auto">
              <a:xfrm>
                <a:off x="3967" y="2799"/>
                <a:ext cx="100" cy="9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606" name="Line 52"/>
              <p:cNvSpPr>
                <a:spLocks noChangeShapeType="1"/>
              </p:cNvSpPr>
              <p:nvPr/>
            </p:nvSpPr>
            <p:spPr bwMode="auto">
              <a:xfrm>
                <a:off x="4057" y="2846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sp>
          <p:nvSpPr>
            <p:cNvPr id="109601" name="Text Box 53"/>
            <p:cNvSpPr txBox="1">
              <a:spLocks noChangeArrowheads="1"/>
            </p:cNvSpPr>
            <p:nvPr/>
          </p:nvSpPr>
          <p:spPr bwMode="auto">
            <a:xfrm>
              <a:off x="3938" y="2534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017713" y="3570288"/>
            <a:ext cx="3076575" cy="2203450"/>
            <a:chOff x="1428" y="2186"/>
            <a:chExt cx="1938" cy="1388"/>
          </a:xfrm>
        </p:grpSpPr>
        <p:grpSp>
          <p:nvGrpSpPr>
            <p:cNvPr id="109582" name="Group 59"/>
            <p:cNvGrpSpPr>
              <a:grpSpLocks/>
            </p:cNvGrpSpPr>
            <p:nvPr/>
          </p:nvGrpSpPr>
          <p:grpSpPr bwMode="auto">
            <a:xfrm>
              <a:off x="1751" y="2342"/>
              <a:ext cx="1337" cy="488"/>
              <a:chOff x="1751" y="2342"/>
              <a:chExt cx="1337" cy="488"/>
            </a:xfrm>
          </p:grpSpPr>
          <p:sp>
            <p:nvSpPr>
              <p:cNvPr id="109595" name="AutoShape 35"/>
              <p:cNvSpPr>
                <a:spLocks noChangeArrowheads="1"/>
              </p:cNvSpPr>
              <p:nvPr/>
            </p:nvSpPr>
            <p:spPr bwMode="auto">
              <a:xfrm>
                <a:off x="2009" y="2342"/>
                <a:ext cx="620" cy="488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596" name="Line 36"/>
              <p:cNvSpPr>
                <a:spLocks noChangeShapeType="1"/>
              </p:cNvSpPr>
              <p:nvPr/>
            </p:nvSpPr>
            <p:spPr bwMode="auto">
              <a:xfrm>
                <a:off x="1751" y="2472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9597" name="Line 37"/>
              <p:cNvSpPr>
                <a:spLocks noChangeShapeType="1"/>
              </p:cNvSpPr>
              <p:nvPr/>
            </p:nvSpPr>
            <p:spPr bwMode="auto">
              <a:xfrm>
                <a:off x="1751" y="268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9598" name="Line 38"/>
              <p:cNvSpPr>
                <a:spLocks noChangeShapeType="1"/>
              </p:cNvSpPr>
              <p:nvPr/>
            </p:nvSpPr>
            <p:spPr bwMode="auto">
              <a:xfrm>
                <a:off x="2719" y="2570"/>
                <a:ext cx="3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9599" name="Oval 39"/>
              <p:cNvSpPr>
                <a:spLocks noChangeArrowheads="1"/>
              </p:cNvSpPr>
              <p:nvPr/>
            </p:nvSpPr>
            <p:spPr bwMode="auto">
              <a:xfrm>
                <a:off x="2629" y="2525"/>
                <a:ext cx="90" cy="9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09583" name="Object 40"/>
            <p:cNvGraphicFramePr>
              <a:graphicFrameLocks noChangeAspect="1"/>
            </p:cNvGraphicFramePr>
            <p:nvPr/>
          </p:nvGraphicFramePr>
          <p:xfrm>
            <a:off x="2891" y="2186"/>
            <a:ext cx="40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2" name="Equation" r:id="rId11" imgW="291973" imgH="203112" progId="Equation.3">
                    <p:embed/>
                  </p:oleObj>
                </mc:Choice>
                <mc:Fallback>
                  <p:oleObj name="Equation" r:id="rId11" imgW="291973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1" y="2186"/>
                          <a:ext cx="407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4" name="Object 45"/>
            <p:cNvGraphicFramePr>
              <a:graphicFrameLocks noChangeAspect="1"/>
            </p:cNvGraphicFramePr>
            <p:nvPr/>
          </p:nvGraphicFramePr>
          <p:xfrm>
            <a:off x="2959" y="3273"/>
            <a:ext cx="407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3" name="Equation" r:id="rId13" imgW="291847" imgH="215713" progId="Equation.3">
                    <p:embed/>
                  </p:oleObj>
                </mc:Choice>
                <mc:Fallback>
                  <p:oleObj name="Equation" r:id="rId13" imgW="291847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9" y="3273"/>
                          <a:ext cx="407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9585" name="Group 60"/>
            <p:cNvGrpSpPr>
              <a:grpSpLocks/>
            </p:cNvGrpSpPr>
            <p:nvPr/>
          </p:nvGrpSpPr>
          <p:grpSpPr bwMode="auto">
            <a:xfrm>
              <a:off x="1760" y="2957"/>
              <a:ext cx="1337" cy="488"/>
              <a:chOff x="1760" y="2957"/>
              <a:chExt cx="1337" cy="488"/>
            </a:xfrm>
          </p:grpSpPr>
          <p:sp>
            <p:nvSpPr>
              <p:cNvPr id="109590" name="AutoShape 41"/>
              <p:cNvSpPr>
                <a:spLocks noChangeArrowheads="1"/>
              </p:cNvSpPr>
              <p:nvPr/>
            </p:nvSpPr>
            <p:spPr bwMode="auto">
              <a:xfrm>
                <a:off x="2018" y="2957"/>
                <a:ext cx="620" cy="488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591" name="Line 42"/>
              <p:cNvSpPr>
                <a:spLocks noChangeShapeType="1"/>
              </p:cNvSpPr>
              <p:nvPr/>
            </p:nvSpPr>
            <p:spPr bwMode="auto">
              <a:xfrm>
                <a:off x="1760" y="308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9592" name="Line 43"/>
              <p:cNvSpPr>
                <a:spLocks noChangeShapeType="1"/>
              </p:cNvSpPr>
              <p:nvPr/>
            </p:nvSpPr>
            <p:spPr bwMode="auto">
              <a:xfrm>
                <a:off x="1760" y="3302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9593" name="Line 44"/>
              <p:cNvSpPr>
                <a:spLocks noChangeShapeType="1"/>
              </p:cNvSpPr>
              <p:nvPr/>
            </p:nvSpPr>
            <p:spPr bwMode="auto">
              <a:xfrm>
                <a:off x="2717" y="3185"/>
                <a:ext cx="3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9594" name="Oval 54"/>
              <p:cNvSpPr>
                <a:spLocks noChangeArrowheads="1"/>
              </p:cNvSpPr>
              <p:nvPr/>
            </p:nvSpPr>
            <p:spPr bwMode="auto">
              <a:xfrm>
                <a:off x="2638" y="3141"/>
                <a:ext cx="90" cy="9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9586" name="Text Box 55"/>
            <p:cNvSpPr txBox="1">
              <a:spLocks noChangeArrowheads="1"/>
            </p:cNvSpPr>
            <p:nvPr/>
          </p:nvSpPr>
          <p:spPr bwMode="auto">
            <a:xfrm>
              <a:off x="1431" y="227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</p:txBody>
        </p:sp>
        <p:sp>
          <p:nvSpPr>
            <p:cNvPr id="109587" name="Text Box 56"/>
            <p:cNvSpPr txBox="1">
              <a:spLocks noChangeArrowheads="1"/>
            </p:cNvSpPr>
            <p:nvPr/>
          </p:nvSpPr>
          <p:spPr bwMode="auto">
            <a:xfrm>
              <a:off x="1431" y="290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C</a:t>
              </a:r>
            </a:p>
          </p:txBody>
        </p:sp>
        <p:sp>
          <p:nvSpPr>
            <p:cNvPr id="109588" name="Text Box 57"/>
            <p:cNvSpPr txBox="1">
              <a:spLocks noChangeArrowheads="1"/>
            </p:cNvSpPr>
            <p:nvPr/>
          </p:nvSpPr>
          <p:spPr bwMode="auto">
            <a:xfrm>
              <a:off x="1428" y="255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B</a:t>
              </a:r>
            </a:p>
          </p:txBody>
        </p:sp>
        <p:sp>
          <p:nvSpPr>
            <p:cNvPr id="109589" name="Text Box 58"/>
            <p:cNvSpPr txBox="1">
              <a:spLocks noChangeArrowheads="1"/>
            </p:cNvSpPr>
            <p:nvPr/>
          </p:nvSpPr>
          <p:spPr bwMode="auto">
            <a:xfrm>
              <a:off x="1440" y="316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998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6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6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8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1105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C039B16-E9FC-4D53-9480-178CD381895C}" type="slidenum">
              <a:rPr lang="en-GB" b="0">
                <a:solidFill>
                  <a:schemeClr val="tx2"/>
                </a:solidFill>
              </a:rPr>
              <a:pPr eaLnBrk="1" hangingPunct="1"/>
              <a:t>106</a:t>
            </a:fld>
            <a:endParaRPr lang="en-GB" sz="1400" b="0">
              <a:solidFill>
                <a:schemeClr val="tx2"/>
              </a:solidFill>
            </a:endParaRPr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1168400" y="1095375"/>
          <a:ext cx="26431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" name="Equation" r:id="rId3" imgW="1193800" imgH="203200" progId="Equation.3">
                  <p:embed/>
                </p:oleObj>
              </mc:Choice>
              <mc:Fallback>
                <p:oleObj name="Equation" r:id="rId3" imgW="1193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1095375"/>
                        <a:ext cx="264318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3.12</a:t>
            </a:r>
          </a:p>
        </p:txBody>
      </p:sp>
      <p:sp>
        <p:nvSpPr>
          <p:cNvPr id="110598" name="Text Box 11"/>
          <p:cNvSpPr txBox="1">
            <a:spLocks noChangeArrowheads="1"/>
          </p:cNvSpPr>
          <p:nvPr/>
        </p:nvSpPr>
        <p:spPr bwMode="auto">
          <a:xfrm>
            <a:off x="1049338" y="579438"/>
            <a:ext cx="73469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b="0"/>
              <a:t>Implement the expression. How many IC do you need?</a:t>
            </a:r>
          </a:p>
        </p:txBody>
      </p:sp>
    </p:spTree>
    <p:extLst>
      <p:ext uri="{BB962C8B-B14F-4D97-AF65-F5344CB8AC3E}">
        <p14:creationId xmlns:p14="http://schemas.microsoft.com/office/powerpoint/2010/main" val="412496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1116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043A67E-0791-42FB-9DEC-55EAD85CC2C3}" type="slidenum">
              <a:rPr lang="en-GB" b="0">
                <a:solidFill>
                  <a:schemeClr val="tx2"/>
                </a:solidFill>
              </a:rPr>
              <a:pPr eaLnBrk="1" hangingPunct="1"/>
              <a:t>107</a:t>
            </a:fld>
            <a:endParaRPr lang="en-GB" sz="1400" b="0">
              <a:solidFill>
                <a:schemeClr val="tx2"/>
              </a:solidFill>
            </a:endParaRPr>
          </a:p>
        </p:txBody>
      </p:sp>
      <p:graphicFrame>
        <p:nvGraphicFramePr>
          <p:cNvPr id="111620" name="Object 2"/>
          <p:cNvGraphicFramePr>
            <a:graphicFrameLocks noChangeAspect="1"/>
          </p:cNvGraphicFramePr>
          <p:nvPr/>
        </p:nvGraphicFramePr>
        <p:xfrm>
          <a:off x="1484313" y="1095375"/>
          <a:ext cx="26431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1" name="Equation" r:id="rId3" imgW="1193800" imgH="203200" progId="Equation.3">
                  <p:embed/>
                </p:oleObj>
              </mc:Choice>
              <mc:Fallback>
                <p:oleObj name="Equation" r:id="rId3" imgW="1193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1095375"/>
                        <a:ext cx="264318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1" name="Text Box 3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3.12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39913" y="2174875"/>
            <a:ext cx="2074862" cy="944563"/>
            <a:chOff x="1429" y="1590"/>
            <a:chExt cx="1307" cy="595"/>
          </a:xfrm>
        </p:grpSpPr>
        <p:sp>
          <p:nvSpPr>
            <p:cNvPr id="111641" name="Line 7"/>
            <p:cNvSpPr>
              <a:spLocks noChangeShapeType="1"/>
            </p:cNvSpPr>
            <p:nvPr/>
          </p:nvSpPr>
          <p:spPr bwMode="auto">
            <a:xfrm>
              <a:off x="2736" y="1889"/>
              <a:ext cx="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111642" name="Text Box 8"/>
            <p:cNvSpPr txBox="1">
              <a:spLocks noChangeArrowheads="1"/>
            </p:cNvSpPr>
            <p:nvPr/>
          </p:nvSpPr>
          <p:spPr bwMode="auto">
            <a:xfrm>
              <a:off x="1432" y="159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</p:txBody>
        </p:sp>
        <p:grpSp>
          <p:nvGrpSpPr>
            <p:cNvPr id="111643" name="Group 9"/>
            <p:cNvGrpSpPr>
              <a:grpSpLocks/>
            </p:cNvGrpSpPr>
            <p:nvPr/>
          </p:nvGrpSpPr>
          <p:grpSpPr bwMode="auto">
            <a:xfrm>
              <a:off x="1725" y="1658"/>
              <a:ext cx="1011" cy="457"/>
              <a:chOff x="1725" y="1658"/>
              <a:chExt cx="1011" cy="457"/>
            </a:xfrm>
          </p:grpSpPr>
          <p:sp>
            <p:nvSpPr>
              <p:cNvPr id="111645" name="Line 10"/>
              <p:cNvSpPr>
                <a:spLocks noChangeShapeType="1"/>
              </p:cNvSpPr>
              <p:nvPr/>
            </p:nvSpPr>
            <p:spPr bwMode="auto">
              <a:xfrm>
                <a:off x="1732" y="1792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1646" name="Line 11"/>
              <p:cNvSpPr>
                <a:spLocks noChangeShapeType="1"/>
              </p:cNvSpPr>
              <p:nvPr/>
            </p:nvSpPr>
            <p:spPr bwMode="auto">
              <a:xfrm>
                <a:off x="1725" y="203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1647" name="Line 12"/>
              <p:cNvSpPr>
                <a:spLocks noChangeShapeType="1"/>
              </p:cNvSpPr>
              <p:nvPr/>
            </p:nvSpPr>
            <p:spPr bwMode="auto">
              <a:xfrm>
                <a:off x="2476" y="1889"/>
                <a:ext cx="2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1648" name="AutoShape 13"/>
              <p:cNvSpPr>
                <a:spLocks noChangeArrowheads="1"/>
              </p:cNvSpPr>
              <p:nvPr/>
            </p:nvSpPr>
            <p:spPr bwMode="auto">
              <a:xfrm rot="10800000">
                <a:off x="1885" y="1658"/>
                <a:ext cx="576" cy="457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1644" name="Text Box 14"/>
            <p:cNvSpPr txBox="1">
              <a:spLocks noChangeArrowheads="1"/>
            </p:cNvSpPr>
            <p:nvPr/>
          </p:nvSpPr>
          <p:spPr bwMode="auto">
            <a:xfrm>
              <a:off x="1429" y="187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B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927475" y="2720975"/>
            <a:ext cx="2159000" cy="893763"/>
            <a:chOff x="2744" y="1934"/>
            <a:chExt cx="1360" cy="563"/>
          </a:xfrm>
        </p:grpSpPr>
        <p:grpSp>
          <p:nvGrpSpPr>
            <p:cNvPr id="111635" name="Group 16"/>
            <p:cNvGrpSpPr>
              <a:grpSpLocks/>
            </p:cNvGrpSpPr>
            <p:nvPr/>
          </p:nvGrpSpPr>
          <p:grpSpPr bwMode="auto">
            <a:xfrm>
              <a:off x="2744" y="2063"/>
              <a:ext cx="1299" cy="434"/>
              <a:chOff x="2744" y="2063"/>
              <a:chExt cx="1299" cy="434"/>
            </a:xfrm>
          </p:grpSpPr>
          <p:sp>
            <p:nvSpPr>
              <p:cNvPr id="111637" name="AutoShape 17"/>
              <p:cNvSpPr>
                <a:spLocks noChangeArrowheads="1"/>
              </p:cNvSpPr>
              <p:nvPr/>
            </p:nvSpPr>
            <p:spPr bwMode="auto">
              <a:xfrm>
                <a:off x="3154" y="2063"/>
                <a:ext cx="544" cy="434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38" name="Line 18"/>
              <p:cNvSpPr>
                <a:spLocks noChangeShapeType="1"/>
              </p:cNvSpPr>
              <p:nvPr/>
            </p:nvSpPr>
            <p:spPr bwMode="auto">
              <a:xfrm>
                <a:off x="2753" y="2186"/>
                <a:ext cx="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1639" name="Line 19"/>
              <p:cNvSpPr>
                <a:spLocks noChangeShapeType="1"/>
              </p:cNvSpPr>
              <p:nvPr/>
            </p:nvSpPr>
            <p:spPr bwMode="auto">
              <a:xfrm>
                <a:off x="3696" y="2284"/>
                <a:ext cx="3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1640" name="Line 20"/>
              <p:cNvSpPr>
                <a:spLocks noChangeShapeType="1"/>
              </p:cNvSpPr>
              <p:nvPr/>
            </p:nvSpPr>
            <p:spPr bwMode="auto">
              <a:xfrm flipH="1">
                <a:off x="2744" y="2400"/>
                <a:ext cx="4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sp>
          <p:nvSpPr>
            <p:cNvPr id="111636" name="Text Box 21"/>
            <p:cNvSpPr txBox="1">
              <a:spLocks noChangeArrowheads="1"/>
            </p:cNvSpPr>
            <p:nvPr/>
          </p:nvSpPr>
          <p:spPr bwMode="auto">
            <a:xfrm>
              <a:off x="3849" y="193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X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844675" y="3463925"/>
            <a:ext cx="2082800" cy="965200"/>
            <a:chOff x="1432" y="2402"/>
            <a:chExt cx="1312" cy="608"/>
          </a:xfrm>
        </p:grpSpPr>
        <p:sp>
          <p:nvSpPr>
            <p:cNvPr id="111627" name="Line 23"/>
            <p:cNvSpPr>
              <a:spLocks noChangeShapeType="1"/>
            </p:cNvSpPr>
            <p:nvPr/>
          </p:nvSpPr>
          <p:spPr bwMode="auto">
            <a:xfrm flipV="1">
              <a:off x="2744" y="240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111628" name="Text Box 24"/>
            <p:cNvSpPr txBox="1">
              <a:spLocks noChangeArrowheads="1"/>
            </p:cNvSpPr>
            <p:nvPr/>
          </p:nvSpPr>
          <p:spPr bwMode="auto">
            <a:xfrm>
              <a:off x="1432" y="246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C</a:t>
              </a:r>
            </a:p>
          </p:txBody>
        </p:sp>
        <p:sp>
          <p:nvSpPr>
            <p:cNvPr id="111629" name="Text Box 25"/>
            <p:cNvSpPr txBox="1">
              <a:spLocks noChangeArrowheads="1"/>
            </p:cNvSpPr>
            <p:nvPr/>
          </p:nvSpPr>
          <p:spPr bwMode="auto">
            <a:xfrm>
              <a:off x="1441" y="272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D</a:t>
              </a:r>
            </a:p>
          </p:txBody>
        </p:sp>
        <p:grpSp>
          <p:nvGrpSpPr>
            <p:cNvPr id="111630" name="Group 26"/>
            <p:cNvGrpSpPr>
              <a:grpSpLocks/>
            </p:cNvGrpSpPr>
            <p:nvPr/>
          </p:nvGrpSpPr>
          <p:grpSpPr bwMode="auto">
            <a:xfrm>
              <a:off x="1752" y="2514"/>
              <a:ext cx="992" cy="457"/>
              <a:chOff x="1752" y="2514"/>
              <a:chExt cx="992" cy="457"/>
            </a:xfrm>
          </p:grpSpPr>
          <p:sp>
            <p:nvSpPr>
              <p:cNvPr id="111631" name="Line 27"/>
              <p:cNvSpPr>
                <a:spLocks noChangeShapeType="1"/>
              </p:cNvSpPr>
              <p:nvPr/>
            </p:nvSpPr>
            <p:spPr bwMode="auto">
              <a:xfrm>
                <a:off x="1759" y="2631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1632" name="Line 28"/>
              <p:cNvSpPr>
                <a:spLocks noChangeShapeType="1"/>
              </p:cNvSpPr>
              <p:nvPr/>
            </p:nvSpPr>
            <p:spPr bwMode="auto">
              <a:xfrm>
                <a:off x="1752" y="2863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1633" name="Line 29"/>
              <p:cNvSpPr>
                <a:spLocks noChangeShapeType="1"/>
              </p:cNvSpPr>
              <p:nvPr/>
            </p:nvSpPr>
            <p:spPr bwMode="auto">
              <a:xfrm>
                <a:off x="2484" y="2738"/>
                <a:ext cx="2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1634" name="AutoShape 30"/>
              <p:cNvSpPr>
                <a:spLocks noChangeArrowheads="1"/>
              </p:cNvSpPr>
              <p:nvPr/>
            </p:nvSpPr>
            <p:spPr bwMode="auto">
              <a:xfrm rot="10800000">
                <a:off x="1894" y="2514"/>
                <a:ext cx="576" cy="457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22591" name="Text Box 31"/>
          <p:cNvSpPr txBox="1">
            <a:spLocks noChangeArrowheads="1"/>
          </p:cNvSpPr>
          <p:nvPr/>
        </p:nvSpPr>
        <p:spPr bwMode="auto">
          <a:xfrm>
            <a:off x="1412875" y="4887913"/>
            <a:ext cx="50593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rgbClr val="CC0066"/>
                </a:solidFill>
              </a:rPr>
              <a:t>2 IC (1 OR gate IC and 1 AND gate IC)</a:t>
            </a:r>
          </a:p>
          <a:p>
            <a:pPr eaLnBrk="1" hangingPunct="1"/>
            <a:r>
              <a:rPr lang="en-GB" b="0">
                <a:solidFill>
                  <a:srgbClr val="CC0066"/>
                </a:solidFill>
              </a:rPr>
              <a:t>are required if no conversion is done</a:t>
            </a:r>
          </a:p>
        </p:txBody>
      </p:sp>
      <p:sp>
        <p:nvSpPr>
          <p:cNvPr id="111626" name="Text Box 33"/>
          <p:cNvSpPr txBox="1">
            <a:spLocks noChangeArrowheads="1"/>
          </p:cNvSpPr>
          <p:nvPr/>
        </p:nvSpPr>
        <p:spPr bwMode="auto">
          <a:xfrm>
            <a:off x="1169988" y="579438"/>
            <a:ext cx="73469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b="0"/>
              <a:t>Implement the expression. How many IC do you need?</a:t>
            </a:r>
          </a:p>
        </p:txBody>
      </p:sp>
    </p:spTree>
    <p:extLst>
      <p:ext uri="{BB962C8B-B14F-4D97-AF65-F5344CB8AC3E}">
        <p14:creationId xmlns:p14="http://schemas.microsoft.com/office/powerpoint/2010/main" val="118850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91" grpId="0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1126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9C892E6-FA4C-4D51-9835-D9C43590901B}" type="slidenum">
              <a:rPr lang="en-GB" b="0">
                <a:solidFill>
                  <a:schemeClr val="tx2"/>
                </a:solidFill>
              </a:rPr>
              <a:pPr eaLnBrk="1" hangingPunct="1"/>
              <a:t>108</a:t>
            </a:fld>
            <a:endParaRPr lang="en-GB" sz="1400" b="0">
              <a:solidFill>
                <a:schemeClr val="tx2"/>
              </a:solidFill>
            </a:endParaRPr>
          </a:p>
        </p:txBody>
      </p:sp>
      <p:graphicFrame>
        <p:nvGraphicFramePr>
          <p:cNvPr id="112644" name="Object 2"/>
          <p:cNvGraphicFramePr>
            <a:graphicFrameLocks noChangeAspect="1"/>
          </p:cNvGraphicFramePr>
          <p:nvPr/>
        </p:nvGraphicFramePr>
        <p:xfrm>
          <a:off x="1336675" y="1243013"/>
          <a:ext cx="26431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5" name="Equation" r:id="rId3" imgW="1193800" imgH="203200" progId="Equation.3">
                  <p:embed/>
                </p:oleObj>
              </mc:Choice>
              <mc:Fallback>
                <p:oleObj name="Equation" r:id="rId3" imgW="1193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1243013"/>
                        <a:ext cx="264318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5" name="Text Box 3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3.12</a:t>
            </a:r>
          </a:p>
        </p:txBody>
      </p:sp>
      <p:sp>
        <p:nvSpPr>
          <p:cNvPr id="112646" name="Text Box 4"/>
          <p:cNvSpPr txBox="1">
            <a:spLocks noChangeArrowheads="1"/>
          </p:cNvSpPr>
          <p:nvPr/>
        </p:nvSpPr>
        <p:spPr bwMode="auto">
          <a:xfrm>
            <a:off x="914400" y="820738"/>
            <a:ext cx="6797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b="0"/>
              <a:t>Implement the expression using </a:t>
            </a:r>
            <a:r>
              <a:rPr lang="en-GB" b="0">
                <a:solidFill>
                  <a:srgbClr val="FF0000"/>
                </a:solidFill>
              </a:rPr>
              <a:t>NOR</a:t>
            </a:r>
            <a:r>
              <a:rPr lang="en-GB" b="0"/>
              <a:t> gates only</a:t>
            </a:r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1416050" y="1687513"/>
            <a:ext cx="50847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007800"/>
                </a:solidFill>
              </a:rPr>
              <a:t>Method 1      </a:t>
            </a:r>
          </a:p>
          <a:p>
            <a:pPr eaLnBrk="1" hangingPunct="1"/>
            <a:r>
              <a:rPr lang="en-GB">
                <a:solidFill>
                  <a:srgbClr val="007800"/>
                </a:solidFill>
              </a:rPr>
              <a:t>Replace each gate by </a:t>
            </a:r>
            <a:r>
              <a:rPr lang="en-GB">
                <a:solidFill>
                  <a:srgbClr val="FF0000"/>
                </a:solidFill>
              </a:rPr>
              <a:t>NOR</a:t>
            </a:r>
            <a:r>
              <a:rPr lang="en-GB">
                <a:solidFill>
                  <a:srgbClr val="007800"/>
                </a:solidFill>
              </a:rPr>
              <a:t> equivalent</a:t>
            </a:r>
          </a:p>
        </p:txBody>
      </p:sp>
      <p:grpSp>
        <p:nvGrpSpPr>
          <p:cNvPr id="112648" name="Group 6"/>
          <p:cNvGrpSpPr>
            <a:grpSpLocks/>
          </p:cNvGrpSpPr>
          <p:nvPr/>
        </p:nvGrpSpPr>
        <p:grpSpPr bwMode="auto">
          <a:xfrm>
            <a:off x="2268538" y="2524125"/>
            <a:ext cx="2074862" cy="944563"/>
            <a:chOff x="1429" y="1590"/>
            <a:chExt cx="1307" cy="595"/>
          </a:xfrm>
        </p:grpSpPr>
        <p:sp>
          <p:nvSpPr>
            <p:cNvPr id="112665" name="Line 7"/>
            <p:cNvSpPr>
              <a:spLocks noChangeShapeType="1"/>
            </p:cNvSpPr>
            <p:nvPr/>
          </p:nvSpPr>
          <p:spPr bwMode="auto">
            <a:xfrm>
              <a:off x="2736" y="1889"/>
              <a:ext cx="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112666" name="Text Box 8"/>
            <p:cNvSpPr txBox="1">
              <a:spLocks noChangeArrowheads="1"/>
            </p:cNvSpPr>
            <p:nvPr/>
          </p:nvSpPr>
          <p:spPr bwMode="auto">
            <a:xfrm>
              <a:off x="1432" y="159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</p:txBody>
        </p:sp>
        <p:grpSp>
          <p:nvGrpSpPr>
            <p:cNvPr id="112667" name="Group 9"/>
            <p:cNvGrpSpPr>
              <a:grpSpLocks/>
            </p:cNvGrpSpPr>
            <p:nvPr/>
          </p:nvGrpSpPr>
          <p:grpSpPr bwMode="auto">
            <a:xfrm>
              <a:off x="1725" y="1658"/>
              <a:ext cx="1011" cy="457"/>
              <a:chOff x="1725" y="1658"/>
              <a:chExt cx="1011" cy="457"/>
            </a:xfrm>
          </p:grpSpPr>
          <p:sp>
            <p:nvSpPr>
              <p:cNvPr id="112669" name="Line 10"/>
              <p:cNvSpPr>
                <a:spLocks noChangeShapeType="1"/>
              </p:cNvSpPr>
              <p:nvPr/>
            </p:nvSpPr>
            <p:spPr bwMode="auto">
              <a:xfrm>
                <a:off x="1732" y="1792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2670" name="Line 11"/>
              <p:cNvSpPr>
                <a:spLocks noChangeShapeType="1"/>
              </p:cNvSpPr>
              <p:nvPr/>
            </p:nvSpPr>
            <p:spPr bwMode="auto">
              <a:xfrm>
                <a:off x="1725" y="203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2671" name="Line 12"/>
              <p:cNvSpPr>
                <a:spLocks noChangeShapeType="1"/>
              </p:cNvSpPr>
              <p:nvPr/>
            </p:nvSpPr>
            <p:spPr bwMode="auto">
              <a:xfrm>
                <a:off x="2476" y="1889"/>
                <a:ext cx="2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2672" name="AutoShape 13"/>
              <p:cNvSpPr>
                <a:spLocks noChangeArrowheads="1"/>
              </p:cNvSpPr>
              <p:nvPr/>
            </p:nvSpPr>
            <p:spPr bwMode="auto">
              <a:xfrm rot="10800000">
                <a:off x="1885" y="1658"/>
                <a:ext cx="576" cy="457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668" name="Text Box 14"/>
            <p:cNvSpPr txBox="1">
              <a:spLocks noChangeArrowheads="1"/>
            </p:cNvSpPr>
            <p:nvPr/>
          </p:nvSpPr>
          <p:spPr bwMode="auto">
            <a:xfrm>
              <a:off x="1429" y="187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B</a:t>
              </a:r>
            </a:p>
          </p:txBody>
        </p:sp>
      </p:grpSp>
      <p:grpSp>
        <p:nvGrpSpPr>
          <p:cNvPr id="112649" name="Group 15"/>
          <p:cNvGrpSpPr>
            <a:grpSpLocks/>
          </p:cNvGrpSpPr>
          <p:nvPr/>
        </p:nvGrpSpPr>
        <p:grpSpPr bwMode="auto">
          <a:xfrm>
            <a:off x="4356100" y="3070225"/>
            <a:ext cx="2159000" cy="893763"/>
            <a:chOff x="2744" y="1934"/>
            <a:chExt cx="1360" cy="563"/>
          </a:xfrm>
        </p:grpSpPr>
        <p:grpSp>
          <p:nvGrpSpPr>
            <p:cNvPr id="112659" name="Group 16"/>
            <p:cNvGrpSpPr>
              <a:grpSpLocks/>
            </p:cNvGrpSpPr>
            <p:nvPr/>
          </p:nvGrpSpPr>
          <p:grpSpPr bwMode="auto">
            <a:xfrm>
              <a:off x="2744" y="2063"/>
              <a:ext cx="1299" cy="434"/>
              <a:chOff x="2744" y="2063"/>
              <a:chExt cx="1299" cy="434"/>
            </a:xfrm>
          </p:grpSpPr>
          <p:sp>
            <p:nvSpPr>
              <p:cNvPr id="112661" name="AutoShape 17"/>
              <p:cNvSpPr>
                <a:spLocks noChangeArrowheads="1"/>
              </p:cNvSpPr>
              <p:nvPr/>
            </p:nvSpPr>
            <p:spPr bwMode="auto">
              <a:xfrm>
                <a:off x="3154" y="2063"/>
                <a:ext cx="544" cy="434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62" name="Line 18"/>
              <p:cNvSpPr>
                <a:spLocks noChangeShapeType="1"/>
              </p:cNvSpPr>
              <p:nvPr/>
            </p:nvSpPr>
            <p:spPr bwMode="auto">
              <a:xfrm>
                <a:off x="2753" y="2186"/>
                <a:ext cx="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2663" name="Line 19"/>
              <p:cNvSpPr>
                <a:spLocks noChangeShapeType="1"/>
              </p:cNvSpPr>
              <p:nvPr/>
            </p:nvSpPr>
            <p:spPr bwMode="auto">
              <a:xfrm>
                <a:off x="3696" y="2284"/>
                <a:ext cx="3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2664" name="Line 20"/>
              <p:cNvSpPr>
                <a:spLocks noChangeShapeType="1"/>
              </p:cNvSpPr>
              <p:nvPr/>
            </p:nvSpPr>
            <p:spPr bwMode="auto">
              <a:xfrm flipH="1">
                <a:off x="2744" y="2400"/>
                <a:ext cx="4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sp>
          <p:nvSpPr>
            <p:cNvPr id="112660" name="Text Box 21"/>
            <p:cNvSpPr txBox="1">
              <a:spLocks noChangeArrowheads="1"/>
            </p:cNvSpPr>
            <p:nvPr/>
          </p:nvSpPr>
          <p:spPr bwMode="auto">
            <a:xfrm>
              <a:off x="3849" y="193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X</a:t>
              </a:r>
            </a:p>
          </p:txBody>
        </p:sp>
      </p:grpSp>
      <p:grpSp>
        <p:nvGrpSpPr>
          <p:cNvPr id="112650" name="Group 22"/>
          <p:cNvGrpSpPr>
            <a:grpSpLocks/>
          </p:cNvGrpSpPr>
          <p:nvPr/>
        </p:nvGrpSpPr>
        <p:grpSpPr bwMode="auto">
          <a:xfrm>
            <a:off x="2273300" y="3813175"/>
            <a:ext cx="2082800" cy="965200"/>
            <a:chOff x="1432" y="2402"/>
            <a:chExt cx="1312" cy="608"/>
          </a:xfrm>
        </p:grpSpPr>
        <p:sp>
          <p:nvSpPr>
            <p:cNvPr id="112651" name="Line 23"/>
            <p:cNvSpPr>
              <a:spLocks noChangeShapeType="1"/>
            </p:cNvSpPr>
            <p:nvPr/>
          </p:nvSpPr>
          <p:spPr bwMode="auto">
            <a:xfrm flipV="1">
              <a:off x="2744" y="240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112652" name="Text Box 24"/>
            <p:cNvSpPr txBox="1">
              <a:spLocks noChangeArrowheads="1"/>
            </p:cNvSpPr>
            <p:nvPr/>
          </p:nvSpPr>
          <p:spPr bwMode="auto">
            <a:xfrm>
              <a:off x="1432" y="246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C</a:t>
              </a:r>
            </a:p>
          </p:txBody>
        </p:sp>
        <p:sp>
          <p:nvSpPr>
            <p:cNvPr id="112653" name="Text Box 25"/>
            <p:cNvSpPr txBox="1">
              <a:spLocks noChangeArrowheads="1"/>
            </p:cNvSpPr>
            <p:nvPr/>
          </p:nvSpPr>
          <p:spPr bwMode="auto">
            <a:xfrm>
              <a:off x="1441" y="272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D</a:t>
              </a:r>
            </a:p>
          </p:txBody>
        </p:sp>
        <p:grpSp>
          <p:nvGrpSpPr>
            <p:cNvPr id="112654" name="Group 26"/>
            <p:cNvGrpSpPr>
              <a:grpSpLocks/>
            </p:cNvGrpSpPr>
            <p:nvPr/>
          </p:nvGrpSpPr>
          <p:grpSpPr bwMode="auto">
            <a:xfrm>
              <a:off x="1752" y="2514"/>
              <a:ext cx="992" cy="457"/>
              <a:chOff x="1752" y="2514"/>
              <a:chExt cx="992" cy="457"/>
            </a:xfrm>
          </p:grpSpPr>
          <p:sp>
            <p:nvSpPr>
              <p:cNvPr id="112655" name="Line 27"/>
              <p:cNvSpPr>
                <a:spLocks noChangeShapeType="1"/>
              </p:cNvSpPr>
              <p:nvPr/>
            </p:nvSpPr>
            <p:spPr bwMode="auto">
              <a:xfrm>
                <a:off x="1759" y="2631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2656" name="Line 28"/>
              <p:cNvSpPr>
                <a:spLocks noChangeShapeType="1"/>
              </p:cNvSpPr>
              <p:nvPr/>
            </p:nvSpPr>
            <p:spPr bwMode="auto">
              <a:xfrm>
                <a:off x="1752" y="2863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2657" name="Line 29"/>
              <p:cNvSpPr>
                <a:spLocks noChangeShapeType="1"/>
              </p:cNvSpPr>
              <p:nvPr/>
            </p:nvSpPr>
            <p:spPr bwMode="auto">
              <a:xfrm>
                <a:off x="2484" y="2738"/>
                <a:ext cx="2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2658" name="AutoShape 30"/>
              <p:cNvSpPr>
                <a:spLocks noChangeArrowheads="1"/>
              </p:cNvSpPr>
              <p:nvPr/>
            </p:nvSpPr>
            <p:spPr bwMode="auto">
              <a:xfrm rot="10800000">
                <a:off x="1894" y="2514"/>
                <a:ext cx="576" cy="457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625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5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1136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6C62D6-4F26-4C07-BB5A-E85D5F7D7D4D}" type="slidenum">
              <a:rPr lang="en-GB" b="0">
                <a:solidFill>
                  <a:schemeClr val="tx2"/>
                </a:solidFill>
              </a:rPr>
              <a:pPr eaLnBrk="1" hangingPunct="1"/>
              <a:t>109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113668" name="Text Box 2"/>
          <p:cNvSpPr txBox="1">
            <a:spLocks noChangeArrowheads="1"/>
          </p:cNvSpPr>
          <p:nvPr/>
        </p:nvSpPr>
        <p:spPr bwMode="auto">
          <a:xfrm>
            <a:off x="1282700" y="1690688"/>
            <a:ext cx="51863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007800"/>
                </a:solidFill>
              </a:rPr>
              <a:t>Method 1 </a:t>
            </a:r>
          </a:p>
          <a:p>
            <a:pPr eaLnBrk="1" hangingPunct="1"/>
            <a:r>
              <a:rPr lang="en-GB">
                <a:solidFill>
                  <a:srgbClr val="007800"/>
                </a:solidFill>
              </a:rPr>
              <a:t>Replace each gate by </a:t>
            </a:r>
            <a:r>
              <a:rPr lang="en-GB">
                <a:solidFill>
                  <a:srgbClr val="FF0000"/>
                </a:solidFill>
              </a:rPr>
              <a:t>NOR</a:t>
            </a:r>
            <a:r>
              <a:rPr lang="en-GB">
                <a:solidFill>
                  <a:srgbClr val="007800"/>
                </a:solidFill>
              </a:rPr>
              <a:t> equivalent)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04988" y="5383213"/>
            <a:ext cx="3200400" cy="955675"/>
            <a:chOff x="1137" y="3391"/>
            <a:chExt cx="2016" cy="602"/>
          </a:xfrm>
        </p:grpSpPr>
        <p:sp>
          <p:nvSpPr>
            <p:cNvPr id="113738" name="AutoShape 4"/>
            <p:cNvSpPr>
              <a:spLocks/>
            </p:cNvSpPr>
            <p:nvPr/>
          </p:nvSpPr>
          <p:spPr bwMode="auto">
            <a:xfrm rot="-5400000">
              <a:off x="2001" y="2527"/>
              <a:ext cx="288" cy="201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39" name="Text Box 5"/>
            <p:cNvSpPr txBox="1">
              <a:spLocks noChangeArrowheads="1"/>
            </p:cNvSpPr>
            <p:nvPr/>
          </p:nvSpPr>
          <p:spPr bwMode="auto">
            <a:xfrm>
              <a:off x="1968" y="3705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b="0">
                  <a:solidFill>
                    <a:srgbClr val="CC0066"/>
                  </a:solidFill>
                </a:rPr>
                <a:t>OR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410200" y="5432425"/>
            <a:ext cx="3200400" cy="904875"/>
            <a:chOff x="3408" y="3422"/>
            <a:chExt cx="2016" cy="570"/>
          </a:xfrm>
        </p:grpSpPr>
        <p:sp>
          <p:nvSpPr>
            <p:cNvPr id="113736" name="AutoShape 7"/>
            <p:cNvSpPr>
              <a:spLocks/>
            </p:cNvSpPr>
            <p:nvPr/>
          </p:nvSpPr>
          <p:spPr bwMode="auto">
            <a:xfrm rot="-5400000">
              <a:off x="4272" y="2558"/>
              <a:ext cx="288" cy="201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37" name="Text Box 8"/>
            <p:cNvSpPr txBox="1">
              <a:spLocks noChangeArrowheads="1"/>
            </p:cNvSpPr>
            <p:nvPr/>
          </p:nvSpPr>
          <p:spPr bwMode="auto">
            <a:xfrm>
              <a:off x="4166" y="3704"/>
              <a:ext cx="5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b="0">
                  <a:solidFill>
                    <a:srgbClr val="CC0066"/>
                  </a:solidFill>
                </a:rPr>
                <a:t>AND</a:t>
              </a:r>
            </a:p>
          </p:txBody>
        </p:sp>
      </p:grpSp>
      <p:sp>
        <p:nvSpPr>
          <p:cNvPr id="113671" name="Text Box 23"/>
          <p:cNvSpPr txBox="1">
            <a:spLocks noChangeArrowheads="1"/>
          </p:cNvSpPr>
          <p:nvPr/>
        </p:nvSpPr>
        <p:spPr bwMode="auto">
          <a:xfrm>
            <a:off x="457200" y="420688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3.12</a:t>
            </a:r>
          </a:p>
        </p:txBody>
      </p:sp>
      <p:sp>
        <p:nvSpPr>
          <p:cNvPr id="113672" name="Text Box 24"/>
          <p:cNvSpPr txBox="1">
            <a:spLocks noChangeArrowheads="1"/>
          </p:cNvSpPr>
          <p:nvPr/>
        </p:nvSpPr>
        <p:spPr bwMode="auto">
          <a:xfrm>
            <a:off x="882650" y="835025"/>
            <a:ext cx="68135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b="0"/>
              <a:t>Implement the expression using </a:t>
            </a:r>
            <a:r>
              <a:rPr lang="en-GB" b="0">
                <a:solidFill>
                  <a:srgbClr val="FF0000"/>
                </a:solidFill>
              </a:rPr>
              <a:t>NOR</a:t>
            </a:r>
            <a:r>
              <a:rPr lang="en-GB" b="0"/>
              <a:t> gates only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031875" y="2514600"/>
            <a:ext cx="4560888" cy="1193800"/>
            <a:chOff x="650" y="1584"/>
            <a:chExt cx="2873" cy="752"/>
          </a:xfrm>
        </p:grpSpPr>
        <p:graphicFrame>
          <p:nvGraphicFramePr>
            <p:cNvPr id="113719" name="Object 26"/>
            <p:cNvGraphicFramePr>
              <a:graphicFrameLocks noChangeAspect="1"/>
            </p:cNvGraphicFramePr>
            <p:nvPr/>
          </p:nvGraphicFramePr>
          <p:xfrm>
            <a:off x="2957" y="1584"/>
            <a:ext cx="566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1" name="Equation" r:id="rId3" imgW="406048" imgH="164957" progId="Equation.3">
                    <p:embed/>
                  </p:oleObj>
                </mc:Choice>
                <mc:Fallback>
                  <p:oleObj name="Equation" r:id="rId3" imgW="40604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7" y="1584"/>
                          <a:ext cx="566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720" name="Text Box 27"/>
            <p:cNvSpPr txBox="1">
              <a:spLocks noChangeArrowheads="1"/>
            </p:cNvSpPr>
            <p:nvPr/>
          </p:nvSpPr>
          <p:spPr bwMode="auto">
            <a:xfrm>
              <a:off x="653" y="174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</p:txBody>
        </p:sp>
        <p:sp>
          <p:nvSpPr>
            <p:cNvPr id="113721" name="Text Box 28"/>
            <p:cNvSpPr txBox="1">
              <a:spLocks noChangeArrowheads="1"/>
            </p:cNvSpPr>
            <p:nvPr/>
          </p:nvSpPr>
          <p:spPr bwMode="auto">
            <a:xfrm>
              <a:off x="650" y="202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B</a:t>
              </a:r>
            </a:p>
          </p:txBody>
        </p:sp>
        <p:grpSp>
          <p:nvGrpSpPr>
            <p:cNvPr id="113722" name="Group 29"/>
            <p:cNvGrpSpPr>
              <a:grpSpLocks/>
            </p:cNvGrpSpPr>
            <p:nvPr/>
          </p:nvGrpSpPr>
          <p:grpSpPr bwMode="auto">
            <a:xfrm>
              <a:off x="951" y="1795"/>
              <a:ext cx="1237" cy="457"/>
              <a:chOff x="951" y="1795"/>
              <a:chExt cx="1237" cy="457"/>
            </a:xfrm>
          </p:grpSpPr>
          <p:sp>
            <p:nvSpPr>
              <p:cNvPr id="113731" name="Line 30"/>
              <p:cNvSpPr>
                <a:spLocks noChangeShapeType="1"/>
              </p:cNvSpPr>
              <p:nvPr/>
            </p:nvSpPr>
            <p:spPr bwMode="auto">
              <a:xfrm>
                <a:off x="1830" y="2026"/>
                <a:ext cx="3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3732" name="Line 31"/>
              <p:cNvSpPr>
                <a:spLocks noChangeShapeType="1"/>
              </p:cNvSpPr>
              <p:nvPr/>
            </p:nvSpPr>
            <p:spPr bwMode="auto">
              <a:xfrm>
                <a:off x="951" y="1918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3733" name="Line 32"/>
              <p:cNvSpPr>
                <a:spLocks noChangeShapeType="1"/>
              </p:cNvSpPr>
              <p:nvPr/>
            </p:nvSpPr>
            <p:spPr bwMode="auto">
              <a:xfrm>
                <a:off x="951" y="2183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3734" name="Oval 33"/>
              <p:cNvSpPr>
                <a:spLocks noChangeArrowheads="1"/>
              </p:cNvSpPr>
              <p:nvPr/>
            </p:nvSpPr>
            <p:spPr bwMode="auto">
              <a:xfrm>
                <a:off x="1729" y="1961"/>
                <a:ext cx="99" cy="1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35" name="AutoShape 34"/>
              <p:cNvSpPr>
                <a:spLocks noChangeArrowheads="1"/>
              </p:cNvSpPr>
              <p:nvPr/>
            </p:nvSpPr>
            <p:spPr bwMode="auto">
              <a:xfrm rot="10800000">
                <a:off x="1138" y="1795"/>
                <a:ext cx="576" cy="457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3723" name="Group 35"/>
            <p:cNvGrpSpPr>
              <a:grpSpLocks/>
            </p:cNvGrpSpPr>
            <p:nvPr/>
          </p:nvGrpSpPr>
          <p:grpSpPr bwMode="auto">
            <a:xfrm>
              <a:off x="2194" y="1879"/>
              <a:ext cx="1168" cy="457"/>
              <a:chOff x="2194" y="1879"/>
              <a:chExt cx="1168" cy="457"/>
            </a:xfrm>
          </p:grpSpPr>
          <p:sp>
            <p:nvSpPr>
              <p:cNvPr id="113724" name="Line 36"/>
              <p:cNvSpPr>
                <a:spLocks noChangeShapeType="1"/>
              </p:cNvSpPr>
              <p:nvPr/>
            </p:nvSpPr>
            <p:spPr bwMode="auto">
              <a:xfrm>
                <a:off x="2194" y="2024"/>
                <a:ext cx="3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3725" name="Oval 37"/>
              <p:cNvSpPr>
                <a:spLocks noChangeArrowheads="1"/>
              </p:cNvSpPr>
              <p:nvPr/>
            </p:nvSpPr>
            <p:spPr bwMode="auto">
              <a:xfrm>
                <a:off x="2304" y="1999"/>
                <a:ext cx="55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26" name="Line 38"/>
              <p:cNvSpPr>
                <a:spLocks noChangeShapeType="1"/>
              </p:cNvSpPr>
              <p:nvPr/>
            </p:nvSpPr>
            <p:spPr bwMode="auto">
              <a:xfrm>
                <a:off x="3144" y="2115"/>
                <a:ext cx="2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3727" name="Oval 39"/>
              <p:cNvSpPr>
                <a:spLocks noChangeArrowheads="1"/>
              </p:cNvSpPr>
              <p:nvPr/>
            </p:nvSpPr>
            <p:spPr bwMode="auto">
              <a:xfrm>
                <a:off x="3034" y="2058"/>
                <a:ext cx="120" cy="10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28" name="Line 40"/>
              <p:cNvSpPr>
                <a:spLocks noChangeShapeType="1"/>
              </p:cNvSpPr>
              <p:nvPr/>
            </p:nvSpPr>
            <p:spPr bwMode="auto">
              <a:xfrm>
                <a:off x="2339" y="2042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3729" name="Line 41"/>
              <p:cNvSpPr>
                <a:spLocks noChangeShapeType="1"/>
              </p:cNvSpPr>
              <p:nvPr/>
            </p:nvSpPr>
            <p:spPr bwMode="auto">
              <a:xfrm>
                <a:off x="2339" y="2210"/>
                <a:ext cx="2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3730" name="AutoShape 42"/>
              <p:cNvSpPr>
                <a:spLocks noChangeArrowheads="1"/>
              </p:cNvSpPr>
              <p:nvPr/>
            </p:nvSpPr>
            <p:spPr bwMode="auto">
              <a:xfrm rot="10800000">
                <a:off x="2473" y="1879"/>
                <a:ext cx="576" cy="457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1068388" y="4149725"/>
            <a:ext cx="4591050" cy="1104900"/>
            <a:chOff x="673" y="2614"/>
            <a:chExt cx="2892" cy="696"/>
          </a:xfrm>
        </p:grpSpPr>
        <p:graphicFrame>
          <p:nvGraphicFramePr>
            <p:cNvPr id="113703" name="Object 44"/>
            <p:cNvGraphicFramePr>
              <a:graphicFrameLocks noChangeAspect="1"/>
            </p:cNvGraphicFramePr>
            <p:nvPr/>
          </p:nvGraphicFramePr>
          <p:xfrm>
            <a:off x="2999" y="2614"/>
            <a:ext cx="56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2" name="Equation" r:id="rId5" imgW="405872" imgH="177569" progId="Equation.3">
                    <p:embed/>
                  </p:oleObj>
                </mc:Choice>
                <mc:Fallback>
                  <p:oleObj name="Equation" r:id="rId5" imgW="405872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9" y="2614"/>
                          <a:ext cx="56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704" name="Text Box 45"/>
            <p:cNvSpPr txBox="1">
              <a:spLocks noChangeArrowheads="1"/>
            </p:cNvSpPr>
            <p:nvPr/>
          </p:nvSpPr>
          <p:spPr bwMode="auto">
            <a:xfrm>
              <a:off x="673" y="273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C</a:t>
              </a:r>
            </a:p>
          </p:txBody>
        </p:sp>
        <p:sp>
          <p:nvSpPr>
            <p:cNvPr id="113705" name="Text Box 46"/>
            <p:cNvSpPr txBox="1">
              <a:spLocks noChangeArrowheads="1"/>
            </p:cNvSpPr>
            <p:nvPr/>
          </p:nvSpPr>
          <p:spPr bwMode="auto">
            <a:xfrm>
              <a:off x="682" y="298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D</a:t>
              </a:r>
            </a:p>
          </p:txBody>
        </p:sp>
        <p:grpSp>
          <p:nvGrpSpPr>
            <p:cNvPr id="113706" name="Group 47"/>
            <p:cNvGrpSpPr>
              <a:grpSpLocks/>
            </p:cNvGrpSpPr>
            <p:nvPr/>
          </p:nvGrpSpPr>
          <p:grpSpPr bwMode="auto">
            <a:xfrm>
              <a:off x="2326" y="2853"/>
              <a:ext cx="1078" cy="457"/>
              <a:chOff x="2326" y="2853"/>
              <a:chExt cx="1078" cy="457"/>
            </a:xfrm>
          </p:grpSpPr>
          <p:sp>
            <p:nvSpPr>
              <p:cNvPr id="113713" name="Oval 48"/>
              <p:cNvSpPr>
                <a:spLocks noChangeArrowheads="1"/>
              </p:cNvSpPr>
              <p:nvPr/>
            </p:nvSpPr>
            <p:spPr bwMode="auto">
              <a:xfrm>
                <a:off x="2326" y="2972"/>
                <a:ext cx="55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14" name="Line 49"/>
              <p:cNvSpPr>
                <a:spLocks noChangeShapeType="1"/>
              </p:cNvSpPr>
              <p:nvPr/>
            </p:nvSpPr>
            <p:spPr bwMode="auto">
              <a:xfrm>
                <a:off x="3186" y="3088"/>
                <a:ext cx="2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3715" name="Oval 50"/>
              <p:cNvSpPr>
                <a:spLocks noChangeArrowheads="1"/>
              </p:cNvSpPr>
              <p:nvPr/>
            </p:nvSpPr>
            <p:spPr bwMode="auto">
              <a:xfrm>
                <a:off x="3066" y="3031"/>
                <a:ext cx="120" cy="10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16" name="Line 51"/>
              <p:cNvSpPr>
                <a:spLocks noChangeShapeType="1"/>
              </p:cNvSpPr>
              <p:nvPr/>
            </p:nvSpPr>
            <p:spPr bwMode="auto">
              <a:xfrm>
                <a:off x="2361" y="3015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3717" name="Line 52"/>
              <p:cNvSpPr>
                <a:spLocks noChangeShapeType="1"/>
              </p:cNvSpPr>
              <p:nvPr/>
            </p:nvSpPr>
            <p:spPr bwMode="auto">
              <a:xfrm>
                <a:off x="2361" y="3183"/>
                <a:ext cx="2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3718" name="AutoShape 53"/>
              <p:cNvSpPr>
                <a:spLocks noChangeArrowheads="1"/>
              </p:cNvSpPr>
              <p:nvPr/>
            </p:nvSpPr>
            <p:spPr bwMode="auto">
              <a:xfrm rot="10800000">
                <a:off x="2505" y="2853"/>
                <a:ext cx="576" cy="457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3707" name="Group 54"/>
            <p:cNvGrpSpPr>
              <a:grpSpLocks/>
            </p:cNvGrpSpPr>
            <p:nvPr/>
          </p:nvGrpSpPr>
          <p:grpSpPr bwMode="auto">
            <a:xfrm>
              <a:off x="971" y="2801"/>
              <a:ext cx="1595" cy="457"/>
              <a:chOff x="971" y="2801"/>
              <a:chExt cx="1595" cy="457"/>
            </a:xfrm>
          </p:grpSpPr>
          <p:sp>
            <p:nvSpPr>
              <p:cNvPr id="113708" name="Line 55"/>
              <p:cNvSpPr>
                <a:spLocks noChangeShapeType="1"/>
              </p:cNvSpPr>
              <p:nvPr/>
            </p:nvSpPr>
            <p:spPr bwMode="auto">
              <a:xfrm>
                <a:off x="971" y="2910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3709" name="Line 56"/>
              <p:cNvSpPr>
                <a:spLocks noChangeShapeType="1"/>
              </p:cNvSpPr>
              <p:nvPr/>
            </p:nvSpPr>
            <p:spPr bwMode="auto">
              <a:xfrm>
                <a:off x="971" y="3175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3710" name="Oval 57"/>
              <p:cNvSpPr>
                <a:spLocks noChangeArrowheads="1"/>
              </p:cNvSpPr>
              <p:nvPr/>
            </p:nvSpPr>
            <p:spPr bwMode="auto">
              <a:xfrm>
                <a:off x="1746" y="2964"/>
                <a:ext cx="99" cy="1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11" name="AutoShape 58"/>
              <p:cNvSpPr>
                <a:spLocks noChangeArrowheads="1"/>
              </p:cNvSpPr>
              <p:nvPr/>
            </p:nvSpPr>
            <p:spPr bwMode="auto">
              <a:xfrm rot="10800000">
                <a:off x="1158" y="2801"/>
                <a:ext cx="576" cy="457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12" name="Line 59"/>
              <p:cNvSpPr>
                <a:spLocks noChangeShapeType="1"/>
              </p:cNvSpPr>
              <p:nvPr/>
            </p:nvSpPr>
            <p:spPr bwMode="auto">
              <a:xfrm flipH="1">
                <a:off x="1844" y="2996"/>
                <a:ext cx="7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aphicFrame>
        <p:nvGraphicFramePr>
          <p:cNvPr id="113675" name="Object 60"/>
          <p:cNvGraphicFramePr>
            <a:graphicFrameLocks noGrp="1" noChangeAspect="1"/>
          </p:cNvGraphicFramePr>
          <p:nvPr>
            <p:ph/>
          </p:nvPr>
        </p:nvGraphicFramePr>
        <p:xfrm>
          <a:off x="1336675" y="1268413"/>
          <a:ext cx="27479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3" name="Equation" r:id="rId7" imgW="1193800" imgH="203200" progId="Equation.3">
                  <p:embed/>
                </p:oleObj>
              </mc:Choice>
              <mc:Fallback>
                <p:oleObj name="Equation" r:id="rId7" imgW="1193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1268413"/>
                        <a:ext cx="27479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5321300" y="3014663"/>
            <a:ext cx="3298825" cy="2206625"/>
            <a:chOff x="3352" y="1899"/>
            <a:chExt cx="2078" cy="1390"/>
          </a:xfrm>
        </p:grpSpPr>
        <p:sp>
          <p:nvSpPr>
            <p:cNvPr id="113677" name="Text Box 62"/>
            <p:cNvSpPr txBox="1">
              <a:spLocks noChangeArrowheads="1"/>
            </p:cNvSpPr>
            <p:nvPr/>
          </p:nvSpPr>
          <p:spPr bwMode="auto">
            <a:xfrm>
              <a:off x="5053" y="2011"/>
              <a:ext cx="3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  <p:grpSp>
          <p:nvGrpSpPr>
            <p:cNvPr id="113678" name="Group 63"/>
            <p:cNvGrpSpPr>
              <a:grpSpLocks/>
            </p:cNvGrpSpPr>
            <p:nvPr/>
          </p:nvGrpSpPr>
          <p:grpSpPr bwMode="auto">
            <a:xfrm>
              <a:off x="3352" y="1899"/>
              <a:ext cx="953" cy="470"/>
              <a:chOff x="3352" y="1899"/>
              <a:chExt cx="953" cy="470"/>
            </a:xfrm>
          </p:grpSpPr>
          <p:sp>
            <p:nvSpPr>
              <p:cNvPr id="113695" name="Line 64"/>
              <p:cNvSpPr>
                <a:spLocks noChangeShapeType="1"/>
              </p:cNvSpPr>
              <p:nvPr/>
            </p:nvSpPr>
            <p:spPr bwMode="auto">
              <a:xfrm>
                <a:off x="4189" y="2126"/>
                <a:ext cx="1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3696" name="Oval 65"/>
              <p:cNvSpPr>
                <a:spLocks noChangeArrowheads="1"/>
              </p:cNvSpPr>
              <p:nvPr/>
            </p:nvSpPr>
            <p:spPr bwMode="auto">
              <a:xfrm>
                <a:off x="4069" y="2069"/>
                <a:ext cx="120" cy="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97" name="Line 66"/>
              <p:cNvSpPr>
                <a:spLocks noChangeShapeType="1"/>
              </p:cNvSpPr>
              <p:nvPr/>
            </p:nvSpPr>
            <p:spPr bwMode="auto">
              <a:xfrm>
                <a:off x="3394" y="2221"/>
                <a:ext cx="20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3698" name="Line 67"/>
              <p:cNvSpPr>
                <a:spLocks noChangeShapeType="1"/>
              </p:cNvSpPr>
              <p:nvPr/>
            </p:nvSpPr>
            <p:spPr bwMode="auto">
              <a:xfrm>
                <a:off x="3395" y="2053"/>
                <a:ext cx="20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3699" name="Line 68"/>
              <p:cNvSpPr>
                <a:spLocks noChangeShapeType="1"/>
              </p:cNvSpPr>
              <p:nvPr/>
            </p:nvSpPr>
            <p:spPr bwMode="auto">
              <a:xfrm>
                <a:off x="4305" y="2126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3700" name="Oval 69"/>
              <p:cNvSpPr>
                <a:spLocks noChangeArrowheads="1"/>
              </p:cNvSpPr>
              <p:nvPr/>
            </p:nvSpPr>
            <p:spPr bwMode="auto">
              <a:xfrm>
                <a:off x="3352" y="2086"/>
                <a:ext cx="54" cy="5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01" name="Line 70"/>
              <p:cNvSpPr>
                <a:spLocks noChangeShapeType="1"/>
              </p:cNvSpPr>
              <p:nvPr/>
            </p:nvSpPr>
            <p:spPr bwMode="auto">
              <a:xfrm>
                <a:off x="3395" y="2053"/>
                <a:ext cx="1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3702" name="AutoShape 71"/>
              <p:cNvSpPr>
                <a:spLocks noChangeArrowheads="1"/>
              </p:cNvSpPr>
              <p:nvPr/>
            </p:nvSpPr>
            <p:spPr bwMode="auto">
              <a:xfrm rot="10800000">
                <a:off x="3509" y="1899"/>
                <a:ext cx="576" cy="457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3679" name="Group 72"/>
            <p:cNvGrpSpPr>
              <a:grpSpLocks/>
            </p:cNvGrpSpPr>
            <p:nvPr/>
          </p:nvGrpSpPr>
          <p:grpSpPr bwMode="auto">
            <a:xfrm>
              <a:off x="4305" y="2235"/>
              <a:ext cx="1013" cy="457"/>
              <a:chOff x="4305" y="2235"/>
              <a:chExt cx="1013" cy="457"/>
            </a:xfrm>
          </p:grpSpPr>
          <p:sp>
            <p:nvSpPr>
              <p:cNvPr id="113690" name="Line 73"/>
              <p:cNvSpPr>
                <a:spLocks noChangeShapeType="1"/>
              </p:cNvSpPr>
              <p:nvPr/>
            </p:nvSpPr>
            <p:spPr bwMode="auto">
              <a:xfrm>
                <a:off x="4305" y="2369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3691" name="Line 74"/>
              <p:cNvSpPr>
                <a:spLocks noChangeShapeType="1"/>
              </p:cNvSpPr>
              <p:nvPr/>
            </p:nvSpPr>
            <p:spPr bwMode="auto">
              <a:xfrm>
                <a:off x="4305" y="2584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3692" name="Line 75"/>
              <p:cNvSpPr>
                <a:spLocks noChangeShapeType="1"/>
              </p:cNvSpPr>
              <p:nvPr/>
            </p:nvSpPr>
            <p:spPr bwMode="auto">
              <a:xfrm>
                <a:off x="5163" y="2459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3693" name="Oval 76"/>
              <p:cNvSpPr>
                <a:spLocks noChangeArrowheads="1"/>
              </p:cNvSpPr>
              <p:nvPr/>
            </p:nvSpPr>
            <p:spPr bwMode="auto">
              <a:xfrm>
                <a:off x="5071" y="2409"/>
                <a:ext cx="99" cy="1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94" name="AutoShape 77"/>
              <p:cNvSpPr>
                <a:spLocks noChangeArrowheads="1"/>
              </p:cNvSpPr>
              <p:nvPr/>
            </p:nvSpPr>
            <p:spPr bwMode="auto">
              <a:xfrm rot="10800000">
                <a:off x="4493" y="2235"/>
                <a:ext cx="576" cy="457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3680" name="Group 78"/>
            <p:cNvGrpSpPr>
              <a:grpSpLocks/>
            </p:cNvGrpSpPr>
            <p:nvPr/>
          </p:nvGrpSpPr>
          <p:grpSpPr bwMode="auto">
            <a:xfrm>
              <a:off x="3404" y="2584"/>
              <a:ext cx="901" cy="705"/>
              <a:chOff x="3404" y="2584"/>
              <a:chExt cx="901" cy="705"/>
            </a:xfrm>
          </p:grpSpPr>
          <p:sp>
            <p:nvSpPr>
              <p:cNvPr id="113681" name="Oval 79"/>
              <p:cNvSpPr>
                <a:spLocks noChangeArrowheads="1"/>
              </p:cNvSpPr>
              <p:nvPr/>
            </p:nvSpPr>
            <p:spPr bwMode="auto">
              <a:xfrm>
                <a:off x="3404" y="3059"/>
                <a:ext cx="54" cy="5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82" name="Line 80"/>
              <p:cNvSpPr>
                <a:spLocks noChangeShapeType="1"/>
              </p:cNvSpPr>
              <p:nvPr/>
            </p:nvSpPr>
            <p:spPr bwMode="auto">
              <a:xfrm>
                <a:off x="3447" y="2983"/>
                <a:ext cx="1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3683" name="Oval 81"/>
              <p:cNvSpPr>
                <a:spLocks noChangeArrowheads="1"/>
              </p:cNvSpPr>
              <p:nvPr/>
            </p:nvSpPr>
            <p:spPr bwMode="auto">
              <a:xfrm>
                <a:off x="4111" y="2999"/>
                <a:ext cx="120" cy="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84" name="Line 82"/>
              <p:cNvSpPr>
                <a:spLocks noChangeShapeType="1"/>
              </p:cNvSpPr>
              <p:nvPr/>
            </p:nvSpPr>
            <p:spPr bwMode="auto">
              <a:xfrm>
                <a:off x="3446" y="3151"/>
                <a:ext cx="20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3685" name="Line 83"/>
              <p:cNvSpPr>
                <a:spLocks noChangeShapeType="1"/>
              </p:cNvSpPr>
              <p:nvPr/>
            </p:nvSpPr>
            <p:spPr bwMode="auto">
              <a:xfrm>
                <a:off x="3447" y="2983"/>
                <a:ext cx="20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3686" name="Line 84"/>
              <p:cNvSpPr>
                <a:spLocks noChangeShapeType="1"/>
              </p:cNvSpPr>
              <p:nvPr/>
            </p:nvSpPr>
            <p:spPr bwMode="auto">
              <a:xfrm>
                <a:off x="4305" y="2584"/>
                <a:ext cx="0" cy="4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3687" name="Line 85"/>
              <p:cNvSpPr>
                <a:spLocks noChangeShapeType="1"/>
              </p:cNvSpPr>
              <p:nvPr/>
            </p:nvSpPr>
            <p:spPr bwMode="auto">
              <a:xfrm flipH="1">
                <a:off x="4231" y="3056"/>
                <a:ext cx="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3688" name="AutoShape 86"/>
              <p:cNvSpPr>
                <a:spLocks noChangeArrowheads="1"/>
              </p:cNvSpPr>
              <p:nvPr/>
            </p:nvSpPr>
            <p:spPr bwMode="auto">
              <a:xfrm rot="10800000">
                <a:off x="3551" y="2832"/>
                <a:ext cx="576" cy="457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89" name="Line 87"/>
              <p:cNvSpPr>
                <a:spLocks noChangeShapeType="1"/>
              </p:cNvSpPr>
              <p:nvPr/>
            </p:nvSpPr>
            <p:spPr bwMode="auto">
              <a:xfrm>
                <a:off x="3446" y="3151"/>
                <a:ext cx="20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091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1331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8096E5F-E68C-4739-818B-A4FC7C5F6296}" type="slidenum">
              <a:rPr lang="en-GB" b="0">
                <a:solidFill>
                  <a:schemeClr val="tx2"/>
                </a:solidFill>
              </a:rPr>
              <a:pPr eaLnBrk="1" hangingPunct="1"/>
              <a:t>11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3.2</a:t>
            </a:r>
          </a:p>
        </p:txBody>
      </p:sp>
      <p:graphicFrame>
        <p:nvGraphicFramePr>
          <p:cNvPr id="134147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3511550" y="4011613"/>
          <a:ext cx="145573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3" imgW="419100" imgH="228600" progId="Equation.3">
                  <p:embed/>
                </p:oleObj>
              </mc:Choice>
              <mc:Fallback>
                <p:oleObj name="Equation" r:id="rId3" imgW="419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4011613"/>
                        <a:ext cx="1455738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2" name="Object 1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075113" y="2476500"/>
          <a:ext cx="3810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5" imgW="164957" imgH="203024" progId="Equation.3">
                  <p:embed/>
                </p:oleObj>
              </mc:Choice>
              <mc:Fallback>
                <p:oleObj name="Equation" r:id="rId5" imgW="164957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3" y="2476500"/>
                        <a:ext cx="3810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1397000" y="796925"/>
            <a:ext cx="4821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0"/>
              <a:t>Complete the boolean equation: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179638" y="2763838"/>
            <a:ext cx="1978025" cy="762000"/>
            <a:chOff x="1069" y="1333"/>
            <a:chExt cx="1246" cy="480"/>
          </a:xfrm>
        </p:grpSpPr>
        <p:sp>
          <p:nvSpPr>
            <p:cNvPr id="13329" name="AutoShape 6"/>
            <p:cNvSpPr>
              <a:spLocks noChangeArrowheads="1"/>
            </p:cNvSpPr>
            <p:nvPr/>
          </p:nvSpPr>
          <p:spPr bwMode="auto">
            <a:xfrm rot="-5400000">
              <a:off x="1423" y="1378"/>
              <a:ext cx="480" cy="389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Line 7"/>
            <p:cNvSpPr>
              <a:spLocks noChangeShapeType="1"/>
            </p:cNvSpPr>
            <p:nvPr/>
          </p:nvSpPr>
          <p:spPr bwMode="auto">
            <a:xfrm rot="16200000" flipV="1">
              <a:off x="1264" y="1361"/>
              <a:ext cx="0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31" name="Line 8"/>
            <p:cNvSpPr>
              <a:spLocks noChangeShapeType="1"/>
            </p:cNvSpPr>
            <p:nvPr/>
          </p:nvSpPr>
          <p:spPr bwMode="auto">
            <a:xfrm rot="10800000" flipH="1">
              <a:off x="2004" y="1571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32" name="Oval 9"/>
            <p:cNvSpPr>
              <a:spLocks noChangeArrowheads="1"/>
            </p:cNvSpPr>
            <p:nvPr/>
          </p:nvSpPr>
          <p:spPr bwMode="auto">
            <a:xfrm rot="61599">
              <a:off x="1849" y="1479"/>
              <a:ext cx="155" cy="1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4154" name="Text Box 10"/>
          <p:cNvSpPr txBox="1">
            <a:spLocks noChangeArrowheads="1"/>
          </p:cNvSpPr>
          <p:nvPr/>
        </p:nvSpPr>
        <p:spPr bwMode="auto">
          <a:xfrm>
            <a:off x="1785938" y="2817813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2800"/>
              <a:t>A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137025" y="2778125"/>
            <a:ext cx="1978025" cy="762000"/>
            <a:chOff x="2564" y="1342"/>
            <a:chExt cx="1246" cy="480"/>
          </a:xfrm>
        </p:grpSpPr>
        <p:sp>
          <p:nvSpPr>
            <p:cNvPr id="13325" name="AutoShape 12"/>
            <p:cNvSpPr>
              <a:spLocks noChangeArrowheads="1"/>
            </p:cNvSpPr>
            <p:nvPr/>
          </p:nvSpPr>
          <p:spPr bwMode="auto">
            <a:xfrm rot="-5400000">
              <a:off x="2918" y="1387"/>
              <a:ext cx="480" cy="389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Line 13"/>
            <p:cNvSpPr>
              <a:spLocks noChangeShapeType="1"/>
            </p:cNvSpPr>
            <p:nvPr/>
          </p:nvSpPr>
          <p:spPr bwMode="auto">
            <a:xfrm rot="16200000" flipV="1">
              <a:off x="2759" y="1370"/>
              <a:ext cx="0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27" name="Line 14"/>
            <p:cNvSpPr>
              <a:spLocks noChangeShapeType="1"/>
            </p:cNvSpPr>
            <p:nvPr/>
          </p:nvSpPr>
          <p:spPr bwMode="auto">
            <a:xfrm rot="10800000" flipH="1">
              <a:off x="3499" y="1580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28" name="Oval 15"/>
            <p:cNvSpPr>
              <a:spLocks noChangeArrowheads="1"/>
            </p:cNvSpPr>
            <p:nvPr/>
          </p:nvSpPr>
          <p:spPr bwMode="auto">
            <a:xfrm rot="61599">
              <a:off x="3344" y="1488"/>
              <a:ext cx="155" cy="1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4165" name="Text Box 21"/>
          <p:cNvSpPr txBox="1">
            <a:spLocks noChangeArrowheads="1"/>
          </p:cNvSpPr>
          <p:nvPr/>
        </p:nvSpPr>
        <p:spPr bwMode="auto">
          <a:xfrm>
            <a:off x="6303963" y="2847975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2800"/>
              <a:t>A</a:t>
            </a:r>
          </a:p>
        </p:txBody>
      </p:sp>
      <p:graphicFrame>
        <p:nvGraphicFramePr>
          <p:cNvPr id="13324" name="Object 2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90663" y="1404938"/>
          <a:ext cx="9112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7" imgW="279400" imgH="228600" progId="Equation.3">
                  <p:embed/>
                </p:oleObj>
              </mc:Choice>
              <mc:Fallback>
                <p:oleObj name="Equation" r:id="rId7" imgW="279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1404938"/>
                        <a:ext cx="9112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946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4" grpId="0"/>
      <p:bldP spid="134165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1146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7AA57B5-38B1-4B5D-8606-6D77DEB63723}" type="slidenum">
              <a:rPr lang="en-GB" b="0">
                <a:solidFill>
                  <a:schemeClr val="tx2"/>
                </a:solidFill>
              </a:rPr>
              <a:pPr eaLnBrk="1" hangingPunct="1"/>
              <a:t>110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1282700" y="1700213"/>
            <a:ext cx="54752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007800"/>
                </a:solidFill>
              </a:rPr>
              <a:t>Method 1 con’t </a:t>
            </a:r>
          </a:p>
          <a:p>
            <a:pPr eaLnBrk="1" hangingPunct="1"/>
            <a:r>
              <a:rPr lang="en-GB">
                <a:solidFill>
                  <a:srgbClr val="007800"/>
                </a:solidFill>
              </a:rPr>
              <a:t>Cancel double inversion in a row (if any)</a:t>
            </a:r>
          </a:p>
        </p:txBody>
      </p:sp>
      <p:grpSp>
        <p:nvGrpSpPr>
          <p:cNvPr id="114693" name="Group 121"/>
          <p:cNvGrpSpPr>
            <a:grpSpLocks/>
          </p:cNvGrpSpPr>
          <p:nvPr/>
        </p:nvGrpSpPr>
        <p:grpSpPr bwMode="auto">
          <a:xfrm>
            <a:off x="1804988" y="5383213"/>
            <a:ext cx="3200400" cy="955675"/>
            <a:chOff x="1137" y="3391"/>
            <a:chExt cx="2016" cy="602"/>
          </a:xfrm>
        </p:grpSpPr>
        <p:sp>
          <p:nvSpPr>
            <p:cNvPr id="114776" name="AutoShape 5"/>
            <p:cNvSpPr>
              <a:spLocks/>
            </p:cNvSpPr>
            <p:nvPr/>
          </p:nvSpPr>
          <p:spPr bwMode="auto">
            <a:xfrm rot="-5400000">
              <a:off x="2001" y="2527"/>
              <a:ext cx="288" cy="201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77" name="Text Box 6"/>
            <p:cNvSpPr txBox="1">
              <a:spLocks noChangeArrowheads="1"/>
            </p:cNvSpPr>
            <p:nvPr/>
          </p:nvSpPr>
          <p:spPr bwMode="auto">
            <a:xfrm>
              <a:off x="1968" y="3705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b="0">
                  <a:solidFill>
                    <a:srgbClr val="CC0066"/>
                  </a:solidFill>
                </a:rPr>
                <a:t>OR</a:t>
              </a:r>
            </a:p>
          </p:txBody>
        </p:sp>
      </p:grpSp>
      <p:grpSp>
        <p:nvGrpSpPr>
          <p:cNvPr id="114694" name="Group 126"/>
          <p:cNvGrpSpPr>
            <a:grpSpLocks/>
          </p:cNvGrpSpPr>
          <p:nvPr/>
        </p:nvGrpSpPr>
        <p:grpSpPr bwMode="auto">
          <a:xfrm>
            <a:off x="5410200" y="5432425"/>
            <a:ext cx="3200400" cy="904875"/>
            <a:chOff x="3408" y="3422"/>
            <a:chExt cx="2016" cy="570"/>
          </a:xfrm>
        </p:grpSpPr>
        <p:sp>
          <p:nvSpPr>
            <p:cNvPr id="114774" name="AutoShape 8"/>
            <p:cNvSpPr>
              <a:spLocks/>
            </p:cNvSpPr>
            <p:nvPr/>
          </p:nvSpPr>
          <p:spPr bwMode="auto">
            <a:xfrm rot="-5400000">
              <a:off x="4272" y="2558"/>
              <a:ext cx="288" cy="201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75" name="Text Box 9"/>
            <p:cNvSpPr txBox="1">
              <a:spLocks noChangeArrowheads="1"/>
            </p:cNvSpPr>
            <p:nvPr/>
          </p:nvSpPr>
          <p:spPr bwMode="auto">
            <a:xfrm>
              <a:off x="4166" y="3704"/>
              <a:ext cx="5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b="0">
                  <a:solidFill>
                    <a:srgbClr val="CC0066"/>
                  </a:solidFill>
                </a:rPr>
                <a:t>AND</a:t>
              </a:r>
            </a:p>
          </p:txBody>
        </p:sp>
      </p:grpSp>
      <p:grpSp>
        <p:nvGrpSpPr>
          <p:cNvPr id="4" name="Group 128"/>
          <p:cNvGrpSpPr>
            <a:grpSpLocks/>
          </p:cNvGrpSpPr>
          <p:nvPr/>
        </p:nvGrpSpPr>
        <p:grpSpPr bwMode="auto">
          <a:xfrm>
            <a:off x="3952875" y="4367213"/>
            <a:ext cx="2663825" cy="1039812"/>
            <a:chOff x="2490" y="2751"/>
            <a:chExt cx="1678" cy="655"/>
          </a:xfrm>
        </p:grpSpPr>
        <p:grpSp>
          <p:nvGrpSpPr>
            <p:cNvPr id="114768" name="Group 103"/>
            <p:cNvGrpSpPr>
              <a:grpSpLocks/>
            </p:cNvGrpSpPr>
            <p:nvPr/>
          </p:nvGrpSpPr>
          <p:grpSpPr bwMode="auto">
            <a:xfrm>
              <a:off x="2490" y="2817"/>
              <a:ext cx="551" cy="589"/>
              <a:chOff x="3590" y="1864"/>
              <a:chExt cx="551" cy="589"/>
            </a:xfrm>
          </p:grpSpPr>
          <p:sp>
            <p:nvSpPr>
              <p:cNvPr id="114772" name="Line 21"/>
              <p:cNvSpPr>
                <a:spLocks noChangeShapeType="1"/>
              </p:cNvSpPr>
              <p:nvPr/>
            </p:nvSpPr>
            <p:spPr bwMode="auto">
              <a:xfrm flipH="1">
                <a:off x="3590" y="1864"/>
                <a:ext cx="525" cy="589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4773" name="Line 22"/>
              <p:cNvSpPr>
                <a:spLocks noChangeShapeType="1"/>
              </p:cNvSpPr>
              <p:nvPr/>
            </p:nvSpPr>
            <p:spPr bwMode="auto">
              <a:xfrm>
                <a:off x="3590" y="1864"/>
                <a:ext cx="551" cy="551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grpSp>
          <p:nvGrpSpPr>
            <p:cNvPr id="114769" name="Group 104"/>
            <p:cNvGrpSpPr>
              <a:grpSpLocks/>
            </p:cNvGrpSpPr>
            <p:nvPr/>
          </p:nvGrpSpPr>
          <p:grpSpPr bwMode="auto">
            <a:xfrm>
              <a:off x="3617" y="2751"/>
              <a:ext cx="551" cy="589"/>
              <a:chOff x="2582" y="2824"/>
              <a:chExt cx="551" cy="589"/>
            </a:xfrm>
          </p:grpSpPr>
          <p:sp>
            <p:nvSpPr>
              <p:cNvPr id="114770" name="Line 56"/>
              <p:cNvSpPr>
                <a:spLocks noChangeShapeType="1"/>
              </p:cNvSpPr>
              <p:nvPr/>
            </p:nvSpPr>
            <p:spPr bwMode="auto">
              <a:xfrm flipH="1">
                <a:off x="2582" y="2824"/>
                <a:ext cx="525" cy="589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4771" name="Line 57"/>
              <p:cNvSpPr>
                <a:spLocks noChangeShapeType="1"/>
              </p:cNvSpPr>
              <p:nvPr/>
            </p:nvSpPr>
            <p:spPr bwMode="auto">
              <a:xfrm>
                <a:off x="2582" y="2824"/>
                <a:ext cx="551" cy="551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</p:grpSp>
      <p:grpSp>
        <p:nvGrpSpPr>
          <p:cNvPr id="7" name="Group 127"/>
          <p:cNvGrpSpPr>
            <a:grpSpLocks/>
          </p:cNvGrpSpPr>
          <p:nvPr/>
        </p:nvGrpSpPr>
        <p:grpSpPr bwMode="auto">
          <a:xfrm>
            <a:off x="3989388" y="2882900"/>
            <a:ext cx="2663825" cy="990600"/>
            <a:chOff x="2513" y="1816"/>
            <a:chExt cx="1678" cy="624"/>
          </a:xfrm>
        </p:grpSpPr>
        <p:grpSp>
          <p:nvGrpSpPr>
            <p:cNvPr id="114762" name="Group 102"/>
            <p:cNvGrpSpPr>
              <a:grpSpLocks/>
            </p:cNvGrpSpPr>
            <p:nvPr/>
          </p:nvGrpSpPr>
          <p:grpSpPr bwMode="auto">
            <a:xfrm>
              <a:off x="3519" y="1816"/>
              <a:ext cx="672" cy="624"/>
              <a:chOff x="2513" y="1796"/>
              <a:chExt cx="672" cy="624"/>
            </a:xfrm>
          </p:grpSpPr>
          <p:sp>
            <p:nvSpPr>
              <p:cNvPr id="114766" name="Line 44"/>
              <p:cNvSpPr>
                <a:spLocks noChangeShapeType="1"/>
              </p:cNvSpPr>
              <p:nvPr/>
            </p:nvSpPr>
            <p:spPr bwMode="auto">
              <a:xfrm flipH="1">
                <a:off x="2534" y="1816"/>
                <a:ext cx="566" cy="589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4767" name="Line 45"/>
              <p:cNvSpPr>
                <a:spLocks noChangeShapeType="1"/>
              </p:cNvSpPr>
              <p:nvPr/>
            </p:nvSpPr>
            <p:spPr bwMode="auto">
              <a:xfrm>
                <a:off x="2513" y="1796"/>
                <a:ext cx="672" cy="62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grpSp>
          <p:nvGrpSpPr>
            <p:cNvPr id="114763" name="Group 105"/>
            <p:cNvGrpSpPr>
              <a:grpSpLocks/>
            </p:cNvGrpSpPr>
            <p:nvPr/>
          </p:nvGrpSpPr>
          <p:grpSpPr bwMode="auto">
            <a:xfrm>
              <a:off x="2513" y="1871"/>
              <a:ext cx="561" cy="499"/>
              <a:chOff x="3686" y="2824"/>
              <a:chExt cx="561" cy="499"/>
            </a:xfrm>
          </p:grpSpPr>
          <p:sp>
            <p:nvSpPr>
              <p:cNvPr id="114764" name="Line 59"/>
              <p:cNvSpPr>
                <a:spLocks noChangeShapeType="1"/>
              </p:cNvSpPr>
              <p:nvPr/>
            </p:nvSpPr>
            <p:spPr bwMode="auto">
              <a:xfrm flipH="1">
                <a:off x="3686" y="2824"/>
                <a:ext cx="525" cy="499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4765" name="Line 60"/>
              <p:cNvSpPr>
                <a:spLocks noChangeShapeType="1"/>
              </p:cNvSpPr>
              <p:nvPr/>
            </p:nvSpPr>
            <p:spPr bwMode="auto">
              <a:xfrm>
                <a:off x="3686" y="2824"/>
                <a:ext cx="561" cy="475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</p:grpSp>
      <p:sp>
        <p:nvSpPr>
          <p:cNvPr id="114697" name="Text Box 61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3.12</a:t>
            </a:r>
          </a:p>
        </p:txBody>
      </p:sp>
      <p:sp>
        <p:nvSpPr>
          <p:cNvPr id="114698" name="Text Box 64"/>
          <p:cNvSpPr txBox="1">
            <a:spLocks noChangeArrowheads="1"/>
          </p:cNvSpPr>
          <p:nvPr/>
        </p:nvSpPr>
        <p:spPr bwMode="auto">
          <a:xfrm>
            <a:off x="882650" y="795338"/>
            <a:ext cx="68135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b="0"/>
              <a:t>Implement the expression using </a:t>
            </a:r>
            <a:r>
              <a:rPr lang="en-GB" b="0">
                <a:solidFill>
                  <a:srgbClr val="FF0000"/>
                </a:solidFill>
              </a:rPr>
              <a:t>NOR</a:t>
            </a:r>
            <a:r>
              <a:rPr lang="en-GB" b="0"/>
              <a:t> gates only</a:t>
            </a:r>
          </a:p>
        </p:txBody>
      </p:sp>
      <p:grpSp>
        <p:nvGrpSpPr>
          <p:cNvPr id="114699" name="Group 119"/>
          <p:cNvGrpSpPr>
            <a:grpSpLocks/>
          </p:cNvGrpSpPr>
          <p:nvPr/>
        </p:nvGrpSpPr>
        <p:grpSpPr bwMode="auto">
          <a:xfrm>
            <a:off x="1031875" y="2514600"/>
            <a:ext cx="4560888" cy="1193800"/>
            <a:chOff x="650" y="1584"/>
            <a:chExt cx="2873" cy="752"/>
          </a:xfrm>
        </p:grpSpPr>
        <p:graphicFrame>
          <p:nvGraphicFramePr>
            <p:cNvPr id="114745" name="Object 42"/>
            <p:cNvGraphicFramePr>
              <a:graphicFrameLocks noChangeAspect="1"/>
            </p:cNvGraphicFramePr>
            <p:nvPr/>
          </p:nvGraphicFramePr>
          <p:xfrm>
            <a:off x="2957" y="1584"/>
            <a:ext cx="566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5" name="Equation" r:id="rId3" imgW="406048" imgH="164957" progId="Equation.3">
                    <p:embed/>
                  </p:oleObj>
                </mc:Choice>
                <mc:Fallback>
                  <p:oleObj name="Equation" r:id="rId3" imgW="40604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7" y="1584"/>
                          <a:ext cx="566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46" name="Text Box 71"/>
            <p:cNvSpPr txBox="1">
              <a:spLocks noChangeArrowheads="1"/>
            </p:cNvSpPr>
            <p:nvPr/>
          </p:nvSpPr>
          <p:spPr bwMode="auto">
            <a:xfrm>
              <a:off x="653" y="174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</p:txBody>
        </p:sp>
        <p:sp>
          <p:nvSpPr>
            <p:cNvPr id="114747" name="Text Box 72"/>
            <p:cNvSpPr txBox="1">
              <a:spLocks noChangeArrowheads="1"/>
            </p:cNvSpPr>
            <p:nvPr/>
          </p:nvSpPr>
          <p:spPr bwMode="auto">
            <a:xfrm>
              <a:off x="650" y="202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B</a:t>
              </a:r>
            </a:p>
          </p:txBody>
        </p:sp>
        <p:grpSp>
          <p:nvGrpSpPr>
            <p:cNvPr id="114748" name="Group 100"/>
            <p:cNvGrpSpPr>
              <a:grpSpLocks/>
            </p:cNvGrpSpPr>
            <p:nvPr/>
          </p:nvGrpSpPr>
          <p:grpSpPr bwMode="auto">
            <a:xfrm>
              <a:off x="951" y="1795"/>
              <a:ext cx="1237" cy="457"/>
              <a:chOff x="951" y="1795"/>
              <a:chExt cx="1237" cy="457"/>
            </a:xfrm>
          </p:grpSpPr>
          <p:sp>
            <p:nvSpPr>
              <p:cNvPr id="114757" name="Line 69"/>
              <p:cNvSpPr>
                <a:spLocks noChangeShapeType="1"/>
              </p:cNvSpPr>
              <p:nvPr/>
            </p:nvSpPr>
            <p:spPr bwMode="auto">
              <a:xfrm>
                <a:off x="1830" y="2026"/>
                <a:ext cx="3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4758" name="Line 67"/>
              <p:cNvSpPr>
                <a:spLocks noChangeShapeType="1"/>
              </p:cNvSpPr>
              <p:nvPr/>
            </p:nvSpPr>
            <p:spPr bwMode="auto">
              <a:xfrm>
                <a:off x="951" y="1918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4759" name="Line 68"/>
              <p:cNvSpPr>
                <a:spLocks noChangeShapeType="1"/>
              </p:cNvSpPr>
              <p:nvPr/>
            </p:nvSpPr>
            <p:spPr bwMode="auto">
              <a:xfrm>
                <a:off x="951" y="2183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4760" name="Oval 70"/>
              <p:cNvSpPr>
                <a:spLocks noChangeArrowheads="1"/>
              </p:cNvSpPr>
              <p:nvPr/>
            </p:nvSpPr>
            <p:spPr bwMode="auto">
              <a:xfrm>
                <a:off x="1729" y="1961"/>
                <a:ext cx="99" cy="1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1" name="AutoShape 88"/>
              <p:cNvSpPr>
                <a:spLocks noChangeArrowheads="1"/>
              </p:cNvSpPr>
              <p:nvPr/>
            </p:nvSpPr>
            <p:spPr bwMode="auto">
              <a:xfrm rot="10800000">
                <a:off x="1138" y="1795"/>
                <a:ext cx="576" cy="457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4749" name="Group 106"/>
            <p:cNvGrpSpPr>
              <a:grpSpLocks/>
            </p:cNvGrpSpPr>
            <p:nvPr/>
          </p:nvGrpSpPr>
          <p:grpSpPr bwMode="auto">
            <a:xfrm>
              <a:off x="2194" y="1879"/>
              <a:ext cx="1168" cy="457"/>
              <a:chOff x="2194" y="1879"/>
              <a:chExt cx="1168" cy="457"/>
            </a:xfrm>
          </p:grpSpPr>
          <p:sp>
            <p:nvSpPr>
              <p:cNvPr id="114750" name="Line 35"/>
              <p:cNvSpPr>
                <a:spLocks noChangeShapeType="1"/>
              </p:cNvSpPr>
              <p:nvPr/>
            </p:nvSpPr>
            <p:spPr bwMode="auto">
              <a:xfrm>
                <a:off x="2194" y="2024"/>
                <a:ext cx="3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4751" name="Oval 37"/>
              <p:cNvSpPr>
                <a:spLocks noChangeArrowheads="1"/>
              </p:cNvSpPr>
              <p:nvPr/>
            </p:nvSpPr>
            <p:spPr bwMode="auto">
              <a:xfrm>
                <a:off x="2304" y="1999"/>
                <a:ext cx="55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2" name="Line 38"/>
              <p:cNvSpPr>
                <a:spLocks noChangeShapeType="1"/>
              </p:cNvSpPr>
              <p:nvPr/>
            </p:nvSpPr>
            <p:spPr bwMode="auto">
              <a:xfrm>
                <a:off x="3144" y="2115"/>
                <a:ext cx="2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4753" name="Oval 39"/>
              <p:cNvSpPr>
                <a:spLocks noChangeArrowheads="1"/>
              </p:cNvSpPr>
              <p:nvPr/>
            </p:nvSpPr>
            <p:spPr bwMode="auto">
              <a:xfrm>
                <a:off x="3034" y="2058"/>
                <a:ext cx="120" cy="10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4" name="Line 40"/>
              <p:cNvSpPr>
                <a:spLocks noChangeShapeType="1"/>
              </p:cNvSpPr>
              <p:nvPr/>
            </p:nvSpPr>
            <p:spPr bwMode="auto">
              <a:xfrm>
                <a:off x="2339" y="2042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4755" name="Line 41"/>
              <p:cNvSpPr>
                <a:spLocks noChangeShapeType="1"/>
              </p:cNvSpPr>
              <p:nvPr/>
            </p:nvSpPr>
            <p:spPr bwMode="auto">
              <a:xfrm>
                <a:off x="2339" y="2210"/>
                <a:ext cx="2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4756" name="AutoShape 90"/>
              <p:cNvSpPr>
                <a:spLocks noChangeArrowheads="1"/>
              </p:cNvSpPr>
              <p:nvPr/>
            </p:nvSpPr>
            <p:spPr bwMode="auto">
              <a:xfrm rot="10800000">
                <a:off x="2473" y="1879"/>
                <a:ext cx="576" cy="457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4700" name="Group 120"/>
          <p:cNvGrpSpPr>
            <a:grpSpLocks/>
          </p:cNvGrpSpPr>
          <p:nvPr/>
        </p:nvGrpSpPr>
        <p:grpSpPr bwMode="auto">
          <a:xfrm>
            <a:off x="1068388" y="4149725"/>
            <a:ext cx="4591050" cy="1104900"/>
            <a:chOff x="673" y="2614"/>
            <a:chExt cx="2892" cy="696"/>
          </a:xfrm>
        </p:grpSpPr>
        <p:graphicFrame>
          <p:nvGraphicFramePr>
            <p:cNvPr id="114729" name="Object 47"/>
            <p:cNvGraphicFramePr>
              <a:graphicFrameLocks noChangeAspect="1"/>
            </p:cNvGraphicFramePr>
            <p:nvPr/>
          </p:nvGraphicFramePr>
          <p:xfrm>
            <a:off x="2999" y="2614"/>
            <a:ext cx="56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6" name="Equation" r:id="rId5" imgW="405872" imgH="177569" progId="Equation.3">
                    <p:embed/>
                  </p:oleObj>
                </mc:Choice>
                <mc:Fallback>
                  <p:oleObj name="Equation" r:id="rId5" imgW="405872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9" y="2614"/>
                          <a:ext cx="56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30" name="Text Box 80"/>
            <p:cNvSpPr txBox="1">
              <a:spLocks noChangeArrowheads="1"/>
            </p:cNvSpPr>
            <p:nvPr/>
          </p:nvSpPr>
          <p:spPr bwMode="auto">
            <a:xfrm>
              <a:off x="673" y="273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C</a:t>
              </a:r>
            </a:p>
          </p:txBody>
        </p:sp>
        <p:sp>
          <p:nvSpPr>
            <p:cNvPr id="114731" name="Text Box 81"/>
            <p:cNvSpPr txBox="1">
              <a:spLocks noChangeArrowheads="1"/>
            </p:cNvSpPr>
            <p:nvPr/>
          </p:nvSpPr>
          <p:spPr bwMode="auto">
            <a:xfrm>
              <a:off x="682" y="298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D</a:t>
              </a:r>
            </a:p>
          </p:txBody>
        </p:sp>
        <p:grpSp>
          <p:nvGrpSpPr>
            <p:cNvPr id="114732" name="Group 117"/>
            <p:cNvGrpSpPr>
              <a:grpSpLocks/>
            </p:cNvGrpSpPr>
            <p:nvPr/>
          </p:nvGrpSpPr>
          <p:grpSpPr bwMode="auto">
            <a:xfrm>
              <a:off x="2326" y="2853"/>
              <a:ext cx="1078" cy="457"/>
              <a:chOff x="2326" y="2853"/>
              <a:chExt cx="1078" cy="457"/>
            </a:xfrm>
          </p:grpSpPr>
          <p:sp>
            <p:nvSpPr>
              <p:cNvPr id="114739" name="Oval 49"/>
              <p:cNvSpPr>
                <a:spLocks noChangeArrowheads="1"/>
              </p:cNvSpPr>
              <p:nvPr/>
            </p:nvSpPr>
            <p:spPr bwMode="auto">
              <a:xfrm>
                <a:off x="2326" y="2972"/>
                <a:ext cx="55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0" name="Line 51"/>
              <p:cNvSpPr>
                <a:spLocks noChangeShapeType="1"/>
              </p:cNvSpPr>
              <p:nvPr/>
            </p:nvSpPr>
            <p:spPr bwMode="auto">
              <a:xfrm>
                <a:off x="3186" y="3088"/>
                <a:ext cx="2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4741" name="Oval 52"/>
              <p:cNvSpPr>
                <a:spLocks noChangeArrowheads="1"/>
              </p:cNvSpPr>
              <p:nvPr/>
            </p:nvSpPr>
            <p:spPr bwMode="auto">
              <a:xfrm>
                <a:off x="3066" y="3031"/>
                <a:ext cx="120" cy="10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2" name="Line 53"/>
              <p:cNvSpPr>
                <a:spLocks noChangeShapeType="1"/>
              </p:cNvSpPr>
              <p:nvPr/>
            </p:nvSpPr>
            <p:spPr bwMode="auto">
              <a:xfrm>
                <a:off x="2361" y="3015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4743" name="Line 54"/>
              <p:cNvSpPr>
                <a:spLocks noChangeShapeType="1"/>
              </p:cNvSpPr>
              <p:nvPr/>
            </p:nvSpPr>
            <p:spPr bwMode="auto">
              <a:xfrm>
                <a:off x="2361" y="3183"/>
                <a:ext cx="2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4744" name="AutoShape 91"/>
              <p:cNvSpPr>
                <a:spLocks noChangeArrowheads="1"/>
              </p:cNvSpPr>
              <p:nvPr/>
            </p:nvSpPr>
            <p:spPr bwMode="auto">
              <a:xfrm rot="10800000">
                <a:off x="2505" y="2853"/>
                <a:ext cx="576" cy="457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4733" name="Group 101"/>
            <p:cNvGrpSpPr>
              <a:grpSpLocks/>
            </p:cNvGrpSpPr>
            <p:nvPr/>
          </p:nvGrpSpPr>
          <p:grpSpPr bwMode="auto">
            <a:xfrm>
              <a:off x="971" y="2801"/>
              <a:ext cx="1595" cy="457"/>
              <a:chOff x="971" y="2801"/>
              <a:chExt cx="1595" cy="457"/>
            </a:xfrm>
          </p:grpSpPr>
          <p:sp>
            <p:nvSpPr>
              <p:cNvPr id="114734" name="Line 75"/>
              <p:cNvSpPr>
                <a:spLocks noChangeShapeType="1"/>
              </p:cNvSpPr>
              <p:nvPr/>
            </p:nvSpPr>
            <p:spPr bwMode="auto">
              <a:xfrm>
                <a:off x="971" y="2910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4735" name="Line 76"/>
              <p:cNvSpPr>
                <a:spLocks noChangeShapeType="1"/>
              </p:cNvSpPr>
              <p:nvPr/>
            </p:nvSpPr>
            <p:spPr bwMode="auto">
              <a:xfrm>
                <a:off x="971" y="3175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4736" name="Oval 79"/>
              <p:cNvSpPr>
                <a:spLocks noChangeArrowheads="1"/>
              </p:cNvSpPr>
              <p:nvPr/>
            </p:nvSpPr>
            <p:spPr bwMode="auto">
              <a:xfrm>
                <a:off x="1746" y="2964"/>
                <a:ext cx="99" cy="1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37" name="AutoShape 89"/>
              <p:cNvSpPr>
                <a:spLocks noChangeArrowheads="1"/>
              </p:cNvSpPr>
              <p:nvPr/>
            </p:nvSpPr>
            <p:spPr bwMode="auto">
              <a:xfrm rot="10800000">
                <a:off x="1158" y="2801"/>
                <a:ext cx="576" cy="457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38" name="Line 95"/>
              <p:cNvSpPr>
                <a:spLocks noChangeShapeType="1"/>
              </p:cNvSpPr>
              <p:nvPr/>
            </p:nvSpPr>
            <p:spPr bwMode="auto">
              <a:xfrm flipH="1">
                <a:off x="1844" y="2996"/>
                <a:ext cx="7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aphicFrame>
        <p:nvGraphicFramePr>
          <p:cNvPr id="114701" name="Object 96"/>
          <p:cNvGraphicFramePr>
            <a:graphicFrameLocks noGrp="1" noChangeAspect="1"/>
          </p:cNvGraphicFramePr>
          <p:nvPr>
            <p:ph/>
          </p:nvPr>
        </p:nvGraphicFramePr>
        <p:xfrm>
          <a:off x="1363663" y="1281113"/>
          <a:ext cx="27479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7" name="Equation" r:id="rId7" imgW="1193800" imgH="203200" progId="Equation.3">
                  <p:embed/>
                </p:oleObj>
              </mc:Choice>
              <mc:Fallback>
                <p:oleObj name="Equation" r:id="rId7" imgW="1193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1281113"/>
                        <a:ext cx="27479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702" name="Group 125"/>
          <p:cNvGrpSpPr>
            <a:grpSpLocks/>
          </p:cNvGrpSpPr>
          <p:nvPr/>
        </p:nvGrpSpPr>
        <p:grpSpPr bwMode="auto">
          <a:xfrm>
            <a:off x="5321300" y="3014663"/>
            <a:ext cx="3298825" cy="2206625"/>
            <a:chOff x="3352" y="1899"/>
            <a:chExt cx="2078" cy="1390"/>
          </a:xfrm>
        </p:grpSpPr>
        <p:sp>
          <p:nvSpPr>
            <p:cNvPr id="114703" name="Text Box 62"/>
            <p:cNvSpPr txBox="1">
              <a:spLocks noChangeArrowheads="1"/>
            </p:cNvSpPr>
            <p:nvPr/>
          </p:nvSpPr>
          <p:spPr bwMode="auto">
            <a:xfrm>
              <a:off x="5053" y="2011"/>
              <a:ext cx="3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  <p:grpSp>
          <p:nvGrpSpPr>
            <p:cNvPr id="114704" name="Group 122"/>
            <p:cNvGrpSpPr>
              <a:grpSpLocks/>
            </p:cNvGrpSpPr>
            <p:nvPr/>
          </p:nvGrpSpPr>
          <p:grpSpPr bwMode="auto">
            <a:xfrm>
              <a:off x="3352" y="1899"/>
              <a:ext cx="953" cy="470"/>
              <a:chOff x="3352" y="1899"/>
              <a:chExt cx="953" cy="470"/>
            </a:xfrm>
          </p:grpSpPr>
          <p:sp>
            <p:nvSpPr>
              <p:cNvPr id="114721" name="Line 26"/>
              <p:cNvSpPr>
                <a:spLocks noChangeShapeType="1"/>
              </p:cNvSpPr>
              <p:nvPr/>
            </p:nvSpPr>
            <p:spPr bwMode="auto">
              <a:xfrm>
                <a:off x="4189" y="2126"/>
                <a:ext cx="1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4722" name="Oval 27"/>
              <p:cNvSpPr>
                <a:spLocks noChangeArrowheads="1"/>
              </p:cNvSpPr>
              <p:nvPr/>
            </p:nvSpPr>
            <p:spPr bwMode="auto">
              <a:xfrm>
                <a:off x="4069" y="2069"/>
                <a:ext cx="120" cy="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23" name="Line 28"/>
              <p:cNvSpPr>
                <a:spLocks noChangeShapeType="1"/>
              </p:cNvSpPr>
              <p:nvPr/>
            </p:nvSpPr>
            <p:spPr bwMode="auto">
              <a:xfrm>
                <a:off x="3394" y="2221"/>
                <a:ext cx="20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4724" name="Line 29"/>
              <p:cNvSpPr>
                <a:spLocks noChangeShapeType="1"/>
              </p:cNvSpPr>
              <p:nvPr/>
            </p:nvSpPr>
            <p:spPr bwMode="auto">
              <a:xfrm>
                <a:off x="3395" y="2053"/>
                <a:ext cx="20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4725" name="Line 30"/>
              <p:cNvSpPr>
                <a:spLocks noChangeShapeType="1"/>
              </p:cNvSpPr>
              <p:nvPr/>
            </p:nvSpPr>
            <p:spPr bwMode="auto">
              <a:xfrm>
                <a:off x="4305" y="2126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4726" name="Oval 32"/>
              <p:cNvSpPr>
                <a:spLocks noChangeArrowheads="1"/>
              </p:cNvSpPr>
              <p:nvPr/>
            </p:nvSpPr>
            <p:spPr bwMode="auto">
              <a:xfrm>
                <a:off x="3352" y="2086"/>
                <a:ext cx="54" cy="5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27" name="Line 33"/>
              <p:cNvSpPr>
                <a:spLocks noChangeShapeType="1"/>
              </p:cNvSpPr>
              <p:nvPr/>
            </p:nvSpPr>
            <p:spPr bwMode="auto">
              <a:xfrm>
                <a:off x="3395" y="2053"/>
                <a:ext cx="1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4728" name="AutoShape 92"/>
              <p:cNvSpPr>
                <a:spLocks noChangeArrowheads="1"/>
              </p:cNvSpPr>
              <p:nvPr/>
            </p:nvSpPr>
            <p:spPr bwMode="auto">
              <a:xfrm rot="10800000">
                <a:off x="3509" y="1899"/>
                <a:ext cx="576" cy="457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4705" name="Group 124"/>
            <p:cNvGrpSpPr>
              <a:grpSpLocks/>
            </p:cNvGrpSpPr>
            <p:nvPr/>
          </p:nvGrpSpPr>
          <p:grpSpPr bwMode="auto">
            <a:xfrm>
              <a:off x="4305" y="2235"/>
              <a:ext cx="1013" cy="457"/>
              <a:chOff x="4305" y="2235"/>
              <a:chExt cx="1013" cy="457"/>
            </a:xfrm>
          </p:grpSpPr>
          <p:sp>
            <p:nvSpPr>
              <p:cNvPr id="114716" name="Line 84"/>
              <p:cNvSpPr>
                <a:spLocks noChangeShapeType="1"/>
              </p:cNvSpPr>
              <p:nvPr/>
            </p:nvSpPr>
            <p:spPr bwMode="auto">
              <a:xfrm>
                <a:off x="4305" y="2369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4717" name="Line 85"/>
              <p:cNvSpPr>
                <a:spLocks noChangeShapeType="1"/>
              </p:cNvSpPr>
              <p:nvPr/>
            </p:nvSpPr>
            <p:spPr bwMode="auto">
              <a:xfrm>
                <a:off x="4305" y="2584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4718" name="Line 86"/>
              <p:cNvSpPr>
                <a:spLocks noChangeShapeType="1"/>
              </p:cNvSpPr>
              <p:nvPr/>
            </p:nvSpPr>
            <p:spPr bwMode="auto">
              <a:xfrm>
                <a:off x="5163" y="2459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4719" name="Oval 87"/>
              <p:cNvSpPr>
                <a:spLocks noChangeArrowheads="1"/>
              </p:cNvSpPr>
              <p:nvPr/>
            </p:nvSpPr>
            <p:spPr bwMode="auto">
              <a:xfrm>
                <a:off x="5071" y="2409"/>
                <a:ext cx="99" cy="1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20" name="AutoShape 94"/>
              <p:cNvSpPr>
                <a:spLocks noChangeArrowheads="1"/>
              </p:cNvSpPr>
              <p:nvPr/>
            </p:nvSpPr>
            <p:spPr bwMode="auto">
              <a:xfrm rot="10800000">
                <a:off x="4493" y="2235"/>
                <a:ext cx="576" cy="457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4706" name="Group 123"/>
            <p:cNvGrpSpPr>
              <a:grpSpLocks/>
            </p:cNvGrpSpPr>
            <p:nvPr/>
          </p:nvGrpSpPr>
          <p:grpSpPr bwMode="auto">
            <a:xfrm>
              <a:off x="3404" y="2584"/>
              <a:ext cx="901" cy="705"/>
              <a:chOff x="3404" y="2584"/>
              <a:chExt cx="901" cy="705"/>
            </a:xfrm>
          </p:grpSpPr>
          <p:sp>
            <p:nvSpPr>
              <p:cNvPr id="114707" name="Oval 11"/>
              <p:cNvSpPr>
                <a:spLocks noChangeArrowheads="1"/>
              </p:cNvSpPr>
              <p:nvPr/>
            </p:nvSpPr>
            <p:spPr bwMode="auto">
              <a:xfrm>
                <a:off x="3404" y="3059"/>
                <a:ext cx="54" cy="5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8" name="Line 12"/>
              <p:cNvSpPr>
                <a:spLocks noChangeShapeType="1"/>
              </p:cNvSpPr>
              <p:nvPr/>
            </p:nvSpPr>
            <p:spPr bwMode="auto">
              <a:xfrm>
                <a:off x="3447" y="2983"/>
                <a:ext cx="1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4709" name="Oval 14"/>
              <p:cNvSpPr>
                <a:spLocks noChangeArrowheads="1"/>
              </p:cNvSpPr>
              <p:nvPr/>
            </p:nvSpPr>
            <p:spPr bwMode="auto">
              <a:xfrm>
                <a:off x="4111" y="2999"/>
                <a:ext cx="120" cy="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10" name="Line 15"/>
              <p:cNvSpPr>
                <a:spLocks noChangeShapeType="1"/>
              </p:cNvSpPr>
              <p:nvPr/>
            </p:nvSpPr>
            <p:spPr bwMode="auto">
              <a:xfrm>
                <a:off x="3446" y="3151"/>
                <a:ext cx="20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4711" name="Line 16"/>
              <p:cNvSpPr>
                <a:spLocks noChangeShapeType="1"/>
              </p:cNvSpPr>
              <p:nvPr/>
            </p:nvSpPr>
            <p:spPr bwMode="auto">
              <a:xfrm>
                <a:off x="3447" y="2983"/>
                <a:ext cx="20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4712" name="Line 17"/>
              <p:cNvSpPr>
                <a:spLocks noChangeShapeType="1"/>
              </p:cNvSpPr>
              <p:nvPr/>
            </p:nvSpPr>
            <p:spPr bwMode="auto">
              <a:xfrm>
                <a:off x="4305" y="2584"/>
                <a:ext cx="0" cy="4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4713" name="Line 18"/>
              <p:cNvSpPr>
                <a:spLocks noChangeShapeType="1"/>
              </p:cNvSpPr>
              <p:nvPr/>
            </p:nvSpPr>
            <p:spPr bwMode="auto">
              <a:xfrm flipH="1">
                <a:off x="4231" y="3056"/>
                <a:ext cx="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4714" name="AutoShape 93"/>
              <p:cNvSpPr>
                <a:spLocks noChangeArrowheads="1"/>
              </p:cNvSpPr>
              <p:nvPr/>
            </p:nvSpPr>
            <p:spPr bwMode="auto">
              <a:xfrm rot="10800000">
                <a:off x="3551" y="2832"/>
                <a:ext cx="576" cy="457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15" name="Line 109"/>
              <p:cNvSpPr>
                <a:spLocks noChangeShapeType="1"/>
              </p:cNvSpPr>
              <p:nvPr/>
            </p:nvSpPr>
            <p:spPr bwMode="auto">
              <a:xfrm>
                <a:off x="3446" y="3151"/>
                <a:ext cx="20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127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1157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227E2ED-699E-48FE-914D-D999AAE90C1B}" type="slidenum">
              <a:rPr lang="en-GB" b="0">
                <a:solidFill>
                  <a:schemeClr val="tx2"/>
                </a:solidFill>
              </a:rPr>
              <a:pPr eaLnBrk="1" hangingPunct="1"/>
              <a:t>111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262146" name="Text Box 2"/>
          <p:cNvSpPr txBox="1">
            <a:spLocks noChangeArrowheads="1"/>
          </p:cNvSpPr>
          <p:nvPr/>
        </p:nvSpPr>
        <p:spPr bwMode="auto">
          <a:xfrm>
            <a:off x="1365250" y="1793875"/>
            <a:ext cx="6064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007800"/>
                </a:solidFill>
              </a:rPr>
              <a:t>Method 1 con’t</a:t>
            </a:r>
          </a:p>
          <a:p>
            <a:pPr eaLnBrk="1" hangingPunct="1"/>
            <a:r>
              <a:rPr lang="en-GB">
                <a:solidFill>
                  <a:srgbClr val="007800"/>
                </a:solidFill>
              </a:rPr>
              <a:t>(redraw after cancelling 2 inversion in a row)</a:t>
            </a:r>
          </a:p>
        </p:txBody>
      </p:sp>
      <p:sp>
        <p:nvSpPr>
          <p:cNvPr id="115717" name="Text Box 14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3.12</a:t>
            </a:r>
          </a:p>
        </p:txBody>
      </p:sp>
      <p:sp>
        <p:nvSpPr>
          <p:cNvPr id="115718" name="Text Box 24"/>
          <p:cNvSpPr txBox="1">
            <a:spLocks noChangeArrowheads="1"/>
          </p:cNvSpPr>
          <p:nvPr/>
        </p:nvSpPr>
        <p:spPr bwMode="auto">
          <a:xfrm>
            <a:off x="1033463" y="728663"/>
            <a:ext cx="68310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b="0"/>
              <a:t>Implement the expression using </a:t>
            </a:r>
            <a:r>
              <a:rPr lang="en-GB" b="0">
                <a:solidFill>
                  <a:srgbClr val="FF0000"/>
                </a:solidFill>
              </a:rPr>
              <a:t>NOR</a:t>
            </a:r>
            <a:r>
              <a:rPr lang="en-GB" b="0"/>
              <a:t> gates only</a:t>
            </a:r>
          </a:p>
        </p:txBody>
      </p:sp>
      <p:sp>
        <p:nvSpPr>
          <p:cNvPr id="262174" name="Text Box 30"/>
          <p:cNvSpPr txBox="1">
            <a:spLocks noChangeArrowheads="1"/>
          </p:cNvSpPr>
          <p:nvPr/>
        </p:nvSpPr>
        <p:spPr bwMode="auto">
          <a:xfrm>
            <a:off x="2093913" y="5453063"/>
            <a:ext cx="4754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rgbClr val="CC0066"/>
                </a:solidFill>
              </a:rPr>
              <a:t>Now, only 1 NOR gate IC is required</a:t>
            </a:r>
          </a:p>
        </p:txBody>
      </p:sp>
      <p:graphicFrame>
        <p:nvGraphicFramePr>
          <p:cNvPr id="115720" name="Object 31"/>
          <p:cNvGraphicFramePr>
            <a:graphicFrameLocks noGrp="1" noChangeAspect="1"/>
          </p:cNvGraphicFramePr>
          <p:nvPr>
            <p:ph/>
          </p:nvPr>
        </p:nvGraphicFramePr>
        <p:xfrm>
          <a:off x="1446213" y="1296988"/>
          <a:ext cx="249078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9" name="Equation" r:id="rId3" imgW="1193800" imgH="203200" progId="Equation.3">
                  <p:embed/>
                </p:oleObj>
              </mc:Choice>
              <mc:Fallback>
                <p:oleObj name="Equation" r:id="rId3" imgW="1193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1296988"/>
                        <a:ext cx="2490787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266950" y="2938463"/>
            <a:ext cx="4600575" cy="2203450"/>
            <a:chOff x="1428" y="1851"/>
            <a:chExt cx="2898" cy="1388"/>
          </a:xfrm>
        </p:grpSpPr>
        <p:graphicFrame>
          <p:nvGraphicFramePr>
            <p:cNvPr id="115722" name="Object 8"/>
            <p:cNvGraphicFramePr>
              <a:graphicFrameLocks noChangeAspect="1"/>
            </p:cNvGraphicFramePr>
            <p:nvPr/>
          </p:nvGraphicFramePr>
          <p:xfrm>
            <a:off x="2811" y="1851"/>
            <a:ext cx="56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90" name="Equation" r:id="rId5" imgW="406048" imgH="203024" progId="Equation.3">
                    <p:embed/>
                  </p:oleObj>
                </mc:Choice>
                <mc:Fallback>
                  <p:oleObj name="Equation" r:id="rId5" imgW="406048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1" y="1851"/>
                          <a:ext cx="567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23" name="Object 13"/>
            <p:cNvGraphicFramePr>
              <a:graphicFrameLocks noChangeAspect="1"/>
            </p:cNvGraphicFramePr>
            <p:nvPr/>
          </p:nvGraphicFramePr>
          <p:xfrm>
            <a:off x="2880" y="2938"/>
            <a:ext cx="566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91" name="Equation" r:id="rId7" imgW="406048" imgH="215713" progId="Equation.3">
                    <p:embed/>
                  </p:oleObj>
                </mc:Choice>
                <mc:Fallback>
                  <p:oleObj name="Equation" r:id="rId7" imgW="406048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938"/>
                          <a:ext cx="566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24" name="Line 15"/>
            <p:cNvSpPr>
              <a:spLocks noChangeShapeType="1"/>
            </p:cNvSpPr>
            <p:nvPr/>
          </p:nvSpPr>
          <p:spPr bwMode="auto">
            <a:xfrm>
              <a:off x="3089" y="2231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5725" name="Text Box 22"/>
            <p:cNvSpPr txBox="1">
              <a:spLocks noChangeArrowheads="1"/>
            </p:cNvSpPr>
            <p:nvPr/>
          </p:nvSpPr>
          <p:spPr bwMode="auto">
            <a:xfrm>
              <a:off x="3970" y="2136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  <p:sp>
          <p:nvSpPr>
            <p:cNvPr id="115726" name="Text Box 26"/>
            <p:cNvSpPr txBox="1">
              <a:spLocks noChangeArrowheads="1"/>
            </p:cNvSpPr>
            <p:nvPr/>
          </p:nvSpPr>
          <p:spPr bwMode="auto">
            <a:xfrm>
              <a:off x="1431" y="193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</p:txBody>
        </p:sp>
        <p:sp>
          <p:nvSpPr>
            <p:cNvPr id="115727" name="Text Box 27"/>
            <p:cNvSpPr txBox="1">
              <a:spLocks noChangeArrowheads="1"/>
            </p:cNvSpPr>
            <p:nvPr/>
          </p:nvSpPr>
          <p:spPr bwMode="auto">
            <a:xfrm>
              <a:off x="1431" y="257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C</a:t>
              </a:r>
            </a:p>
          </p:txBody>
        </p:sp>
        <p:sp>
          <p:nvSpPr>
            <p:cNvPr id="115728" name="Text Box 28"/>
            <p:cNvSpPr txBox="1">
              <a:spLocks noChangeArrowheads="1"/>
            </p:cNvSpPr>
            <p:nvPr/>
          </p:nvSpPr>
          <p:spPr bwMode="auto">
            <a:xfrm>
              <a:off x="1428" y="221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B</a:t>
              </a:r>
            </a:p>
          </p:txBody>
        </p:sp>
        <p:sp>
          <p:nvSpPr>
            <p:cNvPr id="115729" name="Text Box 29"/>
            <p:cNvSpPr txBox="1">
              <a:spLocks noChangeArrowheads="1"/>
            </p:cNvSpPr>
            <p:nvPr/>
          </p:nvSpPr>
          <p:spPr bwMode="auto">
            <a:xfrm>
              <a:off x="1440" y="282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D</a:t>
              </a:r>
            </a:p>
          </p:txBody>
        </p:sp>
        <p:grpSp>
          <p:nvGrpSpPr>
            <p:cNvPr id="115730" name="Group 37"/>
            <p:cNvGrpSpPr>
              <a:grpSpLocks/>
            </p:cNvGrpSpPr>
            <p:nvPr/>
          </p:nvGrpSpPr>
          <p:grpSpPr bwMode="auto">
            <a:xfrm>
              <a:off x="1751" y="1994"/>
              <a:ext cx="1337" cy="457"/>
              <a:chOff x="1751" y="1994"/>
              <a:chExt cx="1337" cy="457"/>
            </a:xfrm>
          </p:grpSpPr>
          <p:sp>
            <p:nvSpPr>
              <p:cNvPr id="115744" name="Line 4"/>
              <p:cNvSpPr>
                <a:spLocks noChangeShapeType="1"/>
              </p:cNvSpPr>
              <p:nvPr/>
            </p:nvSpPr>
            <p:spPr bwMode="auto">
              <a:xfrm>
                <a:off x="1751" y="213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5745" name="Line 5"/>
              <p:cNvSpPr>
                <a:spLocks noChangeShapeType="1"/>
              </p:cNvSpPr>
              <p:nvPr/>
            </p:nvSpPr>
            <p:spPr bwMode="auto">
              <a:xfrm>
                <a:off x="1751" y="2352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5746" name="Line 6"/>
              <p:cNvSpPr>
                <a:spLocks noChangeShapeType="1"/>
              </p:cNvSpPr>
              <p:nvPr/>
            </p:nvSpPr>
            <p:spPr bwMode="auto">
              <a:xfrm>
                <a:off x="2593" y="2235"/>
                <a:ext cx="4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5747" name="Oval 7"/>
              <p:cNvSpPr>
                <a:spLocks noChangeArrowheads="1"/>
              </p:cNvSpPr>
              <p:nvPr/>
            </p:nvSpPr>
            <p:spPr bwMode="auto">
              <a:xfrm>
                <a:off x="2503" y="2170"/>
                <a:ext cx="90" cy="9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748" name="AutoShape 33"/>
              <p:cNvSpPr>
                <a:spLocks noChangeArrowheads="1"/>
              </p:cNvSpPr>
              <p:nvPr/>
            </p:nvSpPr>
            <p:spPr bwMode="auto">
              <a:xfrm rot="10800000">
                <a:off x="1934" y="1994"/>
                <a:ext cx="576" cy="457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5731" name="Group 38"/>
            <p:cNvGrpSpPr>
              <a:grpSpLocks/>
            </p:cNvGrpSpPr>
            <p:nvPr/>
          </p:nvGrpSpPr>
          <p:grpSpPr bwMode="auto">
            <a:xfrm>
              <a:off x="1760" y="2622"/>
              <a:ext cx="1337" cy="457"/>
              <a:chOff x="1760" y="2622"/>
              <a:chExt cx="1337" cy="457"/>
            </a:xfrm>
          </p:grpSpPr>
          <p:sp>
            <p:nvSpPr>
              <p:cNvPr id="115739" name="Line 10"/>
              <p:cNvSpPr>
                <a:spLocks noChangeShapeType="1"/>
              </p:cNvSpPr>
              <p:nvPr/>
            </p:nvSpPr>
            <p:spPr bwMode="auto">
              <a:xfrm>
                <a:off x="1760" y="2752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5740" name="Line 11"/>
              <p:cNvSpPr>
                <a:spLocks noChangeShapeType="1"/>
              </p:cNvSpPr>
              <p:nvPr/>
            </p:nvSpPr>
            <p:spPr bwMode="auto">
              <a:xfrm>
                <a:off x="1760" y="296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5741" name="Line 12"/>
              <p:cNvSpPr>
                <a:spLocks noChangeShapeType="1"/>
              </p:cNvSpPr>
              <p:nvPr/>
            </p:nvSpPr>
            <p:spPr bwMode="auto">
              <a:xfrm>
                <a:off x="2613" y="2829"/>
                <a:ext cx="4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5742" name="Oval 25"/>
              <p:cNvSpPr>
                <a:spLocks noChangeArrowheads="1"/>
              </p:cNvSpPr>
              <p:nvPr/>
            </p:nvSpPr>
            <p:spPr bwMode="auto">
              <a:xfrm>
                <a:off x="2512" y="2775"/>
                <a:ext cx="90" cy="9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743" name="AutoShape 34"/>
              <p:cNvSpPr>
                <a:spLocks noChangeArrowheads="1"/>
              </p:cNvSpPr>
              <p:nvPr/>
            </p:nvSpPr>
            <p:spPr bwMode="auto">
              <a:xfrm rot="10800000">
                <a:off x="1934" y="2622"/>
                <a:ext cx="576" cy="457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5732" name="Group 39"/>
            <p:cNvGrpSpPr>
              <a:grpSpLocks/>
            </p:cNvGrpSpPr>
            <p:nvPr/>
          </p:nvGrpSpPr>
          <p:grpSpPr bwMode="auto">
            <a:xfrm>
              <a:off x="3089" y="2287"/>
              <a:ext cx="1003" cy="457"/>
              <a:chOff x="3089" y="2287"/>
              <a:chExt cx="1003" cy="457"/>
            </a:xfrm>
          </p:grpSpPr>
          <p:sp>
            <p:nvSpPr>
              <p:cNvPr id="115734" name="Line 18"/>
              <p:cNvSpPr>
                <a:spLocks noChangeShapeType="1"/>
              </p:cNvSpPr>
              <p:nvPr/>
            </p:nvSpPr>
            <p:spPr bwMode="auto">
              <a:xfrm>
                <a:off x="3089" y="2431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5735" name="Line 19"/>
              <p:cNvSpPr>
                <a:spLocks noChangeShapeType="1"/>
              </p:cNvSpPr>
              <p:nvPr/>
            </p:nvSpPr>
            <p:spPr bwMode="auto">
              <a:xfrm>
                <a:off x="3089" y="2646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5736" name="Oval 20"/>
              <p:cNvSpPr>
                <a:spLocks noChangeArrowheads="1"/>
              </p:cNvSpPr>
              <p:nvPr/>
            </p:nvSpPr>
            <p:spPr bwMode="auto">
              <a:xfrm>
                <a:off x="3847" y="2464"/>
                <a:ext cx="100" cy="9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737" name="Line 21"/>
              <p:cNvSpPr>
                <a:spLocks noChangeShapeType="1"/>
              </p:cNvSpPr>
              <p:nvPr/>
            </p:nvSpPr>
            <p:spPr bwMode="auto">
              <a:xfrm>
                <a:off x="3937" y="2511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5738" name="AutoShape 35"/>
              <p:cNvSpPr>
                <a:spLocks noChangeArrowheads="1"/>
              </p:cNvSpPr>
              <p:nvPr/>
            </p:nvSpPr>
            <p:spPr bwMode="auto">
              <a:xfrm rot="10800000">
                <a:off x="3264" y="2287"/>
                <a:ext cx="576" cy="457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5733" name="Line 36"/>
            <p:cNvSpPr>
              <a:spLocks noChangeShapeType="1"/>
            </p:cNvSpPr>
            <p:nvPr/>
          </p:nvSpPr>
          <p:spPr bwMode="auto">
            <a:xfrm>
              <a:off x="3090" y="2639"/>
              <a:ext cx="0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72951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6" grpId="0"/>
      <p:bldP spid="262174" grpId="0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1167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D55D958-267E-4605-B64F-F22AA2F3DF69}" type="slidenum">
              <a:rPr lang="en-GB" b="0">
                <a:solidFill>
                  <a:schemeClr val="tx2"/>
                </a:solidFill>
              </a:rPr>
              <a:pPr eaLnBrk="1" hangingPunct="1"/>
              <a:t>112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267266" name="Text Box 2"/>
          <p:cNvSpPr txBox="1">
            <a:spLocks noChangeArrowheads="1"/>
          </p:cNvSpPr>
          <p:nvPr/>
        </p:nvSpPr>
        <p:spPr bwMode="auto">
          <a:xfrm>
            <a:off x="1365250" y="1511300"/>
            <a:ext cx="53387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007800"/>
                </a:solidFill>
              </a:rPr>
              <a:t>Method 2 </a:t>
            </a:r>
          </a:p>
          <a:p>
            <a:pPr eaLnBrk="1" hangingPunct="1"/>
            <a:r>
              <a:rPr lang="en-GB">
                <a:solidFill>
                  <a:srgbClr val="007800"/>
                </a:solidFill>
              </a:rPr>
              <a:t>(Place double bar over </a:t>
            </a:r>
            <a:r>
              <a:rPr lang="en-GB">
                <a:solidFill>
                  <a:srgbClr val="FF0000"/>
                </a:solidFill>
              </a:rPr>
              <a:t>AND</a:t>
            </a:r>
            <a:r>
              <a:rPr lang="en-GB">
                <a:solidFill>
                  <a:srgbClr val="007800"/>
                </a:solidFill>
              </a:rPr>
              <a:t> operation, </a:t>
            </a:r>
          </a:p>
          <a:p>
            <a:pPr eaLnBrk="1" hangingPunct="1"/>
            <a:r>
              <a:rPr lang="en-GB">
                <a:solidFill>
                  <a:srgbClr val="007800"/>
                </a:solidFill>
              </a:rPr>
              <a:t>then apply DeMorgan Theorem)</a:t>
            </a:r>
          </a:p>
        </p:txBody>
      </p:sp>
      <p:sp>
        <p:nvSpPr>
          <p:cNvPr id="116741" name="Text Box 3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3.12</a:t>
            </a:r>
          </a:p>
        </p:txBody>
      </p:sp>
      <p:graphicFrame>
        <p:nvGraphicFramePr>
          <p:cNvPr id="267268" name="Object 4"/>
          <p:cNvGraphicFramePr>
            <a:graphicFrameLocks noChangeAspect="1"/>
          </p:cNvGraphicFramePr>
          <p:nvPr/>
        </p:nvGraphicFramePr>
        <p:xfrm>
          <a:off x="1095375" y="2968625"/>
          <a:ext cx="2032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6" name="Equation" r:id="rId3" imgW="1002865" imgH="203112" progId="Equation.3">
                  <p:embed/>
                </p:oleObj>
              </mc:Choice>
              <mc:Fallback>
                <p:oleObj name="Equation" r:id="rId3" imgW="100286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2968625"/>
                        <a:ext cx="20320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9" name="Object 5"/>
          <p:cNvGraphicFramePr>
            <a:graphicFrameLocks noChangeAspect="1"/>
          </p:cNvGraphicFramePr>
          <p:nvPr/>
        </p:nvGraphicFramePr>
        <p:xfrm>
          <a:off x="3195638" y="2832100"/>
          <a:ext cx="24479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7" name="Equation" r:id="rId5" imgW="1104421" imgH="266584" progId="Equation.3">
                  <p:embed/>
                </p:oleObj>
              </mc:Choice>
              <mc:Fallback>
                <p:oleObj name="Equation" r:id="rId5" imgW="1104421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638" y="2832100"/>
                        <a:ext cx="24479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0" name="Object 6"/>
          <p:cNvGraphicFramePr>
            <a:graphicFrameLocks noChangeAspect="1"/>
          </p:cNvGraphicFramePr>
          <p:nvPr/>
        </p:nvGraphicFramePr>
        <p:xfrm>
          <a:off x="5661025" y="2846388"/>
          <a:ext cx="26654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8" name="Equation" r:id="rId7" imgW="1231366" imgH="266584" progId="Equation.3">
                  <p:embed/>
                </p:oleObj>
              </mc:Choice>
              <mc:Fallback>
                <p:oleObj name="Equation" r:id="rId7" imgW="1231366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025" y="2846388"/>
                        <a:ext cx="266541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5" name="Object 7"/>
          <p:cNvGraphicFramePr>
            <a:graphicFrameLocks noChangeAspect="1"/>
          </p:cNvGraphicFramePr>
          <p:nvPr/>
        </p:nvGraphicFramePr>
        <p:xfrm>
          <a:off x="1446213" y="1081088"/>
          <a:ext cx="27193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9" name="Equation" r:id="rId9" imgW="1269449" imgH="203112" progId="Equation.3">
                  <p:embed/>
                </p:oleObj>
              </mc:Choice>
              <mc:Fallback>
                <p:oleObj name="Equation" r:id="rId9" imgW="126944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1081088"/>
                        <a:ext cx="27193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6" name="Text Box 8"/>
          <p:cNvSpPr txBox="1">
            <a:spLocks noChangeArrowheads="1"/>
          </p:cNvSpPr>
          <p:nvPr/>
        </p:nvSpPr>
        <p:spPr bwMode="auto">
          <a:xfrm>
            <a:off x="1066800" y="577850"/>
            <a:ext cx="6797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b="0"/>
              <a:t>Implement the expression using </a:t>
            </a:r>
            <a:r>
              <a:rPr lang="en-GB" b="0">
                <a:solidFill>
                  <a:srgbClr val="FF0000"/>
                </a:solidFill>
              </a:rPr>
              <a:t>NOR</a:t>
            </a:r>
            <a:r>
              <a:rPr lang="en-GB" b="0"/>
              <a:t> gates only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233613" y="3554413"/>
            <a:ext cx="3095625" cy="1038225"/>
            <a:chOff x="1407" y="2239"/>
            <a:chExt cx="1950" cy="654"/>
          </a:xfrm>
        </p:grpSpPr>
        <p:graphicFrame>
          <p:nvGraphicFramePr>
            <p:cNvPr id="116768" name="Object 37"/>
            <p:cNvGraphicFramePr>
              <a:graphicFrameLocks noChangeAspect="1"/>
            </p:cNvGraphicFramePr>
            <p:nvPr/>
          </p:nvGraphicFramePr>
          <p:xfrm>
            <a:off x="2790" y="2239"/>
            <a:ext cx="56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20" name="Equation" r:id="rId11" imgW="406048" imgH="203024" progId="Equation.3">
                    <p:embed/>
                  </p:oleObj>
                </mc:Choice>
                <mc:Fallback>
                  <p:oleObj name="Equation" r:id="rId11" imgW="406048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0" y="2239"/>
                          <a:ext cx="567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69" name="Text Box 49"/>
            <p:cNvSpPr txBox="1">
              <a:spLocks noChangeArrowheads="1"/>
            </p:cNvSpPr>
            <p:nvPr/>
          </p:nvSpPr>
          <p:spPr bwMode="auto">
            <a:xfrm>
              <a:off x="1410" y="232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</p:txBody>
        </p:sp>
        <p:sp>
          <p:nvSpPr>
            <p:cNvPr id="116770" name="Text Box 51"/>
            <p:cNvSpPr txBox="1">
              <a:spLocks noChangeArrowheads="1"/>
            </p:cNvSpPr>
            <p:nvPr/>
          </p:nvSpPr>
          <p:spPr bwMode="auto">
            <a:xfrm>
              <a:off x="1407" y="260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B</a:t>
              </a:r>
            </a:p>
          </p:txBody>
        </p:sp>
        <p:grpSp>
          <p:nvGrpSpPr>
            <p:cNvPr id="116771" name="Group 57"/>
            <p:cNvGrpSpPr>
              <a:grpSpLocks/>
            </p:cNvGrpSpPr>
            <p:nvPr/>
          </p:nvGrpSpPr>
          <p:grpSpPr bwMode="auto">
            <a:xfrm>
              <a:off x="1730" y="2382"/>
              <a:ext cx="1337" cy="457"/>
              <a:chOff x="1730" y="2382"/>
              <a:chExt cx="1337" cy="457"/>
            </a:xfrm>
          </p:grpSpPr>
          <p:sp>
            <p:nvSpPr>
              <p:cNvPr id="116772" name="Line 33"/>
              <p:cNvSpPr>
                <a:spLocks noChangeShapeType="1"/>
              </p:cNvSpPr>
              <p:nvPr/>
            </p:nvSpPr>
            <p:spPr bwMode="auto">
              <a:xfrm>
                <a:off x="1730" y="2525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6773" name="Line 34"/>
              <p:cNvSpPr>
                <a:spLocks noChangeShapeType="1"/>
              </p:cNvSpPr>
              <p:nvPr/>
            </p:nvSpPr>
            <p:spPr bwMode="auto">
              <a:xfrm>
                <a:off x="1730" y="2740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6774" name="Line 35"/>
              <p:cNvSpPr>
                <a:spLocks noChangeShapeType="1"/>
              </p:cNvSpPr>
              <p:nvPr/>
            </p:nvSpPr>
            <p:spPr bwMode="auto">
              <a:xfrm>
                <a:off x="2572" y="2623"/>
                <a:ext cx="4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6775" name="Oval 36"/>
              <p:cNvSpPr>
                <a:spLocks noChangeArrowheads="1"/>
              </p:cNvSpPr>
              <p:nvPr/>
            </p:nvSpPr>
            <p:spPr bwMode="auto">
              <a:xfrm>
                <a:off x="2482" y="2558"/>
                <a:ext cx="90" cy="9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76" name="AutoShape 53"/>
              <p:cNvSpPr>
                <a:spLocks noChangeArrowheads="1"/>
              </p:cNvSpPr>
              <p:nvPr/>
            </p:nvSpPr>
            <p:spPr bwMode="auto">
              <a:xfrm rot="10800000">
                <a:off x="1913" y="2382"/>
                <a:ext cx="576" cy="457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2238375" y="4699000"/>
            <a:ext cx="3198813" cy="1058863"/>
            <a:chOff x="1410" y="2960"/>
            <a:chExt cx="2015" cy="667"/>
          </a:xfrm>
        </p:grpSpPr>
        <p:graphicFrame>
          <p:nvGraphicFramePr>
            <p:cNvPr id="116759" name="Object 41"/>
            <p:cNvGraphicFramePr>
              <a:graphicFrameLocks noChangeAspect="1"/>
            </p:cNvGraphicFramePr>
            <p:nvPr/>
          </p:nvGraphicFramePr>
          <p:xfrm>
            <a:off x="2859" y="3326"/>
            <a:ext cx="566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21" name="Equation" r:id="rId13" imgW="406048" imgH="215713" progId="Equation.3">
                    <p:embed/>
                  </p:oleObj>
                </mc:Choice>
                <mc:Fallback>
                  <p:oleObj name="Equation" r:id="rId13" imgW="406048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9" y="3326"/>
                          <a:ext cx="566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60" name="Text Box 50"/>
            <p:cNvSpPr txBox="1">
              <a:spLocks noChangeArrowheads="1"/>
            </p:cNvSpPr>
            <p:nvPr/>
          </p:nvSpPr>
          <p:spPr bwMode="auto">
            <a:xfrm>
              <a:off x="1410" y="296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C</a:t>
              </a:r>
            </a:p>
          </p:txBody>
        </p:sp>
        <p:sp>
          <p:nvSpPr>
            <p:cNvPr id="116761" name="Text Box 52"/>
            <p:cNvSpPr txBox="1">
              <a:spLocks noChangeArrowheads="1"/>
            </p:cNvSpPr>
            <p:nvPr/>
          </p:nvSpPr>
          <p:spPr bwMode="auto">
            <a:xfrm>
              <a:off x="1419" y="321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D</a:t>
              </a:r>
            </a:p>
          </p:txBody>
        </p:sp>
        <p:grpSp>
          <p:nvGrpSpPr>
            <p:cNvPr id="116762" name="Group 58"/>
            <p:cNvGrpSpPr>
              <a:grpSpLocks/>
            </p:cNvGrpSpPr>
            <p:nvPr/>
          </p:nvGrpSpPr>
          <p:grpSpPr bwMode="auto">
            <a:xfrm>
              <a:off x="1739" y="3010"/>
              <a:ext cx="1337" cy="457"/>
              <a:chOff x="1739" y="3010"/>
              <a:chExt cx="1337" cy="457"/>
            </a:xfrm>
          </p:grpSpPr>
          <p:sp>
            <p:nvSpPr>
              <p:cNvPr id="116763" name="Line 38"/>
              <p:cNvSpPr>
                <a:spLocks noChangeShapeType="1"/>
              </p:cNvSpPr>
              <p:nvPr/>
            </p:nvSpPr>
            <p:spPr bwMode="auto">
              <a:xfrm>
                <a:off x="1739" y="3140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6764" name="Line 39"/>
              <p:cNvSpPr>
                <a:spLocks noChangeShapeType="1"/>
              </p:cNvSpPr>
              <p:nvPr/>
            </p:nvSpPr>
            <p:spPr bwMode="auto">
              <a:xfrm>
                <a:off x="1739" y="3355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6765" name="Line 40"/>
              <p:cNvSpPr>
                <a:spLocks noChangeShapeType="1"/>
              </p:cNvSpPr>
              <p:nvPr/>
            </p:nvSpPr>
            <p:spPr bwMode="auto">
              <a:xfrm>
                <a:off x="2592" y="3217"/>
                <a:ext cx="4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6766" name="Oval 48"/>
              <p:cNvSpPr>
                <a:spLocks noChangeArrowheads="1"/>
              </p:cNvSpPr>
              <p:nvPr/>
            </p:nvSpPr>
            <p:spPr bwMode="auto">
              <a:xfrm>
                <a:off x="2491" y="3163"/>
                <a:ext cx="90" cy="9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67" name="AutoShape 54"/>
              <p:cNvSpPr>
                <a:spLocks noChangeArrowheads="1"/>
              </p:cNvSpPr>
              <p:nvPr/>
            </p:nvSpPr>
            <p:spPr bwMode="auto">
              <a:xfrm rot="10800000">
                <a:off x="1913" y="3010"/>
                <a:ext cx="576" cy="457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4870450" y="4006850"/>
            <a:ext cx="1963738" cy="1114425"/>
            <a:chOff x="3068" y="2524"/>
            <a:chExt cx="1237" cy="702"/>
          </a:xfrm>
        </p:grpSpPr>
        <p:sp>
          <p:nvSpPr>
            <p:cNvPr id="116750" name="Line 42"/>
            <p:cNvSpPr>
              <a:spLocks noChangeShapeType="1"/>
            </p:cNvSpPr>
            <p:nvPr/>
          </p:nvSpPr>
          <p:spPr bwMode="auto">
            <a:xfrm>
              <a:off x="3068" y="2619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6751" name="Text Box 47"/>
            <p:cNvSpPr txBox="1">
              <a:spLocks noChangeArrowheads="1"/>
            </p:cNvSpPr>
            <p:nvPr/>
          </p:nvSpPr>
          <p:spPr bwMode="auto">
            <a:xfrm>
              <a:off x="3949" y="2524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  <p:grpSp>
          <p:nvGrpSpPr>
            <p:cNvPr id="116752" name="Group 59"/>
            <p:cNvGrpSpPr>
              <a:grpSpLocks/>
            </p:cNvGrpSpPr>
            <p:nvPr/>
          </p:nvGrpSpPr>
          <p:grpSpPr bwMode="auto">
            <a:xfrm>
              <a:off x="3068" y="2675"/>
              <a:ext cx="1003" cy="457"/>
              <a:chOff x="3068" y="2675"/>
              <a:chExt cx="1003" cy="457"/>
            </a:xfrm>
          </p:grpSpPr>
          <p:sp>
            <p:nvSpPr>
              <p:cNvPr id="116754" name="Line 43"/>
              <p:cNvSpPr>
                <a:spLocks noChangeShapeType="1"/>
              </p:cNvSpPr>
              <p:nvPr/>
            </p:nvSpPr>
            <p:spPr bwMode="auto">
              <a:xfrm>
                <a:off x="3068" y="2819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6755" name="Line 44"/>
              <p:cNvSpPr>
                <a:spLocks noChangeShapeType="1"/>
              </p:cNvSpPr>
              <p:nvPr/>
            </p:nvSpPr>
            <p:spPr bwMode="auto">
              <a:xfrm>
                <a:off x="3068" y="3034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6756" name="Oval 45"/>
              <p:cNvSpPr>
                <a:spLocks noChangeArrowheads="1"/>
              </p:cNvSpPr>
              <p:nvPr/>
            </p:nvSpPr>
            <p:spPr bwMode="auto">
              <a:xfrm>
                <a:off x="3826" y="2852"/>
                <a:ext cx="100" cy="9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57" name="Line 46"/>
              <p:cNvSpPr>
                <a:spLocks noChangeShapeType="1"/>
              </p:cNvSpPr>
              <p:nvPr/>
            </p:nvSpPr>
            <p:spPr bwMode="auto">
              <a:xfrm>
                <a:off x="3916" y="2899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6758" name="AutoShape 55"/>
              <p:cNvSpPr>
                <a:spLocks noChangeArrowheads="1"/>
              </p:cNvSpPr>
              <p:nvPr/>
            </p:nvSpPr>
            <p:spPr bwMode="auto">
              <a:xfrm rot="10800000">
                <a:off x="3243" y="2675"/>
                <a:ext cx="576" cy="457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6753" name="Line 56"/>
            <p:cNvSpPr>
              <a:spLocks noChangeShapeType="1"/>
            </p:cNvSpPr>
            <p:nvPr/>
          </p:nvSpPr>
          <p:spPr bwMode="auto">
            <a:xfrm>
              <a:off x="3069" y="3027"/>
              <a:ext cx="0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91182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11776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3669C74-FC21-4339-998D-AD80E51211CD}" type="slidenum">
              <a:rPr lang="en-GB" b="0">
                <a:solidFill>
                  <a:schemeClr val="tx2"/>
                </a:solidFill>
              </a:rPr>
              <a:pPr eaLnBrk="1" hangingPunct="1"/>
              <a:t>113</a:t>
            </a:fld>
            <a:endParaRPr lang="en-GB" sz="1400" b="0">
              <a:solidFill>
                <a:schemeClr val="tx2"/>
              </a:solidFill>
            </a:endParaRPr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/>
        </p:nvGraphicFramePr>
        <p:xfrm>
          <a:off x="1408113" y="1497013"/>
          <a:ext cx="306546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9" name="Equation" r:id="rId3" imgW="1384300" imgH="241300" progId="Equation.3">
                  <p:embed/>
                </p:oleObj>
              </mc:Choice>
              <mc:Fallback>
                <p:oleObj name="Equation" r:id="rId3" imgW="1384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1497013"/>
                        <a:ext cx="3065462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3.12</a:t>
            </a:r>
          </a:p>
        </p:txBody>
      </p:sp>
      <p:sp>
        <p:nvSpPr>
          <p:cNvPr id="117766" name="Rectangle 11"/>
          <p:cNvSpPr>
            <a:spLocks noChangeArrowheads="1"/>
          </p:cNvSpPr>
          <p:nvPr/>
        </p:nvSpPr>
        <p:spPr bwMode="auto">
          <a:xfrm>
            <a:off x="1254125" y="925513"/>
            <a:ext cx="6858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GB"/>
              <a:t>Implement the expression using one 7400 package</a:t>
            </a:r>
          </a:p>
        </p:txBody>
      </p:sp>
      <p:graphicFrame>
        <p:nvGraphicFramePr>
          <p:cNvPr id="101388" name="Object 1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773238" y="2125663"/>
          <a:ext cx="35687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0" name="Equation" r:id="rId5" imgW="1497950" imgH="241195" progId="Equation.3">
                  <p:embed/>
                </p:oleObj>
              </mc:Choice>
              <mc:Fallback>
                <p:oleObj name="Equation" r:id="rId5" imgW="149795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2125663"/>
                        <a:ext cx="35687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0" name="Object 1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73238" y="2851150"/>
          <a:ext cx="2514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1" name="Equation" r:id="rId7" imgW="1040948" imgH="177723" progId="Equation.3">
                  <p:embed/>
                </p:oleObj>
              </mc:Choice>
              <mc:Fallback>
                <p:oleObj name="Equation" r:id="rId7" imgW="1040948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2851150"/>
                        <a:ext cx="2514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3" name="Object 1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73238" y="3378200"/>
          <a:ext cx="19431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2" name="Equation" r:id="rId9" imgW="812447" imgH="203112" progId="Equation.3">
                  <p:embed/>
                </p:oleObj>
              </mc:Choice>
              <mc:Fallback>
                <p:oleObj name="Equation" r:id="rId9" imgW="81244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3378200"/>
                        <a:ext cx="19431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6" name="Object 20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773238" y="3868738"/>
          <a:ext cx="9445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3" name="Equation" r:id="rId11" imgW="368140" imgH="165028" progId="Equation.3">
                  <p:embed/>
                </p:oleObj>
              </mc:Choice>
              <mc:Fallback>
                <p:oleObj name="Equation" r:id="rId11" imgW="368140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3868738"/>
                        <a:ext cx="94456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3386138" y="4171950"/>
            <a:ext cx="1739900" cy="862013"/>
            <a:chOff x="2133" y="2628"/>
            <a:chExt cx="1096" cy="543"/>
          </a:xfrm>
        </p:grpSpPr>
        <p:grpSp>
          <p:nvGrpSpPr>
            <p:cNvPr id="117782" name="Group 24"/>
            <p:cNvGrpSpPr>
              <a:grpSpLocks/>
            </p:cNvGrpSpPr>
            <p:nvPr/>
          </p:nvGrpSpPr>
          <p:grpSpPr bwMode="auto">
            <a:xfrm>
              <a:off x="2442" y="2635"/>
              <a:ext cx="787" cy="488"/>
              <a:chOff x="2023" y="1588"/>
              <a:chExt cx="787" cy="488"/>
            </a:xfrm>
          </p:grpSpPr>
          <p:sp>
            <p:nvSpPr>
              <p:cNvPr id="117785" name="Line 25"/>
              <p:cNvSpPr>
                <a:spLocks noChangeShapeType="1"/>
              </p:cNvSpPr>
              <p:nvPr/>
            </p:nvSpPr>
            <p:spPr bwMode="auto">
              <a:xfrm>
                <a:off x="2023" y="1704"/>
                <a:ext cx="2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7786" name="Line 26"/>
              <p:cNvSpPr>
                <a:spLocks noChangeShapeType="1"/>
              </p:cNvSpPr>
              <p:nvPr/>
            </p:nvSpPr>
            <p:spPr bwMode="auto">
              <a:xfrm>
                <a:off x="2023" y="1984"/>
                <a:ext cx="2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7787" name="AutoShape 27"/>
              <p:cNvSpPr>
                <a:spLocks noChangeArrowheads="1"/>
              </p:cNvSpPr>
              <p:nvPr/>
            </p:nvSpPr>
            <p:spPr bwMode="auto">
              <a:xfrm>
                <a:off x="2227" y="1588"/>
                <a:ext cx="488" cy="488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788" name="Oval 28"/>
              <p:cNvSpPr>
                <a:spLocks noChangeArrowheads="1"/>
              </p:cNvSpPr>
              <p:nvPr/>
            </p:nvSpPr>
            <p:spPr bwMode="auto">
              <a:xfrm>
                <a:off x="2694" y="1765"/>
                <a:ext cx="116" cy="11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7783" name="Text Box 37"/>
            <p:cNvSpPr txBox="1">
              <a:spLocks noChangeArrowheads="1"/>
            </p:cNvSpPr>
            <p:nvPr/>
          </p:nvSpPr>
          <p:spPr bwMode="auto">
            <a:xfrm>
              <a:off x="2146" y="2628"/>
              <a:ext cx="28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GB"/>
                <a:t>A</a:t>
              </a:r>
            </a:p>
          </p:txBody>
        </p:sp>
        <p:sp>
          <p:nvSpPr>
            <p:cNvPr id="117784" name="Text Box 38"/>
            <p:cNvSpPr txBox="1">
              <a:spLocks noChangeArrowheads="1"/>
            </p:cNvSpPr>
            <p:nvPr/>
          </p:nvSpPr>
          <p:spPr bwMode="auto">
            <a:xfrm>
              <a:off x="2133" y="2929"/>
              <a:ext cx="28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5146675" y="4102100"/>
            <a:ext cx="1931988" cy="992188"/>
            <a:chOff x="3242" y="2584"/>
            <a:chExt cx="1217" cy="625"/>
          </a:xfrm>
        </p:grpSpPr>
        <p:grpSp>
          <p:nvGrpSpPr>
            <p:cNvPr id="117773" name="Group 29"/>
            <p:cNvGrpSpPr>
              <a:grpSpLocks/>
            </p:cNvGrpSpPr>
            <p:nvPr/>
          </p:nvGrpSpPr>
          <p:grpSpPr bwMode="auto">
            <a:xfrm>
              <a:off x="3242" y="2721"/>
              <a:ext cx="1025" cy="488"/>
              <a:chOff x="2791" y="1704"/>
              <a:chExt cx="1025" cy="488"/>
            </a:xfrm>
          </p:grpSpPr>
          <p:sp>
            <p:nvSpPr>
              <p:cNvPr id="117775" name="Line 30"/>
              <p:cNvSpPr>
                <a:spLocks noChangeShapeType="1"/>
              </p:cNvSpPr>
              <p:nvPr/>
            </p:nvSpPr>
            <p:spPr bwMode="auto">
              <a:xfrm>
                <a:off x="3667" y="1945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7776" name="Line 31"/>
              <p:cNvSpPr>
                <a:spLocks noChangeShapeType="1"/>
              </p:cNvSpPr>
              <p:nvPr/>
            </p:nvSpPr>
            <p:spPr bwMode="auto">
              <a:xfrm>
                <a:off x="2924" y="1853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7777" name="Oval 32"/>
              <p:cNvSpPr>
                <a:spLocks noChangeAspect="1" noChangeArrowheads="1"/>
              </p:cNvSpPr>
              <p:nvPr/>
            </p:nvSpPr>
            <p:spPr bwMode="auto">
              <a:xfrm>
                <a:off x="2890" y="1800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778" name="Line 33"/>
              <p:cNvSpPr>
                <a:spLocks noChangeShapeType="1"/>
              </p:cNvSpPr>
              <p:nvPr/>
            </p:nvSpPr>
            <p:spPr bwMode="auto">
              <a:xfrm>
                <a:off x="2791" y="1835"/>
                <a:ext cx="2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7779" name="AutoShape 34"/>
              <p:cNvSpPr>
                <a:spLocks noChangeArrowheads="1"/>
              </p:cNvSpPr>
              <p:nvPr/>
            </p:nvSpPr>
            <p:spPr bwMode="auto">
              <a:xfrm>
                <a:off x="3088" y="1704"/>
                <a:ext cx="488" cy="488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780" name="Line 35"/>
              <p:cNvSpPr>
                <a:spLocks noChangeShapeType="1"/>
              </p:cNvSpPr>
              <p:nvPr/>
            </p:nvSpPr>
            <p:spPr bwMode="auto">
              <a:xfrm>
                <a:off x="2924" y="2097"/>
                <a:ext cx="1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17781" name="Oval 36"/>
              <p:cNvSpPr>
                <a:spLocks noChangeArrowheads="1"/>
              </p:cNvSpPr>
              <p:nvPr/>
            </p:nvSpPr>
            <p:spPr bwMode="auto">
              <a:xfrm>
                <a:off x="3573" y="1880"/>
                <a:ext cx="116" cy="11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7774" name="Text Box 39"/>
            <p:cNvSpPr txBox="1">
              <a:spLocks noChangeArrowheads="1"/>
            </p:cNvSpPr>
            <p:nvPr/>
          </p:nvSpPr>
          <p:spPr bwMode="auto">
            <a:xfrm>
              <a:off x="4176" y="2584"/>
              <a:ext cx="28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832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1187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EBF7FE-C04C-4A74-ADAF-E33373EF0068}" type="slidenum">
              <a:rPr lang="en-GB" b="0">
                <a:solidFill>
                  <a:schemeClr val="tx2"/>
                </a:solidFill>
              </a:rPr>
              <a:pPr eaLnBrk="1" hangingPunct="1"/>
              <a:t>114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066800"/>
            <a:ext cx="7467600" cy="609600"/>
          </a:xfrm>
        </p:spPr>
        <p:txBody>
          <a:bodyPr/>
          <a:lstStyle/>
          <a:p>
            <a:pPr algn="ctr" eaLnBrk="1" hangingPunct="1"/>
            <a:r>
              <a:rPr lang="en-GB" sz="3200" b="1" smtClean="0"/>
              <a:t>Examples</a:t>
            </a:r>
          </a:p>
        </p:txBody>
      </p:sp>
      <p:sp>
        <p:nvSpPr>
          <p:cNvPr id="118789" name="Text Box 3"/>
          <p:cNvSpPr txBox="1">
            <a:spLocks noChangeArrowheads="1"/>
          </p:cNvSpPr>
          <p:nvPr/>
        </p:nvSpPr>
        <p:spPr bwMode="auto">
          <a:xfrm>
            <a:off x="1279525" y="2286000"/>
            <a:ext cx="39020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2800" b="0">
                <a:solidFill>
                  <a:srgbClr val="CC6600"/>
                </a:solidFill>
              </a:rPr>
              <a:t>Example 3-20</a:t>
            </a:r>
          </a:p>
          <a:p>
            <a:pPr eaLnBrk="1" hangingPunct="1"/>
            <a:r>
              <a:rPr lang="en-GB" sz="2800" b="0">
                <a:solidFill>
                  <a:srgbClr val="CC6600"/>
                </a:solidFill>
              </a:rPr>
              <a:t>Example 3-21</a:t>
            </a:r>
          </a:p>
          <a:p>
            <a:pPr eaLnBrk="1" hangingPunct="1"/>
            <a:r>
              <a:rPr lang="en-GB" sz="2800" b="0">
                <a:solidFill>
                  <a:srgbClr val="CC6600"/>
                </a:solidFill>
              </a:rPr>
              <a:t>Example 3-23</a:t>
            </a:r>
          </a:p>
        </p:txBody>
      </p:sp>
      <p:sp>
        <p:nvSpPr>
          <p:cNvPr id="118790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3.14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4206875" y="2643188"/>
            <a:ext cx="164623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Self Study</a:t>
            </a:r>
          </a:p>
        </p:txBody>
      </p:sp>
    </p:spTree>
    <p:extLst>
      <p:ext uri="{BB962C8B-B14F-4D97-AF65-F5344CB8AC3E}">
        <p14:creationId xmlns:p14="http://schemas.microsoft.com/office/powerpoint/2010/main" val="308344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1198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78D5F39-E074-455F-97F2-1A933301E795}" type="slidenum">
              <a:rPr lang="en-GB" b="0">
                <a:solidFill>
                  <a:schemeClr val="tx2"/>
                </a:solidFill>
              </a:rPr>
              <a:pPr eaLnBrk="1" hangingPunct="1"/>
              <a:t>115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119812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63" y="3113088"/>
            <a:ext cx="7467600" cy="609600"/>
          </a:xfrm>
        </p:spPr>
        <p:txBody>
          <a:bodyPr/>
          <a:lstStyle/>
          <a:p>
            <a:pPr algn="ctr" eaLnBrk="1" hangingPunct="1"/>
            <a:r>
              <a:rPr lang="en-GB" sz="3200" b="1" smtClean="0">
                <a:solidFill>
                  <a:srgbClr val="3750A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16898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49BCF8F-45DC-4C64-8980-B4196EEB7C38}" type="slidenum">
              <a:rPr lang="en-GB" b="0">
                <a:solidFill>
                  <a:schemeClr val="tx2"/>
                </a:solidFill>
              </a:rPr>
              <a:pPr eaLnBrk="1" hangingPunct="1"/>
              <a:t>12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325" y="622300"/>
            <a:ext cx="4032250" cy="54451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GB" sz="3200" smtClean="0">
                <a:solidFill>
                  <a:schemeClr val="tx1"/>
                </a:solidFill>
              </a:rPr>
              <a:t>OR Gate</a:t>
            </a:r>
          </a:p>
        </p:txBody>
      </p:sp>
      <p:sp>
        <p:nvSpPr>
          <p:cNvPr id="13383" name="Text Box 71"/>
          <p:cNvSpPr txBox="1">
            <a:spLocks noChangeArrowheads="1"/>
          </p:cNvSpPr>
          <p:nvPr/>
        </p:nvSpPr>
        <p:spPr bwMode="auto">
          <a:xfrm>
            <a:off x="1879600" y="3568700"/>
            <a:ext cx="147796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chemeClr val="tx1"/>
                </a:solidFill>
              </a:rPr>
              <a:t>X = A </a:t>
            </a:r>
            <a:r>
              <a:rPr lang="en-GB" b="0">
                <a:solidFill>
                  <a:schemeClr val="tx1"/>
                </a:solidFill>
              </a:rPr>
              <a:t>+</a:t>
            </a:r>
            <a:r>
              <a:rPr lang="en-GB">
                <a:solidFill>
                  <a:schemeClr val="tx1"/>
                </a:solidFill>
              </a:rPr>
              <a:t> B</a:t>
            </a:r>
          </a:p>
        </p:txBody>
      </p:sp>
      <p:sp>
        <p:nvSpPr>
          <p:cNvPr id="14342" name="Text Box 79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3.3</a:t>
            </a:r>
          </a:p>
        </p:txBody>
      </p:sp>
      <p:sp>
        <p:nvSpPr>
          <p:cNvPr id="13392" name="Text Box 80"/>
          <p:cNvSpPr txBox="1">
            <a:spLocks noChangeArrowheads="1"/>
          </p:cNvSpPr>
          <p:nvPr/>
        </p:nvSpPr>
        <p:spPr bwMode="auto">
          <a:xfrm>
            <a:off x="1462088" y="4791075"/>
            <a:ext cx="5767387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>
                <a:solidFill>
                  <a:srgbClr val="CC3300"/>
                </a:solidFill>
              </a:rPr>
              <a:t>Only all</a:t>
            </a:r>
            <a:r>
              <a:rPr lang="en-GB"/>
              <a:t> inputs = 0 then output = 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>
                <a:solidFill>
                  <a:srgbClr val="CC3300"/>
                </a:solidFill>
              </a:rPr>
              <a:t>Any</a:t>
            </a:r>
            <a:r>
              <a:rPr lang="en-GB"/>
              <a:t> input = 1, output = 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/>
              <a:t>Has 1 output and minimum of 2 inputs</a:t>
            </a:r>
          </a:p>
        </p:txBody>
      </p:sp>
      <p:graphicFrame>
        <p:nvGraphicFramePr>
          <p:cNvPr id="13426" name="Group 114"/>
          <p:cNvGraphicFramePr>
            <a:graphicFrameLocks noGrp="1"/>
          </p:cNvGraphicFramePr>
          <p:nvPr>
            <p:ph idx="1"/>
          </p:nvPr>
        </p:nvGraphicFramePr>
        <p:xfrm>
          <a:off x="5138738" y="1668463"/>
          <a:ext cx="2635250" cy="2498726"/>
        </p:xfrm>
        <a:graphic>
          <a:graphicData uri="http://schemas.openxmlformats.org/drawingml/2006/table">
            <a:tbl>
              <a:tblPr/>
              <a:tblGrid>
                <a:gridCol w="877887"/>
                <a:gridCol w="879475"/>
                <a:gridCol w="877888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23" name="Text Box 111"/>
          <p:cNvSpPr txBox="1">
            <a:spLocks noChangeArrowheads="1"/>
          </p:cNvSpPr>
          <p:nvPr/>
        </p:nvSpPr>
        <p:spPr bwMode="auto">
          <a:xfrm>
            <a:off x="5238750" y="1131888"/>
            <a:ext cx="2411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>
                <a:solidFill>
                  <a:srgbClr val="CC3300"/>
                </a:solidFill>
              </a:rPr>
              <a:t>Truth Table</a:t>
            </a:r>
          </a:p>
        </p:txBody>
      </p:sp>
      <p:grpSp>
        <p:nvGrpSpPr>
          <p:cNvPr id="2" name="Group 119"/>
          <p:cNvGrpSpPr>
            <a:grpSpLocks/>
          </p:cNvGrpSpPr>
          <p:nvPr/>
        </p:nvGrpSpPr>
        <p:grpSpPr bwMode="auto">
          <a:xfrm>
            <a:off x="1427163" y="1919288"/>
            <a:ext cx="2532062" cy="822325"/>
            <a:chOff x="2103" y="2696"/>
            <a:chExt cx="1595" cy="518"/>
          </a:xfrm>
        </p:grpSpPr>
        <p:sp>
          <p:nvSpPr>
            <p:cNvPr id="14375" name="AutoShape 61"/>
            <p:cNvSpPr>
              <a:spLocks noChangeArrowheads="1"/>
            </p:cNvSpPr>
            <p:nvPr/>
          </p:nvSpPr>
          <p:spPr bwMode="auto">
            <a:xfrm rot="10800000">
              <a:off x="2515" y="2744"/>
              <a:ext cx="544" cy="384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Line 63"/>
            <p:cNvSpPr>
              <a:spLocks noChangeShapeType="1"/>
            </p:cNvSpPr>
            <p:nvPr/>
          </p:nvSpPr>
          <p:spPr bwMode="auto">
            <a:xfrm>
              <a:off x="2377" y="2854"/>
              <a:ext cx="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77" name="Line 64"/>
            <p:cNvSpPr>
              <a:spLocks noChangeShapeType="1"/>
            </p:cNvSpPr>
            <p:nvPr/>
          </p:nvSpPr>
          <p:spPr bwMode="auto">
            <a:xfrm>
              <a:off x="2376" y="3025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78" name="Line 67"/>
            <p:cNvSpPr>
              <a:spLocks noChangeShapeType="1"/>
            </p:cNvSpPr>
            <p:nvPr/>
          </p:nvSpPr>
          <p:spPr bwMode="auto">
            <a:xfrm>
              <a:off x="3091" y="2936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79" name="Text Box 69"/>
            <p:cNvSpPr txBox="1">
              <a:spLocks noChangeArrowheads="1"/>
            </p:cNvSpPr>
            <p:nvPr/>
          </p:nvSpPr>
          <p:spPr bwMode="auto">
            <a:xfrm>
              <a:off x="2662" y="2777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14380" name="Text Box 70"/>
            <p:cNvSpPr txBox="1">
              <a:spLocks noChangeArrowheads="1"/>
            </p:cNvSpPr>
            <p:nvPr/>
          </p:nvSpPr>
          <p:spPr bwMode="auto">
            <a:xfrm>
              <a:off x="2103" y="2696"/>
              <a:ext cx="25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  <a:p>
              <a:pPr eaLnBrk="1" hangingPunct="1"/>
              <a:r>
                <a:rPr lang="en-GB"/>
                <a:t>B</a:t>
              </a:r>
            </a:p>
          </p:txBody>
        </p:sp>
        <p:sp>
          <p:nvSpPr>
            <p:cNvPr id="14381" name="Text Box 117"/>
            <p:cNvSpPr txBox="1">
              <a:spLocks noChangeArrowheads="1"/>
            </p:cNvSpPr>
            <p:nvPr/>
          </p:nvSpPr>
          <p:spPr bwMode="auto">
            <a:xfrm>
              <a:off x="3363" y="2786"/>
              <a:ext cx="3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</p:grpSp>
      <p:sp>
        <p:nvSpPr>
          <p:cNvPr id="13432" name="Text Box 120"/>
          <p:cNvSpPr txBox="1">
            <a:spLocks noChangeArrowheads="1"/>
          </p:cNvSpPr>
          <p:nvPr/>
        </p:nvSpPr>
        <p:spPr bwMode="auto">
          <a:xfrm>
            <a:off x="1276350" y="1325563"/>
            <a:ext cx="2411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>
                <a:solidFill>
                  <a:srgbClr val="CC3300"/>
                </a:solidFill>
              </a:rPr>
              <a:t>Symbol</a:t>
            </a:r>
          </a:p>
        </p:txBody>
      </p:sp>
      <p:sp>
        <p:nvSpPr>
          <p:cNvPr id="13433" name="Text Box 121"/>
          <p:cNvSpPr txBox="1">
            <a:spLocks noChangeArrowheads="1"/>
          </p:cNvSpPr>
          <p:nvPr/>
        </p:nvSpPr>
        <p:spPr bwMode="auto">
          <a:xfrm>
            <a:off x="1223963" y="3017838"/>
            <a:ext cx="2925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>
                <a:solidFill>
                  <a:srgbClr val="CC3300"/>
                </a:solidFill>
              </a:rPr>
              <a:t>Boolean Equation</a:t>
            </a:r>
          </a:p>
        </p:txBody>
      </p:sp>
      <p:sp>
        <p:nvSpPr>
          <p:cNvPr id="13434" name="Text Box 122"/>
          <p:cNvSpPr txBox="1">
            <a:spLocks noChangeArrowheads="1"/>
          </p:cNvSpPr>
          <p:nvPr/>
        </p:nvSpPr>
        <p:spPr bwMode="auto">
          <a:xfrm>
            <a:off x="1319213" y="4243388"/>
            <a:ext cx="1081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>
                <a:solidFill>
                  <a:srgbClr val="CC3300"/>
                </a:solidFill>
              </a:rPr>
              <a:t>Note: </a:t>
            </a:r>
          </a:p>
        </p:txBody>
      </p:sp>
    </p:spTree>
    <p:extLst>
      <p:ext uri="{BB962C8B-B14F-4D97-AF65-F5344CB8AC3E}">
        <p14:creationId xmlns:p14="http://schemas.microsoft.com/office/powerpoint/2010/main" val="287562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83" grpId="0" animBg="1"/>
      <p:bldP spid="13392" grpId="0"/>
      <p:bldP spid="13423" grpId="0"/>
      <p:bldP spid="13432" grpId="0"/>
      <p:bldP spid="13433" grpId="0"/>
      <p:bldP spid="134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AC2E5D3-0B6F-4EA5-B47D-A851DB03C991}" type="slidenum">
              <a:rPr lang="en-GB" b="0">
                <a:solidFill>
                  <a:schemeClr val="tx2"/>
                </a:solidFill>
              </a:rPr>
              <a:pPr eaLnBrk="1" hangingPunct="1"/>
              <a:t>13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1047750" y="981075"/>
            <a:ext cx="2028825" cy="2460625"/>
          </a:xfrm>
          <a:custGeom>
            <a:avLst/>
            <a:gdLst>
              <a:gd name="T0" fmla="*/ 166741425 w 21600"/>
              <a:gd name="T1" fmla="*/ 140154580 h 21600"/>
              <a:gd name="T2" fmla="*/ 95280760 w 21600"/>
              <a:gd name="T3" fmla="*/ 280309046 h 21600"/>
              <a:gd name="T4" fmla="*/ 23820190 w 21600"/>
              <a:gd name="T5" fmla="*/ 140154580 h 21600"/>
              <a:gd name="T6" fmla="*/ 9528076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3413" name="AutoShape 5"/>
          <p:cNvSpPr>
            <a:spLocks noChangeArrowheads="1"/>
          </p:cNvSpPr>
          <p:nvPr/>
        </p:nvSpPr>
        <p:spPr bwMode="auto">
          <a:xfrm>
            <a:off x="1281113" y="2176463"/>
            <a:ext cx="1560512" cy="1262062"/>
          </a:xfrm>
          <a:custGeom>
            <a:avLst/>
            <a:gdLst>
              <a:gd name="T0" fmla="*/ 103439549 w 21600"/>
              <a:gd name="T1" fmla="*/ 36870382 h 21600"/>
              <a:gd name="T2" fmla="*/ 56370317 w 21600"/>
              <a:gd name="T3" fmla="*/ 73740764 h 21600"/>
              <a:gd name="T4" fmla="*/ 9301085 w 21600"/>
              <a:gd name="T5" fmla="*/ 36870382 h 21600"/>
              <a:gd name="T6" fmla="*/ 5637031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82 w 21600"/>
              <a:gd name="T13" fmla="*/ 3582 h 21600"/>
              <a:gd name="T14" fmla="*/ 18018 w 21600"/>
              <a:gd name="T15" fmla="*/ 180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564" y="21600"/>
                </a:lnTo>
                <a:lnTo>
                  <a:pt x="18036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273414" name="AutoShape 6"/>
          <p:cNvSpPr>
            <a:spLocks noChangeArrowheads="1"/>
          </p:cNvSpPr>
          <p:nvPr/>
        </p:nvSpPr>
        <p:spPr bwMode="auto">
          <a:xfrm>
            <a:off x="3687763" y="700088"/>
            <a:ext cx="4589462" cy="2176462"/>
          </a:xfrm>
          <a:prstGeom prst="wedgeRoundRectCallout">
            <a:avLst>
              <a:gd name="adj1" fmla="val -56505"/>
              <a:gd name="adj2" fmla="val -2855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b="0"/>
              <a:t>You can say this glass is half full or half empty, both describe the situation fully. This is because there can only be 2 possibilities, full or empty.</a:t>
            </a:r>
          </a:p>
        </p:txBody>
      </p:sp>
      <p:sp>
        <p:nvSpPr>
          <p:cNvPr id="273415" name="AutoShape 7"/>
          <p:cNvSpPr>
            <a:spLocks noChangeArrowheads="1"/>
          </p:cNvSpPr>
          <p:nvPr/>
        </p:nvSpPr>
        <p:spPr bwMode="auto">
          <a:xfrm>
            <a:off x="3402013" y="3390900"/>
            <a:ext cx="5221287" cy="2025650"/>
          </a:xfrm>
          <a:prstGeom prst="wedgeRoundRectCallout">
            <a:avLst>
              <a:gd name="adj1" fmla="val 32486"/>
              <a:gd name="adj2" fmla="val -72963"/>
              <a:gd name="adj3" fmla="val 16667"/>
            </a:avLst>
          </a:prstGeom>
          <a:solidFill>
            <a:srgbClr val="F7B7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b="0"/>
              <a:t>Likewise, in the case of logic circuits, the output can only be 1 or 0. It is therefore sufficient to describe just when the output will be 1.</a:t>
            </a:r>
          </a:p>
        </p:txBody>
      </p:sp>
    </p:spTree>
    <p:extLst>
      <p:ext uri="{BB962C8B-B14F-4D97-AF65-F5344CB8AC3E}">
        <p14:creationId xmlns:p14="http://schemas.microsoft.com/office/powerpoint/2010/main" val="177565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3" grpId="0" animBg="1"/>
      <p:bldP spid="273414" grpId="0" animBg="1"/>
      <p:bldP spid="2734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163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6E9C33B-BC84-43EB-9C7E-9C040E5531C2}" type="slidenum">
              <a:rPr lang="en-GB" b="0">
                <a:solidFill>
                  <a:schemeClr val="tx2"/>
                </a:solidFill>
              </a:rPr>
              <a:pPr eaLnBrk="1" hangingPunct="1"/>
              <a:t>14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3.2</a:t>
            </a:r>
          </a:p>
        </p:txBody>
      </p:sp>
      <p:graphicFrame>
        <p:nvGraphicFramePr>
          <p:cNvPr id="16389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544638" y="1517650"/>
          <a:ext cx="1287462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545863" imgH="888614" progId="Equation.3">
                  <p:embed/>
                </p:oleObj>
              </mc:Choice>
              <mc:Fallback>
                <p:oleObj name="Equation" r:id="rId3" imgW="545863" imgH="8886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1517650"/>
                        <a:ext cx="1287462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1397000" y="796925"/>
            <a:ext cx="4821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0"/>
              <a:t>Complete the Boolean equation:</a:t>
            </a:r>
          </a:p>
        </p:txBody>
      </p:sp>
    </p:spTree>
    <p:extLst>
      <p:ext uri="{BB962C8B-B14F-4D97-AF65-F5344CB8AC3E}">
        <p14:creationId xmlns:p14="http://schemas.microsoft.com/office/powerpoint/2010/main" val="28452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20A9774-E3F7-4A43-B2ED-996496901F74}" type="slidenum">
              <a:rPr lang="en-GB" b="0">
                <a:solidFill>
                  <a:schemeClr val="tx2"/>
                </a:solidFill>
              </a:rPr>
              <a:pPr eaLnBrk="1" hangingPunct="1"/>
              <a:t>15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3.2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397000" y="796925"/>
            <a:ext cx="4821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0"/>
              <a:t>Complete the Boolean equation: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1446213" y="4687888"/>
            <a:ext cx="35242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Boolean Theorem 1 - 4</a:t>
            </a:r>
          </a:p>
        </p:txBody>
      </p:sp>
      <p:graphicFrame>
        <p:nvGraphicFramePr>
          <p:cNvPr id="17415" name="Object 35"/>
          <p:cNvGraphicFramePr>
            <a:graphicFrameLocks noGrp="1" noChangeAspect="1"/>
          </p:cNvGraphicFramePr>
          <p:nvPr>
            <p:ph/>
          </p:nvPr>
        </p:nvGraphicFramePr>
        <p:xfrm>
          <a:off x="1638300" y="1506538"/>
          <a:ext cx="2308225" cy="259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3" imgW="672808" imgH="888614" progId="Equation.3">
                  <p:embed/>
                </p:oleObj>
              </mc:Choice>
              <mc:Fallback>
                <p:oleObj name="Equation" r:id="rId3" imgW="672808" imgH="8886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1506538"/>
                        <a:ext cx="2308225" cy="259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677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0A59A9A-3619-4C93-A182-EC1D372226E8}" type="slidenum">
              <a:rPr lang="en-GB" b="0">
                <a:solidFill>
                  <a:schemeClr val="tx2"/>
                </a:solidFill>
              </a:rPr>
              <a:pPr eaLnBrk="1" hangingPunct="1"/>
              <a:t>16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3.2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1397000" y="796925"/>
            <a:ext cx="4821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0"/>
              <a:t>Complete the X waveform:</a:t>
            </a:r>
          </a:p>
        </p:txBody>
      </p:sp>
      <p:grpSp>
        <p:nvGrpSpPr>
          <p:cNvPr id="18438" name="Group 6"/>
          <p:cNvGrpSpPr>
            <a:grpSpLocks/>
          </p:cNvGrpSpPr>
          <p:nvPr/>
        </p:nvGrpSpPr>
        <p:grpSpPr bwMode="auto">
          <a:xfrm>
            <a:off x="2457450" y="1454150"/>
            <a:ext cx="2532063" cy="822325"/>
            <a:chOff x="2103" y="2696"/>
            <a:chExt cx="1595" cy="518"/>
          </a:xfrm>
        </p:grpSpPr>
        <p:sp>
          <p:nvSpPr>
            <p:cNvPr id="18495" name="AutoShape 7"/>
            <p:cNvSpPr>
              <a:spLocks noChangeArrowheads="1"/>
            </p:cNvSpPr>
            <p:nvPr/>
          </p:nvSpPr>
          <p:spPr bwMode="auto">
            <a:xfrm rot="10800000">
              <a:off x="2515" y="2744"/>
              <a:ext cx="544" cy="384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6" name="Line 8"/>
            <p:cNvSpPr>
              <a:spLocks noChangeShapeType="1"/>
            </p:cNvSpPr>
            <p:nvPr/>
          </p:nvSpPr>
          <p:spPr bwMode="auto">
            <a:xfrm>
              <a:off x="2377" y="2854"/>
              <a:ext cx="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97" name="Line 9"/>
            <p:cNvSpPr>
              <a:spLocks noChangeShapeType="1"/>
            </p:cNvSpPr>
            <p:nvPr/>
          </p:nvSpPr>
          <p:spPr bwMode="auto">
            <a:xfrm>
              <a:off x="2376" y="3025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98" name="Line 10"/>
            <p:cNvSpPr>
              <a:spLocks noChangeShapeType="1"/>
            </p:cNvSpPr>
            <p:nvPr/>
          </p:nvSpPr>
          <p:spPr bwMode="auto">
            <a:xfrm>
              <a:off x="3091" y="2936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99" name="Text Box 11"/>
            <p:cNvSpPr txBox="1">
              <a:spLocks noChangeArrowheads="1"/>
            </p:cNvSpPr>
            <p:nvPr/>
          </p:nvSpPr>
          <p:spPr bwMode="auto">
            <a:xfrm>
              <a:off x="2662" y="2777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18500" name="Text Box 12"/>
            <p:cNvSpPr txBox="1">
              <a:spLocks noChangeArrowheads="1"/>
            </p:cNvSpPr>
            <p:nvPr/>
          </p:nvSpPr>
          <p:spPr bwMode="auto">
            <a:xfrm>
              <a:off x="2103" y="2696"/>
              <a:ext cx="25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  <a:p>
              <a:pPr eaLnBrk="1" hangingPunct="1"/>
              <a:r>
                <a:rPr lang="en-GB"/>
                <a:t>B</a:t>
              </a:r>
            </a:p>
          </p:txBody>
        </p:sp>
        <p:sp>
          <p:nvSpPr>
            <p:cNvPr id="18501" name="Text Box 13"/>
            <p:cNvSpPr txBox="1">
              <a:spLocks noChangeArrowheads="1"/>
            </p:cNvSpPr>
            <p:nvPr/>
          </p:nvSpPr>
          <p:spPr bwMode="auto">
            <a:xfrm>
              <a:off x="3363" y="2786"/>
              <a:ext cx="3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</p:grpSp>
      <p:grpSp>
        <p:nvGrpSpPr>
          <p:cNvPr id="18439" name="Group 96"/>
          <p:cNvGrpSpPr>
            <a:grpSpLocks/>
          </p:cNvGrpSpPr>
          <p:nvPr/>
        </p:nvGrpSpPr>
        <p:grpSpPr bwMode="auto">
          <a:xfrm>
            <a:off x="1512888" y="2693988"/>
            <a:ext cx="6069012" cy="511175"/>
            <a:chOff x="953" y="1697"/>
            <a:chExt cx="3823" cy="322"/>
          </a:xfrm>
        </p:grpSpPr>
        <p:grpSp>
          <p:nvGrpSpPr>
            <p:cNvPr id="18454" name="Group 59"/>
            <p:cNvGrpSpPr>
              <a:grpSpLocks/>
            </p:cNvGrpSpPr>
            <p:nvPr/>
          </p:nvGrpSpPr>
          <p:grpSpPr bwMode="auto">
            <a:xfrm>
              <a:off x="953" y="1697"/>
              <a:ext cx="447" cy="322"/>
              <a:chOff x="953" y="1697"/>
              <a:chExt cx="447" cy="322"/>
            </a:xfrm>
          </p:grpSpPr>
          <p:sp>
            <p:nvSpPr>
              <p:cNvPr id="18491" name="Line 14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92" name="Line 15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93" name="Line 16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94" name="Line 17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8455" name="Group 60"/>
            <p:cNvGrpSpPr>
              <a:grpSpLocks/>
            </p:cNvGrpSpPr>
            <p:nvPr/>
          </p:nvGrpSpPr>
          <p:grpSpPr bwMode="auto">
            <a:xfrm>
              <a:off x="2752" y="1697"/>
              <a:ext cx="447" cy="322"/>
              <a:chOff x="953" y="1697"/>
              <a:chExt cx="447" cy="322"/>
            </a:xfrm>
          </p:grpSpPr>
          <p:sp>
            <p:nvSpPr>
              <p:cNvPr id="18487" name="Line 61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88" name="Line 62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89" name="Line 63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90" name="Line 64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8456" name="Group 65"/>
            <p:cNvGrpSpPr>
              <a:grpSpLocks/>
            </p:cNvGrpSpPr>
            <p:nvPr/>
          </p:nvGrpSpPr>
          <p:grpSpPr bwMode="auto">
            <a:xfrm>
              <a:off x="1849" y="1697"/>
              <a:ext cx="447" cy="322"/>
              <a:chOff x="953" y="1697"/>
              <a:chExt cx="447" cy="322"/>
            </a:xfrm>
          </p:grpSpPr>
          <p:sp>
            <p:nvSpPr>
              <p:cNvPr id="18483" name="Line 66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84" name="Line 67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85" name="Line 68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86" name="Line 69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8457" name="Group 70"/>
            <p:cNvGrpSpPr>
              <a:grpSpLocks/>
            </p:cNvGrpSpPr>
            <p:nvPr/>
          </p:nvGrpSpPr>
          <p:grpSpPr bwMode="auto">
            <a:xfrm>
              <a:off x="1397" y="1697"/>
              <a:ext cx="447" cy="322"/>
              <a:chOff x="953" y="1697"/>
              <a:chExt cx="447" cy="322"/>
            </a:xfrm>
          </p:grpSpPr>
          <p:sp>
            <p:nvSpPr>
              <p:cNvPr id="18479" name="Line 71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80" name="Line 72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81" name="Line 73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82" name="Line 74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8458" name="Group 75"/>
            <p:cNvGrpSpPr>
              <a:grpSpLocks/>
            </p:cNvGrpSpPr>
            <p:nvPr/>
          </p:nvGrpSpPr>
          <p:grpSpPr bwMode="auto">
            <a:xfrm>
              <a:off x="3218" y="1697"/>
              <a:ext cx="447" cy="322"/>
              <a:chOff x="953" y="1697"/>
              <a:chExt cx="447" cy="322"/>
            </a:xfrm>
          </p:grpSpPr>
          <p:sp>
            <p:nvSpPr>
              <p:cNvPr id="18475" name="Line 76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76" name="Line 77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77" name="Line 78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78" name="Line 79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8459" name="Group 80"/>
            <p:cNvGrpSpPr>
              <a:grpSpLocks/>
            </p:cNvGrpSpPr>
            <p:nvPr/>
          </p:nvGrpSpPr>
          <p:grpSpPr bwMode="auto">
            <a:xfrm>
              <a:off x="3676" y="1697"/>
              <a:ext cx="447" cy="322"/>
              <a:chOff x="953" y="1697"/>
              <a:chExt cx="447" cy="322"/>
            </a:xfrm>
          </p:grpSpPr>
          <p:sp>
            <p:nvSpPr>
              <p:cNvPr id="18471" name="Line 81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72" name="Line 82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73" name="Line 83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74" name="Line 84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8460" name="Group 85"/>
            <p:cNvGrpSpPr>
              <a:grpSpLocks/>
            </p:cNvGrpSpPr>
            <p:nvPr/>
          </p:nvGrpSpPr>
          <p:grpSpPr bwMode="auto">
            <a:xfrm>
              <a:off x="2312" y="1697"/>
              <a:ext cx="447" cy="322"/>
              <a:chOff x="953" y="1697"/>
              <a:chExt cx="447" cy="322"/>
            </a:xfrm>
          </p:grpSpPr>
          <p:sp>
            <p:nvSpPr>
              <p:cNvPr id="18467" name="Line 86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8" name="Line 87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9" name="Line 88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70" name="Line 89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8461" name="Line 90"/>
            <p:cNvSpPr>
              <a:spLocks noChangeShapeType="1"/>
            </p:cNvSpPr>
            <p:nvPr/>
          </p:nvSpPr>
          <p:spPr bwMode="auto">
            <a:xfrm>
              <a:off x="4577" y="2012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8462" name="Group 91"/>
            <p:cNvGrpSpPr>
              <a:grpSpLocks/>
            </p:cNvGrpSpPr>
            <p:nvPr/>
          </p:nvGrpSpPr>
          <p:grpSpPr bwMode="auto">
            <a:xfrm>
              <a:off x="4135" y="1697"/>
              <a:ext cx="447" cy="322"/>
              <a:chOff x="953" y="1697"/>
              <a:chExt cx="447" cy="322"/>
            </a:xfrm>
          </p:grpSpPr>
          <p:sp>
            <p:nvSpPr>
              <p:cNvPr id="18463" name="Line 92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4" name="Line 93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5" name="Line 94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6" name="Line 95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8440" name="Text Box 97"/>
          <p:cNvSpPr txBox="1">
            <a:spLocks noChangeArrowheads="1"/>
          </p:cNvSpPr>
          <p:nvPr/>
        </p:nvSpPr>
        <p:spPr bwMode="auto">
          <a:xfrm>
            <a:off x="815975" y="27098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A</a:t>
            </a:r>
          </a:p>
        </p:txBody>
      </p:sp>
      <p:sp>
        <p:nvSpPr>
          <p:cNvPr id="18441" name="Text Box 98"/>
          <p:cNvSpPr txBox="1">
            <a:spLocks noChangeArrowheads="1"/>
          </p:cNvSpPr>
          <p:nvPr/>
        </p:nvSpPr>
        <p:spPr bwMode="auto">
          <a:xfrm>
            <a:off x="831850" y="357505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B</a:t>
            </a:r>
          </a:p>
        </p:txBody>
      </p:sp>
      <p:grpSp>
        <p:nvGrpSpPr>
          <p:cNvPr id="18442" name="Group 110"/>
          <p:cNvGrpSpPr>
            <a:grpSpLocks/>
          </p:cNvGrpSpPr>
          <p:nvPr/>
        </p:nvGrpSpPr>
        <p:grpSpPr bwMode="auto">
          <a:xfrm>
            <a:off x="1512888" y="3475038"/>
            <a:ext cx="6084887" cy="511175"/>
            <a:chOff x="953" y="2189"/>
            <a:chExt cx="3833" cy="322"/>
          </a:xfrm>
        </p:grpSpPr>
        <p:sp>
          <p:nvSpPr>
            <p:cNvPr id="18447" name="Line 100"/>
            <p:cNvSpPr>
              <a:spLocks noChangeShapeType="1"/>
            </p:cNvSpPr>
            <p:nvPr/>
          </p:nvSpPr>
          <p:spPr bwMode="auto">
            <a:xfrm>
              <a:off x="953" y="2503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48" name="Line 101"/>
            <p:cNvSpPr>
              <a:spLocks noChangeShapeType="1"/>
            </p:cNvSpPr>
            <p:nvPr/>
          </p:nvSpPr>
          <p:spPr bwMode="auto">
            <a:xfrm flipV="1">
              <a:off x="1194" y="2189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49" name="Line 103"/>
            <p:cNvSpPr>
              <a:spLocks noChangeShapeType="1"/>
            </p:cNvSpPr>
            <p:nvPr/>
          </p:nvSpPr>
          <p:spPr bwMode="auto">
            <a:xfrm flipV="1">
              <a:off x="2301" y="2197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50" name="Line 105"/>
            <p:cNvSpPr>
              <a:spLocks noChangeShapeType="1"/>
            </p:cNvSpPr>
            <p:nvPr/>
          </p:nvSpPr>
          <p:spPr bwMode="auto">
            <a:xfrm>
              <a:off x="1194" y="2200"/>
              <a:ext cx="11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51" name="Line 106"/>
            <p:cNvSpPr>
              <a:spLocks noChangeShapeType="1"/>
            </p:cNvSpPr>
            <p:nvPr/>
          </p:nvSpPr>
          <p:spPr bwMode="auto">
            <a:xfrm>
              <a:off x="2294" y="2503"/>
              <a:ext cx="16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52" name="Line 107"/>
            <p:cNvSpPr>
              <a:spLocks noChangeShapeType="1"/>
            </p:cNvSpPr>
            <p:nvPr/>
          </p:nvSpPr>
          <p:spPr bwMode="auto">
            <a:xfrm flipV="1">
              <a:off x="3954" y="2195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53" name="Line 108"/>
            <p:cNvSpPr>
              <a:spLocks noChangeShapeType="1"/>
            </p:cNvSpPr>
            <p:nvPr/>
          </p:nvSpPr>
          <p:spPr bwMode="auto">
            <a:xfrm>
              <a:off x="3948" y="2199"/>
              <a:ext cx="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8443" name="Text Box 109"/>
          <p:cNvSpPr txBox="1">
            <a:spLocks noChangeArrowheads="1"/>
          </p:cNvSpPr>
          <p:nvPr/>
        </p:nvSpPr>
        <p:spPr bwMode="auto">
          <a:xfrm>
            <a:off x="781050" y="4538663"/>
            <a:ext cx="582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X</a:t>
            </a:r>
          </a:p>
        </p:txBody>
      </p:sp>
      <p:sp>
        <p:nvSpPr>
          <p:cNvPr id="18444" name="Text Box 154"/>
          <p:cNvSpPr txBox="1">
            <a:spLocks noChangeArrowheads="1"/>
          </p:cNvSpPr>
          <p:nvPr/>
        </p:nvSpPr>
        <p:spPr bwMode="auto">
          <a:xfrm>
            <a:off x="1584325" y="4056063"/>
            <a:ext cx="6175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/>
              <a:t>t1</a:t>
            </a:r>
          </a:p>
        </p:txBody>
      </p:sp>
      <p:sp>
        <p:nvSpPr>
          <p:cNvPr id="18445" name="Text Box 155"/>
          <p:cNvSpPr txBox="1">
            <a:spLocks noChangeArrowheads="1"/>
          </p:cNvSpPr>
          <p:nvPr/>
        </p:nvSpPr>
        <p:spPr bwMode="auto">
          <a:xfrm>
            <a:off x="3344863" y="4052888"/>
            <a:ext cx="6175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/>
              <a:t>t2</a:t>
            </a:r>
          </a:p>
        </p:txBody>
      </p:sp>
      <p:sp>
        <p:nvSpPr>
          <p:cNvPr id="18446" name="Text Box 156"/>
          <p:cNvSpPr txBox="1">
            <a:spLocks noChangeArrowheads="1"/>
          </p:cNvSpPr>
          <p:nvPr/>
        </p:nvSpPr>
        <p:spPr bwMode="auto">
          <a:xfrm>
            <a:off x="5984875" y="4016375"/>
            <a:ext cx="6175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/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396213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194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8BDC5CD-BBF3-48DB-89BD-41681B7E7F83}" type="slidenum">
              <a:rPr lang="en-GB" b="0">
                <a:solidFill>
                  <a:schemeClr val="tx2"/>
                </a:solidFill>
              </a:rPr>
              <a:pPr eaLnBrk="1" hangingPunct="1"/>
              <a:t>17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3.2</a:t>
            </a: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1397000" y="796925"/>
            <a:ext cx="4821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0"/>
              <a:t>Complete the X waveform:</a:t>
            </a:r>
          </a:p>
        </p:txBody>
      </p:sp>
      <p:grpSp>
        <p:nvGrpSpPr>
          <p:cNvPr id="19462" name="Group 4"/>
          <p:cNvGrpSpPr>
            <a:grpSpLocks/>
          </p:cNvGrpSpPr>
          <p:nvPr/>
        </p:nvGrpSpPr>
        <p:grpSpPr bwMode="auto">
          <a:xfrm>
            <a:off x="2673350" y="1387475"/>
            <a:ext cx="2532063" cy="822325"/>
            <a:chOff x="2103" y="2696"/>
            <a:chExt cx="1595" cy="518"/>
          </a:xfrm>
        </p:grpSpPr>
        <p:sp>
          <p:nvSpPr>
            <p:cNvPr id="19550" name="AutoShape 5"/>
            <p:cNvSpPr>
              <a:spLocks noChangeArrowheads="1"/>
            </p:cNvSpPr>
            <p:nvPr/>
          </p:nvSpPr>
          <p:spPr bwMode="auto">
            <a:xfrm rot="10800000">
              <a:off x="2515" y="2744"/>
              <a:ext cx="544" cy="384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1" name="Line 6"/>
            <p:cNvSpPr>
              <a:spLocks noChangeShapeType="1"/>
            </p:cNvSpPr>
            <p:nvPr/>
          </p:nvSpPr>
          <p:spPr bwMode="auto">
            <a:xfrm>
              <a:off x="2377" y="2854"/>
              <a:ext cx="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552" name="Line 7"/>
            <p:cNvSpPr>
              <a:spLocks noChangeShapeType="1"/>
            </p:cNvSpPr>
            <p:nvPr/>
          </p:nvSpPr>
          <p:spPr bwMode="auto">
            <a:xfrm>
              <a:off x="2376" y="3025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553" name="Line 8"/>
            <p:cNvSpPr>
              <a:spLocks noChangeShapeType="1"/>
            </p:cNvSpPr>
            <p:nvPr/>
          </p:nvSpPr>
          <p:spPr bwMode="auto">
            <a:xfrm>
              <a:off x="3091" y="2936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554" name="Text Box 9"/>
            <p:cNvSpPr txBox="1">
              <a:spLocks noChangeArrowheads="1"/>
            </p:cNvSpPr>
            <p:nvPr/>
          </p:nvSpPr>
          <p:spPr bwMode="auto">
            <a:xfrm>
              <a:off x="2662" y="2777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19555" name="Text Box 10"/>
            <p:cNvSpPr txBox="1">
              <a:spLocks noChangeArrowheads="1"/>
            </p:cNvSpPr>
            <p:nvPr/>
          </p:nvSpPr>
          <p:spPr bwMode="auto">
            <a:xfrm>
              <a:off x="2103" y="2696"/>
              <a:ext cx="25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  <a:p>
              <a:pPr eaLnBrk="1" hangingPunct="1"/>
              <a:r>
                <a:rPr lang="en-GB"/>
                <a:t>B</a:t>
              </a:r>
            </a:p>
          </p:txBody>
        </p:sp>
        <p:sp>
          <p:nvSpPr>
            <p:cNvPr id="19556" name="Text Box 11"/>
            <p:cNvSpPr txBox="1">
              <a:spLocks noChangeArrowheads="1"/>
            </p:cNvSpPr>
            <p:nvPr/>
          </p:nvSpPr>
          <p:spPr bwMode="auto">
            <a:xfrm>
              <a:off x="3363" y="2786"/>
              <a:ext cx="3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</p:grpSp>
      <p:grpSp>
        <p:nvGrpSpPr>
          <p:cNvPr id="19463" name="Group 12"/>
          <p:cNvGrpSpPr>
            <a:grpSpLocks/>
          </p:cNvGrpSpPr>
          <p:nvPr/>
        </p:nvGrpSpPr>
        <p:grpSpPr bwMode="auto">
          <a:xfrm>
            <a:off x="1512888" y="2693988"/>
            <a:ext cx="6069012" cy="511175"/>
            <a:chOff x="953" y="1697"/>
            <a:chExt cx="3823" cy="322"/>
          </a:xfrm>
        </p:grpSpPr>
        <p:grpSp>
          <p:nvGrpSpPr>
            <p:cNvPr id="19509" name="Group 13"/>
            <p:cNvGrpSpPr>
              <a:grpSpLocks/>
            </p:cNvGrpSpPr>
            <p:nvPr/>
          </p:nvGrpSpPr>
          <p:grpSpPr bwMode="auto">
            <a:xfrm>
              <a:off x="953" y="1697"/>
              <a:ext cx="447" cy="322"/>
              <a:chOff x="953" y="1697"/>
              <a:chExt cx="447" cy="322"/>
            </a:xfrm>
          </p:grpSpPr>
          <p:sp>
            <p:nvSpPr>
              <p:cNvPr id="19546" name="Line 14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47" name="Line 15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48" name="Line 16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49" name="Line 17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9510" name="Group 18"/>
            <p:cNvGrpSpPr>
              <a:grpSpLocks/>
            </p:cNvGrpSpPr>
            <p:nvPr/>
          </p:nvGrpSpPr>
          <p:grpSpPr bwMode="auto">
            <a:xfrm>
              <a:off x="2752" y="1697"/>
              <a:ext cx="447" cy="322"/>
              <a:chOff x="953" y="1697"/>
              <a:chExt cx="447" cy="322"/>
            </a:xfrm>
          </p:grpSpPr>
          <p:sp>
            <p:nvSpPr>
              <p:cNvPr id="19542" name="Line 19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43" name="Line 20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44" name="Line 21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45" name="Line 22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9511" name="Group 23"/>
            <p:cNvGrpSpPr>
              <a:grpSpLocks/>
            </p:cNvGrpSpPr>
            <p:nvPr/>
          </p:nvGrpSpPr>
          <p:grpSpPr bwMode="auto">
            <a:xfrm>
              <a:off x="1849" y="1697"/>
              <a:ext cx="447" cy="322"/>
              <a:chOff x="953" y="1697"/>
              <a:chExt cx="447" cy="322"/>
            </a:xfrm>
          </p:grpSpPr>
          <p:sp>
            <p:nvSpPr>
              <p:cNvPr id="19538" name="Line 24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39" name="Line 25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40" name="Line 26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41" name="Line 27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9512" name="Group 28"/>
            <p:cNvGrpSpPr>
              <a:grpSpLocks/>
            </p:cNvGrpSpPr>
            <p:nvPr/>
          </p:nvGrpSpPr>
          <p:grpSpPr bwMode="auto">
            <a:xfrm>
              <a:off x="1397" y="1697"/>
              <a:ext cx="447" cy="322"/>
              <a:chOff x="953" y="1697"/>
              <a:chExt cx="447" cy="322"/>
            </a:xfrm>
          </p:grpSpPr>
          <p:sp>
            <p:nvSpPr>
              <p:cNvPr id="19534" name="Line 29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35" name="Line 30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36" name="Line 31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37" name="Line 32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9513" name="Group 33"/>
            <p:cNvGrpSpPr>
              <a:grpSpLocks/>
            </p:cNvGrpSpPr>
            <p:nvPr/>
          </p:nvGrpSpPr>
          <p:grpSpPr bwMode="auto">
            <a:xfrm>
              <a:off x="3218" y="1697"/>
              <a:ext cx="447" cy="322"/>
              <a:chOff x="953" y="1697"/>
              <a:chExt cx="447" cy="322"/>
            </a:xfrm>
          </p:grpSpPr>
          <p:sp>
            <p:nvSpPr>
              <p:cNvPr id="19530" name="Line 34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31" name="Line 35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32" name="Line 36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33" name="Line 37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9514" name="Group 38"/>
            <p:cNvGrpSpPr>
              <a:grpSpLocks/>
            </p:cNvGrpSpPr>
            <p:nvPr/>
          </p:nvGrpSpPr>
          <p:grpSpPr bwMode="auto">
            <a:xfrm>
              <a:off x="3676" y="1697"/>
              <a:ext cx="447" cy="322"/>
              <a:chOff x="953" y="1697"/>
              <a:chExt cx="447" cy="322"/>
            </a:xfrm>
          </p:grpSpPr>
          <p:sp>
            <p:nvSpPr>
              <p:cNvPr id="19526" name="Line 39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27" name="Line 40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28" name="Line 41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29" name="Line 42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9515" name="Group 43"/>
            <p:cNvGrpSpPr>
              <a:grpSpLocks/>
            </p:cNvGrpSpPr>
            <p:nvPr/>
          </p:nvGrpSpPr>
          <p:grpSpPr bwMode="auto">
            <a:xfrm>
              <a:off x="2312" y="1697"/>
              <a:ext cx="447" cy="322"/>
              <a:chOff x="953" y="1697"/>
              <a:chExt cx="447" cy="322"/>
            </a:xfrm>
          </p:grpSpPr>
          <p:sp>
            <p:nvSpPr>
              <p:cNvPr id="19522" name="Line 44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23" name="Line 45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24" name="Line 46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25" name="Line 47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516" name="Line 48"/>
            <p:cNvSpPr>
              <a:spLocks noChangeShapeType="1"/>
            </p:cNvSpPr>
            <p:nvPr/>
          </p:nvSpPr>
          <p:spPr bwMode="auto">
            <a:xfrm>
              <a:off x="4577" y="2012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9517" name="Group 49"/>
            <p:cNvGrpSpPr>
              <a:grpSpLocks/>
            </p:cNvGrpSpPr>
            <p:nvPr/>
          </p:nvGrpSpPr>
          <p:grpSpPr bwMode="auto">
            <a:xfrm>
              <a:off x="4135" y="1697"/>
              <a:ext cx="447" cy="322"/>
              <a:chOff x="953" y="1697"/>
              <a:chExt cx="447" cy="322"/>
            </a:xfrm>
          </p:grpSpPr>
          <p:sp>
            <p:nvSpPr>
              <p:cNvPr id="19518" name="Line 50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19" name="Line 51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20" name="Line 52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21" name="Line 53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9464" name="Text Box 54"/>
          <p:cNvSpPr txBox="1">
            <a:spLocks noChangeArrowheads="1"/>
          </p:cNvSpPr>
          <p:nvPr/>
        </p:nvSpPr>
        <p:spPr bwMode="auto">
          <a:xfrm>
            <a:off x="815975" y="27098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A</a:t>
            </a:r>
          </a:p>
        </p:txBody>
      </p:sp>
      <p:sp>
        <p:nvSpPr>
          <p:cNvPr id="19465" name="Text Box 55"/>
          <p:cNvSpPr txBox="1">
            <a:spLocks noChangeArrowheads="1"/>
          </p:cNvSpPr>
          <p:nvPr/>
        </p:nvSpPr>
        <p:spPr bwMode="auto">
          <a:xfrm>
            <a:off x="831850" y="357505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B</a:t>
            </a:r>
          </a:p>
        </p:txBody>
      </p:sp>
      <p:grpSp>
        <p:nvGrpSpPr>
          <p:cNvPr id="19466" name="Group 56"/>
          <p:cNvGrpSpPr>
            <a:grpSpLocks/>
          </p:cNvGrpSpPr>
          <p:nvPr/>
        </p:nvGrpSpPr>
        <p:grpSpPr bwMode="auto">
          <a:xfrm>
            <a:off x="1512888" y="3475038"/>
            <a:ext cx="6084887" cy="511175"/>
            <a:chOff x="953" y="2189"/>
            <a:chExt cx="3833" cy="322"/>
          </a:xfrm>
        </p:grpSpPr>
        <p:sp>
          <p:nvSpPr>
            <p:cNvPr id="19502" name="Line 57"/>
            <p:cNvSpPr>
              <a:spLocks noChangeShapeType="1"/>
            </p:cNvSpPr>
            <p:nvPr/>
          </p:nvSpPr>
          <p:spPr bwMode="auto">
            <a:xfrm>
              <a:off x="953" y="2503"/>
              <a:ext cx="24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503" name="Line 58"/>
            <p:cNvSpPr>
              <a:spLocks noChangeShapeType="1"/>
            </p:cNvSpPr>
            <p:nvPr/>
          </p:nvSpPr>
          <p:spPr bwMode="auto">
            <a:xfrm flipV="1">
              <a:off x="1194" y="2189"/>
              <a:ext cx="0" cy="31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504" name="Line 59"/>
            <p:cNvSpPr>
              <a:spLocks noChangeShapeType="1"/>
            </p:cNvSpPr>
            <p:nvPr/>
          </p:nvSpPr>
          <p:spPr bwMode="auto">
            <a:xfrm flipV="1">
              <a:off x="2301" y="2197"/>
              <a:ext cx="0" cy="31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505" name="Line 60"/>
            <p:cNvSpPr>
              <a:spLocks noChangeShapeType="1"/>
            </p:cNvSpPr>
            <p:nvPr/>
          </p:nvSpPr>
          <p:spPr bwMode="auto">
            <a:xfrm>
              <a:off x="1194" y="2200"/>
              <a:ext cx="111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506" name="Line 61"/>
            <p:cNvSpPr>
              <a:spLocks noChangeShapeType="1"/>
            </p:cNvSpPr>
            <p:nvPr/>
          </p:nvSpPr>
          <p:spPr bwMode="auto">
            <a:xfrm>
              <a:off x="2294" y="2503"/>
              <a:ext cx="16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507" name="Line 62"/>
            <p:cNvSpPr>
              <a:spLocks noChangeShapeType="1"/>
            </p:cNvSpPr>
            <p:nvPr/>
          </p:nvSpPr>
          <p:spPr bwMode="auto">
            <a:xfrm flipV="1">
              <a:off x="3954" y="2195"/>
              <a:ext cx="0" cy="31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508" name="Line 63"/>
            <p:cNvSpPr>
              <a:spLocks noChangeShapeType="1"/>
            </p:cNvSpPr>
            <p:nvPr/>
          </p:nvSpPr>
          <p:spPr bwMode="auto">
            <a:xfrm>
              <a:off x="3948" y="2199"/>
              <a:ext cx="83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9467" name="Text Box 64"/>
          <p:cNvSpPr txBox="1">
            <a:spLocks noChangeArrowheads="1"/>
          </p:cNvSpPr>
          <p:nvPr/>
        </p:nvSpPr>
        <p:spPr bwMode="auto">
          <a:xfrm>
            <a:off x="781050" y="4538663"/>
            <a:ext cx="582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X</a:t>
            </a:r>
          </a:p>
        </p:txBody>
      </p:sp>
      <p:sp>
        <p:nvSpPr>
          <p:cNvPr id="129090" name="Line 66"/>
          <p:cNvSpPr>
            <a:spLocks noChangeShapeType="1"/>
          </p:cNvSpPr>
          <p:nvPr/>
        </p:nvSpPr>
        <p:spPr bwMode="auto">
          <a:xfrm>
            <a:off x="1525588" y="4933950"/>
            <a:ext cx="38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3" name="Group 98"/>
          <p:cNvGrpSpPr>
            <a:grpSpLocks/>
          </p:cNvGrpSpPr>
          <p:nvPr/>
        </p:nvGrpSpPr>
        <p:grpSpPr bwMode="auto">
          <a:xfrm>
            <a:off x="1908175" y="4435475"/>
            <a:ext cx="1758950" cy="511175"/>
            <a:chOff x="1202" y="2794"/>
            <a:chExt cx="1108" cy="322"/>
          </a:xfrm>
        </p:grpSpPr>
        <p:sp>
          <p:nvSpPr>
            <p:cNvPr id="19499" name="Line 67"/>
            <p:cNvSpPr>
              <a:spLocks noChangeShapeType="1"/>
            </p:cNvSpPr>
            <p:nvPr/>
          </p:nvSpPr>
          <p:spPr bwMode="auto">
            <a:xfrm flipV="1">
              <a:off x="1202" y="2794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500" name="Line 68"/>
            <p:cNvSpPr>
              <a:spLocks noChangeShapeType="1"/>
            </p:cNvSpPr>
            <p:nvPr/>
          </p:nvSpPr>
          <p:spPr bwMode="auto">
            <a:xfrm>
              <a:off x="1212" y="2794"/>
              <a:ext cx="10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501" name="Line 74"/>
            <p:cNvSpPr>
              <a:spLocks noChangeShapeType="1"/>
            </p:cNvSpPr>
            <p:nvPr/>
          </p:nvSpPr>
          <p:spPr bwMode="auto">
            <a:xfrm flipV="1">
              <a:off x="2304" y="2802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29106" name="Line 82"/>
          <p:cNvSpPr>
            <a:spLocks noChangeShapeType="1"/>
          </p:cNvSpPr>
          <p:nvPr/>
        </p:nvSpPr>
        <p:spPr bwMode="auto">
          <a:xfrm>
            <a:off x="6230938" y="443547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3683000" y="4435475"/>
            <a:ext cx="2547938" cy="511175"/>
            <a:chOff x="2320" y="2794"/>
            <a:chExt cx="1605" cy="322"/>
          </a:xfrm>
        </p:grpSpPr>
        <p:grpSp>
          <p:nvGrpSpPr>
            <p:cNvPr id="19482" name="Group 69"/>
            <p:cNvGrpSpPr>
              <a:grpSpLocks/>
            </p:cNvGrpSpPr>
            <p:nvPr/>
          </p:nvGrpSpPr>
          <p:grpSpPr bwMode="auto">
            <a:xfrm>
              <a:off x="2760" y="2794"/>
              <a:ext cx="447" cy="322"/>
              <a:chOff x="953" y="1697"/>
              <a:chExt cx="447" cy="322"/>
            </a:xfrm>
          </p:grpSpPr>
          <p:sp>
            <p:nvSpPr>
              <p:cNvPr id="19495" name="Line 70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96" name="Line 71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97" name="Line 72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98" name="Line 73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9483" name="Group 75"/>
            <p:cNvGrpSpPr>
              <a:grpSpLocks/>
            </p:cNvGrpSpPr>
            <p:nvPr/>
          </p:nvGrpSpPr>
          <p:grpSpPr bwMode="auto">
            <a:xfrm>
              <a:off x="3226" y="2794"/>
              <a:ext cx="447" cy="322"/>
              <a:chOff x="953" y="1697"/>
              <a:chExt cx="447" cy="322"/>
            </a:xfrm>
          </p:grpSpPr>
          <p:sp>
            <p:nvSpPr>
              <p:cNvPr id="19491" name="Line 76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92" name="Line 77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93" name="Line 78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94" name="Line 79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484" name="Line 80"/>
            <p:cNvSpPr>
              <a:spLocks noChangeShapeType="1"/>
            </p:cNvSpPr>
            <p:nvPr/>
          </p:nvSpPr>
          <p:spPr bwMode="auto">
            <a:xfrm>
              <a:off x="3684" y="3108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85" name="Line 81"/>
            <p:cNvSpPr>
              <a:spLocks noChangeShapeType="1"/>
            </p:cNvSpPr>
            <p:nvPr/>
          </p:nvSpPr>
          <p:spPr bwMode="auto">
            <a:xfrm flipV="1">
              <a:off x="3925" y="2794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9486" name="Group 83"/>
            <p:cNvGrpSpPr>
              <a:grpSpLocks/>
            </p:cNvGrpSpPr>
            <p:nvPr/>
          </p:nvGrpSpPr>
          <p:grpSpPr bwMode="auto">
            <a:xfrm>
              <a:off x="2320" y="2794"/>
              <a:ext cx="447" cy="322"/>
              <a:chOff x="953" y="1697"/>
              <a:chExt cx="447" cy="322"/>
            </a:xfrm>
          </p:grpSpPr>
          <p:sp>
            <p:nvSpPr>
              <p:cNvPr id="19487" name="Line 84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88" name="Line 85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89" name="Line 86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90" name="Line 87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29112" name="AutoShape 88"/>
          <p:cNvSpPr>
            <a:spLocks/>
          </p:cNvSpPr>
          <p:nvPr/>
        </p:nvSpPr>
        <p:spPr bwMode="auto">
          <a:xfrm rot="-5400000">
            <a:off x="2661444" y="4341019"/>
            <a:ext cx="263525" cy="1712913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113" name="AutoShape 89"/>
          <p:cNvSpPr>
            <a:spLocks/>
          </p:cNvSpPr>
          <p:nvPr/>
        </p:nvSpPr>
        <p:spPr bwMode="auto">
          <a:xfrm rot="-5400000">
            <a:off x="4801394" y="3971132"/>
            <a:ext cx="247650" cy="2493962"/>
          </a:xfrm>
          <a:prstGeom prst="leftBrace">
            <a:avLst>
              <a:gd name="adj1" fmla="val 8392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114" name="AutoShape 90"/>
          <p:cNvSpPr>
            <a:spLocks/>
          </p:cNvSpPr>
          <p:nvPr/>
        </p:nvSpPr>
        <p:spPr bwMode="auto">
          <a:xfrm rot="-5400000">
            <a:off x="6760369" y="4583906"/>
            <a:ext cx="263525" cy="1281113"/>
          </a:xfrm>
          <a:prstGeom prst="leftBrace">
            <a:avLst>
              <a:gd name="adj1" fmla="val 4051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115" name="Text Box 91"/>
          <p:cNvSpPr txBox="1">
            <a:spLocks noChangeArrowheads="1"/>
          </p:cNvSpPr>
          <p:nvPr/>
        </p:nvSpPr>
        <p:spPr bwMode="auto">
          <a:xfrm>
            <a:off x="1944688" y="5453063"/>
            <a:ext cx="162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b="0"/>
              <a:t>disabled</a:t>
            </a:r>
          </a:p>
        </p:txBody>
      </p:sp>
      <p:sp>
        <p:nvSpPr>
          <p:cNvPr id="129116" name="Text Box 92"/>
          <p:cNvSpPr txBox="1">
            <a:spLocks noChangeArrowheads="1"/>
          </p:cNvSpPr>
          <p:nvPr/>
        </p:nvSpPr>
        <p:spPr bwMode="auto">
          <a:xfrm>
            <a:off x="6249988" y="5367338"/>
            <a:ext cx="1528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b="0"/>
              <a:t>disabled</a:t>
            </a:r>
          </a:p>
        </p:txBody>
      </p:sp>
      <p:sp>
        <p:nvSpPr>
          <p:cNvPr id="129117" name="Text Box 93"/>
          <p:cNvSpPr txBox="1">
            <a:spLocks noChangeArrowheads="1"/>
          </p:cNvSpPr>
          <p:nvPr/>
        </p:nvSpPr>
        <p:spPr bwMode="auto">
          <a:xfrm>
            <a:off x="3717925" y="5365750"/>
            <a:ext cx="2143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b="0"/>
              <a:t>Enable A to pass through</a:t>
            </a:r>
          </a:p>
        </p:txBody>
      </p:sp>
      <p:sp>
        <p:nvSpPr>
          <p:cNvPr id="129118" name="AutoShape 94"/>
          <p:cNvSpPr>
            <a:spLocks noChangeArrowheads="1"/>
          </p:cNvSpPr>
          <p:nvPr/>
        </p:nvSpPr>
        <p:spPr bwMode="auto">
          <a:xfrm>
            <a:off x="5786438" y="615950"/>
            <a:ext cx="2892425" cy="1428750"/>
          </a:xfrm>
          <a:prstGeom prst="wedgeRoundRectCallout">
            <a:avLst>
              <a:gd name="adj1" fmla="val -61634"/>
              <a:gd name="adj2" fmla="val -1000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GB" b="0"/>
              <a:t>A can be data signal, B can be the control signal</a:t>
            </a:r>
          </a:p>
        </p:txBody>
      </p:sp>
      <p:sp>
        <p:nvSpPr>
          <p:cNvPr id="19479" name="Text Box 95"/>
          <p:cNvSpPr txBox="1">
            <a:spLocks noChangeArrowheads="1"/>
          </p:cNvSpPr>
          <p:nvPr/>
        </p:nvSpPr>
        <p:spPr bwMode="auto">
          <a:xfrm>
            <a:off x="1584325" y="4056063"/>
            <a:ext cx="6175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/>
              <a:t>t1</a:t>
            </a:r>
          </a:p>
        </p:txBody>
      </p:sp>
      <p:sp>
        <p:nvSpPr>
          <p:cNvPr id="19480" name="Text Box 96"/>
          <p:cNvSpPr txBox="1">
            <a:spLocks noChangeArrowheads="1"/>
          </p:cNvSpPr>
          <p:nvPr/>
        </p:nvSpPr>
        <p:spPr bwMode="auto">
          <a:xfrm>
            <a:off x="3344863" y="4052888"/>
            <a:ext cx="6175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/>
              <a:t>t2</a:t>
            </a:r>
          </a:p>
        </p:txBody>
      </p:sp>
      <p:sp>
        <p:nvSpPr>
          <p:cNvPr id="19481" name="Text Box 97"/>
          <p:cNvSpPr txBox="1">
            <a:spLocks noChangeArrowheads="1"/>
          </p:cNvSpPr>
          <p:nvPr/>
        </p:nvSpPr>
        <p:spPr bwMode="auto">
          <a:xfrm>
            <a:off x="5984875" y="4016375"/>
            <a:ext cx="6175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/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377700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9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90" grpId="0" animBg="1"/>
      <p:bldP spid="129106" grpId="0" animBg="1"/>
      <p:bldP spid="129112" grpId="0" animBg="1"/>
      <p:bldP spid="129113" grpId="0" animBg="1"/>
      <p:bldP spid="129114" grpId="0" animBg="1"/>
      <p:bldP spid="129115" grpId="0"/>
      <p:bldP spid="129116" grpId="0"/>
      <p:bldP spid="129117" grpId="0"/>
      <p:bldP spid="1291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204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D1872A6-FD5B-4422-BB6C-31DDFA12A191}" type="slidenum">
              <a:rPr lang="en-GB" b="0">
                <a:solidFill>
                  <a:schemeClr val="tx2"/>
                </a:solidFill>
              </a:rPr>
              <a:pPr eaLnBrk="1" hangingPunct="1"/>
              <a:t>18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3178175" y="590550"/>
            <a:ext cx="2286000" cy="593725"/>
          </a:xfrm>
        </p:spPr>
        <p:txBody>
          <a:bodyPr/>
          <a:lstStyle/>
          <a:p>
            <a:pPr algn="ctr" eaLnBrk="1" hangingPunct="1"/>
            <a:r>
              <a:rPr lang="en-GB" sz="3200" smtClean="0">
                <a:solidFill>
                  <a:schemeClr val="tx1"/>
                </a:solidFill>
              </a:rPr>
              <a:t>AND Gate</a:t>
            </a:r>
          </a:p>
        </p:txBody>
      </p:sp>
      <p:graphicFrame>
        <p:nvGraphicFramePr>
          <p:cNvPr id="121909" name="Group 53"/>
          <p:cNvGraphicFramePr>
            <a:graphicFrameLocks noGrp="1"/>
          </p:cNvGraphicFramePr>
          <p:nvPr>
            <p:ph sz="half" idx="1"/>
          </p:nvPr>
        </p:nvGraphicFramePr>
        <p:xfrm>
          <a:off x="5073650" y="1685925"/>
          <a:ext cx="2630488" cy="2286000"/>
        </p:xfrm>
        <a:graphic>
          <a:graphicData uri="http://schemas.openxmlformats.org/drawingml/2006/table">
            <a:tbl>
              <a:tblPr/>
              <a:tblGrid>
                <a:gridCol w="876300"/>
                <a:gridCol w="877888"/>
                <a:gridCol w="876300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11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3.3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430338" y="4791075"/>
            <a:ext cx="5767387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>
                <a:solidFill>
                  <a:srgbClr val="CC3300"/>
                </a:solidFill>
              </a:rPr>
              <a:t>Only all</a:t>
            </a:r>
            <a:r>
              <a:rPr lang="en-GB"/>
              <a:t> inputs = 1 then output = 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>
                <a:solidFill>
                  <a:srgbClr val="CC3300"/>
                </a:solidFill>
              </a:rPr>
              <a:t>Any</a:t>
            </a:r>
            <a:r>
              <a:rPr lang="en-GB"/>
              <a:t> input = 0, output = 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/>
              <a:t>Has 1 output and minimum of 2 inputs</a:t>
            </a:r>
          </a:p>
        </p:txBody>
      </p:sp>
      <p:sp>
        <p:nvSpPr>
          <p:cNvPr id="121888" name="Text Box 32"/>
          <p:cNvSpPr txBox="1">
            <a:spLocks noChangeArrowheads="1"/>
          </p:cNvSpPr>
          <p:nvPr/>
        </p:nvSpPr>
        <p:spPr bwMode="auto">
          <a:xfrm>
            <a:off x="5238750" y="1131888"/>
            <a:ext cx="2411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>
                <a:solidFill>
                  <a:srgbClr val="CC3300"/>
                </a:solidFill>
              </a:rPr>
              <a:t>Truth Table</a:t>
            </a:r>
          </a:p>
        </p:txBody>
      </p:sp>
      <p:sp>
        <p:nvSpPr>
          <p:cNvPr id="121897" name="Text Box 41"/>
          <p:cNvSpPr txBox="1">
            <a:spLocks noChangeArrowheads="1"/>
          </p:cNvSpPr>
          <p:nvPr/>
        </p:nvSpPr>
        <p:spPr bwMode="auto">
          <a:xfrm>
            <a:off x="1276350" y="1325563"/>
            <a:ext cx="2411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>
                <a:solidFill>
                  <a:srgbClr val="CC3300"/>
                </a:solidFill>
              </a:rPr>
              <a:t>Symbol</a:t>
            </a:r>
          </a:p>
        </p:txBody>
      </p:sp>
      <p:sp>
        <p:nvSpPr>
          <p:cNvPr id="121898" name="Text Box 42"/>
          <p:cNvSpPr txBox="1">
            <a:spLocks noChangeArrowheads="1"/>
          </p:cNvSpPr>
          <p:nvPr/>
        </p:nvSpPr>
        <p:spPr bwMode="auto">
          <a:xfrm>
            <a:off x="1223963" y="2968625"/>
            <a:ext cx="2925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>
                <a:solidFill>
                  <a:srgbClr val="CC3300"/>
                </a:solidFill>
              </a:rPr>
              <a:t>Boolean Equation</a:t>
            </a:r>
          </a:p>
        </p:txBody>
      </p:sp>
      <p:sp>
        <p:nvSpPr>
          <p:cNvPr id="121899" name="Text Box 43"/>
          <p:cNvSpPr txBox="1">
            <a:spLocks noChangeArrowheads="1"/>
          </p:cNvSpPr>
          <p:nvPr/>
        </p:nvSpPr>
        <p:spPr bwMode="auto">
          <a:xfrm>
            <a:off x="1319213" y="4243388"/>
            <a:ext cx="1081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>
                <a:solidFill>
                  <a:srgbClr val="CC3300"/>
                </a:solidFill>
              </a:rPr>
              <a:t>Note: 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484313" y="1949450"/>
            <a:ext cx="2578100" cy="873125"/>
            <a:chOff x="1709" y="2516"/>
            <a:chExt cx="1624" cy="550"/>
          </a:xfrm>
        </p:grpSpPr>
        <p:sp>
          <p:nvSpPr>
            <p:cNvPr id="20519" name="Text Box 45"/>
            <p:cNvSpPr txBox="1">
              <a:spLocks noChangeArrowheads="1"/>
            </p:cNvSpPr>
            <p:nvPr/>
          </p:nvSpPr>
          <p:spPr bwMode="auto">
            <a:xfrm>
              <a:off x="1709" y="2516"/>
              <a:ext cx="25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  <a:p>
              <a:pPr eaLnBrk="1" hangingPunct="1"/>
              <a:r>
                <a:rPr lang="en-GB"/>
                <a:t>B</a:t>
              </a:r>
            </a:p>
          </p:txBody>
        </p:sp>
        <p:sp>
          <p:nvSpPr>
            <p:cNvPr id="20520" name="Text Box 46"/>
            <p:cNvSpPr txBox="1">
              <a:spLocks noChangeArrowheads="1"/>
            </p:cNvSpPr>
            <p:nvPr/>
          </p:nvSpPr>
          <p:spPr bwMode="auto">
            <a:xfrm>
              <a:off x="3078" y="262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3E5AB2"/>
                  </a:solidFill>
                </a:rPr>
                <a:t>X</a:t>
              </a:r>
            </a:p>
          </p:txBody>
        </p:sp>
        <p:sp>
          <p:nvSpPr>
            <p:cNvPr id="20521" name="AutoShape 47"/>
            <p:cNvSpPr>
              <a:spLocks noChangeArrowheads="1"/>
            </p:cNvSpPr>
            <p:nvPr/>
          </p:nvSpPr>
          <p:spPr bwMode="auto">
            <a:xfrm>
              <a:off x="2216" y="2535"/>
              <a:ext cx="595" cy="531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Line 48"/>
            <p:cNvSpPr>
              <a:spLocks noChangeShapeType="1"/>
            </p:cNvSpPr>
            <p:nvPr/>
          </p:nvSpPr>
          <p:spPr bwMode="auto">
            <a:xfrm>
              <a:off x="1964" y="2664"/>
              <a:ext cx="2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523" name="Line 49"/>
            <p:cNvSpPr>
              <a:spLocks noChangeShapeType="1"/>
            </p:cNvSpPr>
            <p:nvPr/>
          </p:nvSpPr>
          <p:spPr bwMode="auto">
            <a:xfrm>
              <a:off x="1963" y="2907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524" name="Line 50"/>
            <p:cNvSpPr>
              <a:spLocks noChangeShapeType="1"/>
            </p:cNvSpPr>
            <p:nvPr/>
          </p:nvSpPr>
          <p:spPr bwMode="auto">
            <a:xfrm>
              <a:off x="2807" y="2777"/>
              <a:ext cx="1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aphicFrame>
        <p:nvGraphicFramePr>
          <p:cNvPr id="121907" name="Object 51"/>
          <p:cNvGraphicFramePr>
            <a:graphicFrameLocks noGrp="1" noChangeAspect="1"/>
          </p:cNvGraphicFramePr>
          <p:nvPr>
            <p:ph sz="half" idx="2"/>
          </p:nvPr>
        </p:nvGraphicFramePr>
        <p:xfrm>
          <a:off x="1455738" y="3503613"/>
          <a:ext cx="254476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1002865" imgH="165028" progId="Equation.3">
                  <p:embed/>
                </p:oleObj>
              </mc:Choice>
              <mc:Fallback>
                <p:oleObj name="Equation" r:id="rId3" imgW="1002865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3503613"/>
                        <a:ext cx="2544762" cy="4175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4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/>
      <p:bldP spid="121888" grpId="0"/>
      <p:bldP spid="121897" grpId="0"/>
      <p:bldP spid="121898" grpId="0"/>
      <p:bldP spid="12189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215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4A0C661-E5FD-4A74-B1AE-286238E47549}" type="slidenum">
              <a:rPr lang="en-GB" b="0">
                <a:solidFill>
                  <a:schemeClr val="tx2"/>
                </a:solidFill>
              </a:rPr>
              <a:pPr eaLnBrk="1" hangingPunct="1"/>
              <a:t>19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3.2</a:t>
            </a:r>
          </a:p>
        </p:txBody>
      </p:sp>
      <p:graphicFrame>
        <p:nvGraphicFramePr>
          <p:cNvPr id="21509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735138" y="1547813"/>
          <a:ext cx="1211262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3" imgW="520700" imgH="889000" progId="Equation.3">
                  <p:embed/>
                </p:oleObj>
              </mc:Choice>
              <mc:Fallback>
                <p:oleObj name="Equation" r:id="rId3" imgW="520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1547813"/>
                        <a:ext cx="1211262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1397000" y="796925"/>
            <a:ext cx="4821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0"/>
              <a:t>Complete the boolean equation:</a:t>
            </a:r>
          </a:p>
        </p:txBody>
      </p:sp>
    </p:spTree>
    <p:extLst>
      <p:ext uri="{BB962C8B-B14F-4D97-AF65-F5344CB8AC3E}">
        <p14:creationId xmlns:p14="http://schemas.microsoft.com/office/powerpoint/2010/main" val="41491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4F39DD2-88AE-492A-86AF-7D2CD8E6CB8A}" type="slidenum">
              <a:rPr lang="en-GB" b="0">
                <a:solidFill>
                  <a:schemeClr val="tx2"/>
                </a:solidFill>
              </a:rPr>
              <a:pPr eaLnBrk="1" hangingPunct="1"/>
              <a:t>2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0675" y="920750"/>
            <a:ext cx="5791200" cy="4495800"/>
          </a:xfrm>
        </p:spPr>
        <p:txBody>
          <a:bodyPr/>
          <a:lstStyle/>
          <a:p>
            <a:pPr marL="609600" indent="-609600" eaLnBrk="1" hangingPunct="1">
              <a:buClr>
                <a:srgbClr val="5E51C1"/>
              </a:buClr>
              <a:buFont typeface="Wingdings" pitchFamily="2" charset="2"/>
              <a:buAutoNum type="arabicPeriod"/>
            </a:pPr>
            <a:r>
              <a:rPr lang="en-GB" sz="2400" smtClean="0">
                <a:solidFill>
                  <a:srgbClr val="008000"/>
                </a:solidFill>
              </a:rPr>
              <a:t>Introductory Concepts</a:t>
            </a:r>
          </a:p>
          <a:p>
            <a:pPr marL="609600" indent="-609600" eaLnBrk="1" hangingPunct="1">
              <a:buClr>
                <a:srgbClr val="5E51C1"/>
              </a:buClr>
              <a:buFont typeface="Wingdings" pitchFamily="2" charset="2"/>
              <a:buAutoNum type="arabicPeriod"/>
            </a:pPr>
            <a:r>
              <a:rPr lang="en-GB" sz="2400" smtClean="0">
                <a:solidFill>
                  <a:srgbClr val="008000"/>
                </a:solidFill>
              </a:rPr>
              <a:t>Numbering Systems</a:t>
            </a:r>
          </a:p>
          <a:p>
            <a:pPr marL="609600" indent="-609600" eaLnBrk="1" hangingPunct="1">
              <a:buClr>
                <a:srgbClr val="5E51C1"/>
              </a:buClr>
              <a:buFont typeface="Wingdings" pitchFamily="2" charset="2"/>
              <a:buAutoNum type="arabicPeriod"/>
            </a:pPr>
            <a:r>
              <a:rPr lang="en-GB" b="1" smtClean="0">
                <a:solidFill>
                  <a:srgbClr val="FF0000"/>
                </a:solidFill>
              </a:rPr>
              <a:t>Boolean Algebra</a:t>
            </a:r>
          </a:p>
          <a:p>
            <a:pPr marL="609600" indent="-609600" eaLnBrk="1" hangingPunct="1">
              <a:buClr>
                <a:srgbClr val="5E51C1"/>
              </a:buClr>
              <a:buFont typeface="Wingdings" pitchFamily="2" charset="2"/>
              <a:buAutoNum type="arabicPeriod"/>
            </a:pPr>
            <a:r>
              <a:rPr lang="en-GB" sz="2400" b="1" smtClean="0">
                <a:solidFill>
                  <a:srgbClr val="5670C4"/>
                </a:solidFill>
              </a:rPr>
              <a:t>Combinational Logic</a:t>
            </a:r>
          </a:p>
          <a:p>
            <a:pPr marL="609600" indent="-609600" eaLnBrk="1" hangingPunct="1">
              <a:buClr>
                <a:srgbClr val="5E51C1"/>
              </a:buClr>
              <a:buFont typeface="Wingdings" pitchFamily="2" charset="2"/>
              <a:buAutoNum type="arabicPeriod"/>
            </a:pPr>
            <a:r>
              <a:rPr lang="en-GB" sz="2400" b="1" smtClean="0">
                <a:solidFill>
                  <a:srgbClr val="5670C4"/>
                </a:solidFill>
              </a:rPr>
              <a:t>Flip-Flops</a:t>
            </a:r>
          </a:p>
          <a:p>
            <a:pPr marL="609600" indent="-609600" eaLnBrk="1" hangingPunct="1">
              <a:buClr>
                <a:srgbClr val="5E51C1"/>
              </a:buClr>
              <a:buFont typeface="Wingdings" pitchFamily="2" charset="2"/>
              <a:buAutoNum type="arabicPeriod"/>
            </a:pPr>
            <a:r>
              <a:rPr lang="en-GB" sz="2400" b="1" smtClean="0">
                <a:solidFill>
                  <a:srgbClr val="5670C4"/>
                </a:solidFill>
              </a:rPr>
              <a:t>Arithmetic Circuits</a:t>
            </a:r>
          </a:p>
          <a:p>
            <a:pPr marL="609600" indent="-609600" eaLnBrk="1" hangingPunct="1">
              <a:buClr>
                <a:srgbClr val="5E51C1"/>
              </a:buClr>
              <a:buFont typeface="Wingdings" pitchFamily="2" charset="2"/>
              <a:buAutoNum type="arabicPeriod"/>
            </a:pPr>
            <a:r>
              <a:rPr lang="en-GB" sz="2400" b="1" smtClean="0">
                <a:solidFill>
                  <a:srgbClr val="5670C4"/>
                </a:solidFill>
              </a:rPr>
              <a:t>Counters &amp; Shift Registers		</a:t>
            </a:r>
          </a:p>
          <a:p>
            <a:pPr marL="609600" indent="-609600" eaLnBrk="1" hangingPunct="1">
              <a:buClr>
                <a:srgbClr val="5E51C1"/>
              </a:buClr>
              <a:buFont typeface="Wingdings" pitchFamily="2" charset="2"/>
              <a:buAutoNum type="arabicPeriod"/>
            </a:pPr>
            <a:r>
              <a:rPr lang="en-GB" sz="2400" b="1" smtClean="0">
                <a:solidFill>
                  <a:srgbClr val="5670C4"/>
                </a:solidFill>
              </a:rPr>
              <a:t>IC Logic Families			</a:t>
            </a:r>
          </a:p>
          <a:p>
            <a:pPr marL="609600" indent="-609600" eaLnBrk="1" hangingPunct="1">
              <a:buClr>
                <a:srgbClr val="5E51C1"/>
              </a:buClr>
              <a:buFont typeface="Wingdings" pitchFamily="2" charset="2"/>
              <a:buAutoNum type="arabicPeriod"/>
            </a:pPr>
            <a:r>
              <a:rPr lang="en-GB" sz="2400" b="1" smtClean="0">
                <a:solidFill>
                  <a:srgbClr val="5670C4"/>
                </a:solidFill>
              </a:rPr>
              <a:t>MSI Devices</a:t>
            </a:r>
            <a:r>
              <a:rPr lang="en-GB" sz="2400" b="1" smtClean="0">
                <a:solidFill>
                  <a:srgbClr val="5E51C1"/>
                </a:solidFill>
              </a:rPr>
              <a:t>		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GB" sz="2800" b="1" smtClean="0">
              <a:solidFill>
                <a:srgbClr val="5E51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70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225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45BDC32-D27A-4F63-8FE7-36D1484CE27D}" type="slidenum">
              <a:rPr lang="en-GB" b="0">
                <a:solidFill>
                  <a:schemeClr val="tx2"/>
                </a:solidFill>
              </a:rPr>
              <a:pPr eaLnBrk="1" hangingPunct="1"/>
              <a:t>20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3.2</a:t>
            </a:r>
          </a:p>
        </p:txBody>
      </p:sp>
      <p:graphicFrame>
        <p:nvGraphicFramePr>
          <p:cNvPr id="22533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573213" y="1547813"/>
          <a:ext cx="1536700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3" imgW="660400" imgH="889000" progId="Equation.3">
                  <p:embed/>
                </p:oleObj>
              </mc:Choice>
              <mc:Fallback>
                <p:oleObj name="Equation" r:id="rId3" imgW="660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1547813"/>
                        <a:ext cx="1536700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1397000" y="796925"/>
            <a:ext cx="4821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0"/>
              <a:t>Complete the boolean equation:</a:t>
            </a: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1446213" y="4687888"/>
            <a:ext cx="35242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Boolean Theorem 5 - 8</a:t>
            </a:r>
          </a:p>
        </p:txBody>
      </p:sp>
    </p:spTree>
    <p:extLst>
      <p:ext uri="{BB962C8B-B14F-4D97-AF65-F5344CB8AC3E}">
        <p14:creationId xmlns:p14="http://schemas.microsoft.com/office/powerpoint/2010/main" val="329421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235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BB89D26-A46E-4F77-AD74-D9A4CE5E7552}" type="slidenum">
              <a:rPr lang="en-GB" b="0">
                <a:solidFill>
                  <a:schemeClr val="tx2"/>
                </a:solidFill>
              </a:rPr>
              <a:pPr eaLnBrk="1" hangingPunct="1"/>
              <a:t>21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3.2</a:t>
            </a: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1397000" y="796925"/>
            <a:ext cx="4821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0"/>
              <a:t>Complete the X waveform:</a:t>
            </a:r>
          </a:p>
        </p:txBody>
      </p:sp>
      <p:grpSp>
        <p:nvGrpSpPr>
          <p:cNvPr id="23558" name="Group 12"/>
          <p:cNvGrpSpPr>
            <a:grpSpLocks/>
          </p:cNvGrpSpPr>
          <p:nvPr/>
        </p:nvGrpSpPr>
        <p:grpSpPr bwMode="auto">
          <a:xfrm>
            <a:off x="1512888" y="2693988"/>
            <a:ext cx="6069012" cy="511175"/>
            <a:chOff x="953" y="1697"/>
            <a:chExt cx="3823" cy="322"/>
          </a:xfrm>
        </p:grpSpPr>
        <p:grpSp>
          <p:nvGrpSpPr>
            <p:cNvPr id="23580" name="Group 13"/>
            <p:cNvGrpSpPr>
              <a:grpSpLocks/>
            </p:cNvGrpSpPr>
            <p:nvPr/>
          </p:nvGrpSpPr>
          <p:grpSpPr bwMode="auto">
            <a:xfrm>
              <a:off x="953" y="1697"/>
              <a:ext cx="447" cy="322"/>
              <a:chOff x="953" y="1697"/>
              <a:chExt cx="447" cy="322"/>
            </a:xfrm>
          </p:grpSpPr>
          <p:sp>
            <p:nvSpPr>
              <p:cNvPr id="23617" name="Line 14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618" name="Line 15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619" name="Line 16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620" name="Line 17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3581" name="Group 18"/>
            <p:cNvGrpSpPr>
              <a:grpSpLocks/>
            </p:cNvGrpSpPr>
            <p:nvPr/>
          </p:nvGrpSpPr>
          <p:grpSpPr bwMode="auto">
            <a:xfrm>
              <a:off x="2752" y="1697"/>
              <a:ext cx="447" cy="322"/>
              <a:chOff x="953" y="1697"/>
              <a:chExt cx="447" cy="322"/>
            </a:xfrm>
          </p:grpSpPr>
          <p:sp>
            <p:nvSpPr>
              <p:cNvPr id="23613" name="Line 19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614" name="Line 20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615" name="Line 21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616" name="Line 22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3582" name="Group 23"/>
            <p:cNvGrpSpPr>
              <a:grpSpLocks/>
            </p:cNvGrpSpPr>
            <p:nvPr/>
          </p:nvGrpSpPr>
          <p:grpSpPr bwMode="auto">
            <a:xfrm>
              <a:off x="1849" y="1697"/>
              <a:ext cx="447" cy="322"/>
              <a:chOff x="953" y="1697"/>
              <a:chExt cx="447" cy="322"/>
            </a:xfrm>
          </p:grpSpPr>
          <p:sp>
            <p:nvSpPr>
              <p:cNvPr id="23609" name="Line 24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610" name="Line 25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611" name="Line 26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612" name="Line 27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3583" name="Group 28"/>
            <p:cNvGrpSpPr>
              <a:grpSpLocks/>
            </p:cNvGrpSpPr>
            <p:nvPr/>
          </p:nvGrpSpPr>
          <p:grpSpPr bwMode="auto">
            <a:xfrm>
              <a:off x="1397" y="1697"/>
              <a:ext cx="447" cy="322"/>
              <a:chOff x="953" y="1697"/>
              <a:chExt cx="447" cy="322"/>
            </a:xfrm>
          </p:grpSpPr>
          <p:sp>
            <p:nvSpPr>
              <p:cNvPr id="23605" name="Line 29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606" name="Line 30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607" name="Line 31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608" name="Line 32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3584" name="Group 33"/>
            <p:cNvGrpSpPr>
              <a:grpSpLocks/>
            </p:cNvGrpSpPr>
            <p:nvPr/>
          </p:nvGrpSpPr>
          <p:grpSpPr bwMode="auto">
            <a:xfrm>
              <a:off x="3218" y="1697"/>
              <a:ext cx="447" cy="322"/>
              <a:chOff x="953" y="1697"/>
              <a:chExt cx="447" cy="322"/>
            </a:xfrm>
          </p:grpSpPr>
          <p:sp>
            <p:nvSpPr>
              <p:cNvPr id="23601" name="Line 34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602" name="Line 35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603" name="Line 36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604" name="Line 37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3585" name="Group 38"/>
            <p:cNvGrpSpPr>
              <a:grpSpLocks/>
            </p:cNvGrpSpPr>
            <p:nvPr/>
          </p:nvGrpSpPr>
          <p:grpSpPr bwMode="auto">
            <a:xfrm>
              <a:off x="3676" y="1697"/>
              <a:ext cx="447" cy="322"/>
              <a:chOff x="953" y="1697"/>
              <a:chExt cx="447" cy="322"/>
            </a:xfrm>
          </p:grpSpPr>
          <p:sp>
            <p:nvSpPr>
              <p:cNvPr id="23597" name="Line 39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98" name="Line 40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99" name="Line 41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600" name="Line 42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3586" name="Group 43"/>
            <p:cNvGrpSpPr>
              <a:grpSpLocks/>
            </p:cNvGrpSpPr>
            <p:nvPr/>
          </p:nvGrpSpPr>
          <p:grpSpPr bwMode="auto">
            <a:xfrm>
              <a:off x="2312" y="1697"/>
              <a:ext cx="447" cy="322"/>
              <a:chOff x="953" y="1697"/>
              <a:chExt cx="447" cy="322"/>
            </a:xfrm>
          </p:grpSpPr>
          <p:sp>
            <p:nvSpPr>
              <p:cNvPr id="23593" name="Line 44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94" name="Line 45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95" name="Line 46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96" name="Line 47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3587" name="Line 48"/>
            <p:cNvSpPr>
              <a:spLocks noChangeShapeType="1"/>
            </p:cNvSpPr>
            <p:nvPr/>
          </p:nvSpPr>
          <p:spPr bwMode="auto">
            <a:xfrm>
              <a:off x="4577" y="2012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23588" name="Group 49"/>
            <p:cNvGrpSpPr>
              <a:grpSpLocks/>
            </p:cNvGrpSpPr>
            <p:nvPr/>
          </p:nvGrpSpPr>
          <p:grpSpPr bwMode="auto">
            <a:xfrm>
              <a:off x="4135" y="1697"/>
              <a:ext cx="447" cy="322"/>
              <a:chOff x="953" y="1697"/>
              <a:chExt cx="447" cy="322"/>
            </a:xfrm>
          </p:grpSpPr>
          <p:sp>
            <p:nvSpPr>
              <p:cNvPr id="23589" name="Line 50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90" name="Line 51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91" name="Line 52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92" name="Line 53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23559" name="Text Box 54"/>
          <p:cNvSpPr txBox="1">
            <a:spLocks noChangeArrowheads="1"/>
          </p:cNvSpPr>
          <p:nvPr/>
        </p:nvSpPr>
        <p:spPr bwMode="auto">
          <a:xfrm>
            <a:off x="815975" y="27098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A</a:t>
            </a:r>
          </a:p>
        </p:txBody>
      </p:sp>
      <p:sp>
        <p:nvSpPr>
          <p:cNvPr id="23560" name="Text Box 55"/>
          <p:cNvSpPr txBox="1">
            <a:spLocks noChangeArrowheads="1"/>
          </p:cNvSpPr>
          <p:nvPr/>
        </p:nvSpPr>
        <p:spPr bwMode="auto">
          <a:xfrm>
            <a:off x="831850" y="357505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B</a:t>
            </a:r>
          </a:p>
        </p:txBody>
      </p:sp>
      <p:grpSp>
        <p:nvGrpSpPr>
          <p:cNvPr id="23561" name="Group 56"/>
          <p:cNvGrpSpPr>
            <a:grpSpLocks/>
          </p:cNvGrpSpPr>
          <p:nvPr/>
        </p:nvGrpSpPr>
        <p:grpSpPr bwMode="auto">
          <a:xfrm>
            <a:off x="1512888" y="3475038"/>
            <a:ext cx="6084887" cy="511175"/>
            <a:chOff x="953" y="2189"/>
            <a:chExt cx="3833" cy="322"/>
          </a:xfrm>
        </p:grpSpPr>
        <p:sp>
          <p:nvSpPr>
            <p:cNvPr id="23573" name="Line 57"/>
            <p:cNvSpPr>
              <a:spLocks noChangeShapeType="1"/>
            </p:cNvSpPr>
            <p:nvPr/>
          </p:nvSpPr>
          <p:spPr bwMode="auto">
            <a:xfrm>
              <a:off x="953" y="2503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74" name="Line 58"/>
            <p:cNvSpPr>
              <a:spLocks noChangeShapeType="1"/>
            </p:cNvSpPr>
            <p:nvPr/>
          </p:nvSpPr>
          <p:spPr bwMode="auto">
            <a:xfrm flipV="1">
              <a:off x="1194" y="2189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75" name="Line 59"/>
            <p:cNvSpPr>
              <a:spLocks noChangeShapeType="1"/>
            </p:cNvSpPr>
            <p:nvPr/>
          </p:nvSpPr>
          <p:spPr bwMode="auto">
            <a:xfrm flipV="1">
              <a:off x="2301" y="2197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76" name="Line 60"/>
            <p:cNvSpPr>
              <a:spLocks noChangeShapeType="1"/>
            </p:cNvSpPr>
            <p:nvPr/>
          </p:nvSpPr>
          <p:spPr bwMode="auto">
            <a:xfrm>
              <a:off x="1194" y="2200"/>
              <a:ext cx="11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77" name="Line 61"/>
            <p:cNvSpPr>
              <a:spLocks noChangeShapeType="1"/>
            </p:cNvSpPr>
            <p:nvPr/>
          </p:nvSpPr>
          <p:spPr bwMode="auto">
            <a:xfrm>
              <a:off x="2294" y="2503"/>
              <a:ext cx="16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78" name="Line 62"/>
            <p:cNvSpPr>
              <a:spLocks noChangeShapeType="1"/>
            </p:cNvSpPr>
            <p:nvPr/>
          </p:nvSpPr>
          <p:spPr bwMode="auto">
            <a:xfrm flipV="1">
              <a:off x="3954" y="2195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79" name="Line 63"/>
            <p:cNvSpPr>
              <a:spLocks noChangeShapeType="1"/>
            </p:cNvSpPr>
            <p:nvPr/>
          </p:nvSpPr>
          <p:spPr bwMode="auto">
            <a:xfrm>
              <a:off x="3948" y="2199"/>
              <a:ext cx="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3562" name="Text Box 64"/>
          <p:cNvSpPr txBox="1">
            <a:spLocks noChangeArrowheads="1"/>
          </p:cNvSpPr>
          <p:nvPr/>
        </p:nvSpPr>
        <p:spPr bwMode="auto">
          <a:xfrm>
            <a:off x="781050" y="4538663"/>
            <a:ext cx="582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X</a:t>
            </a:r>
          </a:p>
        </p:txBody>
      </p:sp>
      <p:grpSp>
        <p:nvGrpSpPr>
          <p:cNvPr id="23563" name="Group 94"/>
          <p:cNvGrpSpPr>
            <a:grpSpLocks/>
          </p:cNvGrpSpPr>
          <p:nvPr/>
        </p:nvGrpSpPr>
        <p:grpSpPr bwMode="auto">
          <a:xfrm>
            <a:off x="2249488" y="1401763"/>
            <a:ext cx="2578100" cy="873125"/>
            <a:chOff x="1709" y="2516"/>
            <a:chExt cx="1624" cy="550"/>
          </a:xfrm>
        </p:grpSpPr>
        <p:sp>
          <p:nvSpPr>
            <p:cNvPr id="23567" name="Text Box 95"/>
            <p:cNvSpPr txBox="1">
              <a:spLocks noChangeArrowheads="1"/>
            </p:cNvSpPr>
            <p:nvPr/>
          </p:nvSpPr>
          <p:spPr bwMode="auto">
            <a:xfrm>
              <a:off x="1709" y="2516"/>
              <a:ext cx="25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  <a:p>
              <a:pPr eaLnBrk="1" hangingPunct="1"/>
              <a:r>
                <a:rPr lang="en-GB"/>
                <a:t>B</a:t>
              </a:r>
            </a:p>
          </p:txBody>
        </p:sp>
        <p:sp>
          <p:nvSpPr>
            <p:cNvPr id="23568" name="Text Box 96"/>
            <p:cNvSpPr txBox="1">
              <a:spLocks noChangeArrowheads="1"/>
            </p:cNvSpPr>
            <p:nvPr/>
          </p:nvSpPr>
          <p:spPr bwMode="auto">
            <a:xfrm>
              <a:off x="3078" y="262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3E5AB2"/>
                  </a:solidFill>
                </a:rPr>
                <a:t>X</a:t>
              </a:r>
            </a:p>
          </p:txBody>
        </p:sp>
        <p:sp>
          <p:nvSpPr>
            <p:cNvPr id="23569" name="AutoShape 97"/>
            <p:cNvSpPr>
              <a:spLocks noChangeArrowheads="1"/>
            </p:cNvSpPr>
            <p:nvPr/>
          </p:nvSpPr>
          <p:spPr bwMode="auto">
            <a:xfrm>
              <a:off x="2216" y="2535"/>
              <a:ext cx="595" cy="531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Line 98"/>
            <p:cNvSpPr>
              <a:spLocks noChangeShapeType="1"/>
            </p:cNvSpPr>
            <p:nvPr/>
          </p:nvSpPr>
          <p:spPr bwMode="auto">
            <a:xfrm>
              <a:off x="1964" y="2664"/>
              <a:ext cx="2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71" name="Line 99"/>
            <p:cNvSpPr>
              <a:spLocks noChangeShapeType="1"/>
            </p:cNvSpPr>
            <p:nvPr/>
          </p:nvSpPr>
          <p:spPr bwMode="auto">
            <a:xfrm>
              <a:off x="1963" y="2907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72" name="Line 100"/>
            <p:cNvSpPr>
              <a:spLocks noChangeShapeType="1"/>
            </p:cNvSpPr>
            <p:nvPr/>
          </p:nvSpPr>
          <p:spPr bwMode="auto">
            <a:xfrm>
              <a:off x="2807" y="2777"/>
              <a:ext cx="1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3564" name="Text Box 114"/>
          <p:cNvSpPr txBox="1">
            <a:spLocks noChangeArrowheads="1"/>
          </p:cNvSpPr>
          <p:nvPr/>
        </p:nvSpPr>
        <p:spPr bwMode="auto">
          <a:xfrm>
            <a:off x="1584325" y="4056063"/>
            <a:ext cx="6175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/>
              <a:t>t1</a:t>
            </a:r>
          </a:p>
        </p:txBody>
      </p:sp>
      <p:sp>
        <p:nvSpPr>
          <p:cNvPr id="23565" name="Text Box 115"/>
          <p:cNvSpPr txBox="1">
            <a:spLocks noChangeArrowheads="1"/>
          </p:cNvSpPr>
          <p:nvPr/>
        </p:nvSpPr>
        <p:spPr bwMode="auto">
          <a:xfrm>
            <a:off x="3344863" y="4052888"/>
            <a:ext cx="6175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/>
              <a:t>t2</a:t>
            </a:r>
          </a:p>
        </p:txBody>
      </p:sp>
      <p:sp>
        <p:nvSpPr>
          <p:cNvPr id="23566" name="Text Box 116"/>
          <p:cNvSpPr txBox="1">
            <a:spLocks noChangeArrowheads="1"/>
          </p:cNvSpPr>
          <p:nvPr/>
        </p:nvSpPr>
        <p:spPr bwMode="auto">
          <a:xfrm>
            <a:off x="5984875" y="4016375"/>
            <a:ext cx="6175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/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356569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2457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2BD0E76-1A5C-4FCE-8FA4-53B5022EBCF2}" type="slidenum">
              <a:rPr lang="en-GB" b="0">
                <a:solidFill>
                  <a:schemeClr val="tx2"/>
                </a:solidFill>
              </a:rPr>
              <a:pPr eaLnBrk="1" hangingPunct="1"/>
              <a:t>22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3.2</a:t>
            </a: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1397000" y="796925"/>
            <a:ext cx="4821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0"/>
              <a:t>Complete the X waveform:</a:t>
            </a:r>
          </a:p>
        </p:txBody>
      </p:sp>
      <p:grpSp>
        <p:nvGrpSpPr>
          <p:cNvPr id="24582" name="Group 4"/>
          <p:cNvGrpSpPr>
            <a:grpSpLocks/>
          </p:cNvGrpSpPr>
          <p:nvPr/>
        </p:nvGrpSpPr>
        <p:grpSpPr bwMode="auto">
          <a:xfrm>
            <a:off x="1512888" y="2693988"/>
            <a:ext cx="6069012" cy="511175"/>
            <a:chOff x="953" y="1697"/>
            <a:chExt cx="3823" cy="322"/>
          </a:xfrm>
        </p:grpSpPr>
        <p:grpSp>
          <p:nvGrpSpPr>
            <p:cNvPr id="24637" name="Group 5"/>
            <p:cNvGrpSpPr>
              <a:grpSpLocks/>
            </p:cNvGrpSpPr>
            <p:nvPr/>
          </p:nvGrpSpPr>
          <p:grpSpPr bwMode="auto">
            <a:xfrm>
              <a:off x="953" y="1697"/>
              <a:ext cx="447" cy="322"/>
              <a:chOff x="953" y="1697"/>
              <a:chExt cx="447" cy="322"/>
            </a:xfrm>
          </p:grpSpPr>
          <p:sp>
            <p:nvSpPr>
              <p:cNvPr id="24674" name="Line 6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75" name="Line 7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76" name="Line 8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77" name="Line 9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4638" name="Group 10"/>
            <p:cNvGrpSpPr>
              <a:grpSpLocks/>
            </p:cNvGrpSpPr>
            <p:nvPr/>
          </p:nvGrpSpPr>
          <p:grpSpPr bwMode="auto">
            <a:xfrm>
              <a:off x="2752" y="1697"/>
              <a:ext cx="447" cy="322"/>
              <a:chOff x="953" y="1697"/>
              <a:chExt cx="447" cy="322"/>
            </a:xfrm>
          </p:grpSpPr>
          <p:sp>
            <p:nvSpPr>
              <p:cNvPr id="24670" name="Line 11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71" name="Line 12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72" name="Line 13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73" name="Line 14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4639" name="Group 15"/>
            <p:cNvGrpSpPr>
              <a:grpSpLocks/>
            </p:cNvGrpSpPr>
            <p:nvPr/>
          </p:nvGrpSpPr>
          <p:grpSpPr bwMode="auto">
            <a:xfrm>
              <a:off x="1849" y="1697"/>
              <a:ext cx="447" cy="322"/>
              <a:chOff x="953" y="1697"/>
              <a:chExt cx="447" cy="322"/>
            </a:xfrm>
          </p:grpSpPr>
          <p:sp>
            <p:nvSpPr>
              <p:cNvPr id="24666" name="Line 16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67" name="Line 17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68" name="Line 18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69" name="Line 19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4640" name="Group 20"/>
            <p:cNvGrpSpPr>
              <a:grpSpLocks/>
            </p:cNvGrpSpPr>
            <p:nvPr/>
          </p:nvGrpSpPr>
          <p:grpSpPr bwMode="auto">
            <a:xfrm>
              <a:off x="1397" y="1697"/>
              <a:ext cx="447" cy="322"/>
              <a:chOff x="953" y="1697"/>
              <a:chExt cx="447" cy="322"/>
            </a:xfrm>
          </p:grpSpPr>
          <p:sp>
            <p:nvSpPr>
              <p:cNvPr id="24662" name="Line 21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63" name="Line 22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64" name="Line 23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65" name="Line 24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4641" name="Group 25"/>
            <p:cNvGrpSpPr>
              <a:grpSpLocks/>
            </p:cNvGrpSpPr>
            <p:nvPr/>
          </p:nvGrpSpPr>
          <p:grpSpPr bwMode="auto">
            <a:xfrm>
              <a:off x="3218" y="1697"/>
              <a:ext cx="447" cy="322"/>
              <a:chOff x="953" y="1697"/>
              <a:chExt cx="447" cy="322"/>
            </a:xfrm>
          </p:grpSpPr>
          <p:sp>
            <p:nvSpPr>
              <p:cNvPr id="24658" name="Line 26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59" name="Line 27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60" name="Line 28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61" name="Line 29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4642" name="Group 30"/>
            <p:cNvGrpSpPr>
              <a:grpSpLocks/>
            </p:cNvGrpSpPr>
            <p:nvPr/>
          </p:nvGrpSpPr>
          <p:grpSpPr bwMode="auto">
            <a:xfrm>
              <a:off x="3676" y="1697"/>
              <a:ext cx="447" cy="322"/>
              <a:chOff x="953" y="1697"/>
              <a:chExt cx="447" cy="322"/>
            </a:xfrm>
          </p:grpSpPr>
          <p:sp>
            <p:nvSpPr>
              <p:cNvPr id="24654" name="Line 31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55" name="Line 32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56" name="Line 33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57" name="Line 34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4643" name="Group 35"/>
            <p:cNvGrpSpPr>
              <a:grpSpLocks/>
            </p:cNvGrpSpPr>
            <p:nvPr/>
          </p:nvGrpSpPr>
          <p:grpSpPr bwMode="auto">
            <a:xfrm>
              <a:off x="2312" y="1697"/>
              <a:ext cx="447" cy="322"/>
              <a:chOff x="953" y="1697"/>
              <a:chExt cx="447" cy="322"/>
            </a:xfrm>
          </p:grpSpPr>
          <p:sp>
            <p:nvSpPr>
              <p:cNvPr id="24650" name="Line 36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51" name="Line 37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52" name="Line 38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53" name="Line 39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4644" name="Line 40"/>
            <p:cNvSpPr>
              <a:spLocks noChangeShapeType="1"/>
            </p:cNvSpPr>
            <p:nvPr/>
          </p:nvSpPr>
          <p:spPr bwMode="auto">
            <a:xfrm>
              <a:off x="4577" y="2012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24645" name="Group 41"/>
            <p:cNvGrpSpPr>
              <a:grpSpLocks/>
            </p:cNvGrpSpPr>
            <p:nvPr/>
          </p:nvGrpSpPr>
          <p:grpSpPr bwMode="auto">
            <a:xfrm>
              <a:off x="4135" y="1697"/>
              <a:ext cx="447" cy="322"/>
              <a:chOff x="953" y="1697"/>
              <a:chExt cx="447" cy="322"/>
            </a:xfrm>
          </p:grpSpPr>
          <p:sp>
            <p:nvSpPr>
              <p:cNvPr id="24646" name="Line 42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47" name="Line 43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48" name="Line 44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49" name="Line 45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24583" name="Text Box 46"/>
          <p:cNvSpPr txBox="1">
            <a:spLocks noChangeArrowheads="1"/>
          </p:cNvSpPr>
          <p:nvPr/>
        </p:nvSpPr>
        <p:spPr bwMode="auto">
          <a:xfrm>
            <a:off x="815975" y="27098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A</a:t>
            </a:r>
          </a:p>
        </p:txBody>
      </p:sp>
      <p:sp>
        <p:nvSpPr>
          <p:cNvPr id="24584" name="Text Box 47"/>
          <p:cNvSpPr txBox="1">
            <a:spLocks noChangeArrowheads="1"/>
          </p:cNvSpPr>
          <p:nvPr/>
        </p:nvSpPr>
        <p:spPr bwMode="auto">
          <a:xfrm>
            <a:off x="831850" y="357505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B</a:t>
            </a:r>
          </a:p>
        </p:txBody>
      </p:sp>
      <p:grpSp>
        <p:nvGrpSpPr>
          <p:cNvPr id="24585" name="Group 48"/>
          <p:cNvGrpSpPr>
            <a:grpSpLocks/>
          </p:cNvGrpSpPr>
          <p:nvPr/>
        </p:nvGrpSpPr>
        <p:grpSpPr bwMode="auto">
          <a:xfrm>
            <a:off x="1512888" y="3475038"/>
            <a:ext cx="6084887" cy="511175"/>
            <a:chOff x="953" y="2189"/>
            <a:chExt cx="3833" cy="322"/>
          </a:xfrm>
        </p:grpSpPr>
        <p:sp>
          <p:nvSpPr>
            <p:cNvPr id="24630" name="Line 49"/>
            <p:cNvSpPr>
              <a:spLocks noChangeShapeType="1"/>
            </p:cNvSpPr>
            <p:nvPr/>
          </p:nvSpPr>
          <p:spPr bwMode="auto">
            <a:xfrm>
              <a:off x="953" y="2503"/>
              <a:ext cx="24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631" name="Line 50"/>
            <p:cNvSpPr>
              <a:spLocks noChangeShapeType="1"/>
            </p:cNvSpPr>
            <p:nvPr/>
          </p:nvSpPr>
          <p:spPr bwMode="auto">
            <a:xfrm flipV="1">
              <a:off x="1194" y="2189"/>
              <a:ext cx="0" cy="31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632" name="Line 51"/>
            <p:cNvSpPr>
              <a:spLocks noChangeShapeType="1"/>
            </p:cNvSpPr>
            <p:nvPr/>
          </p:nvSpPr>
          <p:spPr bwMode="auto">
            <a:xfrm flipV="1">
              <a:off x="2301" y="2197"/>
              <a:ext cx="0" cy="31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633" name="Line 52"/>
            <p:cNvSpPr>
              <a:spLocks noChangeShapeType="1"/>
            </p:cNvSpPr>
            <p:nvPr/>
          </p:nvSpPr>
          <p:spPr bwMode="auto">
            <a:xfrm>
              <a:off x="1194" y="2200"/>
              <a:ext cx="111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634" name="Line 53"/>
            <p:cNvSpPr>
              <a:spLocks noChangeShapeType="1"/>
            </p:cNvSpPr>
            <p:nvPr/>
          </p:nvSpPr>
          <p:spPr bwMode="auto">
            <a:xfrm>
              <a:off x="2294" y="2503"/>
              <a:ext cx="16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635" name="Line 54"/>
            <p:cNvSpPr>
              <a:spLocks noChangeShapeType="1"/>
            </p:cNvSpPr>
            <p:nvPr/>
          </p:nvSpPr>
          <p:spPr bwMode="auto">
            <a:xfrm flipV="1">
              <a:off x="3954" y="2195"/>
              <a:ext cx="0" cy="31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636" name="Line 55"/>
            <p:cNvSpPr>
              <a:spLocks noChangeShapeType="1"/>
            </p:cNvSpPr>
            <p:nvPr/>
          </p:nvSpPr>
          <p:spPr bwMode="auto">
            <a:xfrm>
              <a:off x="3948" y="2199"/>
              <a:ext cx="83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4586" name="Text Box 56"/>
          <p:cNvSpPr txBox="1">
            <a:spLocks noChangeArrowheads="1"/>
          </p:cNvSpPr>
          <p:nvPr/>
        </p:nvSpPr>
        <p:spPr bwMode="auto">
          <a:xfrm>
            <a:off x="781050" y="4538663"/>
            <a:ext cx="582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X</a:t>
            </a:r>
          </a:p>
        </p:txBody>
      </p:sp>
      <p:sp>
        <p:nvSpPr>
          <p:cNvPr id="135237" name="Line 69"/>
          <p:cNvSpPr>
            <a:spLocks noChangeShapeType="1"/>
          </p:cNvSpPr>
          <p:nvPr/>
        </p:nvSpPr>
        <p:spPr bwMode="auto">
          <a:xfrm>
            <a:off x="1522413" y="4967288"/>
            <a:ext cx="38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2" name="Group 102"/>
          <p:cNvGrpSpPr>
            <a:grpSpLocks/>
          </p:cNvGrpSpPr>
          <p:nvPr/>
        </p:nvGrpSpPr>
        <p:grpSpPr bwMode="auto">
          <a:xfrm>
            <a:off x="1905000" y="4467225"/>
            <a:ext cx="1765300" cy="512763"/>
            <a:chOff x="1200" y="2814"/>
            <a:chExt cx="1112" cy="323"/>
          </a:xfrm>
        </p:grpSpPr>
        <p:grpSp>
          <p:nvGrpSpPr>
            <p:cNvPr id="24617" name="Group 58"/>
            <p:cNvGrpSpPr>
              <a:grpSpLocks/>
            </p:cNvGrpSpPr>
            <p:nvPr/>
          </p:nvGrpSpPr>
          <p:grpSpPr bwMode="auto">
            <a:xfrm>
              <a:off x="1408" y="2814"/>
              <a:ext cx="447" cy="322"/>
              <a:chOff x="953" y="1697"/>
              <a:chExt cx="447" cy="322"/>
            </a:xfrm>
          </p:grpSpPr>
          <p:sp>
            <p:nvSpPr>
              <p:cNvPr id="24626" name="Line 59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27" name="Line 60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28" name="Line 61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29" name="Line 62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4618" name="Group 63"/>
            <p:cNvGrpSpPr>
              <a:grpSpLocks/>
            </p:cNvGrpSpPr>
            <p:nvPr/>
          </p:nvGrpSpPr>
          <p:grpSpPr bwMode="auto">
            <a:xfrm>
              <a:off x="1865" y="2814"/>
              <a:ext cx="447" cy="322"/>
              <a:chOff x="953" y="1697"/>
              <a:chExt cx="447" cy="322"/>
            </a:xfrm>
          </p:grpSpPr>
          <p:sp>
            <p:nvSpPr>
              <p:cNvPr id="24622" name="Line 64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23" name="Line 65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24" name="Line 66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25" name="Line 67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4619" name="Line 70"/>
            <p:cNvSpPr>
              <a:spLocks noChangeShapeType="1"/>
            </p:cNvSpPr>
            <p:nvPr/>
          </p:nvSpPr>
          <p:spPr bwMode="auto">
            <a:xfrm flipV="1">
              <a:off x="1200" y="2815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620" name="Line 71"/>
            <p:cNvSpPr>
              <a:spLocks noChangeShapeType="1"/>
            </p:cNvSpPr>
            <p:nvPr/>
          </p:nvSpPr>
          <p:spPr bwMode="auto">
            <a:xfrm>
              <a:off x="1200" y="2815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621" name="Line 72"/>
            <p:cNvSpPr>
              <a:spLocks noChangeShapeType="1"/>
            </p:cNvSpPr>
            <p:nvPr/>
          </p:nvSpPr>
          <p:spPr bwMode="auto">
            <a:xfrm flipV="1">
              <a:off x="1406" y="2823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35241" name="AutoShape 73"/>
          <p:cNvSpPr>
            <a:spLocks/>
          </p:cNvSpPr>
          <p:nvPr/>
        </p:nvSpPr>
        <p:spPr bwMode="auto">
          <a:xfrm rot="-5400000">
            <a:off x="2661444" y="4341019"/>
            <a:ext cx="263525" cy="1712913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242" name="AutoShape 74"/>
          <p:cNvSpPr>
            <a:spLocks/>
          </p:cNvSpPr>
          <p:nvPr/>
        </p:nvSpPr>
        <p:spPr bwMode="auto">
          <a:xfrm rot="-5400000">
            <a:off x="4801394" y="3971132"/>
            <a:ext cx="247650" cy="2493962"/>
          </a:xfrm>
          <a:prstGeom prst="leftBrace">
            <a:avLst>
              <a:gd name="adj1" fmla="val 8392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243" name="AutoShape 75"/>
          <p:cNvSpPr>
            <a:spLocks/>
          </p:cNvSpPr>
          <p:nvPr/>
        </p:nvSpPr>
        <p:spPr bwMode="auto">
          <a:xfrm rot="-5400000">
            <a:off x="6760369" y="4583906"/>
            <a:ext cx="263525" cy="1281113"/>
          </a:xfrm>
          <a:prstGeom prst="leftBrace">
            <a:avLst>
              <a:gd name="adj1" fmla="val 4051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244" name="Text Box 76"/>
          <p:cNvSpPr txBox="1">
            <a:spLocks noChangeArrowheads="1"/>
          </p:cNvSpPr>
          <p:nvPr/>
        </p:nvSpPr>
        <p:spPr bwMode="auto">
          <a:xfrm>
            <a:off x="4171950" y="5483225"/>
            <a:ext cx="1528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b="0"/>
              <a:t>disabled</a:t>
            </a:r>
          </a:p>
        </p:txBody>
      </p:sp>
      <p:sp>
        <p:nvSpPr>
          <p:cNvPr id="135245" name="Text Box 77"/>
          <p:cNvSpPr txBox="1">
            <a:spLocks noChangeArrowheads="1"/>
          </p:cNvSpPr>
          <p:nvPr/>
        </p:nvSpPr>
        <p:spPr bwMode="auto">
          <a:xfrm>
            <a:off x="1606550" y="5414963"/>
            <a:ext cx="2143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b="0"/>
              <a:t>Enable A to pass through</a:t>
            </a:r>
          </a:p>
        </p:txBody>
      </p:sp>
      <p:grpSp>
        <p:nvGrpSpPr>
          <p:cNvPr id="24594" name="Group 78"/>
          <p:cNvGrpSpPr>
            <a:grpSpLocks/>
          </p:cNvGrpSpPr>
          <p:nvPr/>
        </p:nvGrpSpPr>
        <p:grpSpPr bwMode="auto">
          <a:xfrm>
            <a:off x="2249488" y="1401763"/>
            <a:ext cx="2578100" cy="873125"/>
            <a:chOff x="1709" y="2516"/>
            <a:chExt cx="1624" cy="550"/>
          </a:xfrm>
        </p:grpSpPr>
        <p:sp>
          <p:nvSpPr>
            <p:cNvPr id="24611" name="Text Box 79"/>
            <p:cNvSpPr txBox="1">
              <a:spLocks noChangeArrowheads="1"/>
            </p:cNvSpPr>
            <p:nvPr/>
          </p:nvSpPr>
          <p:spPr bwMode="auto">
            <a:xfrm>
              <a:off x="1709" y="2516"/>
              <a:ext cx="25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  <a:p>
              <a:pPr eaLnBrk="1" hangingPunct="1"/>
              <a:r>
                <a:rPr lang="en-GB"/>
                <a:t>B</a:t>
              </a:r>
            </a:p>
          </p:txBody>
        </p:sp>
        <p:sp>
          <p:nvSpPr>
            <p:cNvPr id="24612" name="Text Box 80"/>
            <p:cNvSpPr txBox="1">
              <a:spLocks noChangeArrowheads="1"/>
            </p:cNvSpPr>
            <p:nvPr/>
          </p:nvSpPr>
          <p:spPr bwMode="auto">
            <a:xfrm>
              <a:off x="3078" y="262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3E5AB2"/>
                  </a:solidFill>
                </a:rPr>
                <a:t>X</a:t>
              </a:r>
            </a:p>
          </p:txBody>
        </p:sp>
        <p:sp>
          <p:nvSpPr>
            <p:cNvPr id="24613" name="AutoShape 81"/>
            <p:cNvSpPr>
              <a:spLocks noChangeArrowheads="1"/>
            </p:cNvSpPr>
            <p:nvPr/>
          </p:nvSpPr>
          <p:spPr bwMode="auto">
            <a:xfrm>
              <a:off x="2216" y="2535"/>
              <a:ext cx="595" cy="531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Line 82"/>
            <p:cNvSpPr>
              <a:spLocks noChangeShapeType="1"/>
            </p:cNvSpPr>
            <p:nvPr/>
          </p:nvSpPr>
          <p:spPr bwMode="auto">
            <a:xfrm>
              <a:off x="1964" y="2664"/>
              <a:ext cx="2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615" name="Line 83"/>
            <p:cNvSpPr>
              <a:spLocks noChangeShapeType="1"/>
            </p:cNvSpPr>
            <p:nvPr/>
          </p:nvSpPr>
          <p:spPr bwMode="auto">
            <a:xfrm>
              <a:off x="1963" y="2907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616" name="Line 84"/>
            <p:cNvSpPr>
              <a:spLocks noChangeShapeType="1"/>
            </p:cNvSpPr>
            <p:nvPr/>
          </p:nvSpPr>
          <p:spPr bwMode="auto">
            <a:xfrm>
              <a:off x="2807" y="2777"/>
              <a:ext cx="1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6" name="Group 105"/>
          <p:cNvGrpSpPr>
            <a:grpSpLocks/>
          </p:cNvGrpSpPr>
          <p:nvPr/>
        </p:nvGrpSpPr>
        <p:grpSpPr bwMode="auto">
          <a:xfrm>
            <a:off x="6273800" y="4464050"/>
            <a:ext cx="1341438" cy="511175"/>
            <a:chOff x="3952" y="2812"/>
            <a:chExt cx="845" cy="322"/>
          </a:xfrm>
        </p:grpSpPr>
        <p:sp>
          <p:nvSpPr>
            <p:cNvPr id="24602" name="Line 87"/>
            <p:cNvSpPr>
              <a:spLocks noChangeShapeType="1"/>
            </p:cNvSpPr>
            <p:nvPr/>
          </p:nvSpPr>
          <p:spPr bwMode="auto">
            <a:xfrm flipV="1">
              <a:off x="3952" y="2812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603" name="Line 88"/>
            <p:cNvSpPr>
              <a:spLocks noChangeShapeType="1"/>
            </p:cNvSpPr>
            <p:nvPr/>
          </p:nvSpPr>
          <p:spPr bwMode="auto">
            <a:xfrm>
              <a:off x="3952" y="2812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604" name="Line 89"/>
            <p:cNvSpPr>
              <a:spLocks noChangeShapeType="1"/>
            </p:cNvSpPr>
            <p:nvPr/>
          </p:nvSpPr>
          <p:spPr bwMode="auto">
            <a:xfrm flipV="1">
              <a:off x="4158" y="2820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24605" name="Group 90"/>
            <p:cNvGrpSpPr>
              <a:grpSpLocks/>
            </p:cNvGrpSpPr>
            <p:nvPr/>
          </p:nvGrpSpPr>
          <p:grpSpPr bwMode="auto">
            <a:xfrm>
              <a:off x="4171" y="2812"/>
              <a:ext cx="447" cy="322"/>
              <a:chOff x="953" y="1697"/>
              <a:chExt cx="447" cy="322"/>
            </a:xfrm>
          </p:grpSpPr>
          <p:sp>
            <p:nvSpPr>
              <p:cNvPr id="24607" name="Line 91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08" name="Line 92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09" name="Line 93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610" name="Line 94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4606" name="Line 95"/>
            <p:cNvSpPr>
              <a:spLocks noChangeShapeType="1"/>
            </p:cNvSpPr>
            <p:nvPr/>
          </p:nvSpPr>
          <p:spPr bwMode="auto">
            <a:xfrm>
              <a:off x="4608" y="3121"/>
              <a:ext cx="1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35264" name="Text Box 96"/>
          <p:cNvSpPr txBox="1">
            <a:spLocks noChangeArrowheads="1"/>
          </p:cNvSpPr>
          <p:nvPr/>
        </p:nvSpPr>
        <p:spPr bwMode="auto">
          <a:xfrm>
            <a:off x="5942013" y="5378450"/>
            <a:ext cx="2143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b="0"/>
              <a:t>Enable A to pass through</a:t>
            </a:r>
          </a:p>
        </p:txBody>
      </p:sp>
      <p:sp>
        <p:nvSpPr>
          <p:cNvPr id="135265" name="AutoShape 97"/>
          <p:cNvSpPr>
            <a:spLocks noChangeArrowheads="1"/>
          </p:cNvSpPr>
          <p:nvPr/>
        </p:nvSpPr>
        <p:spPr bwMode="auto">
          <a:xfrm>
            <a:off x="5786438" y="615950"/>
            <a:ext cx="2892425" cy="1428750"/>
          </a:xfrm>
          <a:prstGeom prst="wedgeRoundRectCallout">
            <a:avLst>
              <a:gd name="adj1" fmla="val -61634"/>
              <a:gd name="adj2" fmla="val -1000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GB" b="0"/>
              <a:t>A can be data signal, B can be the control signal</a:t>
            </a:r>
          </a:p>
        </p:txBody>
      </p:sp>
      <p:sp>
        <p:nvSpPr>
          <p:cNvPr id="24598" name="Text Box 98"/>
          <p:cNvSpPr txBox="1">
            <a:spLocks noChangeArrowheads="1"/>
          </p:cNvSpPr>
          <p:nvPr/>
        </p:nvSpPr>
        <p:spPr bwMode="auto">
          <a:xfrm>
            <a:off x="1584325" y="4056063"/>
            <a:ext cx="6175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/>
              <a:t>t1</a:t>
            </a:r>
          </a:p>
        </p:txBody>
      </p:sp>
      <p:sp>
        <p:nvSpPr>
          <p:cNvPr id="24599" name="Text Box 99"/>
          <p:cNvSpPr txBox="1">
            <a:spLocks noChangeArrowheads="1"/>
          </p:cNvSpPr>
          <p:nvPr/>
        </p:nvSpPr>
        <p:spPr bwMode="auto">
          <a:xfrm>
            <a:off x="3344863" y="4052888"/>
            <a:ext cx="6175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/>
              <a:t>t2</a:t>
            </a:r>
          </a:p>
        </p:txBody>
      </p:sp>
      <p:sp>
        <p:nvSpPr>
          <p:cNvPr id="24600" name="Text Box 100"/>
          <p:cNvSpPr txBox="1">
            <a:spLocks noChangeArrowheads="1"/>
          </p:cNvSpPr>
          <p:nvPr/>
        </p:nvSpPr>
        <p:spPr bwMode="auto">
          <a:xfrm>
            <a:off x="5984875" y="4016375"/>
            <a:ext cx="6175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/>
              <a:t>t3</a:t>
            </a:r>
          </a:p>
        </p:txBody>
      </p:sp>
      <p:sp>
        <p:nvSpPr>
          <p:cNvPr id="135272" name="Line 104"/>
          <p:cNvSpPr>
            <a:spLocks noChangeShapeType="1"/>
          </p:cNvSpPr>
          <p:nvPr/>
        </p:nvSpPr>
        <p:spPr bwMode="auto">
          <a:xfrm>
            <a:off x="3657600" y="4970463"/>
            <a:ext cx="2609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784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37" grpId="0" animBg="1"/>
      <p:bldP spid="135241" grpId="0" animBg="1"/>
      <p:bldP spid="135242" grpId="0" animBg="1"/>
      <p:bldP spid="135243" grpId="0" animBg="1"/>
      <p:bldP spid="135244" grpId="0"/>
      <p:bldP spid="135245" grpId="0"/>
      <p:bldP spid="135264" grpId="0"/>
      <p:bldP spid="135265" grpId="0" animBg="1"/>
      <p:bldP spid="13527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235C925-5EE8-4358-BA29-1EF0D859B98A}" type="slidenum">
              <a:rPr lang="en-GB" b="0">
                <a:solidFill>
                  <a:schemeClr val="tx2"/>
                </a:solidFill>
              </a:rPr>
              <a:pPr eaLnBrk="1" hangingPunct="1"/>
              <a:t>23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704850"/>
            <a:ext cx="5867400" cy="533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GB" sz="3200" smtClean="0">
                <a:solidFill>
                  <a:schemeClr val="tx1"/>
                </a:solidFill>
              </a:rPr>
              <a:t>Truth Tables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1941513" y="1393825"/>
            <a:ext cx="5114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2800" b="0"/>
              <a:t> Relate output to inputs </a:t>
            </a:r>
            <a:r>
              <a:rPr lang="en-GB" sz="2800" b="0">
                <a:solidFill>
                  <a:srgbClr val="CC3300"/>
                </a:solidFill>
              </a:rPr>
              <a:t>(in details)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1211263" y="4921250"/>
            <a:ext cx="690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 For </a:t>
            </a:r>
            <a:r>
              <a:rPr lang="en-GB">
                <a:solidFill>
                  <a:srgbClr val="CC3300"/>
                </a:solidFill>
              </a:rPr>
              <a:t>N</a:t>
            </a:r>
            <a:r>
              <a:rPr lang="en-GB"/>
              <a:t> inputs there will be </a:t>
            </a:r>
            <a:r>
              <a:rPr lang="en-GB">
                <a:solidFill>
                  <a:srgbClr val="CC3300"/>
                </a:solidFill>
              </a:rPr>
              <a:t>2</a:t>
            </a:r>
            <a:r>
              <a:rPr lang="en-GB" baseline="30000">
                <a:solidFill>
                  <a:srgbClr val="CC3300"/>
                </a:solidFill>
              </a:rPr>
              <a:t>N</a:t>
            </a:r>
            <a:r>
              <a:rPr lang="en-GB"/>
              <a:t> possible combinations</a:t>
            </a:r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3.2</a:t>
            </a:r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2332038" y="2490788"/>
            <a:ext cx="1244600" cy="1768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3200" b="0">
                <a:solidFill>
                  <a:schemeClr val="tx2"/>
                </a:solidFill>
              </a:rPr>
              <a:t>Logic</a:t>
            </a:r>
          </a:p>
          <a:p>
            <a:pPr algn="ctr"/>
            <a:r>
              <a:rPr lang="en-GB" sz="3200" b="0">
                <a:solidFill>
                  <a:schemeClr val="tx2"/>
                </a:solidFill>
              </a:rPr>
              <a:t>Circuit</a:t>
            </a:r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1952625" y="2698750"/>
            <a:ext cx="41275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1884363" y="4108450"/>
            <a:ext cx="43021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3595688" y="3384550"/>
            <a:ext cx="43973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25612" name="Text Box 11"/>
          <p:cNvSpPr txBox="1">
            <a:spLocks noChangeArrowheads="1"/>
          </p:cNvSpPr>
          <p:nvPr/>
        </p:nvSpPr>
        <p:spPr bwMode="auto">
          <a:xfrm>
            <a:off x="4135438" y="3105150"/>
            <a:ext cx="406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/>
              <a:t>Y</a:t>
            </a:r>
            <a:endParaRPr lang="en-GB" b="0" baseline="-25000"/>
          </a:p>
          <a:p>
            <a:pPr eaLnBrk="1" hangingPunct="1"/>
            <a:endParaRPr lang="en-GB" sz="1000" b="0" baseline="-25000">
              <a:solidFill>
                <a:srgbClr val="FF0000"/>
              </a:solidFill>
            </a:endParaRPr>
          </a:p>
        </p:txBody>
      </p:sp>
      <p:sp>
        <p:nvSpPr>
          <p:cNvPr id="25613" name="Text Box 12"/>
          <p:cNvSpPr txBox="1">
            <a:spLocks noChangeArrowheads="1"/>
          </p:cNvSpPr>
          <p:nvPr/>
        </p:nvSpPr>
        <p:spPr bwMode="auto">
          <a:xfrm>
            <a:off x="1344613" y="2486025"/>
            <a:ext cx="5254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GB" b="0"/>
              <a:t>A</a:t>
            </a:r>
            <a:r>
              <a:rPr lang="en-GB" sz="2800" b="0" baseline="-25000"/>
              <a:t>1</a:t>
            </a:r>
          </a:p>
        </p:txBody>
      </p:sp>
      <p:sp>
        <p:nvSpPr>
          <p:cNvPr id="25614" name="Line 15"/>
          <p:cNvSpPr>
            <a:spLocks noChangeShapeType="1"/>
          </p:cNvSpPr>
          <p:nvPr/>
        </p:nvSpPr>
        <p:spPr bwMode="auto">
          <a:xfrm>
            <a:off x="6904038" y="2028825"/>
            <a:ext cx="0" cy="2795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25615" name="Text Box 17"/>
          <p:cNvSpPr txBox="1">
            <a:spLocks noChangeArrowheads="1"/>
          </p:cNvSpPr>
          <p:nvPr/>
        </p:nvSpPr>
        <p:spPr bwMode="auto">
          <a:xfrm>
            <a:off x="5384800" y="2722563"/>
            <a:ext cx="2165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0  . . .     0        ?</a:t>
            </a:r>
          </a:p>
          <a:p>
            <a:pPr eaLnBrk="1" hangingPunct="1"/>
            <a:r>
              <a:rPr lang="en-GB"/>
              <a:t>0  . . .     1        ?</a:t>
            </a:r>
          </a:p>
        </p:txBody>
      </p:sp>
      <p:sp>
        <p:nvSpPr>
          <p:cNvPr id="25616" name="Text Box 18"/>
          <p:cNvSpPr txBox="1">
            <a:spLocks noChangeArrowheads="1"/>
          </p:cNvSpPr>
          <p:nvPr/>
        </p:nvSpPr>
        <p:spPr bwMode="auto">
          <a:xfrm>
            <a:off x="5384800" y="3941763"/>
            <a:ext cx="2165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1  . . .     0        ?</a:t>
            </a:r>
          </a:p>
          <a:p>
            <a:pPr eaLnBrk="1" hangingPunct="1"/>
            <a:r>
              <a:rPr lang="en-GB"/>
              <a:t>1  . . .     1        ?</a:t>
            </a:r>
          </a:p>
        </p:txBody>
      </p:sp>
      <p:sp>
        <p:nvSpPr>
          <p:cNvPr id="25617" name="Text Box 19"/>
          <p:cNvSpPr txBox="1">
            <a:spLocks noChangeArrowheads="1"/>
          </p:cNvSpPr>
          <p:nvPr/>
        </p:nvSpPr>
        <p:spPr bwMode="auto">
          <a:xfrm>
            <a:off x="5326063" y="2066925"/>
            <a:ext cx="140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A</a:t>
            </a:r>
            <a:r>
              <a:rPr lang="en-GB" baseline="-25000"/>
              <a:t>1</a:t>
            </a:r>
            <a:r>
              <a:rPr lang="en-GB"/>
              <a:t>  … A</a:t>
            </a:r>
            <a:r>
              <a:rPr lang="en-GB" baseline="-25000">
                <a:solidFill>
                  <a:srgbClr val="CC0066"/>
                </a:solidFill>
              </a:rPr>
              <a:t>N</a:t>
            </a:r>
          </a:p>
        </p:txBody>
      </p:sp>
      <p:sp>
        <p:nvSpPr>
          <p:cNvPr id="25618" name="Line 20"/>
          <p:cNvSpPr>
            <a:spLocks noChangeShapeType="1"/>
          </p:cNvSpPr>
          <p:nvPr/>
        </p:nvSpPr>
        <p:spPr bwMode="auto">
          <a:xfrm>
            <a:off x="5326063" y="2695575"/>
            <a:ext cx="23526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25619" name="Text Box 21"/>
          <p:cNvSpPr txBox="1">
            <a:spLocks noChangeArrowheads="1"/>
          </p:cNvSpPr>
          <p:nvPr/>
        </p:nvSpPr>
        <p:spPr bwMode="auto">
          <a:xfrm>
            <a:off x="7154863" y="2068513"/>
            <a:ext cx="406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/>
              <a:t>Y</a:t>
            </a:r>
            <a:endParaRPr lang="en-GB" b="0" baseline="-25000"/>
          </a:p>
          <a:p>
            <a:pPr eaLnBrk="1" hangingPunct="1"/>
            <a:endParaRPr lang="en-GB" b="0" baseline="-25000">
              <a:solidFill>
                <a:srgbClr val="FF0000"/>
              </a:solidFill>
            </a:endParaRPr>
          </a:p>
        </p:txBody>
      </p:sp>
      <p:sp>
        <p:nvSpPr>
          <p:cNvPr id="25620" name="Line 22"/>
          <p:cNvSpPr>
            <a:spLocks noChangeShapeType="1"/>
          </p:cNvSpPr>
          <p:nvPr/>
        </p:nvSpPr>
        <p:spPr bwMode="auto">
          <a:xfrm>
            <a:off x="1931988" y="3060700"/>
            <a:ext cx="41275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25621" name="Text Box 23"/>
          <p:cNvSpPr txBox="1">
            <a:spLocks noChangeArrowheads="1"/>
          </p:cNvSpPr>
          <p:nvPr/>
        </p:nvSpPr>
        <p:spPr bwMode="auto">
          <a:xfrm>
            <a:off x="1357313" y="2847975"/>
            <a:ext cx="5064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GB" b="0"/>
              <a:t>A</a:t>
            </a:r>
            <a:r>
              <a:rPr lang="en-GB" b="0" baseline="-25000"/>
              <a:t>2</a:t>
            </a:r>
          </a:p>
        </p:txBody>
      </p:sp>
      <p:sp>
        <p:nvSpPr>
          <p:cNvPr id="25622" name="Text Box 24"/>
          <p:cNvSpPr txBox="1">
            <a:spLocks noChangeArrowheads="1"/>
          </p:cNvSpPr>
          <p:nvPr/>
        </p:nvSpPr>
        <p:spPr bwMode="auto">
          <a:xfrm>
            <a:off x="1322388" y="3876675"/>
            <a:ext cx="5508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GB" b="0"/>
              <a:t>A</a:t>
            </a:r>
            <a:r>
              <a:rPr lang="en-GB" b="0" baseline="-250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5623" name="Text Box 25"/>
          <p:cNvSpPr txBox="1">
            <a:spLocks noChangeArrowheads="1"/>
          </p:cNvSpPr>
          <p:nvPr/>
        </p:nvSpPr>
        <p:spPr bwMode="auto">
          <a:xfrm>
            <a:off x="1962150" y="3176588"/>
            <a:ext cx="249238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GB" sz="2800"/>
              <a:t>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GB" sz="2800"/>
              <a:t>.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705350" y="2925763"/>
            <a:ext cx="633413" cy="1779587"/>
            <a:chOff x="2964" y="1843"/>
            <a:chExt cx="399" cy="1121"/>
          </a:xfrm>
        </p:grpSpPr>
        <p:sp>
          <p:nvSpPr>
            <p:cNvPr id="25625" name="AutoShape 26"/>
            <p:cNvSpPr>
              <a:spLocks/>
            </p:cNvSpPr>
            <p:nvPr/>
          </p:nvSpPr>
          <p:spPr bwMode="auto">
            <a:xfrm>
              <a:off x="3288" y="1843"/>
              <a:ext cx="74" cy="1121"/>
            </a:xfrm>
            <a:prstGeom prst="leftBrace">
              <a:avLst>
                <a:gd name="adj1" fmla="val 126239"/>
                <a:gd name="adj2" fmla="val 50000"/>
              </a:avLst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Text Box 27"/>
            <p:cNvSpPr txBox="1">
              <a:spLocks noChangeArrowheads="1"/>
            </p:cNvSpPr>
            <p:nvPr/>
          </p:nvSpPr>
          <p:spPr bwMode="auto">
            <a:xfrm>
              <a:off x="2964" y="2283"/>
              <a:ext cx="3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>
                  <a:solidFill>
                    <a:srgbClr val="CC3300"/>
                  </a:solidFill>
                </a:rPr>
                <a:t>2</a:t>
              </a:r>
              <a:r>
                <a:rPr lang="en-GB" baseline="30000">
                  <a:solidFill>
                    <a:srgbClr val="CC3300"/>
                  </a:solidFill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939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3AD7FCB-5575-4B1F-B90A-63E8EC394A4B}" type="slidenum">
              <a:rPr lang="en-GB" b="0">
                <a:solidFill>
                  <a:schemeClr val="tx2"/>
                </a:solidFill>
              </a:rPr>
              <a:pPr eaLnBrk="1" hangingPunct="1"/>
              <a:t>24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3.2</a:t>
            </a: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1146175" y="631825"/>
            <a:ext cx="6037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Write the truth table for a 3-input OR gate</a:t>
            </a:r>
          </a:p>
        </p:txBody>
      </p:sp>
      <p:graphicFrame>
        <p:nvGraphicFramePr>
          <p:cNvPr id="138253" name="Group 13"/>
          <p:cNvGraphicFramePr>
            <a:graphicFrameLocks noGrp="1"/>
          </p:cNvGraphicFramePr>
          <p:nvPr>
            <p:ph/>
          </p:nvPr>
        </p:nvGraphicFramePr>
        <p:xfrm>
          <a:off x="4359275" y="1238250"/>
          <a:ext cx="3467100" cy="4664079"/>
        </p:xfrm>
        <a:graphic>
          <a:graphicData uri="http://schemas.openxmlformats.org/drawingml/2006/table">
            <a:tbl>
              <a:tblPr/>
              <a:tblGrid>
                <a:gridCol w="866775"/>
                <a:gridCol w="866775"/>
                <a:gridCol w="866775"/>
                <a:gridCol w="866775"/>
              </a:tblGrid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6682" name="Group 65"/>
          <p:cNvGrpSpPr>
            <a:grpSpLocks/>
          </p:cNvGrpSpPr>
          <p:nvPr/>
        </p:nvGrpSpPr>
        <p:grpSpPr bwMode="auto">
          <a:xfrm>
            <a:off x="1344613" y="1320800"/>
            <a:ext cx="2682875" cy="1187450"/>
            <a:chOff x="930" y="1146"/>
            <a:chExt cx="1690" cy="748"/>
          </a:xfrm>
        </p:grpSpPr>
        <p:sp>
          <p:nvSpPr>
            <p:cNvPr id="26686" name="AutoShape 66"/>
            <p:cNvSpPr>
              <a:spLocks noChangeArrowheads="1"/>
            </p:cNvSpPr>
            <p:nvPr/>
          </p:nvSpPr>
          <p:spPr bwMode="auto">
            <a:xfrm rot="10800000">
              <a:off x="1311" y="1257"/>
              <a:ext cx="680" cy="552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7" name="Line 67"/>
            <p:cNvSpPr>
              <a:spLocks noChangeShapeType="1"/>
            </p:cNvSpPr>
            <p:nvPr/>
          </p:nvSpPr>
          <p:spPr bwMode="auto">
            <a:xfrm>
              <a:off x="1173" y="1346"/>
              <a:ext cx="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688" name="Line 68"/>
            <p:cNvSpPr>
              <a:spLocks noChangeShapeType="1"/>
            </p:cNvSpPr>
            <p:nvPr/>
          </p:nvSpPr>
          <p:spPr bwMode="auto">
            <a:xfrm>
              <a:off x="1172" y="1538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689" name="Line 69"/>
            <p:cNvSpPr>
              <a:spLocks noChangeShapeType="1"/>
            </p:cNvSpPr>
            <p:nvPr/>
          </p:nvSpPr>
          <p:spPr bwMode="auto">
            <a:xfrm>
              <a:off x="2023" y="1553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690" name="Text Box 70"/>
            <p:cNvSpPr txBox="1">
              <a:spLocks noChangeArrowheads="1"/>
            </p:cNvSpPr>
            <p:nvPr/>
          </p:nvSpPr>
          <p:spPr bwMode="auto">
            <a:xfrm>
              <a:off x="1458" y="129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26691" name="Text Box 71"/>
            <p:cNvSpPr txBox="1">
              <a:spLocks noChangeArrowheads="1"/>
            </p:cNvSpPr>
            <p:nvPr/>
          </p:nvSpPr>
          <p:spPr bwMode="auto">
            <a:xfrm>
              <a:off x="930" y="1146"/>
              <a:ext cx="255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  <a:p>
              <a:pPr eaLnBrk="1" hangingPunct="1"/>
              <a:r>
                <a:rPr lang="en-GB"/>
                <a:t>B</a:t>
              </a:r>
            </a:p>
            <a:p>
              <a:pPr eaLnBrk="1" hangingPunct="1"/>
              <a:r>
                <a:rPr lang="en-GB"/>
                <a:t>C</a:t>
              </a:r>
            </a:p>
          </p:txBody>
        </p:sp>
        <p:sp>
          <p:nvSpPr>
            <p:cNvPr id="26692" name="Text Box 72"/>
            <p:cNvSpPr txBox="1">
              <a:spLocks noChangeArrowheads="1"/>
            </p:cNvSpPr>
            <p:nvPr/>
          </p:nvSpPr>
          <p:spPr bwMode="auto">
            <a:xfrm>
              <a:off x="2285" y="1383"/>
              <a:ext cx="3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  <p:sp>
          <p:nvSpPr>
            <p:cNvPr id="26693" name="Line 73"/>
            <p:cNvSpPr>
              <a:spLocks noChangeShapeType="1"/>
            </p:cNvSpPr>
            <p:nvPr/>
          </p:nvSpPr>
          <p:spPr bwMode="auto">
            <a:xfrm>
              <a:off x="1149" y="1725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3481388" y="1779588"/>
            <a:ext cx="792162" cy="4073525"/>
            <a:chOff x="2950" y="1843"/>
            <a:chExt cx="412" cy="1121"/>
          </a:xfrm>
        </p:grpSpPr>
        <p:sp>
          <p:nvSpPr>
            <p:cNvPr id="26684" name="AutoShape 75"/>
            <p:cNvSpPr>
              <a:spLocks/>
            </p:cNvSpPr>
            <p:nvPr/>
          </p:nvSpPr>
          <p:spPr bwMode="auto">
            <a:xfrm>
              <a:off x="3288" y="1843"/>
              <a:ext cx="74" cy="1121"/>
            </a:xfrm>
            <a:prstGeom prst="leftBrace">
              <a:avLst>
                <a:gd name="adj1" fmla="val 126239"/>
                <a:gd name="adj2" fmla="val 50000"/>
              </a:avLst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5" name="Text Box 76"/>
            <p:cNvSpPr txBox="1">
              <a:spLocks noChangeArrowheads="1"/>
            </p:cNvSpPr>
            <p:nvPr/>
          </p:nvSpPr>
          <p:spPr bwMode="auto">
            <a:xfrm>
              <a:off x="2950" y="2283"/>
              <a:ext cx="39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>
                  <a:solidFill>
                    <a:srgbClr val="CC3300"/>
                  </a:solidFill>
                </a:rPr>
                <a:t>2</a:t>
              </a:r>
              <a:r>
                <a:rPr lang="en-GB" baseline="30000">
                  <a:solidFill>
                    <a:srgbClr val="CC3300"/>
                  </a:solidFill>
                </a:rPr>
                <a:t>3</a:t>
              </a:r>
              <a:r>
                <a:rPr lang="en-GB">
                  <a:solidFill>
                    <a:srgbClr val="CC3300"/>
                  </a:solidFill>
                </a:rPr>
                <a:t>=8</a:t>
              </a:r>
              <a:endParaRPr lang="en-GB" baseline="30000">
                <a:solidFill>
                  <a:srgbClr val="CC33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34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176A871-C8F5-4F90-A04F-B505BC6E3748}" type="slidenum">
              <a:rPr lang="en-GB" b="0">
                <a:solidFill>
                  <a:schemeClr val="tx2"/>
                </a:solidFill>
              </a:rPr>
              <a:pPr eaLnBrk="1" hangingPunct="1"/>
              <a:t>25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3.2</a:t>
            </a: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1146175" y="631825"/>
            <a:ext cx="6037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Write the truth table for a 3-input OR gate</a:t>
            </a:r>
          </a:p>
        </p:txBody>
      </p:sp>
      <p:graphicFrame>
        <p:nvGraphicFramePr>
          <p:cNvPr id="300097" name="Group 65"/>
          <p:cNvGraphicFramePr>
            <a:graphicFrameLocks noGrp="1"/>
          </p:cNvGraphicFramePr>
          <p:nvPr>
            <p:ph/>
          </p:nvPr>
        </p:nvGraphicFramePr>
        <p:xfrm>
          <a:off x="4359275" y="1238250"/>
          <a:ext cx="3467100" cy="4664079"/>
        </p:xfrm>
        <a:graphic>
          <a:graphicData uri="http://schemas.openxmlformats.org/drawingml/2006/table">
            <a:tbl>
              <a:tblPr/>
              <a:tblGrid>
                <a:gridCol w="866775"/>
                <a:gridCol w="866775"/>
                <a:gridCol w="866775"/>
                <a:gridCol w="866775"/>
              </a:tblGrid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7706" name="Group 56"/>
          <p:cNvGrpSpPr>
            <a:grpSpLocks/>
          </p:cNvGrpSpPr>
          <p:nvPr/>
        </p:nvGrpSpPr>
        <p:grpSpPr bwMode="auto">
          <a:xfrm>
            <a:off x="1344613" y="1320800"/>
            <a:ext cx="2682875" cy="1187450"/>
            <a:chOff x="930" y="1146"/>
            <a:chExt cx="1690" cy="748"/>
          </a:xfrm>
        </p:grpSpPr>
        <p:sp>
          <p:nvSpPr>
            <p:cNvPr id="27707" name="AutoShape 57"/>
            <p:cNvSpPr>
              <a:spLocks noChangeArrowheads="1"/>
            </p:cNvSpPr>
            <p:nvPr/>
          </p:nvSpPr>
          <p:spPr bwMode="auto">
            <a:xfrm rot="10800000">
              <a:off x="1311" y="1257"/>
              <a:ext cx="680" cy="552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8" name="Line 58"/>
            <p:cNvSpPr>
              <a:spLocks noChangeShapeType="1"/>
            </p:cNvSpPr>
            <p:nvPr/>
          </p:nvSpPr>
          <p:spPr bwMode="auto">
            <a:xfrm>
              <a:off x="1173" y="1346"/>
              <a:ext cx="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709" name="Line 59"/>
            <p:cNvSpPr>
              <a:spLocks noChangeShapeType="1"/>
            </p:cNvSpPr>
            <p:nvPr/>
          </p:nvSpPr>
          <p:spPr bwMode="auto">
            <a:xfrm>
              <a:off x="1172" y="1538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710" name="Line 60"/>
            <p:cNvSpPr>
              <a:spLocks noChangeShapeType="1"/>
            </p:cNvSpPr>
            <p:nvPr/>
          </p:nvSpPr>
          <p:spPr bwMode="auto">
            <a:xfrm>
              <a:off x="2023" y="1553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711" name="Text Box 61"/>
            <p:cNvSpPr txBox="1">
              <a:spLocks noChangeArrowheads="1"/>
            </p:cNvSpPr>
            <p:nvPr/>
          </p:nvSpPr>
          <p:spPr bwMode="auto">
            <a:xfrm>
              <a:off x="1458" y="129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27712" name="Text Box 62"/>
            <p:cNvSpPr txBox="1">
              <a:spLocks noChangeArrowheads="1"/>
            </p:cNvSpPr>
            <p:nvPr/>
          </p:nvSpPr>
          <p:spPr bwMode="auto">
            <a:xfrm>
              <a:off x="930" y="1146"/>
              <a:ext cx="255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  <a:p>
              <a:pPr eaLnBrk="1" hangingPunct="1"/>
              <a:r>
                <a:rPr lang="en-GB"/>
                <a:t>B</a:t>
              </a:r>
            </a:p>
            <a:p>
              <a:pPr eaLnBrk="1" hangingPunct="1"/>
              <a:r>
                <a:rPr lang="en-GB"/>
                <a:t>C</a:t>
              </a:r>
            </a:p>
          </p:txBody>
        </p:sp>
        <p:sp>
          <p:nvSpPr>
            <p:cNvPr id="27713" name="Text Box 63"/>
            <p:cNvSpPr txBox="1">
              <a:spLocks noChangeArrowheads="1"/>
            </p:cNvSpPr>
            <p:nvPr/>
          </p:nvSpPr>
          <p:spPr bwMode="auto">
            <a:xfrm>
              <a:off x="2285" y="1383"/>
              <a:ext cx="3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  <p:sp>
          <p:nvSpPr>
            <p:cNvPr id="27714" name="Line 64"/>
            <p:cNvSpPr>
              <a:spLocks noChangeShapeType="1"/>
            </p:cNvSpPr>
            <p:nvPr/>
          </p:nvSpPr>
          <p:spPr bwMode="auto">
            <a:xfrm>
              <a:off x="1149" y="1725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0380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50AB78A-A3C4-46ED-B57E-4D0685DD691E}" type="slidenum">
              <a:rPr lang="en-GB" b="0">
                <a:solidFill>
                  <a:schemeClr val="tx2"/>
                </a:solidFill>
              </a:rPr>
              <a:pPr eaLnBrk="1" hangingPunct="1"/>
              <a:t>26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3.2</a:t>
            </a: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1146175" y="631825"/>
            <a:ext cx="6037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Write the truth table for a 3-input OR gate</a:t>
            </a:r>
          </a:p>
        </p:txBody>
      </p:sp>
      <p:graphicFrame>
        <p:nvGraphicFramePr>
          <p:cNvPr id="299073" name="Group 65"/>
          <p:cNvGraphicFramePr>
            <a:graphicFrameLocks noGrp="1"/>
          </p:cNvGraphicFramePr>
          <p:nvPr>
            <p:ph/>
          </p:nvPr>
        </p:nvGraphicFramePr>
        <p:xfrm>
          <a:off x="4359275" y="1238250"/>
          <a:ext cx="3467100" cy="4664079"/>
        </p:xfrm>
        <a:graphic>
          <a:graphicData uri="http://schemas.openxmlformats.org/drawingml/2006/table">
            <a:tbl>
              <a:tblPr/>
              <a:tblGrid>
                <a:gridCol w="866775"/>
                <a:gridCol w="866775"/>
                <a:gridCol w="866775"/>
                <a:gridCol w="866775"/>
              </a:tblGrid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8730" name="Group 56"/>
          <p:cNvGrpSpPr>
            <a:grpSpLocks/>
          </p:cNvGrpSpPr>
          <p:nvPr/>
        </p:nvGrpSpPr>
        <p:grpSpPr bwMode="auto">
          <a:xfrm>
            <a:off x="1344613" y="1320800"/>
            <a:ext cx="2682875" cy="1187450"/>
            <a:chOff x="930" y="1146"/>
            <a:chExt cx="1690" cy="748"/>
          </a:xfrm>
        </p:grpSpPr>
        <p:sp>
          <p:nvSpPr>
            <p:cNvPr id="28731" name="AutoShape 57"/>
            <p:cNvSpPr>
              <a:spLocks noChangeArrowheads="1"/>
            </p:cNvSpPr>
            <p:nvPr/>
          </p:nvSpPr>
          <p:spPr bwMode="auto">
            <a:xfrm rot="10800000">
              <a:off x="1311" y="1257"/>
              <a:ext cx="680" cy="552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2" name="Line 58"/>
            <p:cNvSpPr>
              <a:spLocks noChangeShapeType="1"/>
            </p:cNvSpPr>
            <p:nvPr/>
          </p:nvSpPr>
          <p:spPr bwMode="auto">
            <a:xfrm>
              <a:off x="1173" y="1346"/>
              <a:ext cx="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733" name="Line 59"/>
            <p:cNvSpPr>
              <a:spLocks noChangeShapeType="1"/>
            </p:cNvSpPr>
            <p:nvPr/>
          </p:nvSpPr>
          <p:spPr bwMode="auto">
            <a:xfrm>
              <a:off x="1172" y="1538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734" name="Line 60"/>
            <p:cNvSpPr>
              <a:spLocks noChangeShapeType="1"/>
            </p:cNvSpPr>
            <p:nvPr/>
          </p:nvSpPr>
          <p:spPr bwMode="auto">
            <a:xfrm>
              <a:off x="2023" y="1553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735" name="Text Box 61"/>
            <p:cNvSpPr txBox="1">
              <a:spLocks noChangeArrowheads="1"/>
            </p:cNvSpPr>
            <p:nvPr/>
          </p:nvSpPr>
          <p:spPr bwMode="auto">
            <a:xfrm>
              <a:off x="1458" y="129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28736" name="Text Box 62"/>
            <p:cNvSpPr txBox="1">
              <a:spLocks noChangeArrowheads="1"/>
            </p:cNvSpPr>
            <p:nvPr/>
          </p:nvSpPr>
          <p:spPr bwMode="auto">
            <a:xfrm>
              <a:off x="930" y="1146"/>
              <a:ext cx="255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  <a:p>
              <a:pPr eaLnBrk="1" hangingPunct="1"/>
              <a:r>
                <a:rPr lang="en-GB"/>
                <a:t>B</a:t>
              </a:r>
            </a:p>
            <a:p>
              <a:pPr eaLnBrk="1" hangingPunct="1"/>
              <a:r>
                <a:rPr lang="en-GB"/>
                <a:t>C</a:t>
              </a:r>
            </a:p>
          </p:txBody>
        </p:sp>
        <p:sp>
          <p:nvSpPr>
            <p:cNvPr id="28737" name="Text Box 63"/>
            <p:cNvSpPr txBox="1">
              <a:spLocks noChangeArrowheads="1"/>
            </p:cNvSpPr>
            <p:nvPr/>
          </p:nvSpPr>
          <p:spPr bwMode="auto">
            <a:xfrm>
              <a:off x="2285" y="1383"/>
              <a:ext cx="3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  <p:sp>
          <p:nvSpPr>
            <p:cNvPr id="28738" name="Line 64"/>
            <p:cNvSpPr>
              <a:spLocks noChangeShapeType="1"/>
            </p:cNvSpPr>
            <p:nvPr/>
          </p:nvSpPr>
          <p:spPr bwMode="auto">
            <a:xfrm>
              <a:off x="1149" y="1725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91584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BAF4483-F83E-4164-A85C-A7ACA87F9C5A}" type="slidenum">
              <a:rPr lang="en-GB" b="0">
                <a:solidFill>
                  <a:schemeClr val="tx2"/>
                </a:solidFill>
              </a:rPr>
              <a:pPr eaLnBrk="1" hangingPunct="1"/>
              <a:t>27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3.2</a:t>
            </a: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146175" y="631825"/>
            <a:ext cx="6037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Write the truth table for a 3-input OR gate</a:t>
            </a:r>
          </a:p>
        </p:txBody>
      </p:sp>
      <p:graphicFrame>
        <p:nvGraphicFramePr>
          <p:cNvPr id="151624" name="Group 72"/>
          <p:cNvGraphicFramePr>
            <a:graphicFrameLocks noGrp="1"/>
          </p:cNvGraphicFramePr>
          <p:nvPr>
            <p:ph/>
          </p:nvPr>
        </p:nvGraphicFramePr>
        <p:xfrm>
          <a:off x="4359275" y="1238250"/>
          <a:ext cx="3467100" cy="4664079"/>
        </p:xfrm>
        <a:graphic>
          <a:graphicData uri="http://schemas.openxmlformats.org/drawingml/2006/table">
            <a:tbl>
              <a:tblPr/>
              <a:tblGrid>
                <a:gridCol w="866775"/>
                <a:gridCol w="866775"/>
                <a:gridCol w="866775"/>
                <a:gridCol w="866775"/>
              </a:tblGrid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9754" name="Group 56"/>
          <p:cNvGrpSpPr>
            <a:grpSpLocks/>
          </p:cNvGrpSpPr>
          <p:nvPr/>
        </p:nvGrpSpPr>
        <p:grpSpPr bwMode="auto">
          <a:xfrm>
            <a:off x="1344613" y="1320800"/>
            <a:ext cx="2682875" cy="1187450"/>
            <a:chOff x="930" y="1146"/>
            <a:chExt cx="1690" cy="748"/>
          </a:xfrm>
        </p:grpSpPr>
        <p:sp>
          <p:nvSpPr>
            <p:cNvPr id="29755" name="AutoShape 57"/>
            <p:cNvSpPr>
              <a:spLocks noChangeArrowheads="1"/>
            </p:cNvSpPr>
            <p:nvPr/>
          </p:nvSpPr>
          <p:spPr bwMode="auto">
            <a:xfrm rot="10800000">
              <a:off x="1311" y="1257"/>
              <a:ext cx="680" cy="552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6" name="Line 58"/>
            <p:cNvSpPr>
              <a:spLocks noChangeShapeType="1"/>
            </p:cNvSpPr>
            <p:nvPr/>
          </p:nvSpPr>
          <p:spPr bwMode="auto">
            <a:xfrm>
              <a:off x="1173" y="1346"/>
              <a:ext cx="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57" name="Line 59"/>
            <p:cNvSpPr>
              <a:spLocks noChangeShapeType="1"/>
            </p:cNvSpPr>
            <p:nvPr/>
          </p:nvSpPr>
          <p:spPr bwMode="auto">
            <a:xfrm>
              <a:off x="1172" y="1538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58" name="Line 60"/>
            <p:cNvSpPr>
              <a:spLocks noChangeShapeType="1"/>
            </p:cNvSpPr>
            <p:nvPr/>
          </p:nvSpPr>
          <p:spPr bwMode="auto">
            <a:xfrm>
              <a:off x="2023" y="1553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59" name="Text Box 61"/>
            <p:cNvSpPr txBox="1">
              <a:spLocks noChangeArrowheads="1"/>
            </p:cNvSpPr>
            <p:nvPr/>
          </p:nvSpPr>
          <p:spPr bwMode="auto">
            <a:xfrm>
              <a:off x="1458" y="129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29760" name="Text Box 62"/>
            <p:cNvSpPr txBox="1">
              <a:spLocks noChangeArrowheads="1"/>
            </p:cNvSpPr>
            <p:nvPr/>
          </p:nvSpPr>
          <p:spPr bwMode="auto">
            <a:xfrm>
              <a:off x="930" y="1146"/>
              <a:ext cx="255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  <a:p>
              <a:pPr eaLnBrk="1" hangingPunct="1"/>
              <a:r>
                <a:rPr lang="en-GB"/>
                <a:t>B</a:t>
              </a:r>
            </a:p>
            <a:p>
              <a:pPr eaLnBrk="1" hangingPunct="1"/>
              <a:r>
                <a:rPr lang="en-GB"/>
                <a:t>C</a:t>
              </a:r>
            </a:p>
          </p:txBody>
        </p:sp>
        <p:sp>
          <p:nvSpPr>
            <p:cNvPr id="29761" name="Text Box 63"/>
            <p:cNvSpPr txBox="1">
              <a:spLocks noChangeArrowheads="1"/>
            </p:cNvSpPr>
            <p:nvPr/>
          </p:nvSpPr>
          <p:spPr bwMode="auto">
            <a:xfrm>
              <a:off x="2285" y="1383"/>
              <a:ext cx="3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  <p:sp>
          <p:nvSpPr>
            <p:cNvPr id="29762" name="Line 64"/>
            <p:cNvSpPr>
              <a:spLocks noChangeShapeType="1"/>
            </p:cNvSpPr>
            <p:nvPr/>
          </p:nvSpPr>
          <p:spPr bwMode="auto">
            <a:xfrm>
              <a:off x="1149" y="1725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496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6D84BDC-EB22-46EF-AE01-E88C6AABFE28}" type="slidenum">
              <a:rPr lang="en-GB" b="0">
                <a:solidFill>
                  <a:schemeClr val="tx2"/>
                </a:solidFill>
              </a:rPr>
              <a:pPr eaLnBrk="1" hangingPunct="1"/>
              <a:t>28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3.2</a:t>
            </a:r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1146175" y="631825"/>
            <a:ext cx="6037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Write the truth table for a 3-input OR gate</a:t>
            </a:r>
          </a:p>
        </p:txBody>
      </p:sp>
      <p:graphicFrame>
        <p:nvGraphicFramePr>
          <p:cNvPr id="157762" name="Group 66"/>
          <p:cNvGraphicFramePr>
            <a:graphicFrameLocks noGrp="1"/>
          </p:cNvGraphicFramePr>
          <p:nvPr>
            <p:ph/>
          </p:nvPr>
        </p:nvGraphicFramePr>
        <p:xfrm>
          <a:off x="4359275" y="1238250"/>
          <a:ext cx="3467100" cy="4664079"/>
        </p:xfrm>
        <a:graphic>
          <a:graphicData uri="http://schemas.openxmlformats.org/drawingml/2006/table">
            <a:tbl>
              <a:tblPr/>
              <a:tblGrid>
                <a:gridCol w="866775"/>
                <a:gridCol w="866775"/>
                <a:gridCol w="866775"/>
                <a:gridCol w="866775"/>
              </a:tblGrid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0778" name="Group 56"/>
          <p:cNvGrpSpPr>
            <a:grpSpLocks/>
          </p:cNvGrpSpPr>
          <p:nvPr/>
        </p:nvGrpSpPr>
        <p:grpSpPr bwMode="auto">
          <a:xfrm>
            <a:off x="1344613" y="1320800"/>
            <a:ext cx="2682875" cy="1187450"/>
            <a:chOff x="930" y="1146"/>
            <a:chExt cx="1690" cy="748"/>
          </a:xfrm>
        </p:grpSpPr>
        <p:sp>
          <p:nvSpPr>
            <p:cNvPr id="30780" name="AutoShape 57"/>
            <p:cNvSpPr>
              <a:spLocks noChangeArrowheads="1"/>
            </p:cNvSpPr>
            <p:nvPr/>
          </p:nvSpPr>
          <p:spPr bwMode="auto">
            <a:xfrm rot="10800000">
              <a:off x="1311" y="1257"/>
              <a:ext cx="680" cy="552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1" name="Line 58"/>
            <p:cNvSpPr>
              <a:spLocks noChangeShapeType="1"/>
            </p:cNvSpPr>
            <p:nvPr/>
          </p:nvSpPr>
          <p:spPr bwMode="auto">
            <a:xfrm>
              <a:off x="1173" y="1346"/>
              <a:ext cx="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782" name="Line 59"/>
            <p:cNvSpPr>
              <a:spLocks noChangeShapeType="1"/>
            </p:cNvSpPr>
            <p:nvPr/>
          </p:nvSpPr>
          <p:spPr bwMode="auto">
            <a:xfrm>
              <a:off x="1172" y="1538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783" name="Line 60"/>
            <p:cNvSpPr>
              <a:spLocks noChangeShapeType="1"/>
            </p:cNvSpPr>
            <p:nvPr/>
          </p:nvSpPr>
          <p:spPr bwMode="auto">
            <a:xfrm>
              <a:off x="2023" y="1553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784" name="Text Box 61"/>
            <p:cNvSpPr txBox="1">
              <a:spLocks noChangeArrowheads="1"/>
            </p:cNvSpPr>
            <p:nvPr/>
          </p:nvSpPr>
          <p:spPr bwMode="auto">
            <a:xfrm>
              <a:off x="1458" y="129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30785" name="Text Box 62"/>
            <p:cNvSpPr txBox="1">
              <a:spLocks noChangeArrowheads="1"/>
            </p:cNvSpPr>
            <p:nvPr/>
          </p:nvSpPr>
          <p:spPr bwMode="auto">
            <a:xfrm>
              <a:off x="930" y="1146"/>
              <a:ext cx="255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  <a:p>
              <a:pPr eaLnBrk="1" hangingPunct="1"/>
              <a:r>
                <a:rPr lang="en-GB"/>
                <a:t>B</a:t>
              </a:r>
            </a:p>
            <a:p>
              <a:pPr eaLnBrk="1" hangingPunct="1"/>
              <a:r>
                <a:rPr lang="en-GB"/>
                <a:t>C</a:t>
              </a:r>
            </a:p>
          </p:txBody>
        </p:sp>
        <p:sp>
          <p:nvSpPr>
            <p:cNvPr id="30786" name="Text Box 63"/>
            <p:cNvSpPr txBox="1">
              <a:spLocks noChangeArrowheads="1"/>
            </p:cNvSpPr>
            <p:nvPr/>
          </p:nvSpPr>
          <p:spPr bwMode="auto">
            <a:xfrm>
              <a:off x="2285" y="1383"/>
              <a:ext cx="3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  <p:sp>
          <p:nvSpPr>
            <p:cNvPr id="30787" name="Line 64"/>
            <p:cNvSpPr>
              <a:spLocks noChangeShapeType="1"/>
            </p:cNvSpPr>
            <p:nvPr/>
          </p:nvSpPr>
          <p:spPr bwMode="auto">
            <a:xfrm>
              <a:off x="1149" y="1725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0779" name="AutoShape 65"/>
          <p:cNvSpPr>
            <a:spLocks noChangeArrowheads="1"/>
          </p:cNvSpPr>
          <p:nvPr/>
        </p:nvSpPr>
        <p:spPr bwMode="auto">
          <a:xfrm>
            <a:off x="965200" y="3240088"/>
            <a:ext cx="2941638" cy="898525"/>
          </a:xfrm>
          <a:prstGeom prst="wedgeRoundRectCallout">
            <a:avLst>
              <a:gd name="adj1" fmla="val 51782"/>
              <a:gd name="adj2" fmla="val -156713"/>
              <a:gd name="adj3" fmla="val 16667"/>
            </a:avLst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GB"/>
              <a:t>only all inputs = 0 then output = 0</a:t>
            </a:r>
          </a:p>
        </p:txBody>
      </p:sp>
    </p:spTree>
    <p:extLst>
      <p:ext uri="{BB962C8B-B14F-4D97-AF65-F5344CB8AC3E}">
        <p14:creationId xmlns:p14="http://schemas.microsoft.com/office/powerpoint/2010/main" val="165739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73D6CFA-AB39-4ADA-971B-395CF27D6BAB}" type="slidenum">
              <a:rPr lang="en-GB" b="0">
                <a:solidFill>
                  <a:schemeClr val="tx2"/>
                </a:solidFill>
              </a:rPr>
              <a:pPr eaLnBrk="1" hangingPunct="1"/>
              <a:t>29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3.2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1146175" y="631825"/>
            <a:ext cx="6037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Write the truth table for a 3-input OR gate</a:t>
            </a:r>
          </a:p>
        </p:txBody>
      </p:sp>
      <p:graphicFrame>
        <p:nvGraphicFramePr>
          <p:cNvPr id="147460" name="Group 4"/>
          <p:cNvGraphicFramePr>
            <a:graphicFrameLocks noGrp="1"/>
          </p:cNvGraphicFramePr>
          <p:nvPr>
            <p:ph/>
          </p:nvPr>
        </p:nvGraphicFramePr>
        <p:xfrm>
          <a:off x="4359275" y="1238250"/>
          <a:ext cx="3467100" cy="4664079"/>
        </p:xfrm>
        <a:graphic>
          <a:graphicData uri="http://schemas.openxmlformats.org/drawingml/2006/table">
            <a:tbl>
              <a:tblPr/>
              <a:tblGrid>
                <a:gridCol w="866775"/>
                <a:gridCol w="866775"/>
                <a:gridCol w="866775"/>
                <a:gridCol w="866775"/>
              </a:tblGrid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1802" name="Group 56"/>
          <p:cNvGrpSpPr>
            <a:grpSpLocks/>
          </p:cNvGrpSpPr>
          <p:nvPr/>
        </p:nvGrpSpPr>
        <p:grpSpPr bwMode="auto">
          <a:xfrm>
            <a:off x="1344613" y="1320800"/>
            <a:ext cx="2682875" cy="1187450"/>
            <a:chOff x="930" y="1146"/>
            <a:chExt cx="1690" cy="748"/>
          </a:xfrm>
        </p:grpSpPr>
        <p:sp>
          <p:nvSpPr>
            <p:cNvPr id="31805" name="AutoShape 57"/>
            <p:cNvSpPr>
              <a:spLocks noChangeArrowheads="1"/>
            </p:cNvSpPr>
            <p:nvPr/>
          </p:nvSpPr>
          <p:spPr bwMode="auto">
            <a:xfrm rot="10800000">
              <a:off x="1311" y="1257"/>
              <a:ext cx="680" cy="552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6" name="Line 58"/>
            <p:cNvSpPr>
              <a:spLocks noChangeShapeType="1"/>
            </p:cNvSpPr>
            <p:nvPr/>
          </p:nvSpPr>
          <p:spPr bwMode="auto">
            <a:xfrm>
              <a:off x="1173" y="1346"/>
              <a:ext cx="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807" name="Line 59"/>
            <p:cNvSpPr>
              <a:spLocks noChangeShapeType="1"/>
            </p:cNvSpPr>
            <p:nvPr/>
          </p:nvSpPr>
          <p:spPr bwMode="auto">
            <a:xfrm>
              <a:off x="1172" y="1538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808" name="Line 60"/>
            <p:cNvSpPr>
              <a:spLocks noChangeShapeType="1"/>
            </p:cNvSpPr>
            <p:nvPr/>
          </p:nvSpPr>
          <p:spPr bwMode="auto">
            <a:xfrm>
              <a:off x="2023" y="1553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809" name="Text Box 61"/>
            <p:cNvSpPr txBox="1">
              <a:spLocks noChangeArrowheads="1"/>
            </p:cNvSpPr>
            <p:nvPr/>
          </p:nvSpPr>
          <p:spPr bwMode="auto">
            <a:xfrm>
              <a:off x="1458" y="129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31810" name="Text Box 62"/>
            <p:cNvSpPr txBox="1">
              <a:spLocks noChangeArrowheads="1"/>
            </p:cNvSpPr>
            <p:nvPr/>
          </p:nvSpPr>
          <p:spPr bwMode="auto">
            <a:xfrm>
              <a:off x="930" y="1146"/>
              <a:ext cx="255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  <a:p>
              <a:pPr eaLnBrk="1" hangingPunct="1"/>
              <a:r>
                <a:rPr lang="en-GB"/>
                <a:t>B</a:t>
              </a:r>
            </a:p>
            <a:p>
              <a:pPr eaLnBrk="1" hangingPunct="1"/>
              <a:r>
                <a:rPr lang="en-GB"/>
                <a:t>C</a:t>
              </a:r>
            </a:p>
          </p:txBody>
        </p:sp>
        <p:sp>
          <p:nvSpPr>
            <p:cNvPr id="31811" name="Text Box 63"/>
            <p:cNvSpPr txBox="1">
              <a:spLocks noChangeArrowheads="1"/>
            </p:cNvSpPr>
            <p:nvPr/>
          </p:nvSpPr>
          <p:spPr bwMode="auto">
            <a:xfrm>
              <a:off x="2285" y="1383"/>
              <a:ext cx="3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  <p:sp>
          <p:nvSpPr>
            <p:cNvPr id="31812" name="Line 64"/>
            <p:cNvSpPr>
              <a:spLocks noChangeShapeType="1"/>
            </p:cNvSpPr>
            <p:nvPr/>
          </p:nvSpPr>
          <p:spPr bwMode="auto">
            <a:xfrm>
              <a:off x="1149" y="1725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1803" name="AutoShape 65"/>
          <p:cNvSpPr>
            <a:spLocks noChangeArrowheads="1"/>
          </p:cNvSpPr>
          <p:nvPr/>
        </p:nvSpPr>
        <p:spPr bwMode="auto">
          <a:xfrm>
            <a:off x="1263650" y="3390900"/>
            <a:ext cx="2327275" cy="898525"/>
          </a:xfrm>
          <a:prstGeom prst="wedgeRoundRectCallout">
            <a:avLst>
              <a:gd name="adj1" fmla="val 65005"/>
              <a:gd name="adj2" fmla="val -21731"/>
              <a:gd name="adj3" fmla="val 16667"/>
            </a:avLst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GB"/>
              <a:t>any input = 1, output = 1</a:t>
            </a:r>
          </a:p>
        </p:txBody>
      </p:sp>
      <p:sp>
        <p:nvSpPr>
          <p:cNvPr id="31804" name="AutoShape 66"/>
          <p:cNvSpPr>
            <a:spLocks/>
          </p:cNvSpPr>
          <p:nvPr/>
        </p:nvSpPr>
        <p:spPr bwMode="auto">
          <a:xfrm>
            <a:off x="3917950" y="2360613"/>
            <a:ext cx="288925" cy="3441700"/>
          </a:xfrm>
          <a:prstGeom prst="leftBrace">
            <a:avLst>
              <a:gd name="adj1" fmla="val 99267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2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2620607-3F11-45E0-AAB2-E7ECFAD98FCD}" type="slidenum">
              <a:rPr lang="en-GB" b="0">
                <a:solidFill>
                  <a:schemeClr val="tx2"/>
                </a:solidFill>
              </a:rPr>
              <a:pPr eaLnBrk="1" hangingPunct="1"/>
              <a:t>3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23975" y="1401763"/>
            <a:ext cx="6438900" cy="314801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rgbClr val="5E51C1"/>
              </a:buClr>
              <a:buFont typeface="Wingdings" pitchFamily="2" charset="2"/>
              <a:buAutoNum type="arabicPeriod"/>
            </a:pPr>
            <a:r>
              <a:rPr lang="en-GB" sz="2400" smtClean="0">
                <a:solidFill>
                  <a:srgbClr val="3750A1"/>
                </a:solidFill>
              </a:rPr>
              <a:t>Introduction</a:t>
            </a:r>
          </a:p>
          <a:p>
            <a:pPr marL="609600" indent="-609600" eaLnBrk="1" hangingPunct="1">
              <a:lnSpc>
                <a:spcPct val="80000"/>
              </a:lnSpc>
              <a:buClr>
                <a:srgbClr val="5E51C1"/>
              </a:buClr>
              <a:buFont typeface="Wingdings" pitchFamily="2" charset="2"/>
              <a:buAutoNum type="arabicPeriod"/>
            </a:pPr>
            <a:r>
              <a:rPr lang="en-GB" sz="2400" smtClean="0">
                <a:solidFill>
                  <a:srgbClr val="3750A1"/>
                </a:solidFill>
              </a:rPr>
              <a:t>Basic Logic Gates (NOT, OR, AND)</a:t>
            </a:r>
          </a:p>
          <a:p>
            <a:pPr marL="609600" indent="-609600" eaLnBrk="1" hangingPunct="1">
              <a:lnSpc>
                <a:spcPct val="80000"/>
              </a:lnSpc>
              <a:buClr>
                <a:srgbClr val="5E51C1"/>
              </a:buClr>
              <a:buFont typeface="Wingdings" pitchFamily="2" charset="2"/>
              <a:buAutoNum type="arabicPeriod"/>
            </a:pPr>
            <a:r>
              <a:rPr lang="en-GB" sz="2400" smtClean="0">
                <a:solidFill>
                  <a:srgbClr val="3750A1"/>
                </a:solidFill>
              </a:rPr>
              <a:t>Truth Table</a:t>
            </a:r>
          </a:p>
          <a:p>
            <a:pPr marL="609600" indent="-609600" eaLnBrk="1" hangingPunct="1">
              <a:lnSpc>
                <a:spcPct val="80000"/>
              </a:lnSpc>
              <a:buClr>
                <a:srgbClr val="5E51C1"/>
              </a:buClr>
              <a:buFont typeface="Wingdings" pitchFamily="2" charset="2"/>
              <a:buAutoNum type="arabicPeriod"/>
            </a:pPr>
            <a:r>
              <a:rPr lang="en-GB" sz="2400" smtClean="0">
                <a:solidFill>
                  <a:srgbClr val="3750A1"/>
                </a:solidFill>
              </a:rPr>
              <a:t>Logic Circuit &lt;&lt;  &gt;&gt; Boolean Expression</a:t>
            </a:r>
          </a:p>
          <a:p>
            <a:pPr marL="609600" indent="-609600" eaLnBrk="1" hangingPunct="1">
              <a:lnSpc>
                <a:spcPct val="80000"/>
              </a:lnSpc>
              <a:buClr>
                <a:srgbClr val="5E51C1"/>
              </a:buClr>
              <a:buFont typeface="Wingdings" pitchFamily="2" charset="2"/>
              <a:buAutoNum type="arabicPeriod"/>
            </a:pPr>
            <a:r>
              <a:rPr lang="en-GB" sz="2400" smtClean="0">
                <a:solidFill>
                  <a:srgbClr val="3750A1"/>
                </a:solidFill>
              </a:rPr>
              <a:t>Boolean Theorems</a:t>
            </a:r>
            <a:endParaRPr lang="en-GB" sz="2400" smtClean="0">
              <a:solidFill>
                <a:srgbClr val="3750A1"/>
              </a:solidFill>
              <a:sym typeface="Wingdings" pitchFamily="2" charset="2"/>
            </a:endParaRPr>
          </a:p>
          <a:p>
            <a:pPr marL="609600" indent="-609600" eaLnBrk="1" hangingPunct="1">
              <a:lnSpc>
                <a:spcPct val="80000"/>
              </a:lnSpc>
              <a:buClr>
                <a:srgbClr val="5E51C1"/>
              </a:buClr>
              <a:buFont typeface="Wingdings" pitchFamily="2" charset="2"/>
              <a:buAutoNum type="arabicPeriod"/>
            </a:pPr>
            <a:r>
              <a:rPr lang="en-GB" sz="2400" smtClean="0">
                <a:solidFill>
                  <a:srgbClr val="3750A1"/>
                </a:solidFill>
              </a:rPr>
              <a:t>Universality of NOR / NAND gates</a:t>
            </a:r>
            <a:endParaRPr lang="en-GB" sz="2400" smtClean="0">
              <a:solidFill>
                <a:srgbClr val="5E51C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330325" y="723900"/>
            <a:ext cx="289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57200" indent="-457200" algn="ctr">
              <a:spcBef>
                <a:spcPct val="20000"/>
              </a:spcBef>
              <a:buClr>
                <a:srgbClr val="5E51C1"/>
              </a:buClr>
              <a:buSzPct val="75000"/>
              <a:buFont typeface="Wingdings" pitchFamily="2" charset="2"/>
              <a:buNone/>
            </a:pPr>
            <a:r>
              <a:rPr lang="en-GB">
                <a:solidFill>
                  <a:srgbClr val="FF0000"/>
                </a:solidFill>
              </a:rPr>
              <a:t>3.    Boolean Algebra</a:t>
            </a:r>
          </a:p>
        </p:txBody>
      </p:sp>
    </p:spTree>
    <p:extLst>
      <p:ext uri="{BB962C8B-B14F-4D97-AF65-F5344CB8AC3E}">
        <p14:creationId xmlns:p14="http://schemas.microsoft.com/office/powerpoint/2010/main" val="22606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309A971-6F20-47FA-AFC1-847DB6097594}" type="slidenum">
              <a:rPr lang="en-GB" b="0">
                <a:solidFill>
                  <a:schemeClr val="tx2"/>
                </a:solidFill>
              </a:rPr>
              <a:pPr eaLnBrk="1" hangingPunct="1"/>
              <a:t>30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3.2</a:t>
            </a:r>
          </a:p>
        </p:txBody>
      </p:sp>
      <p:sp>
        <p:nvSpPr>
          <p:cNvPr id="32773" name="Text Box 3"/>
          <p:cNvSpPr txBox="1">
            <a:spLocks noChangeArrowheads="1"/>
          </p:cNvSpPr>
          <p:nvPr/>
        </p:nvSpPr>
        <p:spPr bwMode="auto">
          <a:xfrm>
            <a:off x="1011238" y="350838"/>
            <a:ext cx="6037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Write the truth table for a 4-input AND gate</a:t>
            </a:r>
          </a:p>
        </p:txBody>
      </p:sp>
      <p:grpSp>
        <p:nvGrpSpPr>
          <p:cNvPr id="32774" name="Group 223"/>
          <p:cNvGrpSpPr>
            <a:grpSpLocks/>
          </p:cNvGrpSpPr>
          <p:nvPr/>
        </p:nvGrpSpPr>
        <p:grpSpPr bwMode="auto">
          <a:xfrm>
            <a:off x="6016625" y="1201738"/>
            <a:ext cx="2578100" cy="1552575"/>
            <a:chOff x="661" y="724"/>
            <a:chExt cx="1624" cy="978"/>
          </a:xfrm>
        </p:grpSpPr>
        <p:sp>
          <p:nvSpPr>
            <p:cNvPr id="32888" name="Text Box 66"/>
            <p:cNvSpPr txBox="1">
              <a:spLocks noChangeArrowheads="1"/>
            </p:cNvSpPr>
            <p:nvPr/>
          </p:nvSpPr>
          <p:spPr bwMode="auto">
            <a:xfrm>
              <a:off x="661" y="724"/>
              <a:ext cx="255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  <a:p>
              <a:pPr eaLnBrk="1" hangingPunct="1"/>
              <a:r>
                <a:rPr lang="en-GB"/>
                <a:t>B</a:t>
              </a:r>
            </a:p>
            <a:p>
              <a:pPr eaLnBrk="1" hangingPunct="1"/>
              <a:r>
                <a:rPr lang="en-GB"/>
                <a:t>C</a:t>
              </a:r>
            </a:p>
            <a:p>
              <a:pPr eaLnBrk="1" hangingPunct="1"/>
              <a:r>
                <a:rPr lang="en-GB"/>
                <a:t>D</a:t>
              </a:r>
            </a:p>
          </p:txBody>
        </p:sp>
        <p:sp>
          <p:nvSpPr>
            <p:cNvPr id="32889" name="Text Box 67"/>
            <p:cNvSpPr txBox="1">
              <a:spLocks noChangeArrowheads="1"/>
            </p:cNvSpPr>
            <p:nvPr/>
          </p:nvSpPr>
          <p:spPr bwMode="auto">
            <a:xfrm>
              <a:off x="2030" y="105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3E5AB2"/>
                  </a:solidFill>
                </a:rPr>
                <a:t>X</a:t>
              </a:r>
            </a:p>
          </p:txBody>
        </p:sp>
        <p:sp>
          <p:nvSpPr>
            <p:cNvPr id="32890" name="AutoShape 68"/>
            <p:cNvSpPr>
              <a:spLocks noChangeArrowheads="1"/>
            </p:cNvSpPr>
            <p:nvPr/>
          </p:nvSpPr>
          <p:spPr bwMode="auto">
            <a:xfrm>
              <a:off x="1158" y="817"/>
              <a:ext cx="637" cy="782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91" name="Line 69"/>
            <p:cNvSpPr>
              <a:spLocks noChangeShapeType="1"/>
            </p:cNvSpPr>
            <p:nvPr/>
          </p:nvSpPr>
          <p:spPr bwMode="auto">
            <a:xfrm>
              <a:off x="906" y="946"/>
              <a:ext cx="2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892" name="Line 70"/>
            <p:cNvSpPr>
              <a:spLocks noChangeShapeType="1"/>
            </p:cNvSpPr>
            <p:nvPr/>
          </p:nvSpPr>
          <p:spPr bwMode="auto">
            <a:xfrm>
              <a:off x="905" y="1158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893" name="Line 71"/>
            <p:cNvSpPr>
              <a:spLocks noChangeShapeType="1"/>
            </p:cNvSpPr>
            <p:nvPr/>
          </p:nvSpPr>
          <p:spPr bwMode="auto">
            <a:xfrm>
              <a:off x="1811" y="1227"/>
              <a:ext cx="1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894" name="Line 72"/>
            <p:cNvSpPr>
              <a:spLocks noChangeShapeType="1"/>
            </p:cNvSpPr>
            <p:nvPr/>
          </p:nvSpPr>
          <p:spPr bwMode="auto">
            <a:xfrm>
              <a:off x="892" y="1345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895" name="Line 73"/>
            <p:cNvSpPr>
              <a:spLocks noChangeShapeType="1"/>
            </p:cNvSpPr>
            <p:nvPr/>
          </p:nvSpPr>
          <p:spPr bwMode="auto">
            <a:xfrm>
              <a:off x="891" y="1510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aphicFrame>
        <p:nvGraphicFramePr>
          <p:cNvPr id="139488" name="Group 224"/>
          <p:cNvGraphicFramePr>
            <a:graphicFrameLocks noGrp="1"/>
          </p:cNvGraphicFramePr>
          <p:nvPr>
            <p:ph/>
          </p:nvPr>
        </p:nvGraphicFramePr>
        <p:xfrm>
          <a:off x="1462088" y="868363"/>
          <a:ext cx="4232275" cy="5699590"/>
        </p:xfrm>
        <a:graphic>
          <a:graphicData uri="http://schemas.openxmlformats.org/drawingml/2006/table">
            <a:tbl>
              <a:tblPr/>
              <a:tblGrid>
                <a:gridCol w="846137"/>
                <a:gridCol w="846138"/>
                <a:gridCol w="847725"/>
                <a:gridCol w="846137"/>
                <a:gridCol w="846138"/>
              </a:tblGrid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2885" name="Group 220"/>
          <p:cNvGrpSpPr>
            <a:grpSpLocks/>
          </p:cNvGrpSpPr>
          <p:nvPr/>
        </p:nvGrpSpPr>
        <p:grpSpPr bwMode="auto">
          <a:xfrm>
            <a:off x="349250" y="1219200"/>
            <a:ext cx="976313" cy="5270500"/>
            <a:chOff x="2855" y="1843"/>
            <a:chExt cx="508" cy="1121"/>
          </a:xfrm>
        </p:grpSpPr>
        <p:sp>
          <p:nvSpPr>
            <p:cNvPr id="32886" name="AutoShape 221"/>
            <p:cNvSpPr>
              <a:spLocks/>
            </p:cNvSpPr>
            <p:nvPr/>
          </p:nvSpPr>
          <p:spPr bwMode="auto">
            <a:xfrm>
              <a:off x="3288" y="1843"/>
              <a:ext cx="74" cy="1121"/>
            </a:xfrm>
            <a:prstGeom prst="leftBrace">
              <a:avLst>
                <a:gd name="adj1" fmla="val 126239"/>
                <a:gd name="adj2" fmla="val 50000"/>
              </a:avLst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87" name="Text Box 222"/>
            <p:cNvSpPr txBox="1">
              <a:spLocks noChangeArrowheads="1"/>
            </p:cNvSpPr>
            <p:nvPr/>
          </p:nvSpPr>
          <p:spPr bwMode="auto">
            <a:xfrm>
              <a:off x="2855" y="2283"/>
              <a:ext cx="50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>
                  <a:solidFill>
                    <a:srgbClr val="CC3300"/>
                  </a:solidFill>
                </a:rPr>
                <a:t>2</a:t>
              </a:r>
              <a:r>
                <a:rPr lang="en-GB" baseline="30000">
                  <a:solidFill>
                    <a:srgbClr val="CC3300"/>
                  </a:solidFill>
                </a:rPr>
                <a:t>4</a:t>
              </a:r>
              <a:r>
                <a:rPr lang="en-GB">
                  <a:solidFill>
                    <a:srgbClr val="CC3300"/>
                  </a:solidFill>
                </a:rPr>
                <a:t>=16</a:t>
              </a:r>
              <a:endParaRPr lang="en-GB" baseline="30000">
                <a:solidFill>
                  <a:srgbClr val="CC33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5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BFF9A5C-ED02-4112-91AE-5EAB2B0C6415}" type="slidenum">
              <a:rPr lang="en-GB" b="0">
                <a:solidFill>
                  <a:schemeClr val="tx2"/>
                </a:solidFill>
              </a:rPr>
              <a:pPr eaLnBrk="1" hangingPunct="1"/>
              <a:t>31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3.2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1011238" y="350838"/>
            <a:ext cx="6037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Write the truth table for a 4-input AND gate</a:t>
            </a:r>
          </a:p>
        </p:txBody>
      </p:sp>
      <p:grpSp>
        <p:nvGrpSpPr>
          <p:cNvPr id="33798" name="Group 137"/>
          <p:cNvGrpSpPr>
            <a:grpSpLocks/>
          </p:cNvGrpSpPr>
          <p:nvPr/>
        </p:nvGrpSpPr>
        <p:grpSpPr bwMode="auto">
          <a:xfrm>
            <a:off x="6119813" y="1085850"/>
            <a:ext cx="2578100" cy="1552575"/>
            <a:chOff x="661" y="724"/>
            <a:chExt cx="1624" cy="978"/>
          </a:xfrm>
        </p:grpSpPr>
        <p:sp>
          <p:nvSpPr>
            <p:cNvPr id="33909" name="Text Box 4"/>
            <p:cNvSpPr txBox="1">
              <a:spLocks noChangeArrowheads="1"/>
            </p:cNvSpPr>
            <p:nvPr/>
          </p:nvSpPr>
          <p:spPr bwMode="auto">
            <a:xfrm>
              <a:off x="661" y="724"/>
              <a:ext cx="255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  <a:p>
              <a:pPr eaLnBrk="1" hangingPunct="1"/>
              <a:r>
                <a:rPr lang="en-GB"/>
                <a:t>B</a:t>
              </a:r>
            </a:p>
            <a:p>
              <a:pPr eaLnBrk="1" hangingPunct="1"/>
              <a:r>
                <a:rPr lang="en-GB"/>
                <a:t>C</a:t>
              </a:r>
            </a:p>
            <a:p>
              <a:pPr eaLnBrk="1" hangingPunct="1"/>
              <a:r>
                <a:rPr lang="en-GB"/>
                <a:t>D</a:t>
              </a:r>
            </a:p>
          </p:txBody>
        </p:sp>
        <p:sp>
          <p:nvSpPr>
            <p:cNvPr id="33910" name="Text Box 5"/>
            <p:cNvSpPr txBox="1">
              <a:spLocks noChangeArrowheads="1"/>
            </p:cNvSpPr>
            <p:nvPr/>
          </p:nvSpPr>
          <p:spPr bwMode="auto">
            <a:xfrm>
              <a:off x="2030" y="105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3E5AB2"/>
                  </a:solidFill>
                </a:rPr>
                <a:t>X</a:t>
              </a:r>
            </a:p>
          </p:txBody>
        </p:sp>
        <p:sp>
          <p:nvSpPr>
            <p:cNvPr id="33911" name="AutoShape 6"/>
            <p:cNvSpPr>
              <a:spLocks noChangeArrowheads="1"/>
            </p:cNvSpPr>
            <p:nvPr/>
          </p:nvSpPr>
          <p:spPr bwMode="auto">
            <a:xfrm>
              <a:off x="1158" y="817"/>
              <a:ext cx="637" cy="782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12" name="Line 7"/>
            <p:cNvSpPr>
              <a:spLocks noChangeShapeType="1"/>
            </p:cNvSpPr>
            <p:nvPr/>
          </p:nvSpPr>
          <p:spPr bwMode="auto">
            <a:xfrm>
              <a:off x="906" y="946"/>
              <a:ext cx="2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913" name="Line 8"/>
            <p:cNvSpPr>
              <a:spLocks noChangeShapeType="1"/>
            </p:cNvSpPr>
            <p:nvPr/>
          </p:nvSpPr>
          <p:spPr bwMode="auto">
            <a:xfrm>
              <a:off x="905" y="1158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914" name="Line 9"/>
            <p:cNvSpPr>
              <a:spLocks noChangeShapeType="1"/>
            </p:cNvSpPr>
            <p:nvPr/>
          </p:nvSpPr>
          <p:spPr bwMode="auto">
            <a:xfrm>
              <a:off x="1811" y="1227"/>
              <a:ext cx="1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915" name="Line 10"/>
            <p:cNvSpPr>
              <a:spLocks noChangeShapeType="1"/>
            </p:cNvSpPr>
            <p:nvPr/>
          </p:nvSpPr>
          <p:spPr bwMode="auto">
            <a:xfrm>
              <a:off x="892" y="1345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916" name="Line 11"/>
            <p:cNvSpPr>
              <a:spLocks noChangeShapeType="1"/>
            </p:cNvSpPr>
            <p:nvPr/>
          </p:nvSpPr>
          <p:spPr bwMode="auto">
            <a:xfrm>
              <a:off x="891" y="1510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aphicFrame>
        <p:nvGraphicFramePr>
          <p:cNvPr id="155784" name="Group 136"/>
          <p:cNvGraphicFramePr>
            <a:graphicFrameLocks noGrp="1"/>
          </p:cNvGraphicFramePr>
          <p:nvPr>
            <p:ph/>
          </p:nvPr>
        </p:nvGraphicFramePr>
        <p:xfrm>
          <a:off x="1250950" y="869950"/>
          <a:ext cx="4232275" cy="5699590"/>
        </p:xfrm>
        <a:graphic>
          <a:graphicData uri="http://schemas.openxmlformats.org/drawingml/2006/table">
            <a:tbl>
              <a:tblPr/>
              <a:tblGrid>
                <a:gridCol w="846138"/>
                <a:gridCol w="846137"/>
                <a:gridCol w="847725"/>
                <a:gridCol w="846138"/>
                <a:gridCol w="846137"/>
              </a:tblGrid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9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FDD1A98-8197-484F-8DBA-DD36533D0F49}" type="slidenum">
              <a:rPr lang="en-GB" b="0">
                <a:solidFill>
                  <a:schemeClr val="tx2"/>
                </a:solidFill>
              </a:rPr>
              <a:pPr eaLnBrk="1" hangingPunct="1"/>
              <a:t>32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3.2</a:t>
            </a:r>
          </a:p>
        </p:txBody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1011238" y="350838"/>
            <a:ext cx="6037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Write the truth table for a 4-input AND gate</a:t>
            </a:r>
          </a:p>
        </p:txBody>
      </p:sp>
      <p:grpSp>
        <p:nvGrpSpPr>
          <p:cNvPr id="34822" name="Group 127"/>
          <p:cNvGrpSpPr>
            <a:grpSpLocks/>
          </p:cNvGrpSpPr>
          <p:nvPr/>
        </p:nvGrpSpPr>
        <p:grpSpPr bwMode="auto">
          <a:xfrm>
            <a:off x="6253163" y="1131888"/>
            <a:ext cx="2578100" cy="1552575"/>
            <a:chOff x="661" y="724"/>
            <a:chExt cx="1624" cy="978"/>
          </a:xfrm>
        </p:grpSpPr>
        <p:sp>
          <p:nvSpPr>
            <p:cNvPr id="34933" name="Text Box 4"/>
            <p:cNvSpPr txBox="1">
              <a:spLocks noChangeArrowheads="1"/>
            </p:cNvSpPr>
            <p:nvPr/>
          </p:nvSpPr>
          <p:spPr bwMode="auto">
            <a:xfrm>
              <a:off x="661" y="724"/>
              <a:ext cx="255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  <a:p>
              <a:pPr eaLnBrk="1" hangingPunct="1"/>
              <a:r>
                <a:rPr lang="en-GB"/>
                <a:t>B</a:t>
              </a:r>
            </a:p>
            <a:p>
              <a:pPr eaLnBrk="1" hangingPunct="1"/>
              <a:r>
                <a:rPr lang="en-GB"/>
                <a:t>C</a:t>
              </a:r>
            </a:p>
            <a:p>
              <a:pPr eaLnBrk="1" hangingPunct="1"/>
              <a:r>
                <a:rPr lang="en-GB"/>
                <a:t>D</a:t>
              </a:r>
            </a:p>
          </p:txBody>
        </p:sp>
        <p:sp>
          <p:nvSpPr>
            <p:cNvPr id="34934" name="Text Box 5"/>
            <p:cNvSpPr txBox="1">
              <a:spLocks noChangeArrowheads="1"/>
            </p:cNvSpPr>
            <p:nvPr/>
          </p:nvSpPr>
          <p:spPr bwMode="auto">
            <a:xfrm>
              <a:off x="2030" y="105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3E5AB2"/>
                  </a:solidFill>
                </a:rPr>
                <a:t>X</a:t>
              </a:r>
            </a:p>
          </p:txBody>
        </p:sp>
        <p:sp>
          <p:nvSpPr>
            <p:cNvPr id="34935" name="AutoShape 6"/>
            <p:cNvSpPr>
              <a:spLocks noChangeArrowheads="1"/>
            </p:cNvSpPr>
            <p:nvPr/>
          </p:nvSpPr>
          <p:spPr bwMode="auto">
            <a:xfrm>
              <a:off x="1158" y="817"/>
              <a:ext cx="637" cy="782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36" name="Line 7"/>
            <p:cNvSpPr>
              <a:spLocks noChangeShapeType="1"/>
            </p:cNvSpPr>
            <p:nvPr/>
          </p:nvSpPr>
          <p:spPr bwMode="auto">
            <a:xfrm>
              <a:off x="906" y="946"/>
              <a:ext cx="2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937" name="Line 8"/>
            <p:cNvSpPr>
              <a:spLocks noChangeShapeType="1"/>
            </p:cNvSpPr>
            <p:nvPr/>
          </p:nvSpPr>
          <p:spPr bwMode="auto">
            <a:xfrm>
              <a:off x="905" y="1158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938" name="Line 9"/>
            <p:cNvSpPr>
              <a:spLocks noChangeShapeType="1"/>
            </p:cNvSpPr>
            <p:nvPr/>
          </p:nvSpPr>
          <p:spPr bwMode="auto">
            <a:xfrm>
              <a:off x="1811" y="1227"/>
              <a:ext cx="1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939" name="Line 10"/>
            <p:cNvSpPr>
              <a:spLocks noChangeShapeType="1"/>
            </p:cNvSpPr>
            <p:nvPr/>
          </p:nvSpPr>
          <p:spPr bwMode="auto">
            <a:xfrm>
              <a:off x="892" y="1345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940" name="Line 11"/>
            <p:cNvSpPr>
              <a:spLocks noChangeShapeType="1"/>
            </p:cNvSpPr>
            <p:nvPr/>
          </p:nvSpPr>
          <p:spPr bwMode="auto">
            <a:xfrm>
              <a:off x="891" y="1510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aphicFrame>
        <p:nvGraphicFramePr>
          <p:cNvPr id="153728" name="Group 128"/>
          <p:cNvGraphicFramePr>
            <a:graphicFrameLocks noGrp="1"/>
          </p:cNvGraphicFramePr>
          <p:nvPr>
            <p:ph/>
          </p:nvPr>
        </p:nvGraphicFramePr>
        <p:xfrm>
          <a:off x="1281113" y="803275"/>
          <a:ext cx="4232275" cy="5699590"/>
        </p:xfrm>
        <a:graphic>
          <a:graphicData uri="http://schemas.openxmlformats.org/drawingml/2006/table">
            <a:tbl>
              <a:tblPr/>
              <a:tblGrid>
                <a:gridCol w="846137"/>
                <a:gridCol w="846138"/>
                <a:gridCol w="847725"/>
                <a:gridCol w="846137"/>
                <a:gridCol w="846138"/>
              </a:tblGrid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2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4075768-E66A-494E-9AC3-5AA782FFE78E}" type="slidenum">
              <a:rPr lang="en-GB" b="0">
                <a:solidFill>
                  <a:schemeClr val="tx2"/>
                </a:solidFill>
              </a:rPr>
              <a:pPr eaLnBrk="1" hangingPunct="1"/>
              <a:t>33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3.2</a:t>
            </a:r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1011238" y="350838"/>
            <a:ext cx="6037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Write the truth table for a 4-input AND gate</a:t>
            </a:r>
          </a:p>
        </p:txBody>
      </p:sp>
      <p:grpSp>
        <p:nvGrpSpPr>
          <p:cNvPr id="35846" name="Group 130"/>
          <p:cNvGrpSpPr>
            <a:grpSpLocks/>
          </p:cNvGrpSpPr>
          <p:nvPr/>
        </p:nvGrpSpPr>
        <p:grpSpPr bwMode="auto">
          <a:xfrm>
            <a:off x="6135688" y="1085850"/>
            <a:ext cx="2578100" cy="1552575"/>
            <a:chOff x="661" y="724"/>
            <a:chExt cx="1624" cy="978"/>
          </a:xfrm>
        </p:grpSpPr>
        <p:sp>
          <p:nvSpPr>
            <p:cNvPr id="35957" name="Text Box 4"/>
            <p:cNvSpPr txBox="1">
              <a:spLocks noChangeArrowheads="1"/>
            </p:cNvSpPr>
            <p:nvPr/>
          </p:nvSpPr>
          <p:spPr bwMode="auto">
            <a:xfrm>
              <a:off x="661" y="724"/>
              <a:ext cx="255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  <a:p>
              <a:pPr eaLnBrk="1" hangingPunct="1"/>
              <a:r>
                <a:rPr lang="en-GB"/>
                <a:t>B</a:t>
              </a:r>
            </a:p>
            <a:p>
              <a:pPr eaLnBrk="1" hangingPunct="1"/>
              <a:r>
                <a:rPr lang="en-GB"/>
                <a:t>C</a:t>
              </a:r>
            </a:p>
            <a:p>
              <a:pPr eaLnBrk="1" hangingPunct="1"/>
              <a:r>
                <a:rPr lang="en-GB"/>
                <a:t>D</a:t>
              </a:r>
            </a:p>
          </p:txBody>
        </p:sp>
        <p:sp>
          <p:nvSpPr>
            <p:cNvPr id="35958" name="Text Box 5"/>
            <p:cNvSpPr txBox="1">
              <a:spLocks noChangeArrowheads="1"/>
            </p:cNvSpPr>
            <p:nvPr/>
          </p:nvSpPr>
          <p:spPr bwMode="auto">
            <a:xfrm>
              <a:off x="2030" y="105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3E5AB2"/>
                  </a:solidFill>
                </a:rPr>
                <a:t>X</a:t>
              </a:r>
            </a:p>
          </p:txBody>
        </p:sp>
        <p:sp>
          <p:nvSpPr>
            <p:cNvPr id="35959" name="AutoShape 6"/>
            <p:cNvSpPr>
              <a:spLocks noChangeArrowheads="1"/>
            </p:cNvSpPr>
            <p:nvPr/>
          </p:nvSpPr>
          <p:spPr bwMode="auto">
            <a:xfrm>
              <a:off x="1158" y="817"/>
              <a:ext cx="637" cy="782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" name="Line 7"/>
            <p:cNvSpPr>
              <a:spLocks noChangeShapeType="1"/>
            </p:cNvSpPr>
            <p:nvPr/>
          </p:nvSpPr>
          <p:spPr bwMode="auto">
            <a:xfrm>
              <a:off x="906" y="946"/>
              <a:ext cx="2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961" name="Line 8"/>
            <p:cNvSpPr>
              <a:spLocks noChangeShapeType="1"/>
            </p:cNvSpPr>
            <p:nvPr/>
          </p:nvSpPr>
          <p:spPr bwMode="auto">
            <a:xfrm>
              <a:off x="905" y="1158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962" name="Line 9"/>
            <p:cNvSpPr>
              <a:spLocks noChangeShapeType="1"/>
            </p:cNvSpPr>
            <p:nvPr/>
          </p:nvSpPr>
          <p:spPr bwMode="auto">
            <a:xfrm>
              <a:off x="1811" y="1227"/>
              <a:ext cx="1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963" name="Line 10"/>
            <p:cNvSpPr>
              <a:spLocks noChangeShapeType="1"/>
            </p:cNvSpPr>
            <p:nvPr/>
          </p:nvSpPr>
          <p:spPr bwMode="auto">
            <a:xfrm>
              <a:off x="892" y="1345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964" name="Line 11"/>
            <p:cNvSpPr>
              <a:spLocks noChangeShapeType="1"/>
            </p:cNvSpPr>
            <p:nvPr/>
          </p:nvSpPr>
          <p:spPr bwMode="auto">
            <a:xfrm>
              <a:off x="891" y="1510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aphicFrame>
        <p:nvGraphicFramePr>
          <p:cNvPr id="154755" name="Group 131"/>
          <p:cNvGraphicFramePr>
            <a:graphicFrameLocks noGrp="1"/>
          </p:cNvGraphicFramePr>
          <p:nvPr>
            <p:ph/>
          </p:nvPr>
        </p:nvGraphicFramePr>
        <p:xfrm>
          <a:off x="1263650" y="838200"/>
          <a:ext cx="4232275" cy="5704090"/>
        </p:xfrm>
        <a:graphic>
          <a:graphicData uri="http://schemas.openxmlformats.org/drawingml/2006/table">
            <a:tbl>
              <a:tblPr/>
              <a:tblGrid>
                <a:gridCol w="846138"/>
                <a:gridCol w="846137"/>
                <a:gridCol w="847725"/>
                <a:gridCol w="846138"/>
                <a:gridCol w="846137"/>
              </a:tblGrid>
              <a:tr h="335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06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F96708-404F-4CF5-974B-DFFDA36AF3B9}" type="slidenum">
              <a:rPr lang="en-GB" b="0">
                <a:solidFill>
                  <a:schemeClr val="tx2"/>
                </a:solidFill>
              </a:rPr>
              <a:pPr eaLnBrk="1" hangingPunct="1"/>
              <a:t>34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3.2</a:t>
            </a:r>
          </a:p>
        </p:txBody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1011238" y="350838"/>
            <a:ext cx="6037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Write the truth table for a 4-input AND gate</a:t>
            </a:r>
          </a:p>
        </p:txBody>
      </p:sp>
      <p:grpSp>
        <p:nvGrpSpPr>
          <p:cNvPr id="36870" name="Group 126"/>
          <p:cNvGrpSpPr>
            <a:grpSpLocks/>
          </p:cNvGrpSpPr>
          <p:nvPr/>
        </p:nvGrpSpPr>
        <p:grpSpPr bwMode="auto">
          <a:xfrm>
            <a:off x="5999163" y="1147763"/>
            <a:ext cx="2578100" cy="1552575"/>
            <a:chOff x="661" y="724"/>
            <a:chExt cx="1624" cy="978"/>
          </a:xfrm>
        </p:grpSpPr>
        <p:sp>
          <p:nvSpPr>
            <p:cNvPr id="36981" name="Text Box 4"/>
            <p:cNvSpPr txBox="1">
              <a:spLocks noChangeArrowheads="1"/>
            </p:cNvSpPr>
            <p:nvPr/>
          </p:nvSpPr>
          <p:spPr bwMode="auto">
            <a:xfrm>
              <a:off x="661" y="724"/>
              <a:ext cx="255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  <a:p>
              <a:pPr eaLnBrk="1" hangingPunct="1"/>
              <a:r>
                <a:rPr lang="en-GB"/>
                <a:t>B</a:t>
              </a:r>
            </a:p>
            <a:p>
              <a:pPr eaLnBrk="1" hangingPunct="1"/>
              <a:r>
                <a:rPr lang="en-GB"/>
                <a:t>C</a:t>
              </a:r>
            </a:p>
            <a:p>
              <a:pPr eaLnBrk="1" hangingPunct="1"/>
              <a:r>
                <a:rPr lang="en-GB"/>
                <a:t>D</a:t>
              </a:r>
            </a:p>
          </p:txBody>
        </p:sp>
        <p:sp>
          <p:nvSpPr>
            <p:cNvPr id="36982" name="Text Box 5"/>
            <p:cNvSpPr txBox="1">
              <a:spLocks noChangeArrowheads="1"/>
            </p:cNvSpPr>
            <p:nvPr/>
          </p:nvSpPr>
          <p:spPr bwMode="auto">
            <a:xfrm>
              <a:off x="2030" y="105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3E5AB2"/>
                  </a:solidFill>
                </a:rPr>
                <a:t>X</a:t>
              </a:r>
            </a:p>
          </p:txBody>
        </p:sp>
        <p:sp>
          <p:nvSpPr>
            <p:cNvPr id="36983" name="AutoShape 6"/>
            <p:cNvSpPr>
              <a:spLocks noChangeArrowheads="1"/>
            </p:cNvSpPr>
            <p:nvPr/>
          </p:nvSpPr>
          <p:spPr bwMode="auto">
            <a:xfrm>
              <a:off x="1158" y="817"/>
              <a:ext cx="637" cy="782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84" name="Line 7"/>
            <p:cNvSpPr>
              <a:spLocks noChangeShapeType="1"/>
            </p:cNvSpPr>
            <p:nvPr/>
          </p:nvSpPr>
          <p:spPr bwMode="auto">
            <a:xfrm>
              <a:off x="906" y="946"/>
              <a:ext cx="2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985" name="Line 8"/>
            <p:cNvSpPr>
              <a:spLocks noChangeShapeType="1"/>
            </p:cNvSpPr>
            <p:nvPr/>
          </p:nvSpPr>
          <p:spPr bwMode="auto">
            <a:xfrm>
              <a:off x="905" y="1158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986" name="Line 9"/>
            <p:cNvSpPr>
              <a:spLocks noChangeShapeType="1"/>
            </p:cNvSpPr>
            <p:nvPr/>
          </p:nvSpPr>
          <p:spPr bwMode="auto">
            <a:xfrm>
              <a:off x="1811" y="1227"/>
              <a:ext cx="1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987" name="Line 10"/>
            <p:cNvSpPr>
              <a:spLocks noChangeShapeType="1"/>
            </p:cNvSpPr>
            <p:nvPr/>
          </p:nvSpPr>
          <p:spPr bwMode="auto">
            <a:xfrm>
              <a:off x="892" y="1345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988" name="Line 11"/>
            <p:cNvSpPr>
              <a:spLocks noChangeShapeType="1"/>
            </p:cNvSpPr>
            <p:nvPr/>
          </p:nvSpPr>
          <p:spPr bwMode="auto">
            <a:xfrm>
              <a:off x="891" y="1510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aphicFrame>
        <p:nvGraphicFramePr>
          <p:cNvPr id="152701" name="Group 125"/>
          <p:cNvGraphicFramePr>
            <a:graphicFrameLocks noGrp="1"/>
          </p:cNvGraphicFramePr>
          <p:nvPr>
            <p:ph/>
          </p:nvPr>
        </p:nvGraphicFramePr>
        <p:xfrm>
          <a:off x="1133475" y="836613"/>
          <a:ext cx="4232275" cy="5699590"/>
        </p:xfrm>
        <a:graphic>
          <a:graphicData uri="http://schemas.openxmlformats.org/drawingml/2006/table">
            <a:tbl>
              <a:tblPr/>
              <a:tblGrid>
                <a:gridCol w="846138"/>
                <a:gridCol w="846137"/>
                <a:gridCol w="847725"/>
                <a:gridCol w="846138"/>
                <a:gridCol w="846137"/>
              </a:tblGrid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78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0E3B4CD-5B44-4B22-8A56-00C8A5BCD020}" type="slidenum">
              <a:rPr lang="en-GB" b="0">
                <a:solidFill>
                  <a:schemeClr val="tx2"/>
                </a:solidFill>
              </a:rPr>
              <a:pPr eaLnBrk="1" hangingPunct="1"/>
              <a:t>35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3.2</a:t>
            </a:r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1011238" y="350838"/>
            <a:ext cx="6037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Write the truth table for a 4-input AND gate</a:t>
            </a:r>
          </a:p>
        </p:txBody>
      </p:sp>
      <p:grpSp>
        <p:nvGrpSpPr>
          <p:cNvPr id="37894" name="Group 124"/>
          <p:cNvGrpSpPr>
            <a:grpSpLocks/>
          </p:cNvGrpSpPr>
          <p:nvPr/>
        </p:nvGrpSpPr>
        <p:grpSpPr bwMode="auto">
          <a:xfrm>
            <a:off x="6169025" y="1057275"/>
            <a:ext cx="2578100" cy="1552575"/>
            <a:chOff x="661" y="724"/>
            <a:chExt cx="1624" cy="978"/>
          </a:xfrm>
        </p:grpSpPr>
        <p:sp>
          <p:nvSpPr>
            <p:cNvPr id="38006" name="Text Box 4"/>
            <p:cNvSpPr txBox="1">
              <a:spLocks noChangeArrowheads="1"/>
            </p:cNvSpPr>
            <p:nvPr/>
          </p:nvSpPr>
          <p:spPr bwMode="auto">
            <a:xfrm>
              <a:off x="661" y="724"/>
              <a:ext cx="255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  <a:p>
              <a:pPr eaLnBrk="1" hangingPunct="1"/>
              <a:r>
                <a:rPr lang="en-GB"/>
                <a:t>B</a:t>
              </a:r>
            </a:p>
            <a:p>
              <a:pPr eaLnBrk="1" hangingPunct="1"/>
              <a:r>
                <a:rPr lang="en-GB"/>
                <a:t>C</a:t>
              </a:r>
            </a:p>
            <a:p>
              <a:pPr eaLnBrk="1" hangingPunct="1"/>
              <a:r>
                <a:rPr lang="en-GB"/>
                <a:t>D</a:t>
              </a:r>
            </a:p>
          </p:txBody>
        </p:sp>
        <p:sp>
          <p:nvSpPr>
            <p:cNvPr id="38007" name="Text Box 5"/>
            <p:cNvSpPr txBox="1">
              <a:spLocks noChangeArrowheads="1"/>
            </p:cNvSpPr>
            <p:nvPr/>
          </p:nvSpPr>
          <p:spPr bwMode="auto">
            <a:xfrm>
              <a:off x="2030" y="105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3E5AB2"/>
                  </a:solidFill>
                </a:rPr>
                <a:t>X</a:t>
              </a:r>
            </a:p>
          </p:txBody>
        </p:sp>
        <p:sp>
          <p:nvSpPr>
            <p:cNvPr id="38008" name="AutoShape 6"/>
            <p:cNvSpPr>
              <a:spLocks noChangeArrowheads="1"/>
            </p:cNvSpPr>
            <p:nvPr/>
          </p:nvSpPr>
          <p:spPr bwMode="auto">
            <a:xfrm>
              <a:off x="1158" y="817"/>
              <a:ext cx="637" cy="782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09" name="Line 7"/>
            <p:cNvSpPr>
              <a:spLocks noChangeShapeType="1"/>
            </p:cNvSpPr>
            <p:nvPr/>
          </p:nvSpPr>
          <p:spPr bwMode="auto">
            <a:xfrm>
              <a:off x="906" y="946"/>
              <a:ext cx="2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010" name="Line 8"/>
            <p:cNvSpPr>
              <a:spLocks noChangeShapeType="1"/>
            </p:cNvSpPr>
            <p:nvPr/>
          </p:nvSpPr>
          <p:spPr bwMode="auto">
            <a:xfrm>
              <a:off x="905" y="1158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011" name="Line 9"/>
            <p:cNvSpPr>
              <a:spLocks noChangeShapeType="1"/>
            </p:cNvSpPr>
            <p:nvPr/>
          </p:nvSpPr>
          <p:spPr bwMode="auto">
            <a:xfrm>
              <a:off x="1811" y="1227"/>
              <a:ext cx="1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012" name="Line 10"/>
            <p:cNvSpPr>
              <a:spLocks noChangeShapeType="1"/>
            </p:cNvSpPr>
            <p:nvPr/>
          </p:nvSpPr>
          <p:spPr bwMode="auto">
            <a:xfrm>
              <a:off x="892" y="1345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013" name="Line 11"/>
            <p:cNvSpPr>
              <a:spLocks noChangeShapeType="1"/>
            </p:cNvSpPr>
            <p:nvPr/>
          </p:nvSpPr>
          <p:spPr bwMode="auto">
            <a:xfrm>
              <a:off x="891" y="1510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aphicFrame>
        <p:nvGraphicFramePr>
          <p:cNvPr id="172155" name="Group 123"/>
          <p:cNvGraphicFramePr>
            <a:graphicFrameLocks noGrp="1"/>
          </p:cNvGraphicFramePr>
          <p:nvPr>
            <p:ph/>
          </p:nvPr>
        </p:nvGraphicFramePr>
        <p:xfrm>
          <a:off x="1249363" y="820738"/>
          <a:ext cx="4232275" cy="5699590"/>
        </p:xfrm>
        <a:graphic>
          <a:graphicData uri="http://schemas.openxmlformats.org/drawingml/2006/table">
            <a:tbl>
              <a:tblPr/>
              <a:tblGrid>
                <a:gridCol w="846137"/>
                <a:gridCol w="846138"/>
                <a:gridCol w="847725"/>
                <a:gridCol w="846137"/>
                <a:gridCol w="846138"/>
              </a:tblGrid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005" name="AutoShape 122"/>
          <p:cNvSpPr>
            <a:spLocks noChangeArrowheads="1"/>
          </p:cNvSpPr>
          <p:nvPr/>
        </p:nvSpPr>
        <p:spPr bwMode="auto">
          <a:xfrm>
            <a:off x="5888038" y="3325813"/>
            <a:ext cx="2892425" cy="898525"/>
          </a:xfrm>
          <a:prstGeom prst="wedgeRoundRectCallout">
            <a:avLst>
              <a:gd name="adj1" fmla="val -62074"/>
              <a:gd name="adj2" fmla="val 283394"/>
              <a:gd name="adj3" fmla="val 16667"/>
            </a:avLst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GB"/>
              <a:t>only all inputs = 1 then output = 1</a:t>
            </a:r>
          </a:p>
        </p:txBody>
      </p:sp>
    </p:spTree>
    <p:extLst>
      <p:ext uri="{BB962C8B-B14F-4D97-AF65-F5344CB8AC3E}">
        <p14:creationId xmlns:p14="http://schemas.microsoft.com/office/powerpoint/2010/main" val="260169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7D481B9-8367-4DAF-80A6-AB14E81BA596}" type="slidenum">
              <a:rPr lang="en-GB" b="0">
                <a:solidFill>
                  <a:schemeClr val="tx2"/>
                </a:solidFill>
              </a:rPr>
              <a:pPr eaLnBrk="1" hangingPunct="1"/>
              <a:t>36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3891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3.2</a:t>
            </a:r>
          </a:p>
        </p:txBody>
      </p:sp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1011238" y="350838"/>
            <a:ext cx="6037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Write the truth table for a 4-input AND gate</a:t>
            </a:r>
          </a:p>
        </p:txBody>
      </p:sp>
      <p:grpSp>
        <p:nvGrpSpPr>
          <p:cNvPr id="38918" name="Group 124"/>
          <p:cNvGrpSpPr>
            <a:grpSpLocks/>
          </p:cNvGrpSpPr>
          <p:nvPr/>
        </p:nvGrpSpPr>
        <p:grpSpPr bwMode="auto">
          <a:xfrm>
            <a:off x="6253163" y="1152525"/>
            <a:ext cx="2578100" cy="1552575"/>
            <a:chOff x="661" y="724"/>
            <a:chExt cx="1624" cy="978"/>
          </a:xfrm>
        </p:grpSpPr>
        <p:sp>
          <p:nvSpPr>
            <p:cNvPr id="39031" name="Text Box 4"/>
            <p:cNvSpPr txBox="1">
              <a:spLocks noChangeArrowheads="1"/>
            </p:cNvSpPr>
            <p:nvPr/>
          </p:nvSpPr>
          <p:spPr bwMode="auto">
            <a:xfrm>
              <a:off x="661" y="724"/>
              <a:ext cx="255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  <a:p>
              <a:pPr eaLnBrk="1" hangingPunct="1"/>
              <a:r>
                <a:rPr lang="en-GB"/>
                <a:t>B</a:t>
              </a:r>
            </a:p>
            <a:p>
              <a:pPr eaLnBrk="1" hangingPunct="1"/>
              <a:r>
                <a:rPr lang="en-GB"/>
                <a:t>C</a:t>
              </a:r>
            </a:p>
            <a:p>
              <a:pPr eaLnBrk="1" hangingPunct="1"/>
              <a:r>
                <a:rPr lang="en-GB"/>
                <a:t>D</a:t>
              </a:r>
            </a:p>
          </p:txBody>
        </p:sp>
        <p:sp>
          <p:nvSpPr>
            <p:cNvPr id="39032" name="Text Box 5"/>
            <p:cNvSpPr txBox="1">
              <a:spLocks noChangeArrowheads="1"/>
            </p:cNvSpPr>
            <p:nvPr/>
          </p:nvSpPr>
          <p:spPr bwMode="auto">
            <a:xfrm>
              <a:off x="2030" y="105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3E5AB2"/>
                  </a:solidFill>
                </a:rPr>
                <a:t>X</a:t>
              </a:r>
            </a:p>
          </p:txBody>
        </p:sp>
        <p:sp>
          <p:nvSpPr>
            <p:cNvPr id="39033" name="AutoShape 6"/>
            <p:cNvSpPr>
              <a:spLocks noChangeArrowheads="1"/>
            </p:cNvSpPr>
            <p:nvPr/>
          </p:nvSpPr>
          <p:spPr bwMode="auto">
            <a:xfrm>
              <a:off x="1158" y="817"/>
              <a:ext cx="637" cy="782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4" name="Line 7"/>
            <p:cNvSpPr>
              <a:spLocks noChangeShapeType="1"/>
            </p:cNvSpPr>
            <p:nvPr/>
          </p:nvSpPr>
          <p:spPr bwMode="auto">
            <a:xfrm>
              <a:off x="906" y="946"/>
              <a:ext cx="2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035" name="Line 8"/>
            <p:cNvSpPr>
              <a:spLocks noChangeShapeType="1"/>
            </p:cNvSpPr>
            <p:nvPr/>
          </p:nvSpPr>
          <p:spPr bwMode="auto">
            <a:xfrm>
              <a:off x="905" y="1158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036" name="Line 9"/>
            <p:cNvSpPr>
              <a:spLocks noChangeShapeType="1"/>
            </p:cNvSpPr>
            <p:nvPr/>
          </p:nvSpPr>
          <p:spPr bwMode="auto">
            <a:xfrm>
              <a:off x="1811" y="1227"/>
              <a:ext cx="1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037" name="Line 10"/>
            <p:cNvSpPr>
              <a:spLocks noChangeShapeType="1"/>
            </p:cNvSpPr>
            <p:nvPr/>
          </p:nvSpPr>
          <p:spPr bwMode="auto">
            <a:xfrm>
              <a:off x="892" y="1345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038" name="Line 11"/>
            <p:cNvSpPr>
              <a:spLocks noChangeShapeType="1"/>
            </p:cNvSpPr>
            <p:nvPr/>
          </p:nvSpPr>
          <p:spPr bwMode="auto">
            <a:xfrm>
              <a:off x="891" y="1510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aphicFrame>
        <p:nvGraphicFramePr>
          <p:cNvPr id="156684" name="Group 12"/>
          <p:cNvGraphicFramePr>
            <a:graphicFrameLocks noGrp="1"/>
          </p:cNvGraphicFramePr>
          <p:nvPr>
            <p:ph/>
          </p:nvPr>
        </p:nvGraphicFramePr>
        <p:xfrm>
          <a:off x="1285875" y="869950"/>
          <a:ext cx="4232275" cy="5699590"/>
        </p:xfrm>
        <a:graphic>
          <a:graphicData uri="http://schemas.openxmlformats.org/drawingml/2006/table">
            <a:tbl>
              <a:tblPr/>
              <a:tblGrid>
                <a:gridCol w="846138"/>
                <a:gridCol w="846137"/>
                <a:gridCol w="847725"/>
                <a:gridCol w="846138"/>
                <a:gridCol w="846137"/>
              </a:tblGrid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29" name="AutoShape 122"/>
          <p:cNvSpPr>
            <a:spLocks noChangeArrowheads="1"/>
          </p:cNvSpPr>
          <p:nvPr/>
        </p:nvSpPr>
        <p:spPr bwMode="auto">
          <a:xfrm>
            <a:off x="5886450" y="3208338"/>
            <a:ext cx="2327275" cy="898525"/>
          </a:xfrm>
          <a:prstGeom prst="wedgeRoundRectCallout">
            <a:avLst>
              <a:gd name="adj1" fmla="val -55046"/>
              <a:gd name="adj2" fmla="val 7773"/>
              <a:gd name="adj3" fmla="val 16667"/>
            </a:avLst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GB"/>
              <a:t>any input = 0, output = 0</a:t>
            </a:r>
          </a:p>
        </p:txBody>
      </p:sp>
      <p:sp>
        <p:nvSpPr>
          <p:cNvPr id="39030" name="AutoShape 123"/>
          <p:cNvSpPr>
            <a:spLocks/>
          </p:cNvSpPr>
          <p:nvPr/>
        </p:nvSpPr>
        <p:spPr bwMode="auto">
          <a:xfrm flipH="1">
            <a:off x="5548313" y="1277938"/>
            <a:ext cx="188912" cy="4872037"/>
          </a:xfrm>
          <a:prstGeom prst="leftBrace">
            <a:avLst>
              <a:gd name="adj1" fmla="val 214917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3F8E452-5FB7-489E-A2BA-7CF746523980}" type="slidenum">
              <a:rPr lang="en-GB" b="0">
                <a:solidFill>
                  <a:schemeClr val="tx2"/>
                </a:solidFill>
              </a:rPr>
              <a:pPr eaLnBrk="1" hangingPunct="1"/>
              <a:t>37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68338"/>
            <a:ext cx="7375525" cy="609600"/>
          </a:xfrm>
        </p:spPr>
        <p:txBody>
          <a:bodyPr/>
          <a:lstStyle/>
          <a:p>
            <a:pPr algn="ctr" eaLnBrk="1" hangingPunct="1"/>
            <a:r>
              <a:rPr lang="en-GB" sz="3200" smtClean="0">
                <a:solidFill>
                  <a:srgbClr val="36312C"/>
                </a:solidFill>
              </a:rPr>
              <a:t>Logic Circuits &lt;&lt; &gt;&gt; Boolean Expression</a:t>
            </a:r>
          </a:p>
        </p:txBody>
      </p:sp>
      <p:sp>
        <p:nvSpPr>
          <p:cNvPr id="39941" name="AutoShape 3"/>
          <p:cNvSpPr>
            <a:spLocks noChangeArrowheads="1"/>
          </p:cNvSpPr>
          <p:nvPr/>
        </p:nvSpPr>
        <p:spPr bwMode="auto">
          <a:xfrm>
            <a:off x="2265363" y="2463800"/>
            <a:ext cx="1041400" cy="9144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Line 4"/>
          <p:cNvSpPr>
            <a:spLocks noChangeShapeType="1"/>
          </p:cNvSpPr>
          <p:nvPr/>
        </p:nvSpPr>
        <p:spPr bwMode="auto">
          <a:xfrm>
            <a:off x="1830388" y="2708275"/>
            <a:ext cx="434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43" name="Line 5"/>
          <p:cNvSpPr>
            <a:spLocks noChangeShapeType="1"/>
          </p:cNvSpPr>
          <p:nvPr/>
        </p:nvSpPr>
        <p:spPr bwMode="auto">
          <a:xfrm>
            <a:off x="1812925" y="3149600"/>
            <a:ext cx="434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44" name="Line 6"/>
          <p:cNvSpPr>
            <a:spLocks noChangeShapeType="1"/>
          </p:cNvSpPr>
          <p:nvPr/>
        </p:nvSpPr>
        <p:spPr bwMode="auto">
          <a:xfrm>
            <a:off x="3295650" y="2890838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45" name="Text Box 7"/>
          <p:cNvSpPr txBox="1">
            <a:spLocks noChangeArrowheads="1"/>
          </p:cNvSpPr>
          <p:nvPr/>
        </p:nvSpPr>
        <p:spPr bwMode="auto">
          <a:xfrm>
            <a:off x="1376363" y="24415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3E5AB2"/>
                </a:solidFill>
              </a:rPr>
              <a:t>A</a:t>
            </a:r>
          </a:p>
        </p:txBody>
      </p:sp>
      <p:sp>
        <p:nvSpPr>
          <p:cNvPr id="39946" name="Line 8"/>
          <p:cNvSpPr>
            <a:spLocks noChangeShapeType="1"/>
          </p:cNvSpPr>
          <p:nvPr/>
        </p:nvSpPr>
        <p:spPr bwMode="auto">
          <a:xfrm>
            <a:off x="3792538" y="2890838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39947" name="AutoShape 9"/>
          <p:cNvSpPr>
            <a:spLocks noChangeArrowheads="1"/>
          </p:cNvSpPr>
          <p:nvPr/>
        </p:nvSpPr>
        <p:spPr bwMode="auto">
          <a:xfrm rot="10800000">
            <a:off x="5632450" y="2708275"/>
            <a:ext cx="914400" cy="609600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Line 10"/>
          <p:cNvSpPr>
            <a:spLocks noChangeShapeType="1"/>
          </p:cNvSpPr>
          <p:nvPr/>
        </p:nvSpPr>
        <p:spPr bwMode="auto">
          <a:xfrm flipV="1">
            <a:off x="5045075" y="2882900"/>
            <a:ext cx="7000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49" name="Line 11"/>
          <p:cNvSpPr>
            <a:spLocks noChangeShapeType="1"/>
          </p:cNvSpPr>
          <p:nvPr/>
        </p:nvSpPr>
        <p:spPr bwMode="auto">
          <a:xfrm>
            <a:off x="6578600" y="2959100"/>
            <a:ext cx="1165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39950" name="Text Box 12"/>
          <p:cNvSpPr txBox="1">
            <a:spLocks noChangeArrowheads="1"/>
          </p:cNvSpPr>
          <p:nvPr/>
        </p:nvSpPr>
        <p:spPr bwMode="auto">
          <a:xfrm>
            <a:off x="4711700" y="2982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C</a:t>
            </a:r>
          </a:p>
        </p:txBody>
      </p:sp>
      <p:sp>
        <p:nvSpPr>
          <p:cNvPr id="144397" name="Text Box 13"/>
          <p:cNvSpPr txBox="1">
            <a:spLocks noChangeArrowheads="1"/>
          </p:cNvSpPr>
          <p:nvPr/>
        </p:nvSpPr>
        <p:spPr bwMode="auto">
          <a:xfrm>
            <a:off x="6669088" y="23907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3E5AB2"/>
                </a:solidFill>
              </a:rPr>
              <a:t>X</a:t>
            </a:r>
          </a:p>
        </p:txBody>
      </p:sp>
      <p:sp>
        <p:nvSpPr>
          <p:cNvPr id="39952" name="Text Box 14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3.6</a:t>
            </a:r>
          </a:p>
        </p:txBody>
      </p:sp>
      <p:sp>
        <p:nvSpPr>
          <p:cNvPr id="39953" name="Line 15"/>
          <p:cNvSpPr>
            <a:spLocks noChangeShapeType="1"/>
          </p:cNvSpPr>
          <p:nvPr/>
        </p:nvSpPr>
        <p:spPr bwMode="auto">
          <a:xfrm>
            <a:off x="5203825" y="3192463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9954" name="Text Box 16"/>
          <p:cNvSpPr txBox="1">
            <a:spLocks noChangeArrowheads="1"/>
          </p:cNvSpPr>
          <p:nvPr/>
        </p:nvSpPr>
        <p:spPr bwMode="auto">
          <a:xfrm>
            <a:off x="1312863" y="1362075"/>
            <a:ext cx="565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Write the Boolean expression for X</a:t>
            </a:r>
          </a:p>
        </p:txBody>
      </p:sp>
      <p:sp>
        <p:nvSpPr>
          <p:cNvPr id="39955" name="Text Box 17"/>
          <p:cNvSpPr txBox="1">
            <a:spLocks noChangeArrowheads="1"/>
          </p:cNvSpPr>
          <p:nvPr/>
        </p:nvSpPr>
        <p:spPr bwMode="auto">
          <a:xfrm>
            <a:off x="1404938" y="29368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3E5AB2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8492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CAFCFF2-3CC2-476D-8042-4D21E8B46C41}" type="slidenum">
              <a:rPr lang="en-GB" b="0">
                <a:solidFill>
                  <a:schemeClr val="tx2"/>
                </a:solidFill>
              </a:rPr>
              <a:pPr eaLnBrk="1" hangingPunct="1"/>
              <a:t>38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40964" name="AutoShape 3"/>
          <p:cNvSpPr>
            <a:spLocks noChangeArrowheads="1"/>
          </p:cNvSpPr>
          <p:nvPr/>
        </p:nvSpPr>
        <p:spPr bwMode="auto">
          <a:xfrm>
            <a:off x="2265363" y="2463800"/>
            <a:ext cx="1041400" cy="9144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4"/>
          <p:cNvSpPr>
            <a:spLocks noChangeShapeType="1"/>
          </p:cNvSpPr>
          <p:nvPr/>
        </p:nvSpPr>
        <p:spPr bwMode="auto">
          <a:xfrm>
            <a:off x="1830388" y="2708275"/>
            <a:ext cx="434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966" name="Line 5"/>
          <p:cNvSpPr>
            <a:spLocks noChangeShapeType="1"/>
          </p:cNvSpPr>
          <p:nvPr/>
        </p:nvSpPr>
        <p:spPr bwMode="auto">
          <a:xfrm>
            <a:off x="1812925" y="3149600"/>
            <a:ext cx="434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967" name="Line 8"/>
          <p:cNvSpPr>
            <a:spLocks noChangeShapeType="1"/>
          </p:cNvSpPr>
          <p:nvPr/>
        </p:nvSpPr>
        <p:spPr bwMode="auto">
          <a:xfrm>
            <a:off x="3295650" y="2890838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968" name="Text Box 11"/>
          <p:cNvSpPr txBox="1">
            <a:spLocks noChangeArrowheads="1"/>
          </p:cNvSpPr>
          <p:nvPr/>
        </p:nvSpPr>
        <p:spPr bwMode="auto">
          <a:xfrm>
            <a:off x="1376363" y="24415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3E5AB2"/>
                </a:solidFill>
              </a:rPr>
              <a:t>A</a:t>
            </a:r>
          </a:p>
        </p:txBody>
      </p:sp>
      <p:sp>
        <p:nvSpPr>
          <p:cNvPr id="40969" name="Line 15"/>
          <p:cNvSpPr>
            <a:spLocks noChangeShapeType="1"/>
          </p:cNvSpPr>
          <p:nvPr/>
        </p:nvSpPr>
        <p:spPr bwMode="auto">
          <a:xfrm>
            <a:off x="3792538" y="2890838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40970" name="AutoShape 18"/>
          <p:cNvSpPr>
            <a:spLocks noChangeArrowheads="1"/>
          </p:cNvSpPr>
          <p:nvPr/>
        </p:nvSpPr>
        <p:spPr bwMode="auto">
          <a:xfrm rot="10800000">
            <a:off x="5632450" y="2724150"/>
            <a:ext cx="914400" cy="609600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20"/>
          <p:cNvSpPr>
            <a:spLocks noChangeShapeType="1"/>
          </p:cNvSpPr>
          <p:nvPr/>
        </p:nvSpPr>
        <p:spPr bwMode="auto">
          <a:xfrm flipV="1">
            <a:off x="5045075" y="2882900"/>
            <a:ext cx="7000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972" name="Line 24"/>
          <p:cNvSpPr>
            <a:spLocks noChangeShapeType="1"/>
          </p:cNvSpPr>
          <p:nvPr/>
        </p:nvSpPr>
        <p:spPr bwMode="auto">
          <a:xfrm>
            <a:off x="6546850" y="2990850"/>
            <a:ext cx="1165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40973" name="Text Box 27"/>
          <p:cNvSpPr txBox="1">
            <a:spLocks noChangeArrowheads="1"/>
          </p:cNvSpPr>
          <p:nvPr/>
        </p:nvSpPr>
        <p:spPr bwMode="auto">
          <a:xfrm>
            <a:off x="4711700" y="2982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C</a:t>
            </a: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6669088" y="2390775"/>
            <a:ext cx="170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3E5AB2"/>
                </a:solidFill>
              </a:rPr>
              <a:t>X = AB + C</a:t>
            </a:r>
          </a:p>
        </p:txBody>
      </p:sp>
      <p:sp>
        <p:nvSpPr>
          <p:cNvPr id="40975" name="Text Box 56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3.6</a:t>
            </a:r>
          </a:p>
        </p:txBody>
      </p:sp>
      <p:sp>
        <p:nvSpPr>
          <p:cNvPr id="40976" name="Line 62"/>
          <p:cNvSpPr>
            <a:spLocks noChangeShapeType="1"/>
          </p:cNvSpPr>
          <p:nvPr/>
        </p:nvSpPr>
        <p:spPr bwMode="auto">
          <a:xfrm>
            <a:off x="5203825" y="3192463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977" name="Text Box 63"/>
          <p:cNvSpPr txBox="1">
            <a:spLocks noChangeArrowheads="1"/>
          </p:cNvSpPr>
          <p:nvPr/>
        </p:nvSpPr>
        <p:spPr bwMode="auto">
          <a:xfrm>
            <a:off x="1379538" y="1428750"/>
            <a:ext cx="565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Write the Boolean expression for X</a:t>
            </a:r>
          </a:p>
        </p:txBody>
      </p:sp>
      <p:sp>
        <p:nvSpPr>
          <p:cNvPr id="25664" name="Text Box 64"/>
          <p:cNvSpPr txBox="1">
            <a:spLocks noChangeArrowheads="1"/>
          </p:cNvSpPr>
          <p:nvPr/>
        </p:nvSpPr>
        <p:spPr bwMode="auto">
          <a:xfrm>
            <a:off x="3444875" y="2330450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AB</a:t>
            </a:r>
          </a:p>
        </p:txBody>
      </p:sp>
      <p:sp>
        <p:nvSpPr>
          <p:cNvPr id="40979" name="Text Box 66"/>
          <p:cNvSpPr txBox="1">
            <a:spLocks noChangeArrowheads="1"/>
          </p:cNvSpPr>
          <p:nvPr/>
        </p:nvSpPr>
        <p:spPr bwMode="auto">
          <a:xfrm>
            <a:off x="1392238" y="28908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3E5AB2"/>
                </a:solidFill>
              </a:rPr>
              <a:t>B</a:t>
            </a:r>
          </a:p>
        </p:txBody>
      </p:sp>
      <p:sp>
        <p:nvSpPr>
          <p:cNvPr id="40980" name="Text Box 70"/>
          <p:cNvSpPr txBox="1">
            <a:spLocks noChangeArrowheads="1"/>
          </p:cNvSpPr>
          <p:nvPr/>
        </p:nvSpPr>
        <p:spPr bwMode="auto">
          <a:xfrm>
            <a:off x="1247775" y="598488"/>
            <a:ext cx="7181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0">
                <a:solidFill>
                  <a:srgbClr val="36312C"/>
                </a:solidFill>
              </a:rPr>
              <a:t>Logic Circuits &lt;&lt; &gt;&gt; Boolean Expression</a:t>
            </a:r>
          </a:p>
        </p:txBody>
      </p:sp>
    </p:spTree>
    <p:extLst>
      <p:ext uri="{BB962C8B-B14F-4D97-AF65-F5344CB8AC3E}">
        <p14:creationId xmlns:p14="http://schemas.microsoft.com/office/powerpoint/2010/main" val="305140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8" grpId="0"/>
      <p:bldP spid="2566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D70E06B-184C-4771-9156-F4966D4F72C2}" type="slidenum">
              <a:rPr lang="en-GB" b="0">
                <a:solidFill>
                  <a:schemeClr val="tx2"/>
                </a:solidFill>
              </a:rPr>
              <a:pPr eaLnBrk="1" hangingPunct="1"/>
              <a:t>39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6559550" y="2551113"/>
            <a:ext cx="65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3E5AB2"/>
                </a:solidFill>
              </a:rPr>
              <a:t>X =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4552950" y="327818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C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111250" y="2635250"/>
            <a:ext cx="4048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A</a:t>
            </a:r>
          </a:p>
          <a:p>
            <a:pPr eaLnBrk="1" hangingPunct="1"/>
            <a:r>
              <a:rPr lang="en-GB"/>
              <a:t>B</a:t>
            </a:r>
          </a:p>
        </p:txBody>
      </p:sp>
      <p:sp>
        <p:nvSpPr>
          <p:cNvPr id="41991" name="AutoShape 7"/>
          <p:cNvSpPr>
            <a:spLocks noChangeArrowheads="1"/>
          </p:cNvSpPr>
          <p:nvPr/>
        </p:nvSpPr>
        <p:spPr bwMode="auto">
          <a:xfrm rot="10800000">
            <a:off x="2200275" y="2770188"/>
            <a:ext cx="914400" cy="609600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1797050" y="29448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1781175" y="32496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3114675" y="3021013"/>
            <a:ext cx="19097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41995" name="AutoShape 11"/>
          <p:cNvSpPr>
            <a:spLocks noChangeArrowheads="1"/>
          </p:cNvSpPr>
          <p:nvPr/>
        </p:nvSpPr>
        <p:spPr bwMode="auto">
          <a:xfrm>
            <a:off x="5518150" y="2798763"/>
            <a:ext cx="1041400" cy="9144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5032375" y="3025775"/>
            <a:ext cx="485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5083175" y="3476625"/>
            <a:ext cx="434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6559550" y="3225800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3.6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1046163" y="1571625"/>
            <a:ext cx="476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/>
              <a:t>Write the Boolean expression for X</a:t>
            </a: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1247775" y="598488"/>
            <a:ext cx="7181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0">
                <a:solidFill>
                  <a:srgbClr val="36312C"/>
                </a:solidFill>
              </a:rPr>
              <a:t>Logic Circuits &lt;&lt; &gt;&gt; Boolean Expression</a:t>
            </a:r>
          </a:p>
        </p:txBody>
      </p:sp>
    </p:spTree>
    <p:extLst>
      <p:ext uri="{BB962C8B-B14F-4D97-AF65-F5344CB8AC3E}">
        <p14:creationId xmlns:p14="http://schemas.microsoft.com/office/powerpoint/2010/main" val="133048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D64B1BD-767E-454F-A1C4-738B7F0E6C5B}" type="slidenum">
              <a:rPr lang="en-GB" b="0">
                <a:solidFill>
                  <a:schemeClr val="tx2"/>
                </a:solidFill>
              </a:rPr>
              <a:pPr eaLnBrk="1" hangingPunct="1"/>
              <a:t>4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1263" y="674688"/>
            <a:ext cx="3962400" cy="609600"/>
          </a:xfrm>
        </p:spPr>
        <p:txBody>
          <a:bodyPr/>
          <a:lstStyle/>
          <a:p>
            <a:pPr algn="ctr" eaLnBrk="1" hangingPunct="1"/>
            <a:r>
              <a:rPr lang="en-GB" sz="3200" smtClean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3675063" y="1385888"/>
            <a:ext cx="14208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7850" indent="-390525">
              <a:lnSpc>
                <a:spcPct val="150000"/>
              </a:lnSpc>
              <a:spcBef>
                <a:spcPct val="20000"/>
              </a:spcBef>
              <a:buClr>
                <a:srgbClr val="5E51C1"/>
              </a:buClr>
              <a:buSzPct val="75000"/>
              <a:buFont typeface="Wingdings" pitchFamily="2" charset="2"/>
              <a:buNone/>
            </a:pPr>
            <a:r>
              <a:rPr lang="en-GB" sz="2800">
                <a:solidFill>
                  <a:srgbClr val="5E51C1"/>
                </a:solidFill>
              </a:rPr>
              <a:t>e.g. 1</a:t>
            </a:r>
            <a:endParaRPr lang="en-GB" sz="2800">
              <a:solidFill>
                <a:srgbClr val="C22E00"/>
              </a:solidFill>
            </a:endParaRP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2852738" y="2708275"/>
            <a:ext cx="3124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3200" b="0">
                <a:solidFill>
                  <a:schemeClr val="tx2"/>
                </a:solidFill>
              </a:rPr>
              <a:t>Fridge Light Logic</a:t>
            </a: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2074863" y="354965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6152" name="Line 12"/>
          <p:cNvSpPr>
            <a:spLocks noChangeShapeType="1"/>
          </p:cNvSpPr>
          <p:nvPr/>
        </p:nvSpPr>
        <p:spPr bwMode="auto">
          <a:xfrm>
            <a:off x="6010275" y="3608388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16749" name="Text Box 13"/>
          <p:cNvSpPr txBox="1">
            <a:spLocks noChangeArrowheads="1"/>
          </p:cNvSpPr>
          <p:nvPr/>
        </p:nvSpPr>
        <p:spPr bwMode="auto">
          <a:xfrm>
            <a:off x="6883400" y="3246438"/>
            <a:ext cx="4254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GB" sz="1000" b="0" baseline="-25000">
              <a:solidFill>
                <a:srgbClr val="FF0000"/>
              </a:solidFill>
            </a:endParaRPr>
          </a:p>
          <a:p>
            <a:pPr eaLnBrk="1" hangingPunct="1"/>
            <a:r>
              <a:rPr lang="en-GB" b="0">
                <a:solidFill>
                  <a:srgbClr val="3E5AB2"/>
                </a:solidFill>
              </a:rPr>
              <a:t>L</a:t>
            </a:r>
            <a:endParaRPr lang="en-GB" b="0" baseline="-25000">
              <a:solidFill>
                <a:srgbClr val="3E5AB2"/>
              </a:solidFill>
            </a:endParaRPr>
          </a:p>
        </p:txBody>
      </p:sp>
      <p:sp>
        <p:nvSpPr>
          <p:cNvPr id="116750" name="Text Box 14"/>
          <p:cNvSpPr txBox="1">
            <a:spLocks noChangeArrowheads="1"/>
          </p:cNvSpPr>
          <p:nvPr/>
        </p:nvSpPr>
        <p:spPr bwMode="auto">
          <a:xfrm>
            <a:off x="1633538" y="3355975"/>
            <a:ext cx="4048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GB" b="0"/>
              <a:t>D</a:t>
            </a:r>
          </a:p>
        </p:txBody>
      </p:sp>
      <p:sp>
        <p:nvSpPr>
          <p:cNvPr id="116751" name="Text Box 15"/>
          <p:cNvSpPr txBox="1">
            <a:spLocks noChangeArrowheads="1"/>
          </p:cNvSpPr>
          <p:nvPr/>
        </p:nvSpPr>
        <p:spPr bwMode="auto">
          <a:xfrm>
            <a:off x="3840163" y="4714875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/>
              <a:t>L</a:t>
            </a:r>
            <a:r>
              <a:rPr lang="en-GB" b="0" baseline="-25000"/>
              <a:t> </a:t>
            </a:r>
            <a:r>
              <a:rPr lang="en-GB" b="0"/>
              <a:t>= F(D)</a:t>
            </a:r>
          </a:p>
        </p:txBody>
      </p:sp>
      <p:sp>
        <p:nvSpPr>
          <p:cNvPr id="116754" name="Line 18"/>
          <p:cNvSpPr>
            <a:spLocks noChangeShapeType="1"/>
          </p:cNvSpPr>
          <p:nvPr/>
        </p:nvSpPr>
        <p:spPr bwMode="auto">
          <a:xfrm flipV="1">
            <a:off x="1511300" y="3846513"/>
            <a:ext cx="285750" cy="687387"/>
          </a:xfrm>
          <a:prstGeom prst="line">
            <a:avLst/>
          </a:prstGeom>
          <a:noFill/>
          <a:ln w="28575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1084263" y="4613275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008000"/>
                </a:solidFill>
              </a:rPr>
              <a:t>Door</a:t>
            </a:r>
          </a:p>
        </p:txBody>
      </p:sp>
      <p:sp>
        <p:nvSpPr>
          <p:cNvPr id="6158" name="Text Box 20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</a:t>
            </a:r>
          </a:p>
        </p:txBody>
      </p:sp>
      <p:sp>
        <p:nvSpPr>
          <p:cNvPr id="116757" name="Line 21"/>
          <p:cNvSpPr>
            <a:spLocks noChangeShapeType="1"/>
          </p:cNvSpPr>
          <p:nvPr/>
        </p:nvSpPr>
        <p:spPr bwMode="auto">
          <a:xfrm flipV="1">
            <a:off x="6811963" y="3776663"/>
            <a:ext cx="285750" cy="687387"/>
          </a:xfrm>
          <a:prstGeom prst="line">
            <a:avLst/>
          </a:prstGeom>
          <a:noFill/>
          <a:ln w="28575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6335713" y="4560888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008000"/>
                </a:solidFill>
              </a:rPr>
              <a:t>Light</a:t>
            </a:r>
          </a:p>
        </p:txBody>
      </p:sp>
    </p:spTree>
    <p:extLst>
      <p:ext uri="{BB962C8B-B14F-4D97-AF65-F5344CB8AC3E}">
        <p14:creationId xmlns:p14="http://schemas.microsoft.com/office/powerpoint/2010/main" val="254295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9" grpId="0"/>
      <p:bldP spid="116750" grpId="0"/>
      <p:bldP spid="116751" grpId="0"/>
      <p:bldP spid="116754" grpId="0" animBg="1"/>
      <p:bldP spid="116755" grpId="0"/>
      <p:bldP spid="116757" grpId="0" animBg="1"/>
      <p:bldP spid="11675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1A80F94-695E-4D3E-9403-38F1C94FC82B}" type="slidenum">
              <a:rPr lang="en-GB" b="0">
                <a:solidFill>
                  <a:schemeClr val="tx2"/>
                </a:solidFill>
              </a:rPr>
              <a:pPr eaLnBrk="1" hangingPunct="1"/>
              <a:t>40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2997200" y="685800"/>
            <a:ext cx="3302000" cy="609600"/>
          </a:xfrm>
        </p:spPr>
        <p:txBody>
          <a:bodyPr/>
          <a:lstStyle/>
          <a:p>
            <a:pPr algn="ctr" eaLnBrk="1" hangingPunct="1"/>
            <a:r>
              <a:rPr lang="en-GB" sz="3200" smtClean="0">
                <a:solidFill>
                  <a:srgbClr val="36312C"/>
                </a:solidFill>
              </a:rPr>
              <a:t>Logic Circuits</a:t>
            </a:r>
          </a:p>
        </p:txBody>
      </p:sp>
      <p:sp>
        <p:nvSpPr>
          <p:cNvPr id="143376" name="Text Box 16"/>
          <p:cNvSpPr txBox="1">
            <a:spLocks noChangeArrowheads="1"/>
          </p:cNvSpPr>
          <p:nvPr/>
        </p:nvSpPr>
        <p:spPr bwMode="auto">
          <a:xfrm>
            <a:off x="3198813" y="2428875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3E5AB2"/>
                </a:solidFill>
              </a:rPr>
              <a:t>A + B</a:t>
            </a:r>
          </a:p>
        </p:txBody>
      </p:sp>
      <p:sp>
        <p:nvSpPr>
          <p:cNvPr id="143377" name="Text Box 17"/>
          <p:cNvSpPr txBox="1">
            <a:spLocks noChangeArrowheads="1"/>
          </p:cNvSpPr>
          <p:nvPr/>
        </p:nvSpPr>
        <p:spPr bwMode="auto">
          <a:xfrm>
            <a:off x="6559550" y="2551113"/>
            <a:ext cx="197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3E5AB2"/>
                </a:solidFill>
              </a:rPr>
              <a:t>X = (A + B) C</a:t>
            </a:r>
          </a:p>
        </p:txBody>
      </p:sp>
      <p:sp>
        <p:nvSpPr>
          <p:cNvPr id="43015" name="Text Box 19"/>
          <p:cNvSpPr txBox="1">
            <a:spLocks noChangeArrowheads="1"/>
          </p:cNvSpPr>
          <p:nvPr/>
        </p:nvSpPr>
        <p:spPr bwMode="auto">
          <a:xfrm>
            <a:off x="4552950" y="32115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C</a:t>
            </a:r>
          </a:p>
        </p:txBody>
      </p:sp>
      <p:sp>
        <p:nvSpPr>
          <p:cNvPr id="43016" name="Text Box 20"/>
          <p:cNvSpPr txBox="1">
            <a:spLocks noChangeArrowheads="1"/>
          </p:cNvSpPr>
          <p:nvPr/>
        </p:nvSpPr>
        <p:spPr bwMode="auto">
          <a:xfrm>
            <a:off x="1293813" y="263525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3E5AB2"/>
                </a:solidFill>
              </a:rPr>
              <a:t>A</a:t>
            </a:r>
          </a:p>
        </p:txBody>
      </p:sp>
      <p:sp>
        <p:nvSpPr>
          <p:cNvPr id="43017" name="AutoShape 21"/>
          <p:cNvSpPr>
            <a:spLocks noChangeArrowheads="1"/>
          </p:cNvSpPr>
          <p:nvPr/>
        </p:nvSpPr>
        <p:spPr bwMode="auto">
          <a:xfrm rot="10800000">
            <a:off x="2200275" y="2770188"/>
            <a:ext cx="914400" cy="609600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22"/>
          <p:cNvSpPr>
            <a:spLocks noChangeShapeType="1"/>
          </p:cNvSpPr>
          <p:nvPr/>
        </p:nvSpPr>
        <p:spPr bwMode="auto">
          <a:xfrm>
            <a:off x="1747838" y="29448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3019" name="Line 23"/>
          <p:cNvSpPr>
            <a:spLocks noChangeShapeType="1"/>
          </p:cNvSpPr>
          <p:nvPr/>
        </p:nvSpPr>
        <p:spPr bwMode="auto">
          <a:xfrm>
            <a:off x="1747838" y="32496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3020" name="Line 24"/>
          <p:cNvSpPr>
            <a:spLocks noChangeShapeType="1"/>
          </p:cNvSpPr>
          <p:nvPr/>
        </p:nvSpPr>
        <p:spPr bwMode="auto">
          <a:xfrm>
            <a:off x="3114675" y="3021013"/>
            <a:ext cx="19097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43021" name="AutoShape 25"/>
          <p:cNvSpPr>
            <a:spLocks noChangeArrowheads="1"/>
          </p:cNvSpPr>
          <p:nvPr/>
        </p:nvSpPr>
        <p:spPr bwMode="auto">
          <a:xfrm>
            <a:off x="5518150" y="2798763"/>
            <a:ext cx="1041400" cy="9144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Line 26"/>
          <p:cNvSpPr>
            <a:spLocks noChangeShapeType="1"/>
          </p:cNvSpPr>
          <p:nvPr/>
        </p:nvSpPr>
        <p:spPr bwMode="auto">
          <a:xfrm>
            <a:off x="5032375" y="3025775"/>
            <a:ext cx="485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3023" name="Line 27"/>
          <p:cNvSpPr>
            <a:spLocks noChangeShapeType="1"/>
          </p:cNvSpPr>
          <p:nvPr/>
        </p:nvSpPr>
        <p:spPr bwMode="auto">
          <a:xfrm>
            <a:off x="5083175" y="3429000"/>
            <a:ext cx="434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3024" name="Line 28"/>
          <p:cNvSpPr>
            <a:spLocks noChangeShapeType="1"/>
          </p:cNvSpPr>
          <p:nvPr/>
        </p:nvSpPr>
        <p:spPr bwMode="auto">
          <a:xfrm>
            <a:off x="6559550" y="3225800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43025" name="Text Box 29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3.6</a:t>
            </a:r>
          </a:p>
        </p:txBody>
      </p:sp>
      <p:sp>
        <p:nvSpPr>
          <p:cNvPr id="43026" name="Rectangle 30"/>
          <p:cNvSpPr>
            <a:spLocks noChangeArrowheads="1"/>
          </p:cNvSpPr>
          <p:nvPr/>
        </p:nvSpPr>
        <p:spPr bwMode="auto">
          <a:xfrm>
            <a:off x="998538" y="1554163"/>
            <a:ext cx="476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/>
              <a:t>Write the Boolean expression for X</a:t>
            </a:r>
          </a:p>
        </p:txBody>
      </p:sp>
      <p:sp>
        <p:nvSpPr>
          <p:cNvPr id="43027" name="Text Box 31"/>
          <p:cNvSpPr txBox="1">
            <a:spLocks noChangeArrowheads="1"/>
          </p:cNvSpPr>
          <p:nvPr/>
        </p:nvSpPr>
        <p:spPr bwMode="auto">
          <a:xfrm>
            <a:off x="1309688" y="3022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3E5AB2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2926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6" grpId="0"/>
      <p:bldP spid="14337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13B92AD-1FA0-4BD1-81DD-3C20F63EE08C}" type="slidenum">
              <a:rPr lang="en-GB" b="0">
                <a:solidFill>
                  <a:schemeClr val="tx2"/>
                </a:solidFill>
              </a:rPr>
              <a:pPr eaLnBrk="1" hangingPunct="1"/>
              <a:t>41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44036" name="Text Box 15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3.6</a:t>
            </a:r>
          </a:p>
        </p:txBody>
      </p:sp>
      <p:sp>
        <p:nvSpPr>
          <p:cNvPr id="44037" name="Rectangle 16"/>
          <p:cNvSpPr>
            <a:spLocks noChangeArrowheads="1"/>
          </p:cNvSpPr>
          <p:nvPr/>
        </p:nvSpPr>
        <p:spPr bwMode="auto">
          <a:xfrm>
            <a:off x="998538" y="1554163"/>
            <a:ext cx="476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/>
              <a:t>Write the Boolean expression for X</a:t>
            </a:r>
          </a:p>
        </p:txBody>
      </p:sp>
      <p:sp>
        <p:nvSpPr>
          <p:cNvPr id="44038" name="Line 18"/>
          <p:cNvSpPr>
            <a:spLocks noChangeShapeType="1"/>
          </p:cNvSpPr>
          <p:nvPr/>
        </p:nvSpPr>
        <p:spPr bwMode="auto">
          <a:xfrm>
            <a:off x="3605213" y="314483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4039" name="Text Box 19"/>
          <p:cNvSpPr txBox="1">
            <a:spLocks noChangeArrowheads="1"/>
          </p:cNvSpPr>
          <p:nvPr/>
        </p:nvSpPr>
        <p:spPr bwMode="auto">
          <a:xfrm>
            <a:off x="1179513" y="278765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3E5AB2"/>
                </a:solidFill>
              </a:rPr>
              <a:t>A</a:t>
            </a:r>
          </a:p>
        </p:txBody>
      </p:sp>
      <p:grpSp>
        <p:nvGrpSpPr>
          <p:cNvPr id="44040" name="Group 20"/>
          <p:cNvGrpSpPr>
            <a:grpSpLocks/>
          </p:cNvGrpSpPr>
          <p:nvPr/>
        </p:nvGrpSpPr>
        <p:grpSpPr bwMode="auto">
          <a:xfrm>
            <a:off x="1624013" y="2771775"/>
            <a:ext cx="1962150" cy="762000"/>
            <a:chOff x="4072" y="3104"/>
            <a:chExt cx="1236" cy="480"/>
          </a:xfrm>
        </p:grpSpPr>
        <p:sp>
          <p:nvSpPr>
            <p:cNvPr id="44050" name="AutoShape 21"/>
            <p:cNvSpPr>
              <a:spLocks noChangeArrowheads="1"/>
            </p:cNvSpPr>
            <p:nvPr/>
          </p:nvSpPr>
          <p:spPr bwMode="auto">
            <a:xfrm rot="-5400000">
              <a:off x="4416" y="3149"/>
              <a:ext cx="480" cy="389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1" name="Line 22"/>
            <p:cNvSpPr>
              <a:spLocks noChangeShapeType="1"/>
            </p:cNvSpPr>
            <p:nvPr/>
          </p:nvSpPr>
          <p:spPr bwMode="auto">
            <a:xfrm rot="16200000" flipV="1">
              <a:off x="4267" y="3101"/>
              <a:ext cx="0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4052" name="Line 23"/>
            <p:cNvSpPr>
              <a:spLocks noChangeShapeType="1"/>
            </p:cNvSpPr>
            <p:nvPr/>
          </p:nvSpPr>
          <p:spPr bwMode="auto">
            <a:xfrm rot="10800000" flipH="1">
              <a:off x="4997" y="3342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4053" name="Oval 24"/>
            <p:cNvSpPr>
              <a:spLocks noChangeArrowheads="1"/>
            </p:cNvSpPr>
            <p:nvPr/>
          </p:nvSpPr>
          <p:spPr bwMode="auto">
            <a:xfrm rot="61599">
              <a:off x="4842" y="3250"/>
              <a:ext cx="155" cy="1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41" name="Line 25"/>
          <p:cNvSpPr>
            <a:spLocks noChangeShapeType="1"/>
          </p:cNvSpPr>
          <p:nvPr/>
        </p:nvSpPr>
        <p:spPr bwMode="auto">
          <a:xfrm>
            <a:off x="5205413" y="31448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44042" name="AutoShape 26"/>
          <p:cNvSpPr>
            <a:spLocks noChangeArrowheads="1"/>
          </p:cNvSpPr>
          <p:nvPr/>
        </p:nvSpPr>
        <p:spPr bwMode="auto">
          <a:xfrm rot="10800000">
            <a:off x="5810250" y="2981325"/>
            <a:ext cx="914400" cy="609600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27"/>
          <p:cNvSpPr>
            <a:spLocks noChangeShapeType="1"/>
          </p:cNvSpPr>
          <p:nvPr/>
        </p:nvSpPr>
        <p:spPr bwMode="auto">
          <a:xfrm>
            <a:off x="6724650" y="3232150"/>
            <a:ext cx="1165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44044" name="Text Box 28"/>
          <p:cNvSpPr txBox="1">
            <a:spLocks noChangeArrowheads="1"/>
          </p:cNvSpPr>
          <p:nvPr/>
        </p:nvSpPr>
        <p:spPr bwMode="auto">
          <a:xfrm>
            <a:off x="1166813" y="3429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3E5AB2"/>
                </a:solidFill>
              </a:rPr>
              <a:t>B</a:t>
            </a:r>
          </a:p>
        </p:txBody>
      </p:sp>
      <p:sp>
        <p:nvSpPr>
          <p:cNvPr id="44045" name="Line 29"/>
          <p:cNvSpPr>
            <a:spLocks noChangeShapeType="1"/>
          </p:cNvSpPr>
          <p:nvPr/>
        </p:nvSpPr>
        <p:spPr bwMode="auto">
          <a:xfrm>
            <a:off x="1700213" y="3678238"/>
            <a:ext cx="342423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44046" name="Line 30"/>
          <p:cNvSpPr>
            <a:spLocks noChangeShapeType="1"/>
          </p:cNvSpPr>
          <p:nvPr/>
        </p:nvSpPr>
        <p:spPr bwMode="auto">
          <a:xfrm flipV="1">
            <a:off x="5129213" y="34496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44047" name="Line 31"/>
          <p:cNvSpPr>
            <a:spLocks noChangeShapeType="1"/>
          </p:cNvSpPr>
          <p:nvPr/>
        </p:nvSpPr>
        <p:spPr bwMode="auto">
          <a:xfrm>
            <a:off x="5129213" y="34496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44048" name="Text Box 34"/>
          <p:cNvSpPr txBox="1">
            <a:spLocks noChangeArrowheads="1"/>
          </p:cNvSpPr>
          <p:nvPr/>
        </p:nvSpPr>
        <p:spPr bwMode="auto">
          <a:xfrm>
            <a:off x="6865938" y="2627313"/>
            <a:ext cx="73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3E5AB2"/>
                </a:solidFill>
              </a:rPr>
              <a:t>X = </a:t>
            </a:r>
          </a:p>
        </p:txBody>
      </p:sp>
      <p:sp>
        <p:nvSpPr>
          <p:cNvPr id="44049" name="Text Box 36"/>
          <p:cNvSpPr txBox="1">
            <a:spLocks noChangeArrowheads="1"/>
          </p:cNvSpPr>
          <p:nvPr/>
        </p:nvSpPr>
        <p:spPr bwMode="auto">
          <a:xfrm>
            <a:off x="1247775" y="598488"/>
            <a:ext cx="7181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0">
                <a:solidFill>
                  <a:srgbClr val="36312C"/>
                </a:solidFill>
              </a:rPr>
              <a:t>Logic Circuits &lt;&lt; &gt;&gt; Boolean Expression</a:t>
            </a:r>
          </a:p>
        </p:txBody>
      </p:sp>
    </p:spTree>
    <p:extLst>
      <p:ext uri="{BB962C8B-B14F-4D97-AF65-F5344CB8AC3E}">
        <p14:creationId xmlns:p14="http://schemas.microsoft.com/office/powerpoint/2010/main" val="24861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8FB4875-21F3-4917-940C-FD84DCBC0C32}" type="slidenum">
              <a:rPr lang="en-GB" b="0">
                <a:solidFill>
                  <a:schemeClr val="tx2"/>
                </a:solidFill>
              </a:rPr>
              <a:pPr eaLnBrk="1" hangingPunct="1"/>
              <a:t>42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3.6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998538" y="1554163"/>
            <a:ext cx="476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/>
              <a:t>Write the Boolean expression for X</a:t>
            </a:r>
          </a:p>
        </p:txBody>
      </p:sp>
      <p:sp>
        <p:nvSpPr>
          <p:cNvPr id="45062" name="Line 5"/>
          <p:cNvSpPr>
            <a:spLocks noChangeShapeType="1"/>
          </p:cNvSpPr>
          <p:nvPr/>
        </p:nvSpPr>
        <p:spPr bwMode="auto">
          <a:xfrm>
            <a:off x="3605213" y="314483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1179513" y="278765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3E5AB2"/>
                </a:solidFill>
              </a:rPr>
              <a:t>A</a:t>
            </a:r>
          </a:p>
        </p:txBody>
      </p:sp>
      <p:grpSp>
        <p:nvGrpSpPr>
          <p:cNvPr id="45064" name="Group 7"/>
          <p:cNvGrpSpPr>
            <a:grpSpLocks/>
          </p:cNvGrpSpPr>
          <p:nvPr/>
        </p:nvGrpSpPr>
        <p:grpSpPr bwMode="auto">
          <a:xfrm>
            <a:off x="1624013" y="2771775"/>
            <a:ext cx="1962150" cy="762000"/>
            <a:chOff x="4072" y="3104"/>
            <a:chExt cx="1236" cy="480"/>
          </a:xfrm>
        </p:grpSpPr>
        <p:sp>
          <p:nvSpPr>
            <p:cNvPr id="45075" name="AutoShape 8"/>
            <p:cNvSpPr>
              <a:spLocks noChangeArrowheads="1"/>
            </p:cNvSpPr>
            <p:nvPr/>
          </p:nvSpPr>
          <p:spPr bwMode="auto">
            <a:xfrm rot="-5400000">
              <a:off x="4416" y="3149"/>
              <a:ext cx="480" cy="389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6" name="Line 9"/>
            <p:cNvSpPr>
              <a:spLocks noChangeShapeType="1"/>
            </p:cNvSpPr>
            <p:nvPr/>
          </p:nvSpPr>
          <p:spPr bwMode="auto">
            <a:xfrm rot="16200000" flipV="1">
              <a:off x="4267" y="3101"/>
              <a:ext cx="0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077" name="Line 10"/>
            <p:cNvSpPr>
              <a:spLocks noChangeShapeType="1"/>
            </p:cNvSpPr>
            <p:nvPr/>
          </p:nvSpPr>
          <p:spPr bwMode="auto">
            <a:xfrm rot="10800000" flipH="1">
              <a:off x="4997" y="3342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078" name="Oval 11"/>
            <p:cNvSpPr>
              <a:spLocks noChangeArrowheads="1"/>
            </p:cNvSpPr>
            <p:nvPr/>
          </p:nvSpPr>
          <p:spPr bwMode="auto">
            <a:xfrm rot="61599">
              <a:off x="4842" y="3250"/>
              <a:ext cx="155" cy="1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5" name="Line 12"/>
          <p:cNvSpPr>
            <a:spLocks noChangeShapeType="1"/>
          </p:cNvSpPr>
          <p:nvPr/>
        </p:nvSpPr>
        <p:spPr bwMode="auto">
          <a:xfrm>
            <a:off x="5205413" y="31448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45066" name="AutoShape 13"/>
          <p:cNvSpPr>
            <a:spLocks noChangeArrowheads="1"/>
          </p:cNvSpPr>
          <p:nvPr/>
        </p:nvSpPr>
        <p:spPr bwMode="auto">
          <a:xfrm rot="10800000">
            <a:off x="5810250" y="2981325"/>
            <a:ext cx="914400" cy="609600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14"/>
          <p:cNvSpPr>
            <a:spLocks noChangeShapeType="1"/>
          </p:cNvSpPr>
          <p:nvPr/>
        </p:nvSpPr>
        <p:spPr bwMode="auto">
          <a:xfrm>
            <a:off x="6724650" y="3232150"/>
            <a:ext cx="1165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45068" name="Text Box 15"/>
          <p:cNvSpPr txBox="1">
            <a:spLocks noChangeArrowheads="1"/>
          </p:cNvSpPr>
          <p:nvPr/>
        </p:nvSpPr>
        <p:spPr bwMode="auto">
          <a:xfrm>
            <a:off x="1166813" y="3429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3E5AB2"/>
                </a:solidFill>
              </a:rPr>
              <a:t>B</a:t>
            </a:r>
          </a:p>
        </p:txBody>
      </p:sp>
      <p:sp>
        <p:nvSpPr>
          <p:cNvPr id="45069" name="Line 16"/>
          <p:cNvSpPr>
            <a:spLocks noChangeShapeType="1"/>
          </p:cNvSpPr>
          <p:nvPr/>
        </p:nvSpPr>
        <p:spPr bwMode="auto">
          <a:xfrm>
            <a:off x="1700213" y="3678238"/>
            <a:ext cx="342423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45070" name="Line 17"/>
          <p:cNvSpPr>
            <a:spLocks noChangeShapeType="1"/>
          </p:cNvSpPr>
          <p:nvPr/>
        </p:nvSpPr>
        <p:spPr bwMode="auto">
          <a:xfrm flipV="1">
            <a:off x="5129213" y="34496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45071" name="Line 18"/>
          <p:cNvSpPr>
            <a:spLocks noChangeShapeType="1"/>
          </p:cNvSpPr>
          <p:nvPr/>
        </p:nvSpPr>
        <p:spPr bwMode="auto">
          <a:xfrm>
            <a:off x="5129213" y="34496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graphicFrame>
        <p:nvGraphicFramePr>
          <p:cNvPr id="160787" name="Object 19"/>
          <p:cNvGraphicFramePr>
            <a:graphicFrameLocks noChangeAspect="1"/>
          </p:cNvGraphicFramePr>
          <p:nvPr/>
        </p:nvGraphicFramePr>
        <p:xfrm>
          <a:off x="6805613" y="2587625"/>
          <a:ext cx="15636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3" imgW="571252" imgH="190417" progId="Equation.3">
                  <p:embed/>
                </p:oleObj>
              </mc:Choice>
              <mc:Fallback>
                <p:oleObj name="Equation" r:id="rId3" imgW="571252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5613" y="2587625"/>
                        <a:ext cx="15636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8" name="Object 20"/>
          <p:cNvGraphicFramePr>
            <a:graphicFrameLocks noChangeAspect="1"/>
          </p:cNvGraphicFramePr>
          <p:nvPr/>
        </p:nvGraphicFramePr>
        <p:xfrm>
          <a:off x="3295650" y="2570163"/>
          <a:ext cx="4937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5" imgW="177646" imgH="190335" progId="Equation.3">
                  <p:embed/>
                </p:oleObj>
              </mc:Choice>
              <mc:Fallback>
                <p:oleObj name="Equation" r:id="rId5" imgW="177646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2570163"/>
                        <a:ext cx="49371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4" name="Text Box 22"/>
          <p:cNvSpPr txBox="1">
            <a:spLocks noChangeArrowheads="1"/>
          </p:cNvSpPr>
          <p:nvPr/>
        </p:nvSpPr>
        <p:spPr bwMode="auto">
          <a:xfrm>
            <a:off x="1247775" y="598488"/>
            <a:ext cx="7181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0">
                <a:solidFill>
                  <a:srgbClr val="36312C"/>
                </a:solidFill>
              </a:rPr>
              <a:t>Logic Circuits &lt;&lt; &gt;&gt; Boolean Expression</a:t>
            </a:r>
          </a:p>
        </p:txBody>
      </p:sp>
    </p:spTree>
    <p:extLst>
      <p:ext uri="{BB962C8B-B14F-4D97-AF65-F5344CB8AC3E}">
        <p14:creationId xmlns:p14="http://schemas.microsoft.com/office/powerpoint/2010/main" val="304415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3304C3C-A5FD-463B-851F-A21E66FD23BA}" type="slidenum">
              <a:rPr lang="en-GB" b="0">
                <a:solidFill>
                  <a:schemeClr val="tx2"/>
                </a:solidFill>
              </a:rPr>
              <a:pPr eaLnBrk="1" hangingPunct="1"/>
              <a:t>43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46084" name="Text Box 15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3.6</a:t>
            </a:r>
          </a:p>
        </p:txBody>
      </p:sp>
      <p:sp>
        <p:nvSpPr>
          <p:cNvPr id="46085" name="Rectangle 16"/>
          <p:cNvSpPr>
            <a:spLocks noChangeArrowheads="1"/>
          </p:cNvSpPr>
          <p:nvPr/>
        </p:nvSpPr>
        <p:spPr bwMode="auto">
          <a:xfrm>
            <a:off x="998538" y="1554163"/>
            <a:ext cx="476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/>
              <a:t>Write the Boolean expression for X</a:t>
            </a:r>
          </a:p>
        </p:txBody>
      </p:sp>
      <p:sp>
        <p:nvSpPr>
          <p:cNvPr id="46086" name="Text Box 19"/>
          <p:cNvSpPr txBox="1">
            <a:spLocks noChangeArrowheads="1"/>
          </p:cNvSpPr>
          <p:nvPr/>
        </p:nvSpPr>
        <p:spPr bwMode="auto">
          <a:xfrm>
            <a:off x="1425575" y="2868613"/>
            <a:ext cx="4048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3E5AB2"/>
                </a:solidFill>
              </a:rPr>
              <a:t>A</a:t>
            </a:r>
          </a:p>
          <a:p>
            <a:pPr eaLnBrk="1" hangingPunct="1"/>
            <a:r>
              <a:rPr lang="en-GB">
                <a:solidFill>
                  <a:srgbClr val="3E5AB2"/>
                </a:solidFill>
              </a:rPr>
              <a:t>B</a:t>
            </a:r>
          </a:p>
        </p:txBody>
      </p:sp>
      <p:sp>
        <p:nvSpPr>
          <p:cNvPr id="46087" name="AutoShape 20"/>
          <p:cNvSpPr>
            <a:spLocks noChangeArrowheads="1"/>
          </p:cNvSpPr>
          <p:nvPr/>
        </p:nvSpPr>
        <p:spPr bwMode="auto">
          <a:xfrm rot="10800000">
            <a:off x="2382838" y="2970213"/>
            <a:ext cx="914400" cy="609600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Line 21"/>
          <p:cNvSpPr>
            <a:spLocks noChangeShapeType="1"/>
          </p:cNvSpPr>
          <p:nvPr/>
        </p:nvSpPr>
        <p:spPr bwMode="auto">
          <a:xfrm>
            <a:off x="1930400" y="31448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6089" name="Line 22"/>
          <p:cNvSpPr>
            <a:spLocks noChangeShapeType="1"/>
          </p:cNvSpPr>
          <p:nvPr/>
        </p:nvSpPr>
        <p:spPr bwMode="auto">
          <a:xfrm>
            <a:off x="1930400" y="34496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6090" name="Line 23"/>
          <p:cNvSpPr>
            <a:spLocks noChangeShapeType="1"/>
          </p:cNvSpPr>
          <p:nvPr/>
        </p:nvSpPr>
        <p:spPr bwMode="auto">
          <a:xfrm>
            <a:off x="3297238" y="3221038"/>
            <a:ext cx="14954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grpSp>
        <p:nvGrpSpPr>
          <p:cNvPr id="46091" name="Group 24"/>
          <p:cNvGrpSpPr>
            <a:grpSpLocks/>
          </p:cNvGrpSpPr>
          <p:nvPr/>
        </p:nvGrpSpPr>
        <p:grpSpPr bwMode="auto">
          <a:xfrm>
            <a:off x="4733925" y="2914650"/>
            <a:ext cx="1962150" cy="762000"/>
            <a:chOff x="4072" y="3104"/>
            <a:chExt cx="1236" cy="480"/>
          </a:xfrm>
        </p:grpSpPr>
        <p:sp>
          <p:nvSpPr>
            <p:cNvPr id="46094" name="AutoShape 25"/>
            <p:cNvSpPr>
              <a:spLocks noChangeArrowheads="1"/>
            </p:cNvSpPr>
            <p:nvPr/>
          </p:nvSpPr>
          <p:spPr bwMode="auto">
            <a:xfrm rot="-5400000">
              <a:off x="4416" y="3149"/>
              <a:ext cx="480" cy="389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Line 26"/>
            <p:cNvSpPr>
              <a:spLocks noChangeShapeType="1"/>
            </p:cNvSpPr>
            <p:nvPr/>
          </p:nvSpPr>
          <p:spPr bwMode="auto">
            <a:xfrm rot="16200000" flipV="1">
              <a:off x="4267" y="3101"/>
              <a:ext cx="0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6096" name="Line 27"/>
            <p:cNvSpPr>
              <a:spLocks noChangeShapeType="1"/>
            </p:cNvSpPr>
            <p:nvPr/>
          </p:nvSpPr>
          <p:spPr bwMode="auto">
            <a:xfrm rot="10800000" flipH="1">
              <a:off x="4997" y="3342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6097" name="Oval 28"/>
            <p:cNvSpPr>
              <a:spLocks noChangeArrowheads="1"/>
            </p:cNvSpPr>
            <p:nvPr/>
          </p:nvSpPr>
          <p:spPr bwMode="auto">
            <a:xfrm rot="61599">
              <a:off x="4842" y="3250"/>
              <a:ext cx="155" cy="1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2" name="Text Box 43"/>
          <p:cNvSpPr txBox="1">
            <a:spLocks noChangeArrowheads="1"/>
          </p:cNvSpPr>
          <p:nvPr/>
        </p:nvSpPr>
        <p:spPr bwMode="auto">
          <a:xfrm>
            <a:off x="6327775" y="2698750"/>
            <a:ext cx="65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3E5AB2"/>
                </a:solidFill>
              </a:rPr>
              <a:t>X =</a:t>
            </a:r>
          </a:p>
        </p:txBody>
      </p:sp>
      <p:sp>
        <p:nvSpPr>
          <p:cNvPr id="46093" name="Text Box 45"/>
          <p:cNvSpPr txBox="1">
            <a:spLocks noChangeArrowheads="1"/>
          </p:cNvSpPr>
          <p:nvPr/>
        </p:nvSpPr>
        <p:spPr bwMode="auto">
          <a:xfrm>
            <a:off x="1247775" y="598488"/>
            <a:ext cx="7181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0">
                <a:solidFill>
                  <a:srgbClr val="36312C"/>
                </a:solidFill>
              </a:rPr>
              <a:t>Logic Circuits &lt;&lt; &gt;&gt; Boolean Expression</a:t>
            </a:r>
          </a:p>
        </p:txBody>
      </p:sp>
    </p:spTree>
    <p:extLst>
      <p:ext uri="{BB962C8B-B14F-4D97-AF65-F5344CB8AC3E}">
        <p14:creationId xmlns:p14="http://schemas.microsoft.com/office/powerpoint/2010/main" val="7102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BA53336-E1B6-4A6A-A178-C2C93AA6CBB8}" type="slidenum">
              <a:rPr lang="en-GB" b="0">
                <a:solidFill>
                  <a:schemeClr val="tx2"/>
                </a:solidFill>
              </a:rPr>
              <a:pPr eaLnBrk="1" hangingPunct="1"/>
              <a:t>44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3.6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998538" y="1554163"/>
            <a:ext cx="476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/>
              <a:t>Write the Boolean expression for X</a:t>
            </a: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3363913" y="2628900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3E5AB2"/>
                </a:solidFill>
              </a:rPr>
              <a:t>A + B</a:t>
            </a:r>
          </a:p>
        </p:txBody>
      </p:sp>
      <p:sp>
        <p:nvSpPr>
          <p:cNvPr id="47111" name="Text Box 6"/>
          <p:cNvSpPr txBox="1">
            <a:spLocks noChangeArrowheads="1"/>
          </p:cNvSpPr>
          <p:nvPr/>
        </p:nvSpPr>
        <p:spPr bwMode="auto">
          <a:xfrm>
            <a:off x="1358900" y="2901950"/>
            <a:ext cx="4048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3E5AB2"/>
                </a:solidFill>
              </a:rPr>
              <a:t>A</a:t>
            </a:r>
          </a:p>
          <a:p>
            <a:pPr eaLnBrk="1" hangingPunct="1"/>
            <a:r>
              <a:rPr lang="en-GB">
                <a:solidFill>
                  <a:srgbClr val="3E5AB2"/>
                </a:solidFill>
              </a:rPr>
              <a:t>B</a:t>
            </a:r>
          </a:p>
        </p:txBody>
      </p:sp>
      <p:sp>
        <p:nvSpPr>
          <p:cNvPr id="47112" name="AutoShape 7"/>
          <p:cNvSpPr>
            <a:spLocks noChangeArrowheads="1"/>
          </p:cNvSpPr>
          <p:nvPr/>
        </p:nvSpPr>
        <p:spPr bwMode="auto">
          <a:xfrm rot="10800000">
            <a:off x="2382838" y="2970213"/>
            <a:ext cx="914400" cy="609600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8"/>
          <p:cNvSpPr>
            <a:spLocks noChangeShapeType="1"/>
          </p:cNvSpPr>
          <p:nvPr/>
        </p:nvSpPr>
        <p:spPr bwMode="auto">
          <a:xfrm>
            <a:off x="1930400" y="31448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7114" name="Line 9"/>
          <p:cNvSpPr>
            <a:spLocks noChangeShapeType="1"/>
          </p:cNvSpPr>
          <p:nvPr/>
        </p:nvSpPr>
        <p:spPr bwMode="auto">
          <a:xfrm>
            <a:off x="1930400" y="34496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>
            <a:off x="3297238" y="3221038"/>
            <a:ext cx="197643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grpSp>
        <p:nvGrpSpPr>
          <p:cNvPr id="47116" name="Group 11"/>
          <p:cNvGrpSpPr>
            <a:grpSpLocks/>
          </p:cNvGrpSpPr>
          <p:nvPr/>
        </p:nvGrpSpPr>
        <p:grpSpPr bwMode="auto">
          <a:xfrm>
            <a:off x="5265738" y="2916238"/>
            <a:ext cx="1962150" cy="762000"/>
            <a:chOff x="4072" y="3104"/>
            <a:chExt cx="1236" cy="480"/>
          </a:xfrm>
        </p:grpSpPr>
        <p:sp>
          <p:nvSpPr>
            <p:cNvPr id="47119" name="AutoShape 12"/>
            <p:cNvSpPr>
              <a:spLocks noChangeArrowheads="1"/>
            </p:cNvSpPr>
            <p:nvPr/>
          </p:nvSpPr>
          <p:spPr bwMode="auto">
            <a:xfrm rot="-5400000">
              <a:off x="4416" y="3149"/>
              <a:ext cx="480" cy="389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Line 13"/>
            <p:cNvSpPr>
              <a:spLocks noChangeShapeType="1"/>
            </p:cNvSpPr>
            <p:nvPr/>
          </p:nvSpPr>
          <p:spPr bwMode="auto">
            <a:xfrm rot="16200000" flipV="1">
              <a:off x="4267" y="3101"/>
              <a:ext cx="0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7121" name="Line 14"/>
            <p:cNvSpPr>
              <a:spLocks noChangeShapeType="1"/>
            </p:cNvSpPr>
            <p:nvPr/>
          </p:nvSpPr>
          <p:spPr bwMode="auto">
            <a:xfrm rot="10800000" flipH="1">
              <a:off x="4997" y="3342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7122" name="Oval 15"/>
            <p:cNvSpPr>
              <a:spLocks noChangeArrowheads="1"/>
            </p:cNvSpPr>
            <p:nvPr/>
          </p:nvSpPr>
          <p:spPr bwMode="auto">
            <a:xfrm rot="61599">
              <a:off x="4842" y="3250"/>
              <a:ext cx="155" cy="1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61808" name="Object 16"/>
          <p:cNvGraphicFramePr>
            <a:graphicFrameLocks noChangeAspect="1"/>
          </p:cNvGraphicFramePr>
          <p:nvPr/>
        </p:nvGraphicFramePr>
        <p:xfrm>
          <a:off x="6578600" y="2551113"/>
          <a:ext cx="17160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3" imgW="571252" imgH="190417" progId="Equation.3">
                  <p:embed/>
                </p:oleObj>
              </mc:Choice>
              <mc:Fallback>
                <p:oleObj name="Equation" r:id="rId3" imgW="571252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2551113"/>
                        <a:ext cx="17160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8" name="Text Box 18"/>
          <p:cNvSpPr txBox="1">
            <a:spLocks noChangeArrowheads="1"/>
          </p:cNvSpPr>
          <p:nvPr/>
        </p:nvSpPr>
        <p:spPr bwMode="auto">
          <a:xfrm>
            <a:off x="1247775" y="598488"/>
            <a:ext cx="7181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0">
                <a:solidFill>
                  <a:srgbClr val="36312C"/>
                </a:solidFill>
              </a:rPr>
              <a:t>Logic Circuits &lt;&lt; &gt;&gt; Boolean Expression</a:t>
            </a:r>
          </a:p>
        </p:txBody>
      </p:sp>
    </p:spTree>
    <p:extLst>
      <p:ext uri="{BB962C8B-B14F-4D97-AF65-F5344CB8AC3E}">
        <p14:creationId xmlns:p14="http://schemas.microsoft.com/office/powerpoint/2010/main" val="354478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005384-F48B-4819-A75C-46BCCF28D995}" type="slidenum">
              <a:rPr lang="en-GB" b="0">
                <a:solidFill>
                  <a:schemeClr val="tx2"/>
                </a:solidFill>
              </a:rPr>
              <a:pPr eaLnBrk="1" hangingPunct="1"/>
              <a:t>45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48132" name="Line 24"/>
          <p:cNvSpPr>
            <a:spLocks noChangeShapeType="1"/>
          </p:cNvSpPr>
          <p:nvPr/>
        </p:nvSpPr>
        <p:spPr bwMode="auto">
          <a:xfrm>
            <a:off x="3062288" y="26130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48133" name="Line 28"/>
          <p:cNvSpPr>
            <a:spLocks noChangeShapeType="1"/>
          </p:cNvSpPr>
          <p:nvPr/>
        </p:nvSpPr>
        <p:spPr bwMode="auto">
          <a:xfrm flipV="1">
            <a:off x="4551363" y="2724150"/>
            <a:ext cx="88423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48134" name="AutoShape 26"/>
          <p:cNvSpPr>
            <a:spLocks noChangeArrowheads="1"/>
          </p:cNvSpPr>
          <p:nvPr/>
        </p:nvSpPr>
        <p:spPr bwMode="auto">
          <a:xfrm rot="10800000">
            <a:off x="3636963" y="2462213"/>
            <a:ext cx="914400" cy="609600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Line 32"/>
          <p:cNvSpPr>
            <a:spLocks noChangeShapeType="1"/>
          </p:cNvSpPr>
          <p:nvPr/>
        </p:nvSpPr>
        <p:spPr bwMode="auto">
          <a:xfrm>
            <a:off x="2936875" y="29479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graphicFrame>
        <p:nvGraphicFramePr>
          <p:cNvPr id="48136" name="Object 34"/>
          <p:cNvGraphicFramePr>
            <a:graphicFrameLocks noChangeAspect="1"/>
          </p:cNvGraphicFramePr>
          <p:nvPr/>
        </p:nvGraphicFramePr>
        <p:xfrm>
          <a:off x="2811463" y="3267075"/>
          <a:ext cx="3381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3" imgW="152202" imgH="177569" progId="Equation.3">
                  <p:embed/>
                </p:oleObj>
              </mc:Choice>
              <mc:Fallback>
                <p:oleObj name="Equation" r:id="rId3" imgW="152202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3267075"/>
                        <a:ext cx="33813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Line 31"/>
          <p:cNvSpPr>
            <a:spLocks noChangeShapeType="1"/>
          </p:cNvSpPr>
          <p:nvPr/>
        </p:nvSpPr>
        <p:spPr bwMode="auto">
          <a:xfrm flipV="1">
            <a:off x="2936875" y="29479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987425" y="220345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GB" sz="2000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1009650" y="259397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GB" sz="2000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</a:p>
        </p:txBody>
      </p:sp>
      <p:sp>
        <p:nvSpPr>
          <p:cNvPr id="48140" name="AutoShape 42"/>
          <p:cNvSpPr>
            <a:spLocks noChangeArrowheads="1"/>
          </p:cNvSpPr>
          <p:nvPr/>
        </p:nvSpPr>
        <p:spPr bwMode="auto">
          <a:xfrm>
            <a:off x="1763713" y="2293938"/>
            <a:ext cx="863600" cy="688975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Line 43"/>
          <p:cNvSpPr>
            <a:spLocks noChangeShapeType="1"/>
          </p:cNvSpPr>
          <p:nvPr/>
        </p:nvSpPr>
        <p:spPr bwMode="auto">
          <a:xfrm>
            <a:off x="1403350" y="247808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8142" name="Line 44"/>
          <p:cNvSpPr>
            <a:spLocks noChangeShapeType="1"/>
          </p:cNvSpPr>
          <p:nvPr/>
        </p:nvSpPr>
        <p:spPr bwMode="auto">
          <a:xfrm>
            <a:off x="1387475" y="277653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8143" name="Line 47"/>
          <p:cNvSpPr>
            <a:spLocks noChangeShapeType="1"/>
          </p:cNvSpPr>
          <p:nvPr/>
        </p:nvSpPr>
        <p:spPr bwMode="auto">
          <a:xfrm>
            <a:off x="2617788" y="2616200"/>
            <a:ext cx="461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8144" name="AutoShape 60"/>
          <p:cNvSpPr>
            <a:spLocks noChangeArrowheads="1"/>
          </p:cNvSpPr>
          <p:nvPr/>
        </p:nvSpPr>
        <p:spPr bwMode="auto">
          <a:xfrm>
            <a:off x="7543800" y="2995613"/>
            <a:ext cx="808038" cy="6477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Line 61"/>
          <p:cNvSpPr>
            <a:spLocks noChangeShapeType="1"/>
          </p:cNvSpPr>
          <p:nvPr/>
        </p:nvSpPr>
        <p:spPr bwMode="auto">
          <a:xfrm>
            <a:off x="7126288" y="3200400"/>
            <a:ext cx="434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8146" name="Line 62"/>
          <p:cNvSpPr>
            <a:spLocks noChangeShapeType="1"/>
          </p:cNvSpPr>
          <p:nvPr/>
        </p:nvSpPr>
        <p:spPr bwMode="auto">
          <a:xfrm>
            <a:off x="7124700" y="3406775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8147" name="Line 65"/>
          <p:cNvSpPr>
            <a:spLocks noChangeShapeType="1"/>
          </p:cNvSpPr>
          <p:nvPr/>
        </p:nvSpPr>
        <p:spPr bwMode="auto">
          <a:xfrm>
            <a:off x="8342313" y="3297238"/>
            <a:ext cx="38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48148" name="Group 71"/>
          <p:cNvGrpSpPr>
            <a:grpSpLocks/>
          </p:cNvGrpSpPr>
          <p:nvPr/>
        </p:nvGrpSpPr>
        <p:grpSpPr bwMode="auto">
          <a:xfrm>
            <a:off x="5372100" y="2417763"/>
            <a:ext cx="1773238" cy="790575"/>
            <a:chOff x="3456" y="1824"/>
            <a:chExt cx="1117" cy="498"/>
          </a:xfrm>
        </p:grpSpPr>
        <p:sp>
          <p:nvSpPr>
            <p:cNvPr id="48158" name="AutoShape 36"/>
            <p:cNvSpPr>
              <a:spLocks noChangeArrowheads="1"/>
            </p:cNvSpPr>
            <p:nvPr/>
          </p:nvSpPr>
          <p:spPr bwMode="auto">
            <a:xfrm rot="-5400000">
              <a:off x="3800" y="1869"/>
              <a:ext cx="480" cy="389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9" name="Line 37"/>
            <p:cNvSpPr>
              <a:spLocks noChangeShapeType="1"/>
            </p:cNvSpPr>
            <p:nvPr/>
          </p:nvSpPr>
          <p:spPr bwMode="auto">
            <a:xfrm rot="16200000" flipV="1">
              <a:off x="3651" y="1821"/>
              <a:ext cx="0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8160" name="Oval 39"/>
            <p:cNvSpPr>
              <a:spLocks noChangeArrowheads="1"/>
            </p:cNvSpPr>
            <p:nvPr/>
          </p:nvSpPr>
          <p:spPr bwMode="auto">
            <a:xfrm rot="61599">
              <a:off x="4226" y="1970"/>
              <a:ext cx="155" cy="1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1" name="Line 67"/>
            <p:cNvSpPr>
              <a:spLocks noChangeShapeType="1"/>
            </p:cNvSpPr>
            <p:nvPr/>
          </p:nvSpPr>
          <p:spPr bwMode="auto">
            <a:xfrm>
              <a:off x="4381" y="205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48162" name="Line 69"/>
            <p:cNvSpPr>
              <a:spLocks noChangeShapeType="1"/>
            </p:cNvSpPr>
            <p:nvPr/>
          </p:nvSpPr>
          <p:spPr bwMode="auto">
            <a:xfrm>
              <a:off x="4573" y="2058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099050" y="3943350"/>
            <a:ext cx="368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GB" sz="2000" smtClean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  <a:p>
            <a:pPr eaLnBrk="1" hangingPunct="1">
              <a:defRPr/>
            </a:pPr>
            <a:r>
              <a:rPr lang="en-GB" sz="2000" smtClean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</a:p>
        </p:txBody>
      </p:sp>
      <p:sp>
        <p:nvSpPr>
          <p:cNvPr id="48150" name="AutoShape 8"/>
          <p:cNvSpPr>
            <a:spLocks noChangeArrowheads="1"/>
          </p:cNvSpPr>
          <p:nvPr/>
        </p:nvSpPr>
        <p:spPr bwMode="auto">
          <a:xfrm rot="10800000">
            <a:off x="5900738" y="3995738"/>
            <a:ext cx="865187" cy="609600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Line 9"/>
          <p:cNvSpPr>
            <a:spLocks noChangeShapeType="1"/>
          </p:cNvSpPr>
          <p:nvPr/>
        </p:nvSpPr>
        <p:spPr bwMode="auto">
          <a:xfrm>
            <a:off x="5473700" y="417036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8152" name="Line 10"/>
          <p:cNvSpPr>
            <a:spLocks noChangeShapeType="1"/>
          </p:cNvSpPr>
          <p:nvPr/>
        </p:nvSpPr>
        <p:spPr bwMode="auto">
          <a:xfrm>
            <a:off x="5473700" y="447516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8153" name="Line 68"/>
          <p:cNvSpPr>
            <a:spLocks noChangeShapeType="1"/>
          </p:cNvSpPr>
          <p:nvPr/>
        </p:nvSpPr>
        <p:spPr bwMode="auto">
          <a:xfrm>
            <a:off x="6815138" y="43005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48154" name="Line 70"/>
          <p:cNvSpPr>
            <a:spLocks noChangeShapeType="1"/>
          </p:cNvSpPr>
          <p:nvPr/>
        </p:nvSpPr>
        <p:spPr bwMode="auto">
          <a:xfrm flipV="1">
            <a:off x="7142163" y="337661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48155" name="Text Box 72"/>
          <p:cNvSpPr txBox="1">
            <a:spLocks noChangeArrowheads="1"/>
          </p:cNvSpPr>
          <p:nvPr/>
        </p:nvSpPr>
        <p:spPr bwMode="auto">
          <a:xfrm>
            <a:off x="8070850" y="2506663"/>
            <a:ext cx="73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CC3300"/>
                </a:solidFill>
              </a:rPr>
              <a:t>Y=?</a:t>
            </a:r>
          </a:p>
        </p:txBody>
      </p:sp>
      <p:sp>
        <p:nvSpPr>
          <p:cNvPr id="48156" name="Text Box 76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3.6</a:t>
            </a:r>
          </a:p>
        </p:txBody>
      </p:sp>
      <p:sp>
        <p:nvSpPr>
          <p:cNvPr id="48157" name="Text Box 83"/>
          <p:cNvSpPr txBox="1">
            <a:spLocks noChangeArrowheads="1"/>
          </p:cNvSpPr>
          <p:nvPr/>
        </p:nvSpPr>
        <p:spPr bwMode="auto">
          <a:xfrm>
            <a:off x="931863" y="981075"/>
            <a:ext cx="565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Write the Boolean expression for Y.</a:t>
            </a:r>
          </a:p>
        </p:txBody>
      </p:sp>
    </p:spTree>
    <p:extLst>
      <p:ext uri="{BB962C8B-B14F-4D97-AF65-F5344CB8AC3E}">
        <p14:creationId xmlns:p14="http://schemas.microsoft.com/office/powerpoint/2010/main" val="20061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754371A-D61B-4EC7-82FC-3EB38EDF654B}" type="slidenum">
              <a:rPr lang="en-GB" b="0">
                <a:solidFill>
                  <a:schemeClr val="tx2"/>
                </a:solidFill>
              </a:rPr>
              <a:pPr eaLnBrk="1" hangingPunct="1"/>
              <a:t>46</a:t>
            </a:fld>
            <a:endParaRPr lang="en-GB" sz="1400" b="0">
              <a:solidFill>
                <a:schemeClr val="tx2"/>
              </a:solidFill>
            </a:endParaRPr>
          </a:p>
        </p:txBody>
      </p:sp>
      <p:graphicFrame>
        <p:nvGraphicFramePr>
          <p:cNvPr id="75802" name="Object 26"/>
          <p:cNvGraphicFramePr>
            <a:graphicFrameLocks noChangeAspect="1"/>
          </p:cNvGraphicFramePr>
          <p:nvPr/>
        </p:nvGraphicFramePr>
        <p:xfrm>
          <a:off x="2792413" y="2046288"/>
          <a:ext cx="5619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Equation" r:id="rId3" imgW="253780" imgH="164957" progId="Equation.3">
                  <p:embed/>
                </p:oleObj>
              </mc:Choice>
              <mc:Fallback>
                <p:oleObj name="Equation" r:id="rId3" imgW="253780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2046288"/>
                        <a:ext cx="5619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3" name="Object 27"/>
          <p:cNvGraphicFramePr>
            <a:graphicFrameLocks noChangeAspect="1"/>
          </p:cNvGraphicFramePr>
          <p:nvPr/>
        </p:nvGraphicFramePr>
        <p:xfrm>
          <a:off x="4627563" y="2108200"/>
          <a:ext cx="10953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5" imgW="494870" imgH="177646" progId="Equation.3">
                  <p:embed/>
                </p:oleObj>
              </mc:Choice>
              <mc:Fallback>
                <p:oleObj name="Equation" r:id="rId5" imgW="494870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563" y="2108200"/>
                        <a:ext cx="10953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4" name="Object 28"/>
          <p:cNvGraphicFramePr>
            <a:graphicFrameLocks noChangeAspect="1"/>
          </p:cNvGraphicFramePr>
          <p:nvPr/>
        </p:nvGraphicFramePr>
        <p:xfrm>
          <a:off x="6913563" y="2146300"/>
          <a:ext cx="10953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7" imgW="494870" imgH="215713" progId="Equation.3">
                  <p:embed/>
                </p:oleObj>
              </mc:Choice>
              <mc:Fallback>
                <p:oleObj name="Equation" r:id="rId7" imgW="494870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563" y="2146300"/>
                        <a:ext cx="10953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Line 5"/>
          <p:cNvSpPr>
            <a:spLocks noChangeShapeType="1"/>
          </p:cNvSpPr>
          <p:nvPr/>
        </p:nvSpPr>
        <p:spPr bwMode="auto">
          <a:xfrm>
            <a:off x="3046413" y="26146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4551363" y="2690813"/>
            <a:ext cx="8683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49161" name="AutoShape 10"/>
          <p:cNvSpPr>
            <a:spLocks noChangeArrowheads="1"/>
          </p:cNvSpPr>
          <p:nvPr/>
        </p:nvSpPr>
        <p:spPr bwMode="auto">
          <a:xfrm rot="10800000">
            <a:off x="3636963" y="2462213"/>
            <a:ext cx="914400" cy="609600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12"/>
          <p:cNvSpPr>
            <a:spLocks noChangeShapeType="1"/>
          </p:cNvSpPr>
          <p:nvPr/>
        </p:nvSpPr>
        <p:spPr bwMode="auto">
          <a:xfrm>
            <a:off x="2936875" y="29479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graphicFrame>
        <p:nvGraphicFramePr>
          <p:cNvPr id="49163" name="Object 13"/>
          <p:cNvGraphicFramePr>
            <a:graphicFrameLocks noChangeAspect="1"/>
          </p:cNvGraphicFramePr>
          <p:nvPr/>
        </p:nvGraphicFramePr>
        <p:xfrm>
          <a:off x="2811463" y="3267075"/>
          <a:ext cx="3381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9" imgW="152202" imgH="177569" progId="Equation.3">
                  <p:embed/>
                </p:oleObj>
              </mc:Choice>
              <mc:Fallback>
                <p:oleObj name="Equation" r:id="rId9" imgW="152202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3267075"/>
                        <a:ext cx="33813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Line 14"/>
          <p:cNvSpPr>
            <a:spLocks noChangeShapeType="1"/>
          </p:cNvSpPr>
          <p:nvPr/>
        </p:nvSpPr>
        <p:spPr bwMode="auto">
          <a:xfrm flipV="1">
            <a:off x="2936875" y="29479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49165" name="Text Box 16"/>
          <p:cNvSpPr txBox="1">
            <a:spLocks noChangeArrowheads="1"/>
          </p:cNvSpPr>
          <p:nvPr/>
        </p:nvSpPr>
        <p:spPr bwMode="auto">
          <a:xfrm>
            <a:off x="969963" y="21367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3E5AB2"/>
                </a:solidFill>
              </a:rPr>
              <a:t>A</a:t>
            </a:r>
          </a:p>
        </p:txBody>
      </p:sp>
      <p:sp>
        <p:nvSpPr>
          <p:cNvPr id="49166" name="Text Box 17"/>
          <p:cNvSpPr txBox="1">
            <a:spLocks noChangeArrowheads="1"/>
          </p:cNvSpPr>
          <p:nvPr/>
        </p:nvSpPr>
        <p:spPr bwMode="auto">
          <a:xfrm>
            <a:off x="958850" y="25273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3E5AB2"/>
                </a:solidFill>
              </a:rPr>
              <a:t>B</a:t>
            </a:r>
          </a:p>
        </p:txBody>
      </p:sp>
      <p:sp>
        <p:nvSpPr>
          <p:cNvPr id="49167" name="AutoShape 19"/>
          <p:cNvSpPr>
            <a:spLocks noChangeArrowheads="1"/>
          </p:cNvSpPr>
          <p:nvPr/>
        </p:nvSpPr>
        <p:spPr bwMode="auto">
          <a:xfrm>
            <a:off x="1763713" y="2293938"/>
            <a:ext cx="863600" cy="688975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Line 20"/>
          <p:cNvSpPr>
            <a:spLocks noChangeShapeType="1"/>
          </p:cNvSpPr>
          <p:nvPr/>
        </p:nvSpPr>
        <p:spPr bwMode="auto">
          <a:xfrm>
            <a:off x="1403350" y="247808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9169" name="Line 21"/>
          <p:cNvSpPr>
            <a:spLocks noChangeShapeType="1"/>
          </p:cNvSpPr>
          <p:nvPr/>
        </p:nvSpPr>
        <p:spPr bwMode="auto">
          <a:xfrm>
            <a:off x="1419225" y="279241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9170" name="Line 24"/>
          <p:cNvSpPr>
            <a:spLocks noChangeShapeType="1"/>
          </p:cNvSpPr>
          <p:nvPr/>
        </p:nvSpPr>
        <p:spPr bwMode="auto">
          <a:xfrm>
            <a:off x="2617788" y="2616200"/>
            <a:ext cx="41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9171" name="AutoShape 30"/>
          <p:cNvSpPr>
            <a:spLocks noChangeArrowheads="1"/>
          </p:cNvSpPr>
          <p:nvPr/>
        </p:nvSpPr>
        <p:spPr bwMode="auto">
          <a:xfrm>
            <a:off x="7543800" y="2995613"/>
            <a:ext cx="808038" cy="6477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2" name="Line 31"/>
          <p:cNvSpPr>
            <a:spLocks noChangeShapeType="1"/>
          </p:cNvSpPr>
          <p:nvPr/>
        </p:nvSpPr>
        <p:spPr bwMode="auto">
          <a:xfrm>
            <a:off x="7158038" y="3168650"/>
            <a:ext cx="38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9173" name="Line 32"/>
          <p:cNvSpPr>
            <a:spLocks noChangeShapeType="1"/>
          </p:cNvSpPr>
          <p:nvPr/>
        </p:nvSpPr>
        <p:spPr bwMode="auto">
          <a:xfrm>
            <a:off x="7140575" y="3341688"/>
            <a:ext cx="403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9174" name="Line 35"/>
          <p:cNvSpPr>
            <a:spLocks noChangeShapeType="1"/>
          </p:cNvSpPr>
          <p:nvPr/>
        </p:nvSpPr>
        <p:spPr bwMode="auto">
          <a:xfrm>
            <a:off x="8342313" y="3297238"/>
            <a:ext cx="38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49175" name="Group 37"/>
          <p:cNvGrpSpPr>
            <a:grpSpLocks/>
          </p:cNvGrpSpPr>
          <p:nvPr/>
        </p:nvGrpSpPr>
        <p:grpSpPr bwMode="auto">
          <a:xfrm>
            <a:off x="5389563" y="2386013"/>
            <a:ext cx="1773237" cy="790575"/>
            <a:chOff x="3456" y="1824"/>
            <a:chExt cx="1117" cy="498"/>
          </a:xfrm>
        </p:grpSpPr>
        <p:sp>
          <p:nvSpPr>
            <p:cNvPr id="49187" name="AutoShape 38"/>
            <p:cNvSpPr>
              <a:spLocks noChangeArrowheads="1"/>
            </p:cNvSpPr>
            <p:nvPr/>
          </p:nvSpPr>
          <p:spPr bwMode="auto">
            <a:xfrm rot="-5400000">
              <a:off x="3800" y="1869"/>
              <a:ext cx="480" cy="389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8" name="Line 39"/>
            <p:cNvSpPr>
              <a:spLocks noChangeShapeType="1"/>
            </p:cNvSpPr>
            <p:nvPr/>
          </p:nvSpPr>
          <p:spPr bwMode="auto">
            <a:xfrm rot="16200000" flipV="1">
              <a:off x="3651" y="1821"/>
              <a:ext cx="0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9189" name="Oval 40"/>
            <p:cNvSpPr>
              <a:spLocks noChangeArrowheads="1"/>
            </p:cNvSpPr>
            <p:nvPr/>
          </p:nvSpPr>
          <p:spPr bwMode="auto">
            <a:xfrm rot="61599">
              <a:off x="4226" y="1970"/>
              <a:ext cx="155" cy="1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0" name="Line 41"/>
            <p:cNvSpPr>
              <a:spLocks noChangeShapeType="1"/>
            </p:cNvSpPr>
            <p:nvPr/>
          </p:nvSpPr>
          <p:spPr bwMode="auto">
            <a:xfrm>
              <a:off x="4381" y="205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49191" name="Line 42"/>
            <p:cNvSpPr>
              <a:spLocks noChangeShapeType="1"/>
            </p:cNvSpPr>
            <p:nvPr/>
          </p:nvSpPr>
          <p:spPr bwMode="auto">
            <a:xfrm>
              <a:off x="4573" y="2058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sp>
        <p:nvSpPr>
          <p:cNvPr id="49176" name="Text Box 44"/>
          <p:cNvSpPr txBox="1">
            <a:spLocks noChangeArrowheads="1"/>
          </p:cNvSpPr>
          <p:nvPr/>
        </p:nvSpPr>
        <p:spPr bwMode="auto">
          <a:xfrm>
            <a:off x="4932363" y="3927475"/>
            <a:ext cx="4048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3E5AB2"/>
                </a:solidFill>
              </a:rPr>
              <a:t>A</a:t>
            </a:r>
          </a:p>
          <a:p>
            <a:pPr eaLnBrk="1" hangingPunct="1"/>
            <a:r>
              <a:rPr lang="en-GB">
                <a:solidFill>
                  <a:srgbClr val="3E5AB2"/>
                </a:solidFill>
              </a:rPr>
              <a:t>C</a:t>
            </a:r>
          </a:p>
        </p:txBody>
      </p:sp>
      <p:sp>
        <p:nvSpPr>
          <p:cNvPr id="49177" name="AutoShape 45"/>
          <p:cNvSpPr>
            <a:spLocks noChangeArrowheads="1"/>
          </p:cNvSpPr>
          <p:nvPr/>
        </p:nvSpPr>
        <p:spPr bwMode="auto">
          <a:xfrm rot="10800000">
            <a:off x="5900738" y="3995738"/>
            <a:ext cx="865187" cy="609600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Line 46"/>
          <p:cNvSpPr>
            <a:spLocks noChangeShapeType="1"/>
          </p:cNvSpPr>
          <p:nvPr/>
        </p:nvSpPr>
        <p:spPr bwMode="auto">
          <a:xfrm>
            <a:off x="5473700" y="417036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9179" name="Line 47"/>
          <p:cNvSpPr>
            <a:spLocks noChangeShapeType="1"/>
          </p:cNvSpPr>
          <p:nvPr/>
        </p:nvSpPr>
        <p:spPr bwMode="auto">
          <a:xfrm>
            <a:off x="5473700" y="447516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9180" name="Line 50"/>
          <p:cNvSpPr>
            <a:spLocks noChangeShapeType="1"/>
          </p:cNvSpPr>
          <p:nvPr/>
        </p:nvSpPr>
        <p:spPr bwMode="auto">
          <a:xfrm>
            <a:off x="6815138" y="43005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49181" name="Line 51"/>
          <p:cNvSpPr>
            <a:spLocks noChangeShapeType="1"/>
          </p:cNvSpPr>
          <p:nvPr/>
        </p:nvSpPr>
        <p:spPr bwMode="auto">
          <a:xfrm flipV="1">
            <a:off x="7142163" y="3327400"/>
            <a:ext cx="0" cy="9636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49182" name="Text Box 52"/>
          <p:cNvSpPr txBox="1">
            <a:spLocks noChangeArrowheads="1"/>
          </p:cNvSpPr>
          <p:nvPr/>
        </p:nvSpPr>
        <p:spPr bwMode="auto">
          <a:xfrm>
            <a:off x="8455025" y="265588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CC3300"/>
                </a:solidFill>
              </a:rPr>
              <a:t>Y</a:t>
            </a:r>
          </a:p>
        </p:txBody>
      </p:sp>
      <p:graphicFrame>
        <p:nvGraphicFramePr>
          <p:cNvPr id="75829" name="Object 53"/>
          <p:cNvGraphicFramePr>
            <a:graphicFrameLocks noChangeAspect="1"/>
          </p:cNvGraphicFramePr>
          <p:nvPr/>
        </p:nvGraphicFramePr>
        <p:xfrm>
          <a:off x="923925" y="4343400"/>
          <a:ext cx="366553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Equation" r:id="rId11" imgW="1295400" imgH="241300" progId="Equation.3">
                  <p:embed/>
                </p:oleObj>
              </mc:Choice>
              <mc:Fallback>
                <p:oleObj name="Equation" r:id="rId11" imgW="1295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4343400"/>
                        <a:ext cx="3665538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4" name="Text Box 54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3.6</a:t>
            </a:r>
          </a:p>
        </p:txBody>
      </p:sp>
      <p:graphicFrame>
        <p:nvGraphicFramePr>
          <p:cNvPr id="75836" name="Object 60"/>
          <p:cNvGraphicFramePr>
            <a:graphicFrameLocks noGrp="1" noChangeAspect="1"/>
          </p:cNvGraphicFramePr>
          <p:nvPr>
            <p:ph/>
          </p:nvPr>
        </p:nvGraphicFramePr>
        <p:xfrm>
          <a:off x="6854825" y="4518025"/>
          <a:ext cx="8667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quation" r:id="rId13" imgW="405872" imgH="177569" progId="Equation.3">
                  <p:embed/>
                </p:oleObj>
              </mc:Choice>
              <mc:Fallback>
                <p:oleObj name="Equation" r:id="rId13" imgW="405872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4825" y="4518025"/>
                        <a:ext cx="86677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6" name="Text Box 62"/>
          <p:cNvSpPr txBox="1">
            <a:spLocks noChangeArrowheads="1"/>
          </p:cNvSpPr>
          <p:nvPr/>
        </p:nvSpPr>
        <p:spPr bwMode="auto">
          <a:xfrm>
            <a:off x="931863" y="981075"/>
            <a:ext cx="565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Write the Boolean expression for Y.</a:t>
            </a:r>
          </a:p>
        </p:txBody>
      </p:sp>
    </p:spTree>
    <p:extLst>
      <p:ext uri="{BB962C8B-B14F-4D97-AF65-F5344CB8AC3E}">
        <p14:creationId xmlns:p14="http://schemas.microsoft.com/office/powerpoint/2010/main" val="19915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29C12B4-6BDF-4D4E-BCC1-1E7B614F084F}" type="slidenum">
              <a:rPr lang="en-GB" b="0">
                <a:solidFill>
                  <a:schemeClr val="tx2"/>
                </a:solidFill>
              </a:rPr>
              <a:pPr eaLnBrk="1" hangingPunct="1"/>
              <a:t>47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6638" y="912813"/>
            <a:ext cx="7391400" cy="609600"/>
          </a:xfrm>
        </p:spPr>
        <p:txBody>
          <a:bodyPr/>
          <a:lstStyle/>
          <a:p>
            <a:pPr algn="ctr" eaLnBrk="1" hangingPunct="1"/>
            <a:r>
              <a:rPr lang="en-GB" sz="2800" b="1" smtClean="0">
                <a:solidFill>
                  <a:srgbClr val="3750A1"/>
                </a:solidFill>
              </a:rPr>
              <a:t>Evaluate the output of the logic circuit.</a:t>
            </a:r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3159125" y="26241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0182" name="Line 8"/>
          <p:cNvSpPr>
            <a:spLocks noChangeShapeType="1"/>
          </p:cNvSpPr>
          <p:nvPr/>
        </p:nvSpPr>
        <p:spPr bwMode="auto">
          <a:xfrm>
            <a:off x="4664075" y="2684463"/>
            <a:ext cx="784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0183" name="AutoShape 10"/>
          <p:cNvSpPr>
            <a:spLocks noChangeArrowheads="1"/>
          </p:cNvSpPr>
          <p:nvPr/>
        </p:nvSpPr>
        <p:spPr bwMode="auto">
          <a:xfrm rot="10800000">
            <a:off x="3749675" y="2455863"/>
            <a:ext cx="914400" cy="609600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Line 12"/>
          <p:cNvSpPr>
            <a:spLocks noChangeShapeType="1"/>
          </p:cNvSpPr>
          <p:nvPr/>
        </p:nvSpPr>
        <p:spPr bwMode="auto">
          <a:xfrm>
            <a:off x="3049588" y="29416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0185" name="Line 14"/>
          <p:cNvSpPr>
            <a:spLocks noChangeShapeType="1"/>
          </p:cNvSpPr>
          <p:nvPr/>
        </p:nvSpPr>
        <p:spPr bwMode="auto">
          <a:xfrm flipV="1">
            <a:off x="3049588" y="29416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0186" name="AutoShape 19"/>
          <p:cNvSpPr>
            <a:spLocks noChangeArrowheads="1"/>
          </p:cNvSpPr>
          <p:nvPr/>
        </p:nvSpPr>
        <p:spPr bwMode="auto">
          <a:xfrm>
            <a:off x="1876425" y="2287588"/>
            <a:ext cx="863600" cy="688975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Line 20"/>
          <p:cNvSpPr>
            <a:spLocks noChangeShapeType="1"/>
          </p:cNvSpPr>
          <p:nvPr/>
        </p:nvSpPr>
        <p:spPr bwMode="auto">
          <a:xfrm>
            <a:off x="1516063" y="24717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0188" name="Line 21"/>
          <p:cNvSpPr>
            <a:spLocks noChangeShapeType="1"/>
          </p:cNvSpPr>
          <p:nvPr/>
        </p:nvSpPr>
        <p:spPr bwMode="auto">
          <a:xfrm>
            <a:off x="1516063" y="27717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0189" name="Line 24"/>
          <p:cNvSpPr>
            <a:spLocks noChangeShapeType="1"/>
          </p:cNvSpPr>
          <p:nvPr/>
        </p:nvSpPr>
        <p:spPr bwMode="auto">
          <a:xfrm>
            <a:off x="2730500" y="2625725"/>
            <a:ext cx="41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0190" name="AutoShape 30"/>
          <p:cNvSpPr>
            <a:spLocks noChangeArrowheads="1"/>
          </p:cNvSpPr>
          <p:nvPr/>
        </p:nvSpPr>
        <p:spPr bwMode="auto">
          <a:xfrm>
            <a:off x="7656513" y="2989263"/>
            <a:ext cx="808037" cy="6477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Line 31"/>
          <p:cNvSpPr>
            <a:spLocks noChangeShapeType="1"/>
          </p:cNvSpPr>
          <p:nvPr/>
        </p:nvSpPr>
        <p:spPr bwMode="auto">
          <a:xfrm>
            <a:off x="7269163" y="3162300"/>
            <a:ext cx="38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0192" name="Line 32"/>
          <p:cNvSpPr>
            <a:spLocks noChangeShapeType="1"/>
          </p:cNvSpPr>
          <p:nvPr/>
        </p:nvSpPr>
        <p:spPr bwMode="auto">
          <a:xfrm>
            <a:off x="7237413" y="3335338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0193" name="Line 35"/>
          <p:cNvSpPr>
            <a:spLocks noChangeShapeType="1"/>
          </p:cNvSpPr>
          <p:nvPr/>
        </p:nvSpPr>
        <p:spPr bwMode="auto">
          <a:xfrm>
            <a:off x="8455025" y="3290888"/>
            <a:ext cx="38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0194" name="AutoShape 38"/>
          <p:cNvSpPr>
            <a:spLocks noChangeArrowheads="1"/>
          </p:cNvSpPr>
          <p:nvPr/>
        </p:nvSpPr>
        <p:spPr bwMode="auto">
          <a:xfrm rot="-5400000">
            <a:off x="6047582" y="2451894"/>
            <a:ext cx="762000" cy="617537"/>
          </a:xfrm>
          <a:prstGeom prst="flowChartMer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Line 39"/>
          <p:cNvSpPr>
            <a:spLocks noChangeShapeType="1"/>
          </p:cNvSpPr>
          <p:nvPr/>
        </p:nvSpPr>
        <p:spPr bwMode="auto">
          <a:xfrm rot="16200000" flipV="1">
            <a:off x="5768976" y="2333625"/>
            <a:ext cx="0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0196" name="Oval 40"/>
          <p:cNvSpPr>
            <a:spLocks noChangeArrowheads="1"/>
          </p:cNvSpPr>
          <p:nvPr/>
        </p:nvSpPr>
        <p:spPr bwMode="auto">
          <a:xfrm rot="61599">
            <a:off x="6724650" y="2611438"/>
            <a:ext cx="246063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Line 41"/>
          <p:cNvSpPr>
            <a:spLocks noChangeShapeType="1"/>
          </p:cNvSpPr>
          <p:nvPr/>
        </p:nvSpPr>
        <p:spPr bwMode="auto">
          <a:xfrm>
            <a:off x="6970713" y="27511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0198" name="Line 42"/>
          <p:cNvSpPr>
            <a:spLocks noChangeShapeType="1"/>
          </p:cNvSpPr>
          <p:nvPr/>
        </p:nvSpPr>
        <p:spPr bwMode="auto">
          <a:xfrm>
            <a:off x="7275513" y="2751138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0199" name="AutoShape 45"/>
          <p:cNvSpPr>
            <a:spLocks noChangeArrowheads="1"/>
          </p:cNvSpPr>
          <p:nvPr/>
        </p:nvSpPr>
        <p:spPr bwMode="auto">
          <a:xfrm rot="10800000">
            <a:off x="6013450" y="3989388"/>
            <a:ext cx="865188" cy="609600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Line 46"/>
          <p:cNvSpPr>
            <a:spLocks noChangeShapeType="1"/>
          </p:cNvSpPr>
          <p:nvPr/>
        </p:nvSpPr>
        <p:spPr bwMode="auto">
          <a:xfrm>
            <a:off x="5586413" y="416401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0201" name="Line 47"/>
          <p:cNvSpPr>
            <a:spLocks noChangeShapeType="1"/>
          </p:cNvSpPr>
          <p:nvPr/>
        </p:nvSpPr>
        <p:spPr bwMode="auto">
          <a:xfrm>
            <a:off x="5586413" y="446881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0202" name="Line 50"/>
          <p:cNvSpPr>
            <a:spLocks noChangeShapeType="1"/>
          </p:cNvSpPr>
          <p:nvPr/>
        </p:nvSpPr>
        <p:spPr bwMode="auto">
          <a:xfrm>
            <a:off x="6927850" y="42941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0203" name="Line 51"/>
          <p:cNvSpPr>
            <a:spLocks noChangeShapeType="1"/>
          </p:cNvSpPr>
          <p:nvPr/>
        </p:nvSpPr>
        <p:spPr bwMode="auto">
          <a:xfrm flipV="1">
            <a:off x="7254875" y="3354388"/>
            <a:ext cx="0" cy="9302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0204" name="Text Box 55"/>
          <p:cNvSpPr txBox="1">
            <a:spLocks noChangeArrowheads="1"/>
          </p:cNvSpPr>
          <p:nvPr/>
        </p:nvSpPr>
        <p:spPr bwMode="auto">
          <a:xfrm>
            <a:off x="681038" y="2227263"/>
            <a:ext cx="7762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A=0</a:t>
            </a:r>
          </a:p>
          <a:p>
            <a:pPr eaLnBrk="1" hangingPunct="1"/>
            <a:r>
              <a:rPr lang="en-GB"/>
              <a:t>B=1</a:t>
            </a:r>
          </a:p>
        </p:txBody>
      </p:sp>
      <p:sp>
        <p:nvSpPr>
          <p:cNvPr id="50205" name="Text Box 57"/>
          <p:cNvSpPr txBox="1">
            <a:spLocks noChangeArrowheads="1"/>
          </p:cNvSpPr>
          <p:nvPr/>
        </p:nvSpPr>
        <p:spPr bwMode="auto">
          <a:xfrm>
            <a:off x="2552700" y="3217863"/>
            <a:ext cx="120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C=1</a:t>
            </a:r>
          </a:p>
        </p:txBody>
      </p:sp>
      <p:sp>
        <p:nvSpPr>
          <p:cNvPr id="50206" name="Text Box 60"/>
          <p:cNvSpPr txBox="1">
            <a:spLocks noChangeArrowheads="1"/>
          </p:cNvSpPr>
          <p:nvPr/>
        </p:nvSpPr>
        <p:spPr bwMode="auto">
          <a:xfrm>
            <a:off x="4843463" y="3895725"/>
            <a:ext cx="1241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A=0</a:t>
            </a:r>
          </a:p>
          <a:p>
            <a:pPr eaLnBrk="1" hangingPunct="1"/>
            <a:r>
              <a:rPr lang="en-GB"/>
              <a:t>C=1</a:t>
            </a:r>
          </a:p>
        </p:txBody>
      </p:sp>
      <p:sp>
        <p:nvSpPr>
          <p:cNvPr id="50207" name="Text Box 63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3.7</a:t>
            </a:r>
          </a:p>
        </p:txBody>
      </p:sp>
    </p:spTree>
    <p:extLst>
      <p:ext uri="{BB962C8B-B14F-4D97-AF65-F5344CB8AC3E}">
        <p14:creationId xmlns:p14="http://schemas.microsoft.com/office/powerpoint/2010/main" val="34757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66BE320-98D0-48E3-8836-A585D8800508}" type="slidenum">
              <a:rPr lang="en-GB" b="0">
                <a:solidFill>
                  <a:schemeClr val="tx2"/>
                </a:solidFill>
              </a:rPr>
              <a:pPr eaLnBrk="1" hangingPunct="1"/>
              <a:t>48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51204" name="Line 3"/>
          <p:cNvSpPr>
            <a:spLocks noChangeShapeType="1"/>
          </p:cNvSpPr>
          <p:nvPr/>
        </p:nvSpPr>
        <p:spPr bwMode="auto">
          <a:xfrm>
            <a:off x="3060700" y="2524125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1205" name="Line 4"/>
          <p:cNvSpPr>
            <a:spLocks noChangeShapeType="1"/>
          </p:cNvSpPr>
          <p:nvPr/>
        </p:nvSpPr>
        <p:spPr bwMode="auto">
          <a:xfrm>
            <a:off x="4614863" y="2584450"/>
            <a:ext cx="784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1206" name="AutoShape 5"/>
          <p:cNvSpPr>
            <a:spLocks noChangeArrowheads="1"/>
          </p:cNvSpPr>
          <p:nvPr/>
        </p:nvSpPr>
        <p:spPr bwMode="auto">
          <a:xfrm rot="10800000">
            <a:off x="3700463" y="2355850"/>
            <a:ext cx="914400" cy="609600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Line 6"/>
          <p:cNvSpPr>
            <a:spLocks noChangeShapeType="1"/>
          </p:cNvSpPr>
          <p:nvPr/>
        </p:nvSpPr>
        <p:spPr bwMode="auto">
          <a:xfrm>
            <a:off x="3000375" y="28416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1208" name="Line 7"/>
          <p:cNvSpPr>
            <a:spLocks noChangeShapeType="1"/>
          </p:cNvSpPr>
          <p:nvPr/>
        </p:nvSpPr>
        <p:spPr bwMode="auto">
          <a:xfrm flipV="1">
            <a:off x="3000375" y="28416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1209" name="AutoShape 8"/>
          <p:cNvSpPr>
            <a:spLocks noChangeArrowheads="1"/>
          </p:cNvSpPr>
          <p:nvPr/>
        </p:nvSpPr>
        <p:spPr bwMode="auto">
          <a:xfrm>
            <a:off x="1827213" y="2187575"/>
            <a:ext cx="863600" cy="688975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Line 9"/>
          <p:cNvSpPr>
            <a:spLocks noChangeShapeType="1"/>
          </p:cNvSpPr>
          <p:nvPr/>
        </p:nvSpPr>
        <p:spPr bwMode="auto">
          <a:xfrm>
            <a:off x="1466850" y="23717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1211" name="Line 10"/>
          <p:cNvSpPr>
            <a:spLocks noChangeShapeType="1"/>
          </p:cNvSpPr>
          <p:nvPr/>
        </p:nvSpPr>
        <p:spPr bwMode="auto">
          <a:xfrm>
            <a:off x="1466850" y="26717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1212" name="Line 11"/>
          <p:cNvSpPr>
            <a:spLocks noChangeShapeType="1"/>
          </p:cNvSpPr>
          <p:nvPr/>
        </p:nvSpPr>
        <p:spPr bwMode="auto">
          <a:xfrm>
            <a:off x="2681288" y="2525713"/>
            <a:ext cx="41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1213" name="AutoShape 12"/>
          <p:cNvSpPr>
            <a:spLocks noChangeArrowheads="1"/>
          </p:cNvSpPr>
          <p:nvPr/>
        </p:nvSpPr>
        <p:spPr bwMode="auto">
          <a:xfrm>
            <a:off x="7607300" y="2889250"/>
            <a:ext cx="808038" cy="6477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Line 13"/>
          <p:cNvSpPr>
            <a:spLocks noChangeShapeType="1"/>
          </p:cNvSpPr>
          <p:nvPr/>
        </p:nvSpPr>
        <p:spPr bwMode="auto">
          <a:xfrm>
            <a:off x="7219950" y="3062288"/>
            <a:ext cx="38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1215" name="Line 14"/>
          <p:cNvSpPr>
            <a:spLocks noChangeShapeType="1"/>
          </p:cNvSpPr>
          <p:nvPr/>
        </p:nvSpPr>
        <p:spPr bwMode="auto">
          <a:xfrm>
            <a:off x="7188200" y="3235325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1216" name="Line 15"/>
          <p:cNvSpPr>
            <a:spLocks noChangeShapeType="1"/>
          </p:cNvSpPr>
          <p:nvPr/>
        </p:nvSpPr>
        <p:spPr bwMode="auto">
          <a:xfrm>
            <a:off x="8405813" y="3190875"/>
            <a:ext cx="38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1217" name="AutoShape 17"/>
          <p:cNvSpPr>
            <a:spLocks noChangeArrowheads="1"/>
          </p:cNvSpPr>
          <p:nvPr/>
        </p:nvSpPr>
        <p:spPr bwMode="auto">
          <a:xfrm rot="-5400000">
            <a:off x="5998369" y="2351881"/>
            <a:ext cx="762000" cy="617538"/>
          </a:xfrm>
          <a:prstGeom prst="flowChartMer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rot="16200000" flipV="1">
            <a:off x="5719763" y="2233612"/>
            <a:ext cx="0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1219" name="Oval 19"/>
          <p:cNvSpPr>
            <a:spLocks noChangeArrowheads="1"/>
          </p:cNvSpPr>
          <p:nvPr/>
        </p:nvSpPr>
        <p:spPr bwMode="auto">
          <a:xfrm rot="61599">
            <a:off x="6675438" y="2511425"/>
            <a:ext cx="246062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6921500" y="26511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7226300" y="2651125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1222" name="AutoShape 22"/>
          <p:cNvSpPr>
            <a:spLocks noChangeArrowheads="1"/>
          </p:cNvSpPr>
          <p:nvPr/>
        </p:nvSpPr>
        <p:spPr bwMode="auto">
          <a:xfrm rot="10800000">
            <a:off x="5964238" y="3889375"/>
            <a:ext cx="865187" cy="609600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5537200" y="40640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>
            <a:off x="5537200" y="43688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6878638" y="41941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1226" name="Line 26"/>
          <p:cNvSpPr>
            <a:spLocks noChangeShapeType="1"/>
          </p:cNvSpPr>
          <p:nvPr/>
        </p:nvSpPr>
        <p:spPr bwMode="auto">
          <a:xfrm flipV="1">
            <a:off x="7205663" y="3254375"/>
            <a:ext cx="0" cy="9302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631825" y="2127250"/>
            <a:ext cx="7762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A=0</a:t>
            </a:r>
          </a:p>
          <a:p>
            <a:pPr eaLnBrk="1" hangingPunct="1"/>
            <a:r>
              <a:rPr lang="en-GB"/>
              <a:t>B=1</a:t>
            </a:r>
          </a:p>
        </p:txBody>
      </p:sp>
      <p:sp>
        <p:nvSpPr>
          <p:cNvPr id="162844" name="Text Box 28"/>
          <p:cNvSpPr txBox="1">
            <a:spLocks noChangeArrowheads="1"/>
          </p:cNvSpPr>
          <p:nvPr/>
        </p:nvSpPr>
        <p:spPr bwMode="auto">
          <a:xfrm>
            <a:off x="3090863" y="19256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0</a:t>
            </a: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2503488" y="3117850"/>
            <a:ext cx="120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C=1</a:t>
            </a:r>
          </a:p>
        </p:txBody>
      </p:sp>
      <p:sp>
        <p:nvSpPr>
          <p:cNvPr id="162846" name="Text Box 30"/>
          <p:cNvSpPr txBox="1">
            <a:spLocks noChangeArrowheads="1"/>
          </p:cNvSpPr>
          <p:nvPr/>
        </p:nvSpPr>
        <p:spPr bwMode="auto">
          <a:xfrm>
            <a:off x="5148263" y="20018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1</a:t>
            </a:r>
          </a:p>
        </p:txBody>
      </p:sp>
      <p:sp>
        <p:nvSpPr>
          <p:cNvPr id="162847" name="Text Box 31"/>
          <p:cNvSpPr txBox="1">
            <a:spLocks noChangeArrowheads="1"/>
          </p:cNvSpPr>
          <p:nvPr/>
        </p:nvSpPr>
        <p:spPr bwMode="auto">
          <a:xfrm>
            <a:off x="7205663" y="2078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0</a:t>
            </a: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4794250" y="3795713"/>
            <a:ext cx="1241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A=0</a:t>
            </a:r>
          </a:p>
          <a:p>
            <a:pPr eaLnBrk="1" hangingPunct="1"/>
            <a:r>
              <a:rPr lang="en-GB"/>
              <a:t>C=1</a:t>
            </a:r>
          </a:p>
        </p:txBody>
      </p:sp>
      <p:sp>
        <p:nvSpPr>
          <p:cNvPr id="162849" name="Text Box 33"/>
          <p:cNvSpPr txBox="1">
            <a:spLocks noChangeArrowheads="1"/>
          </p:cNvSpPr>
          <p:nvPr/>
        </p:nvSpPr>
        <p:spPr bwMode="auto">
          <a:xfrm>
            <a:off x="7281863" y="37544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1</a:t>
            </a:r>
          </a:p>
        </p:txBody>
      </p:sp>
      <p:sp>
        <p:nvSpPr>
          <p:cNvPr id="162850" name="Text Box 34"/>
          <p:cNvSpPr txBox="1">
            <a:spLocks noChangeArrowheads="1"/>
          </p:cNvSpPr>
          <p:nvPr/>
        </p:nvSpPr>
        <p:spPr bwMode="auto">
          <a:xfrm>
            <a:off x="8577263" y="25352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0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3.7</a:t>
            </a:r>
          </a:p>
        </p:txBody>
      </p:sp>
      <p:sp>
        <p:nvSpPr>
          <p:cNvPr id="51236" name="Rectangle 39"/>
          <p:cNvSpPr>
            <a:spLocks noGrp="1" noChangeArrowheads="1"/>
          </p:cNvSpPr>
          <p:nvPr>
            <p:ph type="title"/>
          </p:nvPr>
        </p:nvSpPr>
        <p:spPr>
          <a:xfrm>
            <a:off x="1036638" y="912813"/>
            <a:ext cx="7391400" cy="609600"/>
          </a:xfrm>
          <a:noFill/>
        </p:spPr>
        <p:txBody>
          <a:bodyPr/>
          <a:lstStyle/>
          <a:p>
            <a:pPr algn="ctr" eaLnBrk="1" hangingPunct="1"/>
            <a:r>
              <a:rPr lang="en-GB" sz="2800" b="1" smtClean="0">
                <a:solidFill>
                  <a:srgbClr val="3750A1"/>
                </a:solidFill>
              </a:rPr>
              <a:t>Evaluate the output of the logic circuit.</a:t>
            </a:r>
          </a:p>
        </p:txBody>
      </p:sp>
    </p:spTree>
    <p:extLst>
      <p:ext uri="{BB962C8B-B14F-4D97-AF65-F5344CB8AC3E}">
        <p14:creationId xmlns:p14="http://schemas.microsoft.com/office/powerpoint/2010/main" val="279867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44" grpId="0" autoUpdateAnimBg="0"/>
      <p:bldP spid="162846" grpId="0" autoUpdateAnimBg="0"/>
      <p:bldP spid="162847" grpId="0" autoUpdateAnimBg="0"/>
      <p:bldP spid="162849" grpId="0" autoUpdateAnimBg="0"/>
      <p:bldP spid="16285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7DCE9B2-AC08-48D9-9DDB-DD7F47DA5300}" type="slidenum">
              <a:rPr lang="en-GB" b="0">
                <a:solidFill>
                  <a:schemeClr val="tx2"/>
                </a:solidFill>
              </a:rPr>
              <a:pPr eaLnBrk="1" hangingPunct="1"/>
              <a:t>49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52228" name="Text Box 54"/>
          <p:cNvSpPr txBox="1">
            <a:spLocks noChangeArrowheads="1"/>
          </p:cNvSpPr>
          <p:nvPr/>
        </p:nvSpPr>
        <p:spPr bwMode="auto">
          <a:xfrm>
            <a:off x="1190625" y="968375"/>
            <a:ext cx="61690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For the circuit shown, evaluate the output for </a:t>
            </a:r>
          </a:p>
          <a:p>
            <a:pPr eaLnBrk="1" hangingPunct="1"/>
            <a:r>
              <a:rPr lang="en-GB"/>
              <a:t>A=0, B=1, C=0, D=0 and E=1 </a:t>
            </a:r>
          </a:p>
        </p:txBody>
      </p:sp>
      <p:sp>
        <p:nvSpPr>
          <p:cNvPr id="52229" name="Line 56"/>
          <p:cNvSpPr>
            <a:spLocks noChangeShapeType="1"/>
          </p:cNvSpPr>
          <p:nvPr/>
        </p:nvSpPr>
        <p:spPr bwMode="auto">
          <a:xfrm>
            <a:off x="1282700" y="3154363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2230" name="Line 57"/>
          <p:cNvSpPr>
            <a:spLocks noChangeShapeType="1"/>
          </p:cNvSpPr>
          <p:nvPr/>
        </p:nvSpPr>
        <p:spPr bwMode="auto">
          <a:xfrm>
            <a:off x="2490788" y="3214688"/>
            <a:ext cx="6540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2231" name="AutoShape 58"/>
          <p:cNvSpPr>
            <a:spLocks noChangeArrowheads="1"/>
          </p:cNvSpPr>
          <p:nvPr/>
        </p:nvSpPr>
        <p:spPr bwMode="auto">
          <a:xfrm rot="10800000">
            <a:off x="1727200" y="2970213"/>
            <a:ext cx="763588" cy="609600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Line 59"/>
          <p:cNvSpPr>
            <a:spLocks noChangeShapeType="1"/>
          </p:cNvSpPr>
          <p:nvPr/>
        </p:nvSpPr>
        <p:spPr bwMode="auto">
          <a:xfrm flipH="1">
            <a:off x="1282700" y="3414713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grpSp>
        <p:nvGrpSpPr>
          <p:cNvPr id="52233" name="Group 62"/>
          <p:cNvGrpSpPr>
            <a:grpSpLocks/>
          </p:cNvGrpSpPr>
          <p:nvPr/>
        </p:nvGrpSpPr>
        <p:grpSpPr bwMode="auto">
          <a:xfrm>
            <a:off x="3125788" y="3032125"/>
            <a:ext cx="1381125" cy="688975"/>
            <a:chOff x="2492" y="3327"/>
            <a:chExt cx="1042" cy="434"/>
          </a:xfrm>
        </p:grpSpPr>
        <p:sp>
          <p:nvSpPr>
            <p:cNvPr id="52258" name="AutoShape 63"/>
            <p:cNvSpPr>
              <a:spLocks noChangeArrowheads="1"/>
            </p:cNvSpPr>
            <p:nvPr/>
          </p:nvSpPr>
          <p:spPr bwMode="auto">
            <a:xfrm>
              <a:off x="2736" y="3327"/>
              <a:ext cx="544" cy="434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9" name="Line 64"/>
            <p:cNvSpPr>
              <a:spLocks noChangeShapeType="1"/>
            </p:cNvSpPr>
            <p:nvPr/>
          </p:nvSpPr>
          <p:spPr bwMode="auto">
            <a:xfrm>
              <a:off x="2509" y="344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2260" name="Line 65"/>
            <p:cNvSpPr>
              <a:spLocks noChangeShapeType="1"/>
            </p:cNvSpPr>
            <p:nvPr/>
          </p:nvSpPr>
          <p:spPr bwMode="auto">
            <a:xfrm>
              <a:off x="2492" y="361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2261" name="Line 66"/>
            <p:cNvSpPr>
              <a:spLocks noChangeShapeType="1"/>
            </p:cNvSpPr>
            <p:nvPr/>
          </p:nvSpPr>
          <p:spPr bwMode="auto">
            <a:xfrm>
              <a:off x="3274" y="3530"/>
              <a:ext cx="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52234" name="Group 67"/>
          <p:cNvGrpSpPr>
            <a:grpSpLocks/>
          </p:cNvGrpSpPr>
          <p:nvPr/>
        </p:nvGrpSpPr>
        <p:grpSpPr bwMode="auto">
          <a:xfrm>
            <a:off x="4475163" y="3048000"/>
            <a:ext cx="1479550" cy="762000"/>
            <a:chOff x="4363" y="960"/>
            <a:chExt cx="1117" cy="480"/>
          </a:xfrm>
        </p:grpSpPr>
        <p:sp>
          <p:nvSpPr>
            <p:cNvPr id="52254" name="AutoShape 68"/>
            <p:cNvSpPr>
              <a:spLocks noChangeArrowheads="1"/>
            </p:cNvSpPr>
            <p:nvPr/>
          </p:nvSpPr>
          <p:spPr bwMode="auto">
            <a:xfrm rot="-5400000">
              <a:off x="4707" y="1005"/>
              <a:ext cx="480" cy="389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5" name="Line 69"/>
            <p:cNvSpPr>
              <a:spLocks noChangeShapeType="1"/>
            </p:cNvSpPr>
            <p:nvPr/>
          </p:nvSpPr>
          <p:spPr bwMode="auto">
            <a:xfrm rot="16200000" flipV="1">
              <a:off x="4558" y="957"/>
              <a:ext cx="0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2256" name="Oval 70"/>
            <p:cNvSpPr>
              <a:spLocks noChangeArrowheads="1"/>
            </p:cNvSpPr>
            <p:nvPr/>
          </p:nvSpPr>
          <p:spPr bwMode="auto">
            <a:xfrm rot="61599">
              <a:off x="5133" y="1106"/>
              <a:ext cx="155" cy="1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7" name="Line 71"/>
            <p:cNvSpPr>
              <a:spLocks noChangeShapeType="1"/>
            </p:cNvSpPr>
            <p:nvPr/>
          </p:nvSpPr>
          <p:spPr bwMode="auto">
            <a:xfrm>
              <a:off x="5288" y="119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grpSp>
        <p:nvGrpSpPr>
          <p:cNvPr id="52235" name="Group 72"/>
          <p:cNvGrpSpPr>
            <a:grpSpLocks/>
          </p:cNvGrpSpPr>
          <p:nvPr/>
        </p:nvGrpSpPr>
        <p:grpSpPr bwMode="auto">
          <a:xfrm>
            <a:off x="5970588" y="3267075"/>
            <a:ext cx="1579562" cy="609600"/>
            <a:chOff x="3653" y="2202"/>
            <a:chExt cx="1406" cy="384"/>
          </a:xfrm>
        </p:grpSpPr>
        <p:sp>
          <p:nvSpPr>
            <p:cNvPr id="52250" name="Line 73"/>
            <p:cNvSpPr>
              <a:spLocks noChangeShapeType="1"/>
            </p:cNvSpPr>
            <p:nvPr/>
          </p:nvSpPr>
          <p:spPr bwMode="auto">
            <a:xfrm>
              <a:off x="3653" y="22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52251" name="Line 74"/>
            <p:cNvSpPr>
              <a:spLocks noChangeShapeType="1"/>
            </p:cNvSpPr>
            <p:nvPr/>
          </p:nvSpPr>
          <p:spPr bwMode="auto">
            <a:xfrm>
              <a:off x="4565" y="2346"/>
              <a:ext cx="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52252" name="AutoShape 75"/>
            <p:cNvSpPr>
              <a:spLocks noChangeArrowheads="1"/>
            </p:cNvSpPr>
            <p:nvPr/>
          </p:nvSpPr>
          <p:spPr bwMode="auto">
            <a:xfrm rot="10800000">
              <a:off x="3989" y="2202"/>
              <a:ext cx="576" cy="384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3" name="Line 76"/>
            <p:cNvSpPr>
              <a:spLocks noChangeShapeType="1"/>
            </p:cNvSpPr>
            <p:nvPr/>
          </p:nvSpPr>
          <p:spPr bwMode="auto">
            <a:xfrm flipH="1">
              <a:off x="3653" y="244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grpSp>
        <p:nvGrpSpPr>
          <p:cNvPr id="52236" name="Group 78"/>
          <p:cNvGrpSpPr>
            <a:grpSpLocks/>
          </p:cNvGrpSpPr>
          <p:nvPr/>
        </p:nvGrpSpPr>
        <p:grpSpPr bwMode="auto">
          <a:xfrm>
            <a:off x="7543800" y="4511675"/>
            <a:ext cx="1381125" cy="688975"/>
            <a:chOff x="2492" y="3327"/>
            <a:chExt cx="1042" cy="434"/>
          </a:xfrm>
        </p:grpSpPr>
        <p:sp>
          <p:nvSpPr>
            <p:cNvPr id="52246" name="AutoShape 79"/>
            <p:cNvSpPr>
              <a:spLocks noChangeArrowheads="1"/>
            </p:cNvSpPr>
            <p:nvPr/>
          </p:nvSpPr>
          <p:spPr bwMode="auto">
            <a:xfrm>
              <a:off x="2736" y="3327"/>
              <a:ext cx="544" cy="434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7" name="Line 80"/>
            <p:cNvSpPr>
              <a:spLocks noChangeShapeType="1"/>
            </p:cNvSpPr>
            <p:nvPr/>
          </p:nvSpPr>
          <p:spPr bwMode="auto">
            <a:xfrm>
              <a:off x="2509" y="344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2248" name="Line 81"/>
            <p:cNvSpPr>
              <a:spLocks noChangeShapeType="1"/>
            </p:cNvSpPr>
            <p:nvPr/>
          </p:nvSpPr>
          <p:spPr bwMode="auto">
            <a:xfrm>
              <a:off x="2492" y="361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2249" name="Line 82"/>
            <p:cNvSpPr>
              <a:spLocks noChangeShapeType="1"/>
            </p:cNvSpPr>
            <p:nvPr/>
          </p:nvSpPr>
          <p:spPr bwMode="auto">
            <a:xfrm>
              <a:off x="3274" y="3530"/>
              <a:ext cx="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52237" name="Line 83"/>
          <p:cNvSpPr>
            <a:spLocks noChangeShapeType="1"/>
          </p:cNvSpPr>
          <p:nvPr/>
        </p:nvSpPr>
        <p:spPr bwMode="auto">
          <a:xfrm>
            <a:off x="3125788" y="3505200"/>
            <a:ext cx="0" cy="3381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2238" name="Line 84"/>
          <p:cNvSpPr>
            <a:spLocks noChangeShapeType="1"/>
          </p:cNvSpPr>
          <p:nvPr/>
        </p:nvSpPr>
        <p:spPr bwMode="auto">
          <a:xfrm flipH="1">
            <a:off x="1241425" y="3844925"/>
            <a:ext cx="18843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2239" name="Line 85"/>
          <p:cNvSpPr>
            <a:spLocks noChangeShapeType="1"/>
          </p:cNvSpPr>
          <p:nvPr/>
        </p:nvSpPr>
        <p:spPr bwMode="auto">
          <a:xfrm>
            <a:off x="5986463" y="3648075"/>
            <a:ext cx="0" cy="8477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2240" name="Line 86"/>
          <p:cNvSpPr>
            <a:spLocks noChangeShapeType="1"/>
          </p:cNvSpPr>
          <p:nvPr/>
        </p:nvSpPr>
        <p:spPr bwMode="auto">
          <a:xfrm flipH="1">
            <a:off x="1282700" y="4495800"/>
            <a:ext cx="47037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2241" name="Line 87"/>
          <p:cNvSpPr>
            <a:spLocks noChangeShapeType="1"/>
          </p:cNvSpPr>
          <p:nvPr/>
        </p:nvSpPr>
        <p:spPr bwMode="auto">
          <a:xfrm>
            <a:off x="7566025" y="3505200"/>
            <a:ext cx="0" cy="1174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2242" name="Line 88"/>
          <p:cNvSpPr>
            <a:spLocks noChangeShapeType="1"/>
          </p:cNvSpPr>
          <p:nvPr/>
        </p:nvSpPr>
        <p:spPr bwMode="auto">
          <a:xfrm flipH="1">
            <a:off x="1219200" y="4968875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2243" name="Text Box 95"/>
          <p:cNvSpPr txBox="1">
            <a:spLocks noChangeArrowheads="1"/>
          </p:cNvSpPr>
          <p:nvPr/>
        </p:nvSpPr>
        <p:spPr bwMode="auto">
          <a:xfrm>
            <a:off x="785813" y="2867025"/>
            <a:ext cx="404812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A</a:t>
            </a:r>
          </a:p>
          <a:p>
            <a:pPr eaLnBrk="1" hangingPunct="1"/>
            <a:r>
              <a:rPr lang="en-GB" b="0">
                <a:solidFill>
                  <a:schemeClr val="tx1"/>
                </a:solidFill>
              </a:rPr>
              <a:t>B</a:t>
            </a:r>
          </a:p>
          <a:p>
            <a:pPr eaLnBrk="1" hangingPunct="1"/>
            <a:r>
              <a:rPr lang="en-GB" b="0">
                <a:solidFill>
                  <a:schemeClr val="tx1"/>
                </a:solidFill>
              </a:rPr>
              <a:t>C</a:t>
            </a:r>
          </a:p>
          <a:p>
            <a:pPr eaLnBrk="1" hangingPunct="1"/>
            <a:endParaRPr lang="en-GB" b="0">
              <a:solidFill>
                <a:schemeClr val="tx1"/>
              </a:solidFill>
            </a:endParaRPr>
          </a:p>
          <a:p>
            <a:pPr eaLnBrk="1" hangingPunct="1"/>
            <a:r>
              <a:rPr lang="en-GB" b="0">
                <a:solidFill>
                  <a:schemeClr val="tx1"/>
                </a:solidFill>
              </a:rPr>
              <a:t>D</a:t>
            </a:r>
          </a:p>
          <a:p>
            <a:pPr eaLnBrk="1" hangingPunct="1"/>
            <a:r>
              <a:rPr lang="en-GB" b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2244" name="Text Box 97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3.7</a:t>
            </a:r>
          </a:p>
        </p:txBody>
      </p:sp>
      <p:sp>
        <p:nvSpPr>
          <p:cNvPr id="52245" name="Text Box 104"/>
          <p:cNvSpPr txBox="1">
            <a:spLocks noChangeArrowheads="1"/>
          </p:cNvSpPr>
          <p:nvPr/>
        </p:nvSpPr>
        <p:spPr bwMode="auto">
          <a:xfrm>
            <a:off x="450850" y="2862263"/>
            <a:ext cx="33655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0</a:t>
            </a:r>
          </a:p>
          <a:p>
            <a:pPr eaLnBrk="1" hangingPunct="1"/>
            <a:r>
              <a:rPr lang="en-GB" b="0">
                <a:solidFill>
                  <a:schemeClr val="tx1"/>
                </a:solidFill>
              </a:rPr>
              <a:t>1</a:t>
            </a:r>
          </a:p>
          <a:p>
            <a:pPr eaLnBrk="1" hangingPunct="1"/>
            <a:r>
              <a:rPr lang="en-GB" b="0">
                <a:solidFill>
                  <a:schemeClr val="tx1"/>
                </a:solidFill>
              </a:rPr>
              <a:t>0</a:t>
            </a:r>
          </a:p>
          <a:p>
            <a:pPr eaLnBrk="1" hangingPunct="1"/>
            <a:endParaRPr lang="en-GB" b="0">
              <a:solidFill>
                <a:schemeClr val="tx1"/>
              </a:solidFill>
            </a:endParaRPr>
          </a:p>
          <a:p>
            <a:pPr eaLnBrk="1" hangingPunct="1"/>
            <a:r>
              <a:rPr lang="en-GB" b="0">
                <a:solidFill>
                  <a:schemeClr val="tx1"/>
                </a:solidFill>
              </a:rPr>
              <a:t>0</a:t>
            </a:r>
          </a:p>
          <a:p>
            <a:pPr eaLnBrk="1" hangingPunct="1"/>
            <a:r>
              <a:rPr lang="en-GB" b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301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7BE2CCC-2392-454E-BF21-768AEC086B4D}" type="slidenum">
              <a:rPr lang="en-GB" b="0">
                <a:solidFill>
                  <a:schemeClr val="tx2"/>
                </a:solidFill>
              </a:rPr>
              <a:pPr eaLnBrk="1" hangingPunct="1"/>
              <a:t>5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2481263" y="674688"/>
            <a:ext cx="3962400" cy="609600"/>
          </a:xfrm>
        </p:spPr>
        <p:txBody>
          <a:bodyPr/>
          <a:lstStyle/>
          <a:p>
            <a:pPr algn="ctr" eaLnBrk="1" hangingPunct="1"/>
            <a:r>
              <a:rPr lang="en-GB" sz="3200" smtClean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2852738" y="2708275"/>
            <a:ext cx="3357562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3200" b="0">
                <a:solidFill>
                  <a:schemeClr val="tx2"/>
                </a:solidFill>
              </a:rPr>
              <a:t>Simplified Aircraft </a:t>
            </a:r>
          </a:p>
          <a:p>
            <a:pPr algn="ctr"/>
            <a:r>
              <a:rPr lang="en-GB" sz="3200" b="0">
                <a:solidFill>
                  <a:schemeClr val="tx2"/>
                </a:solidFill>
              </a:rPr>
              <a:t>take off signal </a:t>
            </a:r>
          </a:p>
          <a:p>
            <a:pPr algn="ctr"/>
            <a:r>
              <a:rPr lang="en-GB" sz="3200" b="0">
                <a:solidFill>
                  <a:schemeClr val="tx2"/>
                </a:solidFill>
              </a:rPr>
              <a:t>logic</a:t>
            </a:r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2058988" y="290195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6242050" y="3608388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7099300" y="3262313"/>
            <a:ext cx="4254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GB" sz="1000" b="0" baseline="-25000">
              <a:solidFill>
                <a:srgbClr val="FF0000"/>
              </a:solidFill>
            </a:endParaRPr>
          </a:p>
          <a:p>
            <a:pPr eaLnBrk="1" hangingPunct="1"/>
            <a:r>
              <a:rPr lang="en-GB" b="0">
                <a:solidFill>
                  <a:srgbClr val="3E5AB2"/>
                </a:solidFill>
              </a:rPr>
              <a:t>T</a:t>
            </a:r>
            <a:endParaRPr lang="en-GB" b="0" baseline="-25000">
              <a:solidFill>
                <a:srgbClr val="3E5AB2"/>
              </a:solidFill>
            </a:endParaRP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1566863" y="2757488"/>
            <a:ext cx="4048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GB" b="0"/>
              <a:t>V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3541713" y="4697413"/>
            <a:ext cx="1801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/>
              <a:t>T</a:t>
            </a:r>
            <a:r>
              <a:rPr lang="en-GB" b="0" baseline="-25000"/>
              <a:t> </a:t>
            </a:r>
            <a:r>
              <a:rPr lang="en-GB" b="0"/>
              <a:t>= F(V, C)</a:t>
            </a:r>
          </a:p>
        </p:txBody>
      </p:sp>
      <p:sp>
        <p:nvSpPr>
          <p:cNvPr id="117770" name="Line 10"/>
          <p:cNvSpPr>
            <a:spLocks noChangeShapeType="1"/>
          </p:cNvSpPr>
          <p:nvPr/>
        </p:nvSpPr>
        <p:spPr bwMode="auto">
          <a:xfrm flipV="1">
            <a:off x="1379538" y="3065463"/>
            <a:ext cx="301625" cy="338137"/>
          </a:xfrm>
          <a:prstGeom prst="line">
            <a:avLst/>
          </a:prstGeom>
          <a:noFill/>
          <a:ln w="28575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585788" y="3449638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008000"/>
                </a:solidFill>
              </a:rPr>
              <a:t>Visibility</a:t>
            </a:r>
          </a:p>
        </p:txBody>
      </p:sp>
      <p:sp>
        <p:nvSpPr>
          <p:cNvPr id="7181" name="Text Box 1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</a:t>
            </a:r>
          </a:p>
        </p:txBody>
      </p:sp>
      <p:sp>
        <p:nvSpPr>
          <p:cNvPr id="117773" name="Line 13"/>
          <p:cNvSpPr>
            <a:spLocks noChangeShapeType="1"/>
          </p:cNvSpPr>
          <p:nvPr/>
        </p:nvSpPr>
        <p:spPr bwMode="auto">
          <a:xfrm flipV="1">
            <a:off x="6811963" y="3827463"/>
            <a:ext cx="452437" cy="636587"/>
          </a:xfrm>
          <a:prstGeom prst="line">
            <a:avLst/>
          </a:prstGeom>
          <a:noFill/>
          <a:ln w="28575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17774" name="Text Box 14"/>
          <p:cNvSpPr txBox="1">
            <a:spLocks noChangeArrowheads="1"/>
          </p:cNvSpPr>
          <p:nvPr/>
        </p:nvSpPr>
        <p:spPr bwMode="auto">
          <a:xfrm>
            <a:off x="6003925" y="4560888"/>
            <a:ext cx="211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008000"/>
                </a:solidFill>
              </a:rPr>
              <a:t>Take off signal</a:t>
            </a:r>
          </a:p>
        </p:txBody>
      </p:sp>
      <p:sp>
        <p:nvSpPr>
          <p:cNvPr id="117775" name="Text Box 15"/>
          <p:cNvSpPr txBox="1">
            <a:spLocks noChangeArrowheads="1"/>
          </p:cNvSpPr>
          <p:nvPr/>
        </p:nvSpPr>
        <p:spPr bwMode="auto">
          <a:xfrm>
            <a:off x="1627188" y="4068763"/>
            <a:ext cx="4048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GB" b="0"/>
              <a:t>C</a:t>
            </a:r>
          </a:p>
        </p:txBody>
      </p:sp>
      <p:sp>
        <p:nvSpPr>
          <p:cNvPr id="117776" name="Line 16"/>
          <p:cNvSpPr>
            <a:spLocks noChangeShapeType="1"/>
          </p:cNvSpPr>
          <p:nvPr/>
        </p:nvSpPr>
        <p:spPr bwMode="auto">
          <a:xfrm flipV="1">
            <a:off x="1376363" y="4425950"/>
            <a:ext cx="301625" cy="338138"/>
          </a:xfrm>
          <a:prstGeom prst="line">
            <a:avLst/>
          </a:prstGeom>
          <a:noFill/>
          <a:ln w="28575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17777" name="Text Box 17"/>
          <p:cNvSpPr txBox="1">
            <a:spLocks noChangeArrowheads="1"/>
          </p:cNvSpPr>
          <p:nvPr/>
        </p:nvSpPr>
        <p:spPr bwMode="auto">
          <a:xfrm>
            <a:off x="482600" y="4810125"/>
            <a:ext cx="263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008000"/>
                </a:solidFill>
              </a:rPr>
              <a:t>Aircraft Condition</a:t>
            </a:r>
          </a:p>
        </p:txBody>
      </p:sp>
      <p:sp>
        <p:nvSpPr>
          <p:cNvPr id="7187" name="Line 18"/>
          <p:cNvSpPr>
            <a:spLocks noChangeShapeType="1"/>
          </p:cNvSpPr>
          <p:nvPr/>
        </p:nvSpPr>
        <p:spPr bwMode="auto">
          <a:xfrm>
            <a:off x="2039938" y="419576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7188" name="Rectangle 19"/>
          <p:cNvSpPr>
            <a:spLocks noChangeArrowheads="1"/>
          </p:cNvSpPr>
          <p:nvPr/>
        </p:nvSpPr>
        <p:spPr bwMode="auto">
          <a:xfrm>
            <a:off x="3675063" y="1385888"/>
            <a:ext cx="14208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7850" indent="-390525">
              <a:lnSpc>
                <a:spcPct val="150000"/>
              </a:lnSpc>
              <a:spcBef>
                <a:spcPct val="20000"/>
              </a:spcBef>
              <a:buClr>
                <a:srgbClr val="5E51C1"/>
              </a:buClr>
              <a:buSzPct val="75000"/>
              <a:buFont typeface="Wingdings" pitchFamily="2" charset="2"/>
              <a:buNone/>
            </a:pPr>
            <a:r>
              <a:rPr lang="en-GB" sz="2800">
                <a:solidFill>
                  <a:srgbClr val="5E51C1"/>
                </a:solidFill>
              </a:rPr>
              <a:t>e.g. 2</a:t>
            </a:r>
            <a:endParaRPr lang="en-GB" sz="2800">
              <a:solidFill>
                <a:srgbClr val="C22E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67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7" grpId="0"/>
      <p:bldP spid="117768" grpId="0"/>
      <p:bldP spid="117769" grpId="0"/>
      <p:bldP spid="117770" grpId="0" animBg="1"/>
      <p:bldP spid="117771" grpId="0"/>
      <p:bldP spid="117773" grpId="0" animBg="1"/>
      <p:bldP spid="117774" grpId="0"/>
      <p:bldP spid="117775" grpId="0"/>
      <p:bldP spid="117776" grpId="0" animBg="1"/>
      <p:bldP spid="11777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9FFDAFE-8EA9-47AF-9C55-2AD310F1CDDA}" type="slidenum">
              <a:rPr lang="en-GB" b="0">
                <a:solidFill>
                  <a:schemeClr val="tx2"/>
                </a:solidFill>
              </a:rPr>
              <a:pPr eaLnBrk="1" hangingPunct="1"/>
              <a:t>50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1190625" y="968375"/>
            <a:ext cx="61690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For the circuit shown, evaluate the output for </a:t>
            </a:r>
          </a:p>
          <a:p>
            <a:pPr eaLnBrk="1" hangingPunct="1"/>
            <a:r>
              <a:rPr lang="en-GB"/>
              <a:t>A=0, B=1, C=0, D=0 and E=1 </a:t>
            </a:r>
          </a:p>
        </p:txBody>
      </p:sp>
      <p:sp>
        <p:nvSpPr>
          <p:cNvPr id="53253" name="Line 3"/>
          <p:cNvSpPr>
            <a:spLocks noChangeShapeType="1"/>
          </p:cNvSpPr>
          <p:nvPr/>
        </p:nvSpPr>
        <p:spPr bwMode="auto">
          <a:xfrm>
            <a:off x="1282700" y="3154363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3254" name="Line 4"/>
          <p:cNvSpPr>
            <a:spLocks noChangeShapeType="1"/>
          </p:cNvSpPr>
          <p:nvPr/>
        </p:nvSpPr>
        <p:spPr bwMode="auto">
          <a:xfrm>
            <a:off x="2490788" y="3214688"/>
            <a:ext cx="6540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3255" name="AutoShape 5"/>
          <p:cNvSpPr>
            <a:spLocks noChangeArrowheads="1"/>
          </p:cNvSpPr>
          <p:nvPr/>
        </p:nvSpPr>
        <p:spPr bwMode="auto">
          <a:xfrm rot="10800000">
            <a:off x="1727200" y="2970213"/>
            <a:ext cx="763588" cy="609600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Line 6"/>
          <p:cNvSpPr>
            <a:spLocks noChangeShapeType="1"/>
          </p:cNvSpPr>
          <p:nvPr/>
        </p:nvSpPr>
        <p:spPr bwMode="auto">
          <a:xfrm flipH="1">
            <a:off x="1282700" y="3414713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grpSp>
        <p:nvGrpSpPr>
          <p:cNvPr id="53257" name="Group 7"/>
          <p:cNvGrpSpPr>
            <a:grpSpLocks/>
          </p:cNvGrpSpPr>
          <p:nvPr/>
        </p:nvGrpSpPr>
        <p:grpSpPr bwMode="auto">
          <a:xfrm>
            <a:off x="3125788" y="3032125"/>
            <a:ext cx="1381125" cy="688975"/>
            <a:chOff x="2492" y="3327"/>
            <a:chExt cx="1042" cy="434"/>
          </a:xfrm>
        </p:grpSpPr>
        <p:sp>
          <p:nvSpPr>
            <p:cNvPr id="53287" name="AutoShape 8"/>
            <p:cNvSpPr>
              <a:spLocks noChangeArrowheads="1"/>
            </p:cNvSpPr>
            <p:nvPr/>
          </p:nvSpPr>
          <p:spPr bwMode="auto">
            <a:xfrm>
              <a:off x="2736" y="3327"/>
              <a:ext cx="544" cy="434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8" name="Line 9"/>
            <p:cNvSpPr>
              <a:spLocks noChangeShapeType="1"/>
            </p:cNvSpPr>
            <p:nvPr/>
          </p:nvSpPr>
          <p:spPr bwMode="auto">
            <a:xfrm>
              <a:off x="2509" y="344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3289" name="Line 10"/>
            <p:cNvSpPr>
              <a:spLocks noChangeShapeType="1"/>
            </p:cNvSpPr>
            <p:nvPr/>
          </p:nvSpPr>
          <p:spPr bwMode="auto">
            <a:xfrm>
              <a:off x="2492" y="361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3290" name="Line 11"/>
            <p:cNvSpPr>
              <a:spLocks noChangeShapeType="1"/>
            </p:cNvSpPr>
            <p:nvPr/>
          </p:nvSpPr>
          <p:spPr bwMode="auto">
            <a:xfrm>
              <a:off x="3274" y="3530"/>
              <a:ext cx="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53258" name="Group 12"/>
          <p:cNvGrpSpPr>
            <a:grpSpLocks/>
          </p:cNvGrpSpPr>
          <p:nvPr/>
        </p:nvGrpSpPr>
        <p:grpSpPr bwMode="auto">
          <a:xfrm>
            <a:off x="4475163" y="3048000"/>
            <a:ext cx="1479550" cy="762000"/>
            <a:chOff x="4363" y="960"/>
            <a:chExt cx="1117" cy="480"/>
          </a:xfrm>
        </p:grpSpPr>
        <p:sp>
          <p:nvSpPr>
            <p:cNvPr id="53283" name="AutoShape 13"/>
            <p:cNvSpPr>
              <a:spLocks noChangeArrowheads="1"/>
            </p:cNvSpPr>
            <p:nvPr/>
          </p:nvSpPr>
          <p:spPr bwMode="auto">
            <a:xfrm rot="-5400000">
              <a:off x="4707" y="1005"/>
              <a:ext cx="480" cy="389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4" name="Line 14"/>
            <p:cNvSpPr>
              <a:spLocks noChangeShapeType="1"/>
            </p:cNvSpPr>
            <p:nvPr/>
          </p:nvSpPr>
          <p:spPr bwMode="auto">
            <a:xfrm rot="16200000" flipV="1">
              <a:off x="4558" y="957"/>
              <a:ext cx="0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3285" name="Oval 15"/>
            <p:cNvSpPr>
              <a:spLocks noChangeArrowheads="1"/>
            </p:cNvSpPr>
            <p:nvPr/>
          </p:nvSpPr>
          <p:spPr bwMode="auto">
            <a:xfrm rot="61599">
              <a:off x="5133" y="1106"/>
              <a:ext cx="155" cy="1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6" name="Line 16"/>
            <p:cNvSpPr>
              <a:spLocks noChangeShapeType="1"/>
            </p:cNvSpPr>
            <p:nvPr/>
          </p:nvSpPr>
          <p:spPr bwMode="auto">
            <a:xfrm>
              <a:off x="5288" y="119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grpSp>
        <p:nvGrpSpPr>
          <p:cNvPr id="53259" name="Group 17"/>
          <p:cNvGrpSpPr>
            <a:grpSpLocks/>
          </p:cNvGrpSpPr>
          <p:nvPr/>
        </p:nvGrpSpPr>
        <p:grpSpPr bwMode="auto">
          <a:xfrm>
            <a:off x="5970588" y="3267075"/>
            <a:ext cx="1579562" cy="609600"/>
            <a:chOff x="3653" y="2202"/>
            <a:chExt cx="1406" cy="384"/>
          </a:xfrm>
        </p:grpSpPr>
        <p:sp>
          <p:nvSpPr>
            <p:cNvPr id="53279" name="Line 18"/>
            <p:cNvSpPr>
              <a:spLocks noChangeShapeType="1"/>
            </p:cNvSpPr>
            <p:nvPr/>
          </p:nvSpPr>
          <p:spPr bwMode="auto">
            <a:xfrm>
              <a:off x="3653" y="22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53280" name="Line 19"/>
            <p:cNvSpPr>
              <a:spLocks noChangeShapeType="1"/>
            </p:cNvSpPr>
            <p:nvPr/>
          </p:nvSpPr>
          <p:spPr bwMode="auto">
            <a:xfrm>
              <a:off x="4565" y="2346"/>
              <a:ext cx="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53281" name="AutoShape 20"/>
            <p:cNvSpPr>
              <a:spLocks noChangeArrowheads="1"/>
            </p:cNvSpPr>
            <p:nvPr/>
          </p:nvSpPr>
          <p:spPr bwMode="auto">
            <a:xfrm rot="10800000">
              <a:off x="3989" y="2202"/>
              <a:ext cx="576" cy="384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2" name="Line 21"/>
            <p:cNvSpPr>
              <a:spLocks noChangeShapeType="1"/>
            </p:cNvSpPr>
            <p:nvPr/>
          </p:nvSpPr>
          <p:spPr bwMode="auto">
            <a:xfrm flipH="1">
              <a:off x="3653" y="244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grpSp>
        <p:nvGrpSpPr>
          <p:cNvPr id="53260" name="Group 22"/>
          <p:cNvGrpSpPr>
            <a:grpSpLocks/>
          </p:cNvGrpSpPr>
          <p:nvPr/>
        </p:nvGrpSpPr>
        <p:grpSpPr bwMode="auto">
          <a:xfrm>
            <a:off x="7543800" y="4511675"/>
            <a:ext cx="1381125" cy="688975"/>
            <a:chOff x="2492" y="3327"/>
            <a:chExt cx="1042" cy="434"/>
          </a:xfrm>
        </p:grpSpPr>
        <p:sp>
          <p:nvSpPr>
            <p:cNvPr id="53275" name="AutoShape 23"/>
            <p:cNvSpPr>
              <a:spLocks noChangeArrowheads="1"/>
            </p:cNvSpPr>
            <p:nvPr/>
          </p:nvSpPr>
          <p:spPr bwMode="auto">
            <a:xfrm>
              <a:off x="2736" y="3327"/>
              <a:ext cx="544" cy="434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6" name="Line 24"/>
            <p:cNvSpPr>
              <a:spLocks noChangeShapeType="1"/>
            </p:cNvSpPr>
            <p:nvPr/>
          </p:nvSpPr>
          <p:spPr bwMode="auto">
            <a:xfrm>
              <a:off x="2509" y="344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3277" name="Line 25"/>
            <p:cNvSpPr>
              <a:spLocks noChangeShapeType="1"/>
            </p:cNvSpPr>
            <p:nvPr/>
          </p:nvSpPr>
          <p:spPr bwMode="auto">
            <a:xfrm>
              <a:off x="2492" y="361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3278" name="Line 26"/>
            <p:cNvSpPr>
              <a:spLocks noChangeShapeType="1"/>
            </p:cNvSpPr>
            <p:nvPr/>
          </p:nvSpPr>
          <p:spPr bwMode="auto">
            <a:xfrm>
              <a:off x="3274" y="3530"/>
              <a:ext cx="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53261" name="Line 27"/>
          <p:cNvSpPr>
            <a:spLocks noChangeShapeType="1"/>
          </p:cNvSpPr>
          <p:nvPr/>
        </p:nvSpPr>
        <p:spPr bwMode="auto">
          <a:xfrm>
            <a:off x="3125788" y="3505200"/>
            <a:ext cx="0" cy="3381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3262" name="Line 28"/>
          <p:cNvSpPr>
            <a:spLocks noChangeShapeType="1"/>
          </p:cNvSpPr>
          <p:nvPr/>
        </p:nvSpPr>
        <p:spPr bwMode="auto">
          <a:xfrm flipH="1">
            <a:off x="1241425" y="3844925"/>
            <a:ext cx="18843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3263" name="Line 29"/>
          <p:cNvSpPr>
            <a:spLocks noChangeShapeType="1"/>
          </p:cNvSpPr>
          <p:nvPr/>
        </p:nvSpPr>
        <p:spPr bwMode="auto">
          <a:xfrm>
            <a:off x="5986463" y="3648075"/>
            <a:ext cx="0" cy="8477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3264" name="Line 30"/>
          <p:cNvSpPr>
            <a:spLocks noChangeShapeType="1"/>
          </p:cNvSpPr>
          <p:nvPr/>
        </p:nvSpPr>
        <p:spPr bwMode="auto">
          <a:xfrm flipH="1">
            <a:off x="1282700" y="4495800"/>
            <a:ext cx="47037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3265" name="Line 31"/>
          <p:cNvSpPr>
            <a:spLocks noChangeShapeType="1"/>
          </p:cNvSpPr>
          <p:nvPr/>
        </p:nvSpPr>
        <p:spPr bwMode="auto">
          <a:xfrm>
            <a:off x="7566025" y="3505200"/>
            <a:ext cx="0" cy="1174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3266" name="Line 32"/>
          <p:cNvSpPr>
            <a:spLocks noChangeShapeType="1"/>
          </p:cNvSpPr>
          <p:nvPr/>
        </p:nvSpPr>
        <p:spPr bwMode="auto">
          <a:xfrm flipH="1">
            <a:off x="1219200" y="4968875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3267" name="Text Box 33"/>
          <p:cNvSpPr txBox="1">
            <a:spLocks noChangeArrowheads="1"/>
          </p:cNvSpPr>
          <p:nvPr/>
        </p:nvSpPr>
        <p:spPr bwMode="auto">
          <a:xfrm>
            <a:off x="785813" y="2867025"/>
            <a:ext cx="404812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A</a:t>
            </a:r>
          </a:p>
          <a:p>
            <a:pPr eaLnBrk="1" hangingPunct="1"/>
            <a:r>
              <a:rPr lang="en-GB" b="0">
                <a:solidFill>
                  <a:schemeClr val="tx1"/>
                </a:solidFill>
              </a:rPr>
              <a:t>B</a:t>
            </a:r>
          </a:p>
          <a:p>
            <a:pPr eaLnBrk="1" hangingPunct="1"/>
            <a:r>
              <a:rPr lang="en-GB" b="0">
                <a:solidFill>
                  <a:schemeClr val="tx1"/>
                </a:solidFill>
              </a:rPr>
              <a:t>C</a:t>
            </a:r>
          </a:p>
          <a:p>
            <a:pPr eaLnBrk="1" hangingPunct="1"/>
            <a:endParaRPr lang="en-GB" b="0">
              <a:solidFill>
                <a:schemeClr val="tx1"/>
              </a:solidFill>
            </a:endParaRPr>
          </a:p>
          <a:p>
            <a:pPr eaLnBrk="1" hangingPunct="1"/>
            <a:r>
              <a:rPr lang="en-GB" b="0">
                <a:solidFill>
                  <a:schemeClr val="tx1"/>
                </a:solidFill>
              </a:rPr>
              <a:t>D</a:t>
            </a:r>
          </a:p>
          <a:p>
            <a:pPr eaLnBrk="1" hangingPunct="1"/>
            <a:r>
              <a:rPr lang="en-GB" b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3268" name="Text Box 34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3.7</a:t>
            </a:r>
          </a:p>
        </p:txBody>
      </p:sp>
      <p:sp>
        <p:nvSpPr>
          <p:cNvPr id="276515" name="Text Box 35"/>
          <p:cNvSpPr txBox="1">
            <a:spLocks noChangeArrowheads="1"/>
          </p:cNvSpPr>
          <p:nvPr/>
        </p:nvSpPr>
        <p:spPr bwMode="auto">
          <a:xfrm>
            <a:off x="8610600" y="42227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3270" name="Text Box 36"/>
          <p:cNvSpPr txBox="1">
            <a:spLocks noChangeArrowheads="1"/>
          </p:cNvSpPr>
          <p:nvPr/>
        </p:nvSpPr>
        <p:spPr bwMode="auto">
          <a:xfrm>
            <a:off x="450850" y="2862263"/>
            <a:ext cx="33655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0</a:t>
            </a:r>
          </a:p>
          <a:p>
            <a:pPr eaLnBrk="1" hangingPunct="1"/>
            <a:r>
              <a:rPr lang="en-GB" b="0">
                <a:solidFill>
                  <a:schemeClr val="tx1"/>
                </a:solidFill>
              </a:rPr>
              <a:t>1</a:t>
            </a:r>
          </a:p>
          <a:p>
            <a:pPr eaLnBrk="1" hangingPunct="1"/>
            <a:r>
              <a:rPr lang="en-GB" b="0">
                <a:solidFill>
                  <a:schemeClr val="tx1"/>
                </a:solidFill>
              </a:rPr>
              <a:t>0</a:t>
            </a:r>
          </a:p>
          <a:p>
            <a:pPr eaLnBrk="1" hangingPunct="1"/>
            <a:endParaRPr lang="en-GB" b="0">
              <a:solidFill>
                <a:schemeClr val="tx1"/>
              </a:solidFill>
            </a:endParaRPr>
          </a:p>
          <a:p>
            <a:pPr eaLnBrk="1" hangingPunct="1"/>
            <a:r>
              <a:rPr lang="en-GB" b="0">
                <a:solidFill>
                  <a:schemeClr val="tx1"/>
                </a:solidFill>
              </a:rPr>
              <a:t>0</a:t>
            </a:r>
          </a:p>
          <a:p>
            <a:pPr eaLnBrk="1" hangingPunct="1"/>
            <a:r>
              <a:rPr lang="en-GB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6517" name="Text Box 37"/>
          <p:cNvSpPr txBox="1">
            <a:spLocks noChangeArrowheads="1"/>
          </p:cNvSpPr>
          <p:nvPr/>
        </p:nvSpPr>
        <p:spPr bwMode="auto">
          <a:xfrm>
            <a:off x="2511425" y="259397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1</a:t>
            </a:r>
          </a:p>
        </p:txBody>
      </p:sp>
      <p:sp>
        <p:nvSpPr>
          <p:cNvPr id="276518" name="Text Box 38"/>
          <p:cNvSpPr txBox="1">
            <a:spLocks noChangeArrowheads="1"/>
          </p:cNvSpPr>
          <p:nvPr/>
        </p:nvSpPr>
        <p:spPr bwMode="auto">
          <a:xfrm>
            <a:off x="5783263" y="279082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1</a:t>
            </a:r>
          </a:p>
        </p:txBody>
      </p:sp>
      <p:sp>
        <p:nvSpPr>
          <p:cNvPr id="276519" name="Text Box 39"/>
          <p:cNvSpPr txBox="1">
            <a:spLocks noChangeArrowheads="1"/>
          </p:cNvSpPr>
          <p:nvPr/>
        </p:nvSpPr>
        <p:spPr bwMode="auto">
          <a:xfrm>
            <a:off x="7077075" y="291941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1</a:t>
            </a:r>
          </a:p>
        </p:txBody>
      </p:sp>
      <p:sp>
        <p:nvSpPr>
          <p:cNvPr id="276520" name="Text Box 40"/>
          <p:cNvSpPr txBox="1">
            <a:spLocks noChangeArrowheads="1"/>
          </p:cNvSpPr>
          <p:nvPr/>
        </p:nvSpPr>
        <p:spPr bwMode="auto">
          <a:xfrm>
            <a:off x="4229100" y="27987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2967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5" grpId="0"/>
      <p:bldP spid="276517" grpId="0"/>
      <p:bldP spid="276518" grpId="0"/>
      <p:bldP spid="276519" grpId="0"/>
      <p:bldP spid="2765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E773522-8382-4B34-8C7B-EBD0B72AAED0}" type="slidenum">
              <a:rPr lang="en-GB" b="0">
                <a:solidFill>
                  <a:schemeClr val="tx2"/>
                </a:solidFill>
              </a:rPr>
              <a:pPr eaLnBrk="1" hangingPunct="1"/>
              <a:t>51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1308100"/>
            <a:ext cx="8174037" cy="581025"/>
          </a:xfrm>
        </p:spPr>
        <p:txBody>
          <a:bodyPr/>
          <a:lstStyle/>
          <a:p>
            <a:pPr algn="ctr" eaLnBrk="1" hangingPunct="1"/>
            <a:r>
              <a:rPr lang="en-GB" sz="2800" smtClean="0">
                <a:solidFill>
                  <a:srgbClr val="3750A1"/>
                </a:solidFill>
              </a:rPr>
              <a:t>Implement circuit from Boolean Expression</a:t>
            </a:r>
          </a:p>
        </p:txBody>
      </p:sp>
      <p:graphicFrame>
        <p:nvGraphicFramePr>
          <p:cNvPr id="54277" name="Object 3"/>
          <p:cNvGraphicFramePr>
            <a:graphicFrameLocks noChangeAspect="1"/>
          </p:cNvGraphicFramePr>
          <p:nvPr/>
        </p:nvGraphicFramePr>
        <p:xfrm>
          <a:off x="3022600" y="2106613"/>
          <a:ext cx="29718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3" imgW="1345616" imgH="215806" progId="Equation.3">
                  <p:embed/>
                </p:oleObj>
              </mc:Choice>
              <mc:Fallback>
                <p:oleObj name="Equation" r:id="rId3" imgW="134561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106613"/>
                        <a:ext cx="29718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3.8</a:t>
            </a:r>
          </a:p>
        </p:txBody>
      </p:sp>
      <p:sp>
        <p:nvSpPr>
          <p:cNvPr id="54279" name="Text Box 65"/>
          <p:cNvSpPr txBox="1">
            <a:spLocks noChangeArrowheads="1"/>
          </p:cNvSpPr>
          <p:nvPr/>
        </p:nvSpPr>
        <p:spPr bwMode="auto">
          <a:xfrm>
            <a:off x="1247775" y="598488"/>
            <a:ext cx="7181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0">
                <a:solidFill>
                  <a:srgbClr val="36312C"/>
                </a:solidFill>
              </a:rPr>
              <a:t>Logic Circuits &lt;&lt; &gt;&gt; Boolean Expression</a:t>
            </a:r>
          </a:p>
        </p:txBody>
      </p:sp>
    </p:spTree>
    <p:extLst>
      <p:ext uri="{BB962C8B-B14F-4D97-AF65-F5344CB8AC3E}">
        <p14:creationId xmlns:p14="http://schemas.microsoft.com/office/powerpoint/2010/main" val="329846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5345B55-6AFC-4E3D-AF3A-39795A372A7E}" type="slidenum">
              <a:rPr lang="en-GB" b="0">
                <a:solidFill>
                  <a:schemeClr val="tx2"/>
                </a:solidFill>
              </a:rPr>
              <a:pPr eaLnBrk="1" hangingPunct="1"/>
              <a:t>52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725488"/>
            <a:ext cx="8174038" cy="581025"/>
          </a:xfrm>
        </p:spPr>
        <p:txBody>
          <a:bodyPr/>
          <a:lstStyle/>
          <a:p>
            <a:pPr algn="ctr" eaLnBrk="1" hangingPunct="1"/>
            <a:r>
              <a:rPr lang="en-GB" sz="2800" smtClean="0">
                <a:solidFill>
                  <a:srgbClr val="3750A1"/>
                </a:solidFill>
              </a:rPr>
              <a:t>Implement circuits from Boolean Expression</a:t>
            </a:r>
          </a:p>
        </p:txBody>
      </p:sp>
      <p:graphicFrame>
        <p:nvGraphicFramePr>
          <p:cNvPr id="55301" name="Object 3"/>
          <p:cNvGraphicFramePr>
            <a:graphicFrameLocks noChangeAspect="1"/>
          </p:cNvGraphicFramePr>
          <p:nvPr/>
        </p:nvGraphicFramePr>
        <p:xfrm>
          <a:off x="3038475" y="1457325"/>
          <a:ext cx="29718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Equation" r:id="rId3" imgW="1345616" imgH="215806" progId="Equation.3">
                  <p:embed/>
                </p:oleObj>
              </mc:Choice>
              <mc:Fallback>
                <p:oleObj name="Equation" r:id="rId3" imgW="134561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1457325"/>
                        <a:ext cx="29718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3.8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3416300" y="2525713"/>
            <a:ext cx="1952625" cy="915987"/>
            <a:chOff x="2152" y="1591"/>
            <a:chExt cx="1230" cy="577"/>
          </a:xfrm>
        </p:grpSpPr>
        <p:grpSp>
          <p:nvGrpSpPr>
            <p:cNvPr id="55359" name="Group 18"/>
            <p:cNvGrpSpPr>
              <a:grpSpLocks/>
            </p:cNvGrpSpPr>
            <p:nvPr/>
          </p:nvGrpSpPr>
          <p:grpSpPr bwMode="auto">
            <a:xfrm>
              <a:off x="2152" y="1591"/>
              <a:ext cx="860" cy="510"/>
              <a:chOff x="1880" y="2535"/>
              <a:chExt cx="1510" cy="720"/>
            </a:xfrm>
          </p:grpSpPr>
          <p:sp>
            <p:nvSpPr>
              <p:cNvPr id="55362" name="AutoShape 19"/>
              <p:cNvSpPr>
                <a:spLocks noChangeArrowheads="1"/>
              </p:cNvSpPr>
              <p:nvPr/>
            </p:nvSpPr>
            <p:spPr bwMode="auto">
              <a:xfrm>
                <a:off x="2216" y="2535"/>
                <a:ext cx="805" cy="720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63" name="Line 20"/>
              <p:cNvSpPr>
                <a:spLocks noChangeShapeType="1"/>
              </p:cNvSpPr>
              <p:nvPr/>
            </p:nvSpPr>
            <p:spPr bwMode="auto">
              <a:xfrm>
                <a:off x="1880" y="272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5364" name="Line 21"/>
              <p:cNvSpPr>
                <a:spLocks noChangeShapeType="1"/>
              </p:cNvSpPr>
              <p:nvPr/>
            </p:nvSpPr>
            <p:spPr bwMode="auto">
              <a:xfrm>
                <a:off x="1880" y="304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5365" name="Line 22"/>
              <p:cNvSpPr>
                <a:spLocks noChangeShapeType="1"/>
              </p:cNvSpPr>
              <p:nvPr/>
            </p:nvSpPr>
            <p:spPr bwMode="auto">
              <a:xfrm>
                <a:off x="3006" y="2871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55360" name="Line 23"/>
            <p:cNvSpPr>
              <a:spLocks noChangeShapeType="1"/>
            </p:cNvSpPr>
            <p:nvPr/>
          </p:nvSpPr>
          <p:spPr bwMode="auto">
            <a:xfrm>
              <a:off x="3016" y="1843"/>
              <a:ext cx="0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5361" name="Line 24"/>
            <p:cNvSpPr>
              <a:spLocks noChangeShapeType="1"/>
            </p:cNvSpPr>
            <p:nvPr/>
          </p:nvSpPr>
          <p:spPr bwMode="auto">
            <a:xfrm>
              <a:off x="3016" y="2168"/>
              <a:ext cx="3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3462338" y="3554413"/>
            <a:ext cx="2012950" cy="809625"/>
            <a:chOff x="2181" y="2239"/>
            <a:chExt cx="1268" cy="510"/>
          </a:xfrm>
        </p:grpSpPr>
        <p:sp>
          <p:nvSpPr>
            <p:cNvPr id="55355" name="AutoShape 31"/>
            <p:cNvSpPr>
              <a:spLocks noChangeArrowheads="1"/>
            </p:cNvSpPr>
            <p:nvPr/>
          </p:nvSpPr>
          <p:spPr bwMode="auto">
            <a:xfrm>
              <a:off x="2372" y="2239"/>
              <a:ext cx="459" cy="510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6" name="Line 32"/>
            <p:cNvSpPr>
              <a:spLocks noChangeShapeType="1"/>
            </p:cNvSpPr>
            <p:nvPr/>
          </p:nvSpPr>
          <p:spPr bwMode="auto">
            <a:xfrm>
              <a:off x="2181" y="2375"/>
              <a:ext cx="1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5357" name="Line 33"/>
            <p:cNvSpPr>
              <a:spLocks noChangeShapeType="1"/>
            </p:cNvSpPr>
            <p:nvPr/>
          </p:nvSpPr>
          <p:spPr bwMode="auto">
            <a:xfrm>
              <a:off x="2181" y="2600"/>
              <a:ext cx="1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5358" name="Line 34"/>
            <p:cNvSpPr>
              <a:spLocks noChangeShapeType="1"/>
            </p:cNvSpPr>
            <p:nvPr/>
          </p:nvSpPr>
          <p:spPr bwMode="auto">
            <a:xfrm>
              <a:off x="2822" y="2487"/>
              <a:ext cx="6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5" name="Group 82"/>
          <p:cNvGrpSpPr>
            <a:grpSpLocks/>
          </p:cNvGrpSpPr>
          <p:nvPr/>
        </p:nvGrpSpPr>
        <p:grpSpPr bwMode="auto">
          <a:xfrm>
            <a:off x="693738" y="3533775"/>
            <a:ext cx="2759075" cy="384175"/>
            <a:chOff x="437" y="2226"/>
            <a:chExt cx="1738" cy="242"/>
          </a:xfrm>
        </p:grpSpPr>
        <p:sp>
          <p:nvSpPr>
            <p:cNvPr id="55353" name="Text Box 41"/>
            <p:cNvSpPr txBox="1">
              <a:spLocks noChangeArrowheads="1"/>
            </p:cNvSpPr>
            <p:nvPr/>
          </p:nvSpPr>
          <p:spPr bwMode="auto">
            <a:xfrm>
              <a:off x="437" y="2226"/>
              <a:ext cx="28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  <p:sp>
          <p:nvSpPr>
            <p:cNvPr id="55354" name="Line 42"/>
            <p:cNvSpPr>
              <a:spLocks noChangeShapeType="1"/>
            </p:cNvSpPr>
            <p:nvPr/>
          </p:nvSpPr>
          <p:spPr bwMode="auto">
            <a:xfrm flipH="1">
              <a:off x="689" y="2376"/>
              <a:ext cx="14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6" name="Group 77"/>
          <p:cNvGrpSpPr>
            <a:grpSpLocks/>
          </p:cNvGrpSpPr>
          <p:nvPr/>
        </p:nvGrpSpPr>
        <p:grpSpPr bwMode="auto">
          <a:xfrm>
            <a:off x="1439863" y="3724275"/>
            <a:ext cx="1817687" cy="1311275"/>
            <a:chOff x="907" y="2346"/>
            <a:chExt cx="1145" cy="826"/>
          </a:xfrm>
        </p:grpSpPr>
        <p:sp>
          <p:nvSpPr>
            <p:cNvPr id="55350" name="Line 59"/>
            <p:cNvSpPr>
              <a:spLocks noChangeShapeType="1"/>
            </p:cNvSpPr>
            <p:nvPr/>
          </p:nvSpPr>
          <p:spPr bwMode="auto">
            <a:xfrm flipH="1">
              <a:off x="941" y="3172"/>
              <a:ext cx="11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5351" name="Line 60"/>
            <p:cNvSpPr>
              <a:spLocks noChangeShapeType="1"/>
            </p:cNvSpPr>
            <p:nvPr/>
          </p:nvSpPr>
          <p:spPr bwMode="auto">
            <a:xfrm>
              <a:off x="941" y="2366"/>
              <a:ext cx="0" cy="7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5352" name="Oval 63"/>
            <p:cNvSpPr>
              <a:spLocks noChangeArrowheads="1"/>
            </p:cNvSpPr>
            <p:nvPr/>
          </p:nvSpPr>
          <p:spPr bwMode="auto">
            <a:xfrm>
              <a:off x="907" y="2346"/>
              <a:ext cx="56" cy="56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75"/>
          <p:cNvGrpSpPr>
            <a:grpSpLocks/>
          </p:cNvGrpSpPr>
          <p:nvPr/>
        </p:nvGrpSpPr>
        <p:grpSpPr bwMode="auto">
          <a:xfrm>
            <a:off x="2025650" y="3052763"/>
            <a:ext cx="1465263" cy="1336675"/>
            <a:chOff x="1266" y="1923"/>
            <a:chExt cx="923" cy="842"/>
          </a:xfrm>
        </p:grpSpPr>
        <p:grpSp>
          <p:nvGrpSpPr>
            <p:cNvPr id="55343" name="Group 36"/>
            <p:cNvGrpSpPr>
              <a:grpSpLocks/>
            </p:cNvGrpSpPr>
            <p:nvPr/>
          </p:nvGrpSpPr>
          <p:grpSpPr bwMode="auto">
            <a:xfrm>
              <a:off x="1309" y="2452"/>
              <a:ext cx="880" cy="313"/>
              <a:chOff x="2126" y="2819"/>
              <a:chExt cx="1236" cy="480"/>
            </a:xfrm>
          </p:grpSpPr>
          <p:sp>
            <p:nvSpPr>
              <p:cNvPr id="55346" name="AutoShape 37"/>
              <p:cNvSpPr>
                <a:spLocks noChangeArrowheads="1"/>
              </p:cNvSpPr>
              <p:nvPr/>
            </p:nvSpPr>
            <p:spPr bwMode="auto">
              <a:xfrm rot="-5400000">
                <a:off x="2470" y="2864"/>
                <a:ext cx="480" cy="389"/>
              </a:xfrm>
              <a:prstGeom prst="flowChartMer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47" name="Line 38"/>
              <p:cNvSpPr>
                <a:spLocks noChangeShapeType="1"/>
              </p:cNvSpPr>
              <p:nvPr/>
            </p:nvSpPr>
            <p:spPr bwMode="auto">
              <a:xfrm rot="16200000" flipV="1">
                <a:off x="2321" y="2816"/>
                <a:ext cx="0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5348" name="Line 39"/>
              <p:cNvSpPr>
                <a:spLocks noChangeShapeType="1"/>
              </p:cNvSpPr>
              <p:nvPr/>
            </p:nvSpPr>
            <p:spPr bwMode="auto">
              <a:xfrm rot="10800000" flipH="1">
                <a:off x="3051" y="3057"/>
                <a:ext cx="3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5349" name="Oval 40"/>
              <p:cNvSpPr>
                <a:spLocks noChangeArrowheads="1"/>
              </p:cNvSpPr>
              <p:nvPr/>
            </p:nvSpPr>
            <p:spPr bwMode="auto">
              <a:xfrm rot="61599">
                <a:off x="2896" y="2965"/>
                <a:ext cx="155" cy="1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344" name="Line 43"/>
            <p:cNvSpPr>
              <a:spLocks noChangeShapeType="1"/>
            </p:cNvSpPr>
            <p:nvPr/>
          </p:nvSpPr>
          <p:spPr bwMode="auto">
            <a:xfrm flipV="1">
              <a:off x="1297" y="1926"/>
              <a:ext cx="0" cy="6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5345" name="Oval 44"/>
            <p:cNvSpPr>
              <a:spLocks noChangeArrowheads="1"/>
            </p:cNvSpPr>
            <p:nvPr/>
          </p:nvSpPr>
          <p:spPr bwMode="auto">
            <a:xfrm>
              <a:off x="1266" y="1923"/>
              <a:ext cx="56" cy="56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1808163" y="2679700"/>
            <a:ext cx="1465262" cy="2320925"/>
            <a:chOff x="1129" y="1688"/>
            <a:chExt cx="923" cy="1462"/>
          </a:xfrm>
        </p:grpSpPr>
        <p:grpSp>
          <p:nvGrpSpPr>
            <p:cNvPr id="55336" name="Group 51"/>
            <p:cNvGrpSpPr>
              <a:grpSpLocks/>
            </p:cNvGrpSpPr>
            <p:nvPr/>
          </p:nvGrpSpPr>
          <p:grpSpPr bwMode="auto">
            <a:xfrm>
              <a:off x="1172" y="2838"/>
              <a:ext cx="880" cy="312"/>
              <a:chOff x="2126" y="2819"/>
              <a:chExt cx="1236" cy="480"/>
            </a:xfrm>
          </p:grpSpPr>
          <p:sp>
            <p:nvSpPr>
              <p:cNvPr id="55339" name="AutoShape 52"/>
              <p:cNvSpPr>
                <a:spLocks noChangeArrowheads="1"/>
              </p:cNvSpPr>
              <p:nvPr/>
            </p:nvSpPr>
            <p:spPr bwMode="auto">
              <a:xfrm rot="-5400000">
                <a:off x="2470" y="2864"/>
                <a:ext cx="480" cy="389"/>
              </a:xfrm>
              <a:prstGeom prst="flowChartMer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40" name="Line 53"/>
              <p:cNvSpPr>
                <a:spLocks noChangeShapeType="1"/>
              </p:cNvSpPr>
              <p:nvPr/>
            </p:nvSpPr>
            <p:spPr bwMode="auto">
              <a:xfrm rot="16200000" flipV="1">
                <a:off x="2321" y="2816"/>
                <a:ext cx="0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5341" name="Line 54"/>
              <p:cNvSpPr>
                <a:spLocks noChangeShapeType="1"/>
              </p:cNvSpPr>
              <p:nvPr/>
            </p:nvSpPr>
            <p:spPr bwMode="auto">
              <a:xfrm rot="10800000" flipH="1">
                <a:off x="3051" y="3057"/>
                <a:ext cx="3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5342" name="Oval 55"/>
              <p:cNvSpPr>
                <a:spLocks noChangeArrowheads="1"/>
              </p:cNvSpPr>
              <p:nvPr/>
            </p:nvSpPr>
            <p:spPr bwMode="auto">
              <a:xfrm rot="61599">
                <a:off x="2896" y="2965"/>
                <a:ext cx="155" cy="1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337" name="Line 56"/>
            <p:cNvSpPr>
              <a:spLocks noChangeShapeType="1"/>
            </p:cNvSpPr>
            <p:nvPr/>
          </p:nvSpPr>
          <p:spPr bwMode="auto">
            <a:xfrm>
              <a:off x="1161" y="1734"/>
              <a:ext cx="0" cy="1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5338" name="Oval 58"/>
            <p:cNvSpPr>
              <a:spLocks noChangeArrowheads="1"/>
            </p:cNvSpPr>
            <p:nvPr/>
          </p:nvSpPr>
          <p:spPr bwMode="auto">
            <a:xfrm>
              <a:off x="1129" y="1688"/>
              <a:ext cx="56" cy="56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78"/>
          <p:cNvGrpSpPr>
            <a:grpSpLocks/>
          </p:cNvGrpSpPr>
          <p:nvPr/>
        </p:nvGrpSpPr>
        <p:grpSpPr bwMode="auto">
          <a:xfrm>
            <a:off x="690563" y="2508250"/>
            <a:ext cx="2762250" cy="773113"/>
            <a:chOff x="435" y="1580"/>
            <a:chExt cx="1740" cy="487"/>
          </a:xfrm>
        </p:grpSpPr>
        <p:sp>
          <p:nvSpPr>
            <p:cNvPr id="55332" name="Line 25"/>
            <p:cNvSpPr>
              <a:spLocks noChangeShapeType="1"/>
            </p:cNvSpPr>
            <p:nvPr/>
          </p:nvSpPr>
          <p:spPr bwMode="auto">
            <a:xfrm flipH="1">
              <a:off x="723" y="1727"/>
              <a:ext cx="14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5333" name="Text Box 26"/>
            <p:cNvSpPr txBox="1">
              <a:spLocks noChangeArrowheads="1"/>
            </p:cNvSpPr>
            <p:nvPr/>
          </p:nvSpPr>
          <p:spPr bwMode="auto">
            <a:xfrm>
              <a:off x="439" y="1580"/>
              <a:ext cx="30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GB"/>
                <a:t>A</a:t>
              </a:r>
            </a:p>
          </p:txBody>
        </p:sp>
        <p:sp>
          <p:nvSpPr>
            <p:cNvPr id="55334" name="Line 27"/>
            <p:cNvSpPr>
              <a:spLocks noChangeShapeType="1"/>
            </p:cNvSpPr>
            <p:nvPr/>
          </p:nvSpPr>
          <p:spPr bwMode="auto">
            <a:xfrm flipH="1">
              <a:off x="720" y="1954"/>
              <a:ext cx="14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5335" name="Text Box 28"/>
            <p:cNvSpPr txBox="1">
              <a:spLocks noChangeArrowheads="1"/>
            </p:cNvSpPr>
            <p:nvPr/>
          </p:nvSpPr>
          <p:spPr bwMode="auto">
            <a:xfrm>
              <a:off x="435" y="1825"/>
              <a:ext cx="28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GB"/>
                <a:t>C</a:t>
              </a:r>
            </a:p>
          </p:txBody>
        </p:sp>
      </p:grpSp>
      <p:grpSp>
        <p:nvGrpSpPr>
          <p:cNvPr id="12" name="Group 67"/>
          <p:cNvGrpSpPr>
            <a:grpSpLocks/>
          </p:cNvGrpSpPr>
          <p:nvPr/>
        </p:nvGrpSpPr>
        <p:grpSpPr bwMode="auto">
          <a:xfrm>
            <a:off x="5308600" y="3028950"/>
            <a:ext cx="2878138" cy="1509713"/>
            <a:chOff x="3344" y="1908"/>
            <a:chExt cx="1813" cy="951"/>
          </a:xfrm>
        </p:grpSpPr>
        <p:sp>
          <p:nvSpPr>
            <p:cNvPr id="55323" name="Text Box 6"/>
            <p:cNvSpPr txBox="1">
              <a:spLocks noChangeArrowheads="1"/>
            </p:cNvSpPr>
            <p:nvPr/>
          </p:nvSpPr>
          <p:spPr bwMode="auto">
            <a:xfrm>
              <a:off x="4894" y="207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55324" name="Line 8"/>
            <p:cNvSpPr>
              <a:spLocks noChangeShapeType="1"/>
            </p:cNvSpPr>
            <p:nvPr/>
          </p:nvSpPr>
          <p:spPr bwMode="auto">
            <a:xfrm>
              <a:off x="3344" y="2172"/>
              <a:ext cx="62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55325" name="Line 9"/>
            <p:cNvSpPr>
              <a:spLocks noChangeShapeType="1"/>
            </p:cNvSpPr>
            <p:nvPr/>
          </p:nvSpPr>
          <p:spPr bwMode="auto">
            <a:xfrm>
              <a:off x="4807" y="2501"/>
              <a:ext cx="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55326" name="AutoShape 10"/>
            <p:cNvSpPr>
              <a:spLocks noChangeArrowheads="1"/>
            </p:cNvSpPr>
            <p:nvPr/>
          </p:nvSpPr>
          <p:spPr bwMode="auto">
            <a:xfrm rot="10800000">
              <a:off x="3902" y="2102"/>
              <a:ext cx="908" cy="757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5327" name="Object 12"/>
            <p:cNvGraphicFramePr>
              <a:graphicFrameLocks noChangeAspect="1"/>
            </p:cNvGraphicFramePr>
            <p:nvPr/>
          </p:nvGraphicFramePr>
          <p:xfrm>
            <a:off x="3492" y="1908"/>
            <a:ext cx="35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7" name="Equation" r:id="rId5" imgW="253670" imgH="177569" progId="Equation.3">
                    <p:embed/>
                  </p:oleObj>
                </mc:Choice>
                <mc:Fallback>
                  <p:oleObj name="Equation" r:id="rId5" imgW="253670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2" y="1908"/>
                          <a:ext cx="353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8" name="Object 13"/>
            <p:cNvGraphicFramePr>
              <a:graphicFrameLocks noChangeAspect="1"/>
            </p:cNvGraphicFramePr>
            <p:nvPr/>
          </p:nvGraphicFramePr>
          <p:xfrm>
            <a:off x="3513" y="2182"/>
            <a:ext cx="35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8" name="Equation" r:id="rId7" imgW="253780" imgH="215713" progId="Equation.3">
                    <p:embed/>
                  </p:oleObj>
                </mc:Choice>
                <mc:Fallback>
                  <p:oleObj name="Equation" r:id="rId7" imgW="253780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3" y="2182"/>
                          <a:ext cx="353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9" name="Object 14"/>
            <p:cNvGraphicFramePr>
              <a:graphicFrameLocks noChangeAspect="1"/>
            </p:cNvGraphicFramePr>
            <p:nvPr/>
          </p:nvGraphicFramePr>
          <p:xfrm>
            <a:off x="3454" y="2487"/>
            <a:ext cx="494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9" name="Equation" r:id="rId9" imgW="355292" imgH="215713" progId="Equation.3">
                    <p:embed/>
                  </p:oleObj>
                </mc:Choice>
                <mc:Fallback>
                  <p:oleObj name="Equation" r:id="rId9" imgW="355292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4" y="2487"/>
                          <a:ext cx="494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30" name="Line 15"/>
            <p:cNvSpPr>
              <a:spLocks noChangeShapeType="1"/>
            </p:cNvSpPr>
            <p:nvPr/>
          </p:nvSpPr>
          <p:spPr bwMode="auto">
            <a:xfrm flipH="1">
              <a:off x="3349" y="2780"/>
              <a:ext cx="62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55331" name="Line 66"/>
            <p:cNvSpPr>
              <a:spLocks noChangeShapeType="1"/>
            </p:cNvSpPr>
            <p:nvPr/>
          </p:nvSpPr>
          <p:spPr bwMode="auto">
            <a:xfrm flipH="1">
              <a:off x="3413" y="2485"/>
              <a:ext cx="62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3262313" y="4422775"/>
            <a:ext cx="2058987" cy="1020763"/>
            <a:chOff x="2055" y="2786"/>
            <a:chExt cx="1297" cy="643"/>
          </a:xfrm>
        </p:grpSpPr>
        <p:sp>
          <p:nvSpPr>
            <p:cNvPr id="55317" name="Line 46"/>
            <p:cNvSpPr>
              <a:spLocks noChangeShapeType="1"/>
            </p:cNvSpPr>
            <p:nvPr/>
          </p:nvSpPr>
          <p:spPr bwMode="auto">
            <a:xfrm>
              <a:off x="2055" y="2992"/>
              <a:ext cx="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5318" name="Line 47"/>
            <p:cNvSpPr>
              <a:spLocks noChangeShapeType="1"/>
            </p:cNvSpPr>
            <p:nvPr/>
          </p:nvSpPr>
          <p:spPr bwMode="auto">
            <a:xfrm>
              <a:off x="2057" y="3163"/>
              <a:ext cx="3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5319" name="AutoShape 48"/>
            <p:cNvSpPr>
              <a:spLocks noChangeArrowheads="1"/>
            </p:cNvSpPr>
            <p:nvPr/>
          </p:nvSpPr>
          <p:spPr bwMode="auto">
            <a:xfrm>
              <a:off x="2393" y="2919"/>
              <a:ext cx="459" cy="510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0" name="Line 61"/>
            <p:cNvSpPr>
              <a:spLocks noChangeShapeType="1"/>
            </p:cNvSpPr>
            <p:nvPr/>
          </p:nvSpPr>
          <p:spPr bwMode="auto">
            <a:xfrm flipH="1">
              <a:off x="2062" y="3361"/>
              <a:ext cx="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5321" name="Line 70"/>
            <p:cNvSpPr>
              <a:spLocks noChangeShapeType="1"/>
            </p:cNvSpPr>
            <p:nvPr/>
          </p:nvSpPr>
          <p:spPr bwMode="auto">
            <a:xfrm>
              <a:off x="2849" y="3173"/>
              <a:ext cx="5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5322" name="Line 71"/>
            <p:cNvSpPr>
              <a:spLocks noChangeShapeType="1"/>
            </p:cNvSpPr>
            <p:nvPr/>
          </p:nvSpPr>
          <p:spPr bwMode="auto">
            <a:xfrm>
              <a:off x="3352" y="2786"/>
              <a:ext cx="0" cy="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4" name="Group 80"/>
          <p:cNvGrpSpPr>
            <a:grpSpLocks/>
          </p:cNvGrpSpPr>
          <p:nvPr/>
        </p:nvGrpSpPr>
        <p:grpSpPr bwMode="auto">
          <a:xfrm>
            <a:off x="1206500" y="3052763"/>
            <a:ext cx="2085975" cy="2281237"/>
            <a:chOff x="760" y="1923"/>
            <a:chExt cx="1314" cy="1437"/>
          </a:xfrm>
        </p:grpSpPr>
        <p:sp>
          <p:nvSpPr>
            <p:cNvPr id="55314" name="Line 62"/>
            <p:cNvSpPr>
              <a:spLocks noChangeShapeType="1"/>
            </p:cNvSpPr>
            <p:nvPr/>
          </p:nvSpPr>
          <p:spPr bwMode="auto">
            <a:xfrm flipV="1">
              <a:off x="775" y="1923"/>
              <a:ext cx="0" cy="14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5315" name="Oval 64"/>
            <p:cNvSpPr>
              <a:spLocks noChangeArrowheads="1"/>
            </p:cNvSpPr>
            <p:nvPr/>
          </p:nvSpPr>
          <p:spPr bwMode="auto">
            <a:xfrm>
              <a:off x="760" y="1923"/>
              <a:ext cx="56" cy="56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6" name="Line 79"/>
            <p:cNvSpPr>
              <a:spLocks noChangeShapeType="1"/>
            </p:cNvSpPr>
            <p:nvPr/>
          </p:nvSpPr>
          <p:spPr bwMode="auto">
            <a:xfrm>
              <a:off x="775" y="3360"/>
              <a:ext cx="12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66995" name="AutoShape 83"/>
          <p:cNvSpPr>
            <a:spLocks noChangeArrowheads="1"/>
          </p:cNvSpPr>
          <p:nvPr/>
        </p:nvSpPr>
        <p:spPr bwMode="auto">
          <a:xfrm>
            <a:off x="6816725" y="1562100"/>
            <a:ext cx="1779588" cy="766763"/>
          </a:xfrm>
          <a:prstGeom prst="wedgeRoundRectCallout">
            <a:avLst>
              <a:gd name="adj1" fmla="val -16815"/>
              <a:gd name="adj2" fmla="val 6676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2000" b="0"/>
              <a:t>Work from output</a:t>
            </a:r>
          </a:p>
        </p:txBody>
      </p:sp>
    </p:spTree>
    <p:extLst>
      <p:ext uri="{BB962C8B-B14F-4D97-AF65-F5344CB8AC3E}">
        <p14:creationId xmlns:p14="http://schemas.microsoft.com/office/powerpoint/2010/main" val="34508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9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58DDABE-33E6-4655-8CD6-34807AFDD42D}" type="slidenum">
              <a:rPr lang="en-GB" b="0">
                <a:solidFill>
                  <a:schemeClr val="tx2"/>
                </a:solidFill>
              </a:rPr>
              <a:pPr eaLnBrk="1" hangingPunct="1"/>
              <a:t>53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725488"/>
            <a:ext cx="8174038" cy="581025"/>
          </a:xfrm>
        </p:spPr>
        <p:txBody>
          <a:bodyPr/>
          <a:lstStyle/>
          <a:p>
            <a:pPr algn="ctr" eaLnBrk="1" hangingPunct="1"/>
            <a:r>
              <a:rPr lang="en-GB" sz="2800" smtClean="0">
                <a:solidFill>
                  <a:srgbClr val="3750A1"/>
                </a:solidFill>
              </a:rPr>
              <a:t>Implement circuits from Boolean Expression</a:t>
            </a:r>
          </a:p>
        </p:txBody>
      </p:sp>
      <p:graphicFrame>
        <p:nvGraphicFramePr>
          <p:cNvPr id="56325" name="Object 3"/>
          <p:cNvGraphicFramePr>
            <a:graphicFrameLocks noChangeAspect="1"/>
          </p:cNvGraphicFramePr>
          <p:nvPr/>
        </p:nvGraphicFramePr>
        <p:xfrm>
          <a:off x="3038475" y="1457325"/>
          <a:ext cx="29718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3" imgW="1345616" imgH="215806" progId="Equation.3">
                  <p:embed/>
                </p:oleObj>
              </mc:Choice>
              <mc:Fallback>
                <p:oleObj name="Equation" r:id="rId3" imgW="134561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1457325"/>
                        <a:ext cx="29718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3.8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416300" y="2525713"/>
            <a:ext cx="1365250" cy="809625"/>
            <a:chOff x="1880" y="2535"/>
            <a:chExt cx="1510" cy="720"/>
          </a:xfrm>
        </p:grpSpPr>
        <p:sp>
          <p:nvSpPr>
            <p:cNvPr id="56387" name="AutoShape 7"/>
            <p:cNvSpPr>
              <a:spLocks noChangeArrowheads="1"/>
            </p:cNvSpPr>
            <p:nvPr/>
          </p:nvSpPr>
          <p:spPr bwMode="auto">
            <a:xfrm>
              <a:off x="2216" y="2535"/>
              <a:ext cx="805" cy="720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88" name="Line 8"/>
            <p:cNvSpPr>
              <a:spLocks noChangeShapeType="1"/>
            </p:cNvSpPr>
            <p:nvPr/>
          </p:nvSpPr>
          <p:spPr bwMode="auto">
            <a:xfrm>
              <a:off x="1880" y="272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6389" name="Line 9"/>
            <p:cNvSpPr>
              <a:spLocks noChangeShapeType="1"/>
            </p:cNvSpPr>
            <p:nvPr/>
          </p:nvSpPr>
          <p:spPr bwMode="auto">
            <a:xfrm>
              <a:off x="1880" y="30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6390" name="Line 10"/>
            <p:cNvSpPr>
              <a:spLocks noChangeShapeType="1"/>
            </p:cNvSpPr>
            <p:nvPr/>
          </p:nvSpPr>
          <p:spPr bwMode="auto">
            <a:xfrm>
              <a:off x="3006" y="287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462338" y="3554413"/>
            <a:ext cx="2012950" cy="809625"/>
            <a:chOff x="2181" y="2239"/>
            <a:chExt cx="1268" cy="510"/>
          </a:xfrm>
        </p:grpSpPr>
        <p:sp>
          <p:nvSpPr>
            <p:cNvPr id="56383" name="AutoShape 14"/>
            <p:cNvSpPr>
              <a:spLocks noChangeArrowheads="1"/>
            </p:cNvSpPr>
            <p:nvPr/>
          </p:nvSpPr>
          <p:spPr bwMode="auto">
            <a:xfrm>
              <a:off x="2372" y="2239"/>
              <a:ext cx="459" cy="510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84" name="Line 15"/>
            <p:cNvSpPr>
              <a:spLocks noChangeShapeType="1"/>
            </p:cNvSpPr>
            <p:nvPr/>
          </p:nvSpPr>
          <p:spPr bwMode="auto">
            <a:xfrm>
              <a:off x="2181" y="2375"/>
              <a:ext cx="1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6385" name="Line 16"/>
            <p:cNvSpPr>
              <a:spLocks noChangeShapeType="1"/>
            </p:cNvSpPr>
            <p:nvPr/>
          </p:nvSpPr>
          <p:spPr bwMode="auto">
            <a:xfrm>
              <a:off x="2181" y="2600"/>
              <a:ext cx="1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6386" name="Line 17"/>
            <p:cNvSpPr>
              <a:spLocks noChangeShapeType="1"/>
            </p:cNvSpPr>
            <p:nvPr/>
          </p:nvSpPr>
          <p:spPr bwMode="auto">
            <a:xfrm>
              <a:off x="2822" y="2487"/>
              <a:ext cx="6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14387" name="Text Box 19"/>
          <p:cNvSpPr txBox="1">
            <a:spLocks noChangeArrowheads="1"/>
          </p:cNvSpPr>
          <p:nvPr/>
        </p:nvSpPr>
        <p:spPr bwMode="auto">
          <a:xfrm>
            <a:off x="693738" y="3533775"/>
            <a:ext cx="4492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/>
              <a:t>B</a:t>
            </a:r>
          </a:p>
        </p:txBody>
      </p:sp>
      <p:sp>
        <p:nvSpPr>
          <p:cNvPr id="314388" name="Line 20"/>
          <p:cNvSpPr>
            <a:spLocks noChangeShapeType="1"/>
          </p:cNvSpPr>
          <p:nvPr/>
        </p:nvSpPr>
        <p:spPr bwMode="auto">
          <a:xfrm flipH="1">
            <a:off x="1093788" y="3771900"/>
            <a:ext cx="2359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439863" y="3724275"/>
            <a:ext cx="1817687" cy="1311275"/>
            <a:chOff x="907" y="2346"/>
            <a:chExt cx="1145" cy="826"/>
          </a:xfrm>
        </p:grpSpPr>
        <p:sp>
          <p:nvSpPr>
            <p:cNvPr id="56380" name="Line 22"/>
            <p:cNvSpPr>
              <a:spLocks noChangeShapeType="1"/>
            </p:cNvSpPr>
            <p:nvPr/>
          </p:nvSpPr>
          <p:spPr bwMode="auto">
            <a:xfrm flipH="1">
              <a:off x="941" y="3172"/>
              <a:ext cx="11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6381" name="Line 23"/>
            <p:cNvSpPr>
              <a:spLocks noChangeShapeType="1"/>
            </p:cNvSpPr>
            <p:nvPr/>
          </p:nvSpPr>
          <p:spPr bwMode="auto">
            <a:xfrm>
              <a:off x="941" y="2366"/>
              <a:ext cx="0" cy="7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6382" name="Oval 24"/>
            <p:cNvSpPr>
              <a:spLocks noChangeArrowheads="1"/>
            </p:cNvSpPr>
            <p:nvPr/>
          </p:nvSpPr>
          <p:spPr bwMode="auto">
            <a:xfrm>
              <a:off x="907" y="2346"/>
              <a:ext cx="56" cy="56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25650" y="3052763"/>
            <a:ext cx="1465263" cy="1336675"/>
            <a:chOff x="1266" y="1923"/>
            <a:chExt cx="923" cy="842"/>
          </a:xfrm>
        </p:grpSpPr>
        <p:grpSp>
          <p:nvGrpSpPr>
            <p:cNvPr id="56373" name="Group 26"/>
            <p:cNvGrpSpPr>
              <a:grpSpLocks/>
            </p:cNvGrpSpPr>
            <p:nvPr/>
          </p:nvGrpSpPr>
          <p:grpSpPr bwMode="auto">
            <a:xfrm>
              <a:off x="1309" y="2452"/>
              <a:ext cx="880" cy="313"/>
              <a:chOff x="2126" y="2819"/>
              <a:chExt cx="1236" cy="480"/>
            </a:xfrm>
          </p:grpSpPr>
          <p:sp>
            <p:nvSpPr>
              <p:cNvPr id="56376" name="AutoShape 27"/>
              <p:cNvSpPr>
                <a:spLocks noChangeArrowheads="1"/>
              </p:cNvSpPr>
              <p:nvPr/>
            </p:nvSpPr>
            <p:spPr bwMode="auto">
              <a:xfrm rot="-5400000">
                <a:off x="2470" y="2864"/>
                <a:ext cx="480" cy="389"/>
              </a:xfrm>
              <a:prstGeom prst="flowChartMer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77" name="Line 28"/>
              <p:cNvSpPr>
                <a:spLocks noChangeShapeType="1"/>
              </p:cNvSpPr>
              <p:nvPr/>
            </p:nvSpPr>
            <p:spPr bwMode="auto">
              <a:xfrm rot="16200000" flipV="1">
                <a:off x="2321" y="2816"/>
                <a:ext cx="0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6378" name="Line 29"/>
              <p:cNvSpPr>
                <a:spLocks noChangeShapeType="1"/>
              </p:cNvSpPr>
              <p:nvPr/>
            </p:nvSpPr>
            <p:spPr bwMode="auto">
              <a:xfrm rot="10800000" flipH="1">
                <a:off x="3051" y="3057"/>
                <a:ext cx="3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6379" name="Oval 30"/>
              <p:cNvSpPr>
                <a:spLocks noChangeArrowheads="1"/>
              </p:cNvSpPr>
              <p:nvPr/>
            </p:nvSpPr>
            <p:spPr bwMode="auto">
              <a:xfrm rot="61599">
                <a:off x="2896" y="2965"/>
                <a:ext cx="155" cy="1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374" name="Line 31"/>
            <p:cNvSpPr>
              <a:spLocks noChangeShapeType="1"/>
            </p:cNvSpPr>
            <p:nvPr/>
          </p:nvSpPr>
          <p:spPr bwMode="auto">
            <a:xfrm flipV="1">
              <a:off x="1297" y="1926"/>
              <a:ext cx="0" cy="6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6375" name="Oval 32"/>
            <p:cNvSpPr>
              <a:spLocks noChangeArrowheads="1"/>
            </p:cNvSpPr>
            <p:nvPr/>
          </p:nvSpPr>
          <p:spPr bwMode="auto">
            <a:xfrm>
              <a:off x="1266" y="1923"/>
              <a:ext cx="56" cy="56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1808163" y="2679700"/>
            <a:ext cx="1465262" cy="2320925"/>
            <a:chOff x="1129" y="1688"/>
            <a:chExt cx="923" cy="1462"/>
          </a:xfrm>
        </p:grpSpPr>
        <p:grpSp>
          <p:nvGrpSpPr>
            <p:cNvPr id="56366" name="Group 34"/>
            <p:cNvGrpSpPr>
              <a:grpSpLocks/>
            </p:cNvGrpSpPr>
            <p:nvPr/>
          </p:nvGrpSpPr>
          <p:grpSpPr bwMode="auto">
            <a:xfrm>
              <a:off x="1172" y="2838"/>
              <a:ext cx="880" cy="312"/>
              <a:chOff x="2126" y="2819"/>
              <a:chExt cx="1236" cy="480"/>
            </a:xfrm>
          </p:grpSpPr>
          <p:sp>
            <p:nvSpPr>
              <p:cNvPr id="56369" name="AutoShape 35"/>
              <p:cNvSpPr>
                <a:spLocks noChangeArrowheads="1"/>
              </p:cNvSpPr>
              <p:nvPr/>
            </p:nvSpPr>
            <p:spPr bwMode="auto">
              <a:xfrm rot="-5400000">
                <a:off x="2470" y="2864"/>
                <a:ext cx="480" cy="389"/>
              </a:xfrm>
              <a:prstGeom prst="flowChartMer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70" name="Line 36"/>
              <p:cNvSpPr>
                <a:spLocks noChangeShapeType="1"/>
              </p:cNvSpPr>
              <p:nvPr/>
            </p:nvSpPr>
            <p:spPr bwMode="auto">
              <a:xfrm rot="16200000" flipV="1">
                <a:off x="2321" y="2816"/>
                <a:ext cx="0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6371" name="Line 37"/>
              <p:cNvSpPr>
                <a:spLocks noChangeShapeType="1"/>
              </p:cNvSpPr>
              <p:nvPr/>
            </p:nvSpPr>
            <p:spPr bwMode="auto">
              <a:xfrm rot="10800000" flipH="1">
                <a:off x="3051" y="3057"/>
                <a:ext cx="3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6372" name="Oval 38"/>
              <p:cNvSpPr>
                <a:spLocks noChangeArrowheads="1"/>
              </p:cNvSpPr>
              <p:nvPr/>
            </p:nvSpPr>
            <p:spPr bwMode="auto">
              <a:xfrm rot="61599">
                <a:off x="2896" y="2965"/>
                <a:ext cx="155" cy="1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367" name="Line 39"/>
            <p:cNvSpPr>
              <a:spLocks noChangeShapeType="1"/>
            </p:cNvSpPr>
            <p:nvPr/>
          </p:nvSpPr>
          <p:spPr bwMode="auto">
            <a:xfrm>
              <a:off x="1161" y="1734"/>
              <a:ext cx="0" cy="1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6368" name="Oval 40"/>
            <p:cNvSpPr>
              <a:spLocks noChangeArrowheads="1"/>
            </p:cNvSpPr>
            <p:nvPr/>
          </p:nvSpPr>
          <p:spPr bwMode="auto">
            <a:xfrm>
              <a:off x="1129" y="1688"/>
              <a:ext cx="56" cy="56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4410" name="Line 42"/>
          <p:cNvSpPr>
            <a:spLocks noChangeShapeType="1"/>
          </p:cNvSpPr>
          <p:nvPr/>
        </p:nvSpPr>
        <p:spPr bwMode="auto">
          <a:xfrm flipH="1">
            <a:off x="1147763" y="2741613"/>
            <a:ext cx="2293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14412" name="Line 44"/>
          <p:cNvSpPr>
            <a:spLocks noChangeShapeType="1"/>
          </p:cNvSpPr>
          <p:nvPr/>
        </p:nvSpPr>
        <p:spPr bwMode="auto">
          <a:xfrm flipH="1">
            <a:off x="1143000" y="3101975"/>
            <a:ext cx="23098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690563" y="2508250"/>
            <a:ext cx="488950" cy="773113"/>
            <a:chOff x="435" y="1580"/>
            <a:chExt cx="308" cy="487"/>
          </a:xfrm>
        </p:grpSpPr>
        <p:sp>
          <p:nvSpPr>
            <p:cNvPr id="56364" name="Text Box 43"/>
            <p:cNvSpPr txBox="1">
              <a:spLocks noChangeArrowheads="1"/>
            </p:cNvSpPr>
            <p:nvPr/>
          </p:nvSpPr>
          <p:spPr bwMode="auto">
            <a:xfrm>
              <a:off x="439" y="1580"/>
              <a:ext cx="30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GB"/>
                <a:t>A</a:t>
              </a:r>
            </a:p>
          </p:txBody>
        </p:sp>
        <p:sp>
          <p:nvSpPr>
            <p:cNvPr id="56365" name="Text Box 45"/>
            <p:cNvSpPr txBox="1">
              <a:spLocks noChangeArrowheads="1"/>
            </p:cNvSpPr>
            <p:nvPr/>
          </p:nvSpPr>
          <p:spPr bwMode="auto">
            <a:xfrm>
              <a:off x="435" y="1825"/>
              <a:ext cx="28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GB"/>
                <a:t>C</a:t>
              </a:r>
            </a:p>
          </p:txBody>
        </p:sp>
      </p:grpSp>
      <p:grpSp>
        <p:nvGrpSpPr>
          <p:cNvPr id="10" name="Group 71"/>
          <p:cNvGrpSpPr>
            <a:grpSpLocks/>
          </p:cNvGrpSpPr>
          <p:nvPr/>
        </p:nvGrpSpPr>
        <p:grpSpPr bwMode="auto">
          <a:xfrm>
            <a:off x="3262313" y="4633913"/>
            <a:ext cx="2057400" cy="809625"/>
            <a:chOff x="2055" y="2919"/>
            <a:chExt cx="1296" cy="510"/>
          </a:xfrm>
        </p:grpSpPr>
        <p:sp>
          <p:nvSpPr>
            <p:cNvPr id="56359" name="Line 57"/>
            <p:cNvSpPr>
              <a:spLocks noChangeShapeType="1"/>
            </p:cNvSpPr>
            <p:nvPr/>
          </p:nvSpPr>
          <p:spPr bwMode="auto">
            <a:xfrm>
              <a:off x="2055" y="2992"/>
              <a:ext cx="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6360" name="Line 58"/>
            <p:cNvSpPr>
              <a:spLocks noChangeShapeType="1"/>
            </p:cNvSpPr>
            <p:nvPr/>
          </p:nvSpPr>
          <p:spPr bwMode="auto">
            <a:xfrm>
              <a:off x="2057" y="3163"/>
              <a:ext cx="3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6361" name="AutoShape 59"/>
            <p:cNvSpPr>
              <a:spLocks noChangeArrowheads="1"/>
            </p:cNvSpPr>
            <p:nvPr/>
          </p:nvSpPr>
          <p:spPr bwMode="auto">
            <a:xfrm>
              <a:off x="2393" y="2919"/>
              <a:ext cx="459" cy="510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2" name="Line 60"/>
            <p:cNvSpPr>
              <a:spLocks noChangeShapeType="1"/>
            </p:cNvSpPr>
            <p:nvPr/>
          </p:nvSpPr>
          <p:spPr bwMode="auto">
            <a:xfrm flipH="1">
              <a:off x="2062" y="3361"/>
              <a:ext cx="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6363" name="Line 61"/>
            <p:cNvSpPr>
              <a:spLocks noChangeShapeType="1"/>
            </p:cNvSpPr>
            <p:nvPr/>
          </p:nvSpPr>
          <p:spPr bwMode="auto">
            <a:xfrm>
              <a:off x="2849" y="3173"/>
              <a:ext cx="5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4787900" y="2925763"/>
            <a:ext cx="3398838" cy="2095500"/>
            <a:chOff x="3016" y="1843"/>
            <a:chExt cx="2141" cy="1320"/>
          </a:xfrm>
        </p:grpSpPr>
        <p:grpSp>
          <p:nvGrpSpPr>
            <p:cNvPr id="56344" name="Group 70"/>
            <p:cNvGrpSpPr>
              <a:grpSpLocks/>
            </p:cNvGrpSpPr>
            <p:nvPr/>
          </p:nvGrpSpPr>
          <p:grpSpPr bwMode="auto">
            <a:xfrm>
              <a:off x="3016" y="1843"/>
              <a:ext cx="2141" cy="1016"/>
              <a:chOff x="3016" y="1843"/>
              <a:chExt cx="2141" cy="1016"/>
            </a:xfrm>
          </p:grpSpPr>
          <p:grpSp>
            <p:nvGrpSpPr>
              <p:cNvPr id="56346" name="Group 69"/>
              <p:cNvGrpSpPr>
                <a:grpSpLocks/>
              </p:cNvGrpSpPr>
              <p:nvPr/>
            </p:nvGrpSpPr>
            <p:grpSpPr bwMode="auto">
              <a:xfrm>
                <a:off x="3016" y="1843"/>
                <a:ext cx="366" cy="325"/>
                <a:chOff x="3016" y="1843"/>
                <a:chExt cx="366" cy="325"/>
              </a:xfrm>
            </p:grpSpPr>
            <p:sp>
              <p:nvSpPr>
                <p:cNvPr id="56357" name="Line 11"/>
                <p:cNvSpPr>
                  <a:spLocks noChangeShapeType="1"/>
                </p:cNvSpPr>
                <p:nvPr/>
              </p:nvSpPr>
              <p:spPr bwMode="auto">
                <a:xfrm>
                  <a:off x="3016" y="1843"/>
                  <a:ext cx="0" cy="3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56358" name="Line 12"/>
                <p:cNvSpPr>
                  <a:spLocks noChangeShapeType="1"/>
                </p:cNvSpPr>
                <p:nvPr/>
              </p:nvSpPr>
              <p:spPr bwMode="auto">
                <a:xfrm>
                  <a:off x="3016" y="2168"/>
                  <a:ext cx="36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56347" name="Group 46"/>
              <p:cNvGrpSpPr>
                <a:grpSpLocks/>
              </p:cNvGrpSpPr>
              <p:nvPr/>
            </p:nvGrpSpPr>
            <p:grpSpPr bwMode="auto">
              <a:xfrm>
                <a:off x="3344" y="1908"/>
                <a:ext cx="1813" cy="951"/>
                <a:chOff x="3344" y="1908"/>
                <a:chExt cx="1813" cy="951"/>
              </a:xfrm>
            </p:grpSpPr>
            <p:sp>
              <p:nvSpPr>
                <p:cNvPr id="56348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894" y="2076"/>
                  <a:ext cx="25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rgbClr val="3750A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rgbClr val="3750A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rgbClr val="3750A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rgbClr val="3750A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rgbClr val="3750A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3750A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3750A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3750A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3750A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GB">
                      <a:solidFill>
                        <a:schemeClr val="tx1"/>
                      </a:solidFill>
                    </a:rPr>
                    <a:t>Y</a:t>
                  </a:r>
                </a:p>
              </p:txBody>
            </p:sp>
            <p:sp>
              <p:nvSpPr>
                <p:cNvPr id="56349" name="Line 48"/>
                <p:cNvSpPr>
                  <a:spLocks noChangeShapeType="1"/>
                </p:cNvSpPr>
                <p:nvPr/>
              </p:nvSpPr>
              <p:spPr bwMode="auto">
                <a:xfrm>
                  <a:off x="3344" y="2172"/>
                  <a:ext cx="626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  <p:sp>
              <p:nvSpPr>
                <p:cNvPr id="56350" name="Line 49"/>
                <p:cNvSpPr>
                  <a:spLocks noChangeShapeType="1"/>
                </p:cNvSpPr>
                <p:nvPr/>
              </p:nvSpPr>
              <p:spPr bwMode="auto">
                <a:xfrm>
                  <a:off x="4807" y="2501"/>
                  <a:ext cx="3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  <p:sp>
              <p:nvSpPr>
                <p:cNvPr id="56351" name="AutoShape 50"/>
                <p:cNvSpPr>
                  <a:spLocks noChangeArrowheads="1"/>
                </p:cNvSpPr>
                <p:nvPr/>
              </p:nvSpPr>
              <p:spPr bwMode="auto">
                <a:xfrm rot="10800000">
                  <a:off x="3902" y="2102"/>
                  <a:ext cx="908" cy="757"/>
                </a:xfrm>
                <a:prstGeom prst="flowChartOnlineStorag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aphicFrame>
              <p:nvGraphicFramePr>
                <p:cNvPr id="56352" name="Object 51"/>
                <p:cNvGraphicFramePr>
                  <a:graphicFrameLocks noChangeAspect="1"/>
                </p:cNvGraphicFramePr>
                <p:nvPr/>
              </p:nvGraphicFramePr>
              <p:xfrm>
                <a:off x="3492" y="1908"/>
                <a:ext cx="353" cy="2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391" name="Equation" r:id="rId5" imgW="253670" imgH="177569" progId="Equation.3">
                        <p:embed/>
                      </p:oleObj>
                    </mc:Choice>
                    <mc:Fallback>
                      <p:oleObj name="Equation" r:id="rId5" imgW="253670" imgH="17756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92" y="1908"/>
                              <a:ext cx="353" cy="24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6353" name="Object 52"/>
                <p:cNvGraphicFramePr>
                  <a:graphicFrameLocks noChangeAspect="1"/>
                </p:cNvGraphicFramePr>
                <p:nvPr/>
              </p:nvGraphicFramePr>
              <p:xfrm>
                <a:off x="3513" y="2182"/>
                <a:ext cx="353" cy="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392" name="Equation" r:id="rId7" imgW="253780" imgH="215713" progId="Equation.3">
                        <p:embed/>
                      </p:oleObj>
                    </mc:Choice>
                    <mc:Fallback>
                      <p:oleObj name="Equation" r:id="rId7" imgW="253780" imgH="215713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13" y="2182"/>
                              <a:ext cx="353" cy="3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6354" name="Object 53"/>
                <p:cNvGraphicFramePr>
                  <a:graphicFrameLocks noChangeAspect="1"/>
                </p:cNvGraphicFramePr>
                <p:nvPr/>
              </p:nvGraphicFramePr>
              <p:xfrm>
                <a:off x="3454" y="2487"/>
                <a:ext cx="494" cy="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393" name="Equation" r:id="rId9" imgW="355292" imgH="215713" progId="Equation.3">
                        <p:embed/>
                      </p:oleObj>
                    </mc:Choice>
                    <mc:Fallback>
                      <p:oleObj name="Equation" r:id="rId9" imgW="355292" imgH="215713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54" y="2487"/>
                              <a:ext cx="494" cy="3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6355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3349" y="2780"/>
                  <a:ext cx="626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  <p:sp>
              <p:nvSpPr>
                <p:cNvPr id="56356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3413" y="2485"/>
                  <a:ext cx="626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</p:grpSp>
        </p:grpSp>
        <p:sp>
          <p:nvSpPr>
            <p:cNvPr id="56345" name="Line 62"/>
            <p:cNvSpPr>
              <a:spLocks noChangeShapeType="1"/>
            </p:cNvSpPr>
            <p:nvPr/>
          </p:nvSpPr>
          <p:spPr bwMode="auto">
            <a:xfrm>
              <a:off x="3352" y="2786"/>
              <a:ext cx="0" cy="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5" name="Group 63"/>
          <p:cNvGrpSpPr>
            <a:grpSpLocks/>
          </p:cNvGrpSpPr>
          <p:nvPr/>
        </p:nvGrpSpPr>
        <p:grpSpPr bwMode="auto">
          <a:xfrm>
            <a:off x="1206500" y="3052763"/>
            <a:ext cx="2085975" cy="2281237"/>
            <a:chOff x="760" y="1923"/>
            <a:chExt cx="1314" cy="1437"/>
          </a:xfrm>
        </p:grpSpPr>
        <p:sp>
          <p:nvSpPr>
            <p:cNvPr id="56341" name="Line 64"/>
            <p:cNvSpPr>
              <a:spLocks noChangeShapeType="1"/>
            </p:cNvSpPr>
            <p:nvPr/>
          </p:nvSpPr>
          <p:spPr bwMode="auto">
            <a:xfrm flipV="1">
              <a:off x="775" y="1923"/>
              <a:ext cx="0" cy="14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6342" name="Oval 65"/>
            <p:cNvSpPr>
              <a:spLocks noChangeArrowheads="1"/>
            </p:cNvSpPr>
            <p:nvPr/>
          </p:nvSpPr>
          <p:spPr bwMode="auto">
            <a:xfrm>
              <a:off x="760" y="1923"/>
              <a:ext cx="56" cy="56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3" name="Line 66"/>
            <p:cNvSpPr>
              <a:spLocks noChangeShapeType="1"/>
            </p:cNvSpPr>
            <p:nvPr/>
          </p:nvSpPr>
          <p:spPr bwMode="auto">
            <a:xfrm>
              <a:off x="775" y="3360"/>
              <a:ext cx="12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14435" name="AutoShape 67"/>
          <p:cNvSpPr>
            <a:spLocks noChangeArrowheads="1"/>
          </p:cNvSpPr>
          <p:nvPr/>
        </p:nvSpPr>
        <p:spPr bwMode="auto">
          <a:xfrm>
            <a:off x="6816725" y="1562100"/>
            <a:ext cx="1779588" cy="766763"/>
          </a:xfrm>
          <a:prstGeom prst="wedgeRoundRectCallout">
            <a:avLst>
              <a:gd name="adj1" fmla="val -16815"/>
              <a:gd name="adj2" fmla="val 66769"/>
              <a:gd name="adj3" fmla="val 16667"/>
            </a:avLst>
          </a:prstGeom>
          <a:solidFill>
            <a:srgbClr val="F7B7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2000" b="0"/>
              <a:t>Can also work from input</a:t>
            </a:r>
          </a:p>
        </p:txBody>
      </p:sp>
    </p:spTree>
    <p:extLst>
      <p:ext uri="{BB962C8B-B14F-4D97-AF65-F5344CB8AC3E}">
        <p14:creationId xmlns:p14="http://schemas.microsoft.com/office/powerpoint/2010/main" val="380067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87" grpId="0"/>
      <p:bldP spid="314388" grpId="0" animBg="1"/>
      <p:bldP spid="314410" grpId="0" animBg="1"/>
      <p:bldP spid="314412" grpId="0" animBg="1"/>
      <p:bldP spid="31443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E5B2311-B0BE-4C10-900A-A5ADDEB93373}" type="slidenum">
              <a:rPr lang="en-GB" b="0">
                <a:solidFill>
                  <a:schemeClr val="tx2"/>
                </a:solidFill>
              </a:rPr>
              <a:pPr eaLnBrk="1" hangingPunct="1"/>
              <a:t>54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57348" name="Text Box 20"/>
          <p:cNvSpPr txBox="1">
            <a:spLocks noChangeArrowheads="1"/>
          </p:cNvSpPr>
          <p:nvPr/>
        </p:nvSpPr>
        <p:spPr bwMode="auto">
          <a:xfrm>
            <a:off x="1157288" y="822325"/>
            <a:ext cx="7464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2800" b="0">
                <a:solidFill>
                  <a:srgbClr val="3E5AB2"/>
                </a:solidFill>
              </a:rPr>
              <a:t>Implement the following functions with logic gates</a:t>
            </a:r>
          </a:p>
        </p:txBody>
      </p:sp>
      <p:graphicFrame>
        <p:nvGraphicFramePr>
          <p:cNvPr id="32792" name="Object 24"/>
          <p:cNvGraphicFramePr>
            <a:graphicFrameLocks noChangeAspect="1"/>
          </p:cNvGraphicFramePr>
          <p:nvPr/>
        </p:nvGraphicFramePr>
        <p:xfrm>
          <a:off x="3011488" y="1809750"/>
          <a:ext cx="29654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3" imgW="1358310" imgH="241195" progId="Equation.3">
                  <p:embed/>
                </p:oleObj>
              </mc:Choice>
              <mc:Fallback>
                <p:oleObj name="Equation" r:id="rId3" imgW="135831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1809750"/>
                        <a:ext cx="29654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2230438" y="1844675"/>
            <a:ext cx="52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(a)</a:t>
            </a:r>
          </a:p>
        </p:txBody>
      </p:sp>
      <p:graphicFrame>
        <p:nvGraphicFramePr>
          <p:cNvPr id="32794" name="Object 26"/>
          <p:cNvGraphicFramePr>
            <a:graphicFrameLocks noChangeAspect="1"/>
          </p:cNvGraphicFramePr>
          <p:nvPr/>
        </p:nvGraphicFramePr>
        <p:xfrm>
          <a:off x="3027363" y="2619375"/>
          <a:ext cx="2620962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5" imgW="1066337" imgH="266584" progId="Equation.3">
                  <p:embed/>
                </p:oleObj>
              </mc:Choice>
              <mc:Fallback>
                <p:oleObj name="Equation" r:id="rId5" imgW="1066337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2619375"/>
                        <a:ext cx="2620962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2219325" y="2771775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(b)</a:t>
            </a:r>
          </a:p>
        </p:txBody>
      </p:sp>
      <p:sp>
        <p:nvSpPr>
          <p:cNvPr id="57353" name="Text Box 28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3.8</a:t>
            </a:r>
          </a:p>
        </p:txBody>
      </p:sp>
    </p:spTree>
    <p:extLst>
      <p:ext uri="{BB962C8B-B14F-4D97-AF65-F5344CB8AC3E}">
        <p14:creationId xmlns:p14="http://schemas.microsoft.com/office/powerpoint/2010/main" val="296182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3" grpId="0"/>
      <p:bldP spid="3279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583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6940B5D-680B-4DBE-8742-5004C316ABCD}" type="slidenum">
              <a:rPr lang="en-GB" b="0">
                <a:solidFill>
                  <a:schemeClr val="tx2"/>
                </a:solidFill>
              </a:rPr>
              <a:pPr eaLnBrk="1" hangingPunct="1"/>
              <a:t>55</a:t>
            </a:fld>
            <a:endParaRPr lang="en-GB" sz="1400" b="0">
              <a:solidFill>
                <a:schemeClr val="tx2"/>
              </a:solidFill>
            </a:endParaRPr>
          </a:p>
        </p:txBody>
      </p:sp>
      <p:grpSp>
        <p:nvGrpSpPr>
          <p:cNvPr id="58372" name="Group 96"/>
          <p:cNvGrpSpPr>
            <a:grpSpLocks/>
          </p:cNvGrpSpPr>
          <p:nvPr/>
        </p:nvGrpSpPr>
        <p:grpSpPr bwMode="auto">
          <a:xfrm>
            <a:off x="1820863" y="973138"/>
            <a:ext cx="6184900" cy="2297112"/>
            <a:chOff x="1074" y="404"/>
            <a:chExt cx="3896" cy="1447"/>
          </a:xfrm>
        </p:grpSpPr>
        <p:grpSp>
          <p:nvGrpSpPr>
            <p:cNvPr id="58415" name="Group 28"/>
            <p:cNvGrpSpPr>
              <a:grpSpLocks/>
            </p:cNvGrpSpPr>
            <p:nvPr/>
          </p:nvGrpSpPr>
          <p:grpSpPr bwMode="auto">
            <a:xfrm>
              <a:off x="1597" y="705"/>
              <a:ext cx="700" cy="354"/>
              <a:chOff x="1248" y="1333"/>
              <a:chExt cx="700" cy="354"/>
            </a:xfrm>
          </p:grpSpPr>
          <p:sp>
            <p:nvSpPr>
              <p:cNvPr id="58463" name="AutoShape 5"/>
              <p:cNvSpPr>
                <a:spLocks noChangeArrowheads="1"/>
              </p:cNvSpPr>
              <p:nvPr/>
            </p:nvSpPr>
            <p:spPr bwMode="auto">
              <a:xfrm rot="-5400000">
                <a:off x="1417" y="1384"/>
                <a:ext cx="354" cy="252"/>
              </a:xfrm>
              <a:prstGeom prst="flowChartMer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64" name="Line 6"/>
              <p:cNvSpPr>
                <a:spLocks noChangeShapeType="1"/>
              </p:cNvSpPr>
              <p:nvPr/>
            </p:nvSpPr>
            <p:spPr bwMode="auto">
              <a:xfrm rot="16200000" flipV="1">
                <a:off x="1359" y="1403"/>
                <a:ext cx="0" cy="2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8465" name="Line 7"/>
              <p:cNvSpPr>
                <a:spLocks noChangeShapeType="1"/>
              </p:cNvSpPr>
              <p:nvPr/>
            </p:nvSpPr>
            <p:spPr bwMode="auto">
              <a:xfrm rot="10800000" flipH="1">
                <a:off x="1826" y="1518"/>
                <a:ext cx="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8466" name="Oval 8"/>
              <p:cNvSpPr>
                <a:spLocks noChangeArrowheads="1"/>
              </p:cNvSpPr>
              <p:nvPr/>
            </p:nvSpPr>
            <p:spPr bwMode="auto">
              <a:xfrm rot="61599">
                <a:off x="1712" y="1457"/>
                <a:ext cx="102" cy="11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416" name="Text Box 10"/>
            <p:cNvSpPr txBox="1">
              <a:spLocks noChangeArrowheads="1"/>
            </p:cNvSpPr>
            <p:nvPr/>
          </p:nvSpPr>
          <p:spPr bwMode="auto">
            <a:xfrm>
              <a:off x="1074" y="74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Y</a:t>
              </a:r>
            </a:p>
          </p:txBody>
        </p:sp>
        <p:sp>
          <p:nvSpPr>
            <p:cNvPr id="58417" name="Text Box 17"/>
            <p:cNvSpPr txBox="1">
              <a:spLocks noChangeArrowheads="1"/>
            </p:cNvSpPr>
            <p:nvPr/>
          </p:nvSpPr>
          <p:spPr bwMode="auto">
            <a:xfrm>
              <a:off x="4662" y="811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W</a:t>
              </a:r>
            </a:p>
          </p:txBody>
        </p:sp>
        <p:sp>
          <p:nvSpPr>
            <p:cNvPr id="58418" name="Text Box 18"/>
            <p:cNvSpPr txBox="1">
              <a:spLocks noChangeArrowheads="1"/>
            </p:cNvSpPr>
            <p:nvPr/>
          </p:nvSpPr>
          <p:spPr bwMode="auto">
            <a:xfrm>
              <a:off x="1084" y="111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/>
                <a:t>Z</a:t>
              </a:r>
            </a:p>
          </p:txBody>
        </p:sp>
        <p:sp>
          <p:nvSpPr>
            <p:cNvPr id="58419" name="Text Box 21"/>
            <p:cNvSpPr txBox="1">
              <a:spLocks noChangeArrowheads="1"/>
            </p:cNvSpPr>
            <p:nvPr/>
          </p:nvSpPr>
          <p:spPr bwMode="auto">
            <a:xfrm>
              <a:off x="1082" y="40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3E5AB2"/>
                  </a:solidFill>
                </a:rPr>
                <a:t>X</a:t>
              </a:r>
            </a:p>
          </p:txBody>
        </p:sp>
        <p:grpSp>
          <p:nvGrpSpPr>
            <p:cNvPr id="58420" name="Group 31"/>
            <p:cNvGrpSpPr>
              <a:grpSpLocks/>
            </p:cNvGrpSpPr>
            <p:nvPr/>
          </p:nvGrpSpPr>
          <p:grpSpPr bwMode="auto">
            <a:xfrm>
              <a:off x="2315" y="460"/>
              <a:ext cx="758" cy="385"/>
              <a:chOff x="1765" y="460"/>
              <a:chExt cx="758" cy="385"/>
            </a:xfrm>
          </p:grpSpPr>
          <p:sp>
            <p:nvSpPr>
              <p:cNvPr id="58459" name="AutoShape 22"/>
              <p:cNvSpPr>
                <a:spLocks noChangeArrowheads="1"/>
              </p:cNvSpPr>
              <p:nvPr/>
            </p:nvSpPr>
            <p:spPr bwMode="auto">
              <a:xfrm>
                <a:off x="1956" y="460"/>
                <a:ext cx="406" cy="385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60" name="Line 23"/>
              <p:cNvSpPr>
                <a:spLocks noChangeShapeType="1"/>
              </p:cNvSpPr>
              <p:nvPr/>
            </p:nvSpPr>
            <p:spPr bwMode="auto">
              <a:xfrm>
                <a:off x="1766" y="559"/>
                <a:ext cx="1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8461" name="Line 24"/>
              <p:cNvSpPr>
                <a:spLocks noChangeShapeType="1"/>
              </p:cNvSpPr>
              <p:nvPr/>
            </p:nvSpPr>
            <p:spPr bwMode="auto">
              <a:xfrm>
                <a:off x="1765" y="742"/>
                <a:ext cx="1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8462" name="Line 25"/>
              <p:cNvSpPr>
                <a:spLocks noChangeShapeType="1"/>
              </p:cNvSpPr>
              <p:nvPr/>
            </p:nvSpPr>
            <p:spPr bwMode="auto">
              <a:xfrm>
                <a:off x="2359" y="649"/>
                <a:ext cx="1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58421" name="Group 32"/>
            <p:cNvGrpSpPr>
              <a:grpSpLocks/>
            </p:cNvGrpSpPr>
            <p:nvPr/>
          </p:nvGrpSpPr>
          <p:grpSpPr bwMode="auto">
            <a:xfrm>
              <a:off x="2295" y="985"/>
              <a:ext cx="773" cy="332"/>
              <a:chOff x="1705" y="985"/>
              <a:chExt cx="773" cy="332"/>
            </a:xfrm>
          </p:grpSpPr>
          <p:sp>
            <p:nvSpPr>
              <p:cNvPr id="58455" name="AutoShape 12"/>
              <p:cNvSpPr>
                <a:spLocks noChangeArrowheads="1"/>
              </p:cNvSpPr>
              <p:nvPr/>
            </p:nvSpPr>
            <p:spPr bwMode="auto">
              <a:xfrm rot="10800000">
                <a:off x="1884" y="985"/>
                <a:ext cx="418" cy="332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56" name="Line 13"/>
              <p:cNvSpPr>
                <a:spLocks noChangeShapeType="1"/>
              </p:cNvSpPr>
              <p:nvPr/>
            </p:nvSpPr>
            <p:spPr bwMode="auto">
              <a:xfrm>
                <a:off x="1716" y="1054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8457" name="Line 14"/>
              <p:cNvSpPr>
                <a:spLocks noChangeShapeType="1"/>
              </p:cNvSpPr>
              <p:nvPr/>
            </p:nvSpPr>
            <p:spPr bwMode="auto">
              <a:xfrm>
                <a:off x="1705" y="1256"/>
                <a:ext cx="2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8458" name="Line 27"/>
              <p:cNvSpPr>
                <a:spLocks noChangeShapeType="1"/>
              </p:cNvSpPr>
              <p:nvPr/>
            </p:nvSpPr>
            <p:spPr bwMode="auto">
              <a:xfrm>
                <a:off x="2299" y="1146"/>
                <a:ext cx="1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58422" name="Group 59"/>
            <p:cNvGrpSpPr>
              <a:grpSpLocks/>
            </p:cNvGrpSpPr>
            <p:nvPr/>
          </p:nvGrpSpPr>
          <p:grpSpPr bwMode="auto">
            <a:xfrm>
              <a:off x="3077" y="699"/>
              <a:ext cx="758" cy="385"/>
              <a:chOff x="2487" y="699"/>
              <a:chExt cx="758" cy="385"/>
            </a:xfrm>
          </p:grpSpPr>
          <p:sp>
            <p:nvSpPr>
              <p:cNvPr id="58451" name="AutoShape 34"/>
              <p:cNvSpPr>
                <a:spLocks noChangeArrowheads="1"/>
              </p:cNvSpPr>
              <p:nvPr/>
            </p:nvSpPr>
            <p:spPr bwMode="auto">
              <a:xfrm>
                <a:off x="2678" y="699"/>
                <a:ext cx="406" cy="385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52" name="Line 35"/>
              <p:cNvSpPr>
                <a:spLocks noChangeShapeType="1"/>
              </p:cNvSpPr>
              <p:nvPr/>
            </p:nvSpPr>
            <p:spPr bwMode="auto">
              <a:xfrm>
                <a:off x="2488" y="788"/>
                <a:ext cx="1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8453" name="Line 36"/>
              <p:cNvSpPr>
                <a:spLocks noChangeShapeType="1"/>
              </p:cNvSpPr>
              <p:nvPr/>
            </p:nvSpPr>
            <p:spPr bwMode="auto">
              <a:xfrm>
                <a:off x="2487" y="991"/>
                <a:ext cx="1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8454" name="Line 37"/>
              <p:cNvSpPr>
                <a:spLocks noChangeShapeType="1"/>
              </p:cNvSpPr>
              <p:nvPr/>
            </p:nvSpPr>
            <p:spPr bwMode="auto">
              <a:xfrm>
                <a:off x="3081" y="888"/>
                <a:ext cx="1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58423" name="Group 38"/>
            <p:cNvGrpSpPr>
              <a:grpSpLocks/>
            </p:cNvGrpSpPr>
            <p:nvPr/>
          </p:nvGrpSpPr>
          <p:grpSpPr bwMode="auto">
            <a:xfrm>
              <a:off x="2328" y="1398"/>
              <a:ext cx="758" cy="385"/>
              <a:chOff x="1765" y="460"/>
              <a:chExt cx="758" cy="385"/>
            </a:xfrm>
          </p:grpSpPr>
          <p:sp>
            <p:nvSpPr>
              <p:cNvPr id="58447" name="AutoShape 39"/>
              <p:cNvSpPr>
                <a:spLocks noChangeArrowheads="1"/>
              </p:cNvSpPr>
              <p:nvPr/>
            </p:nvSpPr>
            <p:spPr bwMode="auto">
              <a:xfrm>
                <a:off x="1956" y="460"/>
                <a:ext cx="406" cy="385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8" name="Line 40"/>
              <p:cNvSpPr>
                <a:spLocks noChangeShapeType="1"/>
              </p:cNvSpPr>
              <p:nvPr/>
            </p:nvSpPr>
            <p:spPr bwMode="auto">
              <a:xfrm>
                <a:off x="1766" y="559"/>
                <a:ext cx="1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8449" name="Line 41"/>
              <p:cNvSpPr>
                <a:spLocks noChangeShapeType="1"/>
              </p:cNvSpPr>
              <p:nvPr/>
            </p:nvSpPr>
            <p:spPr bwMode="auto">
              <a:xfrm>
                <a:off x="1765" y="742"/>
                <a:ext cx="1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8450" name="Line 42"/>
              <p:cNvSpPr>
                <a:spLocks noChangeShapeType="1"/>
              </p:cNvSpPr>
              <p:nvPr/>
            </p:nvSpPr>
            <p:spPr bwMode="auto">
              <a:xfrm>
                <a:off x="2359" y="649"/>
                <a:ext cx="1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58424" name="Group 43"/>
            <p:cNvGrpSpPr>
              <a:grpSpLocks/>
            </p:cNvGrpSpPr>
            <p:nvPr/>
          </p:nvGrpSpPr>
          <p:grpSpPr bwMode="auto">
            <a:xfrm>
              <a:off x="1633" y="1497"/>
              <a:ext cx="700" cy="354"/>
              <a:chOff x="1248" y="1333"/>
              <a:chExt cx="700" cy="354"/>
            </a:xfrm>
          </p:grpSpPr>
          <p:sp>
            <p:nvSpPr>
              <p:cNvPr id="58443" name="AutoShape 44"/>
              <p:cNvSpPr>
                <a:spLocks noChangeArrowheads="1"/>
              </p:cNvSpPr>
              <p:nvPr/>
            </p:nvSpPr>
            <p:spPr bwMode="auto">
              <a:xfrm rot="-5400000">
                <a:off x="1417" y="1384"/>
                <a:ext cx="354" cy="252"/>
              </a:xfrm>
              <a:prstGeom prst="flowChartMer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4" name="Line 45"/>
              <p:cNvSpPr>
                <a:spLocks noChangeShapeType="1"/>
              </p:cNvSpPr>
              <p:nvPr/>
            </p:nvSpPr>
            <p:spPr bwMode="auto">
              <a:xfrm rot="16200000" flipV="1">
                <a:off x="1359" y="1403"/>
                <a:ext cx="0" cy="2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8445" name="Line 46"/>
              <p:cNvSpPr>
                <a:spLocks noChangeShapeType="1"/>
              </p:cNvSpPr>
              <p:nvPr/>
            </p:nvSpPr>
            <p:spPr bwMode="auto">
              <a:xfrm rot="10800000" flipH="1">
                <a:off x="1826" y="1518"/>
                <a:ext cx="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8446" name="Oval 47"/>
              <p:cNvSpPr>
                <a:spLocks noChangeArrowheads="1"/>
              </p:cNvSpPr>
              <p:nvPr/>
            </p:nvSpPr>
            <p:spPr bwMode="auto">
              <a:xfrm rot="61599">
                <a:off x="1712" y="1457"/>
                <a:ext cx="102" cy="11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425" name="Group 48"/>
            <p:cNvGrpSpPr>
              <a:grpSpLocks/>
            </p:cNvGrpSpPr>
            <p:nvPr/>
          </p:nvGrpSpPr>
          <p:grpSpPr bwMode="auto">
            <a:xfrm>
              <a:off x="3812" y="815"/>
              <a:ext cx="773" cy="332"/>
              <a:chOff x="1705" y="985"/>
              <a:chExt cx="773" cy="332"/>
            </a:xfrm>
          </p:grpSpPr>
          <p:sp>
            <p:nvSpPr>
              <p:cNvPr id="58439" name="AutoShape 49"/>
              <p:cNvSpPr>
                <a:spLocks noChangeArrowheads="1"/>
              </p:cNvSpPr>
              <p:nvPr/>
            </p:nvSpPr>
            <p:spPr bwMode="auto">
              <a:xfrm rot="10800000">
                <a:off x="1884" y="985"/>
                <a:ext cx="418" cy="332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0" name="Line 50"/>
              <p:cNvSpPr>
                <a:spLocks noChangeShapeType="1"/>
              </p:cNvSpPr>
              <p:nvPr/>
            </p:nvSpPr>
            <p:spPr bwMode="auto">
              <a:xfrm>
                <a:off x="1716" y="1054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8441" name="Line 51"/>
              <p:cNvSpPr>
                <a:spLocks noChangeShapeType="1"/>
              </p:cNvSpPr>
              <p:nvPr/>
            </p:nvSpPr>
            <p:spPr bwMode="auto">
              <a:xfrm>
                <a:off x="1705" y="1256"/>
                <a:ext cx="2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8442" name="Line 52"/>
              <p:cNvSpPr>
                <a:spLocks noChangeShapeType="1"/>
              </p:cNvSpPr>
              <p:nvPr/>
            </p:nvSpPr>
            <p:spPr bwMode="auto">
              <a:xfrm>
                <a:off x="2299" y="1146"/>
                <a:ext cx="1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58426" name="Line 54"/>
            <p:cNvSpPr>
              <a:spLocks noChangeShapeType="1"/>
            </p:cNvSpPr>
            <p:nvPr/>
          </p:nvSpPr>
          <p:spPr bwMode="auto">
            <a:xfrm flipH="1">
              <a:off x="1407" y="565"/>
              <a:ext cx="9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427" name="Line 56"/>
            <p:cNvSpPr>
              <a:spLocks noChangeShapeType="1"/>
            </p:cNvSpPr>
            <p:nvPr/>
          </p:nvSpPr>
          <p:spPr bwMode="auto">
            <a:xfrm>
              <a:off x="2308" y="743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428" name="Oval 57"/>
            <p:cNvSpPr>
              <a:spLocks noChangeArrowheads="1"/>
            </p:cNvSpPr>
            <p:nvPr/>
          </p:nvSpPr>
          <p:spPr bwMode="auto">
            <a:xfrm>
              <a:off x="2275" y="848"/>
              <a:ext cx="56" cy="56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9" name="Line 58"/>
            <p:cNvSpPr>
              <a:spLocks noChangeShapeType="1"/>
            </p:cNvSpPr>
            <p:nvPr/>
          </p:nvSpPr>
          <p:spPr bwMode="auto">
            <a:xfrm flipH="1">
              <a:off x="1396" y="1256"/>
              <a:ext cx="8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430" name="Line 60"/>
            <p:cNvSpPr>
              <a:spLocks noChangeShapeType="1"/>
            </p:cNvSpPr>
            <p:nvPr/>
          </p:nvSpPr>
          <p:spPr bwMode="auto">
            <a:xfrm>
              <a:off x="3082" y="649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431" name="Line 61"/>
            <p:cNvSpPr>
              <a:spLocks noChangeShapeType="1"/>
            </p:cNvSpPr>
            <p:nvPr/>
          </p:nvSpPr>
          <p:spPr bwMode="auto">
            <a:xfrm>
              <a:off x="3070" y="991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432" name="Line 62"/>
            <p:cNvSpPr>
              <a:spLocks noChangeShapeType="1"/>
            </p:cNvSpPr>
            <p:nvPr/>
          </p:nvSpPr>
          <p:spPr bwMode="auto">
            <a:xfrm flipV="1">
              <a:off x="1628" y="563"/>
              <a:ext cx="0" cy="1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433" name="Line 63"/>
            <p:cNvSpPr>
              <a:spLocks noChangeShapeType="1"/>
            </p:cNvSpPr>
            <p:nvPr/>
          </p:nvSpPr>
          <p:spPr bwMode="auto">
            <a:xfrm flipH="1">
              <a:off x="1375" y="880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434" name="Oval 64"/>
            <p:cNvSpPr>
              <a:spLocks noChangeArrowheads="1"/>
            </p:cNvSpPr>
            <p:nvPr/>
          </p:nvSpPr>
          <p:spPr bwMode="auto">
            <a:xfrm>
              <a:off x="1602" y="533"/>
              <a:ext cx="56" cy="56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5" name="Line 65"/>
            <p:cNvSpPr>
              <a:spLocks noChangeShapeType="1"/>
            </p:cNvSpPr>
            <p:nvPr/>
          </p:nvSpPr>
          <p:spPr bwMode="auto">
            <a:xfrm flipV="1">
              <a:off x="2328" y="1245"/>
              <a:ext cx="0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436" name="Oval 66"/>
            <p:cNvSpPr>
              <a:spLocks noChangeArrowheads="1"/>
            </p:cNvSpPr>
            <p:nvPr/>
          </p:nvSpPr>
          <p:spPr bwMode="auto">
            <a:xfrm>
              <a:off x="2303" y="1222"/>
              <a:ext cx="56" cy="56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7" name="Line 67"/>
            <p:cNvSpPr>
              <a:spLocks noChangeShapeType="1"/>
            </p:cNvSpPr>
            <p:nvPr/>
          </p:nvSpPr>
          <p:spPr bwMode="auto">
            <a:xfrm>
              <a:off x="2999" y="1591"/>
              <a:ext cx="8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438" name="Line 68"/>
            <p:cNvSpPr>
              <a:spLocks noChangeShapeType="1"/>
            </p:cNvSpPr>
            <p:nvPr/>
          </p:nvSpPr>
          <p:spPr bwMode="auto">
            <a:xfrm>
              <a:off x="3806" y="1088"/>
              <a:ext cx="0" cy="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58373" name="Text Box 70"/>
          <p:cNvSpPr txBox="1">
            <a:spLocks noChangeArrowheads="1"/>
          </p:cNvSpPr>
          <p:nvPr/>
        </p:nvSpPr>
        <p:spPr bwMode="auto">
          <a:xfrm>
            <a:off x="1000125" y="423863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(a)</a:t>
            </a:r>
          </a:p>
        </p:txBody>
      </p:sp>
      <p:sp>
        <p:nvSpPr>
          <p:cNvPr id="58374" name="Text Box 9"/>
          <p:cNvSpPr txBox="1">
            <a:spLocks noChangeArrowheads="1"/>
          </p:cNvSpPr>
          <p:nvPr/>
        </p:nvSpPr>
        <p:spPr bwMode="auto">
          <a:xfrm>
            <a:off x="6886575" y="473233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X</a:t>
            </a:r>
          </a:p>
        </p:txBody>
      </p:sp>
      <p:grpSp>
        <p:nvGrpSpPr>
          <p:cNvPr id="58375" name="Group 109"/>
          <p:cNvGrpSpPr>
            <a:grpSpLocks/>
          </p:cNvGrpSpPr>
          <p:nvPr/>
        </p:nvGrpSpPr>
        <p:grpSpPr bwMode="auto">
          <a:xfrm>
            <a:off x="3490913" y="4241800"/>
            <a:ext cx="1195387" cy="561975"/>
            <a:chOff x="2243" y="2347"/>
            <a:chExt cx="753" cy="354"/>
          </a:xfrm>
        </p:grpSpPr>
        <p:sp>
          <p:nvSpPr>
            <p:cNvPr id="58411" name="AutoShape 77"/>
            <p:cNvSpPr>
              <a:spLocks noChangeArrowheads="1"/>
            </p:cNvSpPr>
            <p:nvPr/>
          </p:nvSpPr>
          <p:spPr bwMode="auto">
            <a:xfrm rot="-5400000">
              <a:off x="2412" y="2398"/>
              <a:ext cx="354" cy="252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2" name="Line 78"/>
            <p:cNvSpPr>
              <a:spLocks noChangeShapeType="1"/>
            </p:cNvSpPr>
            <p:nvPr/>
          </p:nvSpPr>
          <p:spPr bwMode="auto">
            <a:xfrm rot="16200000" flipV="1">
              <a:off x="2354" y="2417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413" name="Line 79"/>
            <p:cNvSpPr>
              <a:spLocks noChangeShapeType="1"/>
            </p:cNvSpPr>
            <p:nvPr/>
          </p:nvSpPr>
          <p:spPr bwMode="auto">
            <a:xfrm rot="10800000" flipH="1">
              <a:off x="2811" y="2532"/>
              <a:ext cx="1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414" name="Oval 80"/>
            <p:cNvSpPr>
              <a:spLocks noChangeArrowheads="1"/>
            </p:cNvSpPr>
            <p:nvPr/>
          </p:nvSpPr>
          <p:spPr bwMode="auto">
            <a:xfrm rot="61599">
              <a:off x="2707" y="2471"/>
              <a:ext cx="102" cy="1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376" name="Group 102"/>
          <p:cNvGrpSpPr>
            <a:grpSpLocks/>
          </p:cNvGrpSpPr>
          <p:nvPr/>
        </p:nvGrpSpPr>
        <p:grpSpPr bwMode="auto">
          <a:xfrm>
            <a:off x="3511550" y="5191125"/>
            <a:ext cx="1203325" cy="611188"/>
            <a:chOff x="2256" y="2945"/>
            <a:chExt cx="758" cy="385"/>
          </a:xfrm>
        </p:grpSpPr>
        <p:sp>
          <p:nvSpPr>
            <p:cNvPr id="58407" name="AutoShape 82"/>
            <p:cNvSpPr>
              <a:spLocks noChangeArrowheads="1"/>
            </p:cNvSpPr>
            <p:nvPr/>
          </p:nvSpPr>
          <p:spPr bwMode="auto">
            <a:xfrm>
              <a:off x="2447" y="2945"/>
              <a:ext cx="406" cy="385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8" name="Line 83"/>
            <p:cNvSpPr>
              <a:spLocks noChangeShapeType="1"/>
            </p:cNvSpPr>
            <p:nvPr/>
          </p:nvSpPr>
          <p:spPr bwMode="auto">
            <a:xfrm>
              <a:off x="2257" y="3014"/>
              <a:ext cx="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409" name="Line 84"/>
            <p:cNvSpPr>
              <a:spLocks noChangeShapeType="1"/>
            </p:cNvSpPr>
            <p:nvPr/>
          </p:nvSpPr>
          <p:spPr bwMode="auto">
            <a:xfrm>
              <a:off x="2256" y="3257"/>
              <a:ext cx="1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410" name="Line 85"/>
            <p:cNvSpPr>
              <a:spLocks noChangeShapeType="1"/>
            </p:cNvSpPr>
            <p:nvPr/>
          </p:nvSpPr>
          <p:spPr bwMode="auto">
            <a:xfrm>
              <a:off x="2850" y="3134"/>
              <a:ext cx="1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58377" name="Group 86"/>
          <p:cNvGrpSpPr>
            <a:grpSpLocks/>
          </p:cNvGrpSpPr>
          <p:nvPr/>
        </p:nvGrpSpPr>
        <p:grpSpPr bwMode="auto">
          <a:xfrm>
            <a:off x="2336800" y="4267200"/>
            <a:ext cx="1227138" cy="527050"/>
            <a:chOff x="1705" y="985"/>
            <a:chExt cx="773" cy="332"/>
          </a:xfrm>
        </p:grpSpPr>
        <p:sp>
          <p:nvSpPr>
            <p:cNvPr id="58403" name="AutoShape 87"/>
            <p:cNvSpPr>
              <a:spLocks noChangeArrowheads="1"/>
            </p:cNvSpPr>
            <p:nvPr/>
          </p:nvSpPr>
          <p:spPr bwMode="auto">
            <a:xfrm rot="10800000">
              <a:off x="1884" y="985"/>
              <a:ext cx="418" cy="332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4" name="Line 88"/>
            <p:cNvSpPr>
              <a:spLocks noChangeShapeType="1"/>
            </p:cNvSpPr>
            <p:nvPr/>
          </p:nvSpPr>
          <p:spPr bwMode="auto">
            <a:xfrm>
              <a:off x="1716" y="105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405" name="Line 89"/>
            <p:cNvSpPr>
              <a:spLocks noChangeShapeType="1"/>
            </p:cNvSpPr>
            <p:nvPr/>
          </p:nvSpPr>
          <p:spPr bwMode="auto">
            <a:xfrm>
              <a:off x="1705" y="1256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406" name="Line 90"/>
            <p:cNvSpPr>
              <a:spLocks noChangeShapeType="1"/>
            </p:cNvSpPr>
            <p:nvPr/>
          </p:nvSpPr>
          <p:spPr bwMode="auto">
            <a:xfrm>
              <a:off x="2299" y="1146"/>
              <a:ext cx="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58378" name="Text Box 93"/>
          <p:cNvSpPr txBox="1">
            <a:spLocks noChangeArrowheads="1"/>
          </p:cNvSpPr>
          <p:nvPr/>
        </p:nvSpPr>
        <p:spPr bwMode="auto">
          <a:xfrm>
            <a:off x="1844675" y="40481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A</a:t>
            </a:r>
          </a:p>
        </p:txBody>
      </p:sp>
      <p:sp>
        <p:nvSpPr>
          <p:cNvPr id="58379" name="Text Box 94"/>
          <p:cNvSpPr txBox="1">
            <a:spLocks noChangeArrowheads="1"/>
          </p:cNvSpPr>
          <p:nvPr/>
        </p:nvSpPr>
        <p:spPr bwMode="auto">
          <a:xfrm>
            <a:off x="1887538" y="542925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C</a:t>
            </a:r>
          </a:p>
        </p:txBody>
      </p:sp>
      <p:sp>
        <p:nvSpPr>
          <p:cNvPr id="58380" name="Text Box 95"/>
          <p:cNvSpPr txBox="1">
            <a:spLocks noChangeArrowheads="1"/>
          </p:cNvSpPr>
          <p:nvPr/>
        </p:nvSpPr>
        <p:spPr bwMode="auto">
          <a:xfrm>
            <a:off x="1855788" y="445611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B</a:t>
            </a:r>
          </a:p>
        </p:txBody>
      </p:sp>
      <p:grpSp>
        <p:nvGrpSpPr>
          <p:cNvPr id="58381" name="Group 100"/>
          <p:cNvGrpSpPr>
            <a:grpSpLocks/>
          </p:cNvGrpSpPr>
          <p:nvPr/>
        </p:nvGrpSpPr>
        <p:grpSpPr bwMode="auto">
          <a:xfrm>
            <a:off x="2373313" y="5008563"/>
            <a:ext cx="1136650" cy="676275"/>
            <a:chOff x="1539" y="2830"/>
            <a:chExt cx="716" cy="426"/>
          </a:xfrm>
        </p:grpSpPr>
        <p:sp>
          <p:nvSpPr>
            <p:cNvPr id="58398" name="AutoShape 72"/>
            <p:cNvSpPr>
              <a:spLocks noChangeArrowheads="1"/>
            </p:cNvSpPr>
            <p:nvPr/>
          </p:nvSpPr>
          <p:spPr bwMode="auto">
            <a:xfrm rot="-5400000">
              <a:off x="1724" y="2881"/>
              <a:ext cx="354" cy="252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9" name="Line 73"/>
            <p:cNvSpPr>
              <a:spLocks noChangeShapeType="1"/>
            </p:cNvSpPr>
            <p:nvPr/>
          </p:nvSpPr>
          <p:spPr bwMode="auto">
            <a:xfrm rot="16200000" flipV="1">
              <a:off x="1708" y="2942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400" name="Line 74"/>
            <p:cNvSpPr>
              <a:spLocks noChangeShapeType="1"/>
            </p:cNvSpPr>
            <p:nvPr/>
          </p:nvSpPr>
          <p:spPr bwMode="auto">
            <a:xfrm rot="10800000" flipH="1">
              <a:off x="2133" y="3015"/>
              <a:ext cx="1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401" name="Oval 75"/>
            <p:cNvSpPr>
              <a:spLocks noChangeArrowheads="1"/>
            </p:cNvSpPr>
            <p:nvPr/>
          </p:nvSpPr>
          <p:spPr bwMode="auto">
            <a:xfrm rot="61599">
              <a:off x="2019" y="2954"/>
              <a:ext cx="102" cy="1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2" name="Line 97"/>
            <p:cNvSpPr>
              <a:spLocks noChangeShapeType="1"/>
            </p:cNvSpPr>
            <p:nvPr/>
          </p:nvSpPr>
          <p:spPr bwMode="auto">
            <a:xfrm flipH="1">
              <a:off x="1539" y="3256"/>
              <a:ext cx="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58382" name="Line 98"/>
          <p:cNvSpPr>
            <a:spLocks noChangeShapeType="1"/>
          </p:cNvSpPr>
          <p:nvPr/>
        </p:nvSpPr>
        <p:spPr bwMode="auto">
          <a:xfrm flipV="1">
            <a:off x="2536825" y="4689475"/>
            <a:ext cx="0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8383" name="Oval 99"/>
          <p:cNvSpPr>
            <a:spLocks noChangeArrowheads="1"/>
          </p:cNvSpPr>
          <p:nvPr/>
        </p:nvSpPr>
        <p:spPr bwMode="auto">
          <a:xfrm>
            <a:off x="2468563" y="4640263"/>
            <a:ext cx="115887" cy="115887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384" name="Group 103"/>
          <p:cNvGrpSpPr>
            <a:grpSpLocks/>
          </p:cNvGrpSpPr>
          <p:nvPr/>
        </p:nvGrpSpPr>
        <p:grpSpPr bwMode="auto">
          <a:xfrm>
            <a:off x="4691063" y="5000625"/>
            <a:ext cx="1203325" cy="611188"/>
            <a:chOff x="2256" y="2945"/>
            <a:chExt cx="758" cy="385"/>
          </a:xfrm>
        </p:grpSpPr>
        <p:sp>
          <p:nvSpPr>
            <p:cNvPr id="58394" name="AutoShape 104"/>
            <p:cNvSpPr>
              <a:spLocks noChangeArrowheads="1"/>
            </p:cNvSpPr>
            <p:nvPr/>
          </p:nvSpPr>
          <p:spPr bwMode="auto">
            <a:xfrm>
              <a:off x="2447" y="2945"/>
              <a:ext cx="406" cy="385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5" name="Line 105"/>
            <p:cNvSpPr>
              <a:spLocks noChangeShapeType="1"/>
            </p:cNvSpPr>
            <p:nvPr/>
          </p:nvSpPr>
          <p:spPr bwMode="auto">
            <a:xfrm>
              <a:off x="2257" y="3014"/>
              <a:ext cx="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396" name="Line 106"/>
            <p:cNvSpPr>
              <a:spLocks noChangeShapeType="1"/>
            </p:cNvSpPr>
            <p:nvPr/>
          </p:nvSpPr>
          <p:spPr bwMode="auto">
            <a:xfrm>
              <a:off x="2256" y="3257"/>
              <a:ext cx="1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397" name="Line 107"/>
            <p:cNvSpPr>
              <a:spLocks noChangeShapeType="1"/>
            </p:cNvSpPr>
            <p:nvPr/>
          </p:nvSpPr>
          <p:spPr bwMode="auto">
            <a:xfrm>
              <a:off x="2850" y="3134"/>
              <a:ext cx="1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58385" name="Line 108"/>
          <p:cNvSpPr>
            <a:spLocks noChangeShapeType="1"/>
          </p:cNvSpPr>
          <p:nvPr/>
        </p:nvSpPr>
        <p:spPr bwMode="auto">
          <a:xfrm flipV="1">
            <a:off x="4687888" y="4522788"/>
            <a:ext cx="0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58386" name="Group 110"/>
          <p:cNvGrpSpPr>
            <a:grpSpLocks/>
          </p:cNvGrpSpPr>
          <p:nvPr/>
        </p:nvGrpSpPr>
        <p:grpSpPr bwMode="auto">
          <a:xfrm>
            <a:off x="5797550" y="5003800"/>
            <a:ext cx="1195388" cy="561975"/>
            <a:chOff x="2243" y="2347"/>
            <a:chExt cx="753" cy="354"/>
          </a:xfrm>
        </p:grpSpPr>
        <p:sp>
          <p:nvSpPr>
            <p:cNvPr id="58390" name="AutoShape 111"/>
            <p:cNvSpPr>
              <a:spLocks noChangeArrowheads="1"/>
            </p:cNvSpPr>
            <p:nvPr/>
          </p:nvSpPr>
          <p:spPr bwMode="auto">
            <a:xfrm rot="-5400000">
              <a:off x="2412" y="2398"/>
              <a:ext cx="354" cy="252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1" name="Line 112"/>
            <p:cNvSpPr>
              <a:spLocks noChangeShapeType="1"/>
            </p:cNvSpPr>
            <p:nvPr/>
          </p:nvSpPr>
          <p:spPr bwMode="auto">
            <a:xfrm rot="16200000" flipV="1">
              <a:off x="2354" y="2417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392" name="Line 113"/>
            <p:cNvSpPr>
              <a:spLocks noChangeShapeType="1"/>
            </p:cNvSpPr>
            <p:nvPr/>
          </p:nvSpPr>
          <p:spPr bwMode="auto">
            <a:xfrm rot="10800000" flipH="1">
              <a:off x="2811" y="2532"/>
              <a:ext cx="1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393" name="Oval 114"/>
            <p:cNvSpPr>
              <a:spLocks noChangeArrowheads="1"/>
            </p:cNvSpPr>
            <p:nvPr/>
          </p:nvSpPr>
          <p:spPr bwMode="auto">
            <a:xfrm rot="61599">
              <a:off x="2707" y="2471"/>
              <a:ext cx="102" cy="1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387" name="Text Box 116"/>
          <p:cNvSpPr txBox="1">
            <a:spLocks noChangeArrowheads="1"/>
          </p:cNvSpPr>
          <p:nvPr/>
        </p:nvSpPr>
        <p:spPr bwMode="auto">
          <a:xfrm>
            <a:off x="1085850" y="34988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(b)</a:t>
            </a:r>
          </a:p>
        </p:txBody>
      </p:sp>
      <p:graphicFrame>
        <p:nvGraphicFramePr>
          <p:cNvPr id="58388" name="Object 117"/>
          <p:cNvGraphicFramePr>
            <a:graphicFrameLocks noGrp="1" noChangeAspect="1"/>
          </p:cNvGraphicFramePr>
          <p:nvPr>
            <p:ph sz="half" idx="1"/>
          </p:nvPr>
        </p:nvGraphicFramePr>
        <p:xfrm>
          <a:off x="1827213" y="430213"/>
          <a:ext cx="27717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3" imgW="1358310" imgH="241195" progId="Equation.3">
                  <p:embed/>
                </p:oleObj>
              </mc:Choice>
              <mc:Fallback>
                <p:oleObj name="Equation" r:id="rId3" imgW="135831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430213"/>
                        <a:ext cx="27717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9" name="Object 119"/>
          <p:cNvGraphicFramePr>
            <a:graphicFrameLocks noGrp="1" noChangeAspect="1"/>
          </p:cNvGraphicFramePr>
          <p:nvPr>
            <p:ph sz="half" idx="2"/>
          </p:nvPr>
        </p:nvGraphicFramePr>
        <p:xfrm>
          <a:off x="1863725" y="3425825"/>
          <a:ext cx="22447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5" imgW="1066337" imgH="266584" progId="Equation.3">
                  <p:embed/>
                </p:oleObj>
              </mc:Choice>
              <mc:Fallback>
                <p:oleObj name="Equation" r:id="rId5" imgW="1066337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3425825"/>
                        <a:ext cx="224472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652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1B5A017-7C99-4140-96CC-DDA8A6CC07A1}" type="slidenum">
              <a:rPr lang="en-GB" b="0">
                <a:solidFill>
                  <a:schemeClr val="tx2"/>
                </a:solidFill>
              </a:rPr>
              <a:pPr eaLnBrk="1" hangingPunct="1"/>
              <a:t>56</a:t>
            </a:fld>
            <a:endParaRPr lang="en-GB" sz="1400" b="0">
              <a:solidFill>
                <a:schemeClr val="tx2"/>
              </a:solidFill>
            </a:endParaRPr>
          </a:p>
        </p:txBody>
      </p:sp>
      <p:graphicFrame>
        <p:nvGraphicFramePr>
          <p:cNvPr id="59396" name="Object 0"/>
          <p:cNvGraphicFramePr>
            <a:graphicFrameLocks noChangeAspect="1"/>
          </p:cNvGraphicFramePr>
          <p:nvPr/>
        </p:nvGraphicFramePr>
        <p:xfrm>
          <a:off x="5073650" y="639763"/>
          <a:ext cx="22145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3" imgW="1002865" imgH="241195" progId="Equation.3">
                  <p:embed/>
                </p:oleObj>
              </mc:Choice>
              <mc:Fallback>
                <p:oleObj name="Equation" r:id="rId3" imgW="100286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639763"/>
                        <a:ext cx="22145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1220788" y="550863"/>
            <a:ext cx="7132637" cy="15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GB" b="0">
                <a:solidFill>
                  <a:srgbClr val="3E5AB2"/>
                </a:solidFill>
              </a:rPr>
              <a:t>A circuit output expression is                           </a:t>
            </a:r>
          </a:p>
          <a:p>
            <a:pPr eaLnBrk="1" hangingPunct="1">
              <a:lnSpc>
                <a:spcPct val="135000"/>
              </a:lnSpc>
            </a:pPr>
            <a:r>
              <a:rPr lang="en-GB" b="0">
                <a:solidFill>
                  <a:srgbClr val="3E5AB2"/>
                </a:solidFill>
              </a:rPr>
              <a:t>Draw the truth table for the circuit.</a:t>
            </a:r>
          </a:p>
          <a:p>
            <a:pPr eaLnBrk="1" hangingPunct="1">
              <a:lnSpc>
                <a:spcPct val="135000"/>
              </a:lnSpc>
            </a:pPr>
            <a:r>
              <a:rPr lang="en-GB" b="0">
                <a:solidFill>
                  <a:srgbClr val="3E5AB2"/>
                </a:solidFill>
              </a:rPr>
              <a:t>Evaluate Y when A=0, B=1, C=1and D=1</a:t>
            </a:r>
          </a:p>
        </p:txBody>
      </p:sp>
      <p:sp>
        <p:nvSpPr>
          <p:cNvPr id="59398" name="Text Box 1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3.8</a:t>
            </a:r>
          </a:p>
        </p:txBody>
      </p:sp>
    </p:spTree>
    <p:extLst>
      <p:ext uri="{BB962C8B-B14F-4D97-AF65-F5344CB8AC3E}">
        <p14:creationId xmlns:p14="http://schemas.microsoft.com/office/powerpoint/2010/main" val="27195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604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982B3AF-4901-4124-A845-312FD5CC4DAD}" type="slidenum">
              <a:rPr lang="en-GB" b="0">
                <a:solidFill>
                  <a:schemeClr val="tx2"/>
                </a:solidFill>
              </a:rPr>
              <a:pPr eaLnBrk="1" hangingPunct="1"/>
              <a:t>57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6042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3.8</a:t>
            </a:r>
          </a:p>
        </p:txBody>
      </p:sp>
      <p:graphicFrame>
        <p:nvGraphicFramePr>
          <p:cNvPr id="174083" name="Group 3"/>
          <p:cNvGraphicFramePr>
            <a:graphicFrameLocks noGrp="1"/>
          </p:cNvGraphicFramePr>
          <p:nvPr>
            <p:ph sz="half" idx="1"/>
          </p:nvPr>
        </p:nvGraphicFramePr>
        <p:xfrm>
          <a:off x="2165350" y="839788"/>
          <a:ext cx="5118100" cy="5699590"/>
        </p:xfrm>
        <a:graphic>
          <a:graphicData uri="http://schemas.openxmlformats.org/drawingml/2006/table">
            <a:tbl>
              <a:tblPr/>
              <a:tblGrid>
                <a:gridCol w="544513"/>
                <a:gridCol w="544512"/>
                <a:gridCol w="544513"/>
                <a:gridCol w="542925"/>
                <a:gridCol w="908050"/>
                <a:gridCol w="1284287"/>
                <a:gridCol w="749300"/>
              </a:tblGrid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ABC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(ABC) + 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567" name="Object 149"/>
          <p:cNvGraphicFramePr>
            <a:graphicFrameLocks noGrp="1" noChangeAspect="1"/>
          </p:cNvGraphicFramePr>
          <p:nvPr>
            <p:ph sz="half" idx="2"/>
          </p:nvPr>
        </p:nvGraphicFramePr>
        <p:xfrm>
          <a:off x="4802188" y="242888"/>
          <a:ext cx="206851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3" imgW="1002865" imgH="241195" progId="Equation.3">
                  <p:embed/>
                </p:oleObj>
              </mc:Choice>
              <mc:Fallback>
                <p:oleObj name="Equation" r:id="rId3" imgW="100286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242888"/>
                        <a:ext cx="2068512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568" name="AutoShape 150"/>
          <p:cNvSpPr>
            <a:spLocks noChangeArrowheads="1"/>
          </p:cNvSpPr>
          <p:nvPr/>
        </p:nvSpPr>
        <p:spPr bwMode="auto">
          <a:xfrm>
            <a:off x="5403850" y="2660650"/>
            <a:ext cx="3257550" cy="1828800"/>
          </a:xfrm>
          <a:prstGeom prst="wedgeRoundRectCallout">
            <a:avLst>
              <a:gd name="adj1" fmla="val -35574"/>
              <a:gd name="adj2" fmla="val -94968"/>
              <a:gd name="adj3" fmla="val 16667"/>
            </a:avLst>
          </a:prstGeom>
          <a:solidFill>
            <a:schemeClr val="accent1"/>
          </a:solidFill>
          <a:ln w="28575" algn="ctr">
            <a:solidFill>
              <a:srgbClr val="CC33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/>
              <a:t>A, B, C, D : 4 inputs</a:t>
            </a:r>
          </a:p>
          <a:p>
            <a:pPr algn="ctr"/>
            <a:r>
              <a:rPr lang="en-GB"/>
              <a:t>Break down the expression into manageable terms</a:t>
            </a:r>
          </a:p>
        </p:txBody>
      </p:sp>
      <p:sp>
        <p:nvSpPr>
          <p:cNvPr id="60569" name="Text Box 151"/>
          <p:cNvSpPr txBox="1">
            <a:spLocks noChangeArrowheads="1"/>
          </p:cNvSpPr>
          <p:nvPr/>
        </p:nvSpPr>
        <p:spPr bwMode="auto">
          <a:xfrm>
            <a:off x="2179638" y="282575"/>
            <a:ext cx="2195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b="0"/>
              <a:t>Truth Table</a:t>
            </a:r>
          </a:p>
        </p:txBody>
      </p:sp>
      <p:sp>
        <p:nvSpPr>
          <p:cNvPr id="60570" name="AutoShape 152"/>
          <p:cNvSpPr>
            <a:spLocks/>
          </p:cNvSpPr>
          <p:nvPr/>
        </p:nvSpPr>
        <p:spPr bwMode="auto">
          <a:xfrm rot="-5400000">
            <a:off x="5611019" y="242094"/>
            <a:ext cx="481013" cy="2409825"/>
          </a:xfrm>
          <a:prstGeom prst="leftBrace">
            <a:avLst>
              <a:gd name="adj1" fmla="val 41749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614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3F91F0D-B2F4-4FAE-9478-DD7FAAD0B848}" type="slidenum">
              <a:rPr lang="en-GB" b="0">
                <a:solidFill>
                  <a:schemeClr val="tx2"/>
                </a:solidFill>
              </a:rPr>
              <a:pPr eaLnBrk="1" hangingPunct="1"/>
              <a:t>58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6144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3.8</a:t>
            </a:r>
          </a:p>
        </p:txBody>
      </p:sp>
      <p:graphicFrame>
        <p:nvGraphicFramePr>
          <p:cNvPr id="294041" name="Group 153"/>
          <p:cNvGraphicFramePr>
            <a:graphicFrameLocks noGrp="1"/>
          </p:cNvGraphicFramePr>
          <p:nvPr>
            <p:ph sz="half" idx="1"/>
          </p:nvPr>
        </p:nvGraphicFramePr>
        <p:xfrm>
          <a:off x="2165350" y="839788"/>
          <a:ext cx="5118100" cy="5699590"/>
        </p:xfrm>
        <a:graphic>
          <a:graphicData uri="http://schemas.openxmlformats.org/drawingml/2006/table">
            <a:tbl>
              <a:tblPr/>
              <a:tblGrid>
                <a:gridCol w="544513"/>
                <a:gridCol w="544512"/>
                <a:gridCol w="544513"/>
                <a:gridCol w="542925"/>
                <a:gridCol w="908050"/>
                <a:gridCol w="1284287"/>
                <a:gridCol w="749300"/>
              </a:tblGrid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ABC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(ABC) + 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591" name="Object 149"/>
          <p:cNvGraphicFramePr>
            <a:graphicFrameLocks noGrp="1" noChangeAspect="1"/>
          </p:cNvGraphicFramePr>
          <p:nvPr>
            <p:ph sz="half" idx="2"/>
          </p:nvPr>
        </p:nvGraphicFramePr>
        <p:xfrm>
          <a:off x="3473450" y="292100"/>
          <a:ext cx="206851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3" imgW="1002865" imgH="241195" progId="Equation.3">
                  <p:embed/>
                </p:oleObj>
              </mc:Choice>
              <mc:Fallback>
                <p:oleObj name="Equation" r:id="rId3" imgW="100286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292100"/>
                        <a:ext cx="206851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2" name="AutoShape 152"/>
          <p:cNvSpPr>
            <a:spLocks noChangeArrowheads="1"/>
          </p:cNvSpPr>
          <p:nvPr/>
        </p:nvSpPr>
        <p:spPr bwMode="auto">
          <a:xfrm>
            <a:off x="5403850" y="2660650"/>
            <a:ext cx="3257550" cy="1179513"/>
          </a:xfrm>
          <a:prstGeom prst="wedgeRoundRectCallout">
            <a:avLst>
              <a:gd name="adj1" fmla="val -78458"/>
              <a:gd name="adj2" fmla="val -22407"/>
              <a:gd name="adj3" fmla="val 16667"/>
            </a:avLst>
          </a:prstGeom>
          <a:solidFill>
            <a:schemeClr val="accent1"/>
          </a:solidFill>
          <a:ln w="28575" algn="ctr">
            <a:solidFill>
              <a:srgbClr val="CC33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/>
              <a:t>Fill up the different input combinations</a:t>
            </a:r>
          </a:p>
        </p:txBody>
      </p:sp>
    </p:spTree>
    <p:extLst>
      <p:ext uri="{BB962C8B-B14F-4D97-AF65-F5344CB8AC3E}">
        <p14:creationId xmlns:p14="http://schemas.microsoft.com/office/powerpoint/2010/main" val="329055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624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27D36B6-F63C-4A54-A0F0-EB74D7BBDF2A}" type="slidenum">
              <a:rPr lang="en-GB" b="0">
                <a:solidFill>
                  <a:schemeClr val="tx2"/>
                </a:solidFill>
              </a:rPr>
              <a:pPr eaLnBrk="1" hangingPunct="1"/>
              <a:t>59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3.8</a:t>
            </a:r>
          </a:p>
        </p:txBody>
      </p:sp>
      <p:graphicFrame>
        <p:nvGraphicFramePr>
          <p:cNvPr id="188573" name="Group 157"/>
          <p:cNvGraphicFramePr>
            <a:graphicFrameLocks noGrp="1"/>
          </p:cNvGraphicFramePr>
          <p:nvPr>
            <p:ph sz="half" idx="1"/>
          </p:nvPr>
        </p:nvGraphicFramePr>
        <p:xfrm>
          <a:off x="2165350" y="839788"/>
          <a:ext cx="5118100" cy="5699590"/>
        </p:xfrm>
        <a:graphic>
          <a:graphicData uri="http://schemas.openxmlformats.org/drawingml/2006/table">
            <a:tbl>
              <a:tblPr/>
              <a:tblGrid>
                <a:gridCol w="544513"/>
                <a:gridCol w="544512"/>
                <a:gridCol w="544513"/>
                <a:gridCol w="542925"/>
                <a:gridCol w="908050"/>
                <a:gridCol w="1284287"/>
                <a:gridCol w="749300"/>
              </a:tblGrid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ABC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(ABC) + 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615" name="Object 149"/>
          <p:cNvGraphicFramePr>
            <a:graphicFrameLocks noGrp="1" noChangeAspect="1"/>
          </p:cNvGraphicFramePr>
          <p:nvPr>
            <p:ph sz="half" idx="2"/>
          </p:nvPr>
        </p:nvGraphicFramePr>
        <p:xfrm>
          <a:off x="3473450" y="292100"/>
          <a:ext cx="206851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3" imgW="1002865" imgH="241195" progId="Equation.3">
                  <p:embed/>
                </p:oleObj>
              </mc:Choice>
              <mc:Fallback>
                <p:oleObj name="Equation" r:id="rId3" imgW="100286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292100"/>
                        <a:ext cx="206851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16" name="AutoShape 150"/>
          <p:cNvSpPr>
            <a:spLocks noChangeArrowheads="1"/>
          </p:cNvSpPr>
          <p:nvPr/>
        </p:nvSpPr>
        <p:spPr bwMode="auto">
          <a:xfrm>
            <a:off x="7065963" y="1812925"/>
            <a:ext cx="1862137" cy="1196975"/>
          </a:xfrm>
          <a:prstGeom prst="wedgeRoundRectCallout">
            <a:avLst>
              <a:gd name="adj1" fmla="val -153495"/>
              <a:gd name="adj2" fmla="val -112069"/>
              <a:gd name="adj3" fmla="val 16667"/>
            </a:avLst>
          </a:prstGeom>
          <a:noFill/>
          <a:ln w="9525" algn="ctr">
            <a:solidFill>
              <a:srgbClr val="3750A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GB"/>
              <a:t>Only all input = 1, output = 1</a:t>
            </a:r>
          </a:p>
        </p:txBody>
      </p:sp>
    </p:spTree>
    <p:extLst>
      <p:ext uri="{BB962C8B-B14F-4D97-AF65-F5344CB8AC3E}">
        <p14:creationId xmlns:p14="http://schemas.microsoft.com/office/powerpoint/2010/main" val="26879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F3C8B44-F12B-45AA-8001-9DFD1569A6E4}" type="slidenum">
              <a:rPr lang="en-GB" b="0">
                <a:solidFill>
                  <a:schemeClr val="tx2"/>
                </a:solidFill>
              </a:rPr>
              <a:pPr eaLnBrk="1" hangingPunct="1"/>
              <a:t>6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481263" y="674688"/>
            <a:ext cx="3962400" cy="609600"/>
          </a:xfrm>
        </p:spPr>
        <p:txBody>
          <a:bodyPr/>
          <a:lstStyle/>
          <a:p>
            <a:pPr algn="ctr" eaLnBrk="1" hangingPunct="1"/>
            <a:r>
              <a:rPr lang="en-GB" sz="3200" dirty="0" smtClean="0">
                <a:solidFill>
                  <a:schemeClr val="tx1"/>
                </a:solidFill>
              </a:rPr>
              <a:t>Boolean Algebra</a:t>
            </a:r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533400" y="1220788"/>
            <a:ext cx="8153400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7850" indent="-390525">
              <a:lnSpc>
                <a:spcPct val="150000"/>
              </a:lnSpc>
              <a:spcBef>
                <a:spcPct val="20000"/>
              </a:spcBef>
              <a:buClr>
                <a:srgbClr val="5E51C1"/>
              </a:buClr>
              <a:buSzPct val="75000"/>
              <a:buFont typeface="Wingdings" pitchFamily="2" charset="2"/>
              <a:buNone/>
            </a:pPr>
            <a:r>
              <a:rPr lang="en-GB" sz="2800">
                <a:solidFill>
                  <a:srgbClr val="5E51C1"/>
                </a:solidFill>
              </a:rPr>
              <a:t>In general, it’s a mean to express the relationship between a logic circuit’s outputs and inputs</a:t>
            </a:r>
            <a:endParaRPr lang="en-GB" sz="2800">
              <a:solidFill>
                <a:srgbClr val="C22E00"/>
              </a:solidFill>
            </a:endParaRP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2819400" y="3041650"/>
            <a:ext cx="3124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3200" b="0">
                <a:solidFill>
                  <a:schemeClr val="tx2"/>
                </a:solidFill>
              </a:rPr>
              <a:t>Logic Circuit</a:t>
            </a:r>
          </a:p>
        </p:txBody>
      </p:sp>
      <p:grpSp>
        <p:nvGrpSpPr>
          <p:cNvPr id="8199" name="Group 16"/>
          <p:cNvGrpSpPr>
            <a:grpSpLocks/>
          </p:cNvGrpSpPr>
          <p:nvPr/>
        </p:nvGrpSpPr>
        <p:grpSpPr bwMode="auto">
          <a:xfrm>
            <a:off x="2057400" y="3270250"/>
            <a:ext cx="762000" cy="1219200"/>
            <a:chOff x="1296" y="2448"/>
            <a:chExt cx="480" cy="768"/>
          </a:xfrm>
        </p:grpSpPr>
        <p:sp>
          <p:nvSpPr>
            <p:cNvPr id="8213" name="Line 5"/>
            <p:cNvSpPr>
              <a:spLocks noChangeShapeType="1"/>
            </p:cNvSpPr>
            <p:nvPr/>
          </p:nvSpPr>
          <p:spPr bwMode="auto">
            <a:xfrm>
              <a:off x="1296" y="244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8214" name="Line 6"/>
            <p:cNvSpPr>
              <a:spLocks noChangeShapeType="1"/>
            </p:cNvSpPr>
            <p:nvPr/>
          </p:nvSpPr>
          <p:spPr bwMode="auto">
            <a:xfrm>
              <a:off x="1296" y="268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8215" name="Line 7"/>
            <p:cNvSpPr>
              <a:spLocks noChangeShapeType="1"/>
            </p:cNvSpPr>
            <p:nvPr/>
          </p:nvSpPr>
          <p:spPr bwMode="auto">
            <a:xfrm>
              <a:off x="1296" y="292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8216" name="Line 8"/>
            <p:cNvSpPr>
              <a:spLocks noChangeShapeType="1"/>
            </p:cNvSpPr>
            <p:nvPr/>
          </p:nvSpPr>
          <p:spPr bwMode="auto">
            <a:xfrm>
              <a:off x="1296" y="321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grpSp>
        <p:nvGrpSpPr>
          <p:cNvPr id="8200" name="Group 27"/>
          <p:cNvGrpSpPr>
            <a:grpSpLocks/>
          </p:cNvGrpSpPr>
          <p:nvPr/>
        </p:nvGrpSpPr>
        <p:grpSpPr bwMode="auto">
          <a:xfrm>
            <a:off x="5943600" y="3575050"/>
            <a:ext cx="838200" cy="533400"/>
            <a:chOff x="3744" y="2252"/>
            <a:chExt cx="528" cy="336"/>
          </a:xfrm>
        </p:grpSpPr>
        <p:sp>
          <p:nvSpPr>
            <p:cNvPr id="8211" name="Line 9"/>
            <p:cNvSpPr>
              <a:spLocks noChangeShapeType="1"/>
            </p:cNvSpPr>
            <p:nvPr/>
          </p:nvSpPr>
          <p:spPr bwMode="auto">
            <a:xfrm>
              <a:off x="3744" y="2252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8212" name="Line 10"/>
            <p:cNvSpPr>
              <a:spLocks noChangeShapeType="1"/>
            </p:cNvSpPr>
            <p:nvPr/>
          </p:nvSpPr>
          <p:spPr bwMode="auto">
            <a:xfrm>
              <a:off x="3744" y="258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6934200" y="3346450"/>
            <a:ext cx="6096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rgbClr val="FF0000"/>
                </a:solidFill>
              </a:rPr>
              <a:t>X</a:t>
            </a:r>
            <a:endParaRPr lang="en-GB" b="0" baseline="-25000">
              <a:solidFill>
                <a:srgbClr val="FF0000"/>
              </a:solidFill>
            </a:endParaRPr>
          </a:p>
          <a:p>
            <a:pPr eaLnBrk="1" hangingPunct="1"/>
            <a:endParaRPr lang="en-GB" sz="1000" b="0" baseline="-25000">
              <a:solidFill>
                <a:srgbClr val="FF0000"/>
              </a:solidFill>
            </a:endParaRPr>
          </a:p>
          <a:p>
            <a:pPr eaLnBrk="1" hangingPunct="1"/>
            <a:r>
              <a:rPr lang="en-GB" b="0">
                <a:solidFill>
                  <a:srgbClr val="FF0000"/>
                </a:solidFill>
              </a:rPr>
              <a:t>Y</a:t>
            </a:r>
            <a:endParaRPr lang="en-GB" b="0" baseline="-25000">
              <a:solidFill>
                <a:srgbClr val="FF0000"/>
              </a:solidFill>
            </a:endParaRP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1600200" y="3041650"/>
            <a:ext cx="404813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GB" b="0"/>
              <a:t>A</a:t>
            </a:r>
          </a:p>
          <a:p>
            <a:pPr eaLnBrk="1" hangingPunct="1">
              <a:lnSpc>
                <a:spcPct val="85000"/>
              </a:lnSpc>
            </a:pPr>
            <a:endParaRPr lang="en-GB" sz="800" b="0"/>
          </a:p>
          <a:p>
            <a:pPr eaLnBrk="1" hangingPunct="1">
              <a:lnSpc>
                <a:spcPct val="85000"/>
              </a:lnSpc>
            </a:pPr>
            <a:r>
              <a:rPr lang="en-GB" b="0"/>
              <a:t>B</a:t>
            </a:r>
          </a:p>
          <a:p>
            <a:pPr eaLnBrk="1" hangingPunct="1">
              <a:lnSpc>
                <a:spcPct val="85000"/>
              </a:lnSpc>
            </a:pPr>
            <a:endParaRPr lang="en-GB" sz="800" b="0"/>
          </a:p>
          <a:p>
            <a:pPr eaLnBrk="1" hangingPunct="1">
              <a:lnSpc>
                <a:spcPct val="85000"/>
              </a:lnSpc>
            </a:pPr>
            <a:r>
              <a:rPr lang="en-GB" b="0"/>
              <a:t>C</a:t>
            </a:r>
          </a:p>
          <a:p>
            <a:pPr eaLnBrk="1" hangingPunct="1">
              <a:lnSpc>
                <a:spcPct val="85000"/>
              </a:lnSpc>
            </a:pPr>
            <a:endParaRPr lang="en-GB" sz="800" b="0"/>
          </a:p>
          <a:p>
            <a:pPr eaLnBrk="1" hangingPunct="1">
              <a:lnSpc>
                <a:spcPct val="85000"/>
              </a:lnSpc>
            </a:pPr>
            <a:r>
              <a:rPr lang="en-GB" b="0"/>
              <a:t>D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3292475" y="5114925"/>
            <a:ext cx="2667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rgbClr val="008000"/>
                </a:solidFill>
              </a:rPr>
              <a:t>X</a:t>
            </a:r>
            <a:r>
              <a:rPr lang="en-GB" b="0" baseline="-25000">
                <a:solidFill>
                  <a:srgbClr val="008000"/>
                </a:solidFill>
              </a:rPr>
              <a:t> </a:t>
            </a:r>
            <a:r>
              <a:rPr lang="en-GB" b="0">
                <a:solidFill>
                  <a:srgbClr val="008000"/>
                </a:solidFill>
              </a:rPr>
              <a:t>= F</a:t>
            </a:r>
            <a:r>
              <a:rPr lang="en-GB" b="0" baseline="-25000">
                <a:solidFill>
                  <a:srgbClr val="008000"/>
                </a:solidFill>
              </a:rPr>
              <a:t>1</a:t>
            </a:r>
            <a:r>
              <a:rPr lang="en-GB" b="0">
                <a:solidFill>
                  <a:srgbClr val="008000"/>
                </a:solidFill>
              </a:rPr>
              <a:t>(A,B,C,D)</a:t>
            </a:r>
          </a:p>
          <a:p>
            <a:pPr eaLnBrk="1" hangingPunct="1"/>
            <a:r>
              <a:rPr lang="en-GB" b="0">
                <a:solidFill>
                  <a:srgbClr val="008000"/>
                </a:solidFill>
              </a:rPr>
              <a:t>Y = F</a:t>
            </a:r>
            <a:r>
              <a:rPr lang="en-GB" b="0" baseline="-25000">
                <a:solidFill>
                  <a:srgbClr val="008000"/>
                </a:solidFill>
              </a:rPr>
              <a:t>2</a:t>
            </a:r>
            <a:r>
              <a:rPr lang="en-GB" b="0">
                <a:solidFill>
                  <a:srgbClr val="008000"/>
                </a:solidFill>
              </a:rPr>
              <a:t>(A,B,C,D)</a:t>
            </a:r>
          </a:p>
        </p:txBody>
      </p:sp>
      <p:sp>
        <p:nvSpPr>
          <p:cNvPr id="10258" name="Oval 18"/>
          <p:cNvSpPr>
            <a:spLocks noChangeArrowheads="1"/>
          </p:cNvSpPr>
          <p:nvPr/>
        </p:nvSpPr>
        <p:spPr bwMode="auto">
          <a:xfrm>
            <a:off x="1387475" y="2813050"/>
            <a:ext cx="762000" cy="2057400"/>
          </a:xfrm>
          <a:prstGeom prst="ellips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V="1">
            <a:off x="1147763" y="4413250"/>
            <a:ext cx="315912" cy="569913"/>
          </a:xfrm>
          <a:prstGeom prst="line">
            <a:avLst/>
          </a:prstGeom>
          <a:noFill/>
          <a:ln w="28575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320675" y="4946650"/>
            <a:ext cx="249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chemeClr val="tx1"/>
                </a:solidFill>
              </a:rPr>
              <a:t>Boolean variables</a:t>
            </a:r>
          </a:p>
        </p:txBody>
      </p:sp>
      <p:sp>
        <p:nvSpPr>
          <p:cNvPr id="8207" name="Text Box 2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</a:t>
            </a:r>
          </a:p>
        </p:txBody>
      </p:sp>
      <p:sp>
        <p:nvSpPr>
          <p:cNvPr id="10264" name="Oval 24"/>
          <p:cNvSpPr>
            <a:spLocks noChangeArrowheads="1"/>
          </p:cNvSpPr>
          <p:nvPr/>
        </p:nvSpPr>
        <p:spPr bwMode="auto">
          <a:xfrm>
            <a:off x="6837363" y="3176588"/>
            <a:ext cx="762000" cy="1358900"/>
          </a:xfrm>
          <a:prstGeom prst="ellips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 flipH="1" flipV="1">
            <a:off x="7127875" y="4559300"/>
            <a:ext cx="101600" cy="387350"/>
          </a:xfrm>
          <a:prstGeom prst="line">
            <a:avLst/>
          </a:prstGeom>
          <a:noFill/>
          <a:ln w="28575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6019800" y="5108575"/>
            <a:ext cx="249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chemeClr val="tx1"/>
                </a:solidFill>
              </a:rPr>
              <a:t>Boolean variables</a:t>
            </a:r>
          </a:p>
        </p:txBody>
      </p:sp>
    </p:spTree>
    <p:extLst>
      <p:ext uri="{BB962C8B-B14F-4D97-AF65-F5344CB8AC3E}">
        <p14:creationId xmlns:p14="http://schemas.microsoft.com/office/powerpoint/2010/main" val="188441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1" grpId="0"/>
      <p:bldP spid="10252" grpId="0"/>
      <p:bldP spid="10255" grpId="0"/>
      <p:bldP spid="10258" grpId="0" animBg="1"/>
      <p:bldP spid="10259" grpId="0" animBg="1"/>
      <p:bldP spid="10260" grpId="0"/>
      <p:bldP spid="10264" grpId="0" animBg="1"/>
      <p:bldP spid="10265" grpId="0" animBg="1"/>
      <p:bldP spid="1026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634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B895BD3-A90E-47E9-B89E-29DE120211DD}" type="slidenum">
              <a:rPr lang="en-GB" b="0">
                <a:solidFill>
                  <a:schemeClr val="tx2"/>
                </a:solidFill>
              </a:rPr>
              <a:pPr eaLnBrk="1" hangingPunct="1"/>
              <a:t>60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3.8</a:t>
            </a:r>
          </a:p>
        </p:txBody>
      </p:sp>
      <p:graphicFrame>
        <p:nvGraphicFramePr>
          <p:cNvPr id="180395" name="Group 171"/>
          <p:cNvGraphicFramePr>
            <a:graphicFrameLocks noGrp="1"/>
          </p:cNvGraphicFramePr>
          <p:nvPr>
            <p:ph sz="half" idx="1"/>
          </p:nvPr>
        </p:nvGraphicFramePr>
        <p:xfrm>
          <a:off x="2165350" y="839788"/>
          <a:ext cx="5118100" cy="5699590"/>
        </p:xfrm>
        <a:graphic>
          <a:graphicData uri="http://schemas.openxmlformats.org/drawingml/2006/table">
            <a:tbl>
              <a:tblPr/>
              <a:tblGrid>
                <a:gridCol w="544513"/>
                <a:gridCol w="544512"/>
                <a:gridCol w="544513"/>
                <a:gridCol w="542925"/>
                <a:gridCol w="908050"/>
                <a:gridCol w="1284287"/>
                <a:gridCol w="749300"/>
              </a:tblGrid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ABC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(ABC) + 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3639" name="Object 149"/>
          <p:cNvGraphicFramePr>
            <a:graphicFrameLocks noGrp="1" noChangeAspect="1"/>
          </p:cNvGraphicFramePr>
          <p:nvPr>
            <p:ph sz="half" idx="2"/>
          </p:nvPr>
        </p:nvGraphicFramePr>
        <p:xfrm>
          <a:off x="3473450" y="292100"/>
          <a:ext cx="206851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3" imgW="1002865" imgH="241195" progId="Equation.3">
                  <p:embed/>
                </p:oleObj>
              </mc:Choice>
              <mc:Fallback>
                <p:oleObj name="Equation" r:id="rId3" imgW="100286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292100"/>
                        <a:ext cx="206851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40" name="AutoShape 150"/>
          <p:cNvSpPr>
            <a:spLocks noChangeArrowheads="1"/>
          </p:cNvSpPr>
          <p:nvPr/>
        </p:nvSpPr>
        <p:spPr bwMode="auto">
          <a:xfrm>
            <a:off x="7480300" y="1812925"/>
            <a:ext cx="1314450" cy="1895475"/>
          </a:xfrm>
          <a:prstGeom prst="wedgeRoundRectCallout">
            <a:avLst>
              <a:gd name="adj1" fmla="val -129468"/>
              <a:gd name="adj2" fmla="val -89194"/>
              <a:gd name="adj3" fmla="val 16667"/>
            </a:avLst>
          </a:prstGeom>
          <a:noFill/>
          <a:ln w="9525" algn="ctr">
            <a:solidFill>
              <a:srgbClr val="3750A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GB"/>
              <a:t>any input = 1, output = 1</a:t>
            </a:r>
          </a:p>
        </p:txBody>
      </p:sp>
    </p:spTree>
    <p:extLst>
      <p:ext uri="{BB962C8B-B14F-4D97-AF65-F5344CB8AC3E}">
        <p14:creationId xmlns:p14="http://schemas.microsoft.com/office/powerpoint/2010/main" val="30965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645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72DF381-7FA1-4392-B550-3876D88AA9BE}" type="slidenum">
              <a:rPr lang="en-GB" b="0">
                <a:solidFill>
                  <a:schemeClr val="tx2"/>
                </a:solidFill>
              </a:rPr>
              <a:pPr eaLnBrk="1" hangingPunct="1"/>
              <a:t>61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6451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3.8</a:t>
            </a:r>
          </a:p>
        </p:txBody>
      </p:sp>
      <p:graphicFrame>
        <p:nvGraphicFramePr>
          <p:cNvPr id="183456" name="Group 160"/>
          <p:cNvGraphicFramePr>
            <a:graphicFrameLocks noGrp="1"/>
          </p:cNvGraphicFramePr>
          <p:nvPr>
            <p:ph sz="half" idx="1"/>
          </p:nvPr>
        </p:nvGraphicFramePr>
        <p:xfrm>
          <a:off x="1949450" y="839788"/>
          <a:ext cx="5118100" cy="5699590"/>
        </p:xfrm>
        <a:graphic>
          <a:graphicData uri="http://schemas.openxmlformats.org/drawingml/2006/table">
            <a:tbl>
              <a:tblPr/>
              <a:tblGrid>
                <a:gridCol w="544513"/>
                <a:gridCol w="544512"/>
                <a:gridCol w="544513"/>
                <a:gridCol w="542925"/>
                <a:gridCol w="908050"/>
                <a:gridCol w="1284287"/>
                <a:gridCol w="749300"/>
              </a:tblGrid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ABC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(ABC) + 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7BD"/>
                    </a:solidFil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4663" name="Object 149"/>
          <p:cNvGraphicFramePr>
            <a:graphicFrameLocks noGrp="1" noChangeAspect="1"/>
          </p:cNvGraphicFramePr>
          <p:nvPr>
            <p:ph sz="half" idx="2"/>
          </p:nvPr>
        </p:nvGraphicFramePr>
        <p:xfrm>
          <a:off x="3473450" y="292100"/>
          <a:ext cx="206851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3" imgW="1002865" imgH="241195" progId="Equation.3">
                  <p:embed/>
                </p:oleObj>
              </mc:Choice>
              <mc:Fallback>
                <p:oleObj name="Equation" r:id="rId3" imgW="100286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292100"/>
                        <a:ext cx="206851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64" name="AutoShape 150"/>
          <p:cNvSpPr>
            <a:spLocks noChangeArrowheads="1"/>
          </p:cNvSpPr>
          <p:nvPr/>
        </p:nvSpPr>
        <p:spPr bwMode="auto">
          <a:xfrm>
            <a:off x="7215188" y="1812925"/>
            <a:ext cx="1662112" cy="1581150"/>
          </a:xfrm>
          <a:prstGeom prst="wedgeRoundRectCallout">
            <a:avLst>
              <a:gd name="adj1" fmla="val -80796"/>
              <a:gd name="adj2" fmla="val -96986"/>
              <a:gd name="adj3" fmla="val 16667"/>
            </a:avLst>
          </a:prstGeom>
          <a:noFill/>
          <a:ln w="9525" algn="ctr">
            <a:solidFill>
              <a:srgbClr val="3750A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GB"/>
              <a:t>output 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GB"/>
              <a:t>= inverted input</a:t>
            </a:r>
          </a:p>
        </p:txBody>
      </p:sp>
    </p:spTree>
    <p:extLst>
      <p:ext uri="{BB962C8B-B14F-4D97-AF65-F5344CB8AC3E}">
        <p14:creationId xmlns:p14="http://schemas.microsoft.com/office/powerpoint/2010/main" val="42137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655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DB4786F-9A7F-4B4A-98CA-9925F160D0B2}" type="slidenum">
              <a:rPr lang="en-GB" b="0">
                <a:solidFill>
                  <a:schemeClr val="tx2"/>
                </a:solidFill>
              </a:rPr>
              <a:pPr eaLnBrk="1" hangingPunct="1"/>
              <a:t>62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3.8</a:t>
            </a:r>
          </a:p>
        </p:txBody>
      </p:sp>
      <p:graphicFrame>
        <p:nvGraphicFramePr>
          <p:cNvPr id="185504" name="Group 160"/>
          <p:cNvGraphicFramePr>
            <a:graphicFrameLocks noGrp="1"/>
          </p:cNvGraphicFramePr>
          <p:nvPr>
            <p:ph sz="half" idx="1"/>
          </p:nvPr>
        </p:nvGraphicFramePr>
        <p:xfrm>
          <a:off x="2165350" y="839788"/>
          <a:ext cx="5118100" cy="5699590"/>
        </p:xfrm>
        <a:graphic>
          <a:graphicData uri="http://schemas.openxmlformats.org/drawingml/2006/table">
            <a:tbl>
              <a:tblPr/>
              <a:tblGrid>
                <a:gridCol w="544513"/>
                <a:gridCol w="544512"/>
                <a:gridCol w="544513"/>
                <a:gridCol w="542925"/>
                <a:gridCol w="908050"/>
                <a:gridCol w="1284287"/>
                <a:gridCol w="749300"/>
              </a:tblGrid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ABC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(ABC) + 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5687" name="Object 149"/>
          <p:cNvGraphicFramePr>
            <a:graphicFrameLocks noGrp="1" noChangeAspect="1"/>
          </p:cNvGraphicFramePr>
          <p:nvPr>
            <p:ph sz="half" idx="2"/>
          </p:nvPr>
        </p:nvGraphicFramePr>
        <p:xfrm>
          <a:off x="1514475" y="274638"/>
          <a:ext cx="17684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3" imgW="1002865" imgH="241195" progId="Equation.3">
                  <p:embed/>
                </p:oleObj>
              </mc:Choice>
              <mc:Fallback>
                <p:oleObj name="Equation" r:id="rId3" imgW="100286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274638"/>
                        <a:ext cx="17684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688" name="Rectangle 151"/>
          <p:cNvSpPr>
            <a:spLocks noChangeArrowheads="1"/>
          </p:cNvSpPr>
          <p:nvPr/>
        </p:nvSpPr>
        <p:spPr bwMode="auto">
          <a:xfrm>
            <a:off x="3778250" y="228600"/>
            <a:ext cx="44465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GB" b="0">
                <a:solidFill>
                  <a:srgbClr val="3E5AB2"/>
                </a:solidFill>
              </a:rPr>
              <a:t>when A=0, B=1, C=1, D=1, Y = </a:t>
            </a:r>
            <a:r>
              <a:rPr lang="en-GB">
                <a:solidFill>
                  <a:srgbClr val="CC3300"/>
                </a:solidFill>
              </a:rPr>
              <a:t>0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34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6656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F53735E-C861-4F33-83B7-CC9E9F196862}" type="slidenum">
              <a:rPr lang="en-GB" b="0">
                <a:solidFill>
                  <a:schemeClr val="tx2"/>
                </a:solidFill>
              </a:rPr>
              <a:pPr eaLnBrk="1" hangingPunct="1"/>
              <a:t>63</a:t>
            </a:fld>
            <a:endParaRPr lang="en-GB" sz="1400" b="0">
              <a:solidFill>
                <a:schemeClr val="tx2"/>
              </a:solidFill>
            </a:endParaRPr>
          </a:p>
        </p:txBody>
      </p:sp>
      <p:graphicFrame>
        <p:nvGraphicFramePr>
          <p:cNvPr id="66564" name="Object 2"/>
          <p:cNvGraphicFramePr>
            <a:graphicFrameLocks noChangeAspect="1"/>
          </p:cNvGraphicFramePr>
          <p:nvPr/>
        </p:nvGraphicFramePr>
        <p:xfrm>
          <a:off x="3008313" y="1804988"/>
          <a:ext cx="22145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Equation" r:id="rId3" imgW="1002865" imgH="241195" progId="Equation.3">
                  <p:embed/>
                </p:oleObj>
              </mc:Choice>
              <mc:Fallback>
                <p:oleObj name="Equation" r:id="rId3" imgW="100286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1804988"/>
                        <a:ext cx="22145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Text Box 3"/>
          <p:cNvSpPr txBox="1">
            <a:spLocks noChangeArrowheads="1"/>
          </p:cNvSpPr>
          <p:nvPr/>
        </p:nvSpPr>
        <p:spPr bwMode="auto">
          <a:xfrm>
            <a:off x="2284413" y="2365375"/>
            <a:ext cx="39909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GB" b="0">
                <a:solidFill>
                  <a:srgbClr val="3E5AB2"/>
                </a:solidFill>
              </a:rPr>
              <a:t>when A=0, B=1, C=1and D=1</a:t>
            </a:r>
          </a:p>
        </p:txBody>
      </p:sp>
      <p:sp>
        <p:nvSpPr>
          <p:cNvPr id="66566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3.8</a:t>
            </a:r>
          </a:p>
        </p:txBody>
      </p:sp>
      <p:graphicFrame>
        <p:nvGraphicFramePr>
          <p:cNvPr id="277509" name="Object 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160713" y="3187700"/>
          <a:ext cx="228758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Equation" r:id="rId5" imgW="990170" imgH="241195" progId="Equation.3">
                  <p:embed/>
                </p:oleObj>
              </mc:Choice>
              <mc:Fallback>
                <p:oleObj name="Equation" r:id="rId5" imgW="99017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3187700"/>
                        <a:ext cx="2287587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1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97263" y="3829050"/>
          <a:ext cx="9969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Equation" r:id="rId7" imgW="431613" imgH="215806" progId="Equation.3">
                  <p:embed/>
                </p:oleObj>
              </mc:Choice>
              <mc:Fallback>
                <p:oleObj name="Equation" r:id="rId7" imgW="43161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63" y="3829050"/>
                        <a:ext cx="9969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4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492500" y="4410075"/>
          <a:ext cx="7096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Equation" r:id="rId9" imgW="291973" imgH="203112" progId="Equation.3">
                  <p:embed/>
                </p:oleObj>
              </mc:Choice>
              <mc:Fallback>
                <p:oleObj name="Equation" r:id="rId9" imgW="29197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410075"/>
                        <a:ext cx="70961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Text Box 13"/>
          <p:cNvSpPr txBox="1">
            <a:spLocks noChangeArrowheads="1"/>
          </p:cNvSpPr>
          <p:nvPr/>
        </p:nvSpPr>
        <p:spPr bwMode="auto">
          <a:xfrm>
            <a:off x="765175" y="781050"/>
            <a:ext cx="75819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b="0"/>
              <a:t>Another way of working out the output value: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b="0"/>
              <a:t>(substitute the input values into the expression)</a:t>
            </a:r>
          </a:p>
        </p:txBody>
      </p:sp>
      <p:graphicFrame>
        <p:nvGraphicFramePr>
          <p:cNvPr id="277521" name="Object 1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513138" y="5073650"/>
          <a:ext cx="60483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Equation" r:id="rId11" imgW="241091" imgH="177646" progId="Equation.3">
                  <p:embed/>
                </p:oleObj>
              </mc:Choice>
              <mc:Fallback>
                <p:oleObj name="Equation" r:id="rId11" imgW="241091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5073650"/>
                        <a:ext cx="60483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65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7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675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B27758F-8731-48DB-AFA3-576FD8ECF4D8}" type="slidenum">
              <a:rPr lang="en-GB" b="0">
                <a:solidFill>
                  <a:schemeClr val="tx2"/>
                </a:solidFill>
              </a:rPr>
              <a:pPr eaLnBrk="1" hangingPunct="1"/>
              <a:t>64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9713" y="555625"/>
            <a:ext cx="2851150" cy="628650"/>
          </a:xfrm>
        </p:spPr>
        <p:txBody>
          <a:bodyPr/>
          <a:lstStyle/>
          <a:p>
            <a:pPr algn="ctr" eaLnBrk="1" hangingPunct="1"/>
            <a:r>
              <a:rPr lang="en-GB" sz="3200" smtClean="0">
                <a:solidFill>
                  <a:schemeClr val="tx1"/>
                </a:solidFill>
              </a:rPr>
              <a:t>NOR Gate</a:t>
            </a:r>
          </a:p>
        </p:txBody>
      </p:sp>
      <p:graphicFrame>
        <p:nvGraphicFramePr>
          <p:cNvPr id="190516" name="Group 52"/>
          <p:cNvGraphicFramePr>
            <a:graphicFrameLocks noGrp="1"/>
          </p:cNvGraphicFramePr>
          <p:nvPr>
            <p:ph sz="half" idx="1"/>
          </p:nvPr>
        </p:nvGraphicFramePr>
        <p:xfrm>
          <a:off x="4991100" y="1736725"/>
          <a:ext cx="2705100" cy="2501901"/>
        </p:xfrm>
        <a:graphic>
          <a:graphicData uri="http://schemas.openxmlformats.org/drawingml/2006/table">
            <a:tbl>
              <a:tblPr/>
              <a:tblGrid>
                <a:gridCol w="914400"/>
                <a:gridCol w="931863"/>
                <a:gridCol w="85883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15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3.3</a:t>
            </a: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1462088" y="4791075"/>
            <a:ext cx="5767387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>
                <a:solidFill>
                  <a:srgbClr val="CC3300"/>
                </a:solidFill>
              </a:rPr>
              <a:t>Only all</a:t>
            </a:r>
            <a:r>
              <a:rPr lang="en-GB"/>
              <a:t> inputs = 0 then output = 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>
                <a:solidFill>
                  <a:srgbClr val="CC3300"/>
                </a:solidFill>
              </a:rPr>
              <a:t>Any</a:t>
            </a:r>
            <a:r>
              <a:rPr lang="en-GB"/>
              <a:t> input = 1, output = 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/>
              <a:t>Has 1 output and minimum of 2 inputs</a:t>
            </a:r>
          </a:p>
        </p:txBody>
      </p:sp>
      <p:sp>
        <p:nvSpPr>
          <p:cNvPr id="190496" name="Text Box 32"/>
          <p:cNvSpPr txBox="1">
            <a:spLocks noChangeArrowheads="1"/>
          </p:cNvSpPr>
          <p:nvPr/>
        </p:nvSpPr>
        <p:spPr bwMode="auto">
          <a:xfrm>
            <a:off x="5238750" y="1131888"/>
            <a:ext cx="2411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>
                <a:solidFill>
                  <a:srgbClr val="CC3300"/>
                </a:solidFill>
              </a:rPr>
              <a:t>Truth Table</a:t>
            </a:r>
          </a:p>
        </p:txBody>
      </p:sp>
      <p:sp>
        <p:nvSpPr>
          <p:cNvPr id="190505" name="Text Box 41"/>
          <p:cNvSpPr txBox="1">
            <a:spLocks noChangeArrowheads="1"/>
          </p:cNvSpPr>
          <p:nvPr/>
        </p:nvSpPr>
        <p:spPr bwMode="auto">
          <a:xfrm>
            <a:off x="1276350" y="1325563"/>
            <a:ext cx="2411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>
                <a:solidFill>
                  <a:srgbClr val="CC3300"/>
                </a:solidFill>
              </a:rPr>
              <a:t>Symbol</a:t>
            </a:r>
          </a:p>
        </p:txBody>
      </p:sp>
      <p:sp>
        <p:nvSpPr>
          <p:cNvPr id="190506" name="Text Box 42"/>
          <p:cNvSpPr txBox="1">
            <a:spLocks noChangeArrowheads="1"/>
          </p:cNvSpPr>
          <p:nvPr/>
        </p:nvSpPr>
        <p:spPr bwMode="auto">
          <a:xfrm>
            <a:off x="1223963" y="3017838"/>
            <a:ext cx="2925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>
                <a:solidFill>
                  <a:srgbClr val="CC3300"/>
                </a:solidFill>
              </a:rPr>
              <a:t>Boolean Equation</a:t>
            </a:r>
          </a:p>
        </p:txBody>
      </p:sp>
      <p:sp>
        <p:nvSpPr>
          <p:cNvPr id="190507" name="Text Box 43"/>
          <p:cNvSpPr txBox="1">
            <a:spLocks noChangeArrowheads="1"/>
          </p:cNvSpPr>
          <p:nvPr/>
        </p:nvSpPr>
        <p:spPr bwMode="auto">
          <a:xfrm>
            <a:off x="1319213" y="4243388"/>
            <a:ext cx="1081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>
                <a:solidFill>
                  <a:srgbClr val="CC3300"/>
                </a:solidFill>
              </a:rPr>
              <a:t>Note: 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427163" y="1919288"/>
            <a:ext cx="2549525" cy="822325"/>
            <a:chOff x="899" y="1209"/>
            <a:chExt cx="1606" cy="518"/>
          </a:xfrm>
        </p:grpSpPr>
        <p:sp>
          <p:nvSpPr>
            <p:cNvPr id="67623" name="AutoShape 34"/>
            <p:cNvSpPr>
              <a:spLocks noChangeArrowheads="1"/>
            </p:cNvSpPr>
            <p:nvPr/>
          </p:nvSpPr>
          <p:spPr bwMode="auto">
            <a:xfrm rot="10800000">
              <a:off x="1311" y="1257"/>
              <a:ext cx="544" cy="384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4" name="Line 35"/>
            <p:cNvSpPr>
              <a:spLocks noChangeShapeType="1"/>
            </p:cNvSpPr>
            <p:nvPr/>
          </p:nvSpPr>
          <p:spPr bwMode="auto">
            <a:xfrm>
              <a:off x="1173" y="1367"/>
              <a:ext cx="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7625" name="Line 36"/>
            <p:cNvSpPr>
              <a:spLocks noChangeShapeType="1"/>
            </p:cNvSpPr>
            <p:nvPr/>
          </p:nvSpPr>
          <p:spPr bwMode="auto">
            <a:xfrm>
              <a:off x="1172" y="1538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7626" name="Line 37"/>
            <p:cNvSpPr>
              <a:spLocks noChangeShapeType="1"/>
            </p:cNvSpPr>
            <p:nvPr/>
          </p:nvSpPr>
          <p:spPr bwMode="auto">
            <a:xfrm>
              <a:off x="1930" y="1449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7627" name="Text Box 38"/>
            <p:cNvSpPr txBox="1">
              <a:spLocks noChangeArrowheads="1"/>
            </p:cNvSpPr>
            <p:nvPr/>
          </p:nvSpPr>
          <p:spPr bwMode="auto">
            <a:xfrm>
              <a:off x="1458" y="129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67628" name="Text Box 39"/>
            <p:cNvSpPr txBox="1">
              <a:spLocks noChangeArrowheads="1"/>
            </p:cNvSpPr>
            <p:nvPr/>
          </p:nvSpPr>
          <p:spPr bwMode="auto">
            <a:xfrm>
              <a:off x="899" y="1209"/>
              <a:ext cx="25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  <a:p>
              <a:pPr eaLnBrk="1" hangingPunct="1"/>
              <a:r>
                <a:rPr lang="en-GB"/>
                <a:t>B</a:t>
              </a:r>
            </a:p>
          </p:txBody>
        </p:sp>
        <p:sp>
          <p:nvSpPr>
            <p:cNvPr id="67629" name="Text Box 40"/>
            <p:cNvSpPr txBox="1">
              <a:spLocks noChangeArrowheads="1"/>
            </p:cNvSpPr>
            <p:nvPr/>
          </p:nvSpPr>
          <p:spPr bwMode="auto">
            <a:xfrm>
              <a:off x="2170" y="1288"/>
              <a:ext cx="3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  <p:sp>
          <p:nvSpPr>
            <p:cNvPr id="67630" name="Oval 44"/>
            <p:cNvSpPr>
              <a:spLocks noChangeArrowheads="1"/>
            </p:cNvSpPr>
            <p:nvPr/>
          </p:nvSpPr>
          <p:spPr bwMode="auto">
            <a:xfrm>
              <a:off x="1863" y="1393"/>
              <a:ext cx="95" cy="9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90509" name="Object 45"/>
          <p:cNvGraphicFramePr>
            <a:graphicFrameLocks noGrp="1" noChangeAspect="1"/>
          </p:cNvGraphicFramePr>
          <p:nvPr>
            <p:ph sz="half" idx="2"/>
          </p:nvPr>
        </p:nvGraphicFramePr>
        <p:xfrm>
          <a:off x="1687513" y="3489325"/>
          <a:ext cx="1736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3" imgW="660113" imgH="203112" progId="Equation.3">
                  <p:embed/>
                </p:oleObj>
              </mc:Choice>
              <mc:Fallback>
                <p:oleObj name="Equation" r:id="rId3" imgW="66011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3489325"/>
                        <a:ext cx="17367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119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9" grpId="0"/>
      <p:bldP spid="190496" grpId="0"/>
      <p:bldP spid="190505" grpId="0"/>
      <p:bldP spid="190506" grpId="0"/>
      <p:bldP spid="19050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686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4B263A5-91E0-437C-BDF0-176E4F6AD687}" type="slidenum">
              <a:rPr lang="en-GB" b="0">
                <a:solidFill>
                  <a:schemeClr val="tx2"/>
                </a:solidFill>
              </a:rPr>
              <a:pPr eaLnBrk="1" hangingPunct="1"/>
              <a:t>65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6861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3.2</a:t>
            </a:r>
          </a:p>
        </p:txBody>
      </p:sp>
      <p:sp>
        <p:nvSpPr>
          <p:cNvPr id="68613" name="Text Box 3"/>
          <p:cNvSpPr txBox="1">
            <a:spLocks noChangeArrowheads="1"/>
          </p:cNvSpPr>
          <p:nvPr/>
        </p:nvSpPr>
        <p:spPr bwMode="auto">
          <a:xfrm>
            <a:off x="1397000" y="796925"/>
            <a:ext cx="4821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0"/>
              <a:t>Complete the X waveform:</a:t>
            </a:r>
          </a:p>
        </p:txBody>
      </p:sp>
      <p:grpSp>
        <p:nvGrpSpPr>
          <p:cNvPr id="68614" name="Group 12"/>
          <p:cNvGrpSpPr>
            <a:grpSpLocks/>
          </p:cNvGrpSpPr>
          <p:nvPr/>
        </p:nvGrpSpPr>
        <p:grpSpPr bwMode="auto">
          <a:xfrm>
            <a:off x="1512888" y="2693988"/>
            <a:ext cx="6069012" cy="511175"/>
            <a:chOff x="953" y="1697"/>
            <a:chExt cx="3823" cy="322"/>
          </a:xfrm>
        </p:grpSpPr>
        <p:grpSp>
          <p:nvGrpSpPr>
            <p:cNvPr id="68638" name="Group 13"/>
            <p:cNvGrpSpPr>
              <a:grpSpLocks/>
            </p:cNvGrpSpPr>
            <p:nvPr/>
          </p:nvGrpSpPr>
          <p:grpSpPr bwMode="auto">
            <a:xfrm>
              <a:off x="953" y="1697"/>
              <a:ext cx="447" cy="322"/>
              <a:chOff x="953" y="1697"/>
              <a:chExt cx="447" cy="322"/>
            </a:xfrm>
          </p:grpSpPr>
          <p:sp>
            <p:nvSpPr>
              <p:cNvPr id="68675" name="Line 14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8676" name="Line 15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8677" name="Line 16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8678" name="Line 17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68639" name="Group 18"/>
            <p:cNvGrpSpPr>
              <a:grpSpLocks/>
            </p:cNvGrpSpPr>
            <p:nvPr/>
          </p:nvGrpSpPr>
          <p:grpSpPr bwMode="auto">
            <a:xfrm>
              <a:off x="2752" y="1697"/>
              <a:ext cx="447" cy="322"/>
              <a:chOff x="953" y="1697"/>
              <a:chExt cx="447" cy="322"/>
            </a:xfrm>
          </p:grpSpPr>
          <p:sp>
            <p:nvSpPr>
              <p:cNvPr id="68671" name="Line 19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8672" name="Line 20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8673" name="Line 21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8674" name="Line 22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68640" name="Group 23"/>
            <p:cNvGrpSpPr>
              <a:grpSpLocks/>
            </p:cNvGrpSpPr>
            <p:nvPr/>
          </p:nvGrpSpPr>
          <p:grpSpPr bwMode="auto">
            <a:xfrm>
              <a:off x="1849" y="1697"/>
              <a:ext cx="447" cy="322"/>
              <a:chOff x="953" y="1697"/>
              <a:chExt cx="447" cy="322"/>
            </a:xfrm>
          </p:grpSpPr>
          <p:sp>
            <p:nvSpPr>
              <p:cNvPr id="68667" name="Line 24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8668" name="Line 25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8669" name="Line 26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8670" name="Line 27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68641" name="Group 28"/>
            <p:cNvGrpSpPr>
              <a:grpSpLocks/>
            </p:cNvGrpSpPr>
            <p:nvPr/>
          </p:nvGrpSpPr>
          <p:grpSpPr bwMode="auto">
            <a:xfrm>
              <a:off x="1397" y="1697"/>
              <a:ext cx="447" cy="322"/>
              <a:chOff x="953" y="1697"/>
              <a:chExt cx="447" cy="322"/>
            </a:xfrm>
          </p:grpSpPr>
          <p:sp>
            <p:nvSpPr>
              <p:cNvPr id="68663" name="Line 29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8664" name="Line 30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8665" name="Line 31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8666" name="Line 32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68642" name="Group 33"/>
            <p:cNvGrpSpPr>
              <a:grpSpLocks/>
            </p:cNvGrpSpPr>
            <p:nvPr/>
          </p:nvGrpSpPr>
          <p:grpSpPr bwMode="auto">
            <a:xfrm>
              <a:off x="3218" y="1697"/>
              <a:ext cx="447" cy="322"/>
              <a:chOff x="953" y="1697"/>
              <a:chExt cx="447" cy="322"/>
            </a:xfrm>
          </p:grpSpPr>
          <p:sp>
            <p:nvSpPr>
              <p:cNvPr id="68659" name="Line 34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8660" name="Line 35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8661" name="Line 36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8662" name="Line 37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68643" name="Group 38"/>
            <p:cNvGrpSpPr>
              <a:grpSpLocks/>
            </p:cNvGrpSpPr>
            <p:nvPr/>
          </p:nvGrpSpPr>
          <p:grpSpPr bwMode="auto">
            <a:xfrm>
              <a:off x="3676" y="1697"/>
              <a:ext cx="447" cy="322"/>
              <a:chOff x="953" y="1697"/>
              <a:chExt cx="447" cy="322"/>
            </a:xfrm>
          </p:grpSpPr>
          <p:sp>
            <p:nvSpPr>
              <p:cNvPr id="68655" name="Line 39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8656" name="Line 40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8657" name="Line 41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8658" name="Line 42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68644" name="Group 43"/>
            <p:cNvGrpSpPr>
              <a:grpSpLocks/>
            </p:cNvGrpSpPr>
            <p:nvPr/>
          </p:nvGrpSpPr>
          <p:grpSpPr bwMode="auto">
            <a:xfrm>
              <a:off x="2312" y="1697"/>
              <a:ext cx="447" cy="322"/>
              <a:chOff x="953" y="1697"/>
              <a:chExt cx="447" cy="322"/>
            </a:xfrm>
          </p:grpSpPr>
          <p:sp>
            <p:nvSpPr>
              <p:cNvPr id="68651" name="Line 44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8652" name="Line 45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8653" name="Line 46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8654" name="Line 47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8645" name="Line 48"/>
            <p:cNvSpPr>
              <a:spLocks noChangeShapeType="1"/>
            </p:cNvSpPr>
            <p:nvPr/>
          </p:nvSpPr>
          <p:spPr bwMode="auto">
            <a:xfrm>
              <a:off x="4577" y="2012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68646" name="Group 49"/>
            <p:cNvGrpSpPr>
              <a:grpSpLocks/>
            </p:cNvGrpSpPr>
            <p:nvPr/>
          </p:nvGrpSpPr>
          <p:grpSpPr bwMode="auto">
            <a:xfrm>
              <a:off x="4135" y="1697"/>
              <a:ext cx="447" cy="322"/>
              <a:chOff x="953" y="1697"/>
              <a:chExt cx="447" cy="322"/>
            </a:xfrm>
          </p:grpSpPr>
          <p:sp>
            <p:nvSpPr>
              <p:cNvPr id="68647" name="Line 50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8648" name="Line 51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8649" name="Line 52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8650" name="Line 53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68615" name="Text Box 54"/>
          <p:cNvSpPr txBox="1">
            <a:spLocks noChangeArrowheads="1"/>
          </p:cNvSpPr>
          <p:nvPr/>
        </p:nvSpPr>
        <p:spPr bwMode="auto">
          <a:xfrm>
            <a:off x="815975" y="27098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A</a:t>
            </a:r>
          </a:p>
        </p:txBody>
      </p:sp>
      <p:sp>
        <p:nvSpPr>
          <p:cNvPr id="68616" name="Text Box 55"/>
          <p:cNvSpPr txBox="1">
            <a:spLocks noChangeArrowheads="1"/>
          </p:cNvSpPr>
          <p:nvPr/>
        </p:nvSpPr>
        <p:spPr bwMode="auto">
          <a:xfrm>
            <a:off x="831850" y="357505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B</a:t>
            </a:r>
          </a:p>
        </p:txBody>
      </p:sp>
      <p:grpSp>
        <p:nvGrpSpPr>
          <p:cNvPr id="68617" name="Group 56"/>
          <p:cNvGrpSpPr>
            <a:grpSpLocks/>
          </p:cNvGrpSpPr>
          <p:nvPr/>
        </p:nvGrpSpPr>
        <p:grpSpPr bwMode="auto">
          <a:xfrm>
            <a:off x="1512888" y="3475038"/>
            <a:ext cx="6084887" cy="511175"/>
            <a:chOff x="953" y="2189"/>
            <a:chExt cx="3833" cy="322"/>
          </a:xfrm>
        </p:grpSpPr>
        <p:sp>
          <p:nvSpPr>
            <p:cNvPr id="68631" name="Line 57"/>
            <p:cNvSpPr>
              <a:spLocks noChangeShapeType="1"/>
            </p:cNvSpPr>
            <p:nvPr/>
          </p:nvSpPr>
          <p:spPr bwMode="auto">
            <a:xfrm>
              <a:off x="953" y="2503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8632" name="Line 58"/>
            <p:cNvSpPr>
              <a:spLocks noChangeShapeType="1"/>
            </p:cNvSpPr>
            <p:nvPr/>
          </p:nvSpPr>
          <p:spPr bwMode="auto">
            <a:xfrm flipV="1">
              <a:off x="1194" y="2189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8633" name="Line 59"/>
            <p:cNvSpPr>
              <a:spLocks noChangeShapeType="1"/>
            </p:cNvSpPr>
            <p:nvPr/>
          </p:nvSpPr>
          <p:spPr bwMode="auto">
            <a:xfrm flipV="1">
              <a:off x="2301" y="2197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8634" name="Line 60"/>
            <p:cNvSpPr>
              <a:spLocks noChangeShapeType="1"/>
            </p:cNvSpPr>
            <p:nvPr/>
          </p:nvSpPr>
          <p:spPr bwMode="auto">
            <a:xfrm>
              <a:off x="1194" y="2200"/>
              <a:ext cx="11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8635" name="Line 61"/>
            <p:cNvSpPr>
              <a:spLocks noChangeShapeType="1"/>
            </p:cNvSpPr>
            <p:nvPr/>
          </p:nvSpPr>
          <p:spPr bwMode="auto">
            <a:xfrm>
              <a:off x="2294" y="2503"/>
              <a:ext cx="16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8636" name="Line 62"/>
            <p:cNvSpPr>
              <a:spLocks noChangeShapeType="1"/>
            </p:cNvSpPr>
            <p:nvPr/>
          </p:nvSpPr>
          <p:spPr bwMode="auto">
            <a:xfrm flipV="1">
              <a:off x="3954" y="2195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8637" name="Line 63"/>
            <p:cNvSpPr>
              <a:spLocks noChangeShapeType="1"/>
            </p:cNvSpPr>
            <p:nvPr/>
          </p:nvSpPr>
          <p:spPr bwMode="auto">
            <a:xfrm>
              <a:off x="3948" y="2199"/>
              <a:ext cx="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68618" name="Text Box 64"/>
          <p:cNvSpPr txBox="1">
            <a:spLocks noChangeArrowheads="1"/>
          </p:cNvSpPr>
          <p:nvPr/>
        </p:nvSpPr>
        <p:spPr bwMode="auto">
          <a:xfrm>
            <a:off x="781050" y="4538663"/>
            <a:ext cx="582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X</a:t>
            </a:r>
          </a:p>
        </p:txBody>
      </p:sp>
      <p:grpSp>
        <p:nvGrpSpPr>
          <p:cNvPr id="68619" name="Group 66"/>
          <p:cNvGrpSpPr>
            <a:grpSpLocks/>
          </p:cNvGrpSpPr>
          <p:nvPr/>
        </p:nvGrpSpPr>
        <p:grpSpPr bwMode="auto">
          <a:xfrm>
            <a:off x="2457450" y="1454150"/>
            <a:ext cx="2714625" cy="822325"/>
            <a:chOff x="1548" y="916"/>
            <a:chExt cx="1710" cy="518"/>
          </a:xfrm>
        </p:grpSpPr>
        <p:sp>
          <p:nvSpPr>
            <p:cNvPr id="68623" name="AutoShape 5"/>
            <p:cNvSpPr>
              <a:spLocks noChangeArrowheads="1"/>
            </p:cNvSpPr>
            <p:nvPr/>
          </p:nvSpPr>
          <p:spPr bwMode="auto">
            <a:xfrm rot="10800000">
              <a:off x="1960" y="964"/>
              <a:ext cx="544" cy="384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4" name="Line 6"/>
            <p:cNvSpPr>
              <a:spLocks noChangeShapeType="1"/>
            </p:cNvSpPr>
            <p:nvPr/>
          </p:nvSpPr>
          <p:spPr bwMode="auto">
            <a:xfrm>
              <a:off x="1822" y="1074"/>
              <a:ext cx="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8625" name="Line 7"/>
            <p:cNvSpPr>
              <a:spLocks noChangeShapeType="1"/>
            </p:cNvSpPr>
            <p:nvPr/>
          </p:nvSpPr>
          <p:spPr bwMode="auto">
            <a:xfrm>
              <a:off x="1821" y="1245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8626" name="Line 8"/>
            <p:cNvSpPr>
              <a:spLocks noChangeShapeType="1"/>
            </p:cNvSpPr>
            <p:nvPr/>
          </p:nvSpPr>
          <p:spPr bwMode="auto">
            <a:xfrm>
              <a:off x="2578" y="1156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8627" name="Text Box 9"/>
            <p:cNvSpPr txBox="1">
              <a:spLocks noChangeArrowheads="1"/>
            </p:cNvSpPr>
            <p:nvPr/>
          </p:nvSpPr>
          <p:spPr bwMode="auto">
            <a:xfrm>
              <a:off x="2107" y="997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68628" name="Text Box 10"/>
            <p:cNvSpPr txBox="1">
              <a:spLocks noChangeArrowheads="1"/>
            </p:cNvSpPr>
            <p:nvPr/>
          </p:nvSpPr>
          <p:spPr bwMode="auto">
            <a:xfrm>
              <a:off x="1548" y="916"/>
              <a:ext cx="25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  <a:p>
              <a:pPr eaLnBrk="1" hangingPunct="1"/>
              <a:r>
                <a:rPr lang="en-GB"/>
                <a:t>B</a:t>
              </a:r>
            </a:p>
          </p:txBody>
        </p:sp>
        <p:sp>
          <p:nvSpPr>
            <p:cNvPr id="68629" name="Text Box 11"/>
            <p:cNvSpPr txBox="1">
              <a:spLocks noChangeArrowheads="1"/>
            </p:cNvSpPr>
            <p:nvPr/>
          </p:nvSpPr>
          <p:spPr bwMode="auto">
            <a:xfrm>
              <a:off x="2923" y="1006"/>
              <a:ext cx="3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  <p:sp>
          <p:nvSpPr>
            <p:cNvPr id="68630" name="Oval 65"/>
            <p:cNvSpPr>
              <a:spLocks noChangeArrowheads="1"/>
            </p:cNvSpPr>
            <p:nvPr/>
          </p:nvSpPr>
          <p:spPr bwMode="auto">
            <a:xfrm>
              <a:off x="2482" y="1099"/>
              <a:ext cx="115" cy="10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20" name="Text Box 67"/>
          <p:cNvSpPr txBox="1">
            <a:spLocks noChangeArrowheads="1"/>
          </p:cNvSpPr>
          <p:nvPr/>
        </p:nvSpPr>
        <p:spPr bwMode="auto">
          <a:xfrm>
            <a:off x="1584325" y="4056063"/>
            <a:ext cx="6175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/>
              <a:t>t1</a:t>
            </a:r>
          </a:p>
        </p:txBody>
      </p:sp>
      <p:sp>
        <p:nvSpPr>
          <p:cNvPr id="68621" name="Text Box 68"/>
          <p:cNvSpPr txBox="1">
            <a:spLocks noChangeArrowheads="1"/>
          </p:cNvSpPr>
          <p:nvPr/>
        </p:nvSpPr>
        <p:spPr bwMode="auto">
          <a:xfrm>
            <a:off x="3344863" y="4052888"/>
            <a:ext cx="6175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/>
              <a:t>t2</a:t>
            </a:r>
          </a:p>
        </p:txBody>
      </p:sp>
      <p:sp>
        <p:nvSpPr>
          <p:cNvPr id="68622" name="Text Box 69"/>
          <p:cNvSpPr txBox="1">
            <a:spLocks noChangeArrowheads="1"/>
          </p:cNvSpPr>
          <p:nvPr/>
        </p:nvSpPr>
        <p:spPr bwMode="auto">
          <a:xfrm>
            <a:off x="5984875" y="4016375"/>
            <a:ext cx="6175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/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52617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696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95910D-288B-45C0-B0F7-0748BB643A0E}" type="slidenum">
              <a:rPr lang="en-GB" b="0">
                <a:solidFill>
                  <a:schemeClr val="tx2"/>
                </a:solidFill>
              </a:rPr>
              <a:pPr eaLnBrk="1" hangingPunct="1"/>
              <a:t>66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6963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3.2</a:t>
            </a:r>
          </a:p>
        </p:txBody>
      </p:sp>
      <p:sp>
        <p:nvSpPr>
          <p:cNvPr id="69637" name="Text Box 3"/>
          <p:cNvSpPr txBox="1">
            <a:spLocks noChangeArrowheads="1"/>
          </p:cNvSpPr>
          <p:nvPr/>
        </p:nvSpPr>
        <p:spPr bwMode="auto">
          <a:xfrm>
            <a:off x="1397000" y="796925"/>
            <a:ext cx="4821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0"/>
              <a:t>Complete the X waveform:</a:t>
            </a:r>
          </a:p>
        </p:txBody>
      </p:sp>
      <p:grpSp>
        <p:nvGrpSpPr>
          <p:cNvPr id="69638" name="Group 12"/>
          <p:cNvGrpSpPr>
            <a:grpSpLocks/>
          </p:cNvGrpSpPr>
          <p:nvPr/>
        </p:nvGrpSpPr>
        <p:grpSpPr bwMode="auto">
          <a:xfrm>
            <a:off x="1512888" y="2693988"/>
            <a:ext cx="6069012" cy="511175"/>
            <a:chOff x="953" y="1697"/>
            <a:chExt cx="3823" cy="322"/>
          </a:xfrm>
        </p:grpSpPr>
        <p:grpSp>
          <p:nvGrpSpPr>
            <p:cNvPr id="69690" name="Group 13"/>
            <p:cNvGrpSpPr>
              <a:grpSpLocks/>
            </p:cNvGrpSpPr>
            <p:nvPr/>
          </p:nvGrpSpPr>
          <p:grpSpPr bwMode="auto">
            <a:xfrm>
              <a:off x="953" y="1697"/>
              <a:ext cx="447" cy="322"/>
              <a:chOff x="953" y="1697"/>
              <a:chExt cx="447" cy="322"/>
            </a:xfrm>
          </p:grpSpPr>
          <p:sp>
            <p:nvSpPr>
              <p:cNvPr id="69727" name="Line 14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728" name="Line 15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729" name="Line 16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730" name="Line 17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69691" name="Group 18"/>
            <p:cNvGrpSpPr>
              <a:grpSpLocks/>
            </p:cNvGrpSpPr>
            <p:nvPr/>
          </p:nvGrpSpPr>
          <p:grpSpPr bwMode="auto">
            <a:xfrm>
              <a:off x="2752" y="1697"/>
              <a:ext cx="447" cy="322"/>
              <a:chOff x="953" y="1697"/>
              <a:chExt cx="447" cy="322"/>
            </a:xfrm>
          </p:grpSpPr>
          <p:sp>
            <p:nvSpPr>
              <p:cNvPr id="69723" name="Line 19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724" name="Line 20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725" name="Line 21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726" name="Line 22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69692" name="Group 23"/>
            <p:cNvGrpSpPr>
              <a:grpSpLocks/>
            </p:cNvGrpSpPr>
            <p:nvPr/>
          </p:nvGrpSpPr>
          <p:grpSpPr bwMode="auto">
            <a:xfrm>
              <a:off x="1849" y="1697"/>
              <a:ext cx="447" cy="322"/>
              <a:chOff x="953" y="1697"/>
              <a:chExt cx="447" cy="322"/>
            </a:xfrm>
          </p:grpSpPr>
          <p:sp>
            <p:nvSpPr>
              <p:cNvPr id="69719" name="Line 24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720" name="Line 25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721" name="Line 26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722" name="Line 27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69693" name="Group 28"/>
            <p:cNvGrpSpPr>
              <a:grpSpLocks/>
            </p:cNvGrpSpPr>
            <p:nvPr/>
          </p:nvGrpSpPr>
          <p:grpSpPr bwMode="auto">
            <a:xfrm>
              <a:off x="1397" y="1697"/>
              <a:ext cx="447" cy="322"/>
              <a:chOff x="953" y="1697"/>
              <a:chExt cx="447" cy="322"/>
            </a:xfrm>
          </p:grpSpPr>
          <p:sp>
            <p:nvSpPr>
              <p:cNvPr id="69715" name="Line 29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716" name="Line 30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717" name="Line 31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718" name="Line 32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69694" name="Group 33"/>
            <p:cNvGrpSpPr>
              <a:grpSpLocks/>
            </p:cNvGrpSpPr>
            <p:nvPr/>
          </p:nvGrpSpPr>
          <p:grpSpPr bwMode="auto">
            <a:xfrm>
              <a:off x="3218" y="1697"/>
              <a:ext cx="447" cy="322"/>
              <a:chOff x="953" y="1697"/>
              <a:chExt cx="447" cy="322"/>
            </a:xfrm>
          </p:grpSpPr>
          <p:sp>
            <p:nvSpPr>
              <p:cNvPr id="69711" name="Line 34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712" name="Line 35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713" name="Line 36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714" name="Line 37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69695" name="Group 38"/>
            <p:cNvGrpSpPr>
              <a:grpSpLocks/>
            </p:cNvGrpSpPr>
            <p:nvPr/>
          </p:nvGrpSpPr>
          <p:grpSpPr bwMode="auto">
            <a:xfrm>
              <a:off x="3676" y="1697"/>
              <a:ext cx="447" cy="322"/>
              <a:chOff x="953" y="1697"/>
              <a:chExt cx="447" cy="322"/>
            </a:xfrm>
          </p:grpSpPr>
          <p:sp>
            <p:nvSpPr>
              <p:cNvPr id="69707" name="Line 39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708" name="Line 40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709" name="Line 41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710" name="Line 42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69696" name="Group 43"/>
            <p:cNvGrpSpPr>
              <a:grpSpLocks/>
            </p:cNvGrpSpPr>
            <p:nvPr/>
          </p:nvGrpSpPr>
          <p:grpSpPr bwMode="auto">
            <a:xfrm>
              <a:off x="2312" y="1697"/>
              <a:ext cx="447" cy="322"/>
              <a:chOff x="953" y="1697"/>
              <a:chExt cx="447" cy="322"/>
            </a:xfrm>
          </p:grpSpPr>
          <p:sp>
            <p:nvSpPr>
              <p:cNvPr id="69703" name="Line 44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704" name="Line 45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705" name="Line 46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706" name="Line 47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9697" name="Line 48"/>
            <p:cNvSpPr>
              <a:spLocks noChangeShapeType="1"/>
            </p:cNvSpPr>
            <p:nvPr/>
          </p:nvSpPr>
          <p:spPr bwMode="auto">
            <a:xfrm>
              <a:off x="4577" y="2012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69698" name="Group 49"/>
            <p:cNvGrpSpPr>
              <a:grpSpLocks/>
            </p:cNvGrpSpPr>
            <p:nvPr/>
          </p:nvGrpSpPr>
          <p:grpSpPr bwMode="auto">
            <a:xfrm>
              <a:off x="4135" y="1697"/>
              <a:ext cx="447" cy="322"/>
              <a:chOff x="953" y="1697"/>
              <a:chExt cx="447" cy="322"/>
            </a:xfrm>
          </p:grpSpPr>
          <p:sp>
            <p:nvSpPr>
              <p:cNvPr id="69699" name="Line 50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700" name="Line 51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701" name="Line 52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702" name="Line 53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69639" name="Text Box 54"/>
          <p:cNvSpPr txBox="1">
            <a:spLocks noChangeArrowheads="1"/>
          </p:cNvSpPr>
          <p:nvPr/>
        </p:nvSpPr>
        <p:spPr bwMode="auto">
          <a:xfrm>
            <a:off x="815975" y="27098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A</a:t>
            </a:r>
          </a:p>
        </p:txBody>
      </p:sp>
      <p:sp>
        <p:nvSpPr>
          <p:cNvPr id="69640" name="Text Box 55"/>
          <p:cNvSpPr txBox="1">
            <a:spLocks noChangeArrowheads="1"/>
          </p:cNvSpPr>
          <p:nvPr/>
        </p:nvSpPr>
        <p:spPr bwMode="auto">
          <a:xfrm>
            <a:off x="831850" y="357505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B</a:t>
            </a:r>
          </a:p>
        </p:txBody>
      </p:sp>
      <p:grpSp>
        <p:nvGrpSpPr>
          <p:cNvPr id="69641" name="Group 56"/>
          <p:cNvGrpSpPr>
            <a:grpSpLocks/>
          </p:cNvGrpSpPr>
          <p:nvPr/>
        </p:nvGrpSpPr>
        <p:grpSpPr bwMode="auto">
          <a:xfrm>
            <a:off x="1512888" y="3475038"/>
            <a:ext cx="6084887" cy="511175"/>
            <a:chOff x="953" y="2189"/>
            <a:chExt cx="3833" cy="322"/>
          </a:xfrm>
        </p:grpSpPr>
        <p:sp>
          <p:nvSpPr>
            <p:cNvPr id="69683" name="Line 57"/>
            <p:cNvSpPr>
              <a:spLocks noChangeShapeType="1"/>
            </p:cNvSpPr>
            <p:nvPr/>
          </p:nvSpPr>
          <p:spPr bwMode="auto">
            <a:xfrm>
              <a:off x="953" y="2503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684" name="Line 58"/>
            <p:cNvSpPr>
              <a:spLocks noChangeShapeType="1"/>
            </p:cNvSpPr>
            <p:nvPr/>
          </p:nvSpPr>
          <p:spPr bwMode="auto">
            <a:xfrm flipV="1">
              <a:off x="1194" y="2189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685" name="Line 59"/>
            <p:cNvSpPr>
              <a:spLocks noChangeShapeType="1"/>
            </p:cNvSpPr>
            <p:nvPr/>
          </p:nvSpPr>
          <p:spPr bwMode="auto">
            <a:xfrm flipV="1">
              <a:off x="2301" y="2197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686" name="Line 60"/>
            <p:cNvSpPr>
              <a:spLocks noChangeShapeType="1"/>
            </p:cNvSpPr>
            <p:nvPr/>
          </p:nvSpPr>
          <p:spPr bwMode="auto">
            <a:xfrm>
              <a:off x="1194" y="2200"/>
              <a:ext cx="11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687" name="Line 61"/>
            <p:cNvSpPr>
              <a:spLocks noChangeShapeType="1"/>
            </p:cNvSpPr>
            <p:nvPr/>
          </p:nvSpPr>
          <p:spPr bwMode="auto">
            <a:xfrm>
              <a:off x="2294" y="2503"/>
              <a:ext cx="16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688" name="Line 62"/>
            <p:cNvSpPr>
              <a:spLocks noChangeShapeType="1"/>
            </p:cNvSpPr>
            <p:nvPr/>
          </p:nvSpPr>
          <p:spPr bwMode="auto">
            <a:xfrm flipV="1">
              <a:off x="3954" y="2195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689" name="Line 63"/>
            <p:cNvSpPr>
              <a:spLocks noChangeShapeType="1"/>
            </p:cNvSpPr>
            <p:nvPr/>
          </p:nvSpPr>
          <p:spPr bwMode="auto">
            <a:xfrm>
              <a:off x="3948" y="2199"/>
              <a:ext cx="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69642" name="Text Box 64"/>
          <p:cNvSpPr txBox="1">
            <a:spLocks noChangeArrowheads="1"/>
          </p:cNvSpPr>
          <p:nvPr/>
        </p:nvSpPr>
        <p:spPr bwMode="auto">
          <a:xfrm>
            <a:off x="781050" y="4538663"/>
            <a:ext cx="582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X</a:t>
            </a:r>
          </a:p>
        </p:txBody>
      </p:sp>
      <p:sp>
        <p:nvSpPr>
          <p:cNvPr id="194648" name="AutoShape 88"/>
          <p:cNvSpPr>
            <a:spLocks/>
          </p:cNvSpPr>
          <p:nvPr/>
        </p:nvSpPr>
        <p:spPr bwMode="auto">
          <a:xfrm rot="-5400000">
            <a:off x="2661444" y="4341019"/>
            <a:ext cx="263525" cy="1712913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9" name="AutoShape 89"/>
          <p:cNvSpPr>
            <a:spLocks/>
          </p:cNvSpPr>
          <p:nvPr/>
        </p:nvSpPr>
        <p:spPr bwMode="auto">
          <a:xfrm rot="-5400000">
            <a:off x="4801394" y="3971132"/>
            <a:ext cx="247650" cy="2493962"/>
          </a:xfrm>
          <a:prstGeom prst="leftBrace">
            <a:avLst>
              <a:gd name="adj1" fmla="val 8392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1" name="Text Box 91"/>
          <p:cNvSpPr txBox="1">
            <a:spLocks noChangeArrowheads="1"/>
          </p:cNvSpPr>
          <p:nvPr/>
        </p:nvSpPr>
        <p:spPr bwMode="auto">
          <a:xfrm>
            <a:off x="1962150" y="5419725"/>
            <a:ext cx="1528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b="0"/>
              <a:t>disabled </a:t>
            </a:r>
          </a:p>
        </p:txBody>
      </p:sp>
      <p:sp>
        <p:nvSpPr>
          <p:cNvPr id="194652" name="Text Box 92"/>
          <p:cNvSpPr txBox="1">
            <a:spLocks noChangeArrowheads="1"/>
          </p:cNvSpPr>
          <p:nvPr/>
        </p:nvSpPr>
        <p:spPr bwMode="auto">
          <a:xfrm>
            <a:off x="6249988" y="5367338"/>
            <a:ext cx="1528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b="0"/>
              <a:t>disabled</a:t>
            </a:r>
          </a:p>
        </p:txBody>
      </p:sp>
      <p:sp>
        <p:nvSpPr>
          <p:cNvPr id="194653" name="Text Box 93"/>
          <p:cNvSpPr txBox="1">
            <a:spLocks noChangeArrowheads="1"/>
          </p:cNvSpPr>
          <p:nvPr/>
        </p:nvSpPr>
        <p:spPr bwMode="auto">
          <a:xfrm>
            <a:off x="3717925" y="5365750"/>
            <a:ext cx="21431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b="0"/>
              <a:t>Enable A to pass through, though inverted</a:t>
            </a:r>
          </a:p>
        </p:txBody>
      </p:sp>
      <p:sp>
        <p:nvSpPr>
          <p:cNvPr id="194654" name="AutoShape 94"/>
          <p:cNvSpPr>
            <a:spLocks noChangeArrowheads="1"/>
          </p:cNvSpPr>
          <p:nvPr/>
        </p:nvSpPr>
        <p:spPr bwMode="auto">
          <a:xfrm>
            <a:off x="5786438" y="615950"/>
            <a:ext cx="2892425" cy="1428750"/>
          </a:xfrm>
          <a:prstGeom prst="wedgeRoundRectCallout">
            <a:avLst>
              <a:gd name="adj1" fmla="val -61634"/>
              <a:gd name="adj2" fmla="val -1000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GB" b="0"/>
              <a:t>A can be data signal, B can be the control signal</a:t>
            </a:r>
          </a:p>
        </p:txBody>
      </p:sp>
      <p:grpSp>
        <p:nvGrpSpPr>
          <p:cNvPr id="69649" name="Group 95"/>
          <p:cNvGrpSpPr>
            <a:grpSpLocks/>
          </p:cNvGrpSpPr>
          <p:nvPr/>
        </p:nvGrpSpPr>
        <p:grpSpPr bwMode="auto">
          <a:xfrm>
            <a:off x="2457450" y="1454150"/>
            <a:ext cx="2714625" cy="822325"/>
            <a:chOff x="1548" y="916"/>
            <a:chExt cx="1710" cy="518"/>
          </a:xfrm>
        </p:grpSpPr>
        <p:sp>
          <p:nvSpPr>
            <p:cNvPr id="69675" name="AutoShape 96"/>
            <p:cNvSpPr>
              <a:spLocks noChangeArrowheads="1"/>
            </p:cNvSpPr>
            <p:nvPr/>
          </p:nvSpPr>
          <p:spPr bwMode="auto">
            <a:xfrm rot="10800000">
              <a:off x="1960" y="964"/>
              <a:ext cx="544" cy="384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76" name="Line 97"/>
            <p:cNvSpPr>
              <a:spLocks noChangeShapeType="1"/>
            </p:cNvSpPr>
            <p:nvPr/>
          </p:nvSpPr>
          <p:spPr bwMode="auto">
            <a:xfrm>
              <a:off x="1822" y="1074"/>
              <a:ext cx="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677" name="Line 98"/>
            <p:cNvSpPr>
              <a:spLocks noChangeShapeType="1"/>
            </p:cNvSpPr>
            <p:nvPr/>
          </p:nvSpPr>
          <p:spPr bwMode="auto">
            <a:xfrm>
              <a:off x="1821" y="1245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678" name="Line 99"/>
            <p:cNvSpPr>
              <a:spLocks noChangeShapeType="1"/>
            </p:cNvSpPr>
            <p:nvPr/>
          </p:nvSpPr>
          <p:spPr bwMode="auto">
            <a:xfrm>
              <a:off x="2578" y="1156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679" name="Text Box 100"/>
            <p:cNvSpPr txBox="1">
              <a:spLocks noChangeArrowheads="1"/>
            </p:cNvSpPr>
            <p:nvPr/>
          </p:nvSpPr>
          <p:spPr bwMode="auto">
            <a:xfrm>
              <a:off x="2107" y="997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69680" name="Text Box 101"/>
            <p:cNvSpPr txBox="1">
              <a:spLocks noChangeArrowheads="1"/>
            </p:cNvSpPr>
            <p:nvPr/>
          </p:nvSpPr>
          <p:spPr bwMode="auto">
            <a:xfrm>
              <a:off x="1548" y="916"/>
              <a:ext cx="25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  <a:p>
              <a:pPr eaLnBrk="1" hangingPunct="1"/>
              <a:r>
                <a:rPr lang="en-GB"/>
                <a:t>B</a:t>
              </a:r>
            </a:p>
          </p:txBody>
        </p:sp>
        <p:sp>
          <p:nvSpPr>
            <p:cNvPr id="69681" name="Text Box 102"/>
            <p:cNvSpPr txBox="1">
              <a:spLocks noChangeArrowheads="1"/>
            </p:cNvSpPr>
            <p:nvPr/>
          </p:nvSpPr>
          <p:spPr bwMode="auto">
            <a:xfrm>
              <a:off x="2923" y="1006"/>
              <a:ext cx="3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  <p:sp>
          <p:nvSpPr>
            <p:cNvPr id="69682" name="Oval 103"/>
            <p:cNvSpPr>
              <a:spLocks noChangeArrowheads="1"/>
            </p:cNvSpPr>
            <p:nvPr/>
          </p:nvSpPr>
          <p:spPr bwMode="auto">
            <a:xfrm>
              <a:off x="2482" y="1099"/>
              <a:ext cx="115" cy="10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50" name="AutoShape 90"/>
          <p:cNvSpPr>
            <a:spLocks/>
          </p:cNvSpPr>
          <p:nvPr/>
        </p:nvSpPr>
        <p:spPr bwMode="auto">
          <a:xfrm rot="-5400000">
            <a:off x="6744494" y="4599781"/>
            <a:ext cx="263525" cy="1281113"/>
          </a:xfrm>
          <a:prstGeom prst="leftBrace">
            <a:avLst>
              <a:gd name="adj1" fmla="val 4051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1" name="Line 121"/>
          <p:cNvSpPr>
            <a:spLocks noChangeShapeType="1"/>
          </p:cNvSpPr>
          <p:nvPr/>
        </p:nvSpPr>
        <p:spPr bwMode="auto">
          <a:xfrm flipH="1">
            <a:off x="6248400" y="4911725"/>
            <a:ext cx="1246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3" name="Group 141"/>
          <p:cNvGrpSpPr>
            <a:grpSpLocks/>
          </p:cNvGrpSpPr>
          <p:nvPr/>
        </p:nvGrpSpPr>
        <p:grpSpPr bwMode="auto">
          <a:xfrm>
            <a:off x="3684588" y="4413250"/>
            <a:ext cx="2551112" cy="503238"/>
            <a:chOff x="2321" y="2780"/>
            <a:chExt cx="1607" cy="317"/>
          </a:xfrm>
        </p:grpSpPr>
        <p:sp>
          <p:nvSpPr>
            <p:cNvPr id="69661" name="Line 106"/>
            <p:cNvSpPr>
              <a:spLocks noChangeShapeType="1"/>
            </p:cNvSpPr>
            <p:nvPr/>
          </p:nvSpPr>
          <p:spPr bwMode="auto">
            <a:xfrm flipH="1">
              <a:off x="2977" y="3096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662" name="Line 107"/>
            <p:cNvSpPr>
              <a:spLocks noChangeShapeType="1"/>
            </p:cNvSpPr>
            <p:nvPr/>
          </p:nvSpPr>
          <p:spPr bwMode="auto">
            <a:xfrm flipH="1" flipV="1">
              <a:off x="2977" y="2782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663" name="Line 108"/>
            <p:cNvSpPr>
              <a:spLocks noChangeShapeType="1"/>
            </p:cNvSpPr>
            <p:nvPr/>
          </p:nvSpPr>
          <p:spPr bwMode="auto">
            <a:xfrm flipH="1">
              <a:off x="2778" y="2782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664" name="Line 109"/>
            <p:cNvSpPr>
              <a:spLocks noChangeShapeType="1"/>
            </p:cNvSpPr>
            <p:nvPr/>
          </p:nvSpPr>
          <p:spPr bwMode="auto">
            <a:xfrm flipH="1">
              <a:off x="2771" y="2780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665" name="Line 111"/>
            <p:cNvSpPr>
              <a:spLocks noChangeShapeType="1"/>
            </p:cNvSpPr>
            <p:nvPr/>
          </p:nvSpPr>
          <p:spPr bwMode="auto">
            <a:xfrm flipH="1">
              <a:off x="2520" y="3096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666" name="Line 112"/>
            <p:cNvSpPr>
              <a:spLocks noChangeShapeType="1"/>
            </p:cNvSpPr>
            <p:nvPr/>
          </p:nvSpPr>
          <p:spPr bwMode="auto">
            <a:xfrm flipH="1" flipV="1">
              <a:off x="2520" y="2782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667" name="Line 113"/>
            <p:cNvSpPr>
              <a:spLocks noChangeShapeType="1"/>
            </p:cNvSpPr>
            <p:nvPr/>
          </p:nvSpPr>
          <p:spPr bwMode="auto">
            <a:xfrm flipH="1">
              <a:off x="2321" y="2782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668" name="Line 116"/>
            <p:cNvSpPr>
              <a:spLocks noChangeShapeType="1"/>
            </p:cNvSpPr>
            <p:nvPr/>
          </p:nvSpPr>
          <p:spPr bwMode="auto">
            <a:xfrm flipH="1">
              <a:off x="3447" y="3097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669" name="Line 117"/>
            <p:cNvSpPr>
              <a:spLocks noChangeShapeType="1"/>
            </p:cNvSpPr>
            <p:nvPr/>
          </p:nvSpPr>
          <p:spPr bwMode="auto">
            <a:xfrm flipH="1" flipV="1">
              <a:off x="3456" y="2783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670" name="Line 118"/>
            <p:cNvSpPr>
              <a:spLocks noChangeShapeType="1"/>
            </p:cNvSpPr>
            <p:nvPr/>
          </p:nvSpPr>
          <p:spPr bwMode="auto">
            <a:xfrm flipH="1">
              <a:off x="3227" y="2783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671" name="Line 119"/>
            <p:cNvSpPr>
              <a:spLocks noChangeShapeType="1"/>
            </p:cNvSpPr>
            <p:nvPr/>
          </p:nvSpPr>
          <p:spPr bwMode="auto">
            <a:xfrm flipH="1" flipV="1">
              <a:off x="3220" y="2781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672" name="Line 122"/>
            <p:cNvSpPr>
              <a:spLocks noChangeShapeType="1"/>
            </p:cNvSpPr>
            <p:nvPr/>
          </p:nvSpPr>
          <p:spPr bwMode="auto">
            <a:xfrm flipH="1" flipV="1">
              <a:off x="3928" y="2789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673" name="Line 123"/>
            <p:cNvSpPr>
              <a:spLocks noChangeShapeType="1"/>
            </p:cNvSpPr>
            <p:nvPr/>
          </p:nvSpPr>
          <p:spPr bwMode="auto">
            <a:xfrm flipH="1">
              <a:off x="3687" y="2790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674" name="Line 124"/>
            <p:cNvSpPr>
              <a:spLocks noChangeShapeType="1"/>
            </p:cNvSpPr>
            <p:nvPr/>
          </p:nvSpPr>
          <p:spPr bwMode="auto">
            <a:xfrm flipH="1" flipV="1">
              <a:off x="3680" y="2788"/>
              <a:ext cx="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69653" name="Text Box 135"/>
          <p:cNvSpPr txBox="1">
            <a:spLocks noChangeArrowheads="1"/>
          </p:cNvSpPr>
          <p:nvPr/>
        </p:nvSpPr>
        <p:spPr bwMode="auto">
          <a:xfrm>
            <a:off x="1584325" y="4056063"/>
            <a:ext cx="6175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/>
              <a:t>t1</a:t>
            </a:r>
          </a:p>
        </p:txBody>
      </p:sp>
      <p:sp>
        <p:nvSpPr>
          <p:cNvPr id="69654" name="Text Box 136"/>
          <p:cNvSpPr txBox="1">
            <a:spLocks noChangeArrowheads="1"/>
          </p:cNvSpPr>
          <p:nvPr/>
        </p:nvSpPr>
        <p:spPr bwMode="auto">
          <a:xfrm>
            <a:off x="3344863" y="4052888"/>
            <a:ext cx="6175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/>
              <a:t>t2</a:t>
            </a:r>
          </a:p>
        </p:txBody>
      </p:sp>
      <p:sp>
        <p:nvSpPr>
          <p:cNvPr id="69655" name="Text Box 137"/>
          <p:cNvSpPr txBox="1">
            <a:spLocks noChangeArrowheads="1"/>
          </p:cNvSpPr>
          <p:nvPr/>
        </p:nvSpPr>
        <p:spPr bwMode="auto">
          <a:xfrm>
            <a:off x="5984875" y="4016375"/>
            <a:ext cx="6175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/>
              <a:t>t3</a:t>
            </a:r>
          </a:p>
        </p:txBody>
      </p:sp>
      <p:grpSp>
        <p:nvGrpSpPr>
          <p:cNvPr id="14" name="Group 140"/>
          <p:cNvGrpSpPr>
            <a:grpSpLocks/>
          </p:cNvGrpSpPr>
          <p:nvPr/>
        </p:nvGrpSpPr>
        <p:grpSpPr bwMode="auto">
          <a:xfrm>
            <a:off x="1874838" y="4413250"/>
            <a:ext cx="1811337" cy="520700"/>
            <a:chOff x="1181" y="2780"/>
            <a:chExt cx="1141" cy="328"/>
          </a:xfrm>
        </p:grpSpPr>
        <p:sp>
          <p:nvSpPr>
            <p:cNvPr id="69658" name="Line 104"/>
            <p:cNvSpPr>
              <a:spLocks noChangeShapeType="1"/>
            </p:cNvSpPr>
            <p:nvPr/>
          </p:nvSpPr>
          <p:spPr bwMode="auto">
            <a:xfrm>
              <a:off x="1181" y="3108"/>
              <a:ext cx="1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659" name="Line 114"/>
            <p:cNvSpPr>
              <a:spLocks noChangeShapeType="1"/>
            </p:cNvSpPr>
            <p:nvPr/>
          </p:nvSpPr>
          <p:spPr bwMode="auto">
            <a:xfrm flipH="1" flipV="1">
              <a:off x="2314" y="2780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660" name="Line 138"/>
            <p:cNvSpPr>
              <a:spLocks noChangeShapeType="1"/>
            </p:cNvSpPr>
            <p:nvPr/>
          </p:nvSpPr>
          <p:spPr bwMode="auto">
            <a:xfrm flipV="1">
              <a:off x="1192" y="2796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94699" name="Line 139"/>
          <p:cNvSpPr>
            <a:spLocks noChangeShapeType="1"/>
          </p:cNvSpPr>
          <p:nvPr/>
        </p:nvSpPr>
        <p:spPr bwMode="auto">
          <a:xfrm>
            <a:off x="1460500" y="44243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121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9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8" grpId="0" animBg="1"/>
      <p:bldP spid="194649" grpId="0" animBg="1"/>
      <p:bldP spid="194651" grpId="0"/>
      <p:bldP spid="194652" grpId="0"/>
      <p:bldP spid="194653" grpId="0"/>
      <p:bldP spid="194654" grpId="0" animBg="1"/>
      <p:bldP spid="194650" grpId="0" animBg="1"/>
      <p:bldP spid="194681" grpId="0" animBg="1"/>
      <p:bldP spid="19469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706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772DA13-193D-4977-9A7C-1A100D322BBC}" type="slidenum">
              <a:rPr lang="en-GB" b="0">
                <a:solidFill>
                  <a:schemeClr val="tx2"/>
                </a:solidFill>
              </a:rPr>
              <a:pPr eaLnBrk="1" hangingPunct="1"/>
              <a:t>67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8175" y="590550"/>
            <a:ext cx="2286000" cy="593725"/>
          </a:xfrm>
        </p:spPr>
        <p:txBody>
          <a:bodyPr/>
          <a:lstStyle/>
          <a:p>
            <a:pPr algn="ctr" eaLnBrk="1" hangingPunct="1"/>
            <a:r>
              <a:rPr lang="en-GB" sz="3200" smtClean="0">
                <a:solidFill>
                  <a:schemeClr val="tx1"/>
                </a:solidFill>
              </a:rPr>
              <a:t>NAND Gate</a:t>
            </a:r>
          </a:p>
        </p:txBody>
      </p:sp>
      <p:graphicFrame>
        <p:nvGraphicFramePr>
          <p:cNvPr id="191491" name="Group 3"/>
          <p:cNvGraphicFramePr>
            <a:graphicFrameLocks noGrp="1"/>
          </p:cNvGraphicFramePr>
          <p:nvPr>
            <p:ph sz="half" idx="1"/>
          </p:nvPr>
        </p:nvGraphicFramePr>
        <p:xfrm>
          <a:off x="5041900" y="1719263"/>
          <a:ext cx="2681288" cy="2368551"/>
        </p:xfrm>
        <a:graphic>
          <a:graphicData uri="http://schemas.openxmlformats.org/drawingml/2006/table">
            <a:tbl>
              <a:tblPr/>
              <a:tblGrid>
                <a:gridCol w="893763"/>
                <a:gridCol w="893762"/>
                <a:gridCol w="893763"/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687" name="Text Box 29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3.3</a:t>
            </a:r>
          </a:p>
        </p:txBody>
      </p:sp>
      <p:sp>
        <p:nvSpPr>
          <p:cNvPr id="191518" name="Text Box 30"/>
          <p:cNvSpPr txBox="1">
            <a:spLocks noChangeArrowheads="1"/>
          </p:cNvSpPr>
          <p:nvPr/>
        </p:nvSpPr>
        <p:spPr bwMode="auto">
          <a:xfrm>
            <a:off x="1462088" y="4791075"/>
            <a:ext cx="5767387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>
                <a:solidFill>
                  <a:srgbClr val="CC3300"/>
                </a:solidFill>
              </a:rPr>
              <a:t>Only all</a:t>
            </a:r>
            <a:r>
              <a:rPr lang="en-GB"/>
              <a:t> inputs = 1 then output = 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>
                <a:solidFill>
                  <a:srgbClr val="CC3300"/>
                </a:solidFill>
              </a:rPr>
              <a:t>Any</a:t>
            </a:r>
            <a:r>
              <a:rPr lang="en-GB"/>
              <a:t> input = 0, output = 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/>
              <a:t>Has 1 output and minimum of 2 inputs</a:t>
            </a:r>
          </a:p>
        </p:txBody>
      </p:sp>
      <p:sp>
        <p:nvSpPr>
          <p:cNvPr id="191519" name="Text Box 31"/>
          <p:cNvSpPr txBox="1">
            <a:spLocks noChangeArrowheads="1"/>
          </p:cNvSpPr>
          <p:nvPr/>
        </p:nvSpPr>
        <p:spPr bwMode="auto">
          <a:xfrm>
            <a:off x="5238750" y="1131888"/>
            <a:ext cx="2411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>
                <a:solidFill>
                  <a:srgbClr val="CC3300"/>
                </a:solidFill>
              </a:rPr>
              <a:t>Truth Table</a:t>
            </a:r>
          </a:p>
        </p:txBody>
      </p:sp>
      <p:sp>
        <p:nvSpPr>
          <p:cNvPr id="191520" name="Text Box 32"/>
          <p:cNvSpPr txBox="1">
            <a:spLocks noChangeArrowheads="1"/>
          </p:cNvSpPr>
          <p:nvPr/>
        </p:nvSpPr>
        <p:spPr bwMode="auto">
          <a:xfrm>
            <a:off x="1276350" y="1325563"/>
            <a:ext cx="2411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>
                <a:solidFill>
                  <a:srgbClr val="CC3300"/>
                </a:solidFill>
              </a:rPr>
              <a:t>Symbol</a:t>
            </a:r>
          </a:p>
        </p:txBody>
      </p:sp>
      <p:sp>
        <p:nvSpPr>
          <p:cNvPr id="191521" name="Text Box 33"/>
          <p:cNvSpPr txBox="1">
            <a:spLocks noChangeArrowheads="1"/>
          </p:cNvSpPr>
          <p:nvPr/>
        </p:nvSpPr>
        <p:spPr bwMode="auto">
          <a:xfrm>
            <a:off x="1223963" y="3017838"/>
            <a:ext cx="2925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>
                <a:solidFill>
                  <a:srgbClr val="CC3300"/>
                </a:solidFill>
              </a:rPr>
              <a:t>Boolean Equation</a:t>
            </a:r>
          </a:p>
        </p:txBody>
      </p:sp>
      <p:sp>
        <p:nvSpPr>
          <p:cNvPr id="191522" name="Text Box 34"/>
          <p:cNvSpPr txBox="1">
            <a:spLocks noChangeArrowheads="1"/>
          </p:cNvSpPr>
          <p:nvPr/>
        </p:nvSpPr>
        <p:spPr bwMode="auto">
          <a:xfrm>
            <a:off x="1319213" y="4243388"/>
            <a:ext cx="1081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>
                <a:solidFill>
                  <a:srgbClr val="CC3300"/>
                </a:solidFill>
              </a:rPr>
              <a:t>Note: </a:t>
            </a:r>
          </a:p>
        </p:txBody>
      </p:sp>
      <p:graphicFrame>
        <p:nvGraphicFramePr>
          <p:cNvPr id="191530" name="Object 42"/>
          <p:cNvGraphicFramePr>
            <a:graphicFrameLocks noGrp="1" noChangeAspect="1"/>
          </p:cNvGraphicFramePr>
          <p:nvPr>
            <p:ph sz="half" idx="2"/>
          </p:nvPr>
        </p:nvGraphicFramePr>
        <p:xfrm>
          <a:off x="1697038" y="3503613"/>
          <a:ext cx="206216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3" imgW="1002865" imgH="203112" progId="Equation.3">
                  <p:embed/>
                </p:oleObj>
              </mc:Choice>
              <mc:Fallback>
                <p:oleObj name="Equation" r:id="rId3" imgW="100286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3503613"/>
                        <a:ext cx="2062162" cy="4175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484313" y="1949450"/>
            <a:ext cx="2578100" cy="873125"/>
            <a:chOff x="935" y="1228"/>
            <a:chExt cx="1624" cy="550"/>
          </a:xfrm>
        </p:grpSpPr>
        <p:sp>
          <p:nvSpPr>
            <p:cNvPr id="70695" name="Text Box 36"/>
            <p:cNvSpPr txBox="1">
              <a:spLocks noChangeArrowheads="1"/>
            </p:cNvSpPr>
            <p:nvPr/>
          </p:nvSpPr>
          <p:spPr bwMode="auto">
            <a:xfrm>
              <a:off x="935" y="1228"/>
              <a:ext cx="25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  <a:p>
              <a:pPr eaLnBrk="1" hangingPunct="1"/>
              <a:r>
                <a:rPr lang="en-GB"/>
                <a:t>B</a:t>
              </a:r>
            </a:p>
          </p:txBody>
        </p:sp>
        <p:sp>
          <p:nvSpPr>
            <p:cNvPr id="70696" name="Text Box 37"/>
            <p:cNvSpPr txBox="1">
              <a:spLocks noChangeArrowheads="1"/>
            </p:cNvSpPr>
            <p:nvPr/>
          </p:nvSpPr>
          <p:spPr bwMode="auto">
            <a:xfrm>
              <a:off x="2304" y="133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3E5AB2"/>
                  </a:solidFill>
                </a:rPr>
                <a:t>X</a:t>
              </a:r>
            </a:p>
          </p:txBody>
        </p:sp>
        <p:sp>
          <p:nvSpPr>
            <p:cNvPr id="70697" name="AutoShape 38"/>
            <p:cNvSpPr>
              <a:spLocks noChangeArrowheads="1"/>
            </p:cNvSpPr>
            <p:nvPr/>
          </p:nvSpPr>
          <p:spPr bwMode="auto">
            <a:xfrm>
              <a:off x="1442" y="1247"/>
              <a:ext cx="595" cy="531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8" name="Line 39"/>
            <p:cNvSpPr>
              <a:spLocks noChangeShapeType="1"/>
            </p:cNvSpPr>
            <p:nvPr/>
          </p:nvSpPr>
          <p:spPr bwMode="auto">
            <a:xfrm>
              <a:off x="1190" y="1376"/>
              <a:ext cx="2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0699" name="Line 40"/>
            <p:cNvSpPr>
              <a:spLocks noChangeShapeType="1"/>
            </p:cNvSpPr>
            <p:nvPr/>
          </p:nvSpPr>
          <p:spPr bwMode="auto">
            <a:xfrm>
              <a:off x="1189" y="1619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0700" name="Line 41"/>
            <p:cNvSpPr>
              <a:spLocks noChangeShapeType="1"/>
            </p:cNvSpPr>
            <p:nvPr/>
          </p:nvSpPr>
          <p:spPr bwMode="auto">
            <a:xfrm>
              <a:off x="2106" y="1499"/>
              <a:ext cx="1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0701" name="Oval 43"/>
            <p:cNvSpPr>
              <a:spLocks noChangeArrowheads="1"/>
            </p:cNvSpPr>
            <p:nvPr/>
          </p:nvSpPr>
          <p:spPr bwMode="auto">
            <a:xfrm>
              <a:off x="2021" y="1456"/>
              <a:ext cx="95" cy="94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329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18" grpId="0"/>
      <p:bldP spid="191519" grpId="0"/>
      <p:bldP spid="191520" grpId="0"/>
      <p:bldP spid="19152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716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12F3ADD-34C9-444E-B05F-A9F7C211B70A}" type="slidenum">
              <a:rPr lang="en-GB" b="0">
                <a:solidFill>
                  <a:schemeClr val="tx2"/>
                </a:solidFill>
              </a:rPr>
              <a:pPr eaLnBrk="1" hangingPunct="1"/>
              <a:t>68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7168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3.2</a:t>
            </a:r>
          </a:p>
        </p:txBody>
      </p:sp>
      <p:sp>
        <p:nvSpPr>
          <p:cNvPr id="71685" name="Text Box 3"/>
          <p:cNvSpPr txBox="1">
            <a:spLocks noChangeArrowheads="1"/>
          </p:cNvSpPr>
          <p:nvPr/>
        </p:nvSpPr>
        <p:spPr bwMode="auto">
          <a:xfrm>
            <a:off x="1397000" y="796925"/>
            <a:ext cx="4821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0"/>
              <a:t>Complete the X waveform:</a:t>
            </a:r>
          </a:p>
        </p:txBody>
      </p:sp>
      <p:grpSp>
        <p:nvGrpSpPr>
          <p:cNvPr id="71686" name="Group 4"/>
          <p:cNvGrpSpPr>
            <a:grpSpLocks/>
          </p:cNvGrpSpPr>
          <p:nvPr/>
        </p:nvGrpSpPr>
        <p:grpSpPr bwMode="auto">
          <a:xfrm>
            <a:off x="1512888" y="2693988"/>
            <a:ext cx="6069012" cy="511175"/>
            <a:chOff x="953" y="1697"/>
            <a:chExt cx="3823" cy="322"/>
          </a:xfrm>
        </p:grpSpPr>
        <p:grpSp>
          <p:nvGrpSpPr>
            <p:cNvPr id="71709" name="Group 5"/>
            <p:cNvGrpSpPr>
              <a:grpSpLocks/>
            </p:cNvGrpSpPr>
            <p:nvPr/>
          </p:nvGrpSpPr>
          <p:grpSpPr bwMode="auto">
            <a:xfrm>
              <a:off x="953" y="1697"/>
              <a:ext cx="447" cy="322"/>
              <a:chOff x="953" y="1697"/>
              <a:chExt cx="447" cy="322"/>
            </a:xfrm>
          </p:grpSpPr>
          <p:sp>
            <p:nvSpPr>
              <p:cNvPr id="71746" name="Line 6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747" name="Line 7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748" name="Line 8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749" name="Line 9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71710" name="Group 10"/>
            <p:cNvGrpSpPr>
              <a:grpSpLocks/>
            </p:cNvGrpSpPr>
            <p:nvPr/>
          </p:nvGrpSpPr>
          <p:grpSpPr bwMode="auto">
            <a:xfrm>
              <a:off x="2752" y="1697"/>
              <a:ext cx="447" cy="322"/>
              <a:chOff x="953" y="1697"/>
              <a:chExt cx="447" cy="322"/>
            </a:xfrm>
          </p:grpSpPr>
          <p:sp>
            <p:nvSpPr>
              <p:cNvPr id="71742" name="Line 11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743" name="Line 12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744" name="Line 13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745" name="Line 14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71711" name="Group 15"/>
            <p:cNvGrpSpPr>
              <a:grpSpLocks/>
            </p:cNvGrpSpPr>
            <p:nvPr/>
          </p:nvGrpSpPr>
          <p:grpSpPr bwMode="auto">
            <a:xfrm>
              <a:off x="1849" y="1697"/>
              <a:ext cx="447" cy="322"/>
              <a:chOff x="953" y="1697"/>
              <a:chExt cx="447" cy="322"/>
            </a:xfrm>
          </p:grpSpPr>
          <p:sp>
            <p:nvSpPr>
              <p:cNvPr id="71738" name="Line 16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739" name="Line 17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740" name="Line 18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741" name="Line 19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71712" name="Group 20"/>
            <p:cNvGrpSpPr>
              <a:grpSpLocks/>
            </p:cNvGrpSpPr>
            <p:nvPr/>
          </p:nvGrpSpPr>
          <p:grpSpPr bwMode="auto">
            <a:xfrm>
              <a:off x="1397" y="1697"/>
              <a:ext cx="447" cy="322"/>
              <a:chOff x="953" y="1697"/>
              <a:chExt cx="447" cy="322"/>
            </a:xfrm>
          </p:grpSpPr>
          <p:sp>
            <p:nvSpPr>
              <p:cNvPr id="71734" name="Line 21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735" name="Line 22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736" name="Line 23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737" name="Line 24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71713" name="Group 25"/>
            <p:cNvGrpSpPr>
              <a:grpSpLocks/>
            </p:cNvGrpSpPr>
            <p:nvPr/>
          </p:nvGrpSpPr>
          <p:grpSpPr bwMode="auto">
            <a:xfrm>
              <a:off x="3218" y="1697"/>
              <a:ext cx="447" cy="322"/>
              <a:chOff x="953" y="1697"/>
              <a:chExt cx="447" cy="322"/>
            </a:xfrm>
          </p:grpSpPr>
          <p:sp>
            <p:nvSpPr>
              <p:cNvPr id="71730" name="Line 26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731" name="Line 27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732" name="Line 28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733" name="Line 29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71714" name="Group 30"/>
            <p:cNvGrpSpPr>
              <a:grpSpLocks/>
            </p:cNvGrpSpPr>
            <p:nvPr/>
          </p:nvGrpSpPr>
          <p:grpSpPr bwMode="auto">
            <a:xfrm>
              <a:off x="3676" y="1697"/>
              <a:ext cx="447" cy="322"/>
              <a:chOff x="953" y="1697"/>
              <a:chExt cx="447" cy="322"/>
            </a:xfrm>
          </p:grpSpPr>
          <p:sp>
            <p:nvSpPr>
              <p:cNvPr id="71726" name="Line 31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727" name="Line 32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728" name="Line 33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729" name="Line 34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71715" name="Group 35"/>
            <p:cNvGrpSpPr>
              <a:grpSpLocks/>
            </p:cNvGrpSpPr>
            <p:nvPr/>
          </p:nvGrpSpPr>
          <p:grpSpPr bwMode="auto">
            <a:xfrm>
              <a:off x="2312" y="1697"/>
              <a:ext cx="447" cy="322"/>
              <a:chOff x="953" y="1697"/>
              <a:chExt cx="447" cy="322"/>
            </a:xfrm>
          </p:grpSpPr>
          <p:sp>
            <p:nvSpPr>
              <p:cNvPr id="71722" name="Line 36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723" name="Line 37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724" name="Line 38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725" name="Line 39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71716" name="Line 40"/>
            <p:cNvSpPr>
              <a:spLocks noChangeShapeType="1"/>
            </p:cNvSpPr>
            <p:nvPr/>
          </p:nvSpPr>
          <p:spPr bwMode="auto">
            <a:xfrm>
              <a:off x="4577" y="2012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71717" name="Group 41"/>
            <p:cNvGrpSpPr>
              <a:grpSpLocks/>
            </p:cNvGrpSpPr>
            <p:nvPr/>
          </p:nvGrpSpPr>
          <p:grpSpPr bwMode="auto">
            <a:xfrm>
              <a:off x="4135" y="1697"/>
              <a:ext cx="447" cy="322"/>
              <a:chOff x="953" y="1697"/>
              <a:chExt cx="447" cy="322"/>
            </a:xfrm>
          </p:grpSpPr>
          <p:sp>
            <p:nvSpPr>
              <p:cNvPr id="71718" name="Line 42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719" name="Line 43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720" name="Line 44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721" name="Line 45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71687" name="Text Box 46"/>
          <p:cNvSpPr txBox="1">
            <a:spLocks noChangeArrowheads="1"/>
          </p:cNvSpPr>
          <p:nvPr/>
        </p:nvSpPr>
        <p:spPr bwMode="auto">
          <a:xfrm>
            <a:off x="815975" y="27098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A</a:t>
            </a:r>
          </a:p>
        </p:txBody>
      </p:sp>
      <p:sp>
        <p:nvSpPr>
          <p:cNvPr id="71688" name="Text Box 47"/>
          <p:cNvSpPr txBox="1">
            <a:spLocks noChangeArrowheads="1"/>
          </p:cNvSpPr>
          <p:nvPr/>
        </p:nvSpPr>
        <p:spPr bwMode="auto">
          <a:xfrm>
            <a:off x="831850" y="357505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B</a:t>
            </a:r>
          </a:p>
        </p:txBody>
      </p:sp>
      <p:grpSp>
        <p:nvGrpSpPr>
          <p:cNvPr id="71689" name="Group 48"/>
          <p:cNvGrpSpPr>
            <a:grpSpLocks/>
          </p:cNvGrpSpPr>
          <p:nvPr/>
        </p:nvGrpSpPr>
        <p:grpSpPr bwMode="auto">
          <a:xfrm>
            <a:off x="1512888" y="3475038"/>
            <a:ext cx="6084887" cy="511175"/>
            <a:chOff x="953" y="2189"/>
            <a:chExt cx="3833" cy="322"/>
          </a:xfrm>
        </p:grpSpPr>
        <p:sp>
          <p:nvSpPr>
            <p:cNvPr id="71702" name="Line 49"/>
            <p:cNvSpPr>
              <a:spLocks noChangeShapeType="1"/>
            </p:cNvSpPr>
            <p:nvPr/>
          </p:nvSpPr>
          <p:spPr bwMode="auto">
            <a:xfrm>
              <a:off x="953" y="2503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703" name="Line 50"/>
            <p:cNvSpPr>
              <a:spLocks noChangeShapeType="1"/>
            </p:cNvSpPr>
            <p:nvPr/>
          </p:nvSpPr>
          <p:spPr bwMode="auto">
            <a:xfrm flipV="1">
              <a:off x="1194" y="2189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704" name="Line 51"/>
            <p:cNvSpPr>
              <a:spLocks noChangeShapeType="1"/>
            </p:cNvSpPr>
            <p:nvPr/>
          </p:nvSpPr>
          <p:spPr bwMode="auto">
            <a:xfrm flipV="1">
              <a:off x="2301" y="2197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705" name="Line 52"/>
            <p:cNvSpPr>
              <a:spLocks noChangeShapeType="1"/>
            </p:cNvSpPr>
            <p:nvPr/>
          </p:nvSpPr>
          <p:spPr bwMode="auto">
            <a:xfrm>
              <a:off x="1194" y="2200"/>
              <a:ext cx="11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706" name="Line 53"/>
            <p:cNvSpPr>
              <a:spLocks noChangeShapeType="1"/>
            </p:cNvSpPr>
            <p:nvPr/>
          </p:nvSpPr>
          <p:spPr bwMode="auto">
            <a:xfrm>
              <a:off x="2294" y="2503"/>
              <a:ext cx="16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707" name="Line 54"/>
            <p:cNvSpPr>
              <a:spLocks noChangeShapeType="1"/>
            </p:cNvSpPr>
            <p:nvPr/>
          </p:nvSpPr>
          <p:spPr bwMode="auto">
            <a:xfrm flipV="1">
              <a:off x="3954" y="2195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708" name="Line 55"/>
            <p:cNvSpPr>
              <a:spLocks noChangeShapeType="1"/>
            </p:cNvSpPr>
            <p:nvPr/>
          </p:nvSpPr>
          <p:spPr bwMode="auto">
            <a:xfrm>
              <a:off x="3948" y="2199"/>
              <a:ext cx="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71690" name="Text Box 56"/>
          <p:cNvSpPr txBox="1">
            <a:spLocks noChangeArrowheads="1"/>
          </p:cNvSpPr>
          <p:nvPr/>
        </p:nvSpPr>
        <p:spPr bwMode="auto">
          <a:xfrm>
            <a:off x="781050" y="4538663"/>
            <a:ext cx="582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X</a:t>
            </a:r>
          </a:p>
        </p:txBody>
      </p:sp>
      <p:grpSp>
        <p:nvGrpSpPr>
          <p:cNvPr id="71691" name="Group 65"/>
          <p:cNvGrpSpPr>
            <a:grpSpLocks/>
          </p:cNvGrpSpPr>
          <p:nvPr/>
        </p:nvGrpSpPr>
        <p:grpSpPr bwMode="auto">
          <a:xfrm>
            <a:off x="2249488" y="1401763"/>
            <a:ext cx="2778125" cy="873125"/>
            <a:chOff x="1417" y="883"/>
            <a:chExt cx="1750" cy="550"/>
          </a:xfrm>
        </p:grpSpPr>
        <p:sp>
          <p:nvSpPr>
            <p:cNvPr id="71695" name="Text Box 58"/>
            <p:cNvSpPr txBox="1">
              <a:spLocks noChangeArrowheads="1"/>
            </p:cNvSpPr>
            <p:nvPr/>
          </p:nvSpPr>
          <p:spPr bwMode="auto">
            <a:xfrm>
              <a:off x="1417" y="883"/>
              <a:ext cx="25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  <a:p>
              <a:pPr eaLnBrk="1" hangingPunct="1"/>
              <a:r>
                <a:rPr lang="en-GB"/>
                <a:t>B</a:t>
              </a:r>
            </a:p>
          </p:txBody>
        </p:sp>
        <p:sp>
          <p:nvSpPr>
            <p:cNvPr id="71696" name="Text Box 59"/>
            <p:cNvSpPr txBox="1">
              <a:spLocks noChangeArrowheads="1"/>
            </p:cNvSpPr>
            <p:nvPr/>
          </p:nvSpPr>
          <p:spPr bwMode="auto">
            <a:xfrm>
              <a:off x="2912" y="99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3E5AB2"/>
                  </a:solidFill>
                </a:rPr>
                <a:t>X</a:t>
              </a:r>
            </a:p>
          </p:txBody>
        </p:sp>
        <p:sp>
          <p:nvSpPr>
            <p:cNvPr id="71697" name="AutoShape 60"/>
            <p:cNvSpPr>
              <a:spLocks noChangeArrowheads="1"/>
            </p:cNvSpPr>
            <p:nvPr/>
          </p:nvSpPr>
          <p:spPr bwMode="auto">
            <a:xfrm>
              <a:off x="1924" y="902"/>
              <a:ext cx="595" cy="531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8" name="Line 61"/>
            <p:cNvSpPr>
              <a:spLocks noChangeShapeType="1"/>
            </p:cNvSpPr>
            <p:nvPr/>
          </p:nvSpPr>
          <p:spPr bwMode="auto">
            <a:xfrm>
              <a:off x="1672" y="1031"/>
              <a:ext cx="2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699" name="Line 62"/>
            <p:cNvSpPr>
              <a:spLocks noChangeShapeType="1"/>
            </p:cNvSpPr>
            <p:nvPr/>
          </p:nvSpPr>
          <p:spPr bwMode="auto">
            <a:xfrm>
              <a:off x="1671" y="1274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700" name="Line 63"/>
            <p:cNvSpPr>
              <a:spLocks noChangeShapeType="1"/>
            </p:cNvSpPr>
            <p:nvPr/>
          </p:nvSpPr>
          <p:spPr bwMode="auto">
            <a:xfrm>
              <a:off x="2630" y="1144"/>
              <a:ext cx="1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701" name="Oval 64"/>
            <p:cNvSpPr>
              <a:spLocks noChangeArrowheads="1"/>
            </p:cNvSpPr>
            <p:nvPr/>
          </p:nvSpPr>
          <p:spPr bwMode="auto">
            <a:xfrm>
              <a:off x="2515" y="1101"/>
              <a:ext cx="104" cy="104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692" name="Text Box 66"/>
          <p:cNvSpPr txBox="1">
            <a:spLocks noChangeArrowheads="1"/>
          </p:cNvSpPr>
          <p:nvPr/>
        </p:nvSpPr>
        <p:spPr bwMode="auto">
          <a:xfrm>
            <a:off x="1584325" y="4056063"/>
            <a:ext cx="6175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/>
              <a:t>t1</a:t>
            </a:r>
          </a:p>
        </p:txBody>
      </p:sp>
      <p:sp>
        <p:nvSpPr>
          <p:cNvPr id="71693" name="Text Box 67"/>
          <p:cNvSpPr txBox="1">
            <a:spLocks noChangeArrowheads="1"/>
          </p:cNvSpPr>
          <p:nvPr/>
        </p:nvSpPr>
        <p:spPr bwMode="auto">
          <a:xfrm>
            <a:off x="3344863" y="4052888"/>
            <a:ext cx="6175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/>
              <a:t>t2</a:t>
            </a:r>
          </a:p>
        </p:txBody>
      </p:sp>
      <p:sp>
        <p:nvSpPr>
          <p:cNvPr id="71694" name="Text Box 68"/>
          <p:cNvSpPr txBox="1">
            <a:spLocks noChangeArrowheads="1"/>
          </p:cNvSpPr>
          <p:nvPr/>
        </p:nvSpPr>
        <p:spPr bwMode="auto">
          <a:xfrm>
            <a:off x="5984875" y="4016375"/>
            <a:ext cx="6175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/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413990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727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A82D001-00BD-4443-BB8C-F1E43B7A67A5}" type="slidenum">
              <a:rPr lang="en-GB" b="0">
                <a:solidFill>
                  <a:schemeClr val="tx2"/>
                </a:solidFill>
              </a:rPr>
              <a:pPr eaLnBrk="1" hangingPunct="1"/>
              <a:t>69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7270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3.2</a:t>
            </a:r>
          </a:p>
        </p:txBody>
      </p:sp>
      <p:sp>
        <p:nvSpPr>
          <p:cNvPr id="72709" name="Text Box 3"/>
          <p:cNvSpPr txBox="1">
            <a:spLocks noChangeArrowheads="1"/>
          </p:cNvSpPr>
          <p:nvPr/>
        </p:nvSpPr>
        <p:spPr bwMode="auto">
          <a:xfrm>
            <a:off x="1397000" y="796925"/>
            <a:ext cx="4821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0"/>
              <a:t>Complete the X waveform:</a:t>
            </a:r>
          </a:p>
        </p:txBody>
      </p:sp>
      <p:grpSp>
        <p:nvGrpSpPr>
          <p:cNvPr id="72710" name="Group 4"/>
          <p:cNvGrpSpPr>
            <a:grpSpLocks/>
          </p:cNvGrpSpPr>
          <p:nvPr/>
        </p:nvGrpSpPr>
        <p:grpSpPr bwMode="auto">
          <a:xfrm>
            <a:off x="1512888" y="2693988"/>
            <a:ext cx="6069012" cy="511175"/>
            <a:chOff x="953" y="1697"/>
            <a:chExt cx="3823" cy="322"/>
          </a:xfrm>
        </p:grpSpPr>
        <p:grpSp>
          <p:nvGrpSpPr>
            <p:cNvPr id="72765" name="Group 5"/>
            <p:cNvGrpSpPr>
              <a:grpSpLocks/>
            </p:cNvGrpSpPr>
            <p:nvPr/>
          </p:nvGrpSpPr>
          <p:grpSpPr bwMode="auto">
            <a:xfrm>
              <a:off x="953" y="1697"/>
              <a:ext cx="447" cy="322"/>
              <a:chOff x="953" y="1697"/>
              <a:chExt cx="447" cy="322"/>
            </a:xfrm>
          </p:grpSpPr>
          <p:sp>
            <p:nvSpPr>
              <p:cNvPr id="72802" name="Line 6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803" name="Line 7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804" name="Line 8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805" name="Line 9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72766" name="Group 10"/>
            <p:cNvGrpSpPr>
              <a:grpSpLocks/>
            </p:cNvGrpSpPr>
            <p:nvPr/>
          </p:nvGrpSpPr>
          <p:grpSpPr bwMode="auto">
            <a:xfrm>
              <a:off x="2752" y="1697"/>
              <a:ext cx="447" cy="322"/>
              <a:chOff x="953" y="1697"/>
              <a:chExt cx="447" cy="322"/>
            </a:xfrm>
          </p:grpSpPr>
          <p:sp>
            <p:nvSpPr>
              <p:cNvPr id="72798" name="Line 11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799" name="Line 12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800" name="Line 13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801" name="Line 14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72767" name="Group 15"/>
            <p:cNvGrpSpPr>
              <a:grpSpLocks/>
            </p:cNvGrpSpPr>
            <p:nvPr/>
          </p:nvGrpSpPr>
          <p:grpSpPr bwMode="auto">
            <a:xfrm>
              <a:off x="1849" y="1697"/>
              <a:ext cx="447" cy="322"/>
              <a:chOff x="953" y="1697"/>
              <a:chExt cx="447" cy="322"/>
            </a:xfrm>
          </p:grpSpPr>
          <p:sp>
            <p:nvSpPr>
              <p:cNvPr id="72794" name="Line 16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795" name="Line 17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796" name="Line 18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797" name="Line 19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72768" name="Group 20"/>
            <p:cNvGrpSpPr>
              <a:grpSpLocks/>
            </p:cNvGrpSpPr>
            <p:nvPr/>
          </p:nvGrpSpPr>
          <p:grpSpPr bwMode="auto">
            <a:xfrm>
              <a:off x="1397" y="1697"/>
              <a:ext cx="447" cy="322"/>
              <a:chOff x="953" y="1697"/>
              <a:chExt cx="447" cy="322"/>
            </a:xfrm>
          </p:grpSpPr>
          <p:sp>
            <p:nvSpPr>
              <p:cNvPr id="72790" name="Line 21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791" name="Line 22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792" name="Line 23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793" name="Line 24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72769" name="Group 25"/>
            <p:cNvGrpSpPr>
              <a:grpSpLocks/>
            </p:cNvGrpSpPr>
            <p:nvPr/>
          </p:nvGrpSpPr>
          <p:grpSpPr bwMode="auto">
            <a:xfrm>
              <a:off x="3218" y="1697"/>
              <a:ext cx="447" cy="322"/>
              <a:chOff x="953" y="1697"/>
              <a:chExt cx="447" cy="322"/>
            </a:xfrm>
          </p:grpSpPr>
          <p:sp>
            <p:nvSpPr>
              <p:cNvPr id="72786" name="Line 26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787" name="Line 27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788" name="Line 28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789" name="Line 29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72770" name="Group 30"/>
            <p:cNvGrpSpPr>
              <a:grpSpLocks/>
            </p:cNvGrpSpPr>
            <p:nvPr/>
          </p:nvGrpSpPr>
          <p:grpSpPr bwMode="auto">
            <a:xfrm>
              <a:off x="3676" y="1697"/>
              <a:ext cx="447" cy="322"/>
              <a:chOff x="953" y="1697"/>
              <a:chExt cx="447" cy="322"/>
            </a:xfrm>
          </p:grpSpPr>
          <p:sp>
            <p:nvSpPr>
              <p:cNvPr id="72782" name="Line 31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783" name="Line 32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784" name="Line 33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785" name="Line 34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72771" name="Group 35"/>
            <p:cNvGrpSpPr>
              <a:grpSpLocks/>
            </p:cNvGrpSpPr>
            <p:nvPr/>
          </p:nvGrpSpPr>
          <p:grpSpPr bwMode="auto">
            <a:xfrm>
              <a:off x="2312" y="1697"/>
              <a:ext cx="447" cy="322"/>
              <a:chOff x="953" y="1697"/>
              <a:chExt cx="447" cy="322"/>
            </a:xfrm>
          </p:grpSpPr>
          <p:sp>
            <p:nvSpPr>
              <p:cNvPr id="72778" name="Line 36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779" name="Line 37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780" name="Line 38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781" name="Line 39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72772" name="Line 40"/>
            <p:cNvSpPr>
              <a:spLocks noChangeShapeType="1"/>
            </p:cNvSpPr>
            <p:nvPr/>
          </p:nvSpPr>
          <p:spPr bwMode="auto">
            <a:xfrm>
              <a:off x="4577" y="2012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72773" name="Group 41"/>
            <p:cNvGrpSpPr>
              <a:grpSpLocks/>
            </p:cNvGrpSpPr>
            <p:nvPr/>
          </p:nvGrpSpPr>
          <p:grpSpPr bwMode="auto">
            <a:xfrm>
              <a:off x="4135" y="1697"/>
              <a:ext cx="447" cy="322"/>
              <a:chOff x="953" y="1697"/>
              <a:chExt cx="447" cy="322"/>
            </a:xfrm>
          </p:grpSpPr>
          <p:sp>
            <p:nvSpPr>
              <p:cNvPr id="72774" name="Line 42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775" name="Line 43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776" name="Line 44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777" name="Line 45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72711" name="Text Box 46"/>
          <p:cNvSpPr txBox="1">
            <a:spLocks noChangeArrowheads="1"/>
          </p:cNvSpPr>
          <p:nvPr/>
        </p:nvSpPr>
        <p:spPr bwMode="auto">
          <a:xfrm>
            <a:off x="815975" y="27098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A</a:t>
            </a:r>
          </a:p>
        </p:txBody>
      </p:sp>
      <p:sp>
        <p:nvSpPr>
          <p:cNvPr id="72712" name="Text Box 47"/>
          <p:cNvSpPr txBox="1">
            <a:spLocks noChangeArrowheads="1"/>
          </p:cNvSpPr>
          <p:nvPr/>
        </p:nvSpPr>
        <p:spPr bwMode="auto">
          <a:xfrm>
            <a:off x="831850" y="357505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B</a:t>
            </a:r>
          </a:p>
        </p:txBody>
      </p:sp>
      <p:grpSp>
        <p:nvGrpSpPr>
          <p:cNvPr id="72713" name="Group 48"/>
          <p:cNvGrpSpPr>
            <a:grpSpLocks/>
          </p:cNvGrpSpPr>
          <p:nvPr/>
        </p:nvGrpSpPr>
        <p:grpSpPr bwMode="auto">
          <a:xfrm>
            <a:off x="1512888" y="3475038"/>
            <a:ext cx="6084887" cy="511175"/>
            <a:chOff x="953" y="2189"/>
            <a:chExt cx="3833" cy="322"/>
          </a:xfrm>
        </p:grpSpPr>
        <p:sp>
          <p:nvSpPr>
            <p:cNvPr id="72758" name="Line 49"/>
            <p:cNvSpPr>
              <a:spLocks noChangeShapeType="1"/>
            </p:cNvSpPr>
            <p:nvPr/>
          </p:nvSpPr>
          <p:spPr bwMode="auto">
            <a:xfrm>
              <a:off x="953" y="2503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2759" name="Line 50"/>
            <p:cNvSpPr>
              <a:spLocks noChangeShapeType="1"/>
            </p:cNvSpPr>
            <p:nvPr/>
          </p:nvSpPr>
          <p:spPr bwMode="auto">
            <a:xfrm flipV="1">
              <a:off x="1194" y="2189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2760" name="Line 51"/>
            <p:cNvSpPr>
              <a:spLocks noChangeShapeType="1"/>
            </p:cNvSpPr>
            <p:nvPr/>
          </p:nvSpPr>
          <p:spPr bwMode="auto">
            <a:xfrm flipV="1">
              <a:off x="2301" y="2197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2761" name="Line 52"/>
            <p:cNvSpPr>
              <a:spLocks noChangeShapeType="1"/>
            </p:cNvSpPr>
            <p:nvPr/>
          </p:nvSpPr>
          <p:spPr bwMode="auto">
            <a:xfrm>
              <a:off x="1194" y="2200"/>
              <a:ext cx="11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2762" name="Line 53"/>
            <p:cNvSpPr>
              <a:spLocks noChangeShapeType="1"/>
            </p:cNvSpPr>
            <p:nvPr/>
          </p:nvSpPr>
          <p:spPr bwMode="auto">
            <a:xfrm>
              <a:off x="2294" y="2503"/>
              <a:ext cx="16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2763" name="Line 54"/>
            <p:cNvSpPr>
              <a:spLocks noChangeShapeType="1"/>
            </p:cNvSpPr>
            <p:nvPr/>
          </p:nvSpPr>
          <p:spPr bwMode="auto">
            <a:xfrm flipV="1">
              <a:off x="3954" y="2195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2764" name="Line 55"/>
            <p:cNvSpPr>
              <a:spLocks noChangeShapeType="1"/>
            </p:cNvSpPr>
            <p:nvPr/>
          </p:nvSpPr>
          <p:spPr bwMode="auto">
            <a:xfrm>
              <a:off x="3948" y="2199"/>
              <a:ext cx="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72714" name="Text Box 56"/>
          <p:cNvSpPr txBox="1">
            <a:spLocks noChangeArrowheads="1"/>
          </p:cNvSpPr>
          <p:nvPr/>
        </p:nvSpPr>
        <p:spPr bwMode="auto">
          <a:xfrm>
            <a:off x="781050" y="4538663"/>
            <a:ext cx="582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X</a:t>
            </a:r>
          </a:p>
        </p:txBody>
      </p:sp>
      <p:sp>
        <p:nvSpPr>
          <p:cNvPr id="196681" name="AutoShape 73"/>
          <p:cNvSpPr>
            <a:spLocks/>
          </p:cNvSpPr>
          <p:nvPr/>
        </p:nvSpPr>
        <p:spPr bwMode="auto">
          <a:xfrm rot="-5400000">
            <a:off x="2661444" y="4341019"/>
            <a:ext cx="263525" cy="1712913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82" name="AutoShape 74"/>
          <p:cNvSpPr>
            <a:spLocks/>
          </p:cNvSpPr>
          <p:nvPr/>
        </p:nvSpPr>
        <p:spPr bwMode="auto">
          <a:xfrm rot="-5400000">
            <a:off x="4801394" y="3971132"/>
            <a:ext cx="247650" cy="2493962"/>
          </a:xfrm>
          <a:prstGeom prst="leftBrace">
            <a:avLst>
              <a:gd name="adj1" fmla="val 8392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83" name="AutoShape 75"/>
          <p:cNvSpPr>
            <a:spLocks/>
          </p:cNvSpPr>
          <p:nvPr/>
        </p:nvSpPr>
        <p:spPr bwMode="auto">
          <a:xfrm rot="-5400000">
            <a:off x="6760369" y="4583906"/>
            <a:ext cx="263525" cy="1281113"/>
          </a:xfrm>
          <a:prstGeom prst="leftBrace">
            <a:avLst>
              <a:gd name="adj1" fmla="val 4051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84" name="Text Box 76"/>
          <p:cNvSpPr txBox="1">
            <a:spLocks noChangeArrowheads="1"/>
          </p:cNvSpPr>
          <p:nvPr/>
        </p:nvSpPr>
        <p:spPr bwMode="auto">
          <a:xfrm>
            <a:off x="4171950" y="5483225"/>
            <a:ext cx="1528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b="0"/>
              <a:t>disable</a:t>
            </a:r>
          </a:p>
        </p:txBody>
      </p:sp>
      <p:sp>
        <p:nvSpPr>
          <p:cNvPr id="196685" name="Text Box 77"/>
          <p:cNvSpPr txBox="1">
            <a:spLocks noChangeArrowheads="1"/>
          </p:cNvSpPr>
          <p:nvPr/>
        </p:nvSpPr>
        <p:spPr bwMode="auto">
          <a:xfrm>
            <a:off x="1606550" y="5414963"/>
            <a:ext cx="21431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b="0"/>
              <a:t>Enable A to pass through, though inverted</a:t>
            </a:r>
          </a:p>
        </p:txBody>
      </p:sp>
      <p:grpSp>
        <p:nvGrpSpPr>
          <p:cNvPr id="12" name="Group 113"/>
          <p:cNvGrpSpPr>
            <a:grpSpLocks/>
          </p:cNvGrpSpPr>
          <p:nvPr/>
        </p:nvGrpSpPr>
        <p:grpSpPr bwMode="auto">
          <a:xfrm>
            <a:off x="3670300" y="4467225"/>
            <a:ext cx="2606675" cy="498475"/>
            <a:chOff x="2312" y="2814"/>
            <a:chExt cx="1642" cy="314"/>
          </a:xfrm>
        </p:grpSpPr>
        <p:sp>
          <p:nvSpPr>
            <p:cNvPr id="72756" name="Line 57"/>
            <p:cNvSpPr>
              <a:spLocks noChangeShapeType="1"/>
            </p:cNvSpPr>
            <p:nvPr/>
          </p:nvSpPr>
          <p:spPr bwMode="auto">
            <a:xfrm>
              <a:off x="2312" y="2815"/>
              <a:ext cx="16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2757" name="Line 67"/>
            <p:cNvSpPr>
              <a:spLocks noChangeShapeType="1"/>
            </p:cNvSpPr>
            <p:nvPr/>
          </p:nvSpPr>
          <p:spPr bwMode="auto">
            <a:xfrm>
              <a:off x="2312" y="2814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96677" name="Line 69"/>
          <p:cNvSpPr>
            <a:spLocks noChangeShapeType="1"/>
          </p:cNvSpPr>
          <p:nvPr/>
        </p:nvSpPr>
        <p:spPr bwMode="auto">
          <a:xfrm flipV="1">
            <a:off x="1522413" y="4481513"/>
            <a:ext cx="38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3" name="Group 112"/>
          <p:cNvGrpSpPr>
            <a:grpSpLocks/>
          </p:cNvGrpSpPr>
          <p:nvPr/>
        </p:nvGrpSpPr>
        <p:grpSpPr bwMode="auto">
          <a:xfrm>
            <a:off x="1905000" y="4467225"/>
            <a:ext cx="1754188" cy="512763"/>
            <a:chOff x="1200" y="2814"/>
            <a:chExt cx="1105" cy="323"/>
          </a:xfrm>
        </p:grpSpPr>
        <p:grpSp>
          <p:nvGrpSpPr>
            <p:cNvPr id="72745" name="Group 58"/>
            <p:cNvGrpSpPr>
              <a:grpSpLocks/>
            </p:cNvGrpSpPr>
            <p:nvPr/>
          </p:nvGrpSpPr>
          <p:grpSpPr bwMode="auto">
            <a:xfrm flipV="1">
              <a:off x="1408" y="2814"/>
              <a:ext cx="447" cy="322"/>
              <a:chOff x="953" y="1697"/>
              <a:chExt cx="447" cy="322"/>
            </a:xfrm>
          </p:grpSpPr>
          <p:sp>
            <p:nvSpPr>
              <p:cNvPr id="72752" name="Line 59"/>
              <p:cNvSpPr>
                <a:spLocks noChangeShapeType="1"/>
              </p:cNvSpPr>
              <p:nvPr/>
            </p:nvSpPr>
            <p:spPr bwMode="auto">
              <a:xfrm>
                <a:off x="953" y="201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753" name="Line 60"/>
              <p:cNvSpPr>
                <a:spLocks noChangeShapeType="1"/>
              </p:cNvSpPr>
              <p:nvPr/>
            </p:nvSpPr>
            <p:spPr bwMode="auto">
              <a:xfrm flipV="1">
                <a:off x="1194" y="1697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754" name="Line 61"/>
              <p:cNvSpPr>
                <a:spLocks noChangeShapeType="1"/>
              </p:cNvSpPr>
              <p:nvPr/>
            </p:nvSpPr>
            <p:spPr bwMode="auto">
              <a:xfrm>
                <a:off x="1194" y="1697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755" name="Line 62"/>
              <p:cNvSpPr>
                <a:spLocks noChangeShapeType="1"/>
              </p:cNvSpPr>
              <p:nvPr/>
            </p:nvSpPr>
            <p:spPr bwMode="auto">
              <a:xfrm flipV="1">
                <a:off x="1400" y="1705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72746" name="Line 64"/>
            <p:cNvSpPr>
              <a:spLocks noChangeShapeType="1"/>
            </p:cNvSpPr>
            <p:nvPr/>
          </p:nvSpPr>
          <p:spPr bwMode="auto">
            <a:xfrm flipV="1">
              <a:off x="1865" y="2822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2747" name="Line 65"/>
            <p:cNvSpPr>
              <a:spLocks noChangeShapeType="1"/>
            </p:cNvSpPr>
            <p:nvPr/>
          </p:nvSpPr>
          <p:spPr bwMode="auto">
            <a:xfrm>
              <a:off x="2106" y="2822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2748" name="Line 66"/>
            <p:cNvSpPr>
              <a:spLocks noChangeShapeType="1"/>
            </p:cNvSpPr>
            <p:nvPr/>
          </p:nvSpPr>
          <p:spPr bwMode="auto">
            <a:xfrm flipV="1">
              <a:off x="2106" y="3136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2749" name="Line 70"/>
            <p:cNvSpPr>
              <a:spLocks noChangeShapeType="1"/>
            </p:cNvSpPr>
            <p:nvPr/>
          </p:nvSpPr>
          <p:spPr bwMode="auto">
            <a:xfrm>
              <a:off x="1200" y="2823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2750" name="Line 71"/>
            <p:cNvSpPr>
              <a:spLocks noChangeShapeType="1"/>
            </p:cNvSpPr>
            <p:nvPr/>
          </p:nvSpPr>
          <p:spPr bwMode="auto">
            <a:xfrm flipV="1">
              <a:off x="1200" y="3137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2751" name="Line 72"/>
            <p:cNvSpPr>
              <a:spLocks noChangeShapeType="1"/>
            </p:cNvSpPr>
            <p:nvPr/>
          </p:nvSpPr>
          <p:spPr bwMode="auto">
            <a:xfrm>
              <a:off x="1406" y="2815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5" name="Group 114"/>
          <p:cNvGrpSpPr>
            <a:grpSpLocks/>
          </p:cNvGrpSpPr>
          <p:nvPr/>
        </p:nvGrpSpPr>
        <p:grpSpPr bwMode="auto">
          <a:xfrm>
            <a:off x="6273800" y="4457700"/>
            <a:ext cx="1357313" cy="517525"/>
            <a:chOff x="3952" y="2808"/>
            <a:chExt cx="855" cy="326"/>
          </a:xfrm>
        </p:grpSpPr>
        <p:sp>
          <p:nvSpPr>
            <p:cNvPr id="72737" name="Line 87"/>
            <p:cNvSpPr>
              <a:spLocks noChangeShapeType="1"/>
            </p:cNvSpPr>
            <p:nvPr/>
          </p:nvSpPr>
          <p:spPr bwMode="auto">
            <a:xfrm>
              <a:off x="3952" y="2810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2738" name="Line 88"/>
            <p:cNvSpPr>
              <a:spLocks noChangeShapeType="1"/>
            </p:cNvSpPr>
            <p:nvPr/>
          </p:nvSpPr>
          <p:spPr bwMode="auto">
            <a:xfrm flipV="1">
              <a:off x="3952" y="3124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2739" name="Line 89"/>
            <p:cNvSpPr>
              <a:spLocks noChangeShapeType="1"/>
            </p:cNvSpPr>
            <p:nvPr/>
          </p:nvSpPr>
          <p:spPr bwMode="auto">
            <a:xfrm>
              <a:off x="4158" y="2812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2740" name="Line 91"/>
            <p:cNvSpPr>
              <a:spLocks noChangeShapeType="1"/>
            </p:cNvSpPr>
            <p:nvPr/>
          </p:nvSpPr>
          <p:spPr bwMode="auto">
            <a:xfrm flipV="1">
              <a:off x="4171" y="2810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2741" name="Line 92"/>
            <p:cNvSpPr>
              <a:spLocks noChangeShapeType="1"/>
            </p:cNvSpPr>
            <p:nvPr/>
          </p:nvSpPr>
          <p:spPr bwMode="auto">
            <a:xfrm>
              <a:off x="4412" y="2820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2742" name="Line 93"/>
            <p:cNvSpPr>
              <a:spLocks noChangeShapeType="1"/>
            </p:cNvSpPr>
            <p:nvPr/>
          </p:nvSpPr>
          <p:spPr bwMode="auto">
            <a:xfrm flipV="1">
              <a:off x="4412" y="3134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2743" name="Line 94"/>
            <p:cNvSpPr>
              <a:spLocks noChangeShapeType="1"/>
            </p:cNvSpPr>
            <p:nvPr/>
          </p:nvSpPr>
          <p:spPr bwMode="auto">
            <a:xfrm>
              <a:off x="4618" y="2812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2744" name="Line 95"/>
            <p:cNvSpPr>
              <a:spLocks noChangeShapeType="1"/>
            </p:cNvSpPr>
            <p:nvPr/>
          </p:nvSpPr>
          <p:spPr bwMode="auto">
            <a:xfrm>
              <a:off x="4618" y="2808"/>
              <a:ext cx="1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96704" name="Text Box 96"/>
          <p:cNvSpPr txBox="1">
            <a:spLocks noChangeArrowheads="1"/>
          </p:cNvSpPr>
          <p:nvPr/>
        </p:nvSpPr>
        <p:spPr bwMode="auto">
          <a:xfrm>
            <a:off x="5942013" y="5378450"/>
            <a:ext cx="21431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b="0"/>
              <a:t>Enable A to pass through, though inverted</a:t>
            </a:r>
          </a:p>
        </p:txBody>
      </p:sp>
      <p:sp>
        <p:nvSpPr>
          <p:cNvPr id="196705" name="AutoShape 97"/>
          <p:cNvSpPr>
            <a:spLocks noChangeArrowheads="1"/>
          </p:cNvSpPr>
          <p:nvPr/>
        </p:nvSpPr>
        <p:spPr bwMode="auto">
          <a:xfrm>
            <a:off x="5786438" y="615950"/>
            <a:ext cx="2892425" cy="1428750"/>
          </a:xfrm>
          <a:prstGeom prst="wedgeRoundRectCallout">
            <a:avLst>
              <a:gd name="adj1" fmla="val -61634"/>
              <a:gd name="adj2" fmla="val -1000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GB" b="0"/>
              <a:t>A can be data signal, B can be the control signal</a:t>
            </a:r>
          </a:p>
        </p:txBody>
      </p:sp>
      <p:grpSp>
        <p:nvGrpSpPr>
          <p:cNvPr id="72726" name="Group 98"/>
          <p:cNvGrpSpPr>
            <a:grpSpLocks/>
          </p:cNvGrpSpPr>
          <p:nvPr/>
        </p:nvGrpSpPr>
        <p:grpSpPr bwMode="auto">
          <a:xfrm>
            <a:off x="2249488" y="1401763"/>
            <a:ext cx="2778125" cy="873125"/>
            <a:chOff x="1417" y="883"/>
            <a:chExt cx="1750" cy="550"/>
          </a:xfrm>
        </p:grpSpPr>
        <p:sp>
          <p:nvSpPr>
            <p:cNvPr id="72730" name="Text Box 99"/>
            <p:cNvSpPr txBox="1">
              <a:spLocks noChangeArrowheads="1"/>
            </p:cNvSpPr>
            <p:nvPr/>
          </p:nvSpPr>
          <p:spPr bwMode="auto">
            <a:xfrm>
              <a:off x="1417" y="883"/>
              <a:ext cx="25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  <a:p>
              <a:pPr eaLnBrk="1" hangingPunct="1"/>
              <a:r>
                <a:rPr lang="en-GB"/>
                <a:t>B</a:t>
              </a:r>
            </a:p>
          </p:txBody>
        </p:sp>
        <p:sp>
          <p:nvSpPr>
            <p:cNvPr id="72731" name="Text Box 100"/>
            <p:cNvSpPr txBox="1">
              <a:spLocks noChangeArrowheads="1"/>
            </p:cNvSpPr>
            <p:nvPr/>
          </p:nvSpPr>
          <p:spPr bwMode="auto">
            <a:xfrm>
              <a:off x="2912" y="99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3E5AB2"/>
                  </a:solidFill>
                </a:rPr>
                <a:t>X</a:t>
              </a:r>
            </a:p>
          </p:txBody>
        </p:sp>
        <p:sp>
          <p:nvSpPr>
            <p:cNvPr id="72732" name="AutoShape 101"/>
            <p:cNvSpPr>
              <a:spLocks noChangeArrowheads="1"/>
            </p:cNvSpPr>
            <p:nvPr/>
          </p:nvSpPr>
          <p:spPr bwMode="auto">
            <a:xfrm>
              <a:off x="1924" y="902"/>
              <a:ext cx="595" cy="531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3" name="Line 102"/>
            <p:cNvSpPr>
              <a:spLocks noChangeShapeType="1"/>
            </p:cNvSpPr>
            <p:nvPr/>
          </p:nvSpPr>
          <p:spPr bwMode="auto">
            <a:xfrm>
              <a:off x="1672" y="1031"/>
              <a:ext cx="2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2734" name="Line 103"/>
            <p:cNvSpPr>
              <a:spLocks noChangeShapeType="1"/>
            </p:cNvSpPr>
            <p:nvPr/>
          </p:nvSpPr>
          <p:spPr bwMode="auto">
            <a:xfrm>
              <a:off x="1671" y="1274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2735" name="Line 104"/>
            <p:cNvSpPr>
              <a:spLocks noChangeShapeType="1"/>
            </p:cNvSpPr>
            <p:nvPr/>
          </p:nvSpPr>
          <p:spPr bwMode="auto">
            <a:xfrm>
              <a:off x="2630" y="1144"/>
              <a:ext cx="1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2736" name="Oval 105"/>
            <p:cNvSpPr>
              <a:spLocks noChangeArrowheads="1"/>
            </p:cNvSpPr>
            <p:nvPr/>
          </p:nvSpPr>
          <p:spPr bwMode="auto">
            <a:xfrm>
              <a:off x="2515" y="1101"/>
              <a:ext cx="104" cy="104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727" name="Text Box 108"/>
          <p:cNvSpPr txBox="1">
            <a:spLocks noChangeArrowheads="1"/>
          </p:cNvSpPr>
          <p:nvPr/>
        </p:nvSpPr>
        <p:spPr bwMode="auto">
          <a:xfrm>
            <a:off x="1584325" y="4056063"/>
            <a:ext cx="6175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/>
              <a:t>t1</a:t>
            </a:r>
          </a:p>
        </p:txBody>
      </p:sp>
      <p:sp>
        <p:nvSpPr>
          <p:cNvPr id="72728" name="Text Box 109"/>
          <p:cNvSpPr txBox="1">
            <a:spLocks noChangeArrowheads="1"/>
          </p:cNvSpPr>
          <p:nvPr/>
        </p:nvSpPr>
        <p:spPr bwMode="auto">
          <a:xfrm>
            <a:off x="3344863" y="4052888"/>
            <a:ext cx="6175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/>
              <a:t>t2</a:t>
            </a:r>
          </a:p>
        </p:txBody>
      </p:sp>
      <p:sp>
        <p:nvSpPr>
          <p:cNvPr id="72729" name="Text Box 110"/>
          <p:cNvSpPr txBox="1">
            <a:spLocks noChangeArrowheads="1"/>
          </p:cNvSpPr>
          <p:nvPr/>
        </p:nvSpPr>
        <p:spPr bwMode="auto">
          <a:xfrm>
            <a:off x="5984875" y="4016375"/>
            <a:ext cx="6175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/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202184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6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81" grpId="0" animBg="1"/>
      <p:bldP spid="196682" grpId="0" animBg="1"/>
      <p:bldP spid="196683" grpId="0" animBg="1"/>
      <p:bldP spid="196684" grpId="0"/>
      <p:bldP spid="196685" grpId="0"/>
      <p:bldP spid="196677" grpId="0" animBg="1"/>
      <p:bldP spid="196704" grpId="0"/>
      <p:bldP spid="1967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E898E80-7295-4E59-874F-88477F7229A9}" type="slidenum">
              <a:rPr lang="en-GB" b="0">
                <a:solidFill>
                  <a:schemeClr val="tx2"/>
                </a:solidFill>
              </a:rPr>
              <a:pPr eaLnBrk="1" hangingPunct="1"/>
              <a:t>7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3988" y="638175"/>
            <a:ext cx="6019800" cy="6096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GB" sz="3600" b="1" smtClean="0">
                <a:solidFill>
                  <a:srgbClr val="3E5AB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GB" sz="3200" smtClean="0">
                <a:solidFill>
                  <a:schemeClr val="tx1"/>
                </a:solidFill>
              </a:rPr>
              <a:t>Boolean Algebra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830263" y="1322388"/>
            <a:ext cx="78486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4175" indent="-384175" eaLnBrk="0" hangingPunct="0">
              <a:tabLst>
                <a:tab pos="384175" algn="l"/>
              </a:tabLst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384175" algn="l"/>
              </a:tabLst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384175" algn="l"/>
              </a:tabLst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384175" algn="l"/>
              </a:tabLst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384175" algn="l"/>
              </a:tabLst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4175" algn="l"/>
              </a:tabLs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4175" algn="l"/>
              </a:tabLs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4175" algn="l"/>
              </a:tabLs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4175" algn="l"/>
              </a:tabLs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51C1"/>
              </a:buClr>
              <a:buSzPct val="75000"/>
              <a:buFont typeface="Wingdings" pitchFamily="2" charset="2"/>
              <a:buNone/>
            </a:pPr>
            <a:r>
              <a:rPr lang="en-GB" sz="2800">
                <a:solidFill>
                  <a:srgbClr val="5E51C1"/>
                </a:solidFill>
              </a:rPr>
              <a:t> Boolean variables can have </a:t>
            </a:r>
          </a:p>
          <a:p>
            <a:pPr algn="ctr" eaLnBrk="1" hangingPunct="1">
              <a:spcBef>
                <a:spcPct val="20000"/>
              </a:spcBef>
              <a:buClr>
                <a:srgbClr val="5E51C1"/>
              </a:buClr>
              <a:buSzPct val="75000"/>
              <a:buFont typeface="Wingdings" pitchFamily="2" charset="2"/>
              <a:buNone/>
            </a:pPr>
            <a:r>
              <a:rPr lang="en-GB" sz="2800">
                <a:solidFill>
                  <a:srgbClr val="CC3300"/>
                </a:solidFill>
              </a:rPr>
              <a:t>only 2 possible values, 0 or 1</a:t>
            </a:r>
            <a:endParaRPr lang="en-GB" sz="2800" b="0">
              <a:solidFill>
                <a:srgbClr val="CC3300"/>
              </a:solidFill>
            </a:endParaRPr>
          </a:p>
        </p:txBody>
      </p:sp>
      <p:sp>
        <p:nvSpPr>
          <p:cNvPr id="9222" name="Rectangle 19"/>
          <p:cNvSpPr>
            <a:spLocks noChangeArrowheads="1"/>
          </p:cNvSpPr>
          <p:nvPr/>
        </p:nvSpPr>
        <p:spPr bwMode="auto">
          <a:xfrm>
            <a:off x="4518025" y="5014913"/>
            <a:ext cx="28575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GB" b="0">
                <a:solidFill>
                  <a:srgbClr val="CC3300"/>
                </a:solidFill>
              </a:rPr>
              <a:t>Close</a:t>
            </a:r>
          </a:p>
        </p:txBody>
      </p:sp>
      <p:sp>
        <p:nvSpPr>
          <p:cNvPr id="9223" name="Rectangle 18"/>
          <p:cNvSpPr>
            <a:spLocks noChangeArrowheads="1"/>
          </p:cNvSpPr>
          <p:nvPr/>
        </p:nvSpPr>
        <p:spPr bwMode="auto">
          <a:xfrm>
            <a:off x="1660525" y="5014913"/>
            <a:ext cx="28575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GB" b="0">
                <a:solidFill>
                  <a:srgbClr val="CC3300"/>
                </a:solidFill>
              </a:rPr>
              <a:t>Open</a:t>
            </a:r>
          </a:p>
        </p:txBody>
      </p:sp>
      <p:sp>
        <p:nvSpPr>
          <p:cNvPr id="9224" name="Rectangle 17"/>
          <p:cNvSpPr>
            <a:spLocks noChangeArrowheads="1"/>
          </p:cNvSpPr>
          <p:nvPr/>
        </p:nvSpPr>
        <p:spPr bwMode="auto">
          <a:xfrm>
            <a:off x="4518025" y="4559300"/>
            <a:ext cx="28575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GB" b="0">
                <a:solidFill>
                  <a:srgbClr val="CC3300"/>
                </a:solidFill>
              </a:rPr>
              <a:t>Yes</a:t>
            </a:r>
          </a:p>
        </p:txBody>
      </p:sp>
      <p:sp>
        <p:nvSpPr>
          <p:cNvPr id="9225" name="Rectangle 16"/>
          <p:cNvSpPr>
            <a:spLocks noChangeArrowheads="1"/>
          </p:cNvSpPr>
          <p:nvPr/>
        </p:nvSpPr>
        <p:spPr bwMode="auto">
          <a:xfrm>
            <a:off x="1660525" y="4559300"/>
            <a:ext cx="28575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GB" b="0">
                <a:solidFill>
                  <a:srgbClr val="CC3300"/>
                </a:solidFill>
              </a:rPr>
              <a:t>No</a:t>
            </a:r>
          </a:p>
        </p:txBody>
      </p:sp>
      <p:sp>
        <p:nvSpPr>
          <p:cNvPr id="9226" name="Rectangle 15"/>
          <p:cNvSpPr>
            <a:spLocks noChangeArrowheads="1"/>
          </p:cNvSpPr>
          <p:nvPr/>
        </p:nvSpPr>
        <p:spPr bwMode="auto">
          <a:xfrm>
            <a:off x="4518025" y="4103688"/>
            <a:ext cx="28575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GB" b="0">
                <a:solidFill>
                  <a:srgbClr val="CC3300"/>
                </a:solidFill>
              </a:rPr>
              <a:t>High</a:t>
            </a:r>
          </a:p>
        </p:txBody>
      </p:sp>
      <p:sp>
        <p:nvSpPr>
          <p:cNvPr id="9227" name="Rectangle 14"/>
          <p:cNvSpPr>
            <a:spLocks noChangeArrowheads="1"/>
          </p:cNvSpPr>
          <p:nvPr/>
        </p:nvSpPr>
        <p:spPr bwMode="auto">
          <a:xfrm>
            <a:off x="1660525" y="4103688"/>
            <a:ext cx="28575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GB" b="0">
                <a:solidFill>
                  <a:srgbClr val="CC3300"/>
                </a:solidFill>
              </a:rPr>
              <a:t>Low</a:t>
            </a:r>
          </a:p>
        </p:txBody>
      </p:sp>
      <p:sp>
        <p:nvSpPr>
          <p:cNvPr id="9228" name="Rectangle 13"/>
          <p:cNvSpPr>
            <a:spLocks noChangeArrowheads="1"/>
          </p:cNvSpPr>
          <p:nvPr/>
        </p:nvSpPr>
        <p:spPr bwMode="auto">
          <a:xfrm>
            <a:off x="4518025" y="3648075"/>
            <a:ext cx="28575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GB" b="0">
                <a:solidFill>
                  <a:srgbClr val="CC3300"/>
                </a:solidFill>
              </a:rPr>
              <a:t>On</a:t>
            </a:r>
          </a:p>
        </p:txBody>
      </p:sp>
      <p:sp>
        <p:nvSpPr>
          <p:cNvPr id="9229" name="Rectangle 12"/>
          <p:cNvSpPr>
            <a:spLocks noChangeArrowheads="1"/>
          </p:cNvSpPr>
          <p:nvPr/>
        </p:nvSpPr>
        <p:spPr bwMode="auto">
          <a:xfrm>
            <a:off x="1660525" y="3648075"/>
            <a:ext cx="28575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GB" b="0">
                <a:solidFill>
                  <a:srgbClr val="CC3300"/>
                </a:solidFill>
              </a:rPr>
              <a:t>Off</a:t>
            </a:r>
          </a:p>
        </p:txBody>
      </p:sp>
      <p:sp>
        <p:nvSpPr>
          <p:cNvPr id="9230" name="Rectangle 11"/>
          <p:cNvSpPr>
            <a:spLocks noChangeArrowheads="1"/>
          </p:cNvSpPr>
          <p:nvPr/>
        </p:nvSpPr>
        <p:spPr bwMode="auto">
          <a:xfrm>
            <a:off x="4518025" y="3192463"/>
            <a:ext cx="28575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GB" b="0">
                <a:solidFill>
                  <a:srgbClr val="CC3300"/>
                </a:solidFill>
              </a:rPr>
              <a:t>True</a:t>
            </a:r>
          </a:p>
        </p:txBody>
      </p:sp>
      <p:sp>
        <p:nvSpPr>
          <p:cNvPr id="9231" name="Rectangle 10"/>
          <p:cNvSpPr>
            <a:spLocks noChangeArrowheads="1"/>
          </p:cNvSpPr>
          <p:nvPr/>
        </p:nvSpPr>
        <p:spPr bwMode="auto">
          <a:xfrm>
            <a:off x="1660525" y="3192463"/>
            <a:ext cx="28575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GB" b="0">
                <a:solidFill>
                  <a:srgbClr val="CC3300"/>
                </a:solidFill>
              </a:rPr>
              <a:t>False</a:t>
            </a:r>
          </a:p>
        </p:txBody>
      </p:sp>
      <p:grpSp>
        <p:nvGrpSpPr>
          <p:cNvPr id="9232" name="Group 37"/>
          <p:cNvGrpSpPr>
            <a:grpSpLocks/>
          </p:cNvGrpSpPr>
          <p:nvPr/>
        </p:nvGrpSpPr>
        <p:grpSpPr bwMode="auto">
          <a:xfrm>
            <a:off x="1660525" y="2736850"/>
            <a:ext cx="5715000" cy="455613"/>
            <a:chOff x="1056" y="2112"/>
            <a:chExt cx="3600" cy="287"/>
          </a:xfrm>
        </p:grpSpPr>
        <p:sp>
          <p:nvSpPr>
            <p:cNvPr id="9244" name="Rectangle 9"/>
            <p:cNvSpPr>
              <a:spLocks noChangeArrowheads="1"/>
            </p:cNvSpPr>
            <p:nvPr/>
          </p:nvSpPr>
          <p:spPr bwMode="auto">
            <a:xfrm>
              <a:off x="2856" y="2112"/>
              <a:ext cx="1800" cy="2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CC6600"/>
                  </a:solidFill>
                </a:rPr>
                <a:t>Logic 1</a:t>
              </a:r>
            </a:p>
          </p:txBody>
        </p:sp>
        <p:sp>
          <p:nvSpPr>
            <p:cNvPr id="9245" name="Rectangle 8"/>
            <p:cNvSpPr>
              <a:spLocks noChangeArrowheads="1"/>
            </p:cNvSpPr>
            <p:nvPr/>
          </p:nvSpPr>
          <p:spPr bwMode="auto">
            <a:xfrm>
              <a:off x="1056" y="2112"/>
              <a:ext cx="1800" cy="2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CC6600"/>
                  </a:solidFill>
                </a:rPr>
                <a:t>Logic 0</a:t>
              </a:r>
            </a:p>
          </p:txBody>
        </p:sp>
      </p:grpSp>
      <p:sp>
        <p:nvSpPr>
          <p:cNvPr id="9233" name="Line 20"/>
          <p:cNvSpPr>
            <a:spLocks noChangeShapeType="1"/>
          </p:cNvSpPr>
          <p:nvPr/>
        </p:nvSpPr>
        <p:spPr bwMode="auto">
          <a:xfrm>
            <a:off x="1660525" y="2736850"/>
            <a:ext cx="5715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9234" name="Line 21"/>
          <p:cNvSpPr>
            <a:spLocks noChangeShapeType="1"/>
          </p:cNvSpPr>
          <p:nvPr/>
        </p:nvSpPr>
        <p:spPr bwMode="auto">
          <a:xfrm>
            <a:off x="1660525" y="3192463"/>
            <a:ext cx="5715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9235" name="Line 22"/>
          <p:cNvSpPr>
            <a:spLocks noChangeShapeType="1"/>
          </p:cNvSpPr>
          <p:nvPr/>
        </p:nvSpPr>
        <p:spPr bwMode="auto">
          <a:xfrm>
            <a:off x="1660525" y="3648075"/>
            <a:ext cx="5715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9236" name="Line 23"/>
          <p:cNvSpPr>
            <a:spLocks noChangeShapeType="1"/>
          </p:cNvSpPr>
          <p:nvPr/>
        </p:nvSpPr>
        <p:spPr bwMode="auto">
          <a:xfrm>
            <a:off x="1660525" y="4103688"/>
            <a:ext cx="5715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9237" name="Line 24"/>
          <p:cNvSpPr>
            <a:spLocks noChangeShapeType="1"/>
          </p:cNvSpPr>
          <p:nvPr/>
        </p:nvSpPr>
        <p:spPr bwMode="auto">
          <a:xfrm>
            <a:off x="1660525" y="4559300"/>
            <a:ext cx="5715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9238" name="Line 25"/>
          <p:cNvSpPr>
            <a:spLocks noChangeShapeType="1"/>
          </p:cNvSpPr>
          <p:nvPr/>
        </p:nvSpPr>
        <p:spPr bwMode="auto">
          <a:xfrm>
            <a:off x="1660525" y="5014913"/>
            <a:ext cx="5715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9239" name="Line 26"/>
          <p:cNvSpPr>
            <a:spLocks noChangeShapeType="1"/>
          </p:cNvSpPr>
          <p:nvPr/>
        </p:nvSpPr>
        <p:spPr bwMode="auto">
          <a:xfrm>
            <a:off x="1660525" y="5470525"/>
            <a:ext cx="5715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9240" name="Line 27"/>
          <p:cNvSpPr>
            <a:spLocks noChangeShapeType="1"/>
          </p:cNvSpPr>
          <p:nvPr/>
        </p:nvSpPr>
        <p:spPr bwMode="auto">
          <a:xfrm>
            <a:off x="1660525" y="2736850"/>
            <a:ext cx="0" cy="273367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9241" name="Line 28"/>
          <p:cNvSpPr>
            <a:spLocks noChangeShapeType="1"/>
          </p:cNvSpPr>
          <p:nvPr/>
        </p:nvSpPr>
        <p:spPr bwMode="auto">
          <a:xfrm>
            <a:off x="4518025" y="2736850"/>
            <a:ext cx="0" cy="273367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9242" name="Line 29"/>
          <p:cNvSpPr>
            <a:spLocks noChangeShapeType="1"/>
          </p:cNvSpPr>
          <p:nvPr/>
        </p:nvSpPr>
        <p:spPr bwMode="auto">
          <a:xfrm>
            <a:off x="7375525" y="2736850"/>
            <a:ext cx="0" cy="273367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9243" name="Text Box 38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</a:t>
            </a:r>
          </a:p>
        </p:txBody>
      </p:sp>
    </p:spTree>
    <p:extLst>
      <p:ext uri="{BB962C8B-B14F-4D97-AF65-F5344CB8AC3E}">
        <p14:creationId xmlns:p14="http://schemas.microsoft.com/office/powerpoint/2010/main" val="209602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622A73D-48F5-456B-B5CD-DB1F4DAF8460}" type="slidenum">
              <a:rPr lang="en-GB" b="0">
                <a:solidFill>
                  <a:schemeClr val="tx2"/>
                </a:solidFill>
              </a:rPr>
              <a:pPr eaLnBrk="1" hangingPunct="1"/>
              <a:t>70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73732" name="Text Box 29"/>
          <p:cNvSpPr txBox="1">
            <a:spLocks noChangeArrowheads="1"/>
          </p:cNvSpPr>
          <p:nvPr/>
        </p:nvSpPr>
        <p:spPr bwMode="auto">
          <a:xfrm>
            <a:off x="2876550" y="331788"/>
            <a:ext cx="29098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/>
              <a:t>Summary on Gates</a:t>
            </a:r>
          </a:p>
        </p:txBody>
      </p:sp>
      <p:graphicFrame>
        <p:nvGraphicFramePr>
          <p:cNvPr id="197889" name="Group 257"/>
          <p:cNvGraphicFramePr>
            <a:graphicFrameLocks noGrp="1"/>
          </p:cNvGraphicFramePr>
          <p:nvPr>
            <p:ph/>
          </p:nvPr>
        </p:nvGraphicFramePr>
        <p:xfrm>
          <a:off x="601663" y="831850"/>
          <a:ext cx="8186737" cy="5048250"/>
        </p:xfrm>
        <a:graphic>
          <a:graphicData uri="http://schemas.openxmlformats.org/drawingml/2006/table">
            <a:tbl>
              <a:tblPr/>
              <a:tblGrid>
                <a:gridCol w="1193800"/>
                <a:gridCol w="2460625"/>
                <a:gridCol w="1662112"/>
                <a:gridCol w="2870200"/>
              </a:tblGrid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Inverter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output = inverted input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2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Any input = 1, output = 1.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Only all inputs = 0 then output = 0.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5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Any input = 0, output = 0.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Only all inputs = 1, then output = 1.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2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Any input = 1, output = 0.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Only all inputs = 0, then output = 1.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2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Any input = 0, output = 1.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Only all inputs = 1, then output = 0.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3765" name="Group 245"/>
          <p:cNvGrpSpPr>
            <a:grpSpLocks/>
          </p:cNvGrpSpPr>
          <p:nvPr/>
        </p:nvGrpSpPr>
        <p:grpSpPr bwMode="auto">
          <a:xfrm>
            <a:off x="1854200" y="950913"/>
            <a:ext cx="2309813" cy="541337"/>
            <a:chOff x="1346" y="829"/>
            <a:chExt cx="1455" cy="341"/>
          </a:xfrm>
        </p:grpSpPr>
        <p:sp>
          <p:nvSpPr>
            <p:cNvPr id="73805" name="AutoShape 169"/>
            <p:cNvSpPr>
              <a:spLocks noChangeArrowheads="1"/>
            </p:cNvSpPr>
            <p:nvPr/>
          </p:nvSpPr>
          <p:spPr bwMode="auto">
            <a:xfrm rot="-5400000">
              <a:off x="1863" y="858"/>
              <a:ext cx="341" cy="284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06" name="Line 170"/>
            <p:cNvSpPr>
              <a:spLocks noChangeShapeType="1"/>
            </p:cNvSpPr>
            <p:nvPr/>
          </p:nvSpPr>
          <p:spPr bwMode="auto">
            <a:xfrm rot="16200000" flipV="1">
              <a:off x="1743" y="844"/>
              <a:ext cx="0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3807" name="Line 171"/>
            <p:cNvSpPr>
              <a:spLocks noChangeShapeType="1"/>
            </p:cNvSpPr>
            <p:nvPr/>
          </p:nvSpPr>
          <p:spPr bwMode="auto">
            <a:xfrm rot="10800000" flipH="1">
              <a:off x="2284" y="99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3808" name="Oval 172"/>
            <p:cNvSpPr>
              <a:spLocks noChangeArrowheads="1"/>
            </p:cNvSpPr>
            <p:nvPr/>
          </p:nvSpPr>
          <p:spPr bwMode="auto">
            <a:xfrm rot="61599">
              <a:off x="2170" y="933"/>
              <a:ext cx="114" cy="1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09" name="Text Box 173"/>
            <p:cNvSpPr txBox="1">
              <a:spLocks noChangeArrowheads="1"/>
            </p:cNvSpPr>
            <p:nvPr/>
          </p:nvSpPr>
          <p:spPr bwMode="auto">
            <a:xfrm>
              <a:off x="1346" y="84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</p:txBody>
        </p:sp>
        <p:sp>
          <p:nvSpPr>
            <p:cNvPr id="73810" name="Text Box 174"/>
            <p:cNvSpPr txBox="1">
              <a:spLocks noChangeArrowheads="1"/>
            </p:cNvSpPr>
            <p:nvPr/>
          </p:nvSpPr>
          <p:spPr bwMode="auto">
            <a:xfrm>
              <a:off x="2546" y="85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X</a:t>
              </a:r>
            </a:p>
          </p:txBody>
        </p:sp>
      </p:grpSp>
      <p:grpSp>
        <p:nvGrpSpPr>
          <p:cNvPr id="73766" name="Group 194"/>
          <p:cNvGrpSpPr>
            <a:grpSpLocks/>
          </p:cNvGrpSpPr>
          <p:nvPr/>
        </p:nvGrpSpPr>
        <p:grpSpPr bwMode="auto">
          <a:xfrm>
            <a:off x="1927225" y="2760663"/>
            <a:ext cx="2238375" cy="830262"/>
            <a:chOff x="1539" y="1981"/>
            <a:chExt cx="1409" cy="525"/>
          </a:xfrm>
        </p:grpSpPr>
        <p:sp>
          <p:nvSpPr>
            <p:cNvPr id="73798" name="Text Box 187"/>
            <p:cNvSpPr txBox="1">
              <a:spLocks noChangeArrowheads="1"/>
            </p:cNvSpPr>
            <p:nvPr/>
          </p:nvSpPr>
          <p:spPr bwMode="auto">
            <a:xfrm>
              <a:off x="1564" y="1981"/>
              <a:ext cx="25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</p:txBody>
        </p:sp>
        <p:sp>
          <p:nvSpPr>
            <p:cNvPr id="73799" name="Text Box 188"/>
            <p:cNvSpPr txBox="1">
              <a:spLocks noChangeArrowheads="1"/>
            </p:cNvSpPr>
            <p:nvPr/>
          </p:nvSpPr>
          <p:spPr bwMode="auto">
            <a:xfrm>
              <a:off x="2693" y="2117"/>
              <a:ext cx="25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3E5AB2"/>
                  </a:solidFill>
                </a:rPr>
                <a:t>X</a:t>
              </a:r>
            </a:p>
          </p:txBody>
        </p:sp>
        <p:sp>
          <p:nvSpPr>
            <p:cNvPr id="73800" name="AutoShape 189"/>
            <p:cNvSpPr>
              <a:spLocks noChangeArrowheads="1"/>
            </p:cNvSpPr>
            <p:nvPr/>
          </p:nvSpPr>
          <p:spPr bwMode="auto">
            <a:xfrm>
              <a:off x="2009" y="2040"/>
              <a:ext cx="472" cy="46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01" name="Line 190"/>
            <p:cNvSpPr>
              <a:spLocks noChangeShapeType="1"/>
            </p:cNvSpPr>
            <p:nvPr/>
          </p:nvSpPr>
          <p:spPr bwMode="auto">
            <a:xfrm>
              <a:off x="1808" y="2153"/>
              <a:ext cx="1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3802" name="Line 191"/>
            <p:cNvSpPr>
              <a:spLocks noChangeShapeType="1"/>
            </p:cNvSpPr>
            <p:nvPr/>
          </p:nvSpPr>
          <p:spPr bwMode="auto">
            <a:xfrm>
              <a:off x="1808" y="2366"/>
              <a:ext cx="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3803" name="Line 192"/>
            <p:cNvSpPr>
              <a:spLocks noChangeShapeType="1"/>
            </p:cNvSpPr>
            <p:nvPr/>
          </p:nvSpPr>
          <p:spPr bwMode="auto">
            <a:xfrm>
              <a:off x="2478" y="2252"/>
              <a:ext cx="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3804" name="Text Box 193"/>
            <p:cNvSpPr txBox="1">
              <a:spLocks noChangeArrowheads="1"/>
            </p:cNvSpPr>
            <p:nvPr/>
          </p:nvSpPr>
          <p:spPr bwMode="auto">
            <a:xfrm>
              <a:off x="1539" y="2263"/>
              <a:ext cx="304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</p:grpSp>
      <p:grpSp>
        <p:nvGrpSpPr>
          <p:cNvPr id="73767" name="Group 196"/>
          <p:cNvGrpSpPr>
            <a:grpSpLocks/>
          </p:cNvGrpSpPr>
          <p:nvPr/>
        </p:nvGrpSpPr>
        <p:grpSpPr bwMode="auto">
          <a:xfrm>
            <a:off x="1844675" y="1751013"/>
            <a:ext cx="2330450" cy="744537"/>
            <a:chOff x="1633" y="1386"/>
            <a:chExt cx="1468" cy="469"/>
          </a:xfrm>
        </p:grpSpPr>
        <p:sp>
          <p:nvSpPr>
            <p:cNvPr id="73790" name="AutoShape 178"/>
            <p:cNvSpPr>
              <a:spLocks noChangeArrowheads="1"/>
            </p:cNvSpPr>
            <p:nvPr/>
          </p:nvSpPr>
          <p:spPr bwMode="auto">
            <a:xfrm rot="10800000">
              <a:off x="2019" y="1451"/>
              <a:ext cx="497" cy="353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91" name="Line 179"/>
            <p:cNvSpPr>
              <a:spLocks noChangeShapeType="1"/>
            </p:cNvSpPr>
            <p:nvPr/>
          </p:nvSpPr>
          <p:spPr bwMode="auto">
            <a:xfrm>
              <a:off x="1893" y="15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3792" name="Line 180"/>
            <p:cNvSpPr>
              <a:spLocks noChangeShapeType="1"/>
            </p:cNvSpPr>
            <p:nvPr/>
          </p:nvSpPr>
          <p:spPr bwMode="auto">
            <a:xfrm>
              <a:off x="1892" y="1709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3793" name="Line 181"/>
            <p:cNvSpPr>
              <a:spLocks noChangeShapeType="1"/>
            </p:cNvSpPr>
            <p:nvPr/>
          </p:nvSpPr>
          <p:spPr bwMode="auto">
            <a:xfrm>
              <a:off x="2546" y="1627"/>
              <a:ext cx="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3794" name="Text Box 182"/>
            <p:cNvSpPr txBox="1">
              <a:spLocks noChangeArrowheads="1"/>
            </p:cNvSpPr>
            <p:nvPr/>
          </p:nvSpPr>
          <p:spPr bwMode="auto">
            <a:xfrm>
              <a:off x="2148" y="1481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73795" name="Text Box 183"/>
            <p:cNvSpPr txBox="1">
              <a:spLocks noChangeArrowheads="1"/>
            </p:cNvSpPr>
            <p:nvPr/>
          </p:nvSpPr>
          <p:spPr bwMode="auto">
            <a:xfrm>
              <a:off x="1642" y="138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</p:txBody>
        </p:sp>
        <p:sp>
          <p:nvSpPr>
            <p:cNvPr id="73796" name="Text Box 184"/>
            <p:cNvSpPr txBox="1">
              <a:spLocks noChangeArrowheads="1"/>
            </p:cNvSpPr>
            <p:nvPr/>
          </p:nvSpPr>
          <p:spPr bwMode="auto">
            <a:xfrm>
              <a:off x="2795" y="1490"/>
              <a:ext cx="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  <p:sp>
          <p:nvSpPr>
            <p:cNvPr id="73797" name="Text Box 195"/>
            <p:cNvSpPr txBox="1">
              <a:spLocks noChangeArrowheads="1"/>
            </p:cNvSpPr>
            <p:nvPr/>
          </p:nvSpPr>
          <p:spPr bwMode="auto">
            <a:xfrm>
              <a:off x="1633" y="1613"/>
              <a:ext cx="28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</p:grpSp>
      <p:grpSp>
        <p:nvGrpSpPr>
          <p:cNvPr id="73768" name="Group 208"/>
          <p:cNvGrpSpPr>
            <a:grpSpLocks/>
          </p:cNvGrpSpPr>
          <p:nvPr/>
        </p:nvGrpSpPr>
        <p:grpSpPr bwMode="auto">
          <a:xfrm>
            <a:off x="1844675" y="3779838"/>
            <a:ext cx="2398713" cy="773112"/>
            <a:chOff x="1581" y="2676"/>
            <a:chExt cx="1511" cy="487"/>
          </a:xfrm>
        </p:grpSpPr>
        <p:sp>
          <p:nvSpPr>
            <p:cNvPr id="73781" name="AutoShape 198"/>
            <p:cNvSpPr>
              <a:spLocks noChangeArrowheads="1"/>
            </p:cNvSpPr>
            <p:nvPr/>
          </p:nvSpPr>
          <p:spPr bwMode="auto">
            <a:xfrm rot="10800000">
              <a:off x="1973" y="2760"/>
              <a:ext cx="520" cy="337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82" name="Line 199"/>
            <p:cNvSpPr>
              <a:spLocks noChangeShapeType="1"/>
            </p:cNvSpPr>
            <p:nvPr/>
          </p:nvSpPr>
          <p:spPr bwMode="auto">
            <a:xfrm>
              <a:off x="1842" y="2846"/>
              <a:ext cx="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3783" name="Line 200"/>
            <p:cNvSpPr>
              <a:spLocks noChangeShapeType="1"/>
            </p:cNvSpPr>
            <p:nvPr/>
          </p:nvSpPr>
          <p:spPr bwMode="auto">
            <a:xfrm>
              <a:off x="1829" y="3017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3784" name="Line 201"/>
            <p:cNvSpPr>
              <a:spLocks noChangeShapeType="1"/>
            </p:cNvSpPr>
            <p:nvPr/>
          </p:nvSpPr>
          <p:spPr bwMode="auto">
            <a:xfrm>
              <a:off x="2543" y="2918"/>
              <a:ext cx="29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3785" name="Text Box 202"/>
            <p:cNvSpPr txBox="1">
              <a:spLocks noChangeArrowheads="1"/>
            </p:cNvSpPr>
            <p:nvPr/>
          </p:nvSpPr>
          <p:spPr bwMode="auto">
            <a:xfrm>
              <a:off x="2069" y="2757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73786" name="Text Box 203"/>
            <p:cNvSpPr txBox="1">
              <a:spLocks noChangeArrowheads="1"/>
            </p:cNvSpPr>
            <p:nvPr/>
          </p:nvSpPr>
          <p:spPr bwMode="auto">
            <a:xfrm>
              <a:off x="1590" y="267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</p:txBody>
        </p:sp>
        <p:sp>
          <p:nvSpPr>
            <p:cNvPr id="73787" name="Text Box 204"/>
            <p:cNvSpPr txBox="1">
              <a:spLocks noChangeArrowheads="1"/>
            </p:cNvSpPr>
            <p:nvPr/>
          </p:nvSpPr>
          <p:spPr bwMode="auto">
            <a:xfrm>
              <a:off x="2772" y="2755"/>
              <a:ext cx="32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  <p:sp>
          <p:nvSpPr>
            <p:cNvPr id="73788" name="Oval 205"/>
            <p:cNvSpPr>
              <a:spLocks noChangeArrowheads="1"/>
            </p:cNvSpPr>
            <p:nvPr/>
          </p:nvSpPr>
          <p:spPr bwMode="auto">
            <a:xfrm>
              <a:off x="2479" y="2848"/>
              <a:ext cx="122" cy="11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89" name="Text Box 207"/>
            <p:cNvSpPr txBox="1">
              <a:spLocks noChangeArrowheads="1"/>
            </p:cNvSpPr>
            <p:nvPr/>
          </p:nvSpPr>
          <p:spPr bwMode="auto">
            <a:xfrm>
              <a:off x="1581" y="2921"/>
              <a:ext cx="22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</p:grpSp>
      <p:sp>
        <p:nvSpPr>
          <p:cNvPr id="73769" name="Text Box 210"/>
          <p:cNvSpPr txBox="1">
            <a:spLocks noChangeArrowheads="1"/>
          </p:cNvSpPr>
          <p:nvPr/>
        </p:nvSpPr>
        <p:spPr bwMode="auto">
          <a:xfrm>
            <a:off x="1901825" y="4845050"/>
            <a:ext cx="4048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A</a:t>
            </a:r>
          </a:p>
          <a:p>
            <a:pPr eaLnBrk="1" hangingPunct="1"/>
            <a:r>
              <a:rPr lang="en-GB"/>
              <a:t>B</a:t>
            </a:r>
          </a:p>
        </p:txBody>
      </p:sp>
      <p:sp>
        <p:nvSpPr>
          <p:cNvPr id="73770" name="Text Box 211"/>
          <p:cNvSpPr txBox="1">
            <a:spLocks noChangeArrowheads="1"/>
          </p:cNvSpPr>
          <p:nvPr/>
        </p:nvSpPr>
        <p:spPr bwMode="auto">
          <a:xfrm>
            <a:off x="3667125" y="50085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3E5AB2"/>
                </a:solidFill>
              </a:rPr>
              <a:t>X</a:t>
            </a:r>
          </a:p>
        </p:txBody>
      </p:sp>
      <p:sp>
        <p:nvSpPr>
          <p:cNvPr id="73771" name="AutoShape 212"/>
          <p:cNvSpPr>
            <a:spLocks noChangeArrowheads="1"/>
          </p:cNvSpPr>
          <p:nvPr/>
        </p:nvSpPr>
        <p:spPr bwMode="auto">
          <a:xfrm>
            <a:off x="2590800" y="4995863"/>
            <a:ext cx="679450" cy="5715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2" name="Line 213"/>
          <p:cNvSpPr>
            <a:spLocks noChangeShapeType="1"/>
          </p:cNvSpPr>
          <p:nvPr/>
        </p:nvSpPr>
        <p:spPr bwMode="auto">
          <a:xfrm>
            <a:off x="2247900" y="5133975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3773" name="Line 214"/>
          <p:cNvSpPr>
            <a:spLocks noChangeShapeType="1"/>
          </p:cNvSpPr>
          <p:nvPr/>
        </p:nvSpPr>
        <p:spPr bwMode="auto">
          <a:xfrm>
            <a:off x="2246313" y="5395913"/>
            <a:ext cx="344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3774" name="Line 215"/>
          <p:cNvSpPr>
            <a:spLocks noChangeShapeType="1"/>
          </p:cNvSpPr>
          <p:nvPr/>
        </p:nvSpPr>
        <p:spPr bwMode="auto">
          <a:xfrm>
            <a:off x="3397250" y="524986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3775" name="Oval 216"/>
          <p:cNvSpPr>
            <a:spLocks noChangeArrowheads="1"/>
          </p:cNvSpPr>
          <p:nvPr/>
        </p:nvSpPr>
        <p:spPr bwMode="auto">
          <a:xfrm>
            <a:off x="3248025" y="5154613"/>
            <a:ext cx="169863" cy="1825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3776" name="Object 218"/>
          <p:cNvGraphicFramePr>
            <a:graphicFrameLocks noChangeAspect="1"/>
          </p:cNvGraphicFramePr>
          <p:nvPr/>
        </p:nvGraphicFramePr>
        <p:xfrm>
          <a:off x="4462463" y="895350"/>
          <a:ext cx="124936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Equation" r:id="rId3" imgW="431613" imgH="203112" progId="Equation.3">
                  <p:embed/>
                </p:oleObj>
              </mc:Choice>
              <mc:Fallback>
                <p:oleObj name="Equation" r:id="rId3" imgW="43161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3" y="895350"/>
                        <a:ext cx="124936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77" name="Object 219"/>
          <p:cNvGraphicFramePr>
            <a:graphicFrameLocks noChangeAspect="1"/>
          </p:cNvGraphicFramePr>
          <p:nvPr/>
        </p:nvGraphicFramePr>
        <p:xfrm>
          <a:off x="4318000" y="1812925"/>
          <a:ext cx="14462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Equation" r:id="rId5" imgW="660113" imgH="165028" progId="Equation.3">
                  <p:embed/>
                </p:oleObj>
              </mc:Choice>
              <mc:Fallback>
                <p:oleObj name="Equation" r:id="rId5" imgW="660113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1812925"/>
                        <a:ext cx="14462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78" name="Object 220"/>
          <p:cNvGraphicFramePr>
            <a:graphicFrameLocks noChangeAspect="1"/>
          </p:cNvGraphicFramePr>
          <p:nvPr/>
        </p:nvGraphicFramePr>
        <p:xfrm>
          <a:off x="4346575" y="2949575"/>
          <a:ext cx="14112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Equation" r:id="rId7" imgW="520474" imgH="165028" progId="Equation.3">
                  <p:embed/>
                </p:oleObj>
              </mc:Choice>
              <mc:Fallback>
                <p:oleObj name="Equation" r:id="rId7" imgW="520474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5" y="2949575"/>
                        <a:ext cx="141128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79" name="Object 221"/>
          <p:cNvGraphicFramePr>
            <a:graphicFrameLocks noChangeAspect="1"/>
          </p:cNvGraphicFramePr>
          <p:nvPr/>
        </p:nvGraphicFramePr>
        <p:xfrm>
          <a:off x="4311650" y="3849688"/>
          <a:ext cx="144621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Equation" r:id="rId9" imgW="660113" imgH="203112" progId="Equation.3">
                  <p:embed/>
                </p:oleObj>
              </mc:Choice>
              <mc:Fallback>
                <p:oleObj name="Equation" r:id="rId9" imgW="66011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50" y="3849688"/>
                        <a:ext cx="1446213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80" name="Object 222"/>
          <p:cNvGraphicFramePr>
            <a:graphicFrameLocks noChangeAspect="1"/>
          </p:cNvGraphicFramePr>
          <p:nvPr/>
        </p:nvGraphicFramePr>
        <p:xfrm>
          <a:off x="4373563" y="4906963"/>
          <a:ext cx="141128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Equation" r:id="rId11" imgW="520474" imgH="203112" progId="Equation.3">
                  <p:embed/>
                </p:oleObj>
              </mc:Choice>
              <mc:Fallback>
                <p:oleObj name="Equation" r:id="rId11" imgW="52047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563" y="4906963"/>
                        <a:ext cx="1411287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360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B8F5C7C-BA79-47F5-BFC4-4D39F8B89C73}" type="slidenum">
              <a:rPr lang="en-GB" b="0">
                <a:solidFill>
                  <a:schemeClr val="tx2"/>
                </a:solidFill>
              </a:rPr>
              <a:pPr eaLnBrk="1" hangingPunct="1"/>
              <a:t>71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2775" y="588963"/>
            <a:ext cx="5638800" cy="609600"/>
          </a:xfrm>
        </p:spPr>
        <p:txBody>
          <a:bodyPr/>
          <a:lstStyle/>
          <a:p>
            <a:pPr algn="ctr" eaLnBrk="1" hangingPunct="1"/>
            <a:r>
              <a:rPr lang="en-GB" sz="3200" b="1" smtClean="0">
                <a:solidFill>
                  <a:schemeClr val="tx1"/>
                </a:solidFill>
              </a:rPr>
              <a:t>Boolean Theorems 9 - 14</a:t>
            </a:r>
          </a:p>
        </p:txBody>
      </p:sp>
      <p:graphicFrame>
        <p:nvGraphicFramePr>
          <p:cNvPr id="82961" name="Object 17"/>
          <p:cNvGraphicFramePr>
            <a:graphicFrameLocks noChangeAspect="1"/>
          </p:cNvGraphicFramePr>
          <p:nvPr/>
        </p:nvGraphicFramePr>
        <p:xfrm>
          <a:off x="1316038" y="4524375"/>
          <a:ext cx="34004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name="Equation" r:id="rId3" imgW="1536033" imgH="203112" progId="Equation.3">
                  <p:embed/>
                </p:oleObj>
              </mc:Choice>
              <mc:Fallback>
                <p:oleObj name="Equation" r:id="rId3" imgW="153603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4524375"/>
                        <a:ext cx="3400425" cy="450850"/>
                      </a:xfrm>
                      <a:prstGeom prst="rect">
                        <a:avLst/>
                      </a:prstGeom>
                      <a:solidFill>
                        <a:srgbClr val="FBD28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4" name="Object 20"/>
          <p:cNvGraphicFramePr>
            <a:graphicFrameLocks noChangeAspect="1"/>
          </p:cNvGraphicFramePr>
          <p:nvPr/>
        </p:nvGraphicFramePr>
        <p:xfrm>
          <a:off x="1316038" y="5043488"/>
          <a:ext cx="57292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Equation" r:id="rId5" imgW="2590800" imgH="203200" progId="Equation.3">
                  <p:embed/>
                </p:oleObj>
              </mc:Choice>
              <mc:Fallback>
                <p:oleObj name="Equation" r:id="rId5" imgW="2590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5043488"/>
                        <a:ext cx="5729287" cy="450850"/>
                      </a:xfrm>
                      <a:prstGeom prst="rect">
                        <a:avLst/>
                      </a:prstGeom>
                      <a:solidFill>
                        <a:srgbClr val="FBD28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1316038" y="1649413"/>
          <a:ext cx="242093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6" name="Equation" r:id="rId7" imgW="1079032" imgH="203112" progId="Equation.3">
                  <p:embed/>
                </p:oleObj>
              </mc:Choice>
              <mc:Fallback>
                <p:oleObj name="Equation" r:id="rId7" imgW="107903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1649413"/>
                        <a:ext cx="2420937" cy="455612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1316038" y="2162175"/>
          <a:ext cx="20669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7" name="Equation" r:id="rId9" imgW="863225" imgH="203112" progId="Equation.3">
                  <p:embed/>
                </p:oleObj>
              </mc:Choice>
              <mc:Fallback>
                <p:oleObj name="Equation" r:id="rId9" imgW="86322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2162175"/>
                        <a:ext cx="2066925" cy="488950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3" name="Text Box 29"/>
          <p:cNvSpPr txBox="1">
            <a:spLocks noChangeArrowheads="1"/>
          </p:cNvSpPr>
          <p:nvPr/>
        </p:nvSpPr>
        <p:spPr bwMode="auto">
          <a:xfrm>
            <a:off x="1316038" y="1231900"/>
            <a:ext cx="247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rgbClr val="CC0066"/>
                </a:solidFill>
              </a:rPr>
              <a:t>Commutative laws</a:t>
            </a:r>
          </a:p>
        </p:txBody>
      </p:sp>
      <p:graphicFrame>
        <p:nvGraphicFramePr>
          <p:cNvPr id="82955" name="Object 11"/>
          <p:cNvGraphicFramePr>
            <a:graphicFrameLocks noChangeAspect="1"/>
          </p:cNvGraphicFramePr>
          <p:nvPr/>
        </p:nvGraphicFramePr>
        <p:xfrm>
          <a:off x="1316038" y="3060700"/>
          <a:ext cx="42830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name="Equation" r:id="rId11" imgW="1803400" imgH="203200" progId="Equation.3">
                  <p:embed/>
                </p:oleObj>
              </mc:Choice>
              <mc:Fallback>
                <p:oleObj name="Equation" r:id="rId11" imgW="1803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3060700"/>
                        <a:ext cx="4283075" cy="484188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8" name="Object 14"/>
          <p:cNvGraphicFramePr>
            <a:graphicFrameLocks noChangeAspect="1"/>
          </p:cNvGraphicFramePr>
          <p:nvPr/>
        </p:nvGraphicFramePr>
        <p:xfrm>
          <a:off x="1316038" y="3579813"/>
          <a:ext cx="30924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9" name="Equation" r:id="rId13" imgW="1256755" imgH="203112" progId="Equation.3">
                  <p:embed/>
                </p:oleObj>
              </mc:Choice>
              <mc:Fallback>
                <p:oleObj name="Equation" r:id="rId13" imgW="125675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3579813"/>
                        <a:ext cx="3092450" cy="501650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7" name="Text Box 33"/>
          <p:cNvSpPr txBox="1">
            <a:spLocks noChangeArrowheads="1"/>
          </p:cNvSpPr>
          <p:nvPr/>
        </p:nvSpPr>
        <p:spPr bwMode="auto">
          <a:xfrm>
            <a:off x="1316038" y="2647950"/>
            <a:ext cx="2239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rgbClr val="008000"/>
                </a:solidFill>
              </a:rPr>
              <a:t>Associative laws</a:t>
            </a:r>
          </a:p>
        </p:txBody>
      </p:sp>
      <p:sp>
        <p:nvSpPr>
          <p:cNvPr id="82981" name="Text Box 37"/>
          <p:cNvSpPr txBox="1">
            <a:spLocks noChangeArrowheads="1"/>
          </p:cNvSpPr>
          <p:nvPr/>
        </p:nvSpPr>
        <p:spPr bwMode="auto">
          <a:xfrm>
            <a:off x="1316038" y="4081463"/>
            <a:ext cx="227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rgbClr val="CC6600"/>
                </a:solidFill>
              </a:rPr>
              <a:t>Distributive laws</a:t>
            </a:r>
          </a:p>
        </p:txBody>
      </p:sp>
      <p:sp>
        <p:nvSpPr>
          <p:cNvPr id="74766" name="Text Box 39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3.10</a:t>
            </a:r>
          </a:p>
        </p:txBody>
      </p:sp>
    </p:spTree>
    <p:extLst>
      <p:ext uri="{BB962C8B-B14F-4D97-AF65-F5344CB8AC3E}">
        <p14:creationId xmlns:p14="http://schemas.microsoft.com/office/powerpoint/2010/main" val="39336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73" grpId="0"/>
      <p:bldP spid="82977" grpId="0"/>
      <p:bldP spid="8298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757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2E289A7-56F8-474A-89A9-E4D26E9B03F4}" type="slidenum">
              <a:rPr lang="en-GB" b="0">
                <a:solidFill>
                  <a:schemeClr val="tx2"/>
                </a:solidFill>
              </a:rPr>
              <a:pPr eaLnBrk="1" hangingPunct="1"/>
              <a:t>72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901700" y="706438"/>
            <a:ext cx="7772400" cy="54451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GB" sz="3200" b="1" smtClean="0">
                <a:solidFill>
                  <a:schemeClr val="tx1"/>
                </a:solidFill>
              </a:rPr>
              <a:t>Boolean </a:t>
            </a:r>
            <a:r>
              <a:rPr lang="en-GB" sz="2800" b="1" smtClean="0">
                <a:solidFill>
                  <a:schemeClr val="tx1"/>
                </a:solidFill>
              </a:rPr>
              <a:t>Theorems</a:t>
            </a:r>
            <a:r>
              <a:rPr lang="en-GB" sz="3200" b="1" smtClean="0">
                <a:solidFill>
                  <a:schemeClr val="tx1"/>
                </a:solidFill>
              </a:rPr>
              <a:t> 15 - 16</a:t>
            </a:r>
          </a:p>
        </p:txBody>
      </p:sp>
      <p:graphicFrame>
        <p:nvGraphicFramePr>
          <p:cNvPr id="204811" name="Object 11"/>
          <p:cNvGraphicFramePr>
            <a:graphicFrameLocks noChangeAspect="1"/>
          </p:cNvGraphicFramePr>
          <p:nvPr/>
        </p:nvGraphicFramePr>
        <p:xfrm>
          <a:off x="815975" y="1514475"/>
          <a:ext cx="39814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Equation" r:id="rId3" imgW="1676400" imgH="203200" progId="Equation.3">
                  <p:embed/>
                </p:oleObj>
              </mc:Choice>
              <mc:Fallback>
                <p:oleObj name="Equation" r:id="rId3" imgW="1676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1514475"/>
                        <a:ext cx="3981450" cy="48418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4" name="Object 14"/>
          <p:cNvGraphicFramePr>
            <a:graphicFrameLocks noChangeAspect="1"/>
          </p:cNvGraphicFramePr>
          <p:nvPr/>
        </p:nvGraphicFramePr>
        <p:xfrm>
          <a:off x="801688" y="2195513"/>
          <a:ext cx="294798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Equation" r:id="rId5" imgW="1333500" imgH="241300" progId="Equation.3">
                  <p:embed/>
                </p:oleObj>
              </mc:Choice>
              <mc:Fallback>
                <p:oleObj name="Equation" r:id="rId5" imgW="1333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2195513"/>
                        <a:ext cx="2947987" cy="53498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" name="Text Box 41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3.10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4754563" y="1979613"/>
            <a:ext cx="2630487" cy="3641725"/>
            <a:chOff x="2995" y="1247"/>
            <a:chExt cx="1657" cy="2294"/>
          </a:xfrm>
        </p:grpSpPr>
        <p:sp>
          <p:nvSpPr>
            <p:cNvPr id="75788" name="AutoShape 46"/>
            <p:cNvSpPr>
              <a:spLocks noChangeArrowheads="1"/>
            </p:cNvSpPr>
            <p:nvPr/>
          </p:nvSpPr>
          <p:spPr bwMode="auto">
            <a:xfrm>
              <a:off x="2995" y="1247"/>
              <a:ext cx="1657" cy="2294"/>
            </a:xfrm>
            <a:prstGeom prst="wedgeRoundRectCallout">
              <a:avLst>
                <a:gd name="adj1" fmla="val -81444"/>
                <a:gd name="adj2" fmla="val -29120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rgbClr val="3750A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GB"/>
                <a:t>Proof:</a:t>
              </a:r>
            </a:p>
          </p:txBody>
        </p:sp>
        <p:graphicFrame>
          <p:nvGraphicFramePr>
            <p:cNvPr id="75789" name="Object 47"/>
            <p:cNvGraphicFramePr>
              <a:graphicFrameLocks noChangeAspect="1"/>
            </p:cNvGraphicFramePr>
            <p:nvPr/>
          </p:nvGraphicFramePr>
          <p:xfrm>
            <a:off x="3184" y="1739"/>
            <a:ext cx="1254" cy="1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8" name="Equation" r:id="rId7" imgW="977900" imgH="1168400" progId="Equation.3">
                    <p:embed/>
                  </p:oleObj>
                </mc:Choice>
                <mc:Fallback>
                  <p:oleObj name="Equation" r:id="rId7" imgW="977900" imgH="1168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4" y="1739"/>
                          <a:ext cx="1254" cy="1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852" name="Object 52"/>
          <p:cNvGraphicFramePr>
            <a:graphicFrameLocks noGrp="1" noChangeAspect="1"/>
          </p:cNvGraphicFramePr>
          <p:nvPr>
            <p:ph idx="1"/>
          </p:nvPr>
        </p:nvGraphicFramePr>
        <p:xfrm>
          <a:off x="801688" y="2960688"/>
          <a:ext cx="28670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name="Equation" r:id="rId9" imgW="1320227" imgH="241195" progId="Equation.3">
                  <p:embed/>
                </p:oleObj>
              </mc:Choice>
              <mc:Fallback>
                <p:oleObj name="Equation" r:id="rId9" imgW="132022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2960688"/>
                        <a:ext cx="2867025" cy="5238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8" name="AutoShape 58"/>
          <p:cNvSpPr>
            <a:spLocks noChangeArrowheads="1"/>
          </p:cNvSpPr>
          <p:nvPr/>
        </p:nvSpPr>
        <p:spPr bwMode="auto">
          <a:xfrm>
            <a:off x="6746875" y="1279525"/>
            <a:ext cx="1995488" cy="1462088"/>
          </a:xfrm>
          <a:prstGeom prst="wedgeRoundRectCallout">
            <a:avLst>
              <a:gd name="adj1" fmla="val -82778"/>
              <a:gd name="adj2" fmla="val 88000"/>
              <a:gd name="adj3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2000">
                <a:solidFill>
                  <a:srgbClr val="008000"/>
                </a:solidFill>
              </a:rPr>
              <a:t>Apply Theorem (15), rewrite A back into A + AB</a:t>
            </a:r>
          </a:p>
        </p:txBody>
      </p:sp>
      <p:sp>
        <p:nvSpPr>
          <p:cNvPr id="204859" name="AutoShape 59"/>
          <p:cNvSpPr>
            <a:spLocks noChangeArrowheads="1"/>
          </p:cNvSpPr>
          <p:nvPr/>
        </p:nvSpPr>
        <p:spPr bwMode="auto">
          <a:xfrm flipV="1">
            <a:off x="1014413" y="3840163"/>
            <a:ext cx="1995487" cy="849312"/>
          </a:xfrm>
          <a:prstGeom prst="wedgeRoundRectCallout">
            <a:avLst>
              <a:gd name="adj1" fmla="val 16903"/>
              <a:gd name="adj2" fmla="val 80278"/>
              <a:gd name="adj3" fmla="val 16667"/>
            </a:avLst>
          </a:prstGeom>
          <a:solidFill>
            <a:srgbClr val="F7B7BD"/>
          </a:solidFill>
          <a:ln w="9525" algn="ctr">
            <a:solidFill>
              <a:srgbClr val="36312C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en-GB" sz="2000">
                <a:solidFill>
                  <a:srgbClr val="36312C"/>
                </a:solidFill>
              </a:rPr>
              <a:t>Variation of (16a)</a:t>
            </a:r>
          </a:p>
        </p:txBody>
      </p:sp>
    </p:spTree>
    <p:extLst>
      <p:ext uri="{BB962C8B-B14F-4D97-AF65-F5344CB8AC3E}">
        <p14:creationId xmlns:p14="http://schemas.microsoft.com/office/powerpoint/2010/main" val="77141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8" grpId="0" animBg="1"/>
      <p:bldP spid="20485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7680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E4536D5-6E54-476B-AB30-FEF6E0FC737D}" type="slidenum">
              <a:rPr lang="en-GB" b="0">
                <a:solidFill>
                  <a:schemeClr val="tx2"/>
                </a:solidFill>
              </a:rPr>
              <a:pPr eaLnBrk="1" hangingPunct="1"/>
              <a:t>73</a:t>
            </a:fld>
            <a:endParaRPr lang="en-GB" sz="1400" b="0">
              <a:solidFill>
                <a:schemeClr val="tx2"/>
              </a:solidFill>
            </a:endParaRPr>
          </a:p>
        </p:txBody>
      </p:sp>
      <p:graphicFrame>
        <p:nvGraphicFramePr>
          <p:cNvPr id="281686" name="Group 86"/>
          <p:cNvGraphicFramePr>
            <a:graphicFrameLocks noGrp="1"/>
          </p:cNvGraphicFramePr>
          <p:nvPr>
            <p:ph sz="quarter" idx="1"/>
          </p:nvPr>
        </p:nvGraphicFramePr>
        <p:xfrm>
          <a:off x="1416050" y="1169988"/>
          <a:ext cx="3024188" cy="3225800"/>
        </p:xfrm>
        <a:graphic>
          <a:graphicData uri="http://schemas.openxmlformats.org/drawingml/2006/table">
            <a:tbl>
              <a:tblPr/>
              <a:tblGrid>
                <a:gridCol w="1003300"/>
                <a:gridCol w="887413"/>
                <a:gridCol w="1133475"/>
              </a:tblGrid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1631" name="Object 3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11538" y="1211263"/>
          <a:ext cx="8239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name="Equation" r:id="rId3" imgW="393529" imgH="203112" progId="Equation.3">
                  <p:embed/>
                </p:oleObj>
              </mc:Choice>
              <mc:Fallback>
                <p:oleObj name="Equation" r:id="rId3" imgW="39352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8" y="1211263"/>
                        <a:ext cx="82391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90" name="Group 90"/>
          <p:cNvGraphicFramePr>
            <a:graphicFrameLocks noGrp="1"/>
          </p:cNvGraphicFramePr>
          <p:nvPr/>
        </p:nvGraphicFramePr>
        <p:xfrm>
          <a:off x="4641850" y="1179513"/>
          <a:ext cx="2955925" cy="3208338"/>
        </p:xfrm>
        <a:graphic>
          <a:graphicData uri="http://schemas.openxmlformats.org/drawingml/2006/table">
            <a:tbl>
              <a:tblPr/>
              <a:tblGrid>
                <a:gridCol w="944563"/>
                <a:gridCol w="898525"/>
                <a:gridCol w="1112837"/>
              </a:tblGrid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1663" name="Object 63"/>
          <p:cNvGraphicFramePr>
            <a:graphicFrameLocks noChangeAspect="1"/>
          </p:cNvGraphicFramePr>
          <p:nvPr/>
        </p:nvGraphicFramePr>
        <p:xfrm>
          <a:off x="6715125" y="1225550"/>
          <a:ext cx="7159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7" name="Equation" r:id="rId5" imgW="291973" imgH="203112" progId="Equation.3">
                  <p:embed/>
                </p:oleObj>
              </mc:Choice>
              <mc:Fallback>
                <p:oleObj name="Equation" r:id="rId5" imgW="29197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1225550"/>
                        <a:ext cx="71596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81" name="Object 81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845175" y="1277938"/>
          <a:ext cx="35083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8" name="Equation" r:id="rId7" imgW="152268" imgH="164957" progId="Equation.3">
                  <p:embed/>
                </p:oleObj>
              </mc:Choice>
              <mc:Fallback>
                <p:oleObj name="Equation" r:id="rId7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1277938"/>
                        <a:ext cx="350838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70" name="Object 7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933950" y="1308100"/>
          <a:ext cx="3651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name="Equation" r:id="rId9" imgW="164885" imgH="164885" progId="Equation.3">
                  <p:embed/>
                </p:oleObj>
              </mc:Choice>
              <mc:Fallback>
                <p:oleObj name="Equation" r:id="rId9" imgW="164885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0" y="1308100"/>
                        <a:ext cx="3651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3724275" y="4502150"/>
            <a:ext cx="3489325" cy="1217613"/>
            <a:chOff x="2346" y="2836"/>
            <a:chExt cx="2198" cy="767"/>
          </a:xfrm>
        </p:grpSpPr>
        <p:sp>
          <p:nvSpPr>
            <p:cNvPr id="76863" name="AutoShape 88"/>
            <p:cNvSpPr>
              <a:spLocks noChangeArrowheads="1"/>
            </p:cNvSpPr>
            <p:nvPr/>
          </p:nvSpPr>
          <p:spPr bwMode="auto">
            <a:xfrm>
              <a:off x="2346" y="2838"/>
              <a:ext cx="199" cy="325"/>
            </a:xfrm>
            <a:prstGeom prst="upArrow">
              <a:avLst>
                <a:gd name="adj1" fmla="val 50000"/>
                <a:gd name="adj2" fmla="val 40829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64" name="AutoShape 89"/>
            <p:cNvSpPr>
              <a:spLocks noChangeArrowheads="1"/>
            </p:cNvSpPr>
            <p:nvPr/>
          </p:nvSpPr>
          <p:spPr bwMode="auto">
            <a:xfrm>
              <a:off x="4345" y="2836"/>
              <a:ext cx="199" cy="325"/>
            </a:xfrm>
            <a:prstGeom prst="upArrow">
              <a:avLst>
                <a:gd name="adj1" fmla="val 50000"/>
                <a:gd name="adj2" fmla="val 40829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65" name="AutoShape 91"/>
            <p:cNvSpPr>
              <a:spLocks noChangeArrowheads="1"/>
            </p:cNvSpPr>
            <p:nvPr/>
          </p:nvSpPr>
          <p:spPr bwMode="auto">
            <a:xfrm>
              <a:off x="2848" y="3006"/>
              <a:ext cx="1111" cy="597"/>
            </a:xfrm>
            <a:prstGeom prst="wedgeRoundRectCallout">
              <a:avLst>
                <a:gd name="adj1" fmla="val -2296"/>
                <a:gd name="adj2" fmla="val -59884"/>
                <a:gd name="adj3" fmla="val 16667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GB"/>
                <a:t>Same behaviour</a:t>
              </a:r>
            </a:p>
          </p:txBody>
        </p:sp>
      </p:grpSp>
      <p:sp>
        <p:nvSpPr>
          <p:cNvPr id="76861" name="Text Box 92"/>
          <p:cNvSpPr txBox="1">
            <a:spLocks noChangeArrowheads="1"/>
          </p:cNvSpPr>
          <p:nvPr/>
        </p:nvSpPr>
        <p:spPr bwMode="auto">
          <a:xfrm>
            <a:off x="1177925" y="498475"/>
            <a:ext cx="450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Proof of DeMorgan’s Theorem</a:t>
            </a:r>
          </a:p>
        </p:txBody>
      </p:sp>
      <p:graphicFrame>
        <p:nvGraphicFramePr>
          <p:cNvPr id="76862" name="Object 94"/>
          <p:cNvGraphicFramePr>
            <a:graphicFrameLocks noChangeAspect="1"/>
          </p:cNvGraphicFramePr>
          <p:nvPr/>
        </p:nvGraphicFramePr>
        <p:xfrm>
          <a:off x="5594350" y="466725"/>
          <a:ext cx="23907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Equation" r:id="rId11" imgW="1079032" imgH="241195" progId="Equation.3">
                  <p:embed/>
                </p:oleObj>
              </mc:Choice>
              <mc:Fallback>
                <p:oleObj name="Equation" r:id="rId11" imgW="1079032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466725"/>
                        <a:ext cx="2390775" cy="534988"/>
                      </a:xfrm>
                      <a:prstGeom prst="rect">
                        <a:avLst/>
                      </a:prstGeom>
                      <a:solidFill>
                        <a:srgbClr val="F7B7B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BD28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194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8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8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7782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D738DC3-D23F-453E-8E9D-F0CAE0A83251}" type="slidenum">
              <a:rPr lang="en-GB" b="0">
                <a:solidFill>
                  <a:schemeClr val="tx2"/>
                </a:solidFill>
              </a:rPr>
              <a:pPr eaLnBrk="1" hangingPunct="1"/>
              <a:t>74</a:t>
            </a:fld>
            <a:endParaRPr lang="en-GB" sz="1400" b="0">
              <a:solidFill>
                <a:schemeClr val="tx2"/>
              </a:solidFill>
            </a:endParaRPr>
          </a:p>
        </p:txBody>
      </p:sp>
      <p:graphicFrame>
        <p:nvGraphicFramePr>
          <p:cNvPr id="290818" name="Group 2"/>
          <p:cNvGraphicFramePr>
            <a:graphicFrameLocks noGrp="1"/>
          </p:cNvGraphicFramePr>
          <p:nvPr>
            <p:ph sz="quarter" idx="1"/>
          </p:nvPr>
        </p:nvGraphicFramePr>
        <p:xfrm>
          <a:off x="1416050" y="1169988"/>
          <a:ext cx="3024188" cy="3225800"/>
        </p:xfrm>
        <a:graphic>
          <a:graphicData uri="http://schemas.openxmlformats.org/drawingml/2006/table">
            <a:tbl>
              <a:tblPr/>
              <a:tblGrid>
                <a:gridCol w="1003300"/>
                <a:gridCol w="887413"/>
                <a:gridCol w="1133475"/>
              </a:tblGrid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0844" name="Object 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17900" y="1211263"/>
          <a:ext cx="6111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name="Equation" r:id="rId3" imgW="291973" imgH="203112" progId="Equation.3">
                  <p:embed/>
                </p:oleObj>
              </mc:Choice>
              <mc:Fallback>
                <p:oleObj name="Equation" r:id="rId3" imgW="29197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1211263"/>
                        <a:ext cx="61118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45" name="Group 29"/>
          <p:cNvGraphicFramePr>
            <a:graphicFrameLocks noGrp="1"/>
          </p:cNvGraphicFramePr>
          <p:nvPr/>
        </p:nvGraphicFramePr>
        <p:xfrm>
          <a:off x="4641850" y="1179513"/>
          <a:ext cx="2955925" cy="3208338"/>
        </p:xfrm>
        <a:graphic>
          <a:graphicData uri="http://schemas.openxmlformats.org/drawingml/2006/table">
            <a:tbl>
              <a:tblPr/>
              <a:tblGrid>
                <a:gridCol w="944563"/>
                <a:gridCol w="898525"/>
                <a:gridCol w="1112837"/>
              </a:tblGrid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E5AB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0871" name="Object 55"/>
          <p:cNvGraphicFramePr>
            <a:graphicFrameLocks noChangeAspect="1"/>
          </p:cNvGraphicFramePr>
          <p:nvPr/>
        </p:nvGraphicFramePr>
        <p:xfrm>
          <a:off x="6575425" y="1225550"/>
          <a:ext cx="9969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name="Equation" r:id="rId5" imgW="406048" imgH="203024" progId="Equation.3">
                  <p:embed/>
                </p:oleObj>
              </mc:Choice>
              <mc:Fallback>
                <p:oleObj name="Equation" r:id="rId5" imgW="40604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5425" y="1225550"/>
                        <a:ext cx="9969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72" name="Object 5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845175" y="1277938"/>
          <a:ext cx="35083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" name="Equation" r:id="rId7" imgW="152268" imgH="164957" progId="Equation.3">
                  <p:embed/>
                </p:oleObj>
              </mc:Choice>
              <mc:Fallback>
                <p:oleObj name="Equation" r:id="rId7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1277938"/>
                        <a:ext cx="350838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73" name="Object 5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933950" y="1308100"/>
          <a:ext cx="3651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" name="Equation" r:id="rId9" imgW="164885" imgH="164885" progId="Equation.3">
                  <p:embed/>
                </p:oleObj>
              </mc:Choice>
              <mc:Fallback>
                <p:oleObj name="Equation" r:id="rId9" imgW="164885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0" y="1308100"/>
                        <a:ext cx="3651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3724275" y="4502150"/>
            <a:ext cx="3489325" cy="1217613"/>
            <a:chOff x="2346" y="2836"/>
            <a:chExt cx="2198" cy="767"/>
          </a:xfrm>
        </p:grpSpPr>
        <p:sp>
          <p:nvSpPr>
            <p:cNvPr id="77887" name="AutoShape 58"/>
            <p:cNvSpPr>
              <a:spLocks noChangeArrowheads="1"/>
            </p:cNvSpPr>
            <p:nvPr/>
          </p:nvSpPr>
          <p:spPr bwMode="auto">
            <a:xfrm>
              <a:off x="2346" y="2838"/>
              <a:ext cx="199" cy="325"/>
            </a:xfrm>
            <a:prstGeom prst="upArrow">
              <a:avLst>
                <a:gd name="adj1" fmla="val 50000"/>
                <a:gd name="adj2" fmla="val 40829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8" name="AutoShape 59"/>
            <p:cNvSpPr>
              <a:spLocks noChangeArrowheads="1"/>
            </p:cNvSpPr>
            <p:nvPr/>
          </p:nvSpPr>
          <p:spPr bwMode="auto">
            <a:xfrm>
              <a:off x="4345" y="2836"/>
              <a:ext cx="199" cy="325"/>
            </a:xfrm>
            <a:prstGeom prst="upArrow">
              <a:avLst>
                <a:gd name="adj1" fmla="val 50000"/>
                <a:gd name="adj2" fmla="val 40829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9" name="AutoShape 60"/>
            <p:cNvSpPr>
              <a:spLocks noChangeArrowheads="1"/>
            </p:cNvSpPr>
            <p:nvPr/>
          </p:nvSpPr>
          <p:spPr bwMode="auto">
            <a:xfrm>
              <a:off x="2848" y="3006"/>
              <a:ext cx="1111" cy="597"/>
            </a:xfrm>
            <a:prstGeom prst="wedgeRoundRectCallout">
              <a:avLst>
                <a:gd name="adj1" fmla="val 1486"/>
                <a:gd name="adj2" fmla="val 62898"/>
                <a:gd name="adj3" fmla="val 16667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GB"/>
                <a:t>Same behaviour</a:t>
              </a:r>
            </a:p>
          </p:txBody>
        </p:sp>
      </p:grpSp>
      <p:sp>
        <p:nvSpPr>
          <p:cNvPr id="77885" name="Text Box 61"/>
          <p:cNvSpPr txBox="1">
            <a:spLocks noChangeArrowheads="1"/>
          </p:cNvSpPr>
          <p:nvPr/>
        </p:nvSpPr>
        <p:spPr bwMode="auto">
          <a:xfrm>
            <a:off x="1195388" y="417513"/>
            <a:ext cx="458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Proof of DeMorgan’s Theorem</a:t>
            </a:r>
          </a:p>
        </p:txBody>
      </p:sp>
      <p:graphicFrame>
        <p:nvGraphicFramePr>
          <p:cNvPr id="77886" name="Object 63"/>
          <p:cNvGraphicFramePr>
            <a:graphicFrameLocks noChangeAspect="1"/>
          </p:cNvGraphicFramePr>
          <p:nvPr/>
        </p:nvGraphicFramePr>
        <p:xfrm>
          <a:off x="5624513" y="387350"/>
          <a:ext cx="22764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Equation" r:id="rId11" imgW="1028254" imgH="241195" progId="Equation.3">
                  <p:embed/>
                </p:oleObj>
              </mc:Choice>
              <mc:Fallback>
                <p:oleObj name="Equation" r:id="rId11" imgW="1028254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4513" y="387350"/>
                        <a:ext cx="2276475" cy="534988"/>
                      </a:xfrm>
                      <a:prstGeom prst="rect">
                        <a:avLst/>
                      </a:prstGeom>
                      <a:solidFill>
                        <a:srgbClr val="F7B7B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361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9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9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788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AE004C2-12B4-4718-82AA-981268ABCFEC}" type="slidenum">
              <a:rPr lang="en-GB" b="0">
                <a:solidFill>
                  <a:schemeClr val="tx2"/>
                </a:solidFill>
              </a:rPr>
              <a:pPr eaLnBrk="1" hangingPunct="1"/>
              <a:t>75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25" y="704850"/>
            <a:ext cx="5638800" cy="54292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GB" sz="3200" b="1" smtClean="0">
                <a:solidFill>
                  <a:schemeClr val="tx1"/>
                </a:solidFill>
              </a:rPr>
              <a:t>Boolean Theorems 17 - 18</a:t>
            </a:r>
          </a:p>
        </p:txBody>
      </p:sp>
      <p:graphicFrame>
        <p:nvGraphicFramePr>
          <p:cNvPr id="78853" name="Object 4"/>
          <p:cNvGraphicFramePr>
            <a:graphicFrameLocks noChangeAspect="1"/>
          </p:cNvGraphicFramePr>
          <p:nvPr/>
        </p:nvGraphicFramePr>
        <p:xfrm>
          <a:off x="1304925" y="1879600"/>
          <a:ext cx="23907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Equation" r:id="rId3" imgW="1079032" imgH="241195" progId="Equation.3">
                  <p:embed/>
                </p:oleObj>
              </mc:Choice>
              <mc:Fallback>
                <p:oleObj name="Equation" r:id="rId3" imgW="1079032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1879600"/>
                        <a:ext cx="2390775" cy="534988"/>
                      </a:xfrm>
                      <a:prstGeom prst="rect">
                        <a:avLst/>
                      </a:prstGeom>
                      <a:solidFill>
                        <a:srgbClr val="F7B7B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BD28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7"/>
          <p:cNvGraphicFramePr>
            <a:graphicFrameLocks noChangeAspect="1"/>
          </p:cNvGraphicFramePr>
          <p:nvPr/>
        </p:nvGraphicFramePr>
        <p:xfrm>
          <a:off x="1350963" y="2465388"/>
          <a:ext cx="227647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Equation" r:id="rId5" imgW="1028254" imgH="241195" progId="Equation.3">
                  <p:embed/>
                </p:oleObj>
              </mc:Choice>
              <mc:Fallback>
                <p:oleObj name="Equation" r:id="rId5" imgW="1028254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2465388"/>
                        <a:ext cx="2276475" cy="534987"/>
                      </a:xfrm>
                      <a:prstGeom prst="rect">
                        <a:avLst/>
                      </a:prstGeom>
                      <a:solidFill>
                        <a:srgbClr val="F7B7B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Text Box 27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3.11</a:t>
            </a:r>
          </a:p>
        </p:txBody>
      </p:sp>
      <p:graphicFrame>
        <p:nvGraphicFramePr>
          <p:cNvPr id="83998" name="Object 30"/>
          <p:cNvGraphicFramePr>
            <a:graphicFrameLocks noChangeAspect="1"/>
          </p:cNvGraphicFramePr>
          <p:nvPr/>
        </p:nvGraphicFramePr>
        <p:xfrm>
          <a:off x="1328738" y="4084638"/>
          <a:ext cx="27257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name="Equation" r:id="rId7" imgW="1231366" imgH="215806" progId="Equation.3">
                  <p:embed/>
                </p:oleObj>
              </mc:Choice>
              <mc:Fallback>
                <p:oleObj name="Equation" r:id="rId7" imgW="123136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4084638"/>
                        <a:ext cx="272573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0" name="Object 32"/>
          <p:cNvGraphicFramePr>
            <a:graphicFrameLocks noChangeAspect="1"/>
          </p:cNvGraphicFramePr>
          <p:nvPr/>
        </p:nvGraphicFramePr>
        <p:xfrm>
          <a:off x="1376363" y="4835525"/>
          <a:ext cx="25574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Equation" r:id="rId9" imgW="1155199" imgH="215806" progId="Equation.3">
                  <p:embed/>
                </p:oleObj>
              </mc:Choice>
              <mc:Fallback>
                <p:oleObj name="Equation" r:id="rId9" imgW="115519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4835525"/>
                        <a:ext cx="255746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2" name="Rectangle 34"/>
          <p:cNvSpPr>
            <a:spLocks noChangeArrowheads="1"/>
          </p:cNvSpPr>
          <p:nvPr/>
        </p:nvSpPr>
        <p:spPr bwMode="auto">
          <a:xfrm>
            <a:off x="1301750" y="3467100"/>
            <a:ext cx="233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tx2"/>
                </a:solidFill>
              </a:rPr>
              <a:t>With 3 variables</a:t>
            </a:r>
          </a:p>
        </p:txBody>
      </p:sp>
      <p:sp>
        <p:nvSpPr>
          <p:cNvPr id="78859" name="Text Box 37"/>
          <p:cNvSpPr txBox="1">
            <a:spLocks noChangeArrowheads="1"/>
          </p:cNvSpPr>
          <p:nvPr/>
        </p:nvSpPr>
        <p:spPr bwMode="auto">
          <a:xfrm>
            <a:off x="1212850" y="1347788"/>
            <a:ext cx="4570413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sz="2800">
                <a:solidFill>
                  <a:srgbClr val="CC3300"/>
                </a:solidFill>
              </a:rPr>
              <a:t>DeMorgan’s Theorem</a:t>
            </a:r>
          </a:p>
        </p:txBody>
      </p:sp>
      <p:sp>
        <p:nvSpPr>
          <p:cNvPr id="84006" name="AutoShape 38"/>
          <p:cNvSpPr>
            <a:spLocks noChangeArrowheads="1"/>
          </p:cNvSpPr>
          <p:nvPr/>
        </p:nvSpPr>
        <p:spPr bwMode="auto">
          <a:xfrm>
            <a:off x="4506913" y="1692275"/>
            <a:ext cx="3657600" cy="1512888"/>
          </a:xfrm>
          <a:prstGeom prst="wedgeRoundRectCallout">
            <a:avLst>
              <a:gd name="adj1" fmla="val -64236"/>
              <a:gd name="adj2" fmla="val -7083"/>
              <a:gd name="adj3" fmla="val 16667"/>
            </a:avLst>
          </a:prstGeom>
          <a:solidFill>
            <a:schemeClr val="accent1"/>
          </a:solidFill>
          <a:ln w="9525" algn="ctr">
            <a:solidFill>
              <a:srgbClr val="3750A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>
                <a:solidFill>
                  <a:srgbClr val="F18791"/>
                </a:solidFill>
              </a:rPr>
              <a:t>A way to remember:</a:t>
            </a:r>
          </a:p>
          <a:p>
            <a:pPr algn="ctr"/>
            <a:r>
              <a:rPr lang="en-GB"/>
              <a:t>change the operation,</a:t>
            </a:r>
          </a:p>
          <a:p>
            <a:pPr algn="ctr"/>
            <a:r>
              <a:rPr lang="en-GB"/>
              <a:t>split / join the bar</a:t>
            </a:r>
          </a:p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50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02" grpId="0"/>
      <p:bldP spid="8400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798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D4AAC54-76A4-4512-AFB6-15325DFA1EF0}" type="slidenum">
              <a:rPr lang="en-GB" b="0">
                <a:solidFill>
                  <a:schemeClr val="tx2"/>
                </a:solidFill>
              </a:rPr>
              <a:pPr eaLnBrk="1" hangingPunct="1"/>
              <a:t>76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7987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3.11</a:t>
            </a:r>
          </a:p>
        </p:txBody>
      </p:sp>
      <p:graphicFrame>
        <p:nvGraphicFramePr>
          <p:cNvPr id="79877" name="Object 3"/>
          <p:cNvGraphicFramePr>
            <a:graphicFrameLocks noChangeAspect="1"/>
          </p:cNvGraphicFramePr>
          <p:nvPr/>
        </p:nvGraphicFramePr>
        <p:xfrm>
          <a:off x="2905125" y="2603500"/>
          <a:ext cx="2960688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Equation" r:id="rId3" imgW="723586" imgH="203112" progId="Equation.3">
                  <p:embed/>
                </p:oleObj>
              </mc:Choice>
              <mc:Fallback>
                <p:oleObj name="Equation" r:id="rId3" imgW="72358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2603500"/>
                        <a:ext cx="2960688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Rectangle 4"/>
          <p:cNvSpPr>
            <a:spLocks noGrp="1" noChangeArrowheads="1"/>
          </p:cNvSpPr>
          <p:nvPr>
            <p:ph type="title"/>
          </p:nvPr>
        </p:nvSpPr>
        <p:spPr>
          <a:xfrm>
            <a:off x="2501900" y="1071563"/>
            <a:ext cx="4564063" cy="877887"/>
          </a:xfrm>
        </p:spPr>
        <p:txBody>
          <a:bodyPr/>
          <a:lstStyle/>
          <a:p>
            <a:pPr eaLnBrk="1" hangingPunct="1"/>
            <a:r>
              <a:rPr lang="en-GB" smtClean="0">
                <a:solidFill>
                  <a:srgbClr val="FF0000"/>
                </a:solidFill>
              </a:rPr>
              <a:t>Common Mistake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900738" y="2373313"/>
            <a:ext cx="1397000" cy="1497012"/>
            <a:chOff x="3717" y="1495"/>
            <a:chExt cx="880" cy="943"/>
          </a:xfrm>
        </p:grpSpPr>
        <p:sp>
          <p:nvSpPr>
            <p:cNvPr id="79880" name="Line 6"/>
            <p:cNvSpPr>
              <a:spLocks noChangeShapeType="1"/>
            </p:cNvSpPr>
            <p:nvPr/>
          </p:nvSpPr>
          <p:spPr bwMode="auto">
            <a:xfrm>
              <a:off x="3717" y="1539"/>
              <a:ext cx="880" cy="8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9881" name="Line 7"/>
            <p:cNvSpPr>
              <a:spLocks noChangeShapeType="1"/>
            </p:cNvSpPr>
            <p:nvPr/>
          </p:nvSpPr>
          <p:spPr bwMode="auto">
            <a:xfrm flipH="1">
              <a:off x="3800" y="1495"/>
              <a:ext cx="712" cy="94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39663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F0B530D-3BEB-4041-89A9-108CA8445730}" type="slidenum">
              <a:rPr lang="en-GB" b="0">
                <a:solidFill>
                  <a:schemeClr val="tx2"/>
                </a:solidFill>
              </a:rPr>
              <a:pPr eaLnBrk="1" hangingPunct="1"/>
              <a:t>77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80900" name="Text Box 10"/>
          <p:cNvSpPr txBox="1">
            <a:spLocks noChangeArrowheads="1"/>
          </p:cNvSpPr>
          <p:nvPr/>
        </p:nvSpPr>
        <p:spPr bwMode="auto">
          <a:xfrm>
            <a:off x="1006475" y="892175"/>
            <a:ext cx="7367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Simplify the Boolean expression using Boolean Theorem </a:t>
            </a:r>
          </a:p>
        </p:txBody>
      </p:sp>
      <p:graphicFrame>
        <p:nvGraphicFramePr>
          <p:cNvPr id="206860" name="Object 12"/>
          <p:cNvGraphicFramePr>
            <a:graphicFrameLocks noChangeAspect="1"/>
          </p:cNvGraphicFramePr>
          <p:nvPr/>
        </p:nvGraphicFramePr>
        <p:xfrm>
          <a:off x="2039938" y="1677988"/>
          <a:ext cx="9271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name="Equation" r:id="rId3" imgW="419100" imgH="228600" progId="Equation.3">
                  <p:embed/>
                </p:oleObj>
              </mc:Choice>
              <mc:Fallback>
                <p:oleObj name="Equation" r:id="rId3" imgW="419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1677988"/>
                        <a:ext cx="9271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61" name="Text Box 13"/>
          <p:cNvSpPr txBox="1">
            <a:spLocks noChangeArrowheads="1"/>
          </p:cNvSpPr>
          <p:nvPr/>
        </p:nvSpPr>
        <p:spPr bwMode="auto">
          <a:xfrm>
            <a:off x="1208088" y="16637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chemeClr val="tx1"/>
                </a:solidFill>
              </a:rPr>
              <a:t>(1)</a:t>
            </a:r>
          </a:p>
        </p:txBody>
      </p:sp>
      <p:graphicFrame>
        <p:nvGraphicFramePr>
          <p:cNvPr id="206862" name="Object 14"/>
          <p:cNvGraphicFramePr>
            <a:graphicFrameLocks noChangeAspect="1"/>
          </p:cNvGraphicFramePr>
          <p:nvPr/>
        </p:nvGraphicFramePr>
        <p:xfrm>
          <a:off x="3168650" y="1677988"/>
          <a:ext cx="9271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name="Equation" r:id="rId5" imgW="419100" imgH="228600" progId="Equation.3">
                  <p:embed/>
                </p:oleObj>
              </mc:Choice>
              <mc:Fallback>
                <p:oleObj name="Equation" r:id="rId5" imgW="419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1677988"/>
                        <a:ext cx="9271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63" name="Object 15"/>
          <p:cNvGraphicFramePr>
            <a:graphicFrameLocks noChangeAspect="1"/>
          </p:cNvGraphicFramePr>
          <p:nvPr/>
        </p:nvGraphicFramePr>
        <p:xfrm>
          <a:off x="2943225" y="2406650"/>
          <a:ext cx="11525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Equation" r:id="rId7" imgW="520474" imgH="165028" progId="Equation.3">
                  <p:embed/>
                </p:oleObj>
              </mc:Choice>
              <mc:Fallback>
                <p:oleObj name="Equation" r:id="rId7" imgW="520474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2406650"/>
                        <a:ext cx="11525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236663" y="3206750"/>
            <a:ext cx="2049462" cy="590550"/>
            <a:chOff x="3315" y="3432"/>
            <a:chExt cx="1291" cy="372"/>
          </a:xfrm>
        </p:grpSpPr>
        <p:graphicFrame>
          <p:nvGraphicFramePr>
            <p:cNvPr id="80909" name="Object 22"/>
            <p:cNvGraphicFramePr>
              <a:graphicFrameLocks noChangeAspect="1"/>
            </p:cNvGraphicFramePr>
            <p:nvPr/>
          </p:nvGraphicFramePr>
          <p:xfrm>
            <a:off x="3719" y="3432"/>
            <a:ext cx="887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1" name="Equation" r:id="rId9" imgW="634449" imgH="266469" progId="Equation.3">
                    <p:embed/>
                  </p:oleObj>
                </mc:Choice>
                <mc:Fallback>
                  <p:oleObj name="Equation" r:id="rId9" imgW="634449" imgH="2664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9" y="3432"/>
                          <a:ext cx="887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10" name="Text Box 23"/>
            <p:cNvSpPr txBox="1">
              <a:spLocks noChangeArrowheads="1"/>
            </p:cNvSpPr>
            <p:nvPr/>
          </p:nvSpPr>
          <p:spPr bwMode="auto">
            <a:xfrm>
              <a:off x="3315" y="3449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chemeClr val="tx1"/>
                  </a:solidFill>
                </a:rPr>
                <a:t>(2)</a:t>
              </a:r>
            </a:p>
          </p:txBody>
        </p:sp>
      </p:grpSp>
      <p:graphicFrame>
        <p:nvGraphicFramePr>
          <p:cNvPr id="206872" name="Object 24"/>
          <p:cNvGraphicFramePr>
            <a:graphicFrameLocks noChangeAspect="1"/>
          </p:cNvGraphicFramePr>
          <p:nvPr/>
        </p:nvGraphicFramePr>
        <p:xfrm>
          <a:off x="3322638" y="3248025"/>
          <a:ext cx="6746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2" name="Equation" r:id="rId11" imgW="304668" imgH="228501" progId="Equation.3">
                  <p:embed/>
                </p:oleObj>
              </mc:Choice>
              <mc:Fallback>
                <p:oleObj name="Equation" r:id="rId11" imgW="30466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8" y="3248025"/>
                        <a:ext cx="67468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73" name="Object 25"/>
          <p:cNvGraphicFramePr>
            <a:graphicFrameLocks noChangeAspect="1"/>
          </p:cNvGraphicFramePr>
          <p:nvPr/>
        </p:nvGraphicFramePr>
        <p:xfrm>
          <a:off x="3081338" y="3933825"/>
          <a:ext cx="9286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3" name="Equation" r:id="rId13" imgW="418918" imgH="203112" progId="Equation.3">
                  <p:embed/>
                </p:oleObj>
              </mc:Choice>
              <mc:Fallback>
                <p:oleObj name="Equation" r:id="rId13" imgW="41891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3933825"/>
                        <a:ext cx="92868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8" name="Text Box 26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3.11</a:t>
            </a:r>
          </a:p>
        </p:txBody>
      </p:sp>
    </p:spTree>
    <p:extLst>
      <p:ext uri="{BB962C8B-B14F-4D97-AF65-F5344CB8AC3E}">
        <p14:creationId xmlns:p14="http://schemas.microsoft.com/office/powerpoint/2010/main" val="248191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8192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82158BB-569A-4B32-A5EF-7EECA5DD3974}" type="slidenum">
              <a:rPr lang="en-GB" b="0">
                <a:solidFill>
                  <a:schemeClr val="tx2"/>
                </a:solidFill>
              </a:rPr>
              <a:pPr eaLnBrk="1" hangingPunct="1"/>
              <a:t>78</a:t>
            </a:fld>
            <a:endParaRPr lang="en-GB" sz="1400" b="0">
              <a:solidFill>
                <a:schemeClr val="tx2"/>
              </a:solidFill>
            </a:endParaRPr>
          </a:p>
        </p:txBody>
      </p:sp>
      <p:graphicFrame>
        <p:nvGraphicFramePr>
          <p:cNvPr id="81924" name="Object 2"/>
          <p:cNvGraphicFramePr>
            <a:graphicFrameLocks noChangeAspect="1"/>
          </p:cNvGraphicFramePr>
          <p:nvPr/>
        </p:nvGraphicFramePr>
        <p:xfrm>
          <a:off x="2446338" y="1400175"/>
          <a:ext cx="11509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6" name="Equation" r:id="rId3" imgW="520474" imgH="241195" progId="Equation.3">
                  <p:embed/>
                </p:oleObj>
              </mc:Choice>
              <mc:Fallback>
                <p:oleObj name="Equation" r:id="rId3" imgW="520474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1400175"/>
                        <a:ext cx="11509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5" name="Text Box 3"/>
          <p:cNvSpPr txBox="1">
            <a:spLocks noChangeArrowheads="1"/>
          </p:cNvSpPr>
          <p:nvPr/>
        </p:nvSpPr>
        <p:spPr bwMode="auto">
          <a:xfrm>
            <a:off x="973138" y="12636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chemeClr val="tx1"/>
                </a:solidFill>
              </a:rPr>
              <a:t>(3)</a:t>
            </a:r>
          </a:p>
        </p:txBody>
      </p:sp>
      <p:graphicFrame>
        <p:nvGraphicFramePr>
          <p:cNvPr id="327684" name="Object 4"/>
          <p:cNvGraphicFramePr>
            <a:graphicFrameLocks noChangeAspect="1"/>
          </p:cNvGraphicFramePr>
          <p:nvPr/>
        </p:nvGraphicFramePr>
        <p:xfrm>
          <a:off x="1817688" y="4440238"/>
          <a:ext cx="19907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name="Equation" r:id="rId5" imgW="787058" imgH="215806" progId="Equation.3">
                  <p:embed/>
                </p:oleObj>
              </mc:Choice>
              <mc:Fallback>
                <p:oleObj name="Equation" r:id="rId5" imgW="78705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4440238"/>
                        <a:ext cx="199072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85" name="Oval 5"/>
          <p:cNvSpPr>
            <a:spLocks noChangeArrowheads="1"/>
          </p:cNvSpPr>
          <p:nvPr/>
        </p:nvSpPr>
        <p:spPr bwMode="auto">
          <a:xfrm>
            <a:off x="2492375" y="1447800"/>
            <a:ext cx="581025" cy="5651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687" name="AutoShape 7"/>
          <p:cNvSpPr>
            <a:spLocks noChangeArrowheads="1"/>
          </p:cNvSpPr>
          <p:nvPr/>
        </p:nvSpPr>
        <p:spPr bwMode="auto">
          <a:xfrm>
            <a:off x="4719638" y="1235075"/>
            <a:ext cx="2882900" cy="1363663"/>
          </a:xfrm>
          <a:prstGeom prst="wedgeRoundRectCallout">
            <a:avLst>
              <a:gd name="adj1" fmla="val -74255"/>
              <a:gd name="adj2" fmla="val 43750"/>
              <a:gd name="adj3" fmla="val 16667"/>
            </a:avLst>
          </a:prstGeom>
          <a:solidFill>
            <a:srgbClr val="FFFFFF"/>
          </a:solidFill>
          <a:ln w="28575" algn="ctr">
            <a:solidFill>
              <a:srgbClr val="CC33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b="0"/>
              <a:t>Use brackets to make expression clear</a:t>
            </a:r>
          </a:p>
        </p:txBody>
      </p:sp>
      <p:graphicFrame>
        <p:nvGraphicFramePr>
          <p:cNvPr id="327693" name="Object 1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817688" y="2228850"/>
          <a:ext cx="19367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name="Equation" r:id="rId7" imgW="774364" imgH="266584" progId="Equation.3">
                  <p:embed/>
                </p:oleObj>
              </mc:Choice>
              <mc:Fallback>
                <p:oleObj name="Equation" r:id="rId7" imgW="774364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2228850"/>
                        <a:ext cx="19367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9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17688" y="3725863"/>
          <a:ext cx="193516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name="Equation" r:id="rId9" imgW="787400" imgH="241300" progId="Equation.3">
                  <p:embed/>
                </p:oleObj>
              </mc:Choice>
              <mc:Fallback>
                <p:oleObj name="Equation" r:id="rId9" imgW="787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3725863"/>
                        <a:ext cx="1935162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96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817688" y="2981325"/>
          <a:ext cx="17208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name="Equation" r:id="rId11" imgW="698197" imgH="266584" progId="Equation.3">
                  <p:embed/>
                </p:oleObj>
              </mc:Choice>
              <mc:Fallback>
                <p:oleObj name="Equation" r:id="rId11" imgW="698197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2981325"/>
                        <a:ext cx="17208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350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5" grpId="0" animBg="1"/>
      <p:bldP spid="32768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8294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A906AEA-3CDF-4E26-BCB1-8A31B0C1813E}" type="slidenum">
              <a:rPr lang="en-GB" b="0">
                <a:solidFill>
                  <a:schemeClr val="tx2"/>
                </a:solidFill>
              </a:rPr>
              <a:pPr eaLnBrk="1" hangingPunct="1"/>
              <a:t>79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450975" y="781050"/>
            <a:ext cx="60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2800">
                <a:solidFill>
                  <a:schemeClr val="tx1"/>
                </a:solidFill>
              </a:rPr>
              <a:t>(4)</a:t>
            </a:r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2387600" y="760413"/>
          <a:ext cx="261461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Equation" r:id="rId3" imgW="1180588" imgH="266584" progId="Equation.3">
                  <p:embed/>
                </p:oleObj>
              </mc:Choice>
              <mc:Fallback>
                <p:oleObj name="Equation" r:id="rId3" imgW="1180588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760413"/>
                        <a:ext cx="2614613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0" name="Text Box 10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3.11</a:t>
            </a:r>
          </a:p>
        </p:txBody>
      </p:sp>
      <p:graphicFrame>
        <p:nvGraphicFramePr>
          <p:cNvPr id="224269" name="Object 1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657475" y="1566863"/>
          <a:ext cx="3005138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Equation" r:id="rId5" imgW="1193282" imgH="266584" progId="Equation.3">
                  <p:embed/>
                </p:oleObj>
              </mc:Choice>
              <mc:Fallback>
                <p:oleObj name="Equation" r:id="rId5" imgW="1193282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1566863"/>
                        <a:ext cx="3005138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71" name="Object 1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57475" y="2478088"/>
          <a:ext cx="2824163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Equation" r:id="rId7" imgW="1002865" imgH="266584" progId="Equation.3">
                  <p:embed/>
                </p:oleObj>
              </mc:Choice>
              <mc:Fallback>
                <p:oleObj name="Equation" r:id="rId7" imgW="1002865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2478088"/>
                        <a:ext cx="2824163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80" name="Object 24"/>
          <p:cNvGraphicFramePr>
            <a:graphicFrameLocks noChangeAspect="1"/>
          </p:cNvGraphicFramePr>
          <p:nvPr/>
        </p:nvGraphicFramePr>
        <p:xfrm>
          <a:off x="2657475" y="3503613"/>
          <a:ext cx="178276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Equation" r:id="rId9" imgW="723586" imgH="215806" progId="Equation.3">
                  <p:embed/>
                </p:oleObj>
              </mc:Choice>
              <mc:Fallback>
                <p:oleObj name="Equation" r:id="rId9" imgW="72358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3503613"/>
                        <a:ext cx="178276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075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263ED99-561C-44C4-BCD5-08B19F78A799}" type="slidenum">
              <a:rPr lang="en-GB" b="0">
                <a:solidFill>
                  <a:schemeClr val="tx2"/>
                </a:solidFill>
              </a:rPr>
              <a:pPr eaLnBrk="1" hangingPunct="1"/>
              <a:t>8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838200"/>
            <a:ext cx="6019800" cy="6096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GB" sz="3600" b="1" smtClean="0">
                <a:solidFill>
                  <a:srgbClr val="3E5AB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GB" sz="3200" smtClean="0">
                <a:solidFill>
                  <a:schemeClr val="tx1"/>
                </a:solidFill>
              </a:rPr>
              <a:t>Boolean Operation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52588"/>
            <a:ext cx="8305800" cy="3733800"/>
          </a:xfrm>
        </p:spPr>
        <p:txBody>
          <a:bodyPr/>
          <a:lstStyle/>
          <a:p>
            <a:pPr marL="577850" indent="-390525" eaLnBrk="1" hangingPunct="1">
              <a:lnSpc>
                <a:spcPct val="150000"/>
              </a:lnSpc>
              <a:buClr>
                <a:srgbClr val="5E51C1"/>
              </a:buClr>
            </a:pPr>
            <a:r>
              <a:rPr lang="en-GB" sz="2800" b="1" smtClean="0">
                <a:solidFill>
                  <a:srgbClr val="5E51C1"/>
                </a:solidFill>
              </a:rPr>
              <a:t>Logic addition:		</a:t>
            </a:r>
            <a:r>
              <a:rPr lang="en-GB" sz="2800" b="1" smtClean="0">
                <a:solidFill>
                  <a:srgbClr val="CC3300"/>
                </a:solidFill>
              </a:rPr>
              <a:t>OR</a:t>
            </a:r>
            <a:r>
              <a:rPr lang="en-GB" sz="2800" b="1" smtClean="0">
                <a:solidFill>
                  <a:srgbClr val="5E51C1"/>
                </a:solidFill>
              </a:rPr>
              <a:t> operation</a:t>
            </a:r>
          </a:p>
          <a:p>
            <a:pPr marL="577850" indent="-390525" eaLnBrk="1" hangingPunct="1">
              <a:lnSpc>
                <a:spcPct val="150000"/>
              </a:lnSpc>
              <a:buClr>
                <a:srgbClr val="5E51C1"/>
              </a:buClr>
            </a:pPr>
            <a:r>
              <a:rPr lang="en-GB" sz="2800" b="1" smtClean="0">
                <a:solidFill>
                  <a:srgbClr val="5E51C1"/>
                </a:solidFill>
              </a:rPr>
              <a:t>Logic multiplication:	</a:t>
            </a:r>
            <a:r>
              <a:rPr lang="en-GB" sz="2800" b="1" smtClean="0">
                <a:solidFill>
                  <a:srgbClr val="CC3300"/>
                </a:solidFill>
              </a:rPr>
              <a:t>AND</a:t>
            </a:r>
            <a:r>
              <a:rPr lang="en-GB" sz="2800" b="1" smtClean="0">
                <a:solidFill>
                  <a:srgbClr val="5E51C1"/>
                </a:solidFill>
              </a:rPr>
              <a:t> operation</a:t>
            </a:r>
          </a:p>
          <a:p>
            <a:pPr marL="577850" indent="-390525" eaLnBrk="1" hangingPunct="1">
              <a:lnSpc>
                <a:spcPct val="150000"/>
              </a:lnSpc>
              <a:buClr>
                <a:srgbClr val="5E51C1"/>
              </a:buClr>
            </a:pPr>
            <a:r>
              <a:rPr lang="en-GB" sz="2800" b="1" smtClean="0">
                <a:solidFill>
                  <a:srgbClr val="5E51C1"/>
                </a:solidFill>
              </a:rPr>
              <a:t>Logic complementation:	</a:t>
            </a:r>
            <a:r>
              <a:rPr lang="en-GB" sz="2800" b="1" smtClean="0">
                <a:solidFill>
                  <a:srgbClr val="CC3300"/>
                </a:solidFill>
              </a:rPr>
              <a:t>NOT</a:t>
            </a:r>
            <a:r>
              <a:rPr lang="en-GB" sz="2800" b="1" smtClean="0">
                <a:solidFill>
                  <a:srgbClr val="5E51C1"/>
                </a:solidFill>
              </a:rPr>
              <a:t> operation</a:t>
            </a:r>
          </a:p>
          <a:p>
            <a:pPr marL="577850" indent="-390525" eaLnBrk="1" hangingPunct="1">
              <a:lnSpc>
                <a:spcPct val="150000"/>
              </a:lnSpc>
              <a:buClr>
                <a:srgbClr val="FF0000"/>
              </a:buClr>
            </a:pPr>
            <a:r>
              <a:rPr lang="en-GB" sz="2800" b="1" smtClean="0">
                <a:solidFill>
                  <a:srgbClr val="3750A1"/>
                </a:solidFill>
              </a:rPr>
              <a:t>Circuits that carry out elementary operations is</a:t>
            </a:r>
            <a:r>
              <a:rPr lang="en-GB" sz="2800" b="1" smtClean="0">
                <a:solidFill>
                  <a:srgbClr val="C22E00"/>
                </a:solidFill>
              </a:rPr>
              <a:t> </a:t>
            </a:r>
            <a:r>
              <a:rPr lang="en-GB" sz="2800" b="1" smtClean="0">
                <a:solidFill>
                  <a:srgbClr val="3750A1"/>
                </a:solidFill>
              </a:rPr>
              <a:t>known as</a:t>
            </a:r>
            <a:r>
              <a:rPr lang="en-GB" sz="2800" b="1" smtClean="0">
                <a:solidFill>
                  <a:srgbClr val="C22E00"/>
                </a:solidFill>
              </a:rPr>
              <a:t> GATES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3.2</a:t>
            </a:r>
          </a:p>
        </p:txBody>
      </p:sp>
      <p:pic>
        <p:nvPicPr>
          <p:cNvPr id="10247" name="Picture 7" descr="Gates_ope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4705350"/>
            <a:ext cx="10477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44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8397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0A5CC9-A2D6-48F5-A8AB-5154F75ECC0C}" type="slidenum">
              <a:rPr lang="en-GB" b="0">
                <a:solidFill>
                  <a:schemeClr val="tx2"/>
                </a:solidFill>
              </a:rPr>
              <a:pPr eaLnBrk="1" hangingPunct="1"/>
              <a:t>80</a:t>
            </a:fld>
            <a:endParaRPr lang="en-GB" sz="1400" b="0">
              <a:solidFill>
                <a:schemeClr val="tx2"/>
              </a:solidFill>
            </a:endParaRP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2406650" y="1011238"/>
          <a:ext cx="2614613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Equation" r:id="rId3" imgW="1180588" imgH="241195" progId="Equation.3">
                  <p:embed/>
                </p:oleObj>
              </mc:Choice>
              <mc:Fallback>
                <p:oleObj name="Equation" r:id="rId3" imgW="118058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1011238"/>
                        <a:ext cx="2614613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1447800" y="102711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chemeClr val="tx1"/>
                </a:solidFill>
              </a:rPr>
              <a:t>(5)</a:t>
            </a:r>
          </a:p>
        </p:txBody>
      </p:sp>
      <p:graphicFrame>
        <p:nvGraphicFramePr>
          <p:cNvPr id="217094" name="Object 6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027238" y="1746250"/>
          <a:ext cx="276701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Equation" r:id="rId5" imgW="1180588" imgH="241195" progId="Equation.3">
                  <p:embed/>
                </p:oleObj>
              </mc:Choice>
              <mc:Fallback>
                <p:oleObj name="Equation" r:id="rId5" imgW="118058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1746250"/>
                        <a:ext cx="276701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2" name="Object 1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27238" y="2620963"/>
          <a:ext cx="290988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Equation" r:id="rId7" imgW="1295400" imgH="241300" progId="Equation.3">
                  <p:embed/>
                </p:oleObj>
              </mc:Choice>
              <mc:Fallback>
                <p:oleObj name="Equation" r:id="rId7" imgW="1295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2620963"/>
                        <a:ext cx="290988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5" name="Object 1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27238" y="3379788"/>
          <a:ext cx="272415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Equation" r:id="rId9" imgW="1117600" imgH="241300" progId="Equation.3">
                  <p:embed/>
                </p:oleObj>
              </mc:Choice>
              <mc:Fallback>
                <p:oleObj name="Equation" r:id="rId9" imgW="1117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3379788"/>
                        <a:ext cx="2724150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8" name="Object 20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027238" y="4137025"/>
          <a:ext cx="21304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4" name="Equation" r:id="rId11" imgW="774364" imgH="241195" progId="Equation.3">
                  <p:embed/>
                </p:oleObj>
              </mc:Choice>
              <mc:Fallback>
                <p:oleObj name="Equation" r:id="rId11" imgW="774364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4137025"/>
                        <a:ext cx="213042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11" name="Object 23"/>
          <p:cNvGraphicFramePr>
            <a:graphicFrameLocks noChangeAspect="1"/>
          </p:cNvGraphicFramePr>
          <p:nvPr/>
        </p:nvGraphicFramePr>
        <p:xfrm>
          <a:off x="2027238" y="4997450"/>
          <a:ext cx="22796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5" name="Equation" r:id="rId13" imgW="812447" imgH="241195" progId="Equation.3">
                  <p:embed/>
                </p:oleObj>
              </mc:Choice>
              <mc:Fallback>
                <p:oleObj name="Equation" r:id="rId13" imgW="81244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4997450"/>
                        <a:ext cx="22796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511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8499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8ADEA12-5C4E-4270-B5C5-FEAF637FCF8C}" type="slidenum">
              <a:rPr lang="en-GB" b="0">
                <a:solidFill>
                  <a:schemeClr val="tx2"/>
                </a:solidFill>
              </a:rPr>
              <a:pPr eaLnBrk="1" hangingPunct="1"/>
              <a:t>81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35088" y="808038"/>
            <a:ext cx="600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2800">
                <a:solidFill>
                  <a:schemeClr val="tx1"/>
                </a:solidFill>
              </a:rPr>
              <a:t>(6)</a:t>
            </a:r>
          </a:p>
        </p:txBody>
      </p:sp>
      <p:graphicFrame>
        <p:nvGraphicFramePr>
          <p:cNvPr id="84997" name="Object 4"/>
          <p:cNvGraphicFramePr>
            <a:graphicFrameLocks noChangeAspect="1"/>
          </p:cNvGraphicFramePr>
          <p:nvPr/>
        </p:nvGraphicFramePr>
        <p:xfrm>
          <a:off x="2132013" y="723900"/>
          <a:ext cx="321786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name="Equation" r:id="rId3" imgW="1180588" imgH="241195" progId="Equation.3">
                  <p:embed/>
                </p:oleObj>
              </mc:Choice>
              <mc:Fallback>
                <p:oleObj name="Equation" r:id="rId3" imgW="118058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723900"/>
                        <a:ext cx="321786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8" name="Text Box 11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3.11</a:t>
            </a:r>
          </a:p>
        </p:txBody>
      </p:sp>
      <p:graphicFrame>
        <p:nvGraphicFramePr>
          <p:cNvPr id="87060" name="Object 20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49513" y="2122488"/>
          <a:ext cx="32131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Equation" r:id="rId5" imgW="1180588" imgH="215806" progId="Equation.3">
                  <p:embed/>
                </p:oleObj>
              </mc:Choice>
              <mc:Fallback>
                <p:oleObj name="Equation" r:id="rId5" imgW="118058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2122488"/>
                        <a:ext cx="32131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2" name="Object 2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22525" y="1377950"/>
          <a:ext cx="41370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name="Equation" r:id="rId7" imgW="1435100" imgH="203200" progId="Equation.3">
                  <p:embed/>
                </p:oleObj>
              </mc:Choice>
              <mc:Fallback>
                <p:oleObj name="Equation" r:id="rId7" imgW="1435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377950"/>
                        <a:ext cx="413702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5" name="Object 2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22525" y="2933700"/>
          <a:ext cx="23336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name="Equation" r:id="rId9" imgW="977900" imgH="241300" progId="Equation.3">
                  <p:embed/>
                </p:oleObj>
              </mc:Choice>
              <mc:Fallback>
                <p:oleObj name="Equation" r:id="rId9" imgW="977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2933700"/>
                        <a:ext cx="23336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1" name="Object 31"/>
          <p:cNvGraphicFramePr>
            <a:graphicFrameLocks noChangeAspect="1"/>
          </p:cNvGraphicFramePr>
          <p:nvPr/>
        </p:nvGraphicFramePr>
        <p:xfrm>
          <a:off x="2386013" y="3748088"/>
          <a:ext cx="12985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6" name="Equation" r:id="rId11" imgW="469696" imgH="203112" progId="Equation.3">
                  <p:embed/>
                </p:oleObj>
              </mc:Choice>
              <mc:Fallback>
                <p:oleObj name="Equation" r:id="rId11" imgW="46969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3748088"/>
                        <a:ext cx="129857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2" name="Object 32"/>
          <p:cNvGraphicFramePr>
            <a:graphicFrameLocks noChangeAspect="1"/>
          </p:cNvGraphicFramePr>
          <p:nvPr/>
        </p:nvGraphicFramePr>
        <p:xfrm>
          <a:off x="2386013" y="4454525"/>
          <a:ext cx="7762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Equation" r:id="rId13" imgW="266353" imgH="164885" progId="Equation.3">
                  <p:embed/>
                </p:oleObj>
              </mc:Choice>
              <mc:Fallback>
                <p:oleObj name="Equation" r:id="rId13" imgW="266353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4454525"/>
                        <a:ext cx="77628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631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8601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91AC833-033A-475D-A2A5-71E2EF24B259}" type="slidenum">
              <a:rPr lang="en-GB" b="0">
                <a:solidFill>
                  <a:schemeClr val="tx2"/>
                </a:solidFill>
              </a:rPr>
              <a:pPr eaLnBrk="1" hangingPunct="1"/>
              <a:t>82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86020" name="Text Box 6"/>
          <p:cNvSpPr txBox="1">
            <a:spLocks noChangeArrowheads="1"/>
          </p:cNvSpPr>
          <p:nvPr/>
        </p:nvSpPr>
        <p:spPr bwMode="auto">
          <a:xfrm>
            <a:off x="1401763" y="755650"/>
            <a:ext cx="60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2800">
                <a:solidFill>
                  <a:schemeClr val="tx1"/>
                </a:solidFill>
              </a:rPr>
              <a:t>(7)</a:t>
            </a:r>
          </a:p>
        </p:txBody>
      </p:sp>
      <p:graphicFrame>
        <p:nvGraphicFramePr>
          <p:cNvPr id="86021" name="Object 7"/>
          <p:cNvGraphicFramePr>
            <a:graphicFrameLocks noChangeAspect="1"/>
          </p:cNvGraphicFramePr>
          <p:nvPr/>
        </p:nvGraphicFramePr>
        <p:xfrm>
          <a:off x="2346325" y="769938"/>
          <a:ext cx="306228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Equation" r:id="rId3" imgW="1384300" imgH="241300" progId="Equation.3">
                  <p:embed/>
                </p:oleObj>
              </mc:Choice>
              <mc:Fallback>
                <p:oleObj name="Equation" r:id="rId3" imgW="1384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769938"/>
                        <a:ext cx="3062288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Text Box 10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3.11</a:t>
            </a:r>
          </a:p>
        </p:txBody>
      </p:sp>
      <p:graphicFrame>
        <p:nvGraphicFramePr>
          <p:cNvPr id="225293" name="Object 1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598738" y="2122488"/>
          <a:ext cx="47625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Equation" r:id="rId5" imgW="215619" imgH="164885" progId="Equation.3">
                  <p:embed/>
                </p:oleObj>
              </mc:Choice>
              <mc:Fallback>
                <p:oleObj name="Equation" r:id="rId5" imgW="215619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2122488"/>
                        <a:ext cx="47625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04" name="Object 24"/>
          <p:cNvGraphicFramePr>
            <a:graphicFrameLocks noChangeAspect="1"/>
          </p:cNvGraphicFramePr>
          <p:nvPr/>
        </p:nvGraphicFramePr>
        <p:xfrm>
          <a:off x="2570163" y="1508125"/>
          <a:ext cx="39608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Equation" r:id="rId7" imgW="1790700" imgH="215900" progId="Equation.3">
                  <p:embed/>
                </p:oleObj>
              </mc:Choice>
              <mc:Fallback>
                <p:oleObj name="Equation" r:id="rId7" imgW="1790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1508125"/>
                        <a:ext cx="396081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703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8704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7C5488E-FD7A-4A24-8CCD-7A4695503F5F}" type="slidenum">
              <a:rPr lang="en-GB" b="0">
                <a:solidFill>
                  <a:schemeClr val="tx2"/>
                </a:solidFill>
              </a:rPr>
              <a:pPr eaLnBrk="1" hangingPunct="1"/>
              <a:t>83</a:t>
            </a:fld>
            <a:endParaRPr lang="en-GB" sz="1400" b="0">
              <a:solidFill>
                <a:schemeClr val="tx2"/>
              </a:solidFill>
            </a:endParaRPr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2586038" y="674688"/>
          <a:ext cx="25860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Equation" r:id="rId3" imgW="1167893" imgH="203112" progId="Equation.3">
                  <p:embed/>
                </p:oleObj>
              </mc:Choice>
              <mc:Fallback>
                <p:oleObj name="Equation" r:id="rId3" imgW="116789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674688"/>
                        <a:ext cx="25860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5" name="Text Box 7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3.11</a:t>
            </a:r>
          </a:p>
        </p:txBody>
      </p:sp>
      <p:sp>
        <p:nvSpPr>
          <p:cNvPr id="87046" name="Text Box 13"/>
          <p:cNvSpPr txBox="1">
            <a:spLocks noChangeArrowheads="1"/>
          </p:cNvSpPr>
          <p:nvPr/>
        </p:nvSpPr>
        <p:spPr bwMode="auto">
          <a:xfrm>
            <a:off x="1354138" y="731838"/>
            <a:ext cx="804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2800">
                <a:solidFill>
                  <a:schemeClr val="tx1"/>
                </a:solidFill>
              </a:rPr>
              <a:t>(8)</a:t>
            </a:r>
          </a:p>
        </p:txBody>
      </p:sp>
      <p:graphicFrame>
        <p:nvGraphicFramePr>
          <p:cNvPr id="89104" name="Object 1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84488" y="2574925"/>
          <a:ext cx="1555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Equation" r:id="rId5" imgW="622030" imgH="203112" progId="Equation.3">
                  <p:embed/>
                </p:oleObj>
              </mc:Choice>
              <mc:Fallback>
                <p:oleObj name="Equation" r:id="rId5" imgW="62203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2574925"/>
                        <a:ext cx="1555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7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84488" y="3262313"/>
          <a:ext cx="14827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Equation" r:id="rId7" imgW="520474" imgH="165028" progId="Equation.3">
                  <p:embed/>
                </p:oleObj>
              </mc:Choice>
              <mc:Fallback>
                <p:oleObj name="Equation" r:id="rId7" imgW="520474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3262313"/>
                        <a:ext cx="14827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4" name="Object 2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884488" y="1909763"/>
          <a:ext cx="19256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Equation" r:id="rId9" imgW="825500" imgH="241300" progId="Equation.3">
                  <p:embed/>
                </p:oleObj>
              </mc:Choice>
              <mc:Fallback>
                <p:oleObj name="Equation" r:id="rId9" imgW="825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1909763"/>
                        <a:ext cx="192563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8" name="Object 30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884488" y="1273175"/>
          <a:ext cx="26463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name="Equation" r:id="rId11" imgW="1143000" imgH="241300" progId="Equation.3">
                  <p:embed/>
                </p:oleObj>
              </mc:Choice>
              <mc:Fallback>
                <p:oleObj name="Equation" r:id="rId11" imgW="1143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1273175"/>
                        <a:ext cx="264636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23" name="AutoShape 35"/>
          <p:cNvSpPr>
            <a:spLocks noChangeArrowheads="1"/>
          </p:cNvSpPr>
          <p:nvPr/>
        </p:nvSpPr>
        <p:spPr bwMode="auto">
          <a:xfrm>
            <a:off x="4962525" y="2649538"/>
            <a:ext cx="2111375" cy="1062037"/>
          </a:xfrm>
          <a:prstGeom prst="wedgeRoundRectCallout">
            <a:avLst>
              <a:gd name="adj1" fmla="val -74667"/>
              <a:gd name="adj2" fmla="val 15560"/>
              <a:gd name="adj3" fmla="val 16667"/>
            </a:avLst>
          </a:prstGeom>
          <a:noFill/>
          <a:ln w="28575" algn="ctr">
            <a:solidFill>
              <a:srgbClr val="3750A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GB"/>
              <a:t>Apply </a:t>
            </a:r>
          </a:p>
          <a:p>
            <a:pPr algn="ctr"/>
            <a:r>
              <a:rPr lang="en-GB"/>
              <a:t>Theorem 16a</a:t>
            </a:r>
          </a:p>
        </p:txBody>
      </p:sp>
    </p:spTree>
    <p:extLst>
      <p:ext uri="{BB962C8B-B14F-4D97-AF65-F5344CB8AC3E}">
        <p14:creationId xmlns:p14="http://schemas.microsoft.com/office/powerpoint/2010/main" val="192443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2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8806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3E503B9-CB43-42C8-909C-1C02784AC820}" type="slidenum">
              <a:rPr lang="en-GB" b="0">
                <a:solidFill>
                  <a:schemeClr val="tx2"/>
                </a:solidFill>
              </a:rPr>
              <a:pPr eaLnBrk="1" hangingPunct="1"/>
              <a:t>84</a:t>
            </a:fld>
            <a:endParaRPr lang="en-GB" sz="1400" b="0">
              <a:solidFill>
                <a:schemeClr val="tx2"/>
              </a:solidFill>
            </a:endParaRPr>
          </a:p>
        </p:txBody>
      </p:sp>
      <p:graphicFrame>
        <p:nvGraphicFramePr>
          <p:cNvPr id="88068" name="Object 8"/>
          <p:cNvGraphicFramePr>
            <a:graphicFrameLocks noChangeAspect="1"/>
          </p:cNvGraphicFramePr>
          <p:nvPr/>
        </p:nvGraphicFramePr>
        <p:xfrm>
          <a:off x="2532063" y="558800"/>
          <a:ext cx="28654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0" name="Equation" r:id="rId3" imgW="1295400" imgH="292100" progId="Equation.3">
                  <p:embed/>
                </p:oleObj>
              </mc:Choice>
              <mc:Fallback>
                <p:oleObj name="Equation" r:id="rId3" imgW="12954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558800"/>
                        <a:ext cx="28654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9" name="Text Box 9"/>
          <p:cNvSpPr txBox="1">
            <a:spLocks noChangeArrowheads="1"/>
          </p:cNvSpPr>
          <p:nvPr/>
        </p:nvSpPr>
        <p:spPr bwMode="auto">
          <a:xfrm>
            <a:off x="1584325" y="676275"/>
            <a:ext cx="671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2800">
                <a:solidFill>
                  <a:schemeClr val="tx1"/>
                </a:solidFill>
              </a:rPr>
              <a:t>(9)</a:t>
            </a:r>
          </a:p>
        </p:txBody>
      </p:sp>
      <p:sp>
        <p:nvSpPr>
          <p:cNvPr id="88070" name="Text Box 10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3.11</a:t>
            </a:r>
          </a:p>
        </p:txBody>
      </p:sp>
      <p:graphicFrame>
        <p:nvGraphicFramePr>
          <p:cNvPr id="226325" name="Object 21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827338" y="4429125"/>
          <a:ext cx="6969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Equation" r:id="rId5" imgW="215619" imgH="164885" progId="Equation.3">
                  <p:embed/>
                </p:oleObj>
              </mc:Choice>
              <mc:Fallback>
                <p:oleObj name="Equation" r:id="rId5" imgW="215619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4429125"/>
                        <a:ext cx="69691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28" name="Object 24"/>
          <p:cNvGraphicFramePr>
            <a:graphicFrameLocks noChangeAspect="1"/>
          </p:cNvGraphicFramePr>
          <p:nvPr/>
        </p:nvGraphicFramePr>
        <p:xfrm>
          <a:off x="2827338" y="2543175"/>
          <a:ext cx="286543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Equation" r:id="rId7" imgW="1295400" imgH="241300" progId="Equation.3">
                  <p:embed/>
                </p:oleObj>
              </mc:Choice>
              <mc:Fallback>
                <p:oleObj name="Equation" r:id="rId7" imgW="1295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2543175"/>
                        <a:ext cx="2865437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29" name="Object 25"/>
          <p:cNvGraphicFramePr>
            <a:graphicFrameLocks noChangeAspect="1"/>
          </p:cNvGraphicFramePr>
          <p:nvPr/>
        </p:nvGraphicFramePr>
        <p:xfrm>
          <a:off x="2827338" y="3529013"/>
          <a:ext cx="134778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Equation" r:id="rId9" imgW="609336" imgH="203112" progId="Equation.3">
                  <p:embed/>
                </p:oleObj>
              </mc:Choice>
              <mc:Fallback>
                <p:oleObj name="Equation" r:id="rId9" imgW="60933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3529013"/>
                        <a:ext cx="134778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30" name="Object 26"/>
          <p:cNvGraphicFramePr>
            <a:graphicFrameLocks noChangeAspect="1"/>
          </p:cNvGraphicFramePr>
          <p:nvPr/>
        </p:nvGraphicFramePr>
        <p:xfrm>
          <a:off x="2827338" y="1444625"/>
          <a:ext cx="2781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4" name="Equation" r:id="rId11" imgW="1257300" imgH="292100" progId="Equation.3">
                  <p:embed/>
                </p:oleObj>
              </mc:Choice>
              <mc:Fallback>
                <p:oleObj name="Equation" r:id="rId11" imgW="12573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1444625"/>
                        <a:ext cx="27813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34" name="AutoShape 30"/>
          <p:cNvSpPr>
            <a:spLocks/>
          </p:cNvSpPr>
          <p:nvPr/>
        </p:nvSpPr>
        <p:spPr bwMode="auto">
          <a:xfrm rot="-5400000">
            <a:off x="4802981" y="2509044"/>
            <a:ext cx="217488" cy="1212850"/>
          </a:xfrm>
          <a:prstGeom prst="leftBrace">
            <a:avLst>
              <a:gd name="adj1" fmla="val 46472"/>
              <a:gd name="adj2" fmla="val 50000"/>
            </a:avLst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9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3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8192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82158BB-569A-4B32-A5EF-7EECA5DD3974}" type="slidenum">
              <a:rPr lang="en-GB" b="0">
                <a:solidFill>
                  <a:schemeClr val="tx2"/>
                </a:solidFill>
              </a:rPr>
              <a:pPr eaLnBrk="1" hangingPunct="1"/>
              <a:t>85</a:t>
            </a:fld>
            <a:endParaRPr lang="en-GB" sz="1400" b="0">
              <a:solidFill>
                <a:schemeClr val="tx2"/>
              </a:solidFill>
            </a:endParaRPr>
          </a:p>
        </p:txBody>
      </p:sp>
      <p:graphicFrame>
        <p:nvGraphicFramePr>
          <p:cNvPr id="81924" name="Object 2"/>
          <p:cNvGraphicFramePr>
            <a:graphicFrameLocks noChangeAspect="1"/>
          </p:cNvGraphicFramePr>
          <p:nvPr/>
        </p:nvGraphicFramePr>
        <p:xfrm>
          <a:off x="2446338" y="1400175"/>
          <a:ext cx="11509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Equation" r:id="rId3" imgW="520474" imgH="241195" progId="Equation.3">
                  <p:embed/>
                </p:oleObj>
              </mc:Choice>
              <mc:Fallback>
                <p:oleObj name="Equation" r:id="rId3" imgW="520474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1400175"/>
                        <a:ext cx="11509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5" name="Text Box 3"/>
          <p:cNvSpPr txBox="1">
            <a:spLocks noChangeArrowheads="1"/>
          </p:cNvSpPr>
          <p:nvPr/>
        </p:nvSpPr>
        <p:spPr bwMode="auto">
          <a:xfrm>
            <a:off x="973138" y="12636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chemeClr val="tx1"/>
                </a:solidFill>
              </a:rPr>
              <a:t>(3)</a:t>
            </a:r>
          </a:p>
        </p:txBody>
      </p:sp>
      <p:graphicFrame>
        <p:nvGraphicFramePr>
          <p:cNvPr id="327684" name="Object 4"/>
          <p:cNvGraphicFramePr>
            <a:graphicFrameLocks noChangeAspect="1"/>
          </p:cNvGraphicFramePr>
          <p:nvPr/>
        </p:nvGraphicFramePr>
        <p:xfrm>
          <a:off x="1817688" y="4440238"/>
          <a:ext cx="19907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Equation" r:id="rId5" imgW="787058" imgH="215806" progId="Equation.3">
                  <p:embed/>
                </p:oleObj>
              </mc:Choice>
              <mc:Fallback>
                <p:oleObj name="Equation" r:id="rId5" imgW="78705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4440238"/>
                        <a:ext cx="199072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85" name="Oval 5"/>
          <p:cNvSpPr>
            <a:spLocks noChangeArrowheads="1"/>
          </p:cNvSpPr>
          <p:nvPr/>
        </p:nvSpPr>
        <p:spPr bwMode="auto">
          <a:xfrm>
            <a:off x="2492375" y="1447800"/>
            <a:ext cx="581025" cy="5651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687" name="AutoShape 7"/>
          <p:cNvSpPr>
            <a:spLocks noChangeArrowheads="1"/>
          </p:cNvSpPr>
          <p:nvPr/>
        </p:nvSpPr>
        <p:spPr bwMode="auto">
          <a:xfrm>
            <a:off x="4719638" y="1235075"/>
            <a:ext cx="2882900" cy="1363663"/>
          </a:xfrm>
          <a:prstGeom prst="wedgeRoundRectCallout">
            <a:avLst>
              <a:gd name="adj1" fmla="val -74255"/>
              <a:gd name="adj2" fmla="val 43750"/>
              <a:gd name="adj3" fmla="val 16667"/>
            </a:avLst>
          </a:prstGeom>
          <a:solidFill>
            <a:srgbClr val="FFFFFF"/>
          </a:solidFill>
          <a:ln w="28575" algn="ctr">
            <a:solidFill>
              <a:srgbClr val="CC33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b="0"/>
              <a:t>Use brackets to make expression clear</a:t>
            </a:r>
          </a:p>
        </p:txBody>
      </p:sp>
      <p:graphicFrame>
        <p:nvGraphicFramePr>
          <p:cNvPr id="327693" name="Object 1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817688" y="2228850"/>
          <a:ext cx="19367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Equation" r:id="rId7" imgW="774364" imgH="266584" progId="Equation.3">
                  <p:embed/>
                </p:oleObj>
              </mc:Choice>
              <mc:Fallback>
                <p:oleObj name="Equation" r:id="rId7" imgW="774364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2228850"/>
                        <a:ext cx="19367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9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17688" y="3725863"/>
          <a:ext cx="193516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name="Equation" r:id="rId9" imgW="787400" imgH="241300" progId="Equation.3">
                  <p:embed/>
                </p:oleObj>
              </mc:Choice>
              <mc:Fallback>
                <p:oleObj name="Equation" r:id="rId9" imgW="787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3725863"/>
                        <a:ext cx="1935162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96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817688" y="2981325"/>
          <a:ext cx="17208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name="Equation" r:id="rId11" imgW="698197" imgH="266584" progId="Equation.3">
                  <p:embed/>
                </p:oleObj>
              </mc:Choice>
              <mc:Fallback>
                <p:oleObj name="Equation" r:id="rId11" imgW="698197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2981325"/>
                        <a:ext cx="17208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434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5" grpId="0" animBg="1"/>
      <p:bldP spid="32768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901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A95EC37-4B03-4F43-A8F4-953A49EEEBA3}" type="slidenum">
              <a:rPr lang="en-GB" b="0">
                <a:solidFill>
                  <a:schemeClr val="tx2"/>
                </a:solidFill>
              </a:rPr>
              <a:pPr eaLnBrk="1" hangingPunct="1"/>
              <a:t>86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90116" name="Text Box 2"/>
          <p:cNvSpPr txBox="1">
            <a:spLocks noChangeArrowheads="1"/>
          </p:cNvSpPr>
          <p:nvPr/>
        </p:nvSpPr>
        <p:spPr bwMode="auto">
          <a:xfrm>
            <a:off x="1055688" y="1462088"/>
            <a:ext cx="7118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3600">
                <a:solidFill>
                  <a:schemeClr val="tx1"/>
                </a:solidFill>
              </a:rPr>
              <a:t>Why simplify Boolean Expression ?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254250" y="3711575"/>
            <a:ext cx="493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3200">
                <a:solidFill>
                  <a:srgbClr val="CC3300"/>
                </a:solidFill>
              </a:rPr>
              <a:t>simpler circuit</a:t>
            </a:r>
            <a:r>
              <a:rPr lang="en-GB" sz="3600">
                <a:solidFill>
                  <a:srgbClr val="CC3300"/>
                </a:solidFill>
              </a:rPr>
              <a:t>, save cost !</a:t>
            </a:r>
          </a:p>
        </p:txBody>
      </p:sp>
      <p:sp>
        <p:nvSpPr>
          <p:cNvPr id="90118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3.11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3325813" y="2627313"/>
            <a:ext cx="22098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sz="2800"/>
              <a:t>Because it lead to</a:t>
            </a:r>
          </a:p>
        </p:txBody>
      </p:sp>
    </p:spTree>
    <p:extLst>
      <p:ext uri="{BB962C8B-B14F-4D97-AF65-F5344CB8AC3E}">
        <p14:creationId xmlns:p14="http://schemas.microsoft.com/office/powerpoint/2010/main" val="391111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011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911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E01D892-3147-49CD-B72D-9B2C811342AA}" type="slidenum">
              <a:rPr lang="en-GB" b="0">
                <a:solidFill>
                  <a:schemeClr val="tx2"/>
                </a:solidFill>
              </a:rPr>
              <a:pPr eaLnBrk="1" hangingPunct="1"/>
              <a:t>87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938" y="808038"/>
            <a:ext cx="7391400" cy="609600"/>
          </a:xfrm>
        </p:spPr>
        <p:txBody>
          <a:bodyPr/>
          <a:lstStyle/>
          <a:p>
            <a:pPr algn="ctr" eaLnBrk="1" hangingPunct="1"/>
            <a:r>
              <a:rPr lang="en-GB" sz="3200" b="1" smtClean="0"/>
              <a:t>Universality of NAND gates</a:t>
            </a:r>
          </a:p>
        </p:txBody>
      </p:sp>
      <p:graphicFrame>
        <p:nvGraphicFramePr>
          <p:cNvPr id="93196" name="Object 12"/>
          <p:cNvGraphicFramePr>
            <a:graphicFrameLocks noChangeAspect="1"/>
          </p:cNvGraphicFramePr>
          <p:nvPr/>
        </p:nvGraphicFramePr>
        <p:xfrm>
          <a:off x="5094288" y="3022600"/>
          <a:ext cx="13985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Equation" r:id="rId3" imgW="571252" imgH="203112" progId="Equation.3">
                  <p:embed/>
                </p:oleObj>
              </mc:Choice>
              <mc:Fallback>
                <p:oleObj name="Equation" r:id="rId3" imgW="57125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3022600"/>
                        <a:ext cx="13985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2" name="Text Box 13"/>
          <p:cNvSpPr txBox="1">
            <a:spLocks noChangeArrowheads="1"/>
          </p:cNvSpPr>
          <p:nvPr/>
        </p:nvSpPr>
        <p:spPr bwMode="auto">
          <a:xfrm>
            <a:off x="2106613" y="2924175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2800"/>
              <a:t>A</a:t>
            </a:r>
          </a:p>
        </p:txBody>
      </p:sp>
      <p:sp>
        <p:nvSpPr>
          <p:cNvPr id="91143" name="Text Box 57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3.12</a:t>
            </a:r>
          </a:p>
        </p:txBody>
      </p:sp>
      <p:grpSp>
        <p:nvGrpSpPr>
          <p:cNvPr id="91144" name="Group 80"/>
          <p:cNvGrpSpPr>
            <a:grpSpLocks/>
          </p:cNvGrpSpPr>
          <p:nvPr/>
        </p:nvGrpSpPr>
        <p:grpSpPr bwMode="auto">
          <a:xfrm>
            <a:off x="2589213" y="2982913"/>
            <a:ext cx="2395537" cy="774700"/>
            <a:chOff x="804" y="1753"/>
            <a:chExt cx="1509" cy="488"/>
          </a:xfrm>
        </p:grpSpPr>
        <p:sp>
          <p:nvSpPr>
            <p:cNvPr id="91147" name="AutoShape 4"/>
            <p:cNvSpPr>
              <a:spLocks noChangeArrowheads="1"/>
            </p:cNvSpPr>
            <p:nvPr/>
          </p:nvSpPr>
          <p:spPr bwMode="auto">
            <a:xfrm>
              <a:off x="1286" y="1753"/>
              <a:ext cx="620" cy="488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8" name="Oval 5"/>
            <p:cNvSpPr>
              <a:spLocks noChangeArrowheads="1"/>
            </p:cNvSpPr>
            <p:nvPr/>
          </p:nvSpPr>
          <p:spPr bwMode="auto">
            <a:xfrm>
              <a:off x="954" y="1849"/>
              <a:ext cx="74" cy="6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9" name="Line 7"/>
            <p:cNvSpPr>
              <a:spLocks noChangeShapeType="1"/>
            </p:cNvSpPr>
            <p:nvPr/>
          </p:nvSpPr>
          <p:spPr bwMode="auto">
            <a:xfrm>
              <a:off x="804" y="1877"/>
              <a:ext cx="4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1150" name="Line 9"/>
            <p:cNvSpPr>
              <a:spLocks noChangeShapeType="1"/>
            </p:cNvSpPr>
            <p:nvPr/>
          </p:nvSpPr>
          <p:spPr bwMode="auto">
            <a:xfrm>
              <a:off x="2017" y="1980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1151" name="Line 14"/>
            <p:cNvSpPr>
              <a:spLocks noChangeShapeType="1"/>
            </p:cNvSpPr>
            <p:nvPr/>
          </p:nvSpPr>
          <p:spPr bwMode="auto">
            <a:xfrm>
              <a:off x="1002" y="189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91152" name="Line 15"/>
            <p:cNvSpPr>
              <a:spLocks noChangeShapeType="1"/>
            </p:cNvSpPr>
            <p:nvPr/>
          </p:nvSpPr>
          <p:spPr bwMode="auto">
            <a:xfrm>
              <a:off x="1002" y="2089"/>
              <a:ext cx="2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91153" name="Oval 75"/>
            <p:cNvSpPr>
              <a:spLocks noChangeArrowheads="1"/>
            </p:cNvSpPr>
            <p:nvPr/>
          </p:nvSpPr>
          <p:spPr bwMode="auto">
            <a:xfrm>
              <a:off x="1891" y="1922"/>
              <a:ext cx="126" cy="12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263" name="Text Box 79"/>
          <p:cNvSpPr txBox="1">
            <a:spLocks noChangeArrowheads="1"/>
          </p:cNvSpPr>
          <p:nvPr/>
        </p:nvSpPr>
        <p:spPr bwMode="auto">
          <a:xfrm>
            <a:off x="333375" y="1711325"/>
            <a:ext cx="84788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u="sng">
                <a:solidFill>
                  <a:srgbClr val="FF0000"/>
                </a:solidFill>
              </a:rPr>
              <a:t>NOT</a:t>
            </a:r>
            <a:r>
              <a:rPr lang="en-GB">
                <a:solidFill>
                  <a:srgbClr val="FF0000"/>
                </a:solidFill>
              </a:rPr>
              <a:t> Function can be implemented by NAND gate</a:t>
            </a:r>
          </a:p>
        </p:txBody>
      </p:sp>
      <p:sp>
        <p:nvSpPr>
          <p:cNvPr id="93265" name="AutoShape 81"/>
          <p:cNvSpPr>
            <a:spLocks noChangeArrowheads="1"/>
          </p:cNvSpPr>
          <p:nvPr/>
        </p:nvSpPr>
        <p:spPr bwMode="auto">
          <a:xfrm>
            <a:off x="3257550" y="4356100"/>
            <a:ext cx="5119688" cy="1247775"/>
          </a:xfrm>
          <a:prstGeom prst="wedgeRoundRectCallout">
            <a:avLst>
              <a:gd name="adj1" fmla="val -51056"/>
              <a:gd name="adj2" fmla="val -8269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b="0"/>
              <a:t>Inputs are shorted together, i.e. both inputs to the NAND gate are A</a:t>
            </a:r>
          </a:p>
        </p:txBody>
      </p:sp>
    </p:spTree>
    <p:extLst>
      <p:ext uri="{BB962C8B-B14F-4D97-AF65-F5344CB8AC3E}">
        <p14:creationId xmlns:p14="http://schemas.microsoft.com/office/powerpoint/2010/main" val="366584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63" grpId="0"/>
      <p:bldP spid="9326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921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24021A8-06AE-45A4-9195-D4C8B04A414B}" type="slidenum">
              <a:rPr lang="en-GB" b="0">
                <a:solidFill>
                  <a:schemeClr val="tx2"/>
                </a:solidFill>
              </a:rPr>
              <a:pPr eaLnBrk="1" hangingPunct="1"/>
              <a:t>88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938" y="808038"/>
            <a:ext cx="7391400" cy="609600"/>
          </a:xfrm>
        </p:spPr>
        <p:txBody>
          <a:bodyPr/>
          <a:lstStyle/>
          <a:p>
            <a:pPr algn="ctr" eaLnBrk="1" hangingPunct="1"/>
            <a:r>
              <a:rPr lang="en-GB" sz="3200" b="1" smtClean="0"/>
              <a:t>Universality of NAND gates</a:t>
            </a:r>
          </a:p>
        </p:txBody>
      </p:sp>
      <p:graphicFrame>
        <p:nvGraphicFramePr>
          <p:cNvPr id="253968" name="Object 16"/>
          <p:cNvGraphicFramePr>
            <a:graphicFrameLocks noChangeAspect="1"/>
          </p:cNvGraphicFramePr>
          <p:nvPr/>
        </p:nvGraphicFramePr>
        <p:xfrm>
          <a:off x="6156325" y="3146425"/>
          <a:ext cx="15430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Equation" r:id="rId3" imgW="685800" imgH="228600" progId="Equation.3">
                  <p:embed/>
                </p:oleObj>
              </mc:Choice>
              <mc:Fallback>
                <p:oleObj name="Equation" r:id="rId3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146425"/>
                        <a:ext cx="15430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4160838" y="3389313"/>
            <a:ext cx="2228850" cy="774700"/>
            <a:chOff x="2621" y="2135"/>
            <a:chExt cx="1404" cy="488"/>
          </a:xfrm>
        </p:grpSpPr>
        <p:sp>
          <p:nvSpPr>
            <p:cNvPr id="92180" name="AutoShape 19"/>
            <p:cNvSpPr>
              <a:spLocks noChangeArrowheads="1"/>
            </p:cNvSpPr>
            <p:nvPr/>
          </p:nvSpPr>
          <p:spPr bwMode="auto">
            <a:xfrm>
              <a:off x="3103" y="2135"/>
              <a:ext cx="620" cy="488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181" name="Group 49"/>
            <p:cNvGrpSpPr>
              <a:grpSpLocks/>
            </p:cNvGrpSpPr>
            <p:nvPr/>
          </p:nvGrpSpPr>
          <p:grpSpPr bwMode="auto">
            <a:xfrm>
              <a:off x="2621" y="2231"/>
              <a:ext cx="1404" cy="240"/>
              <a:chOff x="2621" y="2231"/>
              <a:chExt cx="1404" cy="240"/>
            </a:xfrm>
          </p:grpSpPr>
          <p:sp>
            <p:nvSpPr>
              <p:cNvPr id="92182" name="Line 18"/>
              <p:cNvSpPr>
                <a:spLocks noChangeShapeType="1"/>
              </p:cNvSpPr>
              <p:nvPr/>
            </p:nvSpPr>
            <p:spPr bwMode="auto">
              <a:xfrm>
                <a:off x="2621" y="2259"/>
                <a:ext cx="4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2183" name="Oval 20"/>
              <p:cNvSpPr>
                <a:spLocks noChangeArrowheads="1"/>
              </p:cNvSpPr>
              <p:nvPr/>
            </p:nvSpPr>
            <p:spPr bwMode="auto">
              <a:xfrm>
                <a:off x="2771" y="2231"/>
                <a:ext cx="74" cy="6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4" name="Line 21"/>
              <p:cNvSpPr>
                <a:spLocks noChangeShapeType="1"/>
              </p:cNvSpPr>
              <p:nvPr/>
            </p:nvSpPr>
            <p:spPr bwMode="auto">
              <a:xfrm>
                <a:off x="3855" y="2384"/>
                <a:ext cx="1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2185" name="Oval 22"/>
              <p:cNvSpPr>
                <a:spLocks noChangeArrowheads="1"/>
              </p:cNvSpPr>
              <p:nvPr/>
            </p:nvSpPr>
            <p:spPr bwMode="auto">
              <a:xfrm>
                <a:off x="3733" y="2329"/>
                <a:ext cx="112" cy="10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6" name="Line 23"/>
              <p:cNvSpPr>
                <a:spLocks noChangeShapeType="1"/>
              </p:cNvSpPr>
              <p:nvPr/>
            </p:nvSpPr>
            <p:spPr bwMode="auto">
              <a:xfrm>
                <a:off x="2819" y="227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92187" name="Line 24"/>
              <p:cNvSpPr>
                <a:spLocks noChangeShapeType="1"/>
              </p:cNvSpPr>
              <p:nvPr/>
            </p:nvSpPr>
            <p:spPr bwMode="auto">
              <a:xfrm>
                <a:off x="2819" y="2471"/>
                <a:ext cx="2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</p:grpSp>
      <p:sp>
        <p:nvSpPr>
          <p:cNvPr id="92167" name="Text Box 25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3.12</a:t>
            </a:r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2005013" y="2824163"/>
            <a:ext cx="2476500" cy="1231900"/>
            <a:chOff x="1263" y="1779"/>
            <a:chExt cx="1560" cy="776"/>
          </a:xfrm>
        </p:grpSpPr>
        <p:graphicFrame>
          <p:nvGraphicFramePr>
            <p:cNvPr id="92170" name="Object 14"/>
            <p:cNvGraphicFramePr>
              <a:graphicFrameLocks noChangeAspect="1"/>
            </p:cNvGraphicFramePr>
            <p:nvPr/>
          </p:nvGraphicFramePr>
          <p:xfrm>
            <a:off x="2373" y="1779"/>
            <a:ext cx="45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9" name="Equation" r:id="rId5" imgW="291973" imgH="203112" progId="Equation.3">
                    <p:embed/>
                  </p:oleObj>
                </mc:Choice>
                <mc:Fallback>
                  <p:oleObj name="Equation" r:id="rId5" imgW="291973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3" y="1779"/>
                          <a:ext cx="45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71" name="Text Box 15"/>
            <p:cNvSpPr txBox="1">
              <a:spLocks noChangeArrowheads="1"/>
            </p:cNvSpPr>
            <p:nvPr/>
          </p:nvSpPr>
          <p:spPr bwMode="auto">
            <a:xfrm>
              <a:off x="1273" y="2267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B</a:t>
              </a:r>
            </a:p>
          </p:txBody>
        </p:sp>
        <p:sp>
          <p:nvSpPr>
            <p:cNvPr id="92172" name="Text Box 34"/>
            <p:cNvSpPr txBox="1">
              <a:spLocks noChangeArrowheads="1"/>
            </p:cNvSpPr>
            <p:nvPr/>
          </p:nvSpPr>
          <p:spPr bwMode="auto">
            <a:xfrm>
              <a:off x="1263" y="200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</p:txBody>
        </p:sp>
        <p:grpSp>
          <p:nvGrpSpPr>
            <p:cNvPr id="92173" name="Group 47"/>
            <p:cNvGrpSpPr>
              <a:grpSpLocks/>
            </p:cNvGrpSpPr>
            <p:nvPr/>
          </p:nvGrpSpPr>
          <p:grpSpPr bwMode="auto">
            <a:xfrm>
              <a:off x="1552" y="2039"/>
              <a:ext cx="1124" cy="488"/>
              <a:chOff x="1552" y="2039"/>
              <a:chExt cx="1124" cy="488"/>
            </a:xfrm>
          </p:grpSpPr>
          <p:sp>
            <p:nvSpPr>
              <p:cNvPr id="92174" name="Line 13"/>
              <p:cNvSpPr>
                <a:spLocks noChangeShapeType="1"/>
              </p:cNvSpPr>
              <p:nvPr/>
            </p:nvSpPr>
            <p:spPr bwMode="auto">
              <a:xfrm flipV="1">
                <a:off x="2467" y="2255"/>
                <a:ext cx="20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92175" name="Group 40"/>
              <p:cNvGrpSpPr>
                <a:grpSpLocks/>
              </p:cNvGrpSpPr>
              <p:nvPr/>
            </p:nvGrpSpPr>
            <p:grpSpPr bwMode="auto">
              <a:xfrm>
                <a:off x="1552" y="2039"/>
                <a:ext cx="938" cy="488"/>
                <a:chOff x="662" y="2552"/>
                <a:chExt cx="938" cy="488"/>
              </a:xfrm>
            </p:grpSpPr>
            <p:sp>
              <p:nvSpPr>
                <p:cNvPr id="92176" name="AutoShape 41"/>
                <p:cNvSpPr>
                  <a:spLocks noChangeArrowheads="1"/>
                </p:cNvSpPr>
                <p:nvPr/>
              </p:nvSpPr>
              <p:spPr bwMode="auto">
                <a:xfrm>
                  <a:off x="866" y="2552"/>
                  <a:ext cx="620" cy="488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177" name="Line 42"/>
                <p:cNvSpPr>
                  <a:spLocks noChangeShapeType="1"/>
                </p:cNvSpPr>
                <p:nvPr/>
              </p:nvSpPr>
              <p:spPr bwMode="auto">
                <a:xfrm>
                  <a:off x="688" y="2682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92178" name="Line 43"/>
                <p:cNvSpPr>
                  <a:spLocks noChangeShapeType="1"/>
                </p:cNvSpPr>
                <p:nvPr/>
              </p:nvSpPr>
              <p:spPr bwMode="auto">
                <a:xfrm>
                  <a:off x="662" y="2897"/>
                  <a:ext cx="2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92179" name="Oval 44"/>
                <p:cNvSpPr>
                  <a:spLocks noChangeArrowheads="1"/>
                </p:cNvSpPr>
                <p:nvPr/>
              </p:nvSpPr>
              <p:spPr bwMode="auto">
                <a:xfrm>
                  <a:off x="1474" y="2710"/>
                  <a:ext cx="126" cy="126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53998" name="Text Box 46"/>
          <p:cNvSpPr txBox="1">
            <a:spLocks noChangeArrowheads="1"/>
          </p:cNvSpPr>
          <p:nvPr/>
        </p:nvSpPr>
        <p:spPr bwMode="auto">
          <a:xfrm>
            <a:off x="333375" y="1679575"/>
            <a:ext cx="84788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u="sng">
                <a:solidFill>
                  <a:srgbClr val="FF0000"/>
                </a:solidFill>
              </a:rPr>
              <a:t>AND</a:t>
            </a:r>
            <a:r>
              <a:rPr lang="en-GB" b="0">
                <a:solidFill>
                  <a:srgbClr val="FF0000"/>
                </a:solidFill>
              </a:rPr>
              <a:t> Function can be implemented by </a:t>
            </a:r>
            <a:r>
              <a:rPr lang="en-GB" u="sng">
                <a:solidFill>
                  <a:srgbClr val="FF0000"/>
                </a:solidFill>
              </a:rPr>
              <a:t>NAND</a:t>
            </a:r>
            <a:r>
              <a:rPr lang="en-GB" b="0">
                <a:solidFill>
                  <a:srgbClr val="FF0000"/>
                </a:solidFill>
              </a:rPr>
              <a:t> gates alone</a:t>
            </a:r>
          </a:p>
        </p:txBody>
      </p:sp>
    </p:spTree>
    <p:extLst>
      <p:ext uri="{BB962C8B-B14F-4D97-AF65-F5344CB8AC3E}">
        <p14:creationId xmlns:p14="http://schemas.microsoft.com/office/powerpoint/2010/main" val="290611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9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931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92A4F36-1756-4CFF-8B09-5060DB90ECE3}" type="slidenum">
              <a:rPr lang="en-GB" b="0">
                <a:solidFill>
                  <a:schemeClr val="tx2"/>
                </a:solidFill>
              </a:rPr>
              <a:pPr eaLnBrk="1" hangingPunct="1"/>
              <a:t>89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25" y="674688"/>
            <a:ext cx="7391400" cy="609600"/>
          </a:xfrm>
        </p:spPr>
        <p:txBody>
          <a:bodyPr/>
          <a:lstStyle/>
          <a:p>
            <a:pPr algn="ctr" eaLnBrk="1" hangingPunct="1"/>
            <a:r>
              <a:rPr lang="en-GB" sz="3200" b="1" smtClean="0"/>
              <a:t>Universality of NAND gates</a:t>
            </a:r>
          </a:p>
        </p:txBody>
      </p:sp>
      <p:sp>
        <p:nvSpPr>
          <p:cNvPr id="93189" name="Text Box 52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3.12</a:t>
            </a:r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3582988" y="4749800"/>
            <a:ext cx="1298575" cy="774700"/>
            <a:chOff x="2257" y="2992"/>
            <a:chExt cx="818" cy="488"/>
          </a:xfrm>
        </p:grpSpPr>
        <p:sp>
          <p:nvSpPr>
            <p:cNvPr id="93241" name="AutoShape 54"/>
            <p:cNvSpPr>
              <a:spLocks noChangeArrowheads="1"/>
            </p:cNvSpPr>
            <p:nvPr/>
          </p:nvSpPr>
          <p:spPr bwMode="auto">
            <a:xfrm>
              <a:off x="2257" y="2992"/>
              <a:ext cx="488" cy="488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42" name="Line 59"/>
            <p:cNvSpPr>
              <a:spLocks noChangeShapeType="1"/>
            </p:cNvSpPr>
            <p:nvPr/>
          </p:nvSpPr>
          <p:spPr bwMode="auto">
            <a:xfrm>
              <a:off x="2841" y="3220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3243" name="Oval 64"/>
            <p:cNvSpPr>
              <a:spLocks noChangeArrowheads="1"/>
            </p:cNvSpPr>
            <p:nvPr/>
          </p:nvSpPr>
          <p:spPr bwMode="auto">
            <a:xfrm>
              <a:off x="2731" y="3165"/>
              <a:ext cx="116" cy="1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1"/>
          <p:cNvGrpSpPr>
            <a:grpSpLocks/>
          </p:cNvGrpSpPr>
          <p:nvPr/>
        </p:nvGrpSpPr>
        <p:grpSpPr bwMode="auto">
          <a:xfrm>
            <a:off x="3043238" y="4851400"/>
            <a:ext cx="525462" cy="552450"/>
            <a:chOff x="1917" y="3056"/>
            <a:chExt cx="331" cy="348"/>
          </a:xfrm>
        </p:grpSpPr>
        <p:sp>
          <p:nvSpPr>
            <p:cNvPr id="93237" name="Line 55"/>
            <p:cNvSpPr>
              <a:spLocks noChangeShapeType="1"/>
            </p:cNvSpPr>
            <p:nvPr/>
          </p:nvSpPr>
          <p:spPr bwMode="auto">
            <a:xfrm>
              <a:off x="1928" y="3112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3238" name="Line 56"/>
            <p:cNvSpPr>
              <a:spLocks noChangeShapeType="1"/>
            </p:cNvSpPr>
            <p:nvPr/>
          </p:nvSpPr>
          <p:spPr bwMode="auto">
            <a:xfrm>
              <a:off x="1917" y="3348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3239" name="Oval 65"/>
            <p:cNvSpPr>
              <a:spLocks noChangeArrowheads="1"/>
            </p:cNvSpPr>
            <p:nvPr/>
          </p:nvSpPr>
          <p:spPr bwMode="auto">
            <a:xfrm>
              <a:off x="2132" y="3288"/>
              <a:ext cx="116" cy="1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40" name="Oval 66"/>
            <p:cNvSpPr>
              <a:spLocks noChangeArrowheads="1"/>
            </p:cNvSpPr>
            <p:nvPr/>
          </p:nvSpPr>
          <p:spPr bwMode="auto">
            <a:xfrm>
              <a:off x="2130" y="3056"/>
              <a:ext cx="116" cy="1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281" name="Text Box 73"/>
          <p:cNvSpPr txBox="1">
            <a:spLocks noChangeArrowheads="1"/>
          </p:cNvSpPr>
          <p:nvPr/>
        </p:nvSpPr>
        <p:spPr bwMode="auto">
          <a:xfrm>
            <a:off x="996950" y="4675188"/>
            <a:ext cx="21256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0">
                <a:solidFill>
                  <a:srgbClr val="0000FF"/>
                </a:solidFill>
              </a:rPr>
              <a:t>Alternative Representationof </a:t>
            </a:r>
            <a:r>
              <a:rPr lang="en-GB" b="0">
                <a:solidFill>
                  <a:srgbClr val="FF0000"/>
                </a:solidFill>
              </a:rPr>
              <a:t>OR</a:t>
            </a:r>
            <a:r>
              <a:rPr lang="en-GB" b="0">
                <a:solidFill>
                  <a:srgbClr val="0000FF"/>
                </a:solidFill>
              </a:rPr>
              <a:t> gate</a:t>
            </a:r>
          </a:p>
        </p:txBody>
      </p:sp>
      <p:graphicFrame>
        <p:nvGraphicFramePr>
          <p:cNvPr id="94235" name="Object 27"/>
          <p:cNvGraphicFramePr>
            <a:graphicFrameLocks noChangeAspect="1"/>
          </p:cNvGraphicFramePr>
          <p:nvPr/>
        </p:nvGraphicFramePr>
        <p:xfrm>
          <a:off x="6323013" y="2519363"/>
          <a:ext cx="136683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Equation" r:id="rId3" imgW="774364" imgH="228501" progId="Equation.3">
                  <p:embed/>
                </p:oleObj>
              </mc:Choice>
              <mc:Fallback>
                <p:oleObj name="Equation" r:id="rId3" imgW="77436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013" y="2519363"/>
                        <a:ext cx="1366837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1957388" y="2006600"/>
            <a:ext cx="2738437" cy="928688"/>
            <a:chOff x="1233" y="1264"/>
            <a:chExt cx="1725" cy="585"/>
          </a:xfrm>
        </p:grpSpPr>
        <p:sp>
          <p:nvSpPr>
            <p:cNvPr id="93227" name="Text Box 12"/>
            <p:cNvSpPr txBox="1">
              <a:spLocks noChangeArrowheads="1"/>
            </p:cNvSpPr>
            <p:nvPr/>
          </p:nvSpPr>
          <p:spPr bwMode="auto">
            <a:xfrm>
              <a:off x="1233" y="133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</p:txBody>
        </p:sp>
        <p:graphicFrame>
          <p:nvGraphicFramePr>
            <p:cNvPr id="93228" name="Object 41"/>
            <p:cNvGraphicFramePr>
              <a:graphicFrameLocks noChangeAspect="1"/>
            </p:cNvGraphicFramePr>
            <p:nvPr/>
          </p:nvGraphicFramePr>
          <p:xfrm>
            <a:off x="2675" y="1264"/>
            <a:ext cx="28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6" name="Equation" r:id="rId5" imgW="203024" imgH="203024" progId="Equation.3">
                    <p:embed/>
                  </p:oleObj>
                </mc:Choice>
                <mc:Fallback>
                  <p:oleObj name="Equation" r:id="rId5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5" y="1264"/>
                          <a:ext cx="28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3229" name="Group 95"/>
            <p:cNvGrpSpPr>
              <a:grpSpLocks/>
            </p:cNvGrpSpPr>
            <p:nvPr/>
          </p:nvGrpSpPr>
          <p:grpSpPr bwMode="auto">
            <a:xfrm>
              <a:off x="1542" y="1405"/>
              <a:ext cx="1347" cy="444"/>
              <a:chOff x="1542" y="1405"/>
              <a:chExt cx="1347" cy="444"/>
            </a:xfrm>
          </p:grpSpPr>
          <p:sp>
            <p:nvSpPr>
              <p:cNvPr id="93230" name="AutoShape 4"/>
              <p:cNvSpPr>
                <a:spLocks noChangeArrowheads="1"/>
              </p:cNvSpPr>
              <p:nvPr/>
            </p:nvSpPr>
            <p:spPr bwMode="auto">
              <a:xfrm>
                <a:off x="1935" y="1405"/>
                <a:ext cx="506" cy="444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31" name="Oval 5"/>
              <p:cNvSpPr>
                <a:spLocks noChangeArrowheads="1"/>
              </p:cNvSpPr>
              <p:nvPr/>
            </p:nvSpPr>
            <p:spPr bwMode="auto">
              <a:xfrm>
                <a:off x="1664" y="1492"/>
                <a:ext cx="60" cy="5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32" name="Line 7"/>
              <p:cNvSpPr>
                <a:spLocks noChangeShapeType="1"/>
              </p:cNvSpPr>
              <p:nvPr/>
            </p:nvSpPr>
            <p:spPr bwMode="auto">
              <a:xfrm>
                <a:off x="1542" y="1517"/>
                <a:ext cx="3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3233" name="Line 9"/>
              <p:cNvSpPr>
                <a:spLocks noChangeShapeType="1"/>
              </p:cNvSpPr>
              <p:nvPr/>
            </p:nvSpPr>
            <p:spPr bwMode="auto">
              <a:xfrm>
                <a:off x="2574" y="1612"/>
                <a:ext cx="3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3234" name="Line 13"/>
              <p:cNvSpPr>
                <a:spLocks noChangeShapeType="1"/>
              </p:cNvSpPr>
              <p:nvPr/>
            </p:nvSpPr>
            <p:spPr bwMode="auto">
              <a:xfrm>
                <a:off x="1703" y="1536"/>
                <a:ext cx="0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93235" name="Line 14"/>
              <p:cNvSpPr>
                <a:spLocks noChangeShapeType="1"/>
              </p:cNvSpPr>
              <p:nvPr/>
            </p:nvSpPr>
            <p:spPr bwMode="auto">
              <a:xfrm>
                <a:off x="1703" y="1711"/>
                <a:ext cx="2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93236" name="Oval 78"/>
              <p:cNvSpPr>
                <a:spLocks noChangeArrowheads="1"/>
              </p:cNvSpPr>
              <p:nvPr/>
            </p:nvSpPr>
            <p:spPr bwMode="auto">
              <a:xfrm>
                <a:off x="2430" y="1549"/>
                <a:ext cx="126" cy="126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99"/>
          <p:cNvGrpSpPr>
            <a:grpSpLocks/>
          </p:cNvGrpSpPr>
          <p:nvPr/>
        </p:nvGrpSpPr>
        <p:grpSpPr bwMode="auto">
          <a:xfrm>
            <a:off x="1957388" y="3248025"/>
            <a:ext cx="2662237" cy="928688"/>
            <a:chOff x="1233" y="2046"/>
            <a:chExt cx="1677" cy="585"/>
          </a:xfrm>
        </p:grpSpPr>
        <p:sp>
          <p:nvSpPr>
            <p:cNvPr id="93217" name="Text Box 24"/>
            <p:cNvSpPr txBox="1">
              <a:spLocks noChangeArrowheads="1"/>
            </p:cNvSpPr>
            <p:nvPr/>
          </p:nvSpPr>
          <p:spPr bwMode="auto">
            <a:xfrm>
              <a:off x="1233" y="211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B</a:t>
              </a:r>
            </a:p>
          </p:txBody>
        </p:sp>
        <p:graphicFrame>
          <p:nvGraphicFramePr>
            <p:cNvPr id="93218" name="Object 42"/>
            <p:cNvGraphicFramePr>
              <a:graphicFrameLocks noChangeAspect="1"/>
            </p:cNvGraphicFramePr>
            <p:nvPr/>
          </p:nvGraphicFramePr>
          <p:xfrm>
            <a:off x="2655" y="2046"/>
            <a:ext cx="21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7" name="Equation" r:id="rId7" imgW="152268" imgH="203024" progId="Equation.3">
                    <p:embed/>
                  </p:oleObj>
                </mc:Choice>
                <mc:Fallback>
                  <p:oleObj name="Equation" r:id="rId7" imgW="152268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5" y="2046"/>
                          <a:ext cx="21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3219" name="Group 97"/>
            <p:cNvGrpSpPr>
              <a:grpSpLocks/>
            </p:cNvGrpSpPr>
            <p:nvPr/>
          </p:nvGrpSpPr>
          <p:grpSpPr bwMode="auto">
            <a:xfrm>
              <a:off x="1542" y="2187"/>
              <a:ext cx="1368" cy="444"/>
              <a:chOff x="1542" y="2187"/>
              <a:chExt cx="1368" cy="444"/>
            </a:xfrm>
          </p:grpSpPr>
          <p:sp>
            <p:nvSpPr>
              <p:cNvPr id="93220" name="AutoShape 16"/>
              <p:cNvSpPr>
                <a:spLocks noChangeArrowheads="1"/>
              </p:cNvSpPr>
              <p:nvPr/>
            </p:nvSpPr>
            <p:spPr bwMode="auto">
              <a:xfrm>
                <a:off x="1935" y="2187"/>
                <a:ext cx="506" cy="444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1" name="Oval 17"/>
              <p:cNvSpPr>
                <a:spLocks noChangeArrowheads="1"/>
              </p:cNvSpPr>
              <p:nvPr/>
            </p:nvSpPr>
            <p:spPr bwMode="auto">
              <a:xfrm>
                <a:off x="1664" y="2274"/>
                <a:ext cx="60" cy="5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2" name="Line 19"/>
              <p:cNvSpPr>
                <a:spLocks noChangeShapeType="1"/>
              </p:cNvSpPr>
              <p:nvPr/>
            </p:nvSpPr>
            <p:spPr bwMode="auto">
              <a:xfrm>
                <a:off x="1542" y="2299"/>
                <a:ext cx="3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3223" name="Line 21"/>
              <p:cNvSpPr>
                <a:spLocks noChangeShapeType="1"/>
              </p:cNvSpPr>
              <p:nvPr/>
            </p:nvSpPr>
            <p:spPr bwMode="auto">
              <a:xfrm>
                <a:off x="2574" y="239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3224" name="Line 25"/>
              <p:cNvSpPr>
                <a:spLocks noChangeShapeType="1"/>
              </p:cNvSpPr>
              <p:nvPr/>
            </p:nvSpPr>
            <p:spPr bwMode="auto">
              <a:xfrm>
                <a:off x="1703" y="2318"/>
                <a:ext cx="0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93225" name="Line 26"/>
              <p:cNvSpPr>
                <a:spLocks noChangeShapeType="1"/>
              </p:cNvSpPr>
              <p:nvPr/>
            </p:nvSpPr>
            <p:spPr bwMode="auto">
              <a:xfrm>
                <a:off x="1703" y="2493"/>
                <a:ext cx="2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93226" name="Oval 79"/>
              <p:cNvSpPr>
                <a:spLocks noChangeArrowheads="1"/>
              </p:cNvSpPr>
              <p:nvPr/>
            </p:nvSpPr>
            <p:spPr bwMode="auto">
              <a:xfrm>
                <a:off x="2431" y="2334"/>
                <a:ext cx="126" cy="126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4291" name="Text Box 83"/>
          <p:cNvSpPr txBox="1">
            <a:spLocks noChangeArrowheads="1"/>
          </p:cNvSpPr>
          <p:nvPr/>
        </p:nvSpPr>
        <p:spPr bwMode="auto">
          <a:xfrm>
            <a:off x="333375" y="1512888"/>
            <a:ext cx="84788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u="sng">
                <a:solidFill>
                  <a:srgbClr val="FF0000"/>
                </a:solidFill>
              </a:rPr>
              <a:t>OR</a:t>
            </a:r>
            <a:r>
              <a:rPr lang="en-GB" b="0">
                <a:solidFill>
                  <a:srgbClr val="FF0000"/>
                </a:solidFill>
              </a:rPr>
              <a:t> Function can be implemented by </a:t>
            </a:r>
            <a:r>
              <a:rPr lang="en-GB" u="sng">
                <a:solidFill>
                  <a:srgbClr val="FF0000"/>
                </a:solidFill>
              </a:rPr>
              <a:t>NAND</a:t>
            </a:r>
            <a:r>
              <a:rPr lang="en-GB" b="0">
                <a:solidFill>
                  <a:srgbClr val="FF0000"/>
                </a:solidFill>
              </a:rPr>
              <a:t> gates alone</a:t>
            </a:r>
          </a:p>
        </p:txBody>
      </p:sp>
      <p:sp>
        <p:nvSpPr>
          <p:cNvPr id="94302" name="AutoShape 94"/>
          <p:cNvSpPr>
            <a:spLocks noChangeArrowheads="1"/>
          </p:cNvSpPr>
          <p:nvPr/>
        </p:nvSpPr>
        <p:spPr bwMode="auto">
          <a:xfrm>
            <a:off x="5037138" y="4887913"/>
            <a:ext cx="565150" cy="415925"/>
          </a:xfrm>
          <a:prstGeom prst="leftRightArrow">
            <a:avLst>
              <a:gd name="adj1" fmla="val 50000"/>
              <a:gd name="adj2" fmla="val 27176"/>
            </a:avLst>
          </a:prstGeom>
          <a:solidFill>
            <a:srgbClr val="FF0000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100"/>
          <p:cNvGrpSpPr>
            <a:grpSpLocks/>
          </p:cNvGrpSpPr>
          <p:nvPr/>
        </p:nvGrpSpPr>
        <p:grpSpPr bwMode="auto">
          <a:xfrm>
            <a:off x="4565650" y="2559050"/>
            <a:ext cx="2135188" cy="1241425"/>
            <a:chOff x="2876" y="1612"/>
            <a:chExt cx="1345" cy="782"/>
          </a:xfrm>
        </p:grpSpPr>
        <p:sp>
          <p:nvSpPr>
            <p:cNvPr id="93208" name="Line 28"/>
            <p:cNvSpPr>
              <a:spLocks noChangeShapeType="1"/>
            </p:cNvSpPr>
            <p:nvPr/>
          </p:nvSpPr>
          <p:spPr bwMode="auto">
            <a:xfrm>
              <a:off x="2876" y="1612"/>
              <a:ext cx="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93209" name="Line 31"/>
            <p:cNvSpPr>
              <a:spLocks noChangeShapeType="1"/>
            </p:cNvSpPr>
            <p:nvPr/>
          </p:nvSpPr>
          <p:spPr bwMode="auto">
            <a:xfrm>
              <a:off x="3136" y="1916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3210" name="Line 35"/>
            <p:cNvSpPr>
              <a:spLocks noChangeShapeType="1"/>
            </p:cNvSpPr>
            <p:nvPr/>
          </p:nvSpPr>
          <p:spPr bwMode="auto">
            <a:xfrm>
              <a:off x="3987" y="2014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3211" name="AutoShape 30"/>
            <p:cNvSpPr>
              <a:spLocks noChangeArrowheads="1"/>
            </p:cNvSpPr>
            <p:nvPr/>
          </p:nvSpPr>
          <p:spPr bwMode="auto">
            <a:xfrm>
              <a:off x="3371" y="1786"/>
              <a:ext cx="488" cy="488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2" name="Line 38"/>
            <p:cNvSpPr>
              <a:spLocks noChangeShapeType="1"/>
            </p:cNvSpPr>
            <p:nvPr/>
          </p:nvSpPr>
          <p:spPr bwMode="auto">
            <a:xfrm>
              <a:off x="3134" y="1612"/>
              <a:ext cx="0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93213" name="Line 39"/>
            <p:cNvSpPr>
              <a:spLocks noChangeShapeType="1"/>
            </p:cNvSpPr>
            <p:nvPr/>
          </p:nvSpPr>
          <p:spPr bwMode="auto">
            <a:xfrm>
              <a:off x="3134" y="2164"/>
              <a:ext cx="0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93214" name="Line 70"/>
            <p:cNvSpPr>
              <a:spLocks noChangeShapeType="1"/>
            </p:cNvSpPr>
            <p:nvPr/>
          </p:nvSpPr>
          <p:spPr bwMode="auto">
            <a:xfrm>
              <a:off x="3131" y="2157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93215" name="Oval 80"/>
            <p:cNvSpPr>
              <a:spLocks noChangeArrowheads="1"/>
            </p:cNvSpPr>
            <p:nvPr/>
          </p:nvSpPr>
          <p:spPr bwMode="auto">
            <a:xfrm>
              <a:off x="3854" y="1947"/>
              <a:ext cx="126" cy="12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6" name="Line 96"/>
            <p:cNvSpPr>
              <a:spLocks noChangeShapeType="1"/>
            </p:cNvSpPr>
            <p:nvPr/>
          </p:nvSpPr>
          <p:spPr bwMode="auto">
            <a:xfrm>
              <a:off x="2890" y="2388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9" name="Group 104"/>
          <p:cNvGrpSpPr>
            <a:grpSpLocks/>
          </p:cNvGrpSpPr>
          <p:nvPr/>
        </p:nvGrpSpPr>
        <p:grpSpPr bwMode="auto">
          <a:xfrm>
            <a:off x="6096000" y="4756150"/>
            <a:ext cx="1404938" cy="642938"/>
            <a:chOff x="1117" y="1289"/>
            <a:chExt cx="915" cy="405"/>
          </a:xfrm>
        </p:grpSpPr>
        <p:grpSp>
          <p:nvGrpSpPr>
            <p:cNvPr id="93201" name="Group 105"/>
            <p:cNvGrpSpPr>
              <a:grpSpLocks/>
            </p:cNvGrpSpPr>
            <p:nvPr/>
          </p:nvGrpSpPr>
          <p:grpSpPr bwMode="auto">
            <a:xfrm>
              <a:off x="1272" y="1289"/>
              <a:ext cx="527" cy="405"/>
              <a:chOff x="1272" y="1289"/>
              <a:chExt cx="527" cy="405"/>
            </a:xfrm>
          </p:grpSpPr>
          <p:sp>
            <p:nvSpPr>
              <p:cNvPr id="93205" name="Freeform 106"/>
              <p:cNvSpPr>
                <a:spLocks/>
              </p:cNvSpPr>
              <p:nvPr/>
            </p:nvSpPr>
            <p:spPr bwMode="auto">
              <a:xfrm>
                <a:off x="1289" y="1289"/>
                <a:ext cx="510" cy="197"/>
              </a:xfrm>
              <a:custGeom>
                <a:avLst/>
                <a:gdLst>
                  <a:gd name="T0" fmla="*/ 0 w 335"/>
                  <a:gd name="T1" fmla="*/ 13 h 157"/>
                  <a:gd name="T2" fmla="*/ 239 w 335"/>
                  <a:gd name="T3" fmla="*/ 13 h 157"/>
                  <a:gd name="T4" fmla="*/ 446 w 335"/>
                  <a:gd name="T5" fmla="*/ 92 h 157"/>
                  <a:gd name="T6" fmla="*/ 510 w 335"/>
                  <a:gd name="T7" fmla="*/ 197 h 1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35"/>
                  <a:gd name="T13" fmla="*/ 0 h 157"/>
                  <a:gd name="T14" fmla="*/ 335 w 335"/>
                  <a:gd name="T15" fmla="*/ 157 h 1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35" h="157">
                    <a:moveTo>
                      <a:pt x="0" y="10"/>
                    </a:moveTo>
                    <a:cubicBezTo>
                      <a:pt x="54" y="5"/>
                      <a:pt x="108" y="0"/>
                      <a:pt x="157" y="10"/>
                    </a:cubicBezTo>
                    <a:cubicBezTo>
                      <a:pt x="206" y="20"/>
                      <a:pt x="263" y="49"/>
                      <a:pt x="293" y="73"/>
                    </a:cubicBezTo>
                    <a:cubicBezTo>
                      <a:pt x="323" y="97"/>
                      <a:pt x="329" y="127"/>
                      <a:pt x="335" y="15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3206" name="Freeform 107"/>
              <p:cNvSpPr>
                <a:spLocks/>
              </p:cNvSpPr>
              <p:nvPr/>
            </p:nvSpPr>
            <p:spPr bwMode="auto">
              <a:xfrm flipV="1">
                <a:off x="1285" y="1476"/>
                <a:ext cx="511" cy="218"/>
              </a:xfrm>
              <a:custGeom>
                <a:avLst/>
                <a:gdLst>
                  <a:gd name="T0" fmla="*/ 0 w 335"/>
                  <a:gd name="T1" fmla="*/ 14 h 157"/>
                  <a:gd name="T2" fmla="*/ 239 w 335"/>
                  <a:gd name="T3" fmla="*/ 14 h 157"/>
                  <a:gd name="T4" fmla="*/ 447 w 335"/>
                  <a:gd name="T5" fmla="*/ 101 h 157"/>
                  <a:gd name="T6" fmla="*/ 511 w 335"/>
                  <a:gd name="T7" fmla="*/ 218 h 1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35"/>
                  <a:gd name="T13" fmla="*/ 0 h 157"/>
                  <a:gd name="T14" fmla="*/ 335 w 335"/>
                  <a:gd name="T15" fmla="*/ 157 h 1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35" h="157">
                    <a:moveTo>
                      <a:pt x="0" y="10"/>
                    </a:moveTo>
                    <a:cubicBezTo>
                      <a:pt x="54" y="5"/>
                      <a:pt x="108" y="0"/>
                      <a:pt x="157" y="10"/>
                    </a:cubicBezTo>
                    <a:cubicBezTo>
                      <a:pt x="206" y="20"/>
                      <a:pt x="263" y="49"/>
                      <a:pt x="293" y="73"/>
                    </a:cubicBezTo>
                    <a:cubicBezTo>
                      <a:pt x="323" y="97"/>
                      <a:pt x="329" y="127"/>
                      <a:pt x="335" y="15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3207" name="Freeform 108"/>
              <p:cNvSpPr>
                <a:spLocks/>
              </p:cNvSpPr>
              <p:nvPr/>
            </p:nvSpPr>
            <p:spPr bwMode="auto">
              <a:xfrm>
                <a:off x="1272" y="1299"/>
                <a:ext cx="119" cy="384"/>
              </a:xfrm>
              <a:custGeom>
                <a:avLst/>
                <a:gdLst>
                  <a:gd name="T0" fmla="*/ 0 w 75"/>
                  <a:gd name="T1" fmla="*/ 0 h 261"/>
                  <a:gd name="T2" fmla="*/ 116 w 75"/>
                  <a:gd name="T3" fmla="*/ 215 h 261"/>
                  <a:gd name="T4" fmla="*/ 16 w 75"/>
                  <a:gd name="T5" fmla="*/ 384 h 261"/>
                  <a:gd name="T6" fmla="*/ 0 60000 65536"/>
                  <a:gd name="T7" fmla="*/ 0 60000 65536"/>
                  <a:gd name="T8" fmla="*/ 0 60000 65536"/>
                  <a:gd name="T9" fmla="*/ 0 w 75"/>
                  <a:gd name="T10" fmla="*/ 0 h 261"/>
                  <a:gd name="T11" fmla="*/ 75 w 75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5" h="261">
                    <a:moveTo>
                      <a:pt x="0" y="0"/>
                    </a:moveTo>
                    <a:cubicBezTo>
                      <a:pt x="35" y="51"/>
                      <a:pt x="71" y="103"/>
                      <a:pt x="73" y="146"/>
                    </a:cubicBezTo>
                    <a:cubicBezTo>
                      <a:pt x="75" y="189"/>
                      <a:pt x="42" y="225"/>
                      <a:pt x="10" y="26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93202" name="Line 109"/>
            <p:cNvSpPr>
              <a:spLocks noChangeShapeType="1"/>
            </p:cNvSpPr>
            <p:nvPr/>
          </p:nvSpPr>
          <p:spPr bwMode="auto">
            <a:xfrm>
              <a:off x="1129" y="1578"/>
              <a:ext cx="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3203" name="Line 110"/>
            <p:cNvSpPr>
              <a:spLocks noChangeShapeType="1"/>
            </p:cNvSpPr>
            <p:nvPr/>
          </p:nvSpPr>
          <p:spPr bwMode="auto">
            <a:xfrm>
              <a:off x="1791" y="1476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3204" name="Line 111"/>
            <p:cNvSpPr>
              <a:spLocks noChangeShapeType="1"/>
            </p:cNvSpPr>
            <p:nvPr/>
          </p:nvSpPr>
          <p:spPr bwMode="auto">
            <a:xfrm>
              <a:off x="1117" y="1397"/>
              <a:ext cx="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94323" name="Line 115"/>
          <p:cNvSpPr>
            <a:spLocks noChangeShapeType="1"/>
          </p:cNvSpPr>
          <p:nvPr/>
        </p:nvSpPr>
        <p:spPr bwMode="auto">
          <a:xfrm flipV="1">
            <a:off x="2643188" y="5453063"/>
            <a:ext cx="565150" cy="266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887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81" grpId="0"/>
      <p:bldP spid="94291" grpId="0"/>
      <p:bldP spid="94302" grpId="0" animBg="1"/>
      <p:bldP spid="943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9C0E81D-8900-4932-B299-0F6063305055}" type="slidenum">
              <a:rPr lang="en-GB" b="0">
                <a:solidFill>
                  <a:schemeClr val="tx2"/>
                </a:solidFill>
              </a:rPr>
              <a:pPr eaLnBrk="1" hangingPunct="1"/>
              <a:t>9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1685925" y="571500"/>
            <a:ext cx="5638800" cy="609600"/>
          </a:xfrm>
        </p:spPr>
        <p:txBody>
          <a:bodyPr/>
          <a:lstStyle/>
          <a:p>
            <a:pPr algn="ctr" eaLnBrk="1" hangingPunct="1"/>
            <a:r>
              <a:rPr lang="en-GB" sz="3200" smtClean="0">
                <a:solidFill>
                  <a:schemeClr val="tx1"/>
                </a:solidFill>
              </a:rPr>
              <a:t>NOT Gate (Inverter)</a:t>
            </a:r>
          </a:p>
        </p:txBody>
      </p:sp>
      <p:graphicFrame>
        <p:nvGraphicFramePr>
          <p:cNvPr id="23639" name="Group 87"/>
          <p:cNvGraphicFramePr>
            <a:graphicFrameLocks noGrp="1"/>
          </p:cNvGraphicFramePr>
          <p:nvPr/>
        </p:nvGraphicFramePr>
        <p:xfrm>
          <a:off x="4640263" y="1895475"/>
          <a:ext cx="3436937" cy="1412875"/>
        </p:xfrm>
        <a:graphic>
          <a:graphicData uri="http://schemas.openxmlformats.org/drawingml/2006/table">
            <a:tbl>
              <a:tblPr/>
              <a:tblGrid>
                <a:gridCol w="1719262"/>
                <a:gridCol w="1717675"/>
              </a:tblGrid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E5AB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624" name="Object 72"/>
          <p:cNvGraphicFramePr>
            <a:graphicFrameLocks noChangeAspect="1"/>
          </p:cNvGraphicFramePr>
          <p:nvPr/>
        </p:nvGraphicFramePr>
        <p:xfrm>
          <a:off x="2192338" y="3587750"/>
          <a:ext cx="10334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431613" imgH="203112" progId="Equation.3">
                  <p:embed/>
                </p:oleObj>
              </mc:Choice>
              <mc:Fallback>
                <p:oleObj name="Equation" r:id="rId3" imgW="43161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3587750"/>
                        <a:ext cx="1033462" cy="4857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Text Box 74"/>
          <p:cNvSpPr txBox="1">
            <a:spLocks noChangeArrowheads="1"/>
          </p:cNvSpPr>
          <p:nvPr/>
        </p:nvSpPr>
        <p:spPr bwMode="auto">
          <a:xfrm>
            <a:off x="457200" y="381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3.5</a:t>
            </a:r>
          </a:p>
        </p:txBody>
      </p:sp>
      <p:sp>
        <p:nvSpPr>
          <p:cNvPr id="23627" name="Text Box 75"/>
          <p:cNvSpPr txBox="1">
            <a:spLocks noChangeArrowheads="1"/>
          </p:cNvSpPr>
          <p:nvPr/>
        </p:nvSpPr>
        <p:spPr bwMode="auto">
          <a:xfrm>
            <a:off x="5103813" y="1381125"/>
            <a:ext cx="2411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>
                <a:solidFill>
                  <a:srgbClr val="CC3300"/>
                </a:solidFill>
              </a:rPr>
              <a:t>Truth Table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1303338" y="2116138"/>
            <a:ext cx="2862262" cy="762000"/>
            <a:chOff x="1868" y="2819"/>
            <a:chExt cx="1803" cy="480"/>
          </a:xfrm>
        </p:grpSpPr>
        <p:sp>
          <p:nvSpPr>
            <p:cNvPr id="11291" name="AutoShape 66"/>
            <p:cNvSpPr>
              <a:spLocks noChangeArrowheads="1"/>
            </p:cNvSpPr>
            <p:nvPr/>
          </p:nvSpPr>
          <p:spPr bwMode="auto">
            <a:xfrm rot="-5400000">
              <a:off x="2470" y="2864"/>
              <a:ext cx="480" cy="389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Line 67"/>
            <p:cNvSpPr>
              <a:spLocks noChangeShapeType="1"/>
            </p:cNvSpPr>
            <p:nvPr/>
          </p:nvSpPr>
          <p:spPr bwMode="auto">
            <a:xfrm rot="16200000" flipV="1">
              <a:off x="2311" y="2847"/>
              <a:ext cx="0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93" name="Line 68"/>
            <p:cNvSpPr>
              <a:spLocks noChangeShapeType="1"/>
            </p:cNvSpPr>
            <p:nvPr/>
          </p:nvSpPr>
          <p:spPr bwMode="auto">
            <a:xfrm rot="10800000" flipH="1">
              <a:off x="3051" y="3057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94" name="Oval 69"/>
            <p:cNvSpPr>
              <a:spLocks noChangeArrowheads="1"/>
            </p:cNvSpPr>
            <p:nvPr/>
          </p:nvSpPr>
          <p:spPr bwMode="auto">
            <a:xfrm rot="61599">
              <a:off x="2896" y="2965"/>
              <a:ext cx="155" cy="1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Text Box 70"/>
            <p:cNvSpPr txBox="1">
              <a:spLocks noChangeArrowheads="1"/>
            </p:cNvSpPr>
            <p:nvPr/>
          </p:nvSpPr>
          <p:spPr bwMode="auto">
            <a:xfrm>
              <a:off x="1868" y="288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</p:txBody>
        </p:sp>
        <p:sp>
          <p:nvSpPr>
            <p:cNvPr id="11296" name="Text Box 82"/>
            <p:cNvSpPr txBox="1">
              <a:spLocks noChangeArrowheads="1"/>
            </p:cNvSpPr>
            <p:nvPr/>
          </p:nvSpPr>
          <p:spPr bwMode="auto">
            <a:xfrm>
              <a:off x="3416" y="290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X</a:t>
              </a:r>
            </a:p>
          </p:txBody>
        </p:sp>
      </p:grpSp>
      <p:sp>
        <p:nvSpPr>
          <p:cNvPr id="23636" name="Text Box 84"/>
          <p:cNvSpPr txBox="1">
            <a:spLocks noChangeArrowheads="1"/>
          </p:cNvSpPr>
          <p:nvPr/>
        </p:nvSpPr>
        <p:spPr bwMode="auto">
          <a:xfrm>
            <a:off x="2005013" y="1458913"/>
            <a:ext cx="1481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>
                <a:solidFill>
                  <a:srgbClr val="CC3300"/>
                </a:solidFill>
              </a:rPr>
              <a:t>Symbol</a:t>
            </a:r>
          </a:p>
        </p:txBody>
      </p:sp>
      <p:sp>
        <p:nvSpPr>
          <p:cNvPr id="23638" name="Text Box 86"/>
          <p:cNvSpPr txBox="1">
            <a:spLocks noChangeArrowheads="1"/>
          </p:cNvSpPr>
          <p:nvPr/>
        </p:nvSpPr>
        <p:spPr bwMode="auto">
          <a:xfrm>
            <a:off x="1338263" y="3101975"/>
            <a:ext cx="2925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>
                <a:solidFill>
                  <a:srgbClr val="CC3300"/>
                </a:solidFill>
              </a:rPr>
              <a:t>Boolean Equation</a:t>
            </a:r>
          </a:p>
        </p:txBody>
      </p:sp>
      <p:sp>
        <p:nvSpPr>
          <p:cNvPr id="23640" name="Text Box 88"/>
          <p:cNvSpPr txBox="1">
            <a:spLocks noChangeArrowheads="1"/>
          </p:cNvSpPr>
          <p:nvPr/>
        </p:nvSpPr>
        <p:spPr bwMode="auto">
          <a:xfrm>
            <a:off x="1401763" y="4208463"/>
            <a:ext cx="1081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>
                <a:solidFill>
                  <a:srgbClr val="CC3300"/>
                </a:solidFill>
              </a:rPr>
              <a:t>Note: </a:t>
            </a:r>
          </a:p>
        </p:txBody>
      </p:sp>
      <p:sp>
        <p:nvSpPr>
          <p:cNvPr id="23641" name="Rectangle 89"/>
          <p:cNvSpPr>
            <a:spLocks noChangeArrowheads="1"/>
          </p:cNvSpPr>
          <p:nvPr/>
        </p:nvSpPr>
        <p:spPr bwMode="auto">
          <a:xfrm>
            <a:off x="1462088" y="4764088"/>
            <a:ext cx="366077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3E5AB2"/>
                </a:solidFill>
              </a:rPr>
              <a:t>output = inverted input</a:t>
            </a:r>
          </a:p>
          <a:p>
            <a:pPr>
              <a:spcBef>
                <a:spcPct val="50000"/>
              </a:spcBef>
            </a:pPr>
            <a:r>
              <a:rPr lang="en-GB">
                <a:solidFill>
                  <a:srgbClr val="3E5AB2"/>
                </a:solidFill>
              </a:rPr>
              <a:t>It has 1 input and 1 output</a:t>
            </a:r>
          </a:p>
        </p:txBody>
      </p:sp>
    </p:spTree>
    <p:extLst>
      <p:ext uri="{BB962C8B-B14F-4D97-AF65-F5344CB8AC3E}">
        <p14:creationId xmlns:p14="http://schemas.microsoft.com/office/powerpoint/2010/main" val="242906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27" grpId="0"/>
      <p:bldP spid="23636" grpId="0"/>
      <p:bldP spid="23638" grpId="0"/>
      <p:bldP spid="23640" grpId="0"/>
      <p:bldP spid="23641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942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DFDD210-F0F8-447C-BE0D-40DB3F5DEF3C}" type="slidenum">
              <a:rPr lang="en-GB" b="0">
                <a:solidFill>
                  <a:schemeClr val="tx2"/>
                </a:solidFill>
              </a:rPr>
              <a:pPr eaLnBrk="1" hangingPunct="1"/>
              <a:t>90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966788" y="554038"/>
            <a:ext cx="7772400" cy="611187"/>
          </a:xfrm>
        </p:spPr>
        <p:txBody>
          <a:bodyPr/>
          <a:lstStyle/>
          <a:p>
            <a:pPr algn="ctr" eaLnBrk="1" hangingPunct="1"/>
            <a:r>
              <a:rPr lang="en-GB" sz="3200" b="1" smtClean="0"/>
              <a:t>Universality of NAND gates</a:t>
            </a:r>
          </a:p>
        </p:txBody>
      </p:sp>
      <p:sp>
        <p:nvSpPr>
          <p:cNvPr id="94213" name="Text Box 52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3.12</a:t>
            </a:r>
          </a:p>
        </p:txBody>
      </p:sp>
      <p:sp>
        <p:nvSpPr>
          <p:cNvPr id="94214" name="Text Box 64"/>
          <p:cNvSpPr txBox="1">
            <a:spLocks noChangeArrowheads="1"/>
          </p:cNvSpPr>
          <p:nvPr/>
        </p:nvSpPr>
        <p:spPr bwMode="auto">
          <a:xfrm>
            <a:off x="4840288" y="2125663"/>
            <a:ext cx="960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b="0">
              <a:solidFill>
                <a:schemeClr val="tx1"/>
              </a:solidFill>
            </a:endParaRPr>
          </a:p>
        </p:txBody>
      </p:sp>
      <p:graphicFrame>
        <p:nvGraphicFramePr>
          <p:cNvPr id="112705" name="Object 65"/>
          <p:cNvGraphicFramePr>
            <a:graphicFrameLocks noChangeAspect="1"/>
          </p:cNvGraphicFramePr>
          <p:nvPr/>
        </p:nvGraphicFramePr>
        <p:xfrm>
          <a:off x="4672013" y="2163763"/>
          <a:ext cx="25939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Equation" r:id="rId3" imgW="1333500" imgH="228600" progId="Equation.3">
                  <p:embed/>
                </p:oleObj>
              </mc:Choice>
              <mc:Fallback>
                <p:oleObj name="Equation" r:id="rId3" imgW="1333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2163763"/>
                        <a:ext cx="25939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6" name="Object 66"/>
          <p:cNvGraphicFramePr>
            <a:graphicFrameLocks noChangeAspect="1"/>
          </p:cNvGraphicFramePr>
          <p:nvPr/>
        </p:nvGraphicFramePr>
        <p:xfrm>
          <a:off x="7327900" y="3167063"/>
          <a:ext cx="8699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Equation" r:id="rId5" imgW="406048" imgH="203024" progId="Equation.3">
                  <p:embed/>
                </p:oleObj>
              </mc:Choice>
              <mc:Fallback>
                <p:oleObj name="Equation" r:id="rId5" imgW="40604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3167063"/>
                        <a:ext cx="8699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4" name="Text Box 84"/>
          <p:cNvSpPr txBox="1">
            <a:spLocks noChangeArrowheads="1"/>
          </p:cNvSpPr>
          <p:nvPr/>
        </p:nvSpPr>
        <p:spPr bwMode="auto">
          <a:xfrm>
            <a:off x="449263" y="4475163"/>
            <a:ext cx="21256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0">
                <a:solidFill>
                  <a:srgbClr val="0000FF"/>
                </a:solidFill>
              </a:rPr>
              <a:t>Alternative Representation of </a:t>
            </a:r>
            <a:r>
              <a:rPr lang="en-GB" b="0">
                <a:solidFill>
                  <a:srgbClr val="FF0000"/>
                </a:solidFill>
              </a:rPr>
              <a:t>NOR</a:t>
            </a:r>
            <a:r>
              <a:rPr lang="en-GB" b="0">
                <a:solidFill>
                  <a:srgbClr val="0000FF"/>
                </a:solidFill>
              </a:rPr>
              <a:t> gate</a:t>
            </a:r>
          </a:p>
        </p:txBody>
      </p:sp>
      <p:sp>
        <p:nvSpPr>
          <p:cNvPr id="112678" name="Line 38"/>
          <p:cNvSpPr>
            <a:spLocks noChangeShapeType="1"/>
          </p:cNvSpPr>
          <p:nvPr/>
        </p:nvSpPr>
        <p:spPr bwMode="auto">
          <a:xfrm>
            <a:off x="4090988" y="25225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12679" name="Line 39"/>
          <p:cNvSpPr>
            <a:spLocks noChangeShapeType="1"/>
          </p:cNvSpPr>
          <p:nvPr/>
        </p:nvSpPr>
        <p:spPr bwMode="auto">
          <a:xfrm>
            <a:off x="4111625" y="3381375"/>
            <a:ext cx="0" cy="3651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1609725" y="3317875"/>
            <a:ext cx="2630488" cy="941388"/>
            <a:chOff x="1014" y="2090"/>
            <a:chExt cx="1657" cy="593"/>
          </a:xfrm>
        </p:grpSpPr>
        <p:sp>
          <p:nvSpPr>
            <p:cNvPr id="94277" name="Text Box 24"/>
            <p:cNvSpPr txBox="1">
              <a:spLocks noChangeArrowheads="1"/>
            </p:cNvSpPr>
            <p:nvPr/>
          </p:nvSpPr>
          <p:spPr bwMode="auto">
            <a:xfrm>
              <a:off x="1014" y="209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B</a:t>
              </a:r>
            </a:p>
          </p:txBody>
        </p:sp>
        <p:graphicFrame>
          <p:nvGraphicFramePr>
            <p:cNvPr id="94278" name="Object 42"/>
            <p:cNvGraphicFramePr>
              <a:graphicFrameLocks noChangeAspect="1"/>
            </p:cNvGraphicFramePr>
            <p:nvPr/>
          </p:nvGraphicFramePr>
          <p:xfrm>
            <a:off x="2459" y="2401"/>
            <a:ext cx="21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40" name="Equation" r:id="rId7" imgW="152268" imgH="203024" progId="Equation.3">
                    <p:embed/>
                  </p:oleObj>
                </mc:Choice>
                <mc:Fallback>
                  <p:oleObj name="Equation" r:id="rId7" imgW="152268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9" y="2401"/>
                          <a:ext cx="21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4279" name="Group 124"/>
            <p:cNvGrpSpPr>
              <a:grpSpLocks/>
            </p:cNvGrpSpPr>
            <p:nvPr/>
          </p:nvGrpSpPr>
          <p:grpSpPr bwMode="auto">
            <a:xfrm>
              <a:off x="1323" y="2165"/>
              <a:ext cx="1274" cy="444"/>
              <a:chOff x="1323" y="2165"/>
              <a:chExt cx="1274" cy="444"/>
            </a:xfrm>
          </p:grpSpPr>
          <p:sp>
            <p:nvSpPr>
              <p:cNvPr id="94280" name="AutoShape 16"/>
              <p:cNvSpPr>
                <a:spLocks noChangeArrowheads="1"/>
              </p:cNvSpPr>
              <p:nvPr/>
            </p:nvSpPr>
            <p:spPr bwMode="auto">
              <a:xfrm>
                <a:off x="1716" y="2165"/>
                <a:ext cx="506" cy="444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81" name="Oval 17"/>
              <p:cNvSpPr>
                <a:spLocks noChangeArrowheads="1"/>
              </p:cNvSpPr>
              <p:nvPr/>
            </p:nvSpPr>
            <p:spPr bwMode="auto">
              <a:xfrm>
                <a:off x="1445" y="2252"/>
                <a:ext cx="60" cy="5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82" name="Line 19"/>
              <p:cNvSpPr>
                <a:spLocks noChangeShapeType="1"/>
              </p:cNvSpPr>
              <p:nvPr/>
            </p:nvSpPr>
            <p:spPr bwMode="auto">
              <a:xfrm>
                <a:off x="1323" y="2277"/>
                <a:ext cx="3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4283" name="Line 21"/>
              <p:cNvSpPr>
                <a:spLocks noChangeShapeType="1"/>
              </p:cNvSpPr>
              <p:nvPr/>
            </p:nvSpPr>
            <p:spPr bwMode="auto">
              <a:xfrm>
                <a:off x="2334" y="2372"/>
                <a:ext cx="2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4284" name="Line 25"/>
              <p:cNvSpPr>
                <a:spLocks noChangeShapeType="1"/>
              </p:cNvSpPr>
              <p:nvPr/>
            </p:nvSpPr>
            <p:spPr bwMode="auto">
              <a:xfrm>
                <a:off x="1484" y="2296"/>
                <a:ext cx="0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94285" name="Line 26"/>
              <p:cNvSpPr>
                <a:spLocks noChangeShapeType="1"/>
              </p:cNvSpPr>
              <p:nvPr/>
            </p:nvSpPr>
            <p:spPr bwMode="auto">
              <a:xfrm>
                <a:off x="1484" y="2471"/>
                <a:ext cx="2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94286" name="Oval 96"/>
              <p:cNvSpPr>
                <a:spLocks noChangeArrowheads="1"/>
              </p:cNvSpPr>
              <p:nvPr/>
            </p:nvSpPr>
            <p:spPr bwMode="auto">
              <a:xfrm>
                <a:off x="2212" y="2310"/>
                <a:ext cx="116" cy="11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125"/>
          <p:cNvGrpSpPr>
            <a:grpSpLocks/>
          </p:cNvGrpSpPr>
          <p:nvPr/>
        </p:nvGrpSpPr>
        <p:grpSpPr bwMode="auto">
          <a:xfrm>
            <a:off x="1609725" y="1893888"/>
            <a:ext cx="2632075" cy="1006475"/>
            <a:chOff x="1014" y="1193"/>
            <a:chExt cx="1658" cy="634"/>
          </a:xfrm>
        </p:grpSpPr>
        <p:sp>
          <p:nvSpPr>
            <p:cNvPr id="94267" name="Text Box 12"/>
            <p:cNvSpPr txBox="1">
              <a:spLocks noChangeArrowheads="1"/>
            </p:cNvSpPr>
            <p:nvPr/>
          </p:nvSpPr>
          <p:spPr bwMode="auto">
            <a:xfrm>
              <a:off x="1014" y="130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</p:txBody>
        </p:sp>
        <p:grpSp>
          <p:nvGrpSpPr>
            <p:cNvPr id="94268" name="Group 123"/>
            <p:cNvGrpSpPr>
              <a:grpSpLocks/>
            </p:cNvGrpSpPr>
            <p:nvPr/>
          </p:nvGrpSpPr>
          <p:grpSpPr bwMode="auto">
            <a:xfrm>
              <a:off x="1323" y="1383"/>
              <a:ext cx="1253" cy="444"/>
              <a:chOff x="1323" y="1383"/>
              <a:chExt cx="1253" cy="444"/>
            </a:xfrm>
          </p:grpSpPr>
          <p:sp>
            <p:nvSpPr>
              <p:cNvPr id="94270" name="AutoShape 4"/>
              <p:cNvSpPr>
                <a:spLocks noChangeArrowheads="1"/>
              </p:cNvSpPr>
              <p:nvPr/>
            </p:nvSpPr>
            <p:spPr bwMode="auto">
              <a:xfrm>
                <a:off x="1716" y="1383"/>
                <a:ext cx="506" cy="444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71" name="Oval 5"/>
              <p:cNvSpPr>
                <a:spLocks noChangeArrowheads="1"/>
              </p:cNvSpPr>
              <p:nvPr/>
            </p:nvSpPr>
            <p:spPr bwMode="auto">
              <a:xfrm>
                <a:off x="1445" y="1470"/>
                <a:ext cx="60" cy="5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72" name="Line 7"/>
              <p:cNvSpPr>
                <a:spLocks noChangeShapeType="1"/>
              </p:cNvSpPr>
              <p:nvPr/>
            </p:nvSpPr>
            <p:spPr bwMode="auto">
              <a:xfrm>
                <a:off x="1323" y="1495"/>
                <a:ext cx="3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4273" name="Line 9"/>
              <p:cNvSpPr>
                <a:spLocks noChangeShapeType="1"/>
              </p:cNvSpPr>
              <p:nvPr/>
            </p:nvSpPr>
            <p:spPr bwMode="auto">
              <a:xfrm>
                <a:off x="2334" y="1590"/>
                <a:ext cx="2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4274" name="Line 13"/>
              <p:cNvSpPr>
                <a:spLocks noChangeShapeType="1"/>
              </p:cNvSpPr>
              <p:nvPr/>
            </p:nvSpPr>
            <p:spPr bwMode="auto">
              <a:xfrm>
                <a:off x="1484" y="1514"/>
                <a:ext cx="0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94275" name="Line 14"/>
              <p:cNvSpPr>
                <a:spLocks noChangeShapeType="1"/>
              </p:cNvSpPr>
              <p:nvPr/>
            </p:nvSpPr>
            <p:spPr bwMode="auto">
              <a:xfrm>
                <a:off x="1484" y="1689"/>
                <a:ext cx="2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94276" name="Oval 95"/>
              <p:cNvSpPr>
                <a:spLocks noChangeArrowheads="1"/>
              </p:cNvSpPr>
              <p:nvPr/>
            </p:nvSpPr>
            <p:spPr bwMode="auto">
              <a:xfrm>
                <a:off x="2212" y="1535"/>
                <a:ext cx="116" cy="11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94269" name="Object 99"/>
            <p:cNvGraphicFramePr>
              <a:graphicFrameLocks noChangeAspect="1"/>
            </p:cNvGraphicFramePr>
            <p:nvPr/>
          </p:nvGraphicFramePr>
          <p:xfrm>
            <a:off x="2447" y="1193"/>
            <a:ext cx="225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41" name="Equation" r:id="rId9" imgW="164957" imgH="203024" progId="Equation.3">
                    <p:embed/>
                  </p:oleObj>
                </mc:Choice>
                <mc:Fallback>
                  <p:oleObj name="Equation" r:id="rId9" imgW="164957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7" y="1193"/>
                          <a:ext cx="225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04"/>
          <p:cNvGrpSpPr>
            <a:grpSpLocks/>
          </p:cNvGrpSpPr>
          <p:nvPr/>
        </p:nvGrpSpPr>
        <p:grpSpPr bwMode="auto">
          <a:xfrm>
            <a:off x="4110038" y="2770188"/>
            <a:ext cx="1249362" cy="774700"/>
            <a:chOff x="2023" y="1588"/>
            <a:chExt cx="787" cy="488"/>
          </a:xfrm>
        </p:grpSpPr>
        <p:sp>
          <p:nvSpPr>
            <p:cNvPr id="94263" name="Line 31"/>
            <p:cNvSpPr>
              <a:spLocks noChangeShapeType="1"/>
            </p:cNvSpPr>
            <p:nvPr/>
          </p:nvSpPr>
          <p:spPr bwMode="auto">
            <a:xfrm>
              <a:off x="2023" y="1704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4264" name="Line 32"/>
            <p:cNvSpPr>
              <a:spLocks noChangeShapeType="1"/>
            </p:cNvSpPr>
            <p:nvPr/>
          </p:nvSpPr>
          <p:spPr bwMode="auto">
            <a:xfrm>
              <a:off x="2023" y="1984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4265" name="AutoShape 30"/>
            <p:cNvSpPr>
              <a:spLocks noChangeArrowheads="1"/>
            </p:cNvSpPr>
            <p:nvPr/>
          </p:nvSpPr>
          <p:spPr bwMode="auto">
            <a:xfrm>
              <a:off x="2227" y="1588"/>
              <a:ext cx="488" cy="488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6" name="Oval 101"/>
            <p:cNvSpPr>
              <a:spLocks noChangeArrowheads="1"/>
            </p:cNvSpPr>
            <p:nvPr/>
          </p:nvSpPr>
          <p:spPr bwMode="auto">
            <a:xfrm>
              <a:off x="2694" y="1765"/>
              <a:ext cx="116" cy="1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3"/>
          <p:cNvGrpSpPr>
            <a:grpSpLocks/>
          </p:cNvGrpSpPr>
          <p:nvPr/>
        </p:nvGrpSpPr>
        <p:grpSpPr bwMode="auto">
          <a:xfrm>
            <a:off x="5345113" y="2938463"/>
            <a:ext cx="1627187" cy="774700"/>
            <a:chOff x="2791" y="1704"/>
            <a:chExt cx="1025" cy="488"/>
          </a:xfrm>
        </p:grpSpPr>
        <p:sp>
          <p:nvSpPr>
            <p:cNvPr id="94256" name="Line 62"/>
            <p:cNvSpPr>
              <a:spLocks noChangeShapeType="1"/>
            </p:cNvSpPr>
            <p:nvPr/>
          </p:nvSpPr>
          <p:spPr bwMode="auto">
            <a:xfrm>
              <a:off x="3667" y="1945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94257" name="Line 55"/>
            <p:cNvSpPr>
              <a:spLocks noChangeShapeType="1"/>
            </p:cNvSpPr>
            <p:nvPr/>
          </p:nvSpPr>
          <p:spPr bwMode="auto">
            <a:xfrm>
              <a:off x="2924" y="185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94258" name="Oval 58"/>
            <p:cNvSpPr>
              <a:spLocks noChangeAspect="1" noChangeArrowheads="1"/>
            </p:cNvSpPr>
            <p:nvPr/>
          </p:nvSpPr>
          <p:spPr bwMode="auto">
            <a:xfrm>
              <a:off x="2890" y="1800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9" name="Line 35"/>
            <p:cNvSpPr>
              <a:spLocks noChangeShapeType="1"/>
            </p:cNvSpPr>
            <p:nvPr/>
          </p:nvSpPr>
          <p:spPr bwMode="auto">
            <a:xfrm>
              <a:off x="2791" y="1835"/>
              <a:ext cx="2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4260" name="AutoShape 53"/>
            <p:cNvSpPr>
              <a:spLocks noChangeArrowheads="1"/>
            </p:cNvSpPr>
            <p:nvPr/>
          </p:nvSpPr>
          <p:spPr bwMode="auto">
            <a:xfrm>
              <a:off x="3088" y="1704"/>
              <a:ext cx="488" cy="488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1" name="Line 56"/>
            <p:cNvSpPr>
              <a:spLocks noChangeShapeType="1"/>
            </p:cNvSpPr>
            <p:nvPr/>
          </p:nvSpPr>
          <p:spPr bwMode="auto">
            <a:xfrm>
              <a:off x="2924" y="2097"/>
              <a:ext cx="1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94262" name="Oval 102"/>
            <p:cNvSpPr>
              <a:spLocks noChangeArrowheads="1"/>
            </p:cNvSpPr>
            <p:nvPr/>
          </p:nvSpPr>
          <p:spPr bwMode="auto">
            <a:xfrm>
              <a:off x="3573" y="1880"/>
              <a:ext cx="116" cy="1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45" name="Text Box 105"/>
          <p:cNvSpPr txBox="1">
            <a:spLocks noChangeArrowheads="1"/>
          </p:cNvSpPr>
          <p:nvPr/>
        </p:nvSpPr>
        <p:spPr bwMode="auto">
          <a:xfrm>
            <a:off x="333375" y="1379538"/>
            <a:ext cx="84788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u="sng">
                <a:solidFill>
                  <a:srgbClr val="FF0000"/>
                </a:solidFill>
              </a:rPr>
              <a:t>NOR</a:t>
            </a:r>
            <a:r>
              <a:rPr lang="en-GB" b="0">
                <a:solidFill>
                  <a:srgbClr val="FF0000"/>
                </a:solidFill>
              </a:rPr>
              <a:t> Function can be implemented by </a:t>
            </a:r>
            <a:r>
              <a:rPr lang="en-GB" u="sng">
                <a:solidFill>
                  <a:srgbClr val="FF0000"/>
                </a:solidFill>
              </a:rPr>
              <a:t>NAND</a:t>
            </a:r>
            <a:r>
              <a:rPr lang="en-GB" b="0">
                <a:solidFill>
                  <a:srgbClr val="FF0000"/>
                </a:solidFill>
              </a:rPr>
              <a:t> gates alone</a:t>
            </a:r>
          </a:p>
        </p:txBody>
      </p:sp>
      <p:sp>
        <p:nvSpPr>
          <p:cNvPr id="112750" name="AutoShape 110"/>
          <p:cNvSpPr>
            <a:spLocks noChangeArrowheads="1"/>
          </p:cNvSpPr>
          <p:nvPr/>
        </p:nvSpPr>
        <p:spPr bwMode="auto">
          <a:xfrm>
            <a:off x="6497638" y="4821238"/>
            <a:ext cx="565150" cy="415925"/>
          </a:xfrm>
          <a:prstGeom prst="leftRightArrow">
            <a:avLst>
              <a:gd name="adj1" fmla="val 50000"/>
              <a:gd name="adj2" fmla="val 27176"/>
            </a:avLst>
          </a:prstGeom>
          <a:solidFill>
            <a:srgbClr val="FF0000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127"/>
          <p:cNvGrpSpPr>
            <a:grpSpLocks/>
          </p:cNvGrpSpPr>
          <p:nvPr/>
        </p:nvGrpSpPr>
        <p:grpSpPr bwMode="auto">
          <a:xfrm>
            <a:off x="2425700" y="4816475"/>
            <a:ext cx="425450" cy="552450"/>
            <a:chOff x="1528" y="3034"/>
            <a:chExt cx="268" cy="348"/>
          </a:xfrm>
        </p:grpSpPr>
        <p:sp>
          <p:nvSpPr>
            <p:cNvPr id="94252" name="Line 78"/>
            <p:cNvSpPr>
              <a:spLocks noChangeShapeType="1"/>
            </p:cNvSpPr>
            <p:nvPr/>
          </p:nvSpPr>
          <p:spPr bwMode="auto">
            <a:xfrm>
              <a:off x="1529" y="3090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4253" name="Line 79"/>
            <p:cNvSpPr>
              <a:spLocks noChangeShapeType="1"/>
            </p:cNvSpPr>
            <p:nvPr/>
          </p:nvSpPr>
          <p:spPr bwMode="auto">
            <a:xfrm>
              <a:off x="1528" y="3326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4254" name="Oval 82"/>
            <p:cNvSpPr>
              <a:spLocks noChangeArrowheads="1"/>
            </p:cNvSpPr>
            <p:nvPr/>
          </p:nvSpPr>
          <p:spPr bwMode="auto">
            <a:xfrm>
              <a:off x="1680" y="3266"/>
              <a:ext cx="116" cy="1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5" name="Oval 83"/>
            <p:cNvSpPr>
              <a:spLocks noChangeArrowheads="1"/>
            </p:cNvSpPr>
            <p:nvPr/>
          </p:nvSpPr>
          <p:spPr bwMode="auto">
            <a:xfrm>
              <a:off x="1678" y="3034"/>
              <a:ext cx="116" cy="1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28"/>
          <p:cNvGrpSpPr>
            <a:grpSpLocks/>
          </p:cNvGrpSpPr>
          <p:nvPr/>
        </p:nvGrpSpPr>
        <p:grpSpPr bwMode="auto">
          <a:xfrm>
            <a:off x="2865438" y="4714875"/>
            <a:ext cx="947737" cy="774700"/>
            <a:chOff x="1805" y="2970"/>
            <a:chExt cx="597" cy="488"/>
          </a:xfrm>
        </p:grpSpPr>
        <p:sp>
          <p:nvSpPr>
            <p:cNvPr id="94250" name="AutoShape 77"/>
            <p:cNvSpPr>
              <a:spLocks noChangeArrowheads="1"/>
            </p:cNvSpPr>
            <p:nvPr/>
          </p:nvSpPr>
          <p:spPr bwMode="auto">
            <a:xfrm>
              <a:off x="1805" y="2970"/>
              <a:ext cx="488" cy="488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1" name="Oval 112"/>
            <p:cNvSpPr>
              <a:spLocks noChangeArrowheads="1"/>
            </p:cNvSpPr>
            <p:nvPr/>
          </p:nvSpPr>
          <p:spPr bwMode="auto">
            <a:xfrm>
              <a:off x="2286" y="3149"/>
              <a:ext cx="116" cy="1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29"/>
          <p:cNvGrpSpPr>
            <a:grpSpLocks/>
          </p:cNvGrpSpPr>
          <p:nvPr/>
        </p:nvGrpSpPr>
        <p:grpSpPr bwMode="auto">
          <a:xfrm>
            <a:off x="3810000" y="4997450"/>
            <a:ext cx="487363" cy="184150"/>
            <a:chOff x="2400" y="3148"/>
            <a:chExt cx="307" cy="116"/>
          </a:xfrm>
        </p:grpSpPr>
        <p:sp>
          <p:nvSpPr>
            <p:cNvPr id="94248" name="Line 80"/>
            <p:cNvSpPr>
              <a:spLocks noChangeShapeType="1"/>
            </p:cNvSpPr>
            <p:nvPr/>
          </p:nvSpPr>
          <p:spPr bwMode="auto">
            <a:xfrm>
              <a:off x="2515" y="320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4249" name="Oval 113"/>
            <p:cNvSpPr>
              <a:spLocks noChangeArrowheads="1"/>
            </p:cNvSpPr>
            <p:nvPr/>
          </p:nvSpPr>
          <p:spPr bwMode="auto">
            <a:xfrm>
              <a:off x="2400" y="3148"/>
              <a:ext cx="116" cy="1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20"/>
          <p:cNvGrpSpPr>
            <a:grpSpLocks/>
          </p:cNvGrpSpPr>
          <p:nvPr/>
        </p:nvGrpSpPr>
        <p:grpSpPr bwMode="auto">
          <a:xfrm>
            <a:off x="4949825" y="4678363"/>
            <a:ext cx="1520825" cy="774700"/>
            <a:chOff x="2993" y="2947"/>
            <a:chExt cx="958" cy="488"/>
          </a:xfrm>
        </p:grpSpPr>
        <p:sp>
          <p:nvSpPr>
            <p:cNvPr id="94242" name="AutoShape 114"/>
            <p:cNvSpPr>
              <a:spLocks noChangeArrowheads="1"/>
            </p:cNvSpPr>
            <p:nvPr/>
          </p:nvSpPr>
          <p:spPr bwMode="auto">
            <a:xfrm>
              <a:off x="3270" y="2947"/>
              <a:ext cx="488" cy="488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3" name="Line 115"/>
            <p:cNvSpPr>
              <a:spLocks noChangeShapeType="1"/>
            </p:cNvSpPr>
            <p:nvPr/>
          </p:nvSpPr>
          <p:spPr bwMode="auto">
            <a:xfrm>
              <a:off x="2994" y="3067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4244" name="Line 116"/>
            <p:cNvSpPr>
              <a:spLocks noChangeShapeType="1"/>
            </p:cNvSpPr>
            <p:nvPr/>
          </p:nvSpPr>
          <p:spPr bwMode="auto">
            <a:xfrm>
              <a:off x="2993" y="3303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4245" name="Oval 117"/>
            <p:cNvSpPr>
              <a:spLocks noChangeArrowheads="1"/>
            </p:cNvSpPr>
            <p:nvPr/>
          </p:nvSpPr>
          <p:spPr bwMode="auto">
            <a:xfrm>
              <a:off x="3145" y="3243"/>
              <a:ext cx="116" cy="1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6" name="Oval 118"/>
            <p:cNvSpPr>
              <a:spLocks noChangeArrowheads="1"/>
            </p:cNvSpPr>
            <p:nvPr/>
          </p:nvSpPr>
          <p:spPr bwMode="auto">
            <a:xfrm>
              <a:off x="3143" y="3011"/>
              <a:ext cx="116" cy="1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7" name="Line 119"/>
            <p:cNvSpPr>
              <a:spLocks noChangeShapeType="1"/>
            </p:cNvSpPr>
            <p:nvPr/>
          </p:nvSpPr>
          <p:spPr bwMode="auto">
            <a:xfrm>
              <a:off x="3759" y="31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12762" name="AutoShape 122"/>
          <p:cNvSpPr>
            <a:spLocks noChangeArrowheads="1"/>
          </p:cNvSpPr>
          <p:nvPr/>
        </p:nvSpPr>
        <p:spPr bwMode="auto">
          <a:xfrm>
            <a:off x="4389438" y="4887913"/>
            <a:ext cx="433387" cy="381000"/>
          </a:xfrm>
          <a:prstGeom prst="rightArrow">
            <a:avLst>
              <a:gd name="adj1" fmla="val 50000"/>
              <a:gd name="adj2" fmla="val 28437"/>
            </a:avLst>
          </a:prstGeom>
          <a:solidFill>
            <a:schemeClr val="accent1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48"/>
          <p:cNvGrpSpPr>
            <a:grpSpLocks/>
          </p:cNvGrpSpPr>
          <p:nvPr/>
        </p:nvGrpSpPr>
        <p:grpSpPr bwMode="auto">
          <a:xfrm>
            <a:off x="7242175" y="4756150"/>
            <a:ext cx="1404938" cy="642938"/>
            <a:chOff x="4562" y="2996"/>
            <a:chExt cx="885" cy="405"/>
          </a:xfrm>
        </p:grpSpPr>
        <p:grpSp>
          <p:nvGrpSpPr>
            <p:cNvPr id="94233" name="Group 130"/>
            <p:cNvGrpSpPr>
              <a:grpSpLocks/>
            </p:cNvGrpSpPr>
            <p:nvPr/>
          </p:nvGrpSpPr>
          <p:grpSpPr bwMode="auto">
            <a:xfrm>
              <a:off x="4562" y="2996"/>
              <a:ext cx="885" cy="405"/>
              <a:chOff x="1117" y="1289"/>
              <a:chExt cx="915" cy="405"/>
            </a:xfrm>
          </p:grpSpPr>
          <p:grpSp>
            <p:nvGrpSpPr>
              <p:cNvPr id="94235" name="Group 131"/>
              <p:cNvGrpSpPr>
                <a:grpSpLocks/>
              </p:cNvGrpSpPr>
              <p:nvPr/>
            </p:nvGrpSpPr>
            <p:grpSpPr bwMode="auto">
              <a:xfrm>
                <a:off x="1272" y="1289"/>
                <a:ext cx="527" cy="405"/>
                <a:chOff x="1272" y="1289"/>
                <a:chExt cx="527" cy="405"/>
              </a:xfrm>
            </p:grpSpPr>
            <p:sp>
              <p:nvSpPr>
                <p:cNvPr id="94239" name="Freeform 132"/>
                <p:cNvSpPr>
                  <a:spLocks/>
                </p:cNvSpPr>
                <p:nvPr/>
              </p:nvSpPr>
              <p:spPr bwMode="auto">
                <a:xfrm>
                  <a:off x="1289" y="1289"/>
                  <a:ext cx="510" cy="197"/>
                </a:xfrm>
                <a:custGeom>
                  <a:avLst/>
                  <a:gdLst>
                    <a:gd name="T0" fmla="*/ 0 w 335"/>
                    <a:gd name="T1" fmla="*/ 13 h 157"/>
                    <a:gd name="T2" fmla="*/ 239 w 335"/>
                    <a:gd name="T3" fmla="*/ 13 h 157"/>
                    <a:gd name="T4" fmla="*/ 446 w 335"/>
                    <a:gd name="T5" fmla="*/ 92 h 157"/>
                    <a:gd name="T6" fmla="*/ 510 w 335"/>
                    <a:gd name="T7" fmla="*/ 197 h 15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35"/>
                    <a:gd name="T13" fmla="*/ 0 h 157"/>
                    <a:gd name="T14" fmla="*/ 335 w 335"/>
                    <a:gd name="T15" fmla="*/ 157 h 15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35" h="157">
                      <a:moveTo>
                        <a:pt x="0" y="10"/>
                      </a:moveTo>
                      <a:cubicBezTo>
                        <a:pt x="54" y="5"/>
                        <a:pt x="108" y="0"/>
                        <a:pt x="157" y="10"/>
                      </a:cubicBezTo>
                      <a:cubicBezTo>
                        <a:pt x="206" y="20"/>
                        <a:pt x="263" y="49"/>
                        <a:pt x="293" y="73"/>
                      </a:cubicBezTo>
                      <a:cubicBezTo>
                        <a:pt x="323" y="97"/>
                        <a:pt x="329" y="127"/>
                        <a:pt x="335" y="157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94240" name="Freeform 133"/>
                <p:cNvSpPr>
                  <a:spLocks/>
                </p:cNvSpPr>
                <p:nvPr/>
              </p:nvSpPr>
              <p:spPr bwMode="auto">
                <a:xfrm flipV="1">
                  <a:off x="1285" y="1476"/>
                  <a:ext cx="511" cy="218"/>
                </a:xfrm>
                <a:custGeom>
                  <a:avLst/>
                  <a:gdLst>
                    <a:gd name="T0" fmla="*/ 0 w 335"/>
                    <a:gd name="T1" fmla="*/ 14 h 157"/>
                    <a:gd name="T2" fmla="*/ 239 w 335"/>
                    <a:gd name="T3" fmla="*/ 14 h 157"/>
                    <a:gd name="T4" fmla="*/ 447 w 335"/>
                    <a:gd name="T5" fmla="*/ 101 h 157"/>
                    <a:gd name="T6" fmla="*/ 511 w 335"/>
                    <a:gd name="T7" fmla="*/ 218 h 15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35"/>
                    <a:gd name="T13" fmla="*/ 0 h 157"/>
                    <a:gd name="T14" fmla="*/ 335 w 335"/>
                    <a:gd name="T15" fmla="*/ 157 h 15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35" h="157">
                      <a:moveTo>
                        <a:pt x="0" y="10"/>
                      </a:moveTo>
                      <a:cubicBezTo>
                        <a:pt x="54" y="5"/>
                        <a:pt x="108" y="0"/>
                        <a:pt x="157" y="10"/>
                      </a:cubicBezTo>
                      <a:cubicBezTo>
                        <a:pt x="206" y="20"/>
                        <a:pt x="263" y="49"/>
                        <a:pt x="293" y="73"/>
                      </a:cubicBezTo>
                      <a:cubicBezTo>
                        <a:pt x="323" y="97"/>
                        <a:pt x="329" y="127"/>
                        <a:pt x="335" y="157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94241" name="Freeform 134"/>
                <p:cNvSpPr>
                  <a:spLocks/>
                </p:cNvSpPr>
                <p:nvPr/>
              </p:nvSpPr>
              <p:spPr bwMode="auto">
                <a:xfrm>
                  <a:off x="1272" y="1299"/>
                  <a:ext cx="119" cy="384"/>
                </a:xfrm>
                <a:custGeom>
                  <a:avLst/>
                  <a:gdLst>
                    <a:gd name="T0" fmla="*/ 0 w 75"/>
                    <a:gd name="T1" fmla="*/ 0 h 261"/>
                    <a:gd name="T2" fmla="*/ 116 w 75"/>
                    <a:gd name="T3" fmla="*/ 215 h 261"/>
                    <a:gd name="T4" fmla="*/ 16 w 75"/>
                    <a:gd name="T5" fmla="*/ 384 h 261"/>
                    <a:gd name="T6" fmla="*/ 0 60000 65536"/>
                    <a:gd name="T7" fmla="*/ 0 60000 65536"/>
                    <a:gd name="T8" fmla="*/ 0 60000 65536"/>
                    <a:gd name="T9" fmla="*/ 0 w 75"/>
                    <a:gd name="T10" fmla="*/ 0 h 261"/>
                    <a:gd name="T11" fmla="*/ 75 w 75"/>
                    <a:gd name="T12" fmla="*/ 261 h 26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5" h="261">
                      <a:moveTo>
                        <a:pt x="0" y="0"/>
                      </a:moveTo>
                      <a:cubicBezTo>
                        <a:pt x="35" y="51"/>
                        <a:pt x="71" y="103"/>
                        <a:pt x="73" y="146"/>
                      </a:cubicBezTo>
                      <a:cubicBezTo>
                        <a:pt x="75" y="189"/>
                        <a:pt x="42" y="225"/>
                        <a:pt x="10" y="261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94236" name="Line 135"/>
              <p:cNvSpPr>
                <a:spLocks noChangeShapeType="1"/>
              </p:cNvSpPr>
              <p:nvPr/>
            </p:nvSpPr>
            <p:spPr bwMode="auto">
              <a:xfrm>
                <a:off x="1129" y="1578"/>
                <a:ext cx="23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4237" name="Line 136"/>
              <p:cNvSpPr>
                <a:spLocks noChangeShapeType="1"/>
              </p:cNvSpPr>
              <p:nvPr/>
            </p:nvSpPr>
            <p:spPr bwMode="auto">
              <a:xfrm>
                <a:off x="1791" y="1476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4238" name="Line 137"/>
              <p:cNvSpPr>
                <a:spLocks noChangeShapeType="1"/>
              </p:cNvSpPr>
              <p:nvPr/>
            </p:nvSpPr>
            <p:spPr bwMode="auto">
              <a:xfrm>
                <a:off x="1117" y="1397"/>
                <a:ext cx="23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94234" name="Oval 147"/>
            <p:cNvSpPr>
              <a:spLocks noChangeArrowheads="1"/>
            </p:cNvSpPr>
            <p:nvPr/>
          </p:nvSpPr>
          <p:spPr bwMode="auto">
            <a:xfrm>
              <a:off x="5205" y="3132"/>
              <a:ext cx="116" cy="11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89" name="Freeform 149"/>
          <p:cNvSpPr>
            <a:spLocks/>
          </p:cNvSpPr>
          <p:nvPr/>
        </p:nvSpPr>
        <p:spPr bwMode="auto">
          <a:xfrm>
            <a:off x="2079625" y="5470525"/>
            <a:ext cx="3074988" cy="503238"/>
          </a:xfrm>
          <a:custGeom>
            <a:avLst/>
            <a:gdLst>
              <a:gd name="T0" fmla="*/ 0 w 1770"/>
              <a:gd name="T1" fmla="*/ 149225 h 317"/>
              <a:gd name="T2" fmla="*/ 1163979 w 1770"/>
              <a:gd name="T3" fmla="*/ 481013 h 317"/>
              <a:gd name="T4" fmla="*/ 2420033 w 1770"/>
              <a:gd name="T5" fmla="*/ 282575 h 317"/>
              <a:gd name="T6" fmla="*/ 3074988 w 1770"/>
              <a:gd name="T7" fmla="*/ 0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1770"/>
              <a:gd name="T13" fmla="*/ 0 h 317"/>
              <a:gd name="T14" fmla="*/ 1770 w 1770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0" h="317">
                <a:moveTo>
                  <a:pt x="0" y="94"/>
                </a:moveTo>
                <a:cubicBezTo>
                  <a:pt x="219" y="191"/>
                  <a:pt x="438" y="289"/>
                  <a:pt x="670" y="303"/>
                </a:cubicBezTo>
                <a:cubicBezTo>
                  <a:pt x="902" y="317"/>
                  <a:pt x="1210" y="228"/>
                  <a:pt x="1393" y="178"/>
                </a:cubicBezTo>
                <a:cubicBezTo>
                  <a:pt x="1576" y="128"/>
                  <a:pt x="1673" y="64"/>
                  <a:pt x="1770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97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4" grpId="0"/>
      <p:bldP spid="112678" grpId="0" animBg="1"/>
      <p:bldP spid="112679" grpId="0" animBg="1"/>
      <p:bldP spid="112745" grpId="0"/>
      <p:bldP spid="112750" grpId="0" animBg="1"/>
      <p:bldP spid="112762" grpId="0" animBg="1"/>
      <p:bldP spid="11278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9523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703936A-7245-4067-86C8-72E5F64A3C2E}" type="slidenum">
              <a:rPr lang="en-GB" b="0">
                <a:solidFill>
                  <a:schemeClr val="tx2"/>
                </a:solidFill>
              </a:rPr>
              <a:pPr eaLnBrk="1" hangingPunct="1"/>
              <a:t>91</a:t>
            </a:fld>
            <a:endParaRPr lang="en-GB" sz="1400" b="0">
              <a:solidFill>
                <a:schemeClr val="tx2"/>
              </a:solidFill>
            </a:endParaRPr>
          </a:p>
        </p:txBody>
      </p:sp>
      <p:grpSp>
        <p:nvGrpSpPr>
          <p:cNvPr id="95236" name="Group 245"/>
          <p:cNvGrpSpPr>
            <a:grpSpLocks/>
          </p:cNvGrpSpPr>
          <p:nvPr/>
        </p:nvGrpSpPr>
        <p:grpSpPr bwMode="auto">
          <a:xfrm>
            <a:off x="984250" y="866775"/>
            <a:ext cx="2144713" cy="858838"/>
            <a:chOff x="490" y="576"/>
            <a:chExt cx="1351" cy="541"/>
          </a:xfrm>
        </p:grpSpPr>
        <p:sp>
          <p:nvSpPr>
            <p:cNvPr id="95391" name="Text Box 18"/>
            <p:cNvSpPr txBox="1">
              <a:spLocks noChangeArrowheads="1"/>
            </p:cNvSpPr>
            <p:nvPr/>
          </p:nvSpPr>
          <p:spPr bwMode="auto">
            <a:xfrm>
              <a:off x="490" y="629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2800"/>
                <a:t>A</a:t>
              </a:r>
            </a:p>
          </p:txBody>
        </p:sp>
        <p:grpSp>
          <p:nvGrpSpPr>
            <p:cNvPr id="95392" name="Group 19"/>
            <p:cNvGrpSpPr>
              <a:grpSpLocks/>
            </p:cNvGrpSpPr>
            <p:nvPr/>
          </p:nvGrpSpPr>
          <p:grpSpPr bwMode="auto">
            <a:xfrm>
              <a:off x="773" y="734"/>
              <a:ext cx="954" cy="383"/>
              <a:chOff x="804" y="1753"/>
              <a:chExt cx="1509" cy="488"/>
            </a:xfrm>
          </p:grpSpPr>
          <p:sp>
            <p:nvSpPr>
              <p:cNvPr id="95394" name="AutoShape 20"/>
              <p:cNvSpPr>
                <a:spLocks noChangeArrowheads="1"/>
              </p:cNvSpPr>
              <p:nvPr/>
            </p:nvSpPr>
            <p:spPr bwMode="auto">
              <a:xfrm>
                <a:off x="1286" y="1753"/>
                <a:ext cx="620" cy="488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95" name="Oval 21"/>
              <p:cNvSpPr>
                <a:spLocks noChangeArrowheads="1"/>
              </p:cNvSpPr>
              <p:nvPr/>
            </p:nvSpPr>
            <p:spPr bwMode="auto">
              <a:xfrm>
                <a:off x="954" y="1849"/>
                <a:ext cx="74" cy="6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96" name="Line 22"/>
              <p:cNvSpPr>
                <a:spLocks noChangeShapeType="1"/>
              </p:cNvSpPr>
              <p:nvPr/>
            </p:nvSpPr>
            <p:spPr bwMode="auto">
              <a:xfrm>
                <a:off x="804" y="1877"/>
                <a:ext cx="4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5397" name="Line 23"/>
              <p:cNvSpPr>
                <a:spLocks noChangeShapeType="1"/>
              </p:cNvSpPr>
              <p:nvPr/>
            </p:nvSpPr>
            <p:spPr bwMode="auto">
              <a:xfrm>
                <a:off x="2017" y="198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5398" name="Line 24"/>
              <p:cNvSpPr>
                <a:spLocks noChangeShapeType="1"/>
              </p:cNvSpPr>
              <p:nvPr/>
            </p:nvSpPr>
            <p:spPr bwMode="auto">
              <a:xfrm>
                <a:off x="1002" y="189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95399" name="Line 25"/>
              <p:cNvSpPr>
                <a:spLocks noChangeShapeType="1"/>
              </p:cNvSpPr>
              <p:nvPr/>
            </p:nvSpPr>
            <p:spPr bwMode="auto">
              <a:xfrm>
                <a:off x="1002" y="2089"/>
                <a:ext cx="2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95400" name="Oval 26"/>
              <p:cNvSpPr>
                <a:spLocks noChangeArrowheads="1"/>
              </p:cNvSpPr>
              <p:nvPr/>
            </p:nvSpPr>
            <p:spPr bwMode="auto">
              <a:xfrm>
                <a:off x="1891" y="1922"/>
                <a:ext cx="126" cy="126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5393" name="Text Box 27"/>
            <p:cNvSpPr txBox="1">
              <a:spLocks noChangeArrowheads="1"/>
            </p:cNvSpPr>
            <p:nvPr/>
          </p:nvSpPr>
          <p:spPr bwMode="auto">
            <a:xfrm>
              <a:off x="1586" y="57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X</a:t>
              </a:r>
            </a:p>
          </p:txBody>
        </p:sp>
      </p:grpSp>
      <p:grpSp>
        <p:nvGrpSpPr>
          <p:cNvPr id="95237" name="Group 247"/>
          <p:cNvGrpSpPr>
            <a:grpSpLocks/>
          </p:cNvGrpSpPr>
          <p:nvPr/>
        </p:nvGrpSpPr>
        <p:grpSpPr bwMode="auto">
          <a:xfrm>
            <a:off x="815975" y="1898650"/>
            <a:ext cx="2846388" cy="871538"/>
            <a:chOff x="424" y="1196"/>
            <a:chExt cx="1793" cy="549"/>
          </a:xfrm>
        </p:grpSpPr>
        <p:sp>
          <p:nvSpPr>
            <p:cNvPr id="95371" name="Text Box 40"/>
            <p:cNvSpPr txBox="1">
              <a:spLocks noChangeArrowheads="1"/>
            </p:cNvSpPr>
            <p:nvPr/>
          </p:nvSpPr>
          <p:spPr bwMode="auto">
            <a:xfrm>
              <a:off x="439" y="1457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B</a:t>
              </a:r>
            </a:p>
          </p:txBody>
        </p:sp>
        <p:sp>
          <p:nvSpPr>
            <p:cNvPr id="95372" name="Text Box 41"/>
            <p:cNvSpPr txBox="1">
              <a:spLocks noChangeArrowheads="1"/>
            </p:cNvSpPr>
            <p:nvPr/>
          </p:nvSpPr>
          <p:spPr bwMode="auto">
            <a:xfrm>
              <a:off x="424" y="1196"/>
              <a:ext cx="1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</p:txBody>
        </p:sp>
        <p:grpSp>
          <p:nvGrpSpPr>
            <p:cNvPr id="95373" name="Group 128"/>
            <p:cNvGrpSpPr>
              <a:grpSpLocks/>
            </p:cNvGrpSpPr>
            <p:nvPr/>
          </p:nvGrpSpPr>
          <p:grpSpPr bwMode="auto">
            <a:xfrm>
              <a:off x="655" y="1306"/>
              <a:ext cx="1400" cy="432"/>
              <a:chOff x="655" y="946"/>
              <a:chExt cx="1620" cy="495"/>
            </a:xfrm>
          </p:grpSpPr>
          <p:grpSp>
            <p:nvGrpSpPr>
              <p:cNvPr id="95375" name="Group 29"/>
              <p:cNvGrpSpPr>
                <a:grpSpLocks/>
              </p:cNvGrpSpPr>
              <p:nvPr/>
            </p:nvGrpSpPr>
            <p:grpSpPr bwMode="auto">
              <a:xfrm>
                <a:off x="1355" y="1028"/>
                <a:ext cx="920" cy="413"/>
                <a:chOff x="2621" y="2135"/>
                <a:chExt cx="1404" cy="488"/>
              </a:xfrm>
            </p:grpSpPr>
            <p:sp>
              <p:nvSpPr>
                <p:cNvPr id="95383" name="AutoShape 30"/>
                <p:cNvSpPr>
                  <a:spLocks noChangeArrowheads="1"/>
                </p:cNvSpPr>
                <p:nvPr/>
              </p:nvSpPr>
              <p:spPr bwMode="auto">
                <a:xfrm>
                  <a:off x="3103" y="2135"/>
                  <a:ext cx="620" cy="488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5384" name="Group 31"/>
                <p:cNvGrpSpPr>
                  <a:grpSpLocks/>
                </p:cNvGrpSpPr>
                <p:nvPr/>
              </p:nvGrpSpPr>
              <p:grpSpPr bwMode="auto">
                <a:xfrm>
                  <a:off x="2621" y="2231"/>
                  <a:ext cx="1404" cy="240"/>
                  <a:chOff x="2621" y="2231"/>
                  <a:chExt cx="1404" cy="240"/>
                </a:xfrm>
              </p:grpSpPr>
              <p:sp>
                <p:nvSpPr>
                  <p:cNvPr id="95385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621" y="2259"/>
                    <a:ext cx="48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95386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2771" y="2231"/>
                    <a:ext cx="74" cy="65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87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855" y="2384"/>
                    <a:ext cx="17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95388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3733" y="2329"/>
                    <a:ext cx="112" cy="10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8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2819" y="2279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  <p:sp>
                <p:nvSpPr>
                  <p:cNvPr id="9539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819" y="2471"/>
                    <a:ext cx="2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</p:grpSp>
          </p:grpSp>
          <p:grpSp>
            <p:nvGrpSpPr>
              <p:cNvPr id="95376" name="Group 42"/>
              <p:cNvGrpSpPr>
                <a:grpSpLocks/>
              </p:cNvGrpSpPr>
              <p:nvPr/>
            </p:nvGrpSpPr>
            <p:grpSpPr bwMode="auto">
              <a:xfrm>
                <a:off x="655" y="946"/>
                <a:ext cx="736" cy="414"/>
                <a:chOff x="1552" y="2039"/>
                <a:chExt cx="1124" cy="488"/>
              </a:xfrm>
            </p:grpSpPr>
            <p:sp>
              <p:nvSpPr>
                <p:cNvPr id="95377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467" y="2255"/>
                  <a:ext cx="209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grpSp>
              <p:nvGrpSpPr>
                <p:cNvPr id="95378" name="Group 44"/>
                <p:cNvGrpSpPr>
                  <a:grpSpLocks/>
                </p:cNvGrpSpPr>
                <p:nvPr/>
              </p:nvGrpSpPr>
              <p:grpSpPr bwMode="auto">
                <a:xfrm>
                  <a:off x="1552" y="2039"/>
                  <a:ext cx="938" cy="488"/>
                  <a:chOff x="662" y="2552"/>
                  <a:chExt cx="938" cy="488"/>
                </a:xfrm>
              </p:grpSpPr>
              <p:sp>
                <p:nvSpPr>
                  <p:cNvPr id="95379" name="AutoShape 45"/>
                  <p:cNvSpPr>
                    <a:spLocks noChangeArrowheads="1"/>
                  </p:cNvSpPr>
                  <p:nvPr/>
                </p:nvSpPr>
                <p:spPr bwMode="auto">
                  <a:xfrm>
                    <a:off x="866" y="2552"/>
                    <a:ext cx="620" cy="488"/>
                  </a:xfrm>
                  <a:prstGeom prst="flowChartDelay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8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688" y="2682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95381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662" y="2897"/>
                    <a:ext cx="20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95382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1474" y="2710"/>
                    <a:ext cx="126" cy="12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95374" name="Text Box 50"/>
            <p:cNvSpPr txBox="1">
              <a:spLocks noChangeArrowheads="1"/>
            </p:cNvSpPr>
            <p:nvPr/>
          </p:nvSpPr>
          <p:spPr bwMode="auto">
            <a:xfrm>
              <a:off x="1962" y="122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X</a:t>
              </a:r>
            </a:p>
          </p:txBody>
        </p:sp>
      </p:grpSp>
      <p:sp>
        <p:nvSpPr>
          <p:cNvPr id="95238" name="Text Box 53"/>
          <p:cNvSpPr txBox="1">
            <a:spLocks noChangeArrowheads="1"/>
          </p:cNvSpPr>
          <p:nvPr/>
        </p:nvSpPr>
        <p:spPr bwMode="auto">
          <a:xfrm>
            <a:off x="744538" y="297815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A</a:t>
            </a:r>
          </a:p>
        </p:txBody>
      </p:sp>
      <p:sp>
        <p:nvSpPr>
          <p:cNvPr id="95239" name="Text Box 64"/>
          <p:cNvSpPr txBox="1">
            <a:spLocks noChangeArrowheads="1"/>
          </p:cNvSpPr>
          <p:nvPr/>
        </p:nvSpPr>
        <p:spPr bwMode="auto">
          <a:xfrm>
            <a:off x="744538" y="39528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B</a:t>
            </a:r>
          </a:p>
        </p:txBody>
      </p:sp>
      <p:grpSp>
        <p:nvGrpSpPr>
          <p:cNvPr id="95240" name="Group 84"/>
          <p:cNvGrpSpPr>
            <a:grpSpLocks/>
          </p:cNvGrpSpPr>
          <p:nvPr/>
        </p:nvGrpSpPr>
        <p:grpSpPr bwMode="auto">
          <a:xfrm>
            <a:off x="1136650" y="3143250"/>
            <a:ext cx="2439988" cy="1398588"/>
            <a:chOff x="966" y="1876"/>
            <a:chExt cx="2679" cy="1226"/>
          </a:xfrm>
        </p:grpSpPr>
        <p:grpSp>
          <p:nvGrpSpPr>
            <p:cNvPr id="95345" name="Group 55"/>
            <p:cNvGrpSpPr>
              <a:grpSpLocks/>
            </p:cNvGrpSpPr>
            <p:nvPr/>
          </p:nvGrpSpPr>
          <p:grpSpPr bwMode="auto">
            <a:xfrm>
              <a:off x="966" y="1876"/>
              <a:ext cx="1347" cy="444"/>
              <a:chOff x="1542" y="1405"/>
              <a:chExt cx="1347" cy="444"/>
            </a:xfrm>
          </p:grpSpPr>
          <p:sp>
            <p:nvSpPr>
              <p:cNvPr id="95364" name="AutoShape 56"/>
              <p:cNvSpPr>
                <a:spLocks noChangeArrowheads="1"/>
              </p:cNvSpPr>
              <p:nvPr/>
            </p:nvSpPr>
            <p:spPr bwMode="auto">
              <a:xfrm>
                <a:off x="1935" y="1405"/>
                <a:ext cx="506" cy="444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65" name="Oval 57"/>
              <p:cNvSpPr>
                <a:spLocks noChangeArrowheads="1"/>
              </p:cNvSpPr>
              <p:nvPr/>
            </p:nvSpPr>
            <p:spPr bwMode="auto">
              <a:xfrm>
                <a:off x="1664" y="1492"/>
                <a:ext cx="60" cy="5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66" name="Line 58"/>
              <p:cNvSpPr>
                <a:spLocks noChangeShapeType="1"/>
              </p:cNvSpPr>
              <p:nvPr/>
            </p:nvSpPr>
            <p:spPr bwMode="auto">
              <a:xfrm>
                <a:off x="1542" y="1517"/>
                <a:ext cx="3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5367" name="Line 59"/>
              <p:cNvSpPr>
                <a:spLocks noChangeShapeType="1"/>
              </p:cNvSpPr>
              <p:nvPr/>
            </p:nvSpPr>
            <p:spPr bwMode="auto">
              <a:xfrm>
                <a:off x="2574" y="1612"/>
                <a:ext cx="3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5368" name="Line 60"/>
              <p:cNvSpPr>
                <a:spLocks noChangeShapeType="1"/>
              </p:cNvSpPr>
              <p:nvPr/>
            </p:nvSpPr>
            <p:spPr bwMode="auto">
              <a:xfrm>
                <a:off x="1703" y="1536"/>
                <a:ext cx="0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95369" name="Line 61"/>
              <p:cNvSpPr>
                <a:spLocks noChangeShapeType="1"/>
              </p:cNvSpPr>
              <p:nvPr/>
            </p:nvSpPr>
            <p:spPr bwMode="auto">
              <a:xfrm>
                <a:off x="1703" y="1711"/>
                <a:ext cx="2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95370" name="Oval 62"/>
              <p:cNvSpPr>
                <a:spLocks noChangeArrowheads="1"/>
              </p:cNvSpPr>
              <p:nvPr/>
            </p:nvSpPr>
            <p:spPr bwMode="auto">
              <a:xfrm>
                <a:off x="2430" y="1549"/>
                <a:ext cx="126" cy="126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5346" name="Group 66"/>
            <p:cNvGrpSpPr>
              <a:grpSpLocks/>
            </p:cNvGrpSpPr>
            <p:nvPr/>
          </p:nvGrpSpPr>
          <p:grpSpPr bwMode="auto">
            <a:xfrm>
              <a:off x="966" y="2658"/>
              <a:ext cx="1368" cy="444"/>
              <a:chOff x="1542" y="2187"/>
              <a:chExt cx="1368" cy="444"/>
            </a:xfrm>
          </p:grpSpPr>
          <p:sp>
            <p:nvSpPr>
              <p:cNvPr id="95357" name="AutoShape 67"/>
              <p:cNvSpPr>
                <a:spLocks noChangeArrowheads="1"/>
              </p:cNvSpPr>
              <p:nvPr/>
            </p:nvSpPr>
            <p:spPr bwMode="auto">
              <a:xfrm>
                <a:off x="1935" y="2187"/>
                <a:ext cx="506" cy="444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58" name="Oval 68"/>
              <p:cNvSpPr>
                <a:spLocks noChangeArrowheads="1"/>
              </p:cNvSpPr>
              <p:nvPr/>
            </p:nvSpPr>
            <p:spPr bwMode="auto">
              <a:xfrm>
                <a:off x="1664" y="2274"/>
                <a:ext cx="60" cy="5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59" name="Line 69"/>
              <p:cNvSpPr>
                <a:spLocks noChangeShapeType="1"/>
              </p:cNvSpPr>
              <p:nvPr/>
            </p:nvSpPr>
            <p:spPr bwMode="auto">
              <a:xfrm>
                <a:off x="1542" y="2299"/>
                <a:ext cx="3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5360" name="Line 70"/>
              <p:cNvSpPr>
                <a:spLocks noChangeShapeType="1"/>
              </p:cNvSpPr>
              <p:nvPr/>
            </p:nvSpPr>
            <p:spPr bwMode="auto">
              <a:xfrm>
                <a:off x="2574" y="239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5361" name="Line 71"/>
              <p:cNvSpPr>
                <a:spLocks noChangeShapeType="1"/>
              </p:cNvSpPr>
              <p:nvPr/>
            </p:nvSpPr>
            <p:spPr bwMode="auto">
              <a:xfrm>
                <a:off x="1703" y="2318"/>
                <a:ext cx="0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95362" name="Line 72"/>
              <p:cNvSpPr>
                <a:spLocks noChangeShapeType="1"/>
              </p:cNvSpPr>
              <p:nvPr/>
            </p:nvSpPr>
            <p:spPr bwMode="auto">
              <a:xfrm>
                <a:off x="1703" y="2493"/>
                <a:ext cx="2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95363" name="Oval 73"/>
              <p:cNvSpPr>
                <a:spLocks noChangeArrowheads="1"/>
              </p:cNvSpPr>
              <p:nvPr/>
            </p:nvSpPr>
            <p:spPr bwMode="auto">
              <a:xfrm>
                <a:off x="2431" y="2334"/>
                <a:ext cx="126" cy="126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5347" name="Group 74"/>
            <p:cNvGrpSpPr>
              <a:grpSpLocks/>
            </p:cNvGrpSpPr>
            <p:nvPr/>
          </p:nvGrpSpPr>
          <p:grpSpPr bwMode="auto">
            <a:xfrm>
              <a:off x="2300" y="2083"/>
              <a:ext cx="1345" cy="782"/>
              <a:chOff x="2876" y="1612"/>
              <a:chExt cx="1345" cy="782"/>
            </a:xfrm>
          </p:grpSpPr>
          <p:sp>
            <p:nvSpPr>
              <p:cNvPr id="95348" name="Line 75"/>
              <p:cNvSpPr>
                <a:spLocks noChangeShapeType="1"/>
              </p:cNvSpPr>
              <p:nvPr/>
            </p:nvSpPr>
            <p:spPr bwMode="auto">
              <a:xfrm>
                <a:off x="2876" y="1612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95349" name="Line 76"/>
              <p:cNvSpPr>
                <a:spLocks noChangeShapeType="1"/>
              </p:cNvSpPr>
              <p:nvPr/>
            </p:nvSpPr>
            <p:spPr bwMode="auto">
              <a:xfrm>
                <a:off x="3136" y="1916"/>
                <a:ext cx="2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5350" name="Line 77"/>
              <p:cNvSpPr>
                <a:spLocks noChangeShapeType="1"/>
              </p:cNvSpPr>
              <p:nvPr/>
            </p:nvSpPr>
            <p:spPr bwMode="auto">
              <a:xfrm>
                <a:off x="3987" y="2014"/>
                <a:ext cx="2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5351" name="AutoShape 78"/>
              <p:cNvSpPr>
                <a:spLocks noChangeArrowheads="1"/>
              </p:cNvSpPr>
              <p:nvPr/>
            </p:nvSpPr>
            <p:spPr bwMode="auto">
              <a:xfrm>
                <a:off x="3371" y="1786"/>
                <a:ext cx="488" cy="488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52" name="Line 79"/>
              <p:cNvSpPr>
                <a:spLocks noChangeShapeType="1"/>
              </p:cNvSpPr>
              <p:nvPr/>
            </p:nvSpPr>
            <p:spPr bwMode="auto">
              <a:xfrm>
                <a:off x="3134" y="1612"/>
                <a:ext cx="0" cy="3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95353" name="Line 80"/>
              <p:cNvSpPr>
                <a:spLocks noChangeShapeType="1"/>
              </p:cNvSpPr>
              <p:nvPr/>
            </p:nvSpPr>
            <p:spPr bwMode="auto">
              <a:xfrm>
                <a:off x="3134" y="2164"/>
                <a:ext cx="0" cy="2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95354" name="Line 81"/>
              <p:cNvSpPr>
                <a:spLocks noChangeShapeType="1"/>
              </p:cNvSpPr>
              <p:nvPr/>
            </p:nvSpPr>
            <p:spPr bwMode="auto">
              <a:xfrm>
                <a:off x="3131" y="2157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95355" name="Oval 82"/>
              <p:cNvSpPr>
                <a:spLocks noChangeArrowheads="1"/>
              </p:cNvSpPr>
              <p:nvPr/>
            </p:nvSpPr>
            <p:spPr bwMode="auto">
              <a:xfrm>
                <a:off x="3854" y="1947"/>
                <a:ext cx="126" cy="126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56" name="Line 83"/>
              <p:cNvSpPr>
                <a:spLocks noChangeShapeType="1"/>
              </p:cNvSpPr>
              <p:nvPr/>
            </p:nvSpPr>
            <p:spPr bwMode="auto">
              <a:xfrm>
                <a:off x="2890" y="2388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95241" name="Text Box 85"/>
          <p:cNvSpPr txBox="1">
            <a:spLocks noChangeArrowheads="1"/>
          </p:cNvSpPr>
          <p:nvPr/>
        </p:nvSpPr>
        <p:spPr bwMode="auto">
          <a:xfrm>
            <a:off x="3327400" y="32988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X</a:t>
            </a:r>
          </a:p>
        </p:txBody>
      </p:sp>
      <p:sp>
        <p:nvSpPr>
          <p:cNvPr id="95242" name="Text Box 92"/>
          <p:cNvSpPr txBox="1">
            <a:spLocks noChangeArrowheads="1"/>
          </p:cNvSpPr>
          <p:nvPr/>
        </p:nvSpPr>
        <p:spPr bwMode="auto">
          <a:xfrm>
            <a:off x="728663" y="56007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B</a:t>
            </a:r>
          </a:p>
        </p:txBody>
      </p:sp>
      <p:sp>
        <p:nvSpPr>
          <p:cNvPr id="95243" name="Text Box 103"/>
          <p:cNvSpPr txBox="1">
            <a:spLocks noChangeArrowheads="1"/>
          </p:cNvSpPr>
          <p:nvPr/>
        </p:nvSpPr>
        <p:spPr bwMode="auto">
          <a:xfrm>
            <a:off x="709613" y="462438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A</a:t>
            </a:r>
          </a:p>
        </p:txBody>
      </p:sp>
      <p:grpSp>
        <p:nvGrpSpPr>
          <p:cNvPr id="95244" name="Group 126"/>
          <p:cNvGrpSpPr>
            <a:grpSpLocks/>
          </p:cNvGrpSpPr>
          <p:nvPr/>
        </p:nvGrpSpPr>
        <p:grpSpPr bwMode="auto">
          <a:xfrm>
            <a:off x="1135063" y="4772025"/>
            <a:ext cx="3159125" cy="1414463"/>
            <a:chOff x="1071" y="2776"/>
            <a:chExt cx="3069" cy="1226"/>
          </a:xfrm>
        </p:grpSpPr>
        <p:sp>
          <p:nvSpPr>
            <p:cNvPr id="95314" name="Line 89"/>
            <p:cNvSpPr>
              <a:spLocks noChangeShapeType="1"/>
            </p:cNvSpPr>
            <p:nvPr/>
          </p:nvSpPr>
          <p:spPr bwMode="auto">
            <a:xfrm>
              <a:off x="2325" y="298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95315" name="Line 90"/>
            <p:cNvSpPr>
              <a:spLocks noChangeShapeType="1"/>
            </p:cNvSpPr>
            <p:nvPr/>
          </p:nvSpPr>
          <p:spPr bwMode="auto">
            <a:xfrm>
              <a:off x="2338" y="3523"/>
              <a:ext cx="0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grpSp>
          <p:nvGrpSpPr>
            <p:cNvPr id="95316" name="Group 94"/>
            <p:cNvGrpSpPr>
              <a:grpSpLocks/>
            </p:cNvGrpSpPr>
            <p:nvPr/>
          </p:nvGrpSpPr>
          <p:grpSpPr bwMode="auto">
            <a:xfrm>
              <a:off x="1071" y="3558"/>
              <a:ext cx="1274" cy="444"/>
              <a:chOff x="1323" y="2165"/>
              <a:chExt cx="1274" cy="444"/>
            </a:xfrm>
          </p:grpSpPr>
          <p:sp>
            <p:nvSpPr>
              <p:cNvPr id="95338" name="AutoShape 95"/>
              <p:cNvSpPr>
                <a:spLocks noChangeArrowheads="1"/>
              </p:cNvSpPr>
              <p:nvPr/>
            </p:nvSpPr>
            <p:spPr bwMode="auto">
              <a:xfrm>
                <a:off x="1716" y="2165"/>
                <a:ext cx="506" cy="444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39" name="Oval 96"/>
              <p:cNvSpPr>
                <a:spLocks noChangeArrowheads="1"/>
              </p:cNvSpPr>
              <p:nvPr/>
            </p:nvSpPr>
            <p:spPr bwMode="auto">
              <a:xfrm>
                <a:off x="1445" y="2252"/>
                <a:ext cx="60" cy="5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40" name="Line 97"/>
              <p:cNvSpPr>
                <a:spLocks noChangeShapeType="1"/>
              </p:cNvSpPr>
              <p:nvPr/>
            </p:nvSpPr>
            <p:spPr bwMode="auto">
              <a:xfrm>
                <a:off x="1323" y="2277"/>
                <a:ext cx="3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5341" name="Line 98"/>
              <p:cNvSpPr>
                <a:spLocks noChangeShapeType="1"/>
              </p:cNvSpPr>
              <p:nvPr/>
            </p:nvSpPr>
            <p:spPr bwMode="auto">
              <a:xfrm>
                <a:off x="2334" y="2372"/>
                <a:ext cx="2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5342" name="Line 99"/>
              <p:cNvSpPr>
                <a:spLocks noChangeShapeType="1"/>
              </p:cNvSpPr>
              <p:nvPr/>
            </p:nvSpPr>
            <p:spPr bwMode="auto">
              <a:xfrm>
                <a:off x="1484" y="2296"/>
                <a:ext cx="0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95343" name="Line 100"/>
              <p:cNvSpPr>
                <a:spLocks noChangeShapeType="1"/>
              </p:cNvSpPr>
              <p:nvPr/>
            </p:nvSpPr>
            <p:spPr bwMode="auto">
              <a:xfrm>
                <a:off x="1484" y="2471"/>
                <a:ext cx="2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95344" name="Oval 101"/>
              <p:cNvSpPr>
                <a:spLocks noChangeArrowheads="1"/>
              </p:cNvSpPr>
              <p:nvPr/>
            </p:nvSpPr>
            <p:spPr bwMode="auto">
              <a:xfrm>
                <a:off x="2212" y="2310"/>
                <a:ext cx="116" cy="11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5317" name="Group 104"/>
            <p:cNvGrpSpPr>
              <a:grpSpLocks/>
            </p:cNvGrpSpPr>
            <p:nvPr/>
          </p:nvGrpSpPr>
          <p:grpSpPr bwMode="auto">
            <a:xfrm>
              <a:off x="1071" y="2776"/>
              <a:ext cx="1253" cy="444"/>
              <a:chOff x="1323" y="1383"/>
              <a:chExt cx="1253" cy="444"/>
            </a:xfrm>
          </p:grpSpPr>
          <p:sp>
            <p:nvSpPr>
              <p:cNvPr id="95331" name="AutoShape 105"/>
              <p:cNvSpPr>
                <a:spLocks noChangeArrowheads="1"/>
              </p:cNvSpPr>
              <p:nvPr/>
            </p:nvSpPr>
            <p:spPr bwMode="auto">
              <a:xfrm>
                <a:off x="1716" y="1383"/>
                <a:ext cx="506" cy="444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32" name="Oval 106"/>
              <p:cNvSpPr>
                <a:spLocks noChangeArrowheads="1"/>
              </p:cNvSpPr>
              <p:nvPr/>
            </p:nvSpPr>
            <p:spPr bwMode="auto">
              <a:xfrm>
                <a:off x="1445" y="1470"/>
                <a:ext cx="60" cy="5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33" name="Line 107"/>
              <p:cNvSpPr>
                <a:spLocks noChangeShapeType="1"/>
              </p:cNvSpPr>
              <p:nvPr/>
            </p:nvSpPr>
            <p:spPr bwMode="auto">
              <a:xfrm>
                <a:off x="1323" y="1495"/>
                <a:ext cx="3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5334" name="Line 108"/>
              <p:cNvSpPr>
                <a:spLocks noChangeShapeType="1"/>
              </p:cNvSpPr>
              <p:nvPr/>
            </p:nvSpPr>
            <p:spPr bwMode="auto">
              <a:xfrm>
                <a:off x="2334" y="1590"/>
                <a:ext cx="2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5335" name="Line 109"/>
              <p:cNvSpPr>
                <a:spLocks noChangeShapeType="1"/>
              </p:cNvSpPr>
              <p:nvPr/>
            </p:nvSpPr>
            <p:spPr bwMode="auto">
              <a:xfrm>
                <a:off x="1484" y="1514"/>
                <a:ext cx="0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95336" name="Line 110"/>
              <p:cNvSpPr>
                <a:spLocks noChangeShapeType="1"/>
              </p:cNvSpPr>
              <p:nvPr/>
            </p:nvSpPr>
            <p:spPr bwMode="auto">
              <a:xfrm>
                <a:off x="1484" y="1689"/>
                <a:ext cx="2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95337" name="Oval 111"/>
              <p:cNvSpPr>
                <a:spLocks noChangeArrowheads="1"/>
              </p:cNvSpPr>
              <p:nvPr/>
            </p:nvSpPr>
            <p:spPr bwMode="auto">
              <a:xfrm>
                <a:off x="2212" y="1535"/>
                <a:ext cx="116" cy="11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5318" name="Group 113"/>
            <p:cNvGrpSpPr>
              <a:grpSpLocks/>
            </p:cNvGrpSpPr>
            <p:nvPr/>
          </p:nvGrpSpPr>
          <p:grpSpPr bwMode="auto">
            <a:xfrm>
              <a:off x="2337" y="3138"/>
              <a:ext cx="787" cy="488"/>
              <a:chOff x="2023" y="1588"/>
              <a:chExt cx="787" cy="488"/>
            </a:xfrm>
          </p:grpSpPr>
          <p:sp>
            <p:nvSpPr>
              <p:cNvPr id="95327" name="Line 114"/>
              <p:cNvSpPr>
                <a:spLocks noChangeShapeType="1"/>
              </p:cNvSpPr>
              <p:nvPr/>
            </p:nvSpPr>
            <p:spPr bwMode="auto">
              <a:xfrm>
                <a:off x="2023" y="1704"/>
                <a:ext cx="2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5328" name="Line 115"/>
              <p:cNvSpPr>
                <a:spLocks noChangeShapeType="1"/>
              </p:cNvSpPr>
              <p:nvPr/>
            </p:nvSpPr>
            <p:spPr bwMode="auto">
              <a:xfrm>
                <a:off x="2023" y="1984"/>
                <a:ext cx="2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5329" name="AutoShape 116"/>
              <p:cNvSpPr>
                <a:spLocks noChangeArrowheads="1"/>
              </p:cNvSpPr>
              <p:nvPr/>
            </p:nvSpPr>
            <p:spPr bwMode="auto">
              <a:xfrm>
                <a:off x="2227" y="1588"/>
                <a:ext cx="488" cy="488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30" name="Oval 117"/>
              <p:cNvSpPr>
                <a:spLocks noChangeArrowheads="1"/>
              </p:cNvSpPr>
              <p:nvPr/>
            </p:nvSpPr>
            <p:spPr bwMode="auto">
              <a:xfrm>
                <a:off x="2694" y="1765"/>
                <a:ext cx="116" cy="11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5319" name="Group 118"/>
            <p:cNvGrpSpPr>
              <a:grpSpLocks/>
            </p:cNvGrpSpPr>
            <p:nvPr/>
          </p:nvGrpSpPr>
          <p:grpSpPr bwMode="auto">
            <a:xfrm>
              <a:off x="3115" y="3244"/>
              <a:ext cx="1025" cy="488"/>
              <a:chOff x="2791" y="1704"/>
              <a:chExt cx="1025" cy="488"/>
            </a:xfrm>
          </p:grpSpPr>
          <p:sp>
            <p:nvSpPr>
              <p:cNvPr id="95320" name="Line 119"/>
              <p:cNvSpPr>
                <a:spLocks noChangeShapeType="1"/>
              </p:cNvSpPr>
              <p:nvPr/>
            </p:nvSpPr>
            <p:spPr bwMode="auto">
              <a:xfrm>
                <a:off x="3667" y="1945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95321" name="Line 120"/>
              <p:cNvSpPr>
                <a:spLocks noChangeShapeType="1"/>
              </p:cNvSpPr>
              <p:nvPr/>
            </p:nvSpPr>
            <p:spPr bwMode="auto">
              <a:xfrm>
                <a:off x="2924" y="1853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95322" name="Oval 121"/>
              <p:cNvSpPr>
                <a:spLocks noChangeAspect="1" noChangeArrowheads="1"/>
              </p:cNvSpPr>
              <p:nvPr/>
            </p:nvSpPr>
            <p:spPr bwMode="auto">
              <a:xfrm>
                <a:off x="2890" y="1800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23" name="Line 122"/>
              <p:cNvSpPr>
                <a:spLocks noChangeShapeType="1"/>
              </p:cNvSpPr>
              <p:nvPr/>
            </p:nvSpPr>
            <p:spPr bwMode="auto">
              <a:xfrm>
                <a:off x="2791" y="1835"/>
                <a:ext cx="2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5324" name="AutoShape 123"/>
              <p:cNvSpPr>
                <a:spLocks noChangeArrowheads="1"/>
              </p:cNvSpPr>
              <p:nvPr/>
            </p:nvSpPr>
            <p:spPr bwMode="auto">
              <a:xfrm>
                <a:off x="3088" y="1704"/>
                <a:ext cx="488" cy="488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25" name="Line 124"/>
              <p:cNvSpPr>
                <a:spLocks noChangeShapeType="1"/>
              </p:cNvSpPr>
              <p:nvPr/>
            </p:nvSpPr>
            <p:spPr bwMode="auto">
              <a:xfrm>
                <a:off x="2924" y="2097"/>
                <a:ext cx="1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95326" name="Oval 125"/>
              <p:cNvSpPr>
                <a:spLocks noChangeArrowheads="1"/>
              </p:cNvSpPr>
              <p:nvPr/>
            </p:nvSpPr>
            <p:spPr bwMode="auto">
              <a:xfrm>
                <a:off x="3573" y="1880"/>
                <a:ext cx="116" cy="11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5245" name="Text Box 127"/>
          <p:cNvSpPr txBox="1">
            <a:spLocks noChangeArrowheads="1"/>
          </p:cNvSpPr>
          <p:nvPr/>
        </p:nvSpPr>
        <p:spPr bwMode="auto">
          <a:xfrm>
            <a:off x="4071938" y="4995863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X</a:t>
            </a:r>
          </a:p>
        </p:txBody>
      </p:sp>
      <p:graphicFrame>
        <p:nvGraphicFramePr>
          <p:cNvPr id="302326" name="Group 246"/>
          <p:cNvGraphicFramePr>
            <a:graphicFrameLocks noGrp="1"/>
          </p:cNvGraphicFramePr>
          <p:nvPr>
            <p:ph sz="half" idx="1"/>
          </p:nvPr>
        </p:nvGraphicFramePr>
        <p:xfrm>
          <a:off x="534988" y="300038"/>
          <a:ext cx="8083550" cy="5951537"/>
        </p:xfrm>
        <a:graphic>
          <a:graphicData uri="http://schemas.openxmlformats.org/drawingml/2006/table">
            <a:tbl>
              <a:tblPr/>
              <a:tblGrid>
                <a:gridCol w="3913187"/>
                <a:gridCol w="2768600"/>
                <a:gridCol w="1401763"/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Summary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5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4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70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A+B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0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5272" name="Object 22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683500" y="1146175"/>
          <a:ext cx="3984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Equation" r:id="rId3" imgW="164957" imgH="203024" progId="Equation.3">
                  <p:embed/>
                </p:oleObj>
              </mc:Choice>
              <mc:Fallback>
                <p:oleObj name="Equation" r:id="rId3" imgW="164957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0" y="1146175"/>
                        <a:ext cx="39846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73" name="Group 234"/>
          <p:cNvGrpSpPr>
            <a:grpSpLocks/>
          </p:cNvGrpSpPr>
          <p:nvPr/>
        </p:nvGrpSpPr>
        <p:grpSpPr bwMode="auto">
          <a:xfrm>
            <a:off x="4727575" y="1133475"/>
            <a:ext cx="2241550" cy="530225"/>
            <a:chOff x="2947" y="619"/>
            <a:chExt cx="1412" cy="334"/>
          </a:xfrm>
        </p:grpSpPr>
        <p:sp>
          <p:nvSpPr>
            <p:cNvPr id="95308" name="AutoShape 179"/>
            <p:cNvSpPr>
              <a:spLocks noChangeArrowheads="1"/>
            </p:cNvSpPr>
            <p:nvPr/>
          </p:nvSpPr>
          <p:spPr bwMode="auto">
            <a:xfrm rot="-5400000">
              <a:off x="3468" y="668"/>
              <a:ext cx="302" cy="267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09" name="Line 180"/>
            <p:cNvSpPr>
              <a:spLocks noChangeShapeType="1"/>
            </p:cNvSpPr>
            <p:nvPr/>
          </p:nvSpPr>
          <p:spPr bwMode="auto">
            <a:xfrm rot="16200000" flipV="1">
              <a:off x="3345" y="657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5310" name="Line 181"/>
            <p:cNvSpPr>
              <a:spLocks noChangeShapeType="1"/>
            </p:cNvSpPr>
            <p:nvPr/>
          </p:nvSpPr>
          <p:spPr bwMode="auto">
            <a:xfrm rot="10800000" flipH="1">
              <a:off x="3853" y="801"/>
              <a:ext cx="2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5311" name="Oval 182"/>
            <p:cNvSpPr>
              <a:spLocks noChangeArrowheads="1"/>
            </p:cNvSpPr>
            <p:nvPr/>
          </p:nvSpPr>
          <p:spPr bwMode="auto">
            <a:xfrm rot="61599">
              <a:off x="3747" y="743"/>
              <a:ext cx="106" cy="1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12" name="Text Box 183"/>
            <p:cNvSpPr txBox="1">
              <a:spLocks noChangeArrowheads="1"/>
            </p:cNvSpPr>
            <p:nvPr/>
          </p:nvSpPr>
          <p:spPr bwMode="auto">
            <a:xfrm>
              <a:off x="2947" y="61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</p:txBody>
        </p:sp>
        <p:sp>
          <p:nvSpPr>
            <p:cNvPr id="95313" name="Text Box 184"/>
            <p:cNvSpPr txBox="1">
              <a:spLocks noChangeArrowheads="1"/>
            </p:cNvSpPr>
            <p:nvPr/>
          </p:nvSpPr>
          <p:spPr bwMode="auto">
            <a:xfrm>
              <a:off x="4104" y="62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X</a:t>
              </a:r>
            </a:p>
          </p:txBody>
        </p:sp>
      </p:grpSp>
      <p:grpSp>
        <p:nvGrpSpPr>
          <p:cNvPr id="95274" name="Group 248"/>
          <p:cNvGrpSpPr>
            <a:grpSpLocks/>
          </p:cNvGrpSpPr>
          <p:nvPr/>
        </p:nvGrpSpPr>
        <p:grpSpPr bwMode="auto">
          <a:xfrm>
            <a:off x="4967288" y="3105150"/>
            <a:ext cx="1741487" cy="1192213"/>
            <a:chOff x="3129" y="1956"/>
            <a:chExt cx="1097" cy="751"/>
          </a:xfrm>
        </p:grpSpPr>
        <p:grpSp>
          <p:nvGrpSpPr>
            <p:cNvPr id="95297" name="Group 200"/>
            <p:cNvGrpSpPr>
              <a:grpSpLocks/>
            </p:cNvGrpSpPr>
            <p:nvPr/>
          </p:nvGrpSpPr>
          <p:grpSpPr bwMode="auto">
            <a:xfrm>
              <a:off x="3253" y="2148"/>
              <a:ext cx="915" cy="405"/>
              <a:chOff x="1117" y="1289"/>
              <a:chExt cx="915" cy="405"/>
            </a:xfrm>
          </p:grpSpPr>
          <p:grpSp>
            <p:nvGrpSpPr>
              <p:cNvPr id="95301" name="Group 201"/>
              <p:cNvGrpSpPr>
                <a:grpSpLocks/>
              </p:cNvGrpSpPr>
              <p:nvPr/>
            </p:nvGrpSpPr>
            <p:grpSpPr bwMode="auto">
              <a:xfrm>
                <a:off x="1272" y="1289"/>
                <a:ext cx="527" cy="405"/>
                <a:chOff x="1272" y="1289"/>
                <a:chExt cx="527" cy="405"/>
              </a:xfrm>
            </p:grpSpPr>
            <p:sp>
              <p:nvSpPr>
                <p:cNvPr id="95305" name="Freeform 202"/>
                <p:cNvSpPr>
                  <a:spLocks/>
                </p:cNvSpPr>
                <p:nvPr/>
              </p:nvSpPr>
              <p:spPr bwMode="auto">
                <a:xfrm>
                  <a:off x="1289" y="1289"/>
                  <a:ext cx="510" cy="197"/>
                </a:xfrm>
                <a:custGeom>
                  <a:avLst/>
                  <a:gdLst>
                    <a:gd name="T0" fmla="*/ 0 w 335"/>
                    <a:gd name="T1" fmla="*/ 13 h 157"/>
                    <a:gd name="T2" fmla="*/ 239 w 335"/>
                    <a:gd name="T3" fmla="*/ 13 h 157"/>
                    <a:gd name="T4" fmla="*/ 446 w 335"/>
                    <a:gd name="T5" fmla="*/ 92 h 157"/>
                    <a:gd name="T6" fmla="*/ 510 w 335"/>
                    <a:gd name="T7" fmla="*/ 197 h 15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35"/>
                    <a:gd name="T13" fmla="*/ 0 h 157"/>
                    <a:gd name="T14" fmla="*/ 335 w 335"/>
                    <a:gd name="T15" fmla="*/ 157 h 15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35" h="157">
                      <a:moveTo>
                        <a:pt x="0" y="10"/>
                      </a:moveTo>
                      <a:cubicBezTo>
                        <a:pt x="54" y="5"/>
                        <a:pt x="108" y="0"/>
                        <a:pt x="157" y="10"/>
                      </a:cubicBezTo>
                      <a:cubicBezTo>
                        <a:pt x="206" y="20"/>
                        <a:pt x="263" y="49"/>
                        <a:pt x="293" y="73"/>
                      </a:cubicBezTo>
                      <a:cubicBezTo>
                        <a:pt x="323" y="97"/>
                        <a:pt x="329" y="127"/>
                        <a:pt x="335" y="157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95306" name="Freeform 203"/>
                <p:cNvSpPr>
                  <a:spLocks/>
                </p:cNvSpPr>
                <p:nvPr/>
              </p:nvSpPr>
              <p:spPr bwMode="auto">
                <a:xfrm flipV="1">
                  <a:off x="1285" y="1476"/>
                  <a:ext cx="511" cy="218"/>
                </a:xfrm>
                <a:custGeom>
                  <a:avLst/>
                  <a:gdLst>
                    <a:gd name="T0" fmla="*/ 0 w 335"/>
                    <a:gd name="T1" fmla="*/ 14 h 157"/>
                    <a:gd name="T2" fmla="*/ 239 w 335"/>
                    <a:gd name="T3" fmla="*/ 14 h 157"/>
                    <a:gd name="T4" fmla="*/ 447 w 335"/>
                    <a:gd name="T5" fmla="*/ 101 h 157"/>
                    <a:gd name="T6" fmla="*/ 511 w 335"/>
                    <a:gd name="T7" fmla="*/ 218 h 15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35"/>
                    <a:gd name="T13" fmla="*/ 0 h 157"/>
                    <a:gd name="T14" fmla="*/ 335 w 335"/>
                    <a:gd name="T15" fmla="*/ 157 h 15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35" h="157">
                      <a:moveTo>
                        <a:pt x="0" y="10"/>
                      </a:moveTo>
                      <a:cubicBezTo>
                        <a:pt x="54" y="5"/>
                        <a:pt x="108" y="0"/>
                        <a:pt x="157" y="10"/>
                      </a:cubicBezTo>
                      <a:cubicBezTo>
                        <a:pt x="206" y="20"/>
                        <a:pt x="263" y="49"/>
                        <a:pt x="293" y="73"/>
                      </a:cubicBezTo>
                      <a:cubicBezTo>
                        <a:pt x="323" y="97"/>
                        <a:pt x="329" y="127"/>
                        <a:pt x="335" y="157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95307" name="Freeform 204"/>
                <p:cNvSpPr>
                  <a:spLocks/>
                </p:cNvSpPr>
                <p:nvPr/>
              </p:nvSpPr>
              <p:spPr bwMode="auto">
                <a:xfrm>
                  <a:off x="1272" y="1299"/>
                  <a:ext cx="119" cy="384"/>
                </a:xfrm>
                <a:custGeom>
                  <a:avLst/>
                  <a:gdLst>
                    <a:gd name="T0" fmla="*/ 0 w 75"/>
                    <a:gd name="T1" fmla="*/ 0 h 261"/>
                    <a:gd name="T2" fmla="*/ 116 w 75"/>
                    <a:gd name="T3" fmla="*/ 215 h 261"/>
                    <a:gd name="T4" fmla="*/ 16 w 75"/>
                    <a:gd name="T5" fmla="*/ 384 h 261"/>
                    <a:gd name="T6" fmla="*/ 0 60000 65536"/>
                    <a:gd name="T7" fmla="*/ 0 60000 65536"/>
                    <a:gd name="T8" fmla="*/ 0 60000 65536"/>
                    <a:gd name="T9" fmla="*/ 0 w 75"/>
                    <a:gd name="T10" fmla="*/ 0 h 261"/>
                    <a:gd name="T11" fmla="*/ 75 w 75"/>
                    <a:gd name="T12" fmla="*/ 261 h 26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5" h="261">
                      <a:moveTo>
                        <a:pt x="0" y="0"/>
                      </a:moveTo>
                      <a:cubicBezTo>
                        <a:pt x="35" y="51"/>
                        <a:pt x="71" y="103"/>
                        <a:pt x="73" y="146"/>
                      </a:cubicBezTo>
                      <a:cubicBezTo>
                        <a:pt x="75" y="189"/>
                        <a:pt x="42" y="225"/>
                        <a:pt x="10" y="261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95302" name="Line 205"/>
              <p:cNvSpPr>
                <a:spLocks noChangeShapeType="1"/>
              </p:cNvSpPr>
              <p:nvPr/>
            </p:nvSpPr>
            <p:spPr bwMode="auto">
              <a:xfrm>
                <a:off x="1129" y="1578"/>
                <a:ext cx="23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5303" name="Line 206"/>
              <p:cNvSpPr>
                <a:spLocks noChangeShapeType="1"/>
              </p:cNvSpPr>
              <p:nvPr/>
            </p:nvSpPr>
            <p:spPr bwMode="auto">
              <a:xfrm>
                <a:off x="1791" y="1476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5304" name="Line 207"/>
              <p:cNvSpPr>
                <a:spLocks noChangeShapeType="1"/>
              </p:cNvSpPr>
              <p:nvPr/>
            </p:nvSpPr>
            <p:spPr bwMode="auto">
              <a:xfrm>
                <a:off x="1117" y="1397"/>
                <a:ext cx="23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95298" name="Text Box 208"/>
            <p:cNvSpPr txBox="1">
              <a:spLocks noChangeArrowheads="1"/>
            </p:cNvSpPr>
            <p:nvPr/>
          </p:nvSpPr>
          <p:spPr bwMode="auto">
            <a:xfrm>
              <a:off x="3151" y="2419"/>
              <a:ext cx="2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  <p:sp>
          <p:nvSpPr>
            <p:cNvPr id="95299" name="Text Box 209"/>
            <p:cNvSpPr txBox="1">
              <a:spLocks noChangeArrowheads="1"/>
            </p:cNvSpPr>
            <p:nvPr/>
          </p:nvSpPr>
          <p:spPr bwMode="auto">
            <a:xfrm>
              <a:off x="3129" y="1956"/>
              <a:ext cx="2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/>
                <a:t>A</a:t>
              </a:r>
            </a:p>
          </p:txBody>
        </p:sp>
        <p:sp>
          <p:nvSpPr>
            <p:cNvPr id="95300" name="Text Box 210"/>
            <p:cNvSpPr txBox="1">
              <a:spLocks noChangeArrowheads="1"/>
            </p:cNvSpPr>
            <p:nvPr/>
          </p:nvSpPr>
          <p:spPr bwMode="auto">
            <a:xfrm>
              <a:off x="3975" y="2018"/>
              <a:ext cx="2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</p:grpSp>
      <p:grpSp>
        <p:nvGrpSpPr>
          <p:cNvPr id="95275" name="Group 212"/>
          <p:cNvGrpSpPr>
            <a:grpSpLocks/>
          </p:cNvGrpSpPr>
          <p:nvPr/>
        </p:nvGrpSpPr>
        <p:grpSpPr bwMode="auto">
          <a:xfrm>
            <a:off x="5214938" y="4989513"/>
            <a:ext cx="1404937" cy="642937"/>
            <a:chOff x="4562" y="2996"/>
            <a:chExt cx="885" cy="405"/>
          </a:xfrm>
        </p:grpSpPr>
        <p:grpSp>
          <p:nvGrpSpPr>
            <p:cNvPr id="95288" name="Group 213"/>
            <p:cNvGrpSpPr>
              <a:grpSpLocks/>
            </p:cNvGrpSpPr>
            <p:nvPr/>
          </p:nvGrpSpPr>
          <p:grpSpPr bwMode="auto">
            <a:xfrm>
              <a:off x="4562" y="2996"/>
              <a:ext cx="885" cy="405"/>
              <a:chOff x="1117" y="1289"/>
              <a:chExt cx="915" cy="405"/>
            </a:xfrm>
          </p:grpSpPr>
          <p:grpSp>
            <p:nvGrpSpPr>
              <p:cNvPr id="95290" name="Group 214"/>
              <p:cNvGrpSpPr>
                <a:grpSpLocks/>
              </p:cNvGrpSpPr>
              <p:nvPr/>
            </p:nvGrpSpPr>
            <p:grpSpPr bwMode="auto">
              <a:xfrm>
                <a:off x="1272" y="1289"/>
                <a:ext cx="527" cy="405"/>
                <a:chOff x="1272" y="1289"/>
                <a:chExt cx="527" cy="405"/>
              </a:xfrm>
            </p:grpSpPr>
            <p:sp>
              <p:nvSpPr>
                <p:cNvPr id="95294" name="Freeform 215"/>
                <p:cNvSpPr>
                  <a:spLocks/>
                </p:cNvSpPr>
                <p:nvPr/>
              </p:nvSpPr>
              <p:spPr bwMode="auto">
                <a:xfrm>
                  <a:off x="1289" y="1289"/>
                  <a:ext cx="510" cy="197"/>
                </a:xfrm>
                <a:custGeom>
                  <a:avLst/>
                  <a:gdLst>
                    <a:gd name="T0" fmla="*/ 0 w 335"/>
                    <a:gd name="T1" fmla="*/ 13 h 157"/>
                    <a:gd name="T2" fmla="*/ 239 w 335"/>
                    <a:gd name="T3" fmla="*/ 13 h 157"/>
                    <a:gd name="T4" fmla="*/ 446 w 335"/>
                    <a:gd name="T5" fmla="*/ 92 h 157"/>
                    <a:gd name="T6" fmla="*/ 510 w 335"/>
                    <a:gd name="T7" fmla="*/ 197 h 15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35"/>
                    <a:gd name="T13" fmla="*/ 0 h 157"/>
                    <a:gd name="T14" fmla="*/ 335 w 335"/>
                    <a:gd name="T15" fmla="*/ 157 h 15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35" h="157">
                      <a:moveTo>
                        <a:pt x="0" y="10"/>
                      </a:moveTo>
                      <a:cubicBezTo>
                        <a:pt x="54" y="5"/>
                        <a:pt x="108" y="0"/>
                        <a:pt x="157" y="10"/>
                      </a:cubicBezTo>
                      <a:cubicBezTo>
                        <a:pt x="206" y="20"/>
                        <a:pt x="263" y="49"/>
                        <a:pt x="293" y="73"/>
                      </a:cubicBezTo>
                      <a:cubicBezTo>
                        <a:pt x="323" y="97"/>
                        <a:pt x="329" y="127"/>
                        <a:pt x="335" y="157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95295" name="Freeform 216"/>
                <p:cNvSpPr>
                  <a:spLocks/>
                </p:cNvSpPr>
                <p:nvPr/>
              </p:nvSpPr>
              <p:spPr bwMode="auto">
                <a:xfrm flipV="1">
                  <a:off x="1285" y="1476"/>
                  <a:ext cx="511" cy="218"/>
                </a:xfrm>
                <a:custGeom>
                  <a:avLst/>
                  <a:gdLst>
                    <a:gd name="T0" fmla="*/ 0 w 335"/>
                    <a:gd name="T1" fmla="*/ 14 h 157"/>
                    <a:gd name="T2" fmla="*/ 239 w 335"/>
                    <a:gd name="T3" fmla="*/ 14 h 157"/>
                    <a:gd name="T4" fmla="*/ 447 w 335"/>
                    <a:gd name="T5" fmla="*/ 101 h 157"/>
                    <a:gd name="T6" fmla="*/ 511 w 335"/>
                    <a:gd name="T7" fmla="*/ 218 h 15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35"/>
                    <a:gd name="T13" fmla="*/ 0 h 157"/>
                    <a:gd name="T14" fmla="*/ 335 w 335"/>
                    <a:gd name="T15" fmla="*/ 157 h 15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35" h="157">
                      <a:moveTo>
                        <a:pt x="0" y="10"/>
                      </a:moveTo>
                      <a:cubicBezTo>
                        <a:pt x="54" y="5"/>
                        <a:pt x="108" y="0"/>
                        <a:pt x="157" y="10"/>
                      </a:cubicBezTo>
                      <a:cubicBezTo>
                        <a:pt x="206" y="20"/>
                        <a:pt x="263" y="49"/>
                        <a:pt x="293" y="73"/>
                      </a:cubicBezTo>
                      <a:cubicBezTo>
                        <a:pt x="323" y="97"/>
                        <a:pt x="329" y="127"/>
                        <a:pt x="335" y="157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95296" name="Freeform 217"/>
                <p:cNvSpPr>
                  <a:spLocks/>
                </p:cNvSpPr>
                <p:nvPr/>
              </p:nvSpPr>
              <p:spPr bwMode="auto">
                <a:xfrm>
                  <a:off x="1272" y="1299"/>
                  <a:ext cx="119" cy="384"/>
                </a:xfrm>
                <a:custGeom>
                  <a:avLst/>
                  <a:gdLst>
                    <a:gd name="T0" fmla="*/ 0 w 75"/>
                    <a:gd name="T1" fmla="*/ 0 h 261"/>
                    <a:gd name="T2" fmla="*/ 116 w 75"/>
                    <a:gd name="T3" fmla="*/ 215 h 261"/>
                    <a:gd name="T4" fmla="*/ 16 w 75"/>
                    <a:gd name="T5" fmla="*/ 384 h 261"/>
                    <a:gd name="T6" fmla="*/ 0 60000 65536"/>
                    <a:gd name="T7" fmla="*/ 0 60000 65536"/>
                    <a:gd name="T8" fmla="*/ 0 60000 65536"/>
                    <a:gd name="T9" fmla="*/ 0 w 75"/>
                    <a:gd name="T10" fmla="*/ 0 h 261"/>
                    <a:gd name="T11" fmla="*/ 75 w 75"/>
                    <a:gd name="T12" fmla="*/ 261 h 26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5" h="261">
                      <a:moveTo>
                        <a:pt x="0" y="0"/>
                      </a:moveTo>
                      <a:cubicBezTo>
                        <a:pt x="35" y="51"/>
                        <a:pt x="71" y="103"/>
                        <a:pt x="73" y="146"/>
                      </a:cubicBezTo>
                      <a:cubicBezTo>
                        <a:pt x="75" y="189"/>
                        <a:pt x="42" y="225"/>
                        <a:pt x="10" y="261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95291" name="Line 218"/>
              <p:cNvSpPr>
                <a:spLocks noChangeShapeType="1"/>
              </p:cNvSpPr>
              <p:nvPr/>
            </p:nvSpPr>
            <p:spPr bwMode="auto">
              <a:xfrm>
                <a:off x="1129" y="1578"/>
                <a:ext cx="23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5292" name="Line 219"/>
              <p:cNvSpPr>
                <a:spLocks noChangeShapeType="1"/>
              </p:cNvSpPr>
              <p:nvPr/>
            </p:nvSpPr>
            <p:spPr bwMode="auto">
              <a:xfrm>
                <a:off x="1791" y="1476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5293" name="Line 220"/>
              <p:cNvSpPr>
                <a:spLocks noChangeShapeType="1"/>
              </p:cNvSpPr>
              <p:nvPr/>
            </p:nvSpPr>
            <p:spPr bwMode="auto">
              <a:xfrm>
                <a:off x="1117" y="1397"/>
                <a:ext cx="23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95289" name="Oval 221"/>
            <p:cNvSpPr>
              <a:spLocks noChangeArrowheads="1"/>
            </p:cNvSpPr>
            <p:nvPr/>
          </p:nvSpPr>
          <p:spPr bwMode="auto">
            <a:xfrm>
              <a:off x="5205" y="3132"/>
              <a:ext cx="116" cy="11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276" name="Text Box 222"/>
          <p:cNvSpPr txBox="1">
            <a:spLocks noChangeArrowheads="1"/>
          </p:cNvSpPr>
          <p:nvPr/>
        </p:nvSpPr>
        <p:spPr bwMode="auto">
          <a:xfrm>
            <a:off x="6505575" y="4762500"/>
            <a:ext cx="39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X</a:t>
            </a:r>
          </a:p>
        </p:txBody>
      </p:sp>
      <p:sp>
        <p:nvSpPr>
          <p:cNvPr id="95277" name="Text Box 223"/>
          <p:cNvSpPr txBox="1">
            <a:spLocks noChangeArrowheads="1"/>
          </p:cNvSpPr>
          <p:nvPr/>
        </p:nvSpPr>
        <p:spPr bwMode="auto">
          <a:xfrm>
            <a:off x="4948238" y="4681538"/>
            <a:ext cx="398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A</a:t>
            </a:r>
          </a:p>
        </p:txBody>
      </p:sp>
      <p:sp>
        <p:nvSpPr>
          <p:cNvPr id="95278" name="Text Box 224"/>
          <p:cNvSpPr txBox="1">
            <a:spLocks noChangeArrowheads="1"/>
          </p:cNvSpPr>
          <p:nvPr/>
        </p:nvSpPr>
        <p:spPr bwMode="auto">
          <a:xfrm>
            <a:off x="4964113" y="5432425"/>
            <a:ext cx="398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B</a:t>
            </a:r>
          </a:p>
        </p:txBody>
      </p:sp>
      <p:grpSp>
        <p:nvGrpSpPr>
          <p:cNvPr id="95279" name="Group 235"/>
          <p:cNvGrpSpPr>
            <a:grpSpLocks/>
          </p:cNvGrpSpPr>
          <p:nvPr/>
        </p:nvGrpSpPr>
        <p:grpSpPr bwMode="auto">
          <a:xfrm>
            <a:off x="4779963" y="1954213"/>
            <a:ext cx="2200275" cy="862012"/>
            <a:chOff x="2990" y="1210"/>
            <a:chExt cx="1386" cy="543"/>
          </a:xfrm>
        </p:grpSpPr>
        <p:sp>
          <p:nvSpPr>
            <p:cNvPr id="95281" name="Text Box 187"/>
            <p:cNvSpPr txBox="1">
              <a:spLocks noChangeArrowheads="1"/>
            </p:cNvSpPr>
            <p:nvPr/>
          </p:nvSpPr>
          <p:spPr bwMode="auto">
            <a:xfrm>
              <a:off x="4121" y="131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3E5AB2"/>
                  </a:solidFill>
                </a:rPr>
                <a:t>X</a:t>
              </a:r>
            </a:p>
          </p:txBody>
        </p:sp>
        <p:sp>
          <p:nvSpPr>
            <p:cNvPr id="95282" name="AutoShape 188"/>
            <p:cNvSpPr>
              <a:spLocks noChangeArrowheads="1"/>
            </p:cNvSpPr>
            <p:nvPr/>
          </p:nvSpPr>
          <p:spPr bwMode="auto">
            <a:xfrm>
              <a:off x="3439" y="1305"/>
              <a:ext cx="471" cy="409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3" name="Line 189"/>
            <p:cNvSpPr>
              <a:spLocks noChangeShapeType="1"/>
            </p:cNvSpPr>
            <p:nvPr/>
          </p:nvSpPr>
          <p:spPr bwMode="auto">
            <a:xfrm>
              <a:off x="3240" y="1404"/>
              <a:ext cx="1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5284" name="Line 190"/>
            <p:cNvSpPr>
              <a:spLocks noChangeShapeType="1"/>
            </p:cNvSpPr>
            <p:nvPr/>
          </p:nvSpPr>
          <p:spPr bwMode="auto">
            <a:xfrm>
              <a:off x="3239" y="1591"/>
              <a:ext cx="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5285" name="Line 191"/>
            <p:cNvSpPr>
              <a:spLocks noChangeShapeType="1"/>
            </p:cNvSpPr>
            <p:nvPr/>
          </p:nvSpPr>
          <p:spPr bwMode="auto">
            <a:xfrm>
              <a:off x="3907" y="1491"/>
              <a:ext cx="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5286" name="Text Box 225"/>
            <p:cNvSpPr txBox="1">
              <a:spLocks noChangeArrowheads="1"/>
            </p:cNvSpPr>
            <p:nvPr/>
          </p:nvSpPr>
          <p:spPr bwMode="auto">
            <a:xfrm>
              <a:off x="2991" y="1465"/>
              <a:ext cx="2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  <p:sp>
          <p:nvSpPr>
            <p:cNvPr id="95287" name="Text Box 226"/>
            <p:cNvSpPr txBox="1">
              <a:spLocks noChangeArrowheads="1"/>
            </p:cNvSpPr>
            <p:nvPr/>
          </p:nvSpPr>
          <p:spPr bwMode="auto">
            <a:xfrm>
              <a:off x="2990" y="1210"/>
              <a:ext cx="2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/>
                <a:t>A</a:t>
              </a:r>
            </a:p>
          </p:txBody>
        </p:sp>
      </p:grpSp>
      <p:graphicFrame>
        <p:nvGraphicFramePr>
          <p:cNvPr id="95280" name="Object 23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412038" y="5240338"/>
          <a:ext cx="10048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Equation" r:id="rId5" imgW="406048" imgH="203024" progId="Equation.3">
                  <p:embed/>
                </p:oleObj>
              </mc:Choice>
              <mc:Fallback>
                <p:oleObj name="Equation" r:id="rId5" imgW="40604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2038" y="5240338"/>
                        <a:ext cx="10048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600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962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A2F9868-F5AF-41A1-9CE6-2B63741C6450}" type="slidenum">
              <a:rPr lang="en-GB" b="0">
                <a:solidFill>
                  <a:schemeClr val="tx2"/>
                </a:solidFill>
              </a:rPr>
              <a:pPr eaLnBrk="1" hangingPunct="1"/>
              <a:t>92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938" y="808038"/>
            <a:ext cx="7391400" cy="609600"/>
          </a:xfrm>
        </p:spPr>
        <p:txBody>
          <a:bodyPr/>
          <a:lstStyle/>
          <a:p>
            <a:pPr algn="ctr" eaLnBrk="1" hangingPunct="1"/>
            <a:r>
              <a:rPr lang="en-GB" sz="3200" b="1" smtClean="0"/>
              <a:t>Universality of NOR gates</a:t>
            </a:r>
          </a:p>
        </p:txBody>
      </p:sp>
      <p:graphicFrame>
        <p:nvGraphicFramePr>
          <p:cNvPr id="256003" name="Object 3"/>
          <p:cNvGraphicFramePr>
            <a:graphicFrameLocks noChangeAspect="1"/>
          </p:cNvGraphicFramePr>
          <p:nvPr/>
        </p:nvGraphicFramePr>
        <p:xfrm>
          <a:off x="4954588" y="3022600"/>
          <a:ext cx="16779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9" name="Equation" r:id="rId3" imgW="685800" imgH="203200" progId="Equation.3">
                  <p:embed/>
                </p:oleObj>
              </mc:Choice>
              <mc:Fallback>
                <p:oleObj name="Equation" r:id="rId3" imgW="685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588" y="3022600"/>
                        <a:ext cx="16779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2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3.12</a:t>
            </a:r>
          </a:p>
        </p:txBody>
      </p:sp>
      <p:sp>
        <p:nvSpPr>
          <p:cNvPr id="256014" name="Text Box 14"/>
          <p:cNvSpPr txBox="1">
            <a:spLocks noChangeArrowheads="1"/>
          </p:cNvSpPr>
          <p:nvPr/>
        </p:nvSpPr>
        <p:spPr bwMode="auto">
          <a:xfrm>
            <a:off x="333375" y="1711325"/>
            <a:ext cx="84788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u="sng">
                <a:solidFill>
                  <a:srgbClr val="FF0000"/>
                </a:solidFill>
              </a:rPr>
              <a:t>NOT</a:t>
            </a:r>
            <a:r>
              <a:rPr lang="en-GB" b="0">
                <a:solidFill>
                  <a:srgbClr val="FF0000"/>
                </a:solidFill>
              </a:rPr>
              <a:t> Function can be implemented by </a:t>
            </a:r>
            <a:r>
              <a:rPr lang="en-GB" u="sng">
                <a:solidFill>
                  <a:srgbClr val="FF0000"/>
                </a:solidFill>
              </a:rPr>
              <a:t>NOR</a:t>
            </a:r>
            <a:r>
              <a:rPr lang="en-GB" b="0">
                <a:solidFill>
                  <a:srgbClr val="FF0000"/>
                </a:solidFill>
              </a:rPr>
              <a:t> gate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106613" y="2924175"/>
            <a:ext cx="2663825" cy="766763"/>
            <a:chOff x="1327" y="1842"/>
            <a:chExt cx="1678" cy="483"/>
          </a:xfrm>
        </p:grpSpPr>
        <p:sp>
          <p:nvSpPr>
            <p:cNvPr id="96266" name="Text Box 4"/>
            <p:cNvSpPr txBox="1">
              <a:spLocks noChangeArrowheads="1"/>
            </p:cNvSpPr>
            <p:nvPr/>
          </p:nvSpPr>
          <p:spPr bwMode="auto">
            <a:xfrm>
              <a:off x="1327" y="1842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2800"/>
                <a:t>A</a:t>
              </a:r>
            </a:p>
          </p:txBody>
        </p:sp>
        <p:grpSp>
          <p:nvGrpSpPr>
            <p:cNvPr id="96267" name="Group 23"/>
            <p:cNvGrpSpPr>
              <a:grpSpLocks/>
            </p:cNvGrpSpPr>
            <p:nvPr/>
          </p:nvGrpSpPr>
          <p:grpSpPr bwMode="auto">
            <a:xfrm>
              <a:off x="1651" y="1906"/>
              <a:ext cx="1354" cy="419"/>
              <a:chOff x="1493" y="3079"/>
              <a:chExt cx="1354" cy="419"/>
            </a:xfrm>
          </p:grpSpPr>
          <p:sp>
            <p:nvSpPr>
              <p:cNvPr id="96268" name="Line 10"/>
              <p:cNvSpPr>
                <a:spLocks noChangeShapeType="1"/>
              </p:cNvSpPr>
              <p:nvPr/>
            </p:nvSpPr>
            <p:spPr bwMode="auto">
              <a:xfrm>
                <a:off x="2551" y="327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6269" name="Oval 13"/>
              <p:cNvSpPr>
                <a:spLocks noChangeArrowheads="1"/>
              </p:cNvSpPr>
              <p:nvPr/>
            </p:nvSpPr>
            <p:spPr bwMode="auto">
              <a:xfrm>
                <a:off x="2456" y="3221"/>
                <a:ext cx="126" cy="126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270" name="AutoShape 15"/>
              <p:cNvSpPr>
                <a:spLocks noChangeArrowheads="1"/>
              </p:cNvSpPr>
              <p:nvPr/>
            </p:nvSpPr>
            <p:spPr bwMode="auto">
              <a:xfrm flipH="1">
                <a:off x="1906" y="3079"/>
                <a:ext cx="555" cy="419"/>
              </a:xfrm>
              <a:prstGeom prst="flowChartOnlineStorag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6271" name="Group 18"/>
              <p:cNvGrpSpPr>
                <a:grpSpLocks/>
              </p:cNvGrpSpPr>
              <p:nvPr/>
            </p:nvGrpSpPr>
            <p:grpSpPr bwMode="auto">
              <a:xfrm>
                <a:off x="1493" y="3146"/>
                <a:ext cx="482" cy="240"/>
                <a:chOff x="1631" y="1975"/>
                <a:chExt cx="482" cy="240"/>
              </a:xfrm>
            </p:grpSpPr>
            <p:sp>
              <p:nvSpPr>
                <p:cNvPr id="96272" name="Oval 19"/>
                <p:cNvSpPr>
                  <a:spLocks noChangeArrowheads="1"/>
                </p:cNvSpPr>
                <p:nvPr/>
              </p:nvSpPr>
              <p:spPr bwMode="auto">
                <a:xfrm>
                  <a:off x="1781" y="1975"/>
                  <a:ext cx="74" cy="6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273" name="Line 20"/>
                <p:cNvSpPr>
                  <a:spLocks noChangeShapeType="1"/>
                </p:cNvSpPr>
                <p:nvPr/>
              </p:nvSpPr>
              <p:spPr bwMode="auto">
                <a:xfrm>
                  <a:off x="1631" y="2003"/>
                  <a:ext cx="4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96274" name="Line 21"/>
                <p:cNvSpPr>
                  <a:spLocks noChangeShapeType="1"/>
                </p:cNvSpPr>
                <p:nvPr/>
              </p:nvSpPr>
              <p:spPr bwMode="auto">
                <a:xfrm>
                  <a:off x="1829" y="2023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  <p:sp>
              <p:nvSpPr>
                <p:cNvPr id="96275" name="Line 22"/>
                <p:cNvSpPr>
                  <a:spLocks noChangeShapeType="1"/>
                </p:cNvSpPr>
                <p:nvPr/>
              </p:nvSpPr>
              <p:spPr bwMode="auto">
                <a:xfrm>
                  <a:off x="1829" y="2215"/>
                  <a:ext cx="2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</p:grpSp>
        </p:grpSp>
      </p:grpSp>
      <p:sp>
        <p:nvSpPr>
          <p:cNvPr id="256025" name="AutoShape 25"/>
          <p:cNvSpPr>
            <a:spLocks noChangeArrowheads="1"/>
          </p:cNvSpPr>
          <p:nvPr/>
        </p:nvSpPr>
        <p:spPr bwMode="auto">
          <a:xfrm>
            <a:off x="3257550" y="4356100"/>
            <a:ext cx="5119688" cy="1247775"/>
          </a:xfrm>
          <a:prstGeom prst="wedgeRoundRectCallout">
            <a:avLst>
              <a:gd name="adj1" fmla="val -51056"/>
              <a:gd name="adj2" fmla="val -8269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b="0"/>
              <a:t>Inputs are shorted together, i.e. both inputs to the NOR gate are A</a:t>
            </a:r>
          </a:p>
        </p:txBody>
      </p:sp>
    </p:spTree>
    <p:extLst>
      <p:ext uri="{BB962C8B-B14F-4D97-AF65-F5344CB8AC3E}">
        <p14:creationId xmlns:p14="http://schemas.microsoft.com/office/powerpoint/2010/main" val="88065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14" grpId="0"/>
      <p:bldP spid="25602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972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F80079F-B1E7-4FF2-A780-82876BC768CF}" type="slidenum">
              <a:rPr lang="en-GB" b="0">
                <a:solidFill>
                  <a:schemeClr val="tx2"/>
                </a:solidFill>
              </a:rPr>
              <a:pPr eaLnBrk="1" hangingPunct="1"/>
              <a:t>93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938" y="808038"/>
            <a:ext cx="7391400" cy="609600"/>
          </a:xfrm>
        </p:spPr>
        <p:txBody>
          <a:bodyPr/>
          <a:lstStyle/>
          <a:p>
            <a:pPr algn="ctr" eaLnBrk="1" hangingPunct="1"/>
            <a:r>
              <a:rPr lang="en-GB" sz="3200" b="1" smtClean="0"/>
              <a:t>Universality of NOR gates</a:t>
            </a:r>
          </a:p>
        </p:txBody>
      </p:sp>
      <p:graphicFrame>
        <p:nvGraphicFramePr>
          <p:cNvPr id="257028" name="Object 4"/>
          <p:cNvGraphicFramePr>
            <a:graphicFrameLocks noChangeAspect="1"/>
          </p:cNvGraphicFramePr>
          <p:nvPr/>
        </p:nvGraphicFramePr>
        <p:xfrm>
          <a:off x="3759200" y="2708275"/>
          <a:ext cx="9636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Equation" r:id="rId3" imgW="393529" imgH="203112" progId="Equation.3">
                  <p:embed/>
                </p:oleObj>
              </mc:Choice>
              <mc:Fallback>
                <p:oleObj name="Equation" r:id="rId3" imgW="39352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2708275"/>
                        <a:ext cx="96361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0" name="Object 6"/>
          <p:cNvGraphicFramePr>
            <a:graphicFrameLocks noChangeAspect="1"/>
          </p:cNvGraphicFramePr>
          <p:nvPr/>
        </p:nvGraphicFramePr>
        <p:xfrm>
          <a:off x="5284788" y="2730500"/>
          <a:ext cx="2057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Equation" r:id="rId5" imgW="914400" imgH="228600" progId="Equation.3">
                  <p:embed/>
                </p:oleObj>
              </mc:Choice>
              <mc:Fallback>
                <p:oleObj name="Equation" r:id="rId5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2730500"/>
                        <a:ext cx="20574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7" name="Text Box 14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3.12</a:t>
            </a:r>
          </a:p>
        </p:txBody>
      </p:sp>
      <p:sp>
        <p:nvSpPr>
          <p:cNvPr id="257045" name="Text Box 21"/>
          <p:cNvSpPr txBox="1">
            <a:spLocks noChangeArrowheads="1"/>
          </p:cNvSpPr>
          <p:nvPr/>
        </p:nvSpPr>
        <p:spPr bwMode="auto">
          <a:xfrm>
            <a:off x="333375" y="1679575"/>
            <a:ext cx="84788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u="sng">
                <a:solidFill>
                  <a:srgbClr val="FF0000"/>
                </a:solidFill>
              </a:rPr>
              <a:t>OR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 b="0">
                <a:solidFill>
                  <a:srgbClr val="FF0000"/>
                </a:solidFill>
              </a:rPr>
              <a:t>Function can be implemented by </a:t>
            </a:r>
            <a:r>
              <a:rPr lang="en-GB" u="sng">
                <a:solidFill>
                  <a:srgbClr val="FF0000"/>
                </a:solidFill>
              </a:rPr>
              <a:t>NOR</a:t>
            </a:r>
            <a:r>
              <a:rPr lang="en-GB" b="0">
                <a:solidFill>
                  <a:srgbClr val="FF0000"/>
                </a:solidFill>
              </a:rPr>
              <a:t> gates alone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187575" y="3071813"/>
            <a:ext cx="2208213" cy="901700"/>
            <a:chOff x="1378" y="1935"/>
            <a:chExt cx="1391" cy="568"/>
          </a:xfrm>
        </p:grpSpPr>
        <p:sp>
          <p:nvSpPr>
            <p:cNvPr id="97299" name="Text Box 5"/>
            <p:cNvSpPr txBox="1">
              <a:spLocks noChangeArrowheads="1"/>
            </p:cNvSpPr>
            <p:nvPr/>
          </p:nvSpPr>
          <p:spPr bwMode="auto">
            <a:xfrm>
              <a:off x="1378" y="2215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B</a:t>
              </a:r>
            </a:p>
          </p:txBody>
        </p:sp>
        <p:sp>
          <p:nvSpPr>
            <p:cNvPr id="97300" name="Text Box 15"/>
            <p:cNvSpPr txBox="1">
              <a:spLocks noChangeArrowheads="1"/>
            </p:cNvSpPr>
            <p:nvPr/>
          </p:nvSpPr>
          <p:spPr bwMode="auto">
            <a:xfrm>
              <a:off x="1378" y="193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</p:txBody>
        </p:sp>
        <p:grpSp>
          <p:nvGrpSpPr>
            <p:cNvPr id="97301" name="Group 36"/>
            <p:cNvGrpSpPr>
              <a:grpSpLocks/>
            </p:cNvGrpSpPr>
            <p:nvPr/>
          </p:nvGrpSpPr>
          <p:grpSpPr bwMode="auto">
            <a:xfrm>
              <a:off x="1735" y="2032"/>
              <a:ext cx="1034" cy="419"/>
              <a:chOff x="1766" y="2074"/>
              <a:chExt cx="1034" cy="419"/>
            </a:xfrm>
          </p:grpSpPr>
          <p:sp>
            <p:nvSpPr>
              <p:cNvPr id="97302" name="Line 7"/>
              <p:cNvSpPr>
                <a:spLocks noChangeShapeType="1"/>
              </p:cNvSpPr>
              <p:nvPr/>
            </p:nvSpPr>
            <p:spPr bwMode="auto">
              <a:xfrm>
                <a:off x="2611" y="2280"/>
                <a:ext cx="1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7303" name="Oval 29"/>
              <p:cNvSpPr>
                <a:spLocks noChangeArrowheads="1"/>
              </p:cNvSpPr>
              <p:nvPr/>
            </p:nvSpPr>
            <p:spPr bwMode="auto">
              <a:xfrm>
                <a:off x="2477" y="2216"/>
                <a:ext cx="126" cy="126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04" name="AutoShape 30"/>
              <p:cNvSpPr>
                <a:spLocks noChangeArrowheads="1"/>
              </p:cNvSpPr>
              <p:nvPr/>
            </p:nvSpPr>
            <p:spPr bwMode="auto">
              <a:xfrm flipH="1">
                <a:off x="1927" y="2074"/>
                <a:ext cx="555" cy="419"/>
              </a:xfrm>
              <a:prstGeom prst="flowChartOnlineStorag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05" name="Line 33"/>
              <p:cNvSpPr>
                <a:spLocks noChangeShapeType="1"/>
              </p:cNvSpPr>
              <p:nvPr/>
            </p:nvSpPr>
            <p:spPr bwMode="auto">
              <a:xfrm>
                <a:off x="1766" y="2169"/>
                <a:ext cx="23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7306" name="Line 35"/>
              <p:cNvSpPr>
                <a:spLocks noChangeShapeType="1"/>
              </p:cNvSpPr>
              <p:nvPr/>
            </p:nvSpPr>
            <p:spPr bwMode="auto">
              <a:xfrm>
                <a:off x="1775" y="2391"/>
                <a:ext cx="2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4332288" y="3390900"/>
            <a:ext cx="2149475" cy="665163"/>
            <a:chOff x="1493" y="3079"/>
            <a:chExt cx="1354" cy="419"/>
          </a:xfrm>
        </p:grpSpPr>
        <p:sp>
          <p:nvSpPr>
            <p:cNvPr id="97291" name="Line 38"/>
            <p:cNvSpPr>
              <a:spLocks noChangeShapeType="1"/>
            </p:cNvSpPr>
            <p:nvPr/>
          </p:nvSpPr>
          <p:spPr bwMode="auto">
            <a:xfrm>
              <a:off x="2551" y="3278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7292" name="Oval 39"/>
            <p:cNvSpPr>
              <a:spLocks noChangeArrowheads="1"/>
            </p:cNvSpPr>
            <p:nvPr/>
          </p:nvSpPr>
          <p:spPr bwMode="auto">
            <a:xfrm>
              <a:off x="2456" y="3221"/>
              <a:ext cx="126" cy="12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3" name="AutoShape 40"/>
            <p:cNvSpPr>
              <a:spLocks noChangeArrowheads="1"/>
            </p:cNvSpPr>
            <p:nvPr/>
          </p:nvSpPr>
          <p:spPr bwMode="auto">
            <a:xfrm flipH="1">
              <a:off x="1906" y="3079"/>
              <a:ext cx="555" cy="419"/>
            </a:xfrm>
            <a:prstGeom prst="flowChartOnlineStorag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7294" name="Group 41"/>
            <p:cNvGrpSpPr>
              <a:grpSpLocks/>
            </p:cNvGrpSpPr>
            <p:nvPr/>
          </p:nvGrpSpPr>
          <p:grpSpPr bwMode="auto">
            <a:xfrm>
              <a:off x="1493" y="3146"/>
              <a:ext cx="482" cy="240"/>
              <a:chOff x="1631" y="1975"/>
              <a:chExt cx="482" cy="240"/>
            </a:xfrm>
          </p:grpSpPr>
          <p:sp>
            <p:nvSpPr>
              <p:cNvPr id="97295" name="Oval 42"/>
              <p:cNvSpPr>
                <a:spLocks noChangeArrowheads="1"/>
              </p:cNvSpPr>
              <p:nvPr/>
            </p:nvSpPr>
            <p:spPr bwMode="auto">
              <a:xfrm>
                <a:off x="1781" y="1975"/>
                <a:ext cx="74" cy="6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296" name="Line 43"/>
              <p:cNvSpPr>
                <a:spLocks noChangeShapeType="1"/>
              </p:cNvSpPr>
              <p:nvPr/>
            </p:nvSpPr>
            <p:spPr bwMode="auto">
              <a:xfrm>
                <a:off x="1631" y="2003"/>
                <a:ext cx="4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7297" name="Line 44"/>
              <p:cNvSpPr>
                <a:spLocks noChangeShapeType="1"/>
              </p:cNvSpPr>
              <p:nvPr/>
            </p:nvSpPr>
            <p:spPr bwMode="auto">
              <a:xfrm>
                <a:off x="1829" y="2023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97298" name="Line 45"/>
              <p:cNvSpPr>
                <a:spLocks noChangeShapeType="1"/>
              </p:cNvSpPr>
              <p:nvPr/>
            </p:nvSpPr>
            <p:spPr bwMode="auto">
              <a:xfrm>
                <a:off x="1829" y="2215"/>
                <a:ext cx="2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96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45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983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1AE389F-0D11-43DD-A981-3420192B62F7}" type="slidenum">
              <a:rPr lang="en-GB" b="0">
                <a:solidFill>
                  <a:schemeClr val="tx2"/>
                </a:solidFill>
              </a:rPr>
              <a:pPr eaLnBrk="1" hangingPunct="1"/>
              <a:t>94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25" y="674688"/>
            <a:ext cx="7391400" cy="609600"/>
          </a:xfrm>
        </p:spPr>
        <p:txBody>
          <a:bodyPr/>
          <a:lstStyle/>
          <a:p>
            <a:pPr algn="ctr" eaLnBrk="1" hangingPunct="1"/>
            <a:r>
              <a:rPr lang="en-GB" sz="3200" b="1" smtClean="0"/>
              <a:t>Universality of NOR gates</a:t>
            </a:r>
          </a:p>
        </p:txBody>
      </p:sp>
      <p:sp>
        <p:nvSpPr>
          <p:cNvPr id="98309" name="Text Box 3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3.12</a:t>
            </a:r>
          </a:p>
        </p:txBody>
      </p:sp>
      <p:sp>
        <p:nvSpPr>
          <p:cNvPr id="258061" name="Text Box 13"/>
          <p:cNvSpPr txBox="1">
            <a:spLocks noChangeArrowheads="1"/>
          </p:cNvSpPr>
          <p:nvPr/>
        </p:nvSpPr>
        <p:spPr bwMode="auto">
          <a:xfrm>
            <a:off x="996950" y="4675188"/>
            <a:ext cx="21256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0">
                <a:solidFill>
                  <a:srgbClr val="0000FF"/>
                </a:solidFill>
              </a:rPr>
              <a:t>Alternative Representationof </a:t>
            </a:r>
            <a:r>
              <a:rPr lang="en-GB" b="0">
                <a:solidFill>
                  <a:srgbClr val="FF0000"/>
                </a:solidFill>
              </a:rPr>
              <a:t>AND</a:t>
            </a:r>
            <a:r>
              <a:rPr lang="en-GB" b="0">
                <a:solidFill>
                  <a:srgbClr val="0000FF"/>
                </a:solidFill>
              </a:rPr>
              <a:t> gate</a:t>
            </a:r>
          </a:p>
        </p:txBody>
      </p:sp>
      <p:sp>
        <p:nvSpPr>
          <p:cNvPr id="258067" name="Text Box 19"/>
          <p:cNvSpPr txBox="1">
            <a:spLocks noChangeArrowheads="1"/>
          </p:cNvSpPr>
          <p:nvPr/>
        </p:nvSpPr>
        <p:spPr bwMode="auto">
          <a:xfrm>
            <a:off x="1957388" y="21113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A</a:t>
            </a:r>
          </a:p>
        </p:txBody>
      </p:sp>
      <p:sp>
        <p:nvSpPr>
          <p:cNvPr id="258074" name="Text Box 26"/>
          <p:cNvSpPr txBox="1">
            <a:spLocks noChangeArrowheads="1"/>
          </p:cNvSpPr>
          <p:nvPr/>
        </p:nvSpPr>
        <p:spPr bwMode="auto">
          <a:xfrm>
            <a:off x="1957388" y="33528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B</a:t>
            </a:r>
          </a:p>
        </p:txBody>
      </p:sp>
      <p:graphicFrame>
        <p:nvGraphicFramePr>
          <p:cNvPr id="258077" name="Object 29"/>
          <p:cNvGraphicFramePr>
            <a:graphicFrameLocks noChangeAspect="1"/>
          </p:cNvGraphicFramePr>
          <p:nvPr/>
        </p:nvGraphicFramePr>
        <p:xfrm>
          <a:off x="4130675" y="2006600"/>
          <a:ext cx="4492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Equation" r:id="rId3" imgW="203024" imgH="203024" progId="Equation.3">
                  <p:embed/>
                </p:oleObj>
              </mc:Choice>
              <mc:Fallback>
                <p:oleObj name="Equation" r:id="rId3" imgW="203024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675" y="2006600"/>
                        <a:ext cx="4492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78" name="Object 30"/>
          <p:cNvGraphicFramePr>
            <a:graphicFrameLocks noChangeAspect="1"/>
          </p:cNvGraphicFramePr>
          <p:nvPr/>
        </p:nvGraphicFramePr>
        <p:xfrm>
          <a:off x="4132263" y="3248025"/>
          <a:ext cx="3365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Equation" r:id="rId5" imgW="152268" imgH="203024" progId="Equation.3">
                  <p:embed/>
                </p:oleObj>
              </mc:Choice>
              <mc:Fallback>
                <p:oleObj name="Equation" r:id="rId5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3" y="3248025"/>
                        <a:ext cx="3365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82" name="Object 34"/>
          <p:cNvGraphicFramePr>
            <a:graphicFrameLocks noChangeAspect="1"/>
          </p:cNvGraphicFramePr>
          <p:nvPr/>
        </p:nvGraphicFramePr>
        <p:xfrm>
          <a:off x="5772150" y="2301875"/>
          <a:ext cx="272573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Equation" r:id="rId7" imgW="1193800" imgH="228600" progId="Equation.3">
                  <p:embed/>
                </p:oleObj>
              </mc:Choice>
              <mc:Fallback>
                <p:oleObj name="Equation" r:id="rId7" imgW="119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2301875"/>
                        <a:ext cx="2725738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91" name="Text Box 43"/>
          <p:cNvSpPr txBox="1">
            <a:spLocks noChangeArrowheads="1"/>
          </p:cNvSpPr>
          <p:nvPr/>
        </p:nvSpPr>
        <p:spPr bwMode="auto">
          <a:xfrm>
            <a:off x="333375" y="1512888"/>
            <a:ext cx="84788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u="sng">
                <a:solidFill>
                  <a:srgbClr val="FF0000"/>
                </a:solidFill>
              </a:rPr>
              <a:t>AND</a:t>
            </a:r>
            <a:r>
              <a:rPr lang="en-GB" b="0">
                <a:solidFill>
                  <a:srgbClr val="FF0000"/>
                </a:solidFill>
              </a:rPr>
              <a:t> Function can be implemented by </a:t>
            </a:r>
            <a:r>
              <a:rPr lang="en-GB" u="sng">
                <a:solidFill>
                  <a:srgbClr val="FF0000"/>
                </a:solidFill>
              </a:rPr>
              <a:t>NOR</a:t>
            </a:r>
            <a:r>
              <a:rPr lang="en-GB" b="0">
                <a:solidFill>
                  <a:srgbClr val="FF0000"/>
                </a:solidFill>
              </a:rPr>
              <a:t> gates alone</a:t>
            </a: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3043238" y="4851400"/>
            <a:ext cx="525462" cy="536575"/>
            <a:chOff x="1917" y="3056"/>
            <a:chExt cx="331" cy="338"/>
          </a:xfrm>
        </p:grpSpPr>
        <p:sp>
          <p:nvSpPr>
            <p:cNvPr id="98356" name="Line 7"/>
            <p:cNvSpPr>
              <a:spLocks noChangeShapeType="1"/>
            </p:cNvSpPr>
            <p:nvPr/>
          </p:nvSpPr>
          <p:spPr bwMode="auto">
            <a:xfrm>
              <a:off x="1928" y="3112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8357" name="Line 8"/>
            <p:cNvSpPr>
              <a:spLocks noChangeShapeType="1"/>
            </p:cNvSpPr>
            <p:nvPr/>
          </p:nvSpPr>
          <p:spPr bwMode="auto">
            <a:xfrm>
              <a:off x="1917" y="3348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8358" name="Oval 11"/>
            <p:cNvSpPr>
              <a:spLocks noChangeArrowheads="1"/>
            </p:cNvSpPr>
            <p:nvPr/>
          </p:nvSpPr>
          <p:spPr bwMode="auto">
            <a:xfrm>
              <a:off x="2132" y="3278"/>
              <a:ext cx="116" cy="1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59" name="Oval 12"/>
            <p:cNvSpPr>
              <a:spLocks noChangeArrowheads="1"/>
            </p:cNvSpPr>
            <p:nvPr/>
          </p:nvSpPr>
          <p:spPr bwMode="auto">
            <a:xfrm>
              <a:off x="2130" y="3056"/>
              <a:ext cx="116" cy="1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3460750" y="4754563"/>
            <a:ext cx="1404938" cy="727075"/>
            <a:chOff x="2180" y="2995"/>
            <a:chExt cx="885" cy="458"/>
          </a:xfrm>
        </p:grpSpPr>
        <p:sp>
          <p:nvSpPr>
            <p:cNvPr id="98353" name="Line 9"/>
            <p:cNvSpPr>
              <a:spLocks noChangeShapeType="1"/>
            </p:cNvSpPr>
            <p:nvPr/>
          </p:nvSpPr>
          <p:spPr bwMode="auto">
            <a:xfrm>
              <a:off x="2831" y="3220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8354" name="Oval 10"/>
            <p:cNvSpPr>
              <a:spLocks noChangeArrowheads="1"/>
            </p:cNvSpPr>
            <p:nvPr/>
          </p:nvSpPr>
          <p:spPr bwMode="auto">
            <a:xfrm>
              <a:off x="2711" y="3165"/>
              <a:ext cx="116" cy="1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55" name="AutoShape 45"/>
            <p:cNvSpPr>
              <a:spLocks noChangeArrowheads="1"/>
            </p:cNvSpPr>
            <p:nvPr/>
          </p:nvSpPr>
          <p:spPr bwMode="auto">
            <a:xfrm rot="10800000">
              <a:off x="2180" y="2995"/>
              <a:ext cx="523" cy="458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5835650" y="4714875"/>
            <a:ext cx="1422400" cy="774700"/>
            <a:chOff x="3676" y="2970"/>
            <a:chExt cx="896" cy="488"/>
          </a:xfrm>
        </p:grpSpPr>
        <p:sp>
          <p:nvSpPr>
            <p:cNvPr id="98349" name="AutoShape 6"/>
            <p:cNvSpPr>
              <a:spLocks noChangeArrowheads="1"/>
            </p:cNvSpPr>
            <p:nvPr/>
          </p:nvSpPr>
          <p:spPr bwMode="auto">
            <a:xfrm>
              <a:off x="3869" y="2970"/>
              <a:ext cx="488" cy="488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50" name="Line 46"/>
            <p:cNvSpPr>
              <a:spLocks noChangeShapeType="1"/>
            </p:cNvSpPr>
            <p:nvPr/>
          </p:nvSpPr>
          <p:spPr bwMode="auto">
            <a:xfrm>
              <a:off x="3676" y="3117"/>
              <a:ext cx="1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8351" name="Line 47"/>
            <p:cNvSpPr>
              <a:spLocks noChangeShapeType="1"/>
            </p:cNvSpPr>
            <p:nvPr/>
          </p:nvSpPr>
          <p:spPr bwMode="auto">
            <a:xfrm>
              <a:off x="3686" y="3328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8352" name="Line 48"/>
            <p:cNvSpPr>
              <a:spLocks noChangeShapeType="1"/>
            </p:cNvSpPr>
            <p:nvPr/>
          </p:nvSpPr>
          <p:spPr bwMode="auto">
            <a:xfrm>
              <a:off x="4371" y="3208"/>
              <a:ext cx="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58097" name="AutoShape 49"/>
          <p:cNvSpPr>
            <a:spLocks noChangeArrowheads="1"/>
          </p:cNvSpPr>
          <p:nvPr/>
        </p:nvSpPr>
        <p:spPr bwMode="auto">
          <a:xfrm>
            <a:off x="5037138" y="4887913"/>
            <a:ext cx="565150" cy="415925"/>
          </a:xfrm>
          <a:prstGeom prst="leftRightArrow">
            <a:avLst>
              <a:gd name="adj1" fmla="val 50000"/>
              <a:gd name="adj2" fmla="val 27176"/>
            </a:avLst>
          </a:prstGeom>
          <a:solidFill>
            <a:srgbClr val="FF0000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2371725" y="2228850"/>
            <a:ext cx="2149475" cy="665163"/>
            <a:chOff x="1493" y="3079"/>
            <a:chExt cx="1354" cy="419"/>
          </a:xfrm>
        </p:grpSpPr>
        <p:sp>
          <p:nvSpPr>
            <p:cNvPr id="98341" name="Line 51"/>
            <p:cNvSpPr>
              <a:spLocks noChangeShapeType="1"/>
            </p:cNvSpPr>
            <p:nvPr/>
          </p:nvSpPr>
          <p:spPr bwMode="auto">
            <a:xfrm>
              <a:off x="2551" y="3278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8342" name="Oval 52"/>
            <p:cNvSpPr>
              <a:spLocks noChangeArrowheads="1"/>
            </p:cNvSpPr>
            <p:nvPr/>
          </p:nvSpPr>
          <p:spPr bwMode="auto">
            <a:xfrm>
              <a:off x="2456" y="3221"/>
              <a:ext cx="126" cy="12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3" name="AutoShape 53"/>
            <p:cNvSpPr>
              <a:spLocks noChangeArrowheads="1"/>
            </p:cNvSpPr>
            <p:nvPr/>
          </p:nvSpPr>
          <p:spPr bwMode="auto">
            <a:xfrm flipH="1">
              <a:off x="1906" y="3079"/>
              <a:ext cx="555" cy="419"/>
            </a:xfrm>
            <a:prstGeom prst="flowChartOnlineStorag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344" name="Group 54"/>
            <p:cNvGrpSpPr>
              <a:grpSpLocks/>
            </p:cNvGrpSpPr>
            <p:nvPr/>
          </p:nvGrpSpPr>
          <p:grpSpPr bwMode="auto">
            <a:xfrm>
              <a:off x="1493" y="3146"/>
              <a:ext cx="482" cy="240"/>
              <a:chOff x="1631" y="1975"/>
              <a:chExt cx="482" cy="240"/>
            </a:xfrm>
          </p:grpSpPr>
          <p:sp>
            <p:nvSpPr>
              <p:cNvPr id="98345" name="Oval 55"/>
              <p:cNvSpPr>
                <a:spLocks noChangeArrowheads="1"/>
              </p:cNvSpPr>
              <p:nvPr/>
            </p:nvSpPr>
            <p:spPr bwMode="auto">
              <a:xfrm>
                <a:off x="1781" y="1975"/>
                <a:ext cx="74" cy="6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46" name="Line 56"/>
              <p:cNvSpPr>
                <a:spLocks noChangeShapeType="1"/>
              </p:cNvSpPr>
              <p:nvPr/>
            </p:nvSpPr>
            <p:spPr bwMode="auto">
              <a:xfrm>
                <a:off x="1631" y="2003"/>
                <a:ext cx="4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8347" name="Line 57"/>
              <p:cNvSpPr>
                <a:spLocks noChangeShapeType="1"/>
              </p:cNvSpPr>
              <p:nvPr/>
            </p:nvSpPr>
            <p:spPr bwMode="auto">
              <a:xfrm>
                <a:off x="1829" y="2023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98348" name="Line 58"/>
              <p:cNvSpPr>
                <a:spLocks noChangeShapeType="1"/>
              </p:cNvSpPr>
              <p:nvPr/>
            </p:nvSpPr>
            <p:spPr bwMode="auto">
              <a:xfrm>
                <a:off x="1829" y="2215"/>
                <a:ext cx="2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</p:grp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2406650" y="3475038"/>
            <a:ext cx="2149475" cy="665162"/>
            <a:chOff x="1493" y="3079"/>
            <a:chExt cx="1354" cy="419"/>
          </a:xfrm>
        </p:grpSpPr>
        <p:sp>
          <p:nvSpPr>
            <p:cNvPr id="98333" name="Line 60"/>
            <p:cNvSpPr>
              <a:spLocks noChangeShapeType="1"/>
            </p:cNvSpPr>
            <p:nvPr/>
          </p:nvSpPr>
          <p:spPr bwMode="auto">
            <a:xfrm>
              <a:off x="2551" y="3278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8334" name="Oval 61"/>
            <p:cNvSpPr>
              <a:spLocks noChangeArrowheads="1"/>
            </p:cNvSpPr>
            <p:nvPr/>
          </p:nvSpPr>
          <p:spPr bwMode="auto">
            <a:xfrm>
              <a:off x="2456" y="3221"/>
              <a:ext cx="126" cy="12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5" name="AutoShape 62"/>
            <p:cNvSpPr>
              <a:spLocks noChangeArrowheads="1"/>
            </p:cNvSpPr>
            <p:nvPr/>
          </p:nvSpPr>
          <p:spPr bwMode="auto">
            <a:xfrm flipH="1">
              <a:off x="1906" y="3079"/>
              <a:ext cx="555" cy="419"/>
            </a:xfrm>
            <a:prstGeom prst="flowChartOnlineStorag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336" name="Group 63"/>
            <p:cNvGrpSpPr>
              <a:grpSpLocks/>
            </p:cNvGrpSpPr>
            <p:nvPr/>
          </p:nvGrpSpPr>
          <p:grpSpPr bwMode="auto">
            <a:xfrm>
              <a:off x="1493" y="3146"/>
              <a:ext cx="482" cy="240"/>
              <a:chOff x="1631" y="1975"/>
              <a:chExt cx="482" cy="240"/>
            </a:xfrm>
          </p:grpSpPr>
          <p:sp>
            <p:nvSpPr>
              <p:cNvPr id="98337" name="Oval 64"/>
              <p:cNvSpPr>
                <a:spLocks noChangeArrowheads="1"/>
              </p:cNvSpPr>
              <p:nvPr/>
            </p:nvSpPr>
            <p:spPr bwMode="auto">
              <a:xfrm>
                <a:off x="1781" y="1975"/>
                <a:ext cx="74" cy="6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38" name="Line 65"/>
              <p:cNvSpPr>
                <a:spLocks noChangeShapeType="1"/>
              </p:cNvSpPr>
              <p:nvPr/>
            </p:nvSpPr>
            <p:spPr bwMode="auto">
              <a:xfrm>
                <a:off x="1631" y="2003"/>
                <a:ext cx="4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8339" name="Line 66"/>
              <p:cNvSpPr>
                <a:spLocks noChangeShapeType="1"/>
              </p:cNvSpPr>
              <p:nvPr/>
            </p:nvSpPr>
            <p:spPr bwMode="auto">
              <a:xfrm>
                <a:off x="1829" y="2023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98340" name="Line 67"/>
              <p:cNvSpPr>
                <a:spLocks noChangeShapeType="1"/>
              </p:cNvSpPr>
              <p:nvPr/>
            </p:nvSpPr>
            <p:spPr bwMode="auto">
              <a:xfrm>
                <a:off x="1829" y="2215"/>
                <a:ext cx="2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</p:grpSp>
      <p:grpSp>
        <p:nvGrpSpPr>
          <p:cNvPr id="9" name="Group 80"/>
          <p:cNvGrpSpPr>
            <a:grpSpLocks/>
          </p:cNvGrpSpPr>
          <p:nvPr/>
        </p:nvGrpSpPr>
        <p:grpSpPr bwMode="auto">
          <a:xfrm>
            <a:off x="4537075" y="2559050"/>
            <a:ext cx="1654175" cy="1247775"/>
            <a:chOff x="2858" y="1612"/>
            <a:chExt cx="1042" cy="786"/>
          </a:xfrm>
        </p:grpSpPr>
        <p:grpSp>
          <p:nvGrpSpPr>
            <p:cNvPr id="98325" name="Group 68"/>
            <p:cNvGrpSpPr>
              <a:grpSpLocks/>
            </p:cNvGrpSpPr>
            <p:nvPr/>
          </p:nvGrpSpPr>
          <p:grpSpPr bwMode="auto">
            <a:xfrm>
              <a:off x="2866" y="1780"/>
              <a:ext cx="1034" cy="419"/>
              <a:chOff x="1766" y="2074"/>
              <a:chExt cx="1034" cy="419"/>
            </a:xfrm>
          </p:grpSpPr>
          <p:sp>
            <p:nvSpPr>
              <p:cNvPr id="98328" name="Line 69"/>
              <p:cNvSpPr>
                <a:spLocks noChangeShapeType="1"/>
              </p:cNvSpPr>
              <p:nvPr/>
            </p:nvSpPr>
            <p:spPr bwMode="auto">
              <a:xfrm>
                <a:off x="2611" y="2280"/>
                <a:ext cx="1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8329" name="Oval 70"/>
              <p:cNvSpPr>
                <a:spLocks noChangeArrowheads="1"/>
              </p:cNvSpPr>
              <p:nvPr/>
            </p:nvSpPr>
            <p:spPr bwMode="auto">
              <a:xfrm>
                <a:off x="2477" y="2216"/>
                <a:ext cx="126" cy="126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30" name="AutoShape 71"/>
              <p:cNvSpPr>
                <a:spLocks noChangeArrowheads="1"/>
              </p:cNvSpPr>
              <p:nvPr/>
            </p:nvSpPr>
            <p:spPr bwMode="auto">
              <a:xfrm flipH="1">
                <a:off x="1927" y="2074"/>
                <a:ext cx="555" cy="419"/>
              </a:xfrm>
              <a:prstGeom prst="flowChartOnlineStorag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31" name="Line 72"/>
              <p:cNvSpPr>
                <a:spLocks noChangeShapeType="1"/>
              </p:cNvSpPr>
              <p:nvPr/>
            </p:nvSpPr>
            <p:spPr bwMode="auto">
              <a:xfrm>
                <a:off x="1766" y="2169"/>
                <a:ext cx="23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8332" name="Line 73"/>
              <p:cNvSpPr>
                <a:spLocks noChangeShapeType="1"/>
              </p:cNvSpPr>
              <p:nvPr/>
            </p:nvSpPr>
            <p:spPr bwMode="auto">
              <a:xfrm>
                <a:off x="1775" y="2391"/>
                <a:ext cx="2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sp>
          <p:nvSpPr>
            <p:cNvPr id="98326" name="Line 74"/>
            <p:cNvSpPr>
              <a:spLocks noChangeShapeType="1"/>
            </p:cNvSpPr>
            <p:nvPr/>
          </p:nvSpPr>
          <p:spPr bwMode="auto">
            <a:xfrm>
              <a:off x="2858" y="161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8327" name="Line 75"/>
            <p:cNvSpPr>
              <a:spLocks noChangeShapeType="1"/>
            </p:cNvSpPr>
            <p:nvPr/>
          </p:nvSpPr>
          <p:spPr bwMode="auto">
            <a:xfrm>
              <a:off x="2879" y="2095"/>
              <a:ext cx="0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58129" name="Line 81"/>
          <p:cNvSpPr>
            <a:spLocks noChangeShapeType="1"/>
          </p:cNvSpPr>
          <p:nvPr/>
        </p:nvSpPr>
        <p:spPr bwMode="auto">
          <a:xfrm flipV="1">
            <a:off x="2738438" y="5453063"/>
            <a:ext cx="565150" cy="266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378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8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67" grpId="0"/>
      <p:bldP spid="258074" grpId="0"/>
      <p:bldP spid="258091" grpId="0"/>
      <p:bldP spid="258097" grpId="0" animBg="1"/>
      <p:bldP spid="258129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993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45C1B7-F1DA-4B39-9DF3-6C712265E2FE}" type="slidenum">
              <a:rPr lang="en-GB" b="0">
                <a:solidFill>
                  <a:schemeClr val="tx2"/>
                </a:solidFill>
              </a:rPr>
              <a:pPr eaLnBrk="1" hangingPunct="1"/>
              <a:t>95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>
          <a:xfrm>
            <a:off x="966788" y="554038"/>
            <a:ext cx="7772400" cy="611187"/>
          </a:xfrm>
        </p:spPr>
        <p:txBody>
          <a:bodyPr/>
          <a:lstStyle/>
          <a:p>
            <a:pPr algn="ctr" eaLnBrk="1" hangingPunct="1"/>
            <a:r>
              <a:rPr lang="en-GB" sz="3200" b="1" smtClean="0"/>
              <a:t>Universality of NOR gates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3.12</a:t>
            </a: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4840288" y="2125663"/>
            <a:ext cx="960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b="0">
              <a:solidFill>
                <a:schemeClr val="tx1"/>
              </a:solidFill>
            </a:endParaRPr>
          </a:p>
        </p:txBody>
      </p:sp>
      <p:graphicFrame>
        <p:nvGraphicFramePr>
          <p:cNvPr id="259079" name="Object 7"/>
          <p:cNvGraphicFramePr>
            <a:graphicFrameLocks noChangeAspect="1"/>
          </p:cNvGraphicFramePr>
          <p:nvPr/>
        </p:nvGraphicFramePr>
        <p:xfrm>
          <a:off x="4330700" y="2212975"/>
          <a:ext cx="2444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name="Equation" r:id="rId3" imgW="1257300" imgH="228600" progId="Equation.3">
                  <p:embed/>
                </p:oleObj>
              </mc:Choice>
              <mc:Fallback>
                <p:oleObj name="Equation" r:id="rId3" imgW="1257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2212975"/>
                        <a:ext cx="2444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80" name="Object 8"/>
          <p:cNvGraphicFramePr>
            <a:graphicFrameLocks noChangeAspect="1"/>
          </p:cNvGraphicFramePr>
          <p:nvPr/>
        </p:nvGraphicFramePr>
        <p:xfrm>
          <a:off x="7332663" y="2652713"/>
          <a:ext cx="6238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Equation" r:id="rId5" imgW="291973" imgH="203112" progId="Equation.3">
                  <p:embed/>
                </p:oleObj>
              </mc:Choice>
              <mc:Fallback>
                <p:oleObj name="Equation" r:id="rId5" imgW="29197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2663" y="2652713"/>
                        <a:ext cx="6238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81" name="Text Box 9"/>
          <p:cNvSpPr txBox="1">
            <a:spLocks noChangeArrowheads="1"/>
          </p:cNvSpPr>
          <p:nvPr/>
        </p:nvSpPr>
        <p:spPr bwMode="auto">
          <a:xfrm>
            <a:off x="188913" y="4475163"/>
            <a:ext cx="21256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0">
                <a:solidFill>
                  <a:srgbClr val="0000FF"/>
                </a:solidFill>
              </a:rPr>
              <a:t>Alternative Representation of </a:t>
            </a:r>
            <a:r>
              <a:rPr lang="en-GB" b="0">
                <a:solidFill>
                  <a:srgbClr val="FF0000"/>
                </a:solidFill>
              </a:rPr>
              <a:t>NAND</a:t>
            </a:r>
            <a:r>
              <a:rPr lang="en-GB" b="0">
                <a:solidFill>
                  <a:srgbClr val="0000FF"/>
                </a:solidFill>
              </a:rPr>
              <a:t> gate</a:t>
            </a:r>
          </a:p>
        </p:txBody>
      </p:sp>
      <p:sp>
        <p:nvSpPr>
          <p:cNvPr id="259114" name="Text Box 42"/>
          <p:cNvSpPr txBox="1">
            <a:spLocks noChangeArrowheads="1"/>
          </p:cNvSpPr>
          <p:nvPr/>
        </p:nvSpPr>
        <p:spPr bwMode="auto">
          <a:xfrm>
            <a:off x="333375" y="1379538"/>
            <a:ext cx="84788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u="sng">
                <a:solidFill>
                  <a:srgbClr val="FF0000"/>
                </a:solidFill>
              </a:rPr>
              <a:t>NAND</a:t>
            </a:r>
            <a:r>
              <a:rPr lang="en-GB" b="0">
                <a:solidFill>
                  <a:srgbClr val="FF0000"/>
                </a:solidFill>
              </a:rPr>
              <a:t> Function can be implemented by </a:t>
            </a:r>
            <a:r>
              <a:rPr lang="en-GB" b="0" u="sng">
                <a:solidFill>
                  <a:srgbClr val="FF0000"/>
                </a:solidFill>
              </a:rPr>
              <a:t>NOR</a:t>
            </a:r>
            <a:r>
              <a:rPr lang="en-GB" b="0">
                <a:solidFill>
                  <a:srgbClr val="FF0000"/>
                </a:solidFill>
              </a:rPr>
              <a:t> gates alone</a:t>
            </a:r>
          </a:p>
        </p:txBody>
      </p:sp>
      <p:sp>
        <p:nvSpPr>
          <p:cNvPr id="259121" name="AutoShape 49"/>
          <p:cNvSpPr>
            <a:spLocks noChangeArrowheads="1"/>
          </p:cNvSpPr>
          <p:nvPr/>
        </p:nvSpPr>
        <p:spPr bwMode="auto">
          <a:xfrm>
            <a:off x="6597650" y="4821238"/>
            <a:ext cx="565150" cy="415925"/>
          </a:xfrm>
          <a:prstGeom prst="leftRightArrow">
            <a:avLst>
              <a:gd name="adj1" fmla="val 50000"/>
              <a:gd name="adj2" fmla="val 27176"/>
            </a:avLst>
          </a:prstGeom>
          <a:solidFill>
            <a:srgbClr val="FF0000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2409825" y="4816475"/>
            <a:ext cx="425450" cy="552450"/>
            <a:chOff x="2409825" y="4816475"/>
            <a:chExt cx="425450" cy="552450"/>
          </a:xfrm>
        </p:grpSpPr>
        <p:grpSp>
          <p:nvGrpSpPr>
            <p:cNvPr id="99405" name="Group 82"/>
            <p:cNvGrpSpPr>
              <a:grpSpLocks/>
            </p:cNvGrpSpPr>
            <p:nvPr/>
          </p:nvGrpSpPr>
          <p:grpSpPr bwMode="auto">
            <a:xfrm>
              <a:off x="2409825" y="5184775"/>
              <a:ext cx="425450" cy="184150"/>
              <a:chOff x="2409825" y="5184775"/>
              <a:chExt cx="425450" cy="184150"/>
            </a:xfrm>
          </p:grpSpPr>
          <p:sp>
            <p:nvSpPr>
              <p:cNvPr id="99409" name="Line 53"/>
              <p:cNvSpPr>
                <a:spLocks noChangeShapeType="1"/>
              </p:cNvSpPr>
              <p:nvPr/>
            </p:nvSpPr>
            <p:spPr bwMode="auto">
              <a:xfrm>
                <a:off x="2409825" y="5280025"/>
                <a:ext cx="2238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9410" name="Oval 55"/>
              <p:cNvSpPr>
                <a:spLocks noChangeArrowheads="1"/>
              </p:cNvSpPr>
              <p:nvPr/>
            </p:nvSpPr>
            <p:spPr bwMode="auto">
              <a:xfrm>
                <a:off x="2651125" y="5184775"/>
                <a:ext cx="184150" cy="1841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9406" name="Group 81"/>
            <p:cNvGrpSpPr>
              <a:grpSpLocks/>
            </p:cNvGrpSpPr>
            <p:nvPr/>
          </p:nvGrpSpPr>
          <p:grpSpPr bwMode="auto">
            <a:xfrm>
              <a:off x="2411413" y="4816475"/>
              <a:ext cx="420687" cy="184150"/>
              <a:chOff x="2411413" y="4816475"/>
              <a:chExt cx="420687" cy="184150"/>
            </a:xfrm>
          </p:grpSpPr>
          <p:sp>
            <p:nvSpPr>
              <p:cNvPr id="99407" name="Line 52"/>
              <p:cNvSpPr>
                <a:spLocks noChangeShapeType="1"/>
              </p:cNvSpPr>
              <p:nvPr/>
            </p:nvSpPr>
            <p:spPr bwMode="auto">
              <a:xfrm>
                <a:off x="2411413" y="4905375"/>
                <a:ext cx="2397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9408" name="Oval 56"/>
              <p:cNvSpPr>
                <a:spLocks noChangeArrowheads="1"/>
              </p:cNvSpPr>
              <p:nvPr/>
            </p:nvSpPr>
            <p:spPr bwMode="auto">
              <a:xfrm>
                <a:off x="2647950" y="4816475"/>
                <a:ext cx="184150" cy="1841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140"/>
          <p:cNvGrpSpPr>
            <a:grpSpLocks/>
          </p:cNvGrpSpPr>
          <p:nvPr/>
        </p:nvGrpSpPr>
        <p:grpSpPr bwMode="auto">
          <a:xfrm>
            <a:off x="3778250" y="4997450"/>
            <a:ext cx="503238" cy="184150"/>
            <a:chOff x="2380" y="3148"/>
            <a:chExt cx="317" cy="116"/>
          </a:xfrm>
        </p:grpSpPr>
        <p:sp>
          <p:nvSpPr>
            <p:cNvPr id="99403" name="Line 54"/>
            <p:cNvSpPr>
              <a:spLocks noChangeShapeType="1"/>
            </p:cNvSpPr>
            <p:nvPr/>
          </p:nvSpPr>
          <p:spPr bwMode="auto">
            <a:xfrm>
              <a:off x="2505" y="320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9404" name="Oval 58"/>
            <p:cNvSpPr>
              <a:spLocks noChangeArrowheads="1"/>
            </p:cNvSpPr>
            <p:nvPr/>
          </p:nvSpPr>
          <p:spPr bwMode="auto">
            <a:xfrm>
              <a:off x="2380" y="3148"/>
              <a:ext cx="116" cy="1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9138" name="AutoShape 66"/>
          <p:cNvSpPr>
            <a:spLocks noChangeArrowheads="1"/>
          </p:cNvSpPr>
          <p:nvPr/>
        </p:nvSpPr>
        <p:spPr bwMode="auto">
          <a:xfrm>
            <a:off x="4389438" y="4887913"/>
            <a:ext cx="433387" cy="381000"/>
          </a:xfrm>
          <a:prstGeom prst="rightArrow">
            <a:avLst>
              <a:gd name="adj1" fmla="val 50000"/>
              <a:gd name="adj2" fmla="val 28437"/>
            </a:avLst>
          </a:prstGeom>
          <a:solidFill>
            <a:schemeClr val="accent1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4017963" y="2825750"/>
            <a:ext cx="1641475" cy="665163"/>
            <a:chOff x="1766" y="2074"/>
            <a:chExt cx="1034" cy="419"/>
          </a:xfrm>
        </p:grpSpPr>
        <p:sp>
          <p:nvSpPr>
            <p:cNvPr id="99398" name="Line 68"/>
            <p:cNvSpPr>
              <a:spLocks noChangeShapeType="1"/>
            </p:cNvSpPr>
            <p:nvPr/>
          </p:nvSpPr>
          <p:spPr bwMode="auto">
            <a:xfrm>
              <a:off x="2611" y="2280"/>
              <a:ext cx="1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9399" name="Oval 69"/>
            <p:cNvSpPr>
              <a:spLocks noChangeArrowheads="1"/>
            </p:cNvSpPr>
            <p:nvPr/>
          </p:nvSpPr>
          <p:spPr bwMode="auto">
            <a:xfrm>
              <a:off x="2477" y="2216"/>
              <a:ext cx="126" cy="12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00" name="AutoShape 70"/>
            <p:cNvSpPr>
              <a:spLocks noChangeArrowheads="1"/>
            </p:cNvSpPr>
            <p:nvPr/>
          </p:nvSpPr>
          <p:spPr bwMode="auto">
            <a:xfrm flipH="1">
              <a:off x="1927" y="2074"/>
              <a:ext cx="555" cy="419"/>
            </a:xfrm>
            <a:prstGeom prst="flowChartOnlineStorag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01" name="Line 71"/>
            <p:cNvSpPr>
              <a:spLocks noChangeShapeType="1"/>
            </p:cNvSpPr>
            <p:nvPr/>
          </p:nvSpPr>
          <p:spPr bwMode="auto">
            <a:xfrm>
              <a:off x="1766" y="2169"/>
              <a:ext cx="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9402" name="Line 72"/>
            <p:cNvSpPr>
              <a:spLocks noChangeShapeType="1"/>
            </p:cNvSpPr>
            <p:nvPr/>
          </p:nvSpPr>
          <p:spPr bwMode="auto">
            <a:xfrm>
              <a:off x="1775" y="2391"/>
              <a:ext cx="2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grpSp>
        <p:nvGrpSpPr>
          <p:cNvPr id="7" name="Group 136"/>
          <p:cNvGrpSpPr>
            <a:grpSpLocks/>
          </p:cNvGrpSpPr>
          <p:nvPr/>
        </p:nvGrpSpPr>
        <p:grpSpPr bwMode="auto">
          <a:xfrm>
            <a:off x="1444625" y="1893888"/>
            <a:ext cx="2797175" cy="1063625"/>
            <a:chOff x="910" y="1193"/>
            <a:chExt cx="1762" cy="670"/>
          </a:xfrm>
        </p:grpSpPr>
        <p:sp>
          <p:nvSpPr>
            <p:cNvPr id="99387" name="Text Box 3"/>
            <p:cNvSpPr txBox="1">
              <a:spLocks noChangeArrowheads="1"/>
            </p:cNvSpPr>
            <p:nvPr/>
          </p:nvSpPr>
          <p:spPr bwMode="auto">
            <a:xfrm>
              <a:off x="910" y="138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</p:txBody>
        </p:sp>
        <p:graphicFrame>
          <p:nvGraphicFramePr>
            <p:cNvPr id="99388" name="Object 28"/>
            <p:cNvGraphicFramePr>
              <a:graphicFrameLocks noChangeAspect="1"/>
            </p:cNvGraphicFramePr>
            <p:nvPr/>
          </p:nvGraphicFramePr>
          <p:xfrm>
            <a:off x="2447" y="1193"/>
            <a:ext cx="225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6" name="Equation" r:id="rId7" imgW="164957" imgH="203024" progId="Equation.3">
                    <p:embed/>
                  </p:oleObj>
                </mc:Choice>
                <mc:Fallback>
                  <p:oleObj name="Equation" r:id="rId7" imgW="164957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7" y="1193"/>
                          <a:ext cx="225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9389" name="Group 73"/>
            <p:cNvGrpSpPr>
              <a:grpSpLocks/>
            </p:cNvGrpSpPr>
            <p:nvPr/>
          </p:nvGrpSpPr>
          <p:grpSpPr bwMode="auto">
            <a:xfrm>
              <a:off x="1180" y="1444"/>
              <a:ext cx="1354" cy="419"/>
              <a:chOff x="1493" y="3079"/>
              <a:chExt cx="1354" cy="419"/>
            </a:xfrm>
          </p:grpSpPr>
          <p:sp>
            <p:nvSpPr>
              <p:cNvPr id="99390" name="Line 74"/>
              <p:cNvSpPr>
                <a:spLocks noChangeShapeType="1"/>
              </p:cNvSpPr>
              <p:nvPr/>
            </p:nvSpPr>
            <p:spPr bwMode="auto">
              <a:xfrm>
                <a:off x="2551" y="327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9391" name="Oval 75"/>
              <p:cNvSpPr>
                <a:spLocks noChangeArrowheads="1"/>
              </p:cNvSpPr>
              <p:nvPr/>
            </p:nvSpPr>
            <p:spPr bwMode="auto">
              <a:xfrm>
                <a:off x="2456" y="3221"/>
                <a:ext cx="126" cy="126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392" name="AutoShape 76"/>
              <p:cNvSpPr>
                <a:spLocks noChangeArrowheads="1"/>
              </p:cNvSpPr>
              <p:nvPr/>
            </p:nvSpPr>
            <p:spPr bwMode="auto">
              <a:xfrm flipH="1">
                <a:off x="1906" y="3079"/>
                <a:ext cx="555" cy="419"/>
              </a:xfrm>
              <a:prstGeom prst="flowChartOnlineStorag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9393" name="Group 77"/>
              <p:cNvGrpSpPr>
                <a:grpSpLocks/>
              </p:cNvGrpSpPr>
              <p:nvPr/>
            </p:nvGrpSpPr>
            <p:grpSpPr bwMode="auto">
              <a:xfrm>
                <a:off x="1493" y="3146"/>
                <a:ext cx="482" cy="240"/>
                <a:chOff x="1631" y="1975"/>
                <a:chExt cx="482" cy="240"/>
              </a:xfrm>
            </p:grpSpPr>
            <p:sp>
              <p:nvSpPr>
                <p:cNvPr id="99394" name="Oval 78"/>
                <p:cNvSpPr>
                  <a:spLocks noChangeArrowheads="1"/>
                </p:cNvSpPr>
                <p:nvPr/>
              </p:nvSpPr>
              <p:spPr bwMode="auto">
                <a:xfrm>
                  <a:off x="1781" y="1975"/>
                  <a:ext cx="74" cy="6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395" name="Line 79"/>
                <p:cNvSpPr>
                  <a:spLocks noChangeShapeType="1"/>
                </p:cNvSpPr>
                <p:nvPr/>
              </p:nvSpPr>
              <p:spPr bwMode="auto">
                <a:xfrm>
                  <a:off x="1631" y="2003"/>
                  <a:ext cx="4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99396" name="Line 80"/>
                <p:cNvSpPr>
                  <a:spLocks noChangeShapeType="1"/>
                </p:cNvSpPr>
                <p:nvPr/>
              </p:nvSpPr>
              <p:spPr bwMode="auto">
                <a:xfrm>
                  <a:off x="1829" y="2023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  <p:sp>
              <p:nvSpPr>
                <p:cNvPr id="99397" name="Line 81"/>
                <p:cNvSpPr>
                  <a:spLocks noChangeShapeType="1"/>
                </p:cNvSpPr>
                <p:nvPr/>
              </p:nvSpPr>
              <p:spPr bwMode="auto">
                <a:xfrm>
                  <a:off x="1829" y="2215"/>
                  <a:ext cx="2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</p:grpSp>
        </p:grpSp>
      </p:grpSp>
      <p:grpSp>
        <p:nvGrpSpPr>
          <p:cNvPr id="10" name="Group 137"/>
          <p:cNvGrpSpPr>
            <a:grpSpLocks/>
          </p:cNvGrpSpPr>
          <p:nvPr/>
        </p:nvGrpSpPr>
        <p:grpSpPr bwMode="auto">
          <a:xfrm>
            <a:off x="1477963" y="3267075"/>
            <a:ext cx="2762250" cy="992188"/>
            <a:chOff x="931" y="2058"/>
            <a:chExt cx="1740" cy="625"/>
          </a:xfrm>
        </p:grpSpPr>
        <p:sp>
          <p:nvSpPr>
            <p:cNvPr id="99376" name="Text Box 4"/>
            <p:cNvSpPr txBox="1">
              <a:spLocks noChangeArrowheads="1"/>
            </p:cNvSpPr>
            <p:nvPr/>
          </p:nvSpPr>
          <p:spPr bwMode="auto">
            <a:xfrm>
              <a:off x="931" y="205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B</a:t>
              </a:r>
            </a:p>
          </p:txBody>
        </p:sp>
        <p:graphicFrame>
          <p:nvGraphicFramePr>
            <p:cNvPr id="99377" name="Object 10"/>
            <p:cNvGraphicFramePr>
              <a:graphicFrameLocks noChangeAspect="1"/>
            </p:cNvGraphicFramePr>
            <p:nvPr/>
          </p:nvGraphicFramePr>
          <p:xfrm>
            <a:off x="2459" y="2401"/>
            <a:ext cx="21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7" name="Equation" r:id="rId9" imgW="152268" imgH="203024" progId="Equation.3">
                    <p:embed/>
                  </p:oleObj>
                </mc:Choice>
                <mc:Fallback>
                  <p:oleObj name="Equation" r:id="rId9" imgW="152268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9" y="2401"/>
                          <a:ext cx="21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9378" name="Group 82"/>
            <p:cNvGrpSpPr>
              <a:grpSpLocks/>
            </p:cNvGrpSpPr>
            <p:nvPr/>
          </p:nvGrpSpPr>
          <p:grpSpPr bwMode="auto">
            <a:xfrm>
              <a:off x="1200" y="2105"/>
              <a:ext cx="1354" cy="419"/>
              <a:chOff x="1493" y="3079"/>
              <a:chExt cx="1354" cy="419"/>
            </a:xfrm>
          </p:grpSpPr>
          <p:sp>
            <p:nvSpPr>
              <p:cNvPr id="99379" name="Line 83"/>
              <p:cNvSpPr>
                <a:spLocks noChangeShapeType="1"/>
              </p:cNvSpPr>
              <p:nvPr/>
            </p:nvSpPr>
            <p:spPr bwMode="auto">
              <a:xfrm>
                <a:off x="2551" y="327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9380" name="Oval 84"/>
              <p:cNvSpPr>
                <a:spLocks noChangeArrowheads="1"/>
              </p:cNvSpPr>
              <p:nvPr/>
            </p:nvSpPr>
            <p:spPr bwMode="auto">
              <a:xfrm>
                <a:off x="2456" y="3221"/>
                <a:ext cx="126" cy="126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381" name="AutoShape 85"/>
              <p:cNvSpPr>
                <a:spLocks noChangeArrowheads="1"/>
              </p:cNvSpPr>
              <p:nvPr/>
            </p:nvSpPr>
            <p:spPr bwMode="auto">
              <a:xfrm flipH="1">
                <a:off x="1906" y="3079"/>
                <a:ext cx="555" cy="419"/>
              </a:xfrm>
              <a:prstGeom prst="flowChartOnlineStorag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9382" name="Group 86"/>
              <p:cNvGrpSpPr>
                <a:grpSpLocks/>
              </p:cNvGrpSpPr>
              <p:nvPr/>
            </p:nvGrpSpPr>
            <p:grpSpPr bwMode="auto">
              <a:xfrm>
                <a:off x="1493" y="3146"/>
                <a:ext cx="482" cy="240"/>
                <a:chOff x="1631" y="1975"/>
                <a:chExt cx="482" cy="240"/>
              </a:xfrm>
            </p:grpSpPr>
            <p:sp>
              <p:nvSpPr>
                <p:cNvPr id="99383" name="Oval 87"/>
                <p:cNvSpPr>
                  <a:spLocks noChangeArrowheads="1"/>
                </p:cNvSpPr>
                <p:nvPr/>
              </p:nvSpPr>
              <p:spPr bwMode="auto">
                <a:xfrm>
                  <a:off x="1781" y="1975"/>
                  <a:ext cx="74" cy="6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384" name="Line 88"/>
                <p:cNvSpPr>
                  <a:spLocks noChangeShapeType="1"/>
                </p:cNvSpPr>
                <p:nvPr/>
              </p:nvSpPr>
              <p:spPr bwMode="auto">
                <a:xfrm>
                  <a:off x="1631" y="2003"/>
                  <a:ext cx="4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99385" name="Line 89"/>
                <p:cNvSpPr>
                  <a:spLocks noChangeShapeType="1"/>
                </p:cNvSpPr>
                <p:nvPr/>
              </p:nvSpPr>
              <p:spPr bwMode="auto">
                <a:xfrm>
                  <a:off x="1829" y="2023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  <p:sp>
              <p:nvSpPr>
                <p:cNvPr id="99386" name="Line 90"/>
                <p:cNvSpPr>
                  <a:spLocks noChangeShapeType="1"/>
                </p:cNvSpPr>
                <p:nvPr/>
              </p:nvSpPr>
              <p:spPr bwMode="auto">
                <a:xfrm>
                  <a:off x="1829" y="2215"/>
                  <a:ext cx="2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</p:grpSp>
        </p:grpSp>
      </p:grpSp>
      <p:grpSp>
        <p:nvGrpSpPr>
          <p:cNvPr id="13" name="Group 142"/>
          <p:cNvGrpSpPr>
            <a:grpSpLocks/>
          </p:cNvGrpSpPr>
          <p:nvPr/>
        </p:nvGrpSpPr>
        <p:grpSpPr bwMode="auto">
          <a:xfrm>
            <a:off x="4006850" y="2593975"/>
            <a:ext cx="17463" cy="1063625"/>
            <a:chOff x="2524" y="1634"/>
            <a:chExt cx="11" cy="670"/>
          </a:xfrm>
        </p:grpSpPr>
        <p:sp>
          <p:nvSpPr>
            <p:cNvPr id="99374" name="Line 91"/>
            <p:cNvSpPr>
              <a:spLocks noChangeShapeType="1"/>
            </p:cNvSpPr>
            <p:nvPr/>
          </p:nvSpPr>
          <p:spPr bwMode="auto">
            <a:xfrm>
              <a:off x="2524" y="1634"/>
              <a:ext cx="0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9375" name="Line 92"/>
            <p:cNvSpPr>
              <a:spLocks noChangeShapeType="1"/>
            </p:cNvSpPr>
            <p:nvPr/>
          </p:nvSpPr>
          <p:spPr bwMode="auto">
            <a:xfrm>
              <a:off x="2535" y="2095"/>
              <a:ext cx="0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4" name="Group 93"/>
          <p:cNvGrpSpPr>
            <a:grpSpLocks/>
          </p:cNvGrpSpPr>
          <p:nvPr/>
        </p:nvGrpSpPr>
        <p:grpSpPr bwMode="auto">
          <a:xfrm>
            <a:off x="5581650" y="3005138"/>
            <a:ext cx="2149475" cy="665162"/>
            <a:chOff x="1493" y="3079"/>
            <a:chExt cx="1354" cy="419"/>
          </a:xfrm>
        </p:grpSpPr>
        <p:sp>
          <p:nvSpPr>
            <p:cNvPr id="99366" name="Line 94"/>
            <p:cNvSpPr>
              <a:spLocks noChangeShapeType="1"/>
            </p:cNvSpPr>
            <p:nvPr/>
          </p:nvSpPr>
          <p:spPr bwMode="auto">
            <a:xfrm>
              <a:off x="2551" y="3278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9367" name="Oval 95"/>
            <p:cNvSpPr>
              <a:spLocks noChangeArrowheads="1"/>
            </p:cNvSpPr>
            <p:nvPr/>
          </p:nvSpPr>
          <p:spPr bwMode="auto">
            <a:xfrm>
              <a:off x="2456" y="3221"/>
              <a:ext cx="126" cy="12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AutoShape 96"/>
            <p:cNvSpPr>
              <a:spLocks noChangeArrowheads="1"/>
            </p:cNvSpPr>
            <p:nvPr/>
          </p:nvSpPr>
          <p:spPr bwMode="auto">
            <a:xfrm flipH="1">
              <a:off x="1906" y="3079"/>
              <a:ext cx="555" cy="419"/>
            </a:xfrm>
            <a:prstGeom prst="flowChartOnlineStorag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369" name="Group 97"/>
            <p:cNvGrpSpPr>
              <a:grpSpLocks/>
            </p:cNvGrpSpPr>
            <p:nvPr/>
          </p:nvGrpSpPr>
          <p:grpSpPr bwMode="auto">
            <a:xfrm>
              <a:off x="1493" y="3146"/>
              <a:ext cx="482" cy="240"/>
              <a:chOff x="1631" y="1975"/>
              <a:chExt cx="482" cy="240"/>
            </a:xfrm>
          </p:grpSpPr>
          <p:sp>
            <p:nvSpPr>
              <p:cNvPr id="99370" name="Oval 98"/>
              <p:cNvSpPr>
                <a:spLocks noChangeArrowheads="1"/>
              </p:cNvSpPr>
              <p:nvPr/>
            </p:nvSpPr>
            <p:spPr bwMode="auto">
              <a:xfrm>
                <a:off x="1781" y="1975"/>
                <a:ext cx="74" cy="6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371" name="Line 99"/>
              <p:cNvSpPr>
                <a:spLocks noChangeShapeType="1"/>
              </p:cNvSpPr>
              <p:nvPr/>
            </p:nvSpPr>
            <p:spPr bwMode="auto">
              <a:xfrm>
                <a:off x="1631" y="2003"/>
                <a:ext cx="4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9372" name="Line 100"/>
              <p:cNvSpPr>
                <a:spLocks noChangeShapeType="1"/>
              </p:cNvSpPr>
              <p:nvPr/>
            </p:nvSpPr>
            <p:spPr bwMode="auto">
              <a:xfrm>
                <a:off x="1829" y="2023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99373" name="Line 101"/>
              <p:cNvSpPr>
                <a:spLocks noChangeShapeType="1"/>
              </p:cNvSpPr>
              <p:nvPr/>
            </p:nvSpPr>
            <p:spPr bwMode="auto">
              <a:xfrm>
                <a:off x="1829" y="2215"/>
                <a:ext cx="2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</p:grpSp>
      <p:grpSp>
        <p:nvGrpSpPr>
          <p:cNvPr id="16" name="Group 139"/>
          <p:cNvGrpSpPr>
            <a:grpSpLocks/>
          </p:cNvGrpSpPr>
          <p:nvPr/>
        </p:nvGrpSpPr>
        <p:grpSpPr bwMode="auto">
          <a:xfrm>
            <a:off x="2722563" y="4754563"/>
            <a:ext cx="1038225" cy="700087"/>
            <a:chOff x="1715" y="2995"/>
            <a:chExt cx="654" cy="441"/>
          </a:xfrm>
        </p:grpSpPr>
        <p:sp>
          <p:nvSpPr>
            <p:cNvPr id="99364" name="Oval 119"/>
            <p:cNvSpPr>
              <a:spLocks noChangeArrowheads="1"/>
            </p:cNvSpPr>
            <p:nvPr/>
          </p:nvSpPr>
          <p:spPr bwMode="auto">
            <a:xfrm>
              <a:off x="2243" y="3156"/>
              <a:ext cx="126" cy="12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5" name="AutoShape 120"/>
            <p:cNvSpPr>
              <a:spLocks noChangeArrowheads="1"/>
            </p:cNvSpPr>
            <p:nvPr/>
          </p:nvSpPr>
          <p:spPr bwMode="auto">
            <a:xfrm flipH="1">
              <a:off x="1715" y="2995"/>
              <a:ext cx="524" cy="441"/>
            </a:xfrm>
            <a:prstGeom prst="flowChartOnlineStorag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41"/>
          <p:cNvGrpSpPr>
            <a:grpSpLocks/>
          </p:cNvGrpSpPr>
          <p:nvPr/>
        </p:nvGrpSpPr>
        <p:grpSpPr bwMode="auto">
          <a:xfrm>
            <a:off x="4949825" y="4718050"/>
            <a:ext cx="1520825" cy="665163"/>
            <a:chOff x="3118" y="2972"/>
            <a:chExt cx="958" cy="419"/>
          </a:xfrm>
        </p:grpSpPr>
        <p:sp>
          <p:nvSpPr>
            <p:cNvPr id="99358" name="Line 61"/>
            <p:cNvSpPr>
              <a:spLocks noChangeShapeType="1"/>
            </p:cNvSpPr>
            <p:nvPr/>
          </p:nvSpPr>
          <p:spPr bwMode="auto">
            <a:xfrm>
              <a:off x="3119" y="3067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9359" name="Line 62"/>
            <p:cNvSpPr>
              <a:spLocks noChangeShapeType="1"/>
            </p:cNvSpPr>
            <p:nvPr/>
          </p:nvSpPr>
          <p:spPr bwMode="auto">
            <a:xfrm>
              <a:off x="3118" y="3303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9360" name="Oval 63"/>
            <p:cNvSpPr>
              <a:spLocks noChangeArrowheads="1"/>
            </p:cNvSpPr>
            <p:nvPr/>
          </p:nvSpPr>
          <p:spPr bwMode="auto">
            <a:xfrm>
              <a:off x="3270" y="3243"/>
              <a:ext cx="116" cy="1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1" name="Oval 64"/>
            <p:cNvSpPr>
              <a:spLocks noChangeArrowheads="1"/>
            </p:cNvSpPr>
            <p:nvPr/>
          </p:nvSpPr>
          <p:spPr bwMode="auto">
            <a:xfrm>
              <a:off x="3268" y="3011"/>
              <a:ext cx="116" cy="1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2" name="Line 65"/>
            <p:cNvSpPr>
              <a:spLocks noChangeShapeType="1"/>
            </p:cNvSpPr>
            <p:nvPr/>
          </p:nvSpPr>
          <p:spPr bwMode="auto">
            <a:xfrm>
              <a:off x="3884" y="31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9363" name="AutoShape 126"/>
            <p:cNvSpPr>
              <a:spLocks noChangeArrowheads="1"/>
            </p:cNvSpPr>
            <p:nvPr/>
          </p:nvSpPr>
          <p:spPr bwMode="auto">
            <a:xfrm flipH="1">
              <a:off x="3307" y="2972"/>
              <a:ext cx="555" cy="419"/>
            </a:xfrm>
            <a:prstGeom prst="flowChartOnlineStorag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35"/>
          <p:cNvGrpSpPr>
            <a:grpSpLocks/>
          </p:cNvGrpSpPr>
          <p:nvPr/>
        </p:nvGrpSpPr>
        <p:grpSpPr bwMode="auto">
          <a:xfrm>
            <a:off x="7234238" y="4598988"/>
            <a:ext cx="1393825" cy="774700"/>
            <a:chOff x="4557" y="2897"/>
            <a:chExt cx="878" cy="488"/>
          </a:xfrm>
        </p:grpSpPr>
        <p:grpSp>
          <p:nvGrpSpPr>
            <p:cNvPr id="99352" name="Group 129"/>
            <p:cNvGrpSpPr>
              <a:grpSpLocks/>
            </p:cNvGrpSpPr>
            <p:nvPr/>
          </p:nvGrpSpPr>
          <p:grpSpPr bwMode="auto">
            <a:xfrm>
              <a:off x="4557" y="2897"/>
              <a:ext cx="787" cy="488"/>
              <a:chOff x="2023" y="1588"/>
              <a:chExt cx="787" cy="488"/>
            </a:xfrm>
          </p:grpSpPr>
          <p:sp>
            <p:nvSpPr>
              <p:cNvPr id="99354" name="Line 130"/>
              <p:cNvSpPr>
                <a:spLocks noChangeShapeType="1"/>
              </p:cNvSpPr>
              <p:nvPr/>
            </p:nvSpPr>
            <p:spPr bwMode="auto">
              <a:xfrm>
                <a:off x="2023" y="1704"/>
                <a:ext cx="2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9355" name="Line 131"/>
              <p:cNvSpPr>
                <a:spLocks noChangeShapeType="1"/>
              </p:cNvSpPr>
              <p:nvPr/>
            </p:nvSpPr>
            <p:spPr bwMode="auto">
              <a:xfrm>
                <a:off x="2023" y="1984"/>
                <a:ext cx="2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9356" name="AutoShape 132"/>
              <p:cNvSpPr>
                <a:spLocks noChangeArrowheads="1"/>
              </p:cNvSpPr>
              <p:nvPr/>
            </p:nvSpPr>
            <p:spPr bwMode="auto">
              <a:xfrm>
                <a:off x="2227" y="1588"/>
                <a:ext cx="488" cy="488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357" name="Oval 133"/>
              <p:cNvSpPr>
                <a:spLocks noChangeArrowheads="1"/>
              </p:cNvSpPr>
              <p:nvPr/>
            </p:nvSpPr>
            <p:spPr bwMode="auto">
              <a:xfrm>
                <a:off x="2694" y="1765"/>
                <a:ext cx="116" cy="11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9353" name="Line 134"/>
            <p:cNvSpPr>
              <a:spLocks noChangeShapeType="1"/>
            </p:cNvSpPr>
            <p:nvPr/>
          </p:nvSpPr>
          <p:spPr bwMode="auto">
            <a:xfrm>
              <a:off x="5331" y="3121"/>
              <a:ext cx="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59215" name="Freeform 143"/>
          <p:cNvSpPr>
            <a:spLocks/>
          </p:cNvSpPr>
          <p:nvPr/>
        </p:nvSpPr>
        <p:spPr bwMode="auto">
          <a:xfrm>
            <a:off x="2079625" y="5470525"/>
            <a:ext cx="3074988" cy="503238"/>
          </a:xfrm>
          <a:custGeom>
            <a:avLst/>
            <a:gdLst>
              <a:gd name="T0" fmla="*/ 0 w 1770"/>
              <a:gd name="T1" fmla="*/ 149225 h 317"/>
              <a:gd name="T2" fmla="*/ 1163979 w 1770"/>
              <a:gd name="T3" fmla="*/ 481013 h 317"/>
              <a:gd name="T4" fmla="*/ 2420033 w 1770"/>
              <a:gd name="T5" fmla="*/ 282575 h 317"/>
              <a:gd name="T6" fmla="*/ 3074988 w 1770"/>
              <a:gd name="T7" fmla="*/ 0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1770"/>
              <a:gd name="T13" fmla="*/ 0 h 317"/>
              <a:gd name="T14" fmla="*/ 1770 w 1770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0" h="317">
                <a:moveTo>
                  <a:pt x="0" y="94"/>
                </a:moveTo>
                <a:cubicBezTo>
                  <a:pt x="219" y="191"/>
                  <a:pt x="438" y="289"/>
                  <a:pt x="670" y="303"/>
                </a:cubicBezTo>
                <a:cubicBezTo>
                  <a:pt x="902" y="317"/>
                  <a:pt x="1210" y="228"/>
                  <a:pt x="1393" y="178"/>
                </a:cubicBezTo>
                <a:cubicBezTo>
                  <a:pt x="1576" y="128"/>
                  <a:pt x="1673" y="64"/>
                  <a:pt x="1770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206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1" grpId="0"/>
      <p:bldP spid="259114" grpId="0"/>
      <p:bldP spid="259121" grpId="0" animBg="1"/>
      <p:bldP spid="259138" grpId="0" animBg="1"/>
      <p:bldP spid="25921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10035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7C5AD83-A380-4ED2-A7D7-1DB1B58069AB}" type="slidenum">
              <a:rPr lang="en-GB" b="0">
                <a:solidFill>
                  <a:schemeClr val="tx2"/>
                </a:solidFill>
              </a:rPr>
              <a:pPr eaLnBrk="1" hangingPunct="1"/>
              <a:t>96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100356" name="Text Box 5"/>
          <p:cNvSpPr txBox="1">
            <a:spLocks noChangeArrowheads="1"/>
          </p:cNvSpPr>
          <p:nvPr/>
        </p:nvSpPr>
        <p:spPr bwMode="auto">
          <a:xfrm>
            <a:off x="558800" y="885825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2800"/>
              <a:t>A</a:t>
            </a:r>
          </a:p>
        </p:txBody>
      </p:sp>
      <p:grpSp>
        <p:nvGrpSpPr>
          <p:cNvPr id="100357" name="Group 6"/>
          <p:cNvGrpSpPr>
            <a:grpSpLocks/>
          </p:cNvGrpSpPr>
          <p:nvPr/>
        </p:nvGrpSpPr>
        <p:grpSpPr bwMode="auto">
          <a:xfrm>
            <a:off x="1039813" y="1036638"/>
            <a:ext cx="1766887" cy="565150"/>
            <a:chOff x="1493" y="3079"/>
            <a:chExt cx="1354" cy="419"/>
          </a:xfrm>
        </p:grpSpPr>
        <p:sp>
          <p:nvSpPr>
            <p:cNvPr id="100515" name="Line 7"/>
            <p:cNvSpPr>
              <a:spLocks noChangeShapeType="1"/>
            </p:cNvSpPr>
            <p:nvPr/>
          </p:nvSpPr>
          <p:spPr bwMode="auto">
            <a:xfrm>
              <a:off x="2551" y="3278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0516" name="Oval 8"/>
            <p:cNvSpPr>
              <a:spLocks noChangeArrowheads="1"/>
            </p:cNvSpPr>
            <p:nvPr/>
          </p:nvSpPr>
          <p:spPr bwMode="auto">
            <a:xfrm>
              <a:off x="2456" y="3221"/>
              <a:ext cx="126" cy="12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17" name="AutoShape 9"/>
            <p:cNvSpPr>
              <a:spLocks noChangeArrowheads="1"/>
            </p:cNvSpPr>
            <p:nvPr/>
          </p:nvSpPr>
          <p:spPr bwMode="auto">
            <a:xfrm flipH="1">
              <a:off x="1906" y="3079"/>
              <a:ext cx="555" cy="419"/>
            </a:xfrm>
            <a:prstGeom prst="flowChartOnlineStorag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518" name="Group 10"/>
            <p:cNvGrpSpPr>
              <a:grpSpLocks/>
            </p:cNvGrpSpPr>
            <p:nvPr/>
          </p:nvGrpSpPr>
          <p:grpSpPr bwMode="auto">
            <a:xfrm>
              <a:off x="1493" y="3146"/>
              <a:ext cx="482" cy="240"/>
              <a:chOff x="1631" y="1975"/>
              <a:chExt cx="482" cy="240"/>
            </a:xfrm>
          </p:grpSpPr>
          <p:sp>
            <p:nvSpPr>
              <p:cNvPr id="100519" name="Oval 11"/>
              <p:cNvSpPr>
                <a:spLocks noChangeArrowheads="1"/>
              </p:cNvSpPr>
              <p:nvPr/>
            </p:nvSpPr>
            <p:spPr bwMode="auto">
              <a:xfrm>
                <a:off x="1781" y="1975"/>
                <a:ext cx="74" cy="6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20" name="Line 12"/>
              <p:cNvSpPr>
                <a:spLocks noChangeShapeType="1"/>
              </p:cNvSpPr>
              <p:nvPr/>
            </p:nvSpPr>
            <p:spPr bwMode="auto">
              <a:xfrm>
                <a:off x="1631" y="2003"/>
                <a:ext cx="4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0521" name="Line 13"/>
              <p:cNvSpPr>
                <a:spLocks noChangeShapeType="1"/>
              </p:cNvSpPr>
              <p:nvPr/>
            </p:nvSpPr>
            <p:spPr bwMode="auto">
              <a:xfrm>
                <a:off x="1829" y="2023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00522" name="Line 14"/>
              <p:cNvSpPr>
                <a:spLocks noChangeShapeType="1"/>
              </p:cNvSpPr>
              <p:nvPr/>
            </p:nvSpPr>
            <p:spPr bwMode="auto">
              <a:xfrm>
                <a:off x="1829" y="2215"/>
                <a:ext cx="2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</p:grpSp>
      <p:sp>
        <p:nvSpPr>
          <p:cNvPr id="100358" name="Text Box 190"/>
          <p:cNvSpPr txBox="1">
            <a:spLocks noChangeArrowheads="1"/>
          </p:cNvSpPr>
          <p:nvPr/>
        </p:nvSpPr>
        <p:spPr bwMode="auto">
          <a:xfrm>
            <a:off x="2498725" y="8175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X</a:t>
            </a:r>
          </a:p>
        </p:txBody>
      </p:sp>
      <p:grpSp>
        <p:nvGrpSpPr>
          <p:cNvPr id="100359" name="Group 292"/>
          <p:cNvGrpSpPr>
            <a:grpSpLocks/>
          </p:cNvGrpSpPr>
          <p:nvPr/>
        </p:nvGrpSpPr>
        <p:grpSpPr bwMode="auto">
          <a:xfrm>
            <a:off x="542925" y="1882775"/>
            <a:ext cx="3090863" cy="901700"/>
            <a:chOff x="342" y="1206"/>
            <a:chExt cx="1947" cy="568"/>
          </a:xfrm>
        </p:grpSpPr>
        <p:sp>
          <p:nvSpPr>
            <p:cNvPr id="100496" name="Text Box 79"/>
            <p:cNvSpPr txBox="1">
              <a:spLocks noChangeArrowheads="1"/>
            </p:cNvSpPr>
            <p:nvPr/>
          </p:nvSpPr>
          <p:spPr bwMode="auto">
            <a:xfrm>
              <a:off x="342" y="148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B</a:t>
              </a:r>
            </a:p>
          </p:txBody>
        </p:sp>
        <p:sp>
          <p:nvSpPr>
            <p:cNvPr id="100497" name="Text Box 80"/>
            <p:cNvSpPr txBox="1">
              <a:spLocks noChangeArrowheads="1"/>
            </p:cNvSpPr>
            <p:nvPr/>
          </p:nvSpPr>
          <p:spPr bwMode="auto">
            <a:xfrm>
              <a:off x="342" y="120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</p:txBody>
        </p:sp>
        <p:grpSp>
          <p:nvGrpSpPr>
            <p:cNvPr id="100498" name="Group 97"/>
            <p:cNvGrpSpPr>
              <a:grpSpLocks/>
            </p:cNvGrpSpPr>
            <p:nvPr/>
          </p:nvGrpSpPr>
          <p:grpSpPr bwMode="auto">
            <a:xfrm>
              <a:off x="582" y="1356"/>
              <a:ext cx="1656" cy="365"/>
              <a:chOff x="929" y="1173"/>
              <a:chExt cx="1656" cy="365"/>
            </a:xfrm>
          </p:grpSpPr>
          <p:grpSp>
            <p:nvGrpSpPr>
              <p:cNvPr id="100500" name="Group 81"/>
              <p:cNvGrpSpPr>
                <a:grpSpLocks/>
              </p:cNvGrpSpPr>
              <p:nvPr/>
            </p:nvGrpSpPr>
            <p:grpSpPr bwMode="auto">
              <a:xfrm>
                <a:off x="929" y="1173"/>
                <a:ext cx="729" cy="295"/>
                <a:chOff x="1766" y="2074"/>
                <a:chExt cx="1034" cy="419"/>
              </a:xfrm>
            </p:grpSpPr>
            <p:sp>
              <p:nvSpPr>
                <p:cNvPr id="100510" name="Line 82"/>
                <p:cNvSpPr>
                  <a:spLocks noChangeShapeType="1"/>
                </p:cNvSpPr>
                <p:nvPr/>
              </p:nvSpPr>
              <p:spPr bwMode="auto">
                <a:xfrm>
                  <a:off x="2611" y="2280"/>
                  <a:ext cx="18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0511" name="Oval 83"/>
                <p:cNvSpPr>
                  <a:spLocks noChangeArrowheads="1"/>
                </p:cNvSpPr>
                <p:nvPr/>
              </p:nvSpPr>
              <p:spPr bwMode="auto">
                <a:xfrm>
                  <a:off x="2477" y="2216"/>
                  <a:ext cx="126" cy="126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512" name="AutoShape 84"/>
                <p:cNvSpPr>
                  <a:spLocks noChangeArrowheads="1"/>
                </p:cNvSpPr>
                <p:nvPr/>
              </p:nvSpPr>
              <p:spPr bwMode="auto">
                <a:xfrm flipH="1">
                  <a:off x="1927" y="2074"/>
                  <a:ext cx="555" cy="419"/>
                </a:xfrm>
                <a:prstGeom prst="flowChartOnlineStorage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513" name="Line 85"/>
                <p:cNvSpPr>
                  <a:spLocks noChangeShapeType="1"/>
                </p:cNvSpPr>
                <p:nvPr/>
              </p:nvSpPr>
              <p:spPr bwMode="auto">
                <a:xfrm>
                  <a:off x="1766" y="2169"/>
                  <a:ext cx="23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0514" name="Line 86"/>
                <p:cNvSpPr>
                  <a:spLocks noChangeShapeType="1"/>
                </p:cNvSpPr>
                <p:nvPr/>
              </p:nvSpPr>
              <p:spPr bwMode="auto">
                <a:xfrm>
                  <a:off x="1775" y="2391"/>
                  <a:ext cx="22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</p:grpSp>
          <p:grpSp>
            <p:nvGrpSpPr>
              <p:cNvPr id="100501" name="Group 87"/>
              <p:cNvGrpSpPr>
                <a:grpSpLocks/>
              </p:cNvGrpSpPr>
              <p:nvPr/>
            </p:nvGrpSpPr>
            <p:grpSpPr bwMode="auto">
              <a:xfrm>
                <a:off x="1630" y="1243"/>
                <a:ext cx="955" cy="295"/>
                <a:chOff x="1493" y="3079"/>
                <a:chExt cx="1354" cy="419"/>
              </a:xfrm>
            </p:grpSpPr>
            <p:sp>
              <p:nvSpPr>
                <p:cNvPr id="100502" name="Line 88"/>
                <p:cNvSpPr>
                  <a:spLocks noChangeShapeType="1"/>
                </p:cNvSpPr>
                <p:nvPr/>
              </p:nvSpPr>
              <p:spPr bwMode="auto">
                <a:xfrm>
                  <a:off x="2551" y="3278"/>
                  <a:ext cx="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0503" name="Oval 89"/>
                <p:cNvSpPr>
                  <a:spLocks noChangeArrowheads="1"/>
                </p:cNvSpPr>
                <p:nvPr/>
              </p:nvSpPr>
              <p:spPr bwMode="auto">
                <a:xfrm>
                  <a:off x="2456" y="3221"/>
                  <a:ext cx="126" cy="126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504" name="AutoShape 90"/>
                <p:cNvSpPr>
                  <a:spLocks noChangeArrowheads="1"/>
                </p:cNvSpPr>
                <p:nvPr/>
              </p:nvSpPr>
              <p:spPr bwMode="auto">
                <a:xfrm flipH="1">
                  <a:off x="1906" y="3079"/>
                  <a:ext cx="555" cy="419"/>
                </a:xfrm>
                <a:prstGeom prst="flowChartOnlineStorage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0505" name="Group 91"/>
                <p:cNvGrpSpPr>
                  <a:grpSpLocks/>
                </p:cNvGrpSpPr>
                <p:nvPr/>
              </p:nvGrpSpPr>
              <p:grpSpPr bwMode="auto">
                <a:xfrm>
                  <a:off x="1493" y="3146"/>
                  <a:ext cx="482" cy="240"/>
                  <a:chOff x="1631" y="1975"/>
                  <a:chExt cx="482" cy="240"/>
                </a:xfrm>
              </p:grpSpPr>
              <p:sp>
                <p:nvSpPr>
                  <p:cNvPr id="100506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1781" y="1975"/>
                    <a:ext cx="74" cy="65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0507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631" y="2003"/>
                    <a:ext cx="48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00508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1829" y="2023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  <p:sp>
                <p:nvSpPr>
                  <p:cNvPr id="100509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1829" y="2215"/>
                    <a:ext cx="2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</p:grpSp>
          </p:grpSp>
        </p:grpSp>
        <p:sp>
          <p:nvSpPr>
            <p:cNvPr id="100499" name="Text Box 191"/>
            <p:cNvSpPr txBox="1">
              <a:spLocks noChangeArrowheads="1"/>
            </p:cNvSpPr>
            <p:nvPr/>
          </p:nvSpPr>
          <p:spPr bwMode="auto">
            <a:xfrm>
              <a:off x="2034" y="123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X</a:t>
              </a:r>
            </a:p>
          </p:txBody>
        </p:sp>
      </p:grpSp>
      <p:grpSp>
        <p:nvGrpSpPr>
          <p:cNvPr id="100360" name="Group 291"/>
          <p:cNvGrpSpPr>
            <a:grpSpLocks/>
          </p:cNvGrpSpPr>
          <p:nvPr/>
        </p:nvGrpSpPr>
        <p:grpSpPr bwMode="auto">
          <a:xfrm>
            <a:off x="542925" y="2887663"/>
            <a:ext cx="3036888" cy="1597025"/>
            <a:chOff x="342" y="1879"/>
            <a:chExt cx="1913" cy="1006"/>
          </a:xfrm>
        </p:grpSpPr>
        <p:sp>
          <p:nvSpPr>
            <p:cNvPr id="100465" name="Text Box 15"/>
            <p:cNvSpPr txBox="1">
              <a:spLocks noChangeArrowheads="1"/>
            </p:cNvSpPr>
            <p:nvPr/>
          </p:nvSpPr>
          <p:spPr bwMode="auto">
            <a:xfrm>
              <a:off x="342" y="187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</p:txBody>
        </p:sp>
        <p:sp>
          <p:nvSpPr>
            <p:cNvPr id="100466" name="Text Box 16"/>
            <p:cNvSpPr txBox="1">
              <a:spLocks noChangeArrowheads="1"/>
            </p:cNvSpPr>
            <p:nvPr/>
          </p:nvSpPr>
          <p:spPr bwMode="auto">
            <a:xfrm>
              <a:off x="342" y="248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B</a:t>
              </a:r>
            </a:p>
          </p:txBody>
        </p:sp>
        <p:grpSp>
          <p:nvGrpSpPr>
            <p:cNvPr id="100467" name="Group 45"/>
            <p:cNvGrpSpPr>
              <a:grpSpLocks/>
            </p:cNvGrpSpPr>
            <p:nvPr/>
          </p:nvGrpSpPr>
          <p:grpSpPr bwMode="auto">
            <a:xfrm>
              <a:off x="644" y="1995"/>
              <a:ext cx="1484" cy="890"/>
              <a:chOff x="1494" y="1404"/>
              <a:chExt cx="2406" cy="1204"/>
            </a:xfrm>
          </p:grpSpPr>
          <p:grpSp>
            <p:nvGrpSpPr>
              <p:cNvPr id="100469" name="Group 18"/>
              <p:cNvGrpSpPr>
                <a:grpSpLocks/>
              </p:cNvGrpSpPr>
              <p:nvPr/>
            </p:nvGrpSpPr>
            <p:grpSpPr bwMode="auto">
              <a:xfrm>
                <a:off x="1494" y="1404"/>
                <a:ext cx="1354" cy="419"/>
                <a:chOff x="1493" y="3079"/>
                <a:chExt cx="1354" cy="419"/>
              </a:xfrm>
            </p:grpSpPr>
            <p:sp>
              <p:nvSpPr>
                <p:cNvPr id="100488" name="Line 19"/>
                <p:cNvSpPr>
                  <a:spLocks noChangeShapeType="1"/>
                </p:cNvSpPr>
                <p:nvPr/>
              </p:nvSpPr>
              <p:spPr bwMode="auto">
                <a:xfrm>
                  <a:off x="2551" y="3278"/>
                  <a:ext cx="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0489" name="Oval 20"/>
                <p:cNvSpPr>
                  <a:spLocks noChangeArrowheads="1"/>
                </p:cNvSpPr>
                <p:nvPr/>
              </p:nvSpPr>
              <p:spPr bwMode="auto">
                <a:xfrm>
                  <a:off x="2456" y="3221"/>
                  <a:ext cx="126" cy="126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490" name="AutoShape 21"/>
                <p:cNvSpPr>
                  <a:spLocks noChangeArrowheads="1"/>
                </p:cNvSpPr>
                <p:nvPr/>
              </p:nvSpPr>
              <p:spPr bwMode="auto">
                <a:xfrm flipH="1">
                  <a:off x="1906" y="3079"/>
                  <a:ext cx="555" cy="419"/>
                </a:xfrm>
                <a:prstGeom prst="flowChartOnlineStorage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0491" name="Group 22"/>
                <p:cNvGrpSpPr>
                  <a:grpSpLocks/>
                </p:cNvGrpSpPr>
                <p:nvPr/>
              </p:nvGrpSpPr>
              <p:grpSpPr bwMode="auto">
                <a:xfrm>
                  <a:off x="1493" y="3146"/>
                  <a:ext cx="482" cy="240"/>
                  <a:chOff x="1631" y="1975"/>
                  <a:chExt cx="482" cy="240"/>
                </a:xfrm>
              </p:grpSpPr>
              <p:sp>
                <p:nvSpPr>
                  <p:cNvPr id="100492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1781" y="1975"/>
                    <a:ext cx="74" cy="65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0493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631" y="2003"/>
                    <a:ext cx="48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00494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829" y="2023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  <p:sp>
                <p:nvSpPr>
                  <p:cNvPr id="100495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829" y="2215"/>
                    <a:ext cx="2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</p:grpSp>
          </p:grpSp>
          <p:grpSp>
            <p:nvGrpSpPr>
              <p:cNvPr id="100470" name="Group 27"/>
              <p:cNvGrpSpPr>
                <a:grpSpLocks/>
              </p:cNvGrpSpPr>
              <p:nvPr/>
            </p:nvGrpSpPr>
            <p:grpSpPr bwMode="auto">
              <a:xfrm>
                <a:off x="1516" y="2189"/>
                <a:ext cx="1354" cy="419"/>
                <a:chOff x="1493" y="3079"/>
                <a:chExt cx="1354" cy="419"/>
              </a:xfrm>
            </p:grpSpPr>
            <p:sp>
              <p:nvSpPr>
                <p:cNvPr id="100480" name="Line 28"/>
                <p:cNvSpPr>
                  <a:spLocks noChangeShapeType="1"/>
                </p:cNvSpPr>
                <p:nvPr/>
              </p:nvSpPr>
              <p:spPr bwMode="auto">
                <a:xfrm>
                  <a:off x="2551" y="3278"/>
                  <a:ext cx="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0481" name="Oval 29"/>
                <p:cNvSpPr>
                  <a:spLocks noChangeArrowheads="1"/>
                </p:cNvSpPr>
                <p:nvPr/>
              </p:nvSpPr>
              <p:spPr bwMode="auto">
                <a:xfrm>
                  <a:off x="2456" y="3221"/>
                  <a:ext cx="126" cy="126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482" name="AutoShape 30"/>
                <p:cNvSpPr>
                  <a:spLocks noChangeArrowheads="1"/>
                </p:cNvSpPr>
                <p:nvPr/>
              </p:nvSpPr>
              <p:spPr bwMode="auto">
                <a:xfrm flipH="1">
                  <a:off x="1906" y="3079"/>
                  <a:ext cx="555" cy="419"/>
                </a:xfrm>
                <a:prstGeom prst="flowChartOnlineStorage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0483" name="Group 31"/>
                <p:cNvGrpSpPr>
                  <a:grpSpLocks/>
                </p:cNvGrpSpPr>
                <p:nvPr/>
              </p:nvGrpSpPr>
              <p:grpSpPr bwMode="auto">
                <a:xfrm>
                  <a:off x="1493" y="3146"/>
                  <a:ext cx="482" cy="240"/>
                  <a:chOff x="1631" y="1975"/>
                  <a:chExt cx="482" cy="240"/>
                </a:xfrm>
              </p:grpSpPr>
              <p:sp>
                <p:nvSpPr>
                  <p:cNvPr id="100484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1781" y="1975"/>
                    <a:ext cx="74" cy="65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0485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631" y="2003"/>
                    <a:ext cx="48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00486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829" y="2023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  <p:sp>
                <p:nvSpPr>
                  <p:cNvPr id="100487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829" y="2215"/>
                    <a:ext cx="2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</p:grpSp>
          </p:grpSp>
          <p:grpSp>
            <p:nvGrpSpPr>
              <p:cNvPr id="100471" name="Group 36"/>
              <p:cNvGrpSpPr>
                <a:grpSpLocks/>
              </p:cNvGrpSpPr>
              <p:nvPr/>
            </p:nvGrpSpPr>
            <p:grpSpPr bwMode="auto">
              <a:xfrm>
                <a:off x="2858" y="1612"/>
                <a:ext cx="1042" cy="786"/>
                <a:chOff x="2858" y="1612"/>
                <a:chExt cx="1042" cy="786"/>
              </a:xfrm>
            </p:grpSpPr>
            <p:grpSp>
              <p:nvGrpSpPr>
                <p:cNvPr id="100472" name="Group 37"/>
                <p:cNvGrpSpPr>
                  <a:grpSpLocks/>
                </p:cNvGrpSpPr>
                <p:nvPr/>
              </p:nvGrpSpPr>
              <p:grpSpPr bwMode="auto">
                <a:xfrm>
                  <a:off x="2866" y="1780"/>
                  <a:ext cx="1034" cy="419"/>
                  <a:chOff x="1766" y="2074"/>
                  <a:chExt cx="1034" cy="419"/>
                </a:xfrm>
              </p:grpSpPr>
              <p:sp>
                <p:nvSpPr>
                  <p:cNvPr id="100475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611" y="2280"/>
                    <a:ext cx="18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00476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2477" y="2216"/>
                    <a:ext cx="126" cy="12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0477" name="AutoShape 40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1927" y="2074"/>
                    <a:ext cx="555" cy="419"/>
                  </a:xfrm>
                  <a:prstGeom prst="flowChartOnlineStorag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0478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766" y="2169"/>
                    <a:ext cx="23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0047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775" y="2391"/>
                    <a:ext cx="22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</p:grpSp>
            <p:sp>
              <p:nvSpPr>
                <p:cNvPr id="100473" name="Line 43"/>
                <p:cNvSpPr>
                  <a:spLocks noChangeShapeType="1"/>
                </p:cNvSpPr>
                <p:nvPr/>
              </p:nvSpPr>
              <p:spPr bwMode="auto">
                <a:xfrm>
                  <a:off x="2858" y="1612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0474" name="Line 44"/>
                <p:cNvSpPr>
                  <a:spLocks noChangeShapeType="1"/>
                </p:cNvSpPr>
                <p:nvPr/>
              </p:nvSpPr>
              <p:spPr bwMode="auto">
                <a:xfrm>
                  <a:off x="2879" y="2095"/>
                  <a:ext cx="0" cy="30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100468" name="Text Box 192"/>
            <p:cNvSpPr txBox="1">
              <a:spLocks noChangeArrowheads="1"/>
            </p:cNvSpPr>
            <p:nvPr/>
          </p:nvSpPr>
          <p:spPr bwMode="auto">
            <a:xfrm>
              <a:off x="2000" y="208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X</a:t>
              </a:r>
            </a:p>
          </p:txBody>
        </p:sp>
      </p:grpSp>
      <p:grpSp>
        <p:nvGrpSpPr>
          <p:cNvPr id="100361" name="Group 294"/>
          <p:cNvGrpSpPr>
            <a:grpSpLocks/>
          </p:cNvGrpSpPr>
          <p:nvPr/>
        </p:nvGrpSpPr>
        <p:grpSpPr bwMode="auto">
          <a:xfrm>
            <a:off x="577850" y="4660900"/>
            <a:ext cx="3713163" cy="1379538"/>
            <a:chOff x="364" y="3016"/>
            <a:chExt cx="2339" cy="869"/>
          </a:xfrm>
        </p:grpSpPr>
        <p:sp>
          <p:nvSpPr>
            <p:cNvPr id="100425" name="Text Box 153"/>
            <p:cNvSpPr txBox="1">
              <a:spLocks noChangeArrowheads="1"/>
            </p:cNvSpPr>
            <p:nvPr/>
          </p:nvSpPr>
          <p:spPr bwMode="auto">
            <a:xfrm>
              <a:off x="364" y="301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</p:txBody>
        </p:sp>
        <p:sp>
          <p:nvSpPr>
            <p:cNvPr id="100426" name="Text Box 165"/>
            <p:cNvSpPr txBox="1">
              <a:spLocks noChangeArrowheads="1"/>
            </p:cNvSpPr>
            <p:nvPr/>
          </p:nvSpPr>
          <p:spPr bwMode="auto">
            <a:xfrm>
              <a:off x="365" y="3523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B</a:t>
              </a:r>
            </a:p>
          </p:txBody>
        </p:sp>
        <p:grpSp>
          <p:nvGrpSpPr>
            <p:cNvPr id="100427" name="Group 189"/>
            <p:cNvGrpSpPr>
              <a:grpSpLocks/>
            </p:cNvGrpSpPr>
            <p:nvPr/>
          </p:nvGrpSpPr>
          <p:grpSpPr bwMode="auto">
            <a:xfrm>
              <a:off x="613" y="3130"/>
              <a:ext cx="2035" cy="755"/>
              <a:chOff x="1180" y="2854"/>
              <a:chExt cx="3690" cy="1080"/>
            </a:xfrm>
          </p:grpSpPr>
          <p:grpSp>
            <p:nvGrpSpPr>
              <p:cNvPr id="100429" name="Group 146"/>
              <p:cNvGrpSpPr>
                <a:grpSpLocks/>
              </p:cNvGrpSpPr>
              <p:nvPr/>
            </p:nvGrpSpPr>
            <p:grpSpPr bwMode="auto">
              <a:xfrm>
                <a:off x="2531" y="3190"/>
                <a:ext cx="1034" cy="419"/>
                <a:chOff x="1766" y="2074"/>
                <a:chExt cx="1034" cy="419"/>
              </a:xfrm>
            </p:grpSpPr>
            <p:sp>
              <p:nvSpPr>
                <p:cNvPr id="100460" name="Line 147"/>
                <p:cNvSpPr>
                  <a:spLocks noChangeShapeType="1"/>
                </p:cNvSpPr>
                <p:nvPr/>
              </p:nvSpPr>
              <p:spPr bwMode="auto">
                <a:xfrm>
                  <a:off x="2611" y="2280"/>
                  <a:ext cx="18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0461" name="Oval 148"/>
                <p:cNvSpPr>
                  <a:spLocks noChangeArrowheads="1"/>
                </p:cNvSpPr>
                <p:nvPr/>
              </p:nvSpPr>
              <p:spPr bwMode="auto">
                <a:xfrm>
                  <a:off x="2477" y="2216"/>
                  <a:ext cx="126" cy="126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462" name="AutoShape 149"/>
                <p:cNvSpPr>
                  <a:spLocks noChangeArrowheads="1"/>
                </p:cNvSpPr>
                <p:nvPr/>
              </p:nvSpPr>
              <p:spPr bwMode="auto">
                <a:xfrm flipH="1">
                  <a:off x="1927" y="2074"/>
                  <a:ext cx="555" cy="419"/>
                </a:xfrm>
                <a:prstGeom prst="flowChartOnlineStorage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463" name="Line 150"/>
                <p:cNvSpPr>
                  <a:spLocks noChangeShapeType="1"/>
                </p:cNvSpPr>
                <p:nvPr/>
              </p:nvSpPr>
              <p:spPr bwMode="auto">
                <a:xfrm>
                  <a:off x="1766" y="2169"/>
                  <a:ext cx="23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0464" name="Line 151"/>
                <p:cNvSpPr>
                  <a:spLocks noChangeShapeType="1"/>
                </p:cNvSpPr>
                <p:nvPr/>
              </p:nvSpPr>
              <p:spPr bwMode="auto">
                <a:xfrm>
                  <a:off x="1775" y="2391"/>
                  <a:ext cx="22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</p:grpSp>
          <p:grpSp>
            <p:nvGrpSpPr>
              <p:cNvPr id="100430" name="Group 155"/>
              <p:cNvGrpSpPr>
                <a:grpSpLocks/>
              </p:cNvGrpSpPr>
              <p:nvPr/>
            </p:nvGrpSpPr>
            <p:grpSpPr bwMode="auto">
              <a:xfrm>
                <a:off x="1180" y="2854"/>
                <a:ext cx="1354" cy="419"/>
                <a:chOff x="1493" y="3079"/>
                <a:chExt cx="1354" cy="419"/>
              </a:xfrm>
            </p:grpSpPr>
            <p:sp>
              <p:nvSpPr>
                <p:cNvPr id="100452" name="Line 156"/>
                <p:cNvSpPr>
                  <a:spLocks noChangeShapeType="1"/>
                </p:cNvSpPr>
                <p:nvPr/>
              </p:nvSpPr>
              <p:spPr bwMode="auto">
                <a:xfrm>
                  <a:off x="2551" y="3278"/>
                  <a:ext cx="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0453" name="Oval 157"/>
                <p:cNvSpPr>
                  <a:spLocks noChangeArrowheads="1"/>
                </p:cNvSpPr>
                <p:nvPr/>
              </p:nvSpPr>
              <p:spPr bwMode="auto">
                <a:xfrm>
                  <a:off x="2456" y="3221"/>
                  <a:ext cx="126" cy="126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454" name="AutoShape 158"/>
                <p:cNvSpPr>
                  <a:spLocks noChangeArrowheads="1"/>
                </p:cNvSpPr>
                <p:nvPr/>
              </p:nvSpPr>
              <p:spPr bwMode="auto">
                <a:xfrm flipH="1">
                  <a:off x="1906" y="3079"/>
                  <a:ext cx="555" cy="419"/>
                </a:xfrm>
                <a:prstGeom prst="flowChartOnlineStorage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0455" name="Group 159"/>
                <p:cNvGrpSpPr>
                  <a:grpSpLocks/>
                </p:cNvGrpSpPr>
                <p:nvPr/>
              </p:nvGrpSpPr>
              <p:grpSpPr bwMode="auto">
                <a:xfrm>
                  <a:off x="1493" y="3146"/>
                  <a:ext cx="482" cy="240"/>
                  <a:chOff x="1631" y="1975"/>
                  <a:chExt cx="482" cy="240"/>
                </a:xfrm>
              </p:grpSpPr>
              <p:sp>
                <p:nvSpPr>
                  <p:cNvPr id="100456" name="Oval 160"/>
                  <p:cNvSpPr>
                    <a:spLocks noChangeArrowheads="1"/>
                  </p:cNvSpPr>
                  <p:nvPr/>
                </p:nvSpPr>
                <p:spPr bwMode="auto">
                  <a:xfrm>
                    <a:off x="1781" y="1975"/>
                    <a:ext cx="74" cy="65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0457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1631" y="2003"/>
                    <a:ext cx="48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00458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1829" y="2023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  <p:sp>
                <p:nvSpPr>
                  <p:cNvPr id="100459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1829" y="2215"/>
                    <a:ext cx="2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</p:grpSp>
          </p:grpSp>
          <p:grpSp>
            <p:nvGrpSpPr>
              <p:cNvPr id="100431" name="Group 167"/>
              <p:cNvGrpSpPr>
                <a:grpSpLocks/>
              </p:cNvGrpSpPr>
              <p:nvPr/>
            </p:nvGrpSpPr>
            <p:grpSpPr bwMode="auto">
              <a:xfrm>
                <a:off x="1200" y="3515"/>
                <a:ext cx="1354" cy="419"/>
                <a:chOff x="1493" y="3079"/>
                <a:chExt cx="1354" cy="419"/>
              </a:xfrm>
            </p:grpSpPr>
            <p:sp>
              <p:nvSpPr>
                <p:cNvPr id="100444" name="Line 168"/>
                <p:cNvSpPr>
                  <a:spLocks noChangeShapeType="1"/>
                </p:cNvSpPr>
                <p:nvPr/>
              </p:nvSpPr>
              <p:spPr bwMode="auto">
                <a:xfrm>
                  <a:off x="2551" y="3278"/>
                  <a:ext cx="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0445" name="Oval 169"/>
                <p:cNvSpPr>
                  <a:spLocks noChangeArrowheads="1"/>
                </p:cNvSpPr>
                <p:nvPr/>
              </p:nvSpPr>
              <p:spPr bwMode="auto">
                <a:xfrm>
                  <a:off x="2456" y="3221"/>
                  <a:ext cx="126" cy="126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446" name="AutoShape 170"/>
                <p:cNvSpPr>
                  <a:spLocks noChangeArrowheads="1"/>
                </p:cNvSpPr>
                <p:nvPr/>
              </p:nvSpPr>
              <p:spPr bwMode="auto">
                <a:xfrm flipH="1">
                  <a:off x="1906" y="3079"/>
                  <a:ext cx="555" cy="419"/>
                </a:xfrm>
                <a:prstGeom prst="flowChartOnlineStorage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0447" name="Group 171"/>
                <p:cNvGrpSpPr>
                  <a:grpSpLocks/>
                </p:cNvGrpSpPr>
                <p:nvPr/>
              </p:nvGrpSpPr>
              <p:grpSpPr bwMode="auto">
                <a:xfrm>
                  <a:off x="1493" y="3146"/>
                  <a:ext cx="482" cy="240"/>
                  <a:chOff x="1631" y="1975"/>
                  <a:chExt cx="482" cy="240"/>
                </a:xfrm>
              </p:grpSpPr>
              <p:sp>
                <p:nvSpPr>
                  <p:cNvPr id="100448" name="Oval 172"/>
                  <p:cNvSpPr>
                    <a:spLocks noChangeArrowheads="1"/>
                  </p:cNvSpPr>
                  <p:nvPr/>
                </p:nvSpPr>
                <p:spPr bwMode="auto">
                  <a:xfrm>
                    <a:off x="1781" y="1975"/>
                    <a:ext cx="74" cy="65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0449" name="Line 173"/>
                  <p:cNvSpPr>
                    <a:spLocks noChangeShapeType="1"/>
                  </p:cNvSpPr>
                  <p:nvPr/>
                </p:nvSpPr>
                <p:spPr bwMode="auto">
                  <a:xfrm>
                    <a:off x="1631" y="2003"/>
                    <a:ext cx="48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00450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1829" y="2023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  <p:sp>
                <p:nvSpPr>
                  <p:cNvPr id="100451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1829" y="2215"/>
                    <a:ext cx="2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</p:grpSp>
          </p:grpSp>
          <p:grpSp>
            <p:nvGrpSpPr>
              <p:cNvPr id="100432" name="Group 176"/>
              <p:cNvGrpSpPr>
                <a:grpSpLocks/>
              </p:cNvGrpSpPr>
              <p:nvPr/>
            </p:nvGrpSpPr>
            <p:grpSpPr bwMode="auto">
              <a:xfrm>
                <a:off x="2524" y="3044"/>
                <a:ext cx="11" cy="670"/>
                <a:chOff x="2524" y="1634"/>
                <a:chExt cx="11" cy="670"/>
              </a:xfrm>
            </p:grpSpPr>
            <p:sp>
              <p:nvSpPr>
                <p:cNvPr id="100442" name="Line 177"/>
                <p:cNvSpPr>
                  <a:spLocks noChangeShapeType="1"/>
                </p:cNvSpPr>
                <p:nvPr/>
              </p:nvSpPr>
              <p:spPr bwMode="auto">
                <a:xfrm>
                  <a:off x="2524" y="1634"/>
                  <a:ext cx="0" cy="2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0443" name="Line 178"/>
                <p:cNvSpPr>
                  <a:spLocks noChangeShapeType="1"/>
                </p:cNvSpPr>
                <p:nvPr/>
              </p:nvSpPr>
              <p:spPr bwMode="auto">
                <a:xfrm>
                  <a:off x="2535" y="2095"/>
                  <a:ext cx="0" cy="2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00433" name="Group 179"/>
              <p:cNvGrpSpPr>
                <a:grpSpLocks/>
              </p:cNvGrpSpPr>
              <p:nvPr/>
            </p:nvGrpSpPr>
            <p:grpSpPr bwMode="auto">
              <a:xfrm>
                <a:off x="3516" y="3303"/>
                <a:ext cx="1354" cy="419"/>
                <a:chOff x="1493" y="3079"/>
                <a:chExt cx="1354" cy="419"/>
              </a:xfrm>
            </p:grpSpPr>
            <p:sp>
              <p:nvSpPr>
                <p:cNvPr id="100434" name="Line 180"/>
                <p:cNvSpPr>
                  <a:spLocks noChangeShapeType="1"/>
                </p:cNvSpPr>
                <p:nvPr/>
              </p:nvSpPr>
              <p:spPr bwMode="auto">
                <a:xfrm>
                  <a:off x="2551" y="3278"/>
                  <a:ext cx="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0435" name="Oval 181"/>
                <p:cNvSpPr>
                  <a:spLocks noChangeArrowheads="1"/>
                </p:cNvSpPr>
                <p:nvPr/>
              </p:nvSpPr>
              <p:spPr bwMode="auto">
                <a:xfrm>
                  <a:off x="2456" y="3221"/>
                  <a:ext cx="126" cy="126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436" name="AutoShape 182"/>
                <p:cNvSpPr>
                  <a:spLocks noChangeArrowheads="1"/>
                </p:cNvSpPr>
                <p:nvPr/>
              </p:nvSpPr>
              <p:spPr bwMode="auto">
                <a:xfrm flipH="1">
                  <a:off x="1906" y="3079"/>
                  <a:ext cx="555" cy="419"/>
                </a:xfrm>
                <a:prstGeom prst="flowChartOnlineStorage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0437" name="Group 183"/>
                <p:cNvGrpSpPr>
                  <a:grpSpLocks/>
                </p:cNvGrpSpPr>
                <p:nvPr/>
              </p:nvGrpSpPr>
              <p:grpSpPr bwMode="auto">
                <a:xfrm>
                  <a:off x="1493" y="3146"/>
                  <a:ext cx="482" cy="240"/>
                  <a:chOff x="1631" y="1975"/>
                  <a:chExt cx="482" cy="240"/>
                </a:xfrm>
              </p:grpSpPr>
              <p:sp>
                <p:nvSpPr>
                  <p:cNvPr id="100438" name="Oval 184"/>
                  <p:cNvSpPr>
                    <a:spLocks noChangeArrowheads="1"/>
                  </p:cNvSpPr>
                  <p:nvPr/>
                </p:nvSpPr>
                <p:spPr bwMode="auto">
                  <a:xfrm>
                    <a:off x="1781" y="1975"/>
                    <a:ext cx="74" cy="65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0439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1631" y="2003"/>
                    <a:ext cx="48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00440" name="Line 186"/>
                  <p:cNvSpPr>
                    <a:spLocks noChangeShapeType="1"/>
                  </p:cNvSpPr>
                  <p:nvPr/>
                </p:nvSpPr>
                <p:spPr bwMode="auto">
                  <a:xfrm>
                    <a:off x="1829" y="2023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  <p:sp>
                <p:nvSpPr>
                  <p:cNvPr id="100441" name="Line 187"/>
                  <p:cNvSpPr>
                    <a:spLocks noChangeShapeType="1"/>
                  </p:cNvSpPr>
                  <p:nvPr/>
                </p:nvSpPr>
                <p:spPr bwMode="auto">
                  <a:xfrm>
                    <a:off x="1829" y="2215"/>
                    <a:ext cx="2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</p:grpSp>
          </p:grpSp>
        </p:grpSp>
        <p:sp>
          <p:nvSpPr>
            <p:cNvPr id="100428" name="Text Box 193"/>
            <p:cNvSpPr txBox="1">
              <a:spLocks noChangeArrowheads="1"/>
            </p:cNvSpPr>
            <p:nvPr/>
          </p:nvSpPr>
          <p:spPr bwMode="auto">
            <a:xfrm>
              <a:off x="2448" y="319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X</a:t>
              </a:r>
            </a:p>
          </p:txBody>
        </p:sp>
      </p:grpSp>
      <p:graphicFrame>
        <p:nvGraphicFramePr>
          <p:cNvPr id="304424" name="Group 296"/>
          <p:cNvGraphicFramePr>
            <a:graphicFrameLocks noGrp="1"/>
          </p:cNvGraphicFramePr>
          <p:nvPr>
            <p:ph sz="half" idx="1"/>
          </p:nvPr>
        </p:nvGraphicFramePr>
        <p:xfrm>
          <a:off x="268288" y="317500"/>
          <a:ext cx="8513762" cy="5900738"/>
        </p:xfrm>
        <a:graphic>
          <a:graphicData uri="http://schemas.openxmlformats.org/drawingml/2006/table">
            <a:tbl>
              <a:tblPr/>
              <a:tblGrid>
                <a:gridCol w="4191000"/>
                <a:gridCol w="3000375"/>
                <a:gridCol w="1322387"/>
              </a:tblGrid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Summary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4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A+B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9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0388" name="Object 28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815263" y="1112838"/>
          <a:ext cx="4318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Equation" r:id="rId3" imgW="164957" imgH="203024" progId="Equation.3">
                  <p:embed/>
                </p:oleObj>
              </mc:Choice>
              <mc:Fallback>
                <p:oleObj name="Equation" r:id="rId3" imgW="164957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5263" y="1112838"/>
                        <a:ext cx="4318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89" name="Group 243"/>
          <p:cNvGrpSpPr>
            <a:grpSpLocks/>
          </p:cNvGrpSpPr>
          <p:nvPr/>
        </p:nvGrpSpPr>
        <p:grpSpPr bwMode="auto">
          <a:xfrm>
            <a:off x="4827588" y="1082675"/>
            <a:ext cx="2241550" cy="530225"/>
            <a:chOff x="2947" y="619"/>
            <a:chExt cx="1412" cy="334"/>
          </a:xfrm>
        </p:grpSpPr>
        <p:sp>
          <p:nvSpPr>
            <p:cNvPr id="100419" name="AutoShape 244"/>
            <p:cNvSpPr>
              <a:spLocks noChangeArrowheads="1"/>
            </p:cNvSpPr>
            <p:nvPr/>
          </p:nvSpPr>
          <p:spPr bwMode="auto">
            <a:xfrm rot="-5400000">
              <a:off x="3468" y="668"/>
              <a:ext cx="302" cy="267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20" name="Line 245"/>
            <p:cNvSpPr>
              <a:spLocks noChangeShapeType="1"/>
            </p:cNvSpPr>
            <p:nvPr/>
          </p:nvSpPr>
          <p:spPr bwMode="auto">
            <a:xfrm rot="16200000" flipV="1">
              <a:off x="3345" y="657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0421" name="Line 246"/>
            <p:cNvSpPr>
              <a:spLocks noChangeShapeType="1"/>
            </p:cNvSpPr>
            <p:nvPr/>
          </p:nvSpPr>
          <p:spPr bwMode="auto">
            <a:xfrm rot="10800000" flipH="1">
              <a:off x="3853" y="801"/>
              <a:ext cx="2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0422" name="Oval 247"/>
            <p:cNvSpPr>
              <a:spLocks noChangeArrowheads="1"/>
            </p:cNvSpPr>
            <p:nvPr/>
          </p:nvSpPr>
          <p:spPr bwMode="auto">
            <a:xfrm rot="61599">
              <a:off x="3747" y="743"/>
              <a:ext cx="106" cy="1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23" name="Text Box 248"/>
            <p:cNvSpPr txBox="1">
              <a:spLocks noChangeArrowheads="1"/>
            </p:cNvSpPr>
            <p:nvPr/>
          </p:nvSpPr>
          <p:spPr bwMode="auto">
            <a:xfrm>
              <a:off x="2947" y="61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</a:p>
          </p:txBody>
        </p:sp>
        <p:sp>
          <p:nvSpPr>
            <p:cNvPr id="100424" name="Text Box 249"/>
            <p:cNvSpPr txBox="1">
              <a:spLocks noChangeArrowheads="1"/>
            </p:cNvSpPr>
            <p:nvPr/>
          </p:nvSpPr>
          <p:spPr bwMode="auto">
            <a:xfrm>
              <a:off x="4104" y="62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/>
                <a:t>X</a:t>
              </a:r>
            </a:p>
          </p:txBody>
        </p:sp>
      </p:grpSp>
      <p:grpSp>
        <p:nvGrpSpPr>
          <p:cNvPr id="100390" name="Group 250"/>
          <p:cNvGrpSpPr>
            <a:grpSpLocks/>
          </p:cNvGrpSpPr>
          <p:nvPr/>
        </p:nvGrpSpPr>
        <p:grpSpPr bwMode="auto">
          <a:xfrm>
            <a:off x="4813300" y="3317875"/>
            <a:ext cx="2200275" cy="862013"/>
            <a:chOff x="2990" y="1210"/>
            <a:chExt cx="1386" cy="543"/>
          </a:xfrm>
        </p:grpSpPr>
        <p:sp>
          <p:nvSpPr>
            <p:cNvPr id="100412" name="Text Box 251"/>
            <p:cNvSpPr txBox="1">
              <a:spLocks noChangeArrowheads="1"/>
            </p:cNvSpPr>
            <p:nvPr/>
          </p:nvSpPr>
          <p:spPr bwMode="auto">
            <a:xfrm>
              <a:off x="4121" y="131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3E5AB2"/>
                  </a:solidFill>
                </a:rPr>
                <a:t>X</a:t>
              </a:r>
            </a:p>
          </p:txBody>
        </p:sp>
        <p:sp>
          <p:nvSpPr>
            <p:cNvPr id="100413" name="AutoShape 252"/>
            <p:cNvSpPr>
              <a:spLocks noChangeArrowheads="1"/>
            </p:cNvSpPr>
            <p:nvPr/>
          </p:nvSpPr>
          <p:spPr bwMode="auto">
            <a:xfrm>
              <a:off x="3439" y="1305"/>
              <a:ext cx="471" cy="409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14" name="Line 253"/>
            <p:cNvSpPr>
              <a:spLocks noChangeShapeType="1"/>
            </p:cNvSpPr>
            <p:nvPr/>
          </p:nvSpPr>
          <p:spPr bwMode="auto">
            <a:xfrm>
              <a:off x="3240" y="1404"/>
              <a:ext cx="1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0415" name="Line 254"/>
            <p:cNvSpPr>
              <a:spLocks noChangeShapeType="1"/>
            </p:cNvSpPr>
            <p:nvPr/>
          </p:nvSpPr>
          <p:spPr bwMode="auto">
            <a:xfrm>
              <a:off x="3239" y="1591"/>
              <a:ext cx="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0416" name="Line 255"/>
            <p:cNvSpPr>
              <a:spLocks noChangeShapeType="1"/>
            </p:cNvSpPr>
            <p:nvPr/>
          </p:nvSpPr>
          <p:spPr bwMode="auto">
            <a:xfrm>
              <a:off x="3907" y="1491"/>
              <a:ext cx="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0417" name="Text Box 256"/>
            <p:cNvSpPr txBox="1">
              <a:spLocks noChangeArrowheads="1"/>
            </p:cNvSpPr>
            <p:nvPr/>
          </p:nvSpPr>
          <p:spPr bwMode="auto">
            <a:xfrm>
              <a:off x="2991" y="1465"/>
              <a:ext cx="2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  <p:sp>
          <p:nvSpPr>
            <p:cNvPr id="100418" name="Text Box 257"/>
            <p:cNvSpPr txBox="1">
              <a:spLocks noChangeArrowheads="1"/>
            </p:cNvSpPr>
            <p:nvPr/>
          </p:nvSpPr>
          <p:spPr bwMode="auto">
            <a:xfrm>
              <a:off x="2990" y="1210"/>
              <a:ext cx="2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/>
                <a:t>A</a:t>
              </a:r>
            </a:p>
          </p:txBody>
        </p:sp>
      </p:grpSp>
      <p:grpSp>
        <p:nvGrpSpPr>
          <p:cNvPr id="100391" name="Group 258"/>
          <p:cNvGrpSpPr>
            <a:grpSpLocks/>
          </p:cNvGrpSpPr>
          <p:nvPr/>
        </p:nvGrpSpPr>
        <p:grpSpPr bwMode="auto">
          <a:xfrm>
            <a:off x="5100638" y="1792288"/>
            <a:ext cx="1741487" cy="1192212"/>
            <a:chOff x="3129" y="1956"/>
            <a:chExt cx="1097" cy="751"/>
          </a:xfrm>
        </p:grpSpPr>
        <p:grpSp>
          <p:nvGrpSpPr>
            <p:cNvPr id="100401" name="Group 259"/>
            <p:cNvGrpSpPr>
              <a:grpSpLocks/>
            </p:cNvGrpSpPr>
            <p:nvPr/>
          </p:nvGrpSpPr>
          <p:grpSpPr bwMode="auto">
            <a:xfrm>
              <a:off x="3253" y="2148"/>
              <a:ext cx="915" cy="405"/>
              <a:chOff x="1117" y="1289"/>
              <a:chExt cx="915" cy="405"/>
            </a:xfrm>
          </p:grpSpPr>
          <p:grpSp>
            <p:nvGrpSpPr>
              <p:cNvPr id="100405" name="Group 260"/>
              <p:cNvGrpSpPr>
                <a:grpSpLocks/>
              </p:cNvGrpSpPr>
              <p:nvPr/>
            </p:nvGrpSpPr>
            <p:grpSpPr bwMode="auto">
              <a:xfrm>
                <a:off x="1272" y="1289"/>
                <a:ext cx="527" cy="405"/>
                <a:chOff x="1272" y="1289"/>
                <a:chExt cx="527" cy="405"/>
              </a:xfrm>
            </p:grpSpPr>
            <p:sp>
              <p:nvSpPr>
                <p:cNvPr id="100409" name="Freeform 261"/>
                <p:cNvSpPr>
                  <a:spLocks/>
                </p:cNvSpPr>
                <p:nvPr/>
              </p:nvSpPr>
              <p:spPr bwMode="auto">
                <a:xfrm>
                  <a:off x="1289" y="1289"/>
                  <a:ext cx="510" cy="197"/>
                </a:xfrm>
                <a:custGeom>
                  <a:avLst/>
                  <a:gdLst>
                    <a:gd name="T0" fmla="*/ 0 w 335"/>
                    <a:gd name="T1" fmla="*/ 13 h 157"/>
                    <a:gd name="T2" fmla="*/ 239 w 335"/>
                    <a:gd name="T3" fmla="*/ 13 h 157"/>
                    <a:gd name="T4" fmla="*/ 446 w 335"/>
                    <a:gd name="T5" fmla="*/ 92 h 157"/>
                    <a:gd name="T6" fmla="*/ 510 w 335"/>
                    <a:gd name="T7" fmla="*/ 197 h 15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35"/>
                    <a:gd name="T13" fmla="*/ 0 h 157"/>
                    <a:gd name="T14" fmla="*/ 335 w 335"/>
                    <a:gd name="T15" fmla="*/ 157 h 15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35" h="157">
                      <a:moveTo>
                        <a:pt x="0" y="10"/>
                      </a:moveTo>
                      <a:cubicBezTo>
                        <a:pt x="54" y="5"/>
                        <a:pt x="108" y="0"/>
                        <a:pt x="157" y="10"/>
                      </a:cubicBezTo>
                      <a:cubicBezTo>
                        <a:pt x="206" y="20"/>
                        <a:pt x="263" y="49"/>
                        <a:pt x="293" y="73"/>
                      </a:cubicBezTo>
                      <a:cubicBezTo>
                        <a:pt x="323" y="97"/>
                        <a:pt x="329" y="127"/>
                        <a:pt x="335" y="157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0410" name="Freeform 262"/>
                <p:cNvSpPr>
                  <a:spLocks/>
                </p:cNvSpPr>
                <p:nvPr/>
              </p:nvSpPr>
              <p:spPr bwMode="auto">
                <a:xfrm flipV="1">
                  <a:off x="1285" y="1476"/>
                  <a:ext cx="511" cy="218"/>
                </a:xfrm>
                <a:custGeom>
                  <a:avLst/>
                  <a:gdLst>
                    <a:gd name="T0" fmla="*/ 0 w 335"/>
                    <a:gd name="T1" fmla="*/ 14 h 157"/>
                    <a:gd name="T2" fmla="*/ 239 w 335"/>
                    <a:gd name="T3" fmla="*/ 14 h 157"/>
                    <a:gd name="T4" fmla="*/ 447 w 335"/>
                    <a:gd name="T5" fmla="*/ 101 h 157"/>
                    <a:gd name="T6" fmla="*/ 511 w 335"/>
                    <a:gd name="T7" fmla="*/ 218 h 15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35"/>
                    <a:gd name="T13" fmla="*/ 0 h 157"/>
                    <a:gd name="T14" fmla="*/ 335 w 335"/>
                    <a:gd name="T15" fmla="*/ 157 h 15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35" h="157">
                      <a:moveTo>
                        <a:pt x="0" y="10"/>
                      </a:moveTo>
                      <a:cubicBezTo>
                        <a:pt x="54" y="5"/>
                        <a:pt x="108" y="0"/>
                        <a:pt x="157" y="10"/>
                      </a:cubicBezTo>
                      <a:cubicBezTo>
                        <a:pt x="206" y="20"/>
                        <a:pt x="263" y="49"/>
                        <a:pt x="293" y="73"/>
                      </a:cubicBezTo>
                      <a:cubicBezTo>
                        <a:pt x="323" y="97"/>
                        <a:pt x="329" y="127"/>
                        <a:pt x="335" y="157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0411" name="Freeform 263"/>
                <p:cNvSpPr>
                  <a:spLocks/>
                </p:cNvSpPr>
                <p:nvPr/>
              </p:nvSpPr>
              <p:spPr bwMode="auto">
                <a:xfrm>
                  <a:off x="1272" y="1299"/>
                  <a:ext cx="119" cy="384"/>
                </a:xfrm>
                <a:custGeom>
                  <a:avLst/>
                  <a:gdLst>
                    <a:gd name="T0" fmla="*/ 0 w 75"/>
                    <a:gd name="T1" fmla="*/ 0 h 261"/>
                    <a:gd name="T2" fmla="*/ 116 w 75"/>
                    <a:gd name="T3" fmla="*/ 215 h 261"/>
                    <a:gd name="T4" fmla="*/ 16 w 75"/>
                    <a:gd name="T5" fmla="*/ 384 h 261"/>
                    <a:gd name="T6" fmla="*/ 0 60000 65536"/>
                    <a:gd name="T7" fmla="*/ 0 60000 65536"/>
                    <a:gd name="T8" fmla="*/ 0 60000 65536"/>
                    <a:gd name="T9" fmla="*/ 0 w 75"/>
                    <a:gd name="T10" fmla="*/ 0 h 261"/>
                    <a:gd name="T11" fmla="*/ 75 w 75"/>
                    <a:gd name="T12" fmla="*/ 261 h 26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5" h="261">
                      <a:moveTo>
                        <a:pt x="0" y="0"/>
                      </a:moveTo>
                      <a:cubicBezTo>
                        <a:pt x="35" y="51"/>
                        <a:pt x="71" y="103"/>
                        <a:pt x="73" y="146"/>
                      </a:cubicBezTo>
                      <a:cubicBezTo>
                        <a:pt x="75" y="189"/>
                        <a:pt x="42" y="225"/>
                        <a:pt x="10" y="261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00406" name="Line 264"/>
              <p:cNvSpPr>
                <a:spLocks noChangeShapeType="1"/>
              </p:cNvSpPr>
              <p:nvPr/>
            </p:nvSpPr>
            <p:spPr bwMode="auto">
              <a:xfrm>
                <a:off x="1129" y="1578"/>
                <a:ext cx="23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0407" name="Line 265"/>
              <p:cNvSpPr>
                <a:spLocks noChangeShapeType="1"/>
              </p:cNvSpPr>
              <p:nvPr/>
            </p:nvSpPr>
            <p:spPr bwMode="auto">
              <a:xfrm>
                <a:off x="1791" y="1476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0408" name="Line 266"/>
              <p:cNvSpPr>
                <a:spLocks noChangeShapeType="1"/>
              </p:cNvSpPr>
              <p:nvPr/>
            </p:nvSpPr>
            <p:spPr bwMode="auto">
              <a:xfrm>
                <a:off x="1117" y="1397"/>
                <a:ext cx="23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00402" name="Text Box 267"/>
            <p:cNvSpPr txBox="1">
              <a:spLocks noChangeArrowheads="1"/>
            </p:cNvSpPr>
            <p:nvPr/>
          </p:nvSpPr>
          <p:spPr bwMode="auto">
            <a:xfrm>
              <a:off x="3151" y="2419"/>
              <a:ext cx="2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  <p:sp>
          <p:nvSpPr>
            <p:cNvPr id="100403" name="Text Box 268"/>
            <p:cNvSpPr txBox="1">
              <a:spLocks noChangeArrowheads="1"/>
            </p:cNvSpPr>
            <p:nvPr/>
          </p:nvSpPr>
          <p:spPr bwMode="auto">
            <a:xfrm>
              <a:off x="3129" y="1956"/>
              <a:ext cx="2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/>
                <a:t>A</a:t>
              </a:r>
            </a:p>
          </p:txBody>
        </p:sp>
        <p:sp>
          <p:nvSpPr>
            <p:cNvPr id="100404" name="Text Box 269"/>
            <p:cNvSpPr txBox="1">
              <a:spLocks noChangeArrowheads="1"/>
            </p:cNvSpPr>
            <p:nvPr/>
          </p:nvSpPr>
          <p:spPr bwMode="auto">
            <a:xfrm>
              <a:off x="3975" y="2018"/>
              <a:ext cx="2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3750A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</p:grpSp>
      <p:sp>
        <p:nvSpPr>
          <p:cNvPr id="100392" name="Text Box 272"/>
          <p:cNvSpPr txBox="1">
            <a:spLocks noChangeArrowheads="1"/>
          </p:cNvSpPr>
          <p:nvPr/>
        </p:nvSpPr>
        <p:spPr bwMode="auto">
          <a:xfrm>
            <a:off x="6637338" y="5205413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solidFill>
                  <a:srgbClr val="3E5AB2"/>
                </a:solidFill>
              </a:rPr>
              <a:t>X</a:t>
            </a:r>
          </a:p>
        </p:txBody>
      </p:sp>
      <p:sp>
        <p:nvSpPr>
          <p:cNvPr id="100393" name="AutoShape 273"/>
          <p:cNvSpPr>
            <a:spLocks noChangeArrowheads="1"/>
          </p:cNvSpPr>
          <p:nvPr/>
        </p:nvSpPr>
        <p:spPr bwMode="auto">
          <a:xfrm>
            <a:off x="5554663" y="5194300"/>
            <a:ext cx="747712" cy="649288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94" name="Line 274"/>
          <p:cNvSpPr>
            <a:spLocks noChangeShapeType="1"/>
          </p:cNvSpPr>
          <p:nvPr/>
        </p:nvSpPr>
        <p:spPr bwMode="auto">
          <a:xfrm>
            <a:off x="5238750" y="5351463"/>
            <a:ext cx="303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0395" name="Line 275"/>
          <p:cNvSpPr>
            <a:spLocks noChangeShapeType="1"/>
          </p:cNvSpPr>
          <p:nvPr/>
        </p:nvSpPr>
        <p:spPr bwMode="auto">
          <a:xfrm>
            <a:off x="5237163" y="5648325"/>
            <a:ext cx="31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0396" name="Line 276"/>
          <p:cNvSpPr>
            <a:spLocks noChangeShapeType="1"/>
          </p:cNvSpPr>
          <p:nvPr/>
        </p:nvSpPr>
        <p:spPr bwMode="auto">
          <a:xfrm>
            <a:off x="6297613" y="5489575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0397" name="Text Box 277"/>
          <p:cNvSpPr txBox="1">
            <a:spLocks noChangeArrowheads="1"/>
          </p:cNvSpPr>
          <p:nvPr/>
        </p:nvSpPr>
        <p:spPr bwMode="auto">
          <a:xfrm>
            <a:off x="4843463" y="5448300"/>
            <a:ext cx="398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B</a:t>
            </a:r>
          </a:p>
        </p:txBody>
      </p:sp>
      <p:sp>
        <p:nvSpPr>
          <p:cNvPr id="100398" name="Text Box 278"/>
          <p:cNvSpPr txBox="1">
            <a:spLocks noChangeArrowheads="1"/>
          </p:cNvSpPr>
          <p:nvPr/>
        </p:nvSpPr>
        <p:spPr bwMode="auto">
          <a:xfrm>
            <a:off x="4841875" y="5043488"/>
            <a:ext cx="39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A</a:t>
            </a:r>
          </a:p>
        </p:txBody>
      </p:sp>
      <p:sp>
        <p:nvSpPr>
          <p:cNvPr id="100399" name="Oval 279"/>
          <p:cNvSpPr>
            <a:spLocks noChangeArrowheads="1"/>
          </p:cNvSpPr>
          <p:nvPr/>
        </p:nvSpPr>
        <p:spPr bwMode="auto">
          <a:xfrm>
            <a:off x="6269038" y="5405438"/>
            <a:ext cx="182562" cy="1825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0400" name="Object 28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866063" y="5214938"/>
          <a:ext cx="66516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Equation" r:id="rId5" imgW="253780" imgH="203024" progId="Equation.3">
                  <p:embed/>
                </p:oleObj>
              </mc:Choice>
              <mc:Fallback>
                <p:oleObj name="Equation" r:id="rId5" imgW="253780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6063" y="5214938"/>
                        <a:ext cx="66516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8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1013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A908C02-8F96-4222-A972-B0FE9D80E805}" type="slidenum">
              <a:rPr lang="en-GB" b="0">
                <a:solidFill>
                  <a:schemeClr val="tx2"/>
                </a:solidFill>
              </a:rPr>
              <a:pPr eaLnBrk="1" hangingPunct="1"/>
              <a:t>97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741363"/>
            <a:ext cx="7391400" cy="609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200" b="1" smtClean="0"/>
              <a:t>IC (Integrated Circuit)</a:t>
            </a:r>
            <a:r>
              <a:rPr lang="en-GB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01381" name="Text Box 4"/>
          <p:cNvSpPr txBox="1">
            <a:spLocks noChangeArrowheads="1"/>
          </p:cNvSpPr>
          <p:nvPr/>
        </p:nvSpPr>
        <p:spPr bwMode="auto">
          <a:xfrm>
            <a:off x="2595563" y="1473200"/>
            <a:ext cx="452913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3200">
                <a:solidFill>
                  <a:srgbClr val="3E5AB2"/>
                </a:solidFill>
              </a:rPr>
              <a:t>74LS00	NAND (Quad)</a:t>
            </a:r>
          </a:p>
          <a:p>
            <a:pPr eaLnBrk="1" hangingPunct="1"/>
            <a:r>
              <a:rPr lang="en-GB" sz="3200">
                <a:solidFill>
                  <a:srgbClr val="3E5AB2"/>
                </a:solidFill>
              </a:rPr>
              <a:t>74LS08	AND (Quad)</a:t>
            </a:r>
          </a:p>
          <a:p>
            <a:pPr eaLnBrk="1" hangingPunct="1"/>
            <a:r>
              <a:rPr lang="en-GB" sz="3200">
                <a:solidFill>
                  <a:srgbClr val="3E5AB2"/>
                </a:solidFill>
              </a:rPr>
              <a:t>74LS32	OR (Quad)</a:t>
            </a:r>
          </a:p>
          <a:p>
            <a:pPr eaLnBrk="1" hangingPunct="1"/>
            <a:r>
              <a:rPr lang="en-GB" sz="3200">
                <a:solidFill>
                  <a:srgbClr val="3E5AB2"/>
                </a:solidFill>
              </a:rPr>
              <a:t>etc.</a:t>
            </a:r>
          </a:p>
        </p:txBody>
      </p:sp>
      <p:sp>
        <p:nvSpPr>
          <p:cNvPr id="101382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3.12</a:t>
            </a:r>
          </a:p>
        </p:txBody>
      </p:sp>
    </p:spTree>
    <p:extLst>
      <p:ext uri="{BB962C8B-B14F-4D97-AF65-F5344CB8AC3E}">
        <p14:creationId xmlns:p14="http://schemas.microsoft.com/office/powerpoint/2010/main" val="82573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10240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C3565E5-DEF9-4B54-863A-DEE2252E7EE4}" type="slidenum">
              <a:rPr lang="en-GB" b="0">
                <a:solidFill>
                  <a:schemeClr val="tx2"/>
                </a:solidFill>
              </a:rPr>
              <a:pPr eaLnBrk="1" hangingPunct="1"/>
              <a:t>98</a:t>
            </a:fld>
            <a:endParaRPr lang="en-GB" sz="1400" b="0">
              <a:solidFill>
                <a:schemeClr val="tx2"/>
              </a:solidFill>
            </a:endParaRPr>
          </a:p>
        </p:txBody>
      </p:sp>
      <p:sp>
        <p:nvSpPr>
          <p:cNvPr id="102404" name="AutoShape 7"/>
          <p:cNvSpPr>
            <a:spLocks noChangeArrowheads="1"/>
          </p:cNvSpPr>
          <p:nvPr/>
        </p:nvSpPr>
        <p:spPr bwMode="auto">
          <a:xfrm>
            <a:off x="1536700" y="1182688"/>
            <a:ext cx="4122738" cy="1462087"/>
          </a:xfrm>
          <a:prstGeom prst="wedgeRoundRectCallout">
            <a:avLst>
              <a:gd name="adj1" fmla="val -34176"/>
              <a:gd name="adj2" fmla="val 73995"/>
              <a:gd name="adj3" fmla="val 16667"/>
            </a:avLst>
          </a:prstGeom>
          <a:noFill/>
          <a:ln w="9525" algn="ctr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CC0066"/>
                </a:solidFill>
              </a:rPr>
              <a:t>How do we minimize number of ICs to implement a circuit?</a:t>
            </a:r>
          </a:p>
          <a:p>
            <a:pPr algn="ctr"/>
            <a:endParaRPr lang="en-GB">
              <a:solidFill>
                <a:srgbClr val="CC0066"/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478213" y="3540125"/>
            <a:ext cx="4122737" cy="1462088"/>
          </a:xfrm>
          <a:prstGeom prst="wedgeRoundRectCallout">
            <a:avLst>
              <a:gd name="adj1" fmla="val 28449"/>
              <a:gd name="adj2" fmla="val -65801"/>
              <a:gd name="adj3" fmla="val 16667"/>
            </a:avLst>
          </a:prstGeom>
          <a:noFill/>
          <a:ln w="9525" algn="ctr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CC0066"/>
                </a:solidFill>
              </a:rPr>
              <a:t>By converting the circuit to using universal gates ONLY</a:t>
            </a:r>
          </a:p>
          <a:p>
            <a:pPr algn="ctr"/>
            <a:endParaRPr lang="en-GB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60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b="0" smtClean="0">
                <a:solidFill>
                  <a:schemeClr val="tx2"/>
                </a:solidFill>
              </a:rPr>
              <a:t>Chap 3 Boolean Algebra</a:t>
            </a:r>
          </a:p>
        </p:txBody>
      </p:sp>
      <p:sp>
        <p:nvSpPr>
          <p:cNvPr id="1034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A4365B4-C01F-4754-A13F-00F296FEFA9D}" type="slidenum">
              <a:rPr lang="en-GB" b="0">
                <a:solidFill>
                  <a:schemeClr val="tx2"/>
                </a:solidFill>
              </a:rPr>
              <a:pPr eaLnBrk="1" hangingPunct="1"/>
              <a:t>99</a:t>
            </a:fld>
            <a:endParaRPr lang="en-GB" sz="1400" b="0">
              <a:solidFill>
                <a:schemeClr val="tx2"/>
              </a:solidFill>
            </a:endParaRPr>
          </a:p>
        </p:txBody>
      </p:sp>
      <p:graphicFrame>
        <p:nvGraphicFramePr>
          <p:cNvPr id="103428" name="Object 2"/>
          <p:cNvGraphicFramePr>
            <a:graphicFrameLocks noChangeAspect="1"/>
          </p:cNvGraphicFramePr>
          <p:nvPr/>
        </p:nvGraphicFramePr>
        <p:xfrm>
          <a:off x="1289050" y="1106488"/>
          <a:ext cx="19907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9" name="Equation" r:id="rId3" imgW="901309" imgH="177723" progId="Equation.3">
                  <p:embed/>
                </p:oleObj>
              </mc:Choice>
              <mc:Fallback>
                <p:oleObj name="Equation" r:id="rId3" imgW="901309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1106488"/>
                        <a:ext cx="199072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Text Box 3"/>
          <p:cNvSpPr txBox="1">
            <a:spLocks noChangeArrowheads="1"/>
          </p:cNvSpPr>
          <p:nvPr/>
        </p:nvSpPr>
        <p:spPr bwMode="auto">
          <a:xfrm>
            <a:off x="457200" y="381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b="0">
                <a:solidFill>
                  <a:schemeClr val="tx1"/>
                </a:solidFill>
              </a:rPr>
              <a:t>3.12</a:t>
            </a:r>
          </a:p>
        </p:txBody>
      </p:sp>
      <p:sp>
        <p:nvSpPr>
          <p:cNvPr id="103430" name="Text Box 4"/>
          <p:cNvSpPr txBox="1">
            <a:spLocks noChangeArrowheads="1"/>
          </p:cNvSpPr>
          <p:nvPr/>
        </p:nvSpPr>
        <p:spPr bwMode="auto">
          <a:xfrm>
            <a:off x="1163638" y="561975"/>
            <a:ext cx="71977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3750A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50A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b="0"/>
              <a:t>Implement the expression. How many IC do you need?</a:t>
            </a:r>
          </a:p>
        </p:txBody>
      </p:sp>
    </p:spTree>
    <p:extLst>
      <p:ext uri="{BB962C8B-B14F-4D97-AF65-F5344CB8AC3E}">
        <p14:creationId xmlns:p14="http://schemas.microsoft.com/office/powerpoint/2010/main" val="35409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4039</Words>
  <Application>Microsoft Office PowerPoint</Application>
  <PresentationFormat>On-screen Show (4:3)</PresentationFormat>
  <Paragraphs>2195</Paragraphs>
  <Slides>115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17" baseType="lpstr">
      <vt:lpstr>Office Theme</vt:lpstr>
      <vt:lpstr>Equation</vt:lpstr>
      <vt:lpstr>PowerPoint Presentation</vt:lpstr>
      <vt:lpstr>PowerPoint Presentation</vt:lpstr>
      <vt:lpstr>PowerPoint Presentation</vt:lpstr>
      <vt:lpstr>Introduction</vt:lpstr>
      <vt:lpstr>Introduction</vt:lpstr>
      <vt:lpstr>Boolean Algebra</vt:lpstr>
      <vt:lpstr>   Boolean Algebra</vt:lpstr>
      <vt:lpstr>   Boolean Operation</vt:lpstr>
      <vt:lpstr>NOT Gate (Inverter)</vt:lpstr>
      <vt:lpstr>PowerPoint Presentation</vt:lpstr>
      <vt:lpstr>PowerPoint Presentation</vt:lpstr>
      <vt:lpstr>OR 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 Gate</vt:lpstr>
      <vt:lpstr>PowerPoint Presentation</vt:lpstr>
      <vt:lpstr>PowerPoint Presentation</vt:lpstr>
      <vt:lpstr>PowerPoint Presentation</vt:lpstr>
      <vt:lpstr>PowerPoint Presentation</vt:lpstr>
      <vt:lpstr>Truth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 Circuits &lt;&lt; &gt;&gt; Boolean Expression</vt:lpstr>
      <vt:lpstr>PowerPoint Presentation</vt:lpstr>
      <vt:lpstr>PowerPoint Presentation</vt:lpstr>
      <vt:lpstr>Logic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Evaluate the output of the logic circuit.</vt:lpstr>
      <vt:lpstr>Evaluate the output of the logic circuit.</vt:lpstr>
      <vt:lpstr>PowerPoint Presentation</vt:lpstr>
      <vt:lpstr>PowerPoint Presentation</vt:lpstr>
      <vt:lpstr>Implement circuit from Boolean Expression</vt:lpstr>
      <vt:lpstr>Implement circuits from Boolean Expression</vt:lpstr>
      <vt:lpstr>Implement circuits from Boolean 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 Gate</vt:lpstr>
      <vt:lpstr>PowerPoint Presentation</vt:lpstr>
      <vt:lpstr>PowerPoint Presentation</vt:lpstr>
      <vt:lpstr>NAND Gate</vt:lpstr>
      <vt:lpstr>PowerPoint Presentation</vt:lpstr>
      <vt:lpstr>PowerPoint Presentation</vt:lpstr>
      <vt:lpstr>PowerPoint Presentation</vt:lpstr>
      <vt:lpstr>Boolean Theorems 9 - 14</vt:lpstr>
      <vt:lpstr>Boolean Theorems 15 - 16</vt:lpstr>
      <vt:lpstr>PowerPoint Presentation</vt:lpstr>
      <vt:lpstr>PowerPoint Presentation</vt:lpstr>
      <vt:lpstr>Boolean Theorems 17 - 18</vt:lpstr>
      <vt:lpstr>Common Mistake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Universality of NAND gates</vt:lpstr>
      <vt:lpstr>Universality of NAND gates</vt:lpstr>
      <vt:lpstr>Universality of NAND gates</vt:lpstr>
      <vt:lpstr>Universality of NAND gates</vt:lpstr>
      <vt:lpstr>PowerPoint Presentation</vt:lpstr>
      <vt:lpstr>Universality of NOR gates</vt:lpstr>
      <vt:lpstr>Universality of NOR gates</vt:lpstr>
      <vt:lpstr>Universality of NOR gates</vt:lpstr>
      <vt:lpstr>Universality of NOR gates</vt:lpstr>
      <vt:lpstr>PowerPoint Presentation</vt:lpstr>
      <vt:lpstr>IC (Integrated Circuit)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The End</vt:lpstr>
    </vt:vector>
  </TitlesOfParts>
  <Company>Singapore Polytechnic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Staff</cp:lastModifiedBy>
  <cp:revision>10</cp:revision>
  <dcterms:created xsi:type="dcterms:W3CDTF">2011-03-22T03:41:06Z</dcterms:created>
  <dcterms:modified xsi:type="dcterms:W3CDTF">2011-04-05T07:15:23Z</dcterms:modified>
</cp:coreProperties>
</file>