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5"/>
  </p:notesMasterIdLst>
  <p:sldIdLst>
    <p:sldId id="479" r:id="rId2"/>
    <p:sldId id="454" r:id="rId3"/>
    <p:sldId id="480" r:id="rId4"/>
    <p:sldId id="455" r:id="rId5"/>
    <p:sldId id="463" r:id="rId6"/>
    <p:sldId id="464" r:id="rId7"/>
    <p:sldId id="481" r:id="rId8"/>
    <p:sldId id="458" r:id="rId9"/>
    <p:sldId id="459" r:id="rId10"/>
    <p:sldId id="460" r:id="rId11"/>
    <p:sldId id="482" r:id="rId12"/>
    <p:sldId id="265" r:id="rId13"/>
    <p:sldId id="321" r:id="rId14"/>
    <p:sldId id="320" r:id="rId15"/>
    <p:sldId id="257" r:id="rId16"/>
    <p:sldId id="485" r:id="rId17"/>
    <p:sldId id="484" r:id="rId18"/>
    <p:sldId id="322" r:id="rId19"/>
    <p:sldId id="465" r:id="rId20"/>
    <p:sldId id="278" r:id="rId21"/>
    <p:sldId id="365" r:id="rId22"/>
    <p:sldId id="267" r:id="rId23"/>
    <p:sldId id="366" r:id="rId24"/>
    <p:sldId id="330" r:id="rId25"/>
    <p:sldId id="368" r:id="rId26"/>
    <p:sldId id="276" r:id="rId27"/>
    <p:sldId id="367" r:id="rId28"/>
    <p:sldId id="486" r:id="rId29"/>
    <p:sldId id="325" r:id="rId30"/>
    <p:sldId id="326" r:id="rId31"/>
    <p:sldId id="332" r:id="rId32"/>
    <p:sldId id="403" r:id="rId33"/>
    <p:sldId id="487" r:id="rId34"/>
    <p:sldId id="490" r:id="rId35"/>
    <p:sldId id="488" r:id="rId36"/>
    <p:sldId id="411" r:id="rId37"/>
    <p:sldId id="413" r:id="rId38"/>
    <p:sldId id="489" r:id="rId39"/>
    <p:sldId id="491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334" r:id="rId50"/>
    <p:sldId id="504" r:id="rId51"/>
    <p:sldId id="335" r:id="rId52"/>
    <p:sldId id="369" r:id="rId53"/>
    <p:sldId id="370" r:id="rId54"/>
    <p:sldId id="372" r:id="rId55"/>
    <p:sldId id="492" r:id="rId56"/>
    <p:sldId id="371" r:id="rId57"/>
    <p:sldId id="302" r:id="rId58"/>
    <p:sldId id="339" r:id="rId59"/>
    <p:sldId id="374" r:id="rId60"/>
    <p:sldId id="340" r:id="rId61"/>
    <p:sldId id="329" r:id="rId62"/>
    <p:sldId id="341" r:id="rId63"/>
    <p:sldId id="375" r:id="rId64"/>
    <p:sldId id="509" r:id="rId65"/>
    <p:sldId id="493" r:id="rId66"/>
    <p:sldId id="495" r:id="rId67"/>
    <p:sldId id="342" r:id="rId68"/>
    <p:sldId id="343" r:id="rId69"/>
    <p:sldId id="494" r:id="rId70"/>
    <p:sldId id="467" r:id="rId71"/>
    <p:sldId id="424" r:id="rId72"/>
    <p:sldId id="423" r:id="rId73"/>
    <p:sldId id="376" r:id="rId74"/>
    <p:sldId id="377" r:id="rId75"/>
    <p:sldId id="344" r:id="rId76"/>
    <p:sldId id="345" r:id="rId77"/>
    <p:sldId id="378" r:id="rId78"/>
    <p:sldId id="500" r:id="rId79"/>
    <p:sldId id="499" r:id="rId80"/>
    <p:sldId id="346" r:id="rId81"/>
    <p:sldId id="474" r:id="rId82"/>
    <p:sldId id="497" r:id="rId83"/>
    <p:sldId id="348" r:id="rId84"/>
    <p:sldId id="501" r:id="rId85"/>
    <p:sldId id="502" r:id="rId86"/>
    <p:sldId id="503" r:id="rId87"/>
    <p:sldId id="333" r:id="rId88"/>
    <p:sldId id="506" r:id="rId89"/>
    <p:sldId id="505" r:id="rId90"/>
    <p:sldId id="347" r:id="rId91"/>
    <p:sldId id="395" r:id="rId92"/>
    <p:sldId id="394" r:id="rId93"/>
    <p:sldId id="508" r:id="rId94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7E5"/>
    <a:srgbClr val="980000"/>
    <a:srgbClr val="786DCB"/>
    <a:srgbClr val="B830AE"/>
    <a:srgbClr val="FF3300"/>
    <a:srgbClr val="008000"/>
    <a:srgbClr val="00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 snapToGrid="0">
      <p:cViewPr>
        <p:scale>
          <a:sx n="66" d="100"/>
          <a:sy n="66" d="100"/>
        </p:scale>
        <p:origin x="-1272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0"/>
    </p:cViewPr>
  </p:sorterViewPr>
  <p:notesViewPr>
    <p:cSldViewPr snapToGrid="0">
      <p:cViewPr varScale="1">
        <p:scale>
          <a:sx n="58" d="100"/>
          <a:sy n="58" d="100"/>
        </p:scale>
        <p:origin x="-1686" y="-78"/>
      </p:cViewPr>
      <p:guideLst>
        <p:guide orient="horz" pos="2880"/>
        <p:guide pos="2160"/>
      </p:guideLst>
    </p:cSldViewPr>
  </p:notesViewPr>
  <p:gridSpacing cx="68580" cy="6858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4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4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4" Type="http://schemas.openxmlformats.org/officeDocument/2006/relationships/image" Target="../media/image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4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1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290DAC-A763-40AF-8ED7-84DEA340BA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7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954F5B-8A06-47F0-AED6-759E823005A3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3C5418-AD08-43C4-A247-C9051AFB9FC7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5129E-EF55-42CC-8EED-145043450B67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9DE23-2974-410C-8E38-240F10DB870D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57997-773A-4174-8D3E-394A7C3E4A81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8598C-07A4-417D-AFD1-87E5D51FF272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AF50-6784-4D22-971E-0F8B374B246E}" type="slidenum">
              <a:rPr lang="en-GB" smtClean="0"/>
              <a:pPr/>
              <a:t>50</a:t>
            </a:fld>
            <a:endParaRPr lang="en-GB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7EC60-AB00-46D0-91E0-7328017FF579}" type="slidenum">
              <a:rPr lang="en-GB" smtClean="0"/>
              <a:pPr/>
              <a:t>51</a:t>
            </a:fld>
            <a:endParaRPr lang="en-GB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44C77-61A2-45B0-A927-E9421D5A223E}" type="slidenum">
              <a:rPr lang="en-GB" smtClean="0"/>
              <a:pPr/>
              <a:t>52</a:t>
            </a:fld>
            <a:endParaRPr lang="en-GB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1D2E0-8687-43EC-8719-BD688B979868}" type="slidenum">
              <a:rPr lang="en-GB" smtClean="0"/>
              <a:pPr/>
              <a:t>87</a:t>
            </a:fld>
            <a:endParaRPr lang="en-GB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EE297-ADF5-46C4-B66D-53ED24400DD6}" type="slidenum">
              <a:rPr lang="en-GB" smtClean="0"/>
              <a:pPr/>
              <a:t>89</a:t>
            </a:fld>
            <a:endParaRPr lang="en-GB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6B6BC-8C22-4C83-A2DF-A2F077A064F0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1A1AD-B5A5-49AF-9A73-96DE625DD52F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3F9CC-F62B-49BB-BD8B-EC907495352C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204CD-F3D3-4923-9C1F-FCDCC1443F09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A4084-4288-4414-9F69-E71470BA4FD2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40EF3-5AB5-43AA-A03A-B5B0F4D1DD76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E5B44-412F-4A05-91A7-435D99BCF469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80A2A9-2B36-4D5F-9235-16EA12E80045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0" y="0"/>
            <a:ext cx="9144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en-US" sz="2400">
              <a:solidFill>
                <a:schemeClr val="tx1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B15923E-ACA5-450B-84C8-9CA2104DA3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10990-5942-4428-8888-33016F166C8A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836613"/>
            <a:ext cx="1947862" cy="5380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836613"/>
            <a:ext cx="5695950" cy="5380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ABC61-1DF0-426D-A46C-BEC8011FEE3B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42988" y="836613"/>
            <a:ext cx="7796212" cy="5380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800FC-61F2-4AC4-9F83-B8BE6AA9F1D5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8366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16574-8790-4A17-B289-24C5685BD3CB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6973D-A486-42EF-9A20-96C12A19A8D9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42E9A-94FE-45FA-BC66-143E8D7F00B7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C5CE4-48F4-4931-BE20-155789991556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00C0D-1EFC-4172-B27F-6F580D30E3D8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572E0-D2F6-432E-B0AC-557390075E43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0497B-F333-4701-ABCD-FF1976B43C09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BDC42-DC88-4628-BA43-ACA913AF3D99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1AF51-3719-4725-8B94-5DD17AB96039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8366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8CDBD00-B489-4E18-8DC6-8586FBF71135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  <p:sp>
        <p:nvSpPr>
          <p:cNvPr id="5325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108" name="AutoShape 3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264400" y="6311900"/>
            <a:ext cx="360363" cy="360363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3109" name="AutoShape 3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7632700" y="6311900"/>
            <a:ext cx="360363" cy="360363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2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2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9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2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97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2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01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2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05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2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0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wstuffworks.com/digital-clock1.htm" TargetMode="Externa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4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8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9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9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9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9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9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9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9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1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9.wm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9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8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9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9.w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EBD028-12F6-4289-A696-236F6F55F639}" type="slidenum">
              <a:rPr lang="en-GB" smtClean="0"/>
              <a:pPr/>
              <a:t>1</a:t>
            </a:fld>
            <a:endParaRPr lang="en-GB" sz="1400" smtClean="0"/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895350" y="1104900"/>
            <a:ext cx="7848600" cy="301307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>
                <a:solidFill>
                  <a:srgbClr val="CC3300"/>
                </a:solidFill>
              </a:rPr>
              <a:t>Instructions for using the PowerPoint slides:</a:t>
            </a:r>
          </a:p>
          <a:p>
            <a:endParaRPr lang="en-GB" sz="2400" b="1">
              <a:solidFill>
                <a:schemeClr val="tx2"/>
              </a:solidFill>
            </a:endParaRPr>
          </a:p>
          <a:p>
            <a:r>
              <a:rPr lang="en-GB" sz="2400" b="1">
                <a:solidFill>
                  <a:schemeClr val="tx2"/>
                </a:solidFill>
              </a:rPr>
              <a:t>To view the animated steps - click anywhere on the slide.</a:t>
            </a:r>
          </a:p>
          <a:p>
            <a:endParaRPr lang="en-GB" sz="2400" b="1">
              <a:solidFill>
                <a:schemeClr val="tx2"/>
              </a:solidFill>
            </a:endParaRPr>
          </a:p>
          <a:p>
            <a:r>
              <a:rPr lang="en-GB" sz="2400" b="1">
                <a:solidFill>
                  <a:schemeClr val="tx2"/>
                </a:solidFill>
              </a:rPr>
              <a:t>To skip the animated steps to go to previous or next page - click the arrowheads at the bottom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048EBB-E2E2-4A4D-8568-805744194A55}" type="slidenum">
              <a:rPr lang="en-GB" smtClean="0"/>
              <a:pPr/>
              <a:t>10</a:t>
            </a:fld>
            <a:endParaRPr lang="en-GB" sz="1400" smtClean="0"/>
          </a:p>
        </p:txBody>
      </p:sp>
      <p:grpSp>
        <p:nvGrpSpPr>
          <p:cNvPr id="6150" name="Group 2"/>
          <p:cNvGrpSpPr>
            <a:grpSpLocks/>
          </p:cNvGrpSpPr>
          <p:nvPr/>
        </p:nvGrpSpPr>
        <p:grpSpPr bwMode="auto">
          <a:xfrm>
            <a:off x="4919663" y="1808163"/>
            <a:ext cx="762000" cy="228600"/>
            <a:chOff x="5184" y="2016"/>
            <a:chExt cx="480" cy="144"/>
          </a:xfrm>
        </p:grpSpPr>
        <p:grpSp>
          <p:nvGrpSpPr>
            <p:cNvPr id="6271" name="Group 3"/>
            <p:cNvGrpSpPr>
              <a:grpSpLocks/>
            </p:cNvGrpSpPr>
            <p:nvPr/>
          </p:nvGrpSpPr>
          <p:grpSpPr bwMode="auto">
            <a:xfrm>
              <a:off x="5184" y="2016"/>
              <a:ext cx="384" cy="144"/>
              <a:chOff x="816" y="3312"/>
              <a:chExt cx="1152" cy="384"/>
            </a:xfrm>
          </p:grpSpPr>
          <p:sp>
            <p:nvSpPr>
              <p:cNvPr id="6274" name="Line 4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75" name="Line 5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76" name="Line 6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77" name="Line 7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78" name="Line 8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79" name="Line 9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80" name="Line 10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272" name="Line 11"/>
            <p:cNvSpPr>
              <a:spLocks noChangeShapeType="1"/>
            </p:cNvSpPr>
            <p:nvPr/>
          </p:nvSpPr>
          <p:spPr bwMode="auto">
            <a:xfrm>
              <a:off x="5568" y="201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73" name="Line 12"/>
            <p:cNvSpPr>
              <a:spLocks noChangeShapeType="1"/>
            </p:cNvSpPr>
            <p:nvPr/>
          </p:nvSpPr>
          <p:spPr bwMode="auto">
            <a:xfrm>
              <a:off x="5568" y="21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151" name="Text Box 13"/>
          <p:cNvSpPr txBox="1">
            <a:spLocks noChangeArrowheads="1"/>
          </p:cNvSpPr>
          <p:nvPr/>
        </p:nvSpPr>
        <p:spPr bwMode="auto">
          <a:xfrm>
            <a:off x="5254625" y="2209800"/>
            <a:ext cx="312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980000"/>
                </a:solidFill>
              </a:rPr>
              <a:t>All J and K inputs  = 1</a:t>
            </a:r>
          </a:p>
        </p:txBody>
      </p:sp>
      <p:grpSp>
        <p:nvGrpSpPr>
          <p:cNvPr id="6152" name="Group 14"/>
          <p:cNvGrpSpPr>
            <a:grpSpLocks/>
          </p:cNvGrpSpPr>
          <p:nvPr/>
        </p:nvGrpSpPr>
        <p:grpSpPr bwMode="auto">
          <a:xfrm>
            <a:off x="1033463" y="1274763"/>
            <a:ext cx="1676400" cy="1447800"/>
            <a:chOff x="2736" y="1680"/>
            <a:chExt cx="1056" cy="912"/>
          </a:xfrm>
        </p:grpSpPr>
        <p:grpSp>
          <p:nvGrpSpPr>
            <p:cNvPr id="6259" name="Group 15"/>
            <p:cNvGrpSpPr>
              <a:grpSpLocks/>
            </p:cNvGrpSpPr>
            <p:nvPr/>
          </p:nvGrpSpPr>
          <p:grpSpPr bwMode="auto">
            <a:xfrm>
              <a:off x="3072" y="1680"/>
              <a:ext cx="720" cy="912"/>
              <a:chOff x="3072" y="1680"/>
              <a:chExt cx="720" cy="912"/>
            </a:xfrm>
          </p:grpSpPr>
          <p:sp>
            <p:nvSpPr>
              <p:cNvPr id="6268" name="Rectangle 16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9" name="Oval 17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0" name="AutoShape 18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60" name="Text Box 19"/>
            <p:cNvSpPr txBox="1">
              <a:spLocks noChangeArrowheads="1"/>
            </p:cNvSpPr>
            <p:nvPr/>
          </p:nvSpPr>
          <p:spPr bwMode="auto">
            <a:xfrm>
              <a:off x="3504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6261" name="Text Box 20"/>
            <p:cNvSpPr txBox="1">
              <a:spLocks noChangeArrowheads="1"/>
            </p:cNvSpPr>
            <p:nvPr/>
          </p:nvSpPr>
          <p:spPr bwMode="auto">
            <a:xfrm>
              <a:off x="3504" y="225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6262" name="Text Box 21"/>
            <p:cNvSpPr txBox="1">
              <a:spLocks noChangeArrowheads="1"/>
            </p:cNvSpPr>
            <p:nvPr/>
          </p:nvSpPr>
          <p:spPr bwMode="auto">
            <a:xfrm>
              <a:off x="3072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grpSp>
          <p:nvGrpSpPr>
            <p:cNvPr id="6263" name="Group 22"/>
            <p:cNvGrpSpPr>
              <a:grpSpLocks/>
            </p:cNvGrpSpPr>
            <p:nvPr/>
          </p:nvGrpSpPr>
          <p:grpSpPr bwMode="auto">
            <a:xfrm>
              <a:off x="2736" y="1824"/>
              <a:ext cx="336" cy="288"/>
              <a:chOff x="2736" y="1824"/>
              <a:chExt cx="336" cy="288"/>
            </a:xfrm>
          </p:grpSpPr>
          <p:sp>
            <p:nvSpPr>
              <p:cNvPr id="6265" name="Line 23"/>
              <p:cNvSpPr>
                <a:spLocks noChangeShapeType="1"/>
              </p:cNvSpPr>
              <p:nvPr/>
            </p:nvSpPr>
            <p:spPr bwMode="auto">
              <a:xfrm flipH="1">
                <a:off x="2880" y="18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66" name="Line 24"/>
              <p:cNvSpPr>
                <a:spLocks noChangeShapeType="1"/>
              </p:cNvSpPr>
              <p:nvPr/>
            </p:nvSpPr>
            <p:spPr bwMode="auto">
              <a:xfrm>
                <a:off x="2880" y="18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67" name="Line 25"/>
              <p:cNvSpPr>
                <a:spLocks noChangeShapeType="1"/>
              </p:cNvSpPr>
              <p:nvPr/>
            </p:nvSpPr>
            <p:spPr bwMode="auto">
              <a:xfrm flipH="1">
                <a:off x="2736" y="21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264" name="Text Box 26"/>
            <p:cNvSpPr txBox="1">
              <a:spLocks noChangeArrowheads="1"/>
            </p:cNvSpPr>
            <p:nvPr/>
          </p:nvSpPr>
          <p:spPr bwMode="auto">
            <a:xfrm>
              <a:off x="3216" y="201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6147" name="Object 27"/>
            <p:cNvGraphicFramePr>
              <a:graphicFrameLocks noChangeAspect="1"/>
            </p:cNvGraphicFramePr>
            <p:nvPr/>
          </p:nvGraphicFramePr>
          <p:xfrm>
            <a:off x="3128" y="2267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Equation" r:id="rId4" imgW="152280" imgH="203040" progId="Equation.3">
                    <p:embed/>
                  </p:oleObj>
                </mc:Choice>
                <mc:Fallback>
                  <p:oleObj name="Equation" r:id="rId4" imgW="152280" imgH="2030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2267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3" name="Group 28"/>
          <p:cNvGrpSpPr>
            <a:grpSpLocks/>
          </p:cNvGrpSpPr>
          <p:nvPr/>
        </p:nvGrpSpPr>
        <p:grpSpPr bwMode="auto">
          <a:xfrm>
            <a:off x="2709863" y="1274763"/>
            <a:ext cx="2133600" cy="1447800"/>
            <a:chOff x="3792" y="1680"/>
            <a:chExt cx="1344" cy="912"/>
          </a:xfrm>
        </p:grpSpPr>
        <p:sp>
          <p:nvSpPr>
            <p:cNvPr id="6246" name="Rectangle 29"/>
            <p:cNvSpPr>
              <a:spLocks noChangeArrowheads="1"/>
            </p:cNvSpPr>
            <p:nvPr/>
          </p:nvSpPr>
          <p:spPr bwMode="auto">
            <a:xfrm>
              <a:off x="4128" y="168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" name="Oval 30"/>
            <p:cNvSpPr>
              <a:spLocks noChangeArrowheads="1"/>
            </p:cNvSpPr>
            <p:nvPr/>
          </p:nvSpPr>
          <p:spPr bwMode="auto">
            <a:xfrm>
              <a:off x="4752" y="20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" name="AutoShape 31"/>
            <p:cNvSpPr>
              <a:spLocks noChangeArrowheads="1"/>
            </p:cNvSpPr>
            <p:nvPr/>
          </p:nvSpPr>
          <p:spPr bwMode="auto">
            <a:xfrm rot="-5514269">
              <a:off x="4656" y="206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" name="Text Box 32"/>
            <p:cNvSpPr txBox="1">
              <a:spLocks noChangeArrowheads="1"/>
            </p:cNvSpPr>
            <p:nvPr/>
          </p:nvSpPr>
          <p:spPr bwMode="auto">
            <a:xfrm>
              <a:off x="4560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6250" name="Text Box 33"/>
            <p:cNvSpPr txBox="1">
              <a:spLocks noChangeArrowheads="1"/>
            </p:cNvSpPr>
            <p:nvPr/>
          </p:nvSpPr>
          <p:spPr bwMode="auto">
            <a:xfrm>
              <a:off x="4560" y="225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6251" name="Text Box 34"/>
            <p:cNvSpPr txBox="1">
              <a:spLocks noChangeArrowheads="1"/>
            </p:cNvSpPr>
            <p:nvPr/>
          </p:nvSpPr>
          <p:spPr bwMode="auto">
            <a:xfrm>
              <a:off x="4128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6252" name="Line 35"/>
            <p:cNvSpPr>
              <a:spLocks noChangeShapeType="1"/>
            </p:cNvSpPr>
            <p:nvPr/>
          </p:nvSpPr>
          <p:spPr bwMode="auto">
            <a:xfrm flipH="1">
              <a:off x="393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53" name="Line 36"/>
            <p:cNvSpPr>
              <a:spLocks noChangeShapeType="1"/>
            </p:cNvSpPr>
            <p:nvPr/>
          </p:nvSpPr>
          <p:spPr bwMode="auto">
            <a:xfrm>
              <a:off x="3936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54" name="Line 37"/>
            <p:cNvSpPr>
              <a:spLocks noChangeShapeType="1"/>
            </p:cNvSpPr>
            <p:nvPr/>
          </p:nvSpPr>
          <p:spPr bwMode="auto">
            <a:xfrm flipH="1">
              <a:off x="3792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55" name="Line 38"/>
            <p:cNvSpPr>
              <a:spLocks noChangeShapeType="1"/>
            </p:cNvSpPr>
            <p:nvPr/>
          </p:nvSpPr>
          <p:spPr bwMode="auto">
            <a:xfrm>
              <a:off x="4752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56" name="Line 39"/>
            <p:cNvSpPr>
              <a:spLocks noChangeShapeType="1"/>
            </p:cNvSpPr>
            <p:nvPr/>
          </p:nvSpPr>
          <p:spPr bwMode="auto">
            <a:xfrm>
              <a:off x="4752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57" name="Line 40"/>
            <p:cNvSpPr>
              <a:spLocks noChangeShapeType="1"/>
            </p:cNvSpPr>
            <p:nvPr/>
          </p:nvSpPr>
          <p:spPr bwMode="auto">
            <a:xfrm>
              <a:off x="4848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58" name="Text Box 41"/>
            <p:cNvSpPr txBox="1">
              <a:spLocks noChangeArrowheads="1"/>
            </p:cNvSpPr>
            <p:nvPr/>
          </p:nvSpPr>
          <p:spPr bwMode="auto">
            <a:xfrm>
              <a:off x="4272" y="201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6146" name="Object 42"/>
            <p:cNvGraphicFramePr>
              <a:graphicFrameLocks noChangeAspect="1"/>
            </p:cNvGraphicFramePr>
            <p:nvPr/>
          </p:nvGraphicFramePr>
          <p:xfrm>
            <a:off x="4182" y="2267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Equation" r:id="rId6" imgW="164880" imgH="203040" progId="Equation.3">
                    <p:embed/>
                  </p:oleObj>
                </mc:Choice>
                <mc:Fallback>
                  <p:oleObj name="Equation" r:id="rId6" imgW="164880" imgH="20304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2" y="2267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4" name="Group 113"/>
          <p:cNvGrpSpPr>
            <a:grpSpLocks/>
          </p:cNvGrpSpPr>
          <p:nvPr/>
        </p:nvGrpSpPr>
        <p:grpSpPr bwMode="auto">
          <a:xfrm>
            <a:off x="214313" y="2978150"/>
            <a:ext cx="5184775" cy="774700"/>
            <a:chOff x="135" y="1876"/>
            <a:chExt cx="3266" cy="488"/>
          </a:xfrm>
        </p:grpSpPr>
        <p:sp>
          <p:nvSpPr>
            <p:cNvPr id="6207" name="Text Box 44"/>
            <p:cNvSpPr txBox="1">
              <a:spLocks noChangeArrowheads="1"/>
            </p:cNvSpPr>
            <p:nvPr/>
          </p:nvSpPr>
          <p:spPr bwMode="auto">
            <a:xfrm>
              <a:off x="135" y="2152"/>
              <a:ext cx="4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5E51C1"/>
                  </a:solidFill>
                </a:rPr>
                <a:t>CLK</a:t>
              </a:r>
              <a:endParaRPr lang="en-US" sz="2000"/>
            </a:p>
          </p:txBody>
        </p:sp>
        <p:sp>
          <p:nvSpPr>
            <p:cNvPr id="310317" name="Text Box 45"/>
            <p:cNvSpPr txBox="1">
              <a:spLocks noChangeArrowheads="1"/>
            </p:cNvSpPr>
            <p:nvPr/>
          </p:nvSpPr>
          <p:spPr bwMode="auto">
            <a:xfrm>
              <a:off x="711" y="1876"/>
              <a:ext cx="26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12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1           2          3         4          5          6           7         8          9</a:t>
              </a:r>
              <a:endParaRPr lang="en-US" sz="1200"/>
            </a:p>
          </p:txBody>
        </p:sp>
        <p:sp>
          <p:nvSpPr>
            <p:cNvPr id="6209" name="Line 46"/>
            <p:cNvSpPr>
              <a:spLocks noChangeShapeType="1"/>
            </p:cNvSpPr>
            <p:nvPr/>
          </p:nvSpPr>
          <p:spPr bwMode="auto">
            <a:xfrm>
              <a:off x="519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10" name="Line 47"/>
            <p:cNvSpPr>
              <a:spLocks noChangeShapeType="1"/>
            </p:cNvSpPr>
            <p:nvPr/>
          </p:nvSpPr>
          <p:spPr bwMode="auto">
            <a:xfrm flipV="1">
              <a:off x="663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11" name="Line 48"/>
            <p:cNvSpPr>
              <a:spLocks noChangeShapeType="1"/>
            </p:cNvSpPr>
            <p:nvPr/>
          </p:nvSpPr>
          <p:spPr bwMode="auto">
            <a:xfrm>
              <a:off x="663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12" name="Line 49"/>
            <p:cNvSpPr>
              <a:spLocks noChangeShapeType="1"/>
            </p:cNvSpPr>
            <p:nvPr/>
          </p:nvSpPr>
          <p:spPr bwMode="auto">
            <a:xfrm>
              <a:off x="807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13" name="Line 50"/>
            <p:cNvSpPr>
              <a:spLocks noChangeShapeType="1"/>
            </p:cNvSpPr>
            <p:nvPr/>
          </p:nvSpPr>
          <p:spPr bwMode="auto">
            <a:xfrm>
              <a:off x="807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14" name="Line 51"/>
            <p:cNvSpPr>
              <a:spLocks noChangeShapeType="1"/>
            </p:cNvSpPr>
            <p:nvPr/>
          </p:nvSpPr>
          <p:spPr bwMode="auto">
            <a:xfrm flipV="1">
              <a:off x="951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15" name="Line 52"/>
            <p:cNvSpPr>
              <a:spLocks noChangeShapeType="1"/>
            </p:cNvSpPr>
            <p:nvPr/>
          </p:nvSpPr>
          <p:spPr bwMode="auto">
            <a:xfrm>
              <a:off x="951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16" name="Line 53"/>
            <p:cNvSpPr>
              <a:spLocks noChangeShapeType="1"/>
            </p:cNvSpPr>
            <p:nvPr/>
          </p:nvSpPr>
          <p:spPr bwMode="auto">
            <a:xfrm>
              <a:off x="1095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17" name="Line 54"/>
            <p:cNvSpPr>
              <a:spLocks noChangeShapeType="1"/>
            </p:cNvSpPr>
            <p:nvPr/>
          </p:nvSpPr>
          <p:spPr bwMode="auto">
            <a:xfrm>
              <a:off x="1095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18" name="Line 55"/>
            <p:cNvSpPr>
              <a:spLocks noChangeShapeType="1"/>
            </p:cNvSpPr>
            <p:nvPr/>
          </p:nvSpPr>
          <p:spPr bwMode="auto">
            <a:xfrm flipV="1">
              <a:off x="1239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19" name="Line 56"/>
            <p:cNvSpPr>
              <a:spLocks noChangeShapeType="1"/>
            </p:cNvSpPr>
            <p:nvPr/>
          </p:nvSpPr>
          <p:spPr bwMode="auto">
            <a:xfrm>
              <a:off x="1239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20" name="Line 57"/>
            <p:cNvSpPr>
              <a:spLocks noChangeShapeType="1"/>
            </p:cNvSpPr>
            <p:nvPr/>
          </p:nvSpPr>
          <p:spPr bwMode="auto">
            <a:xfrm>
              <a:off x="1383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21" name="Line 58"/>
            <p:cNvSpPr>
              <a:spLocks noChangeShapeType="1"/>
            </p:cNvSpPr>
            <p:nvPr/>
          </p:nvSpPr>
          <p:spPr bwMode="auto">
            <a:xfrm>
              <a:off x="1383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22" name="Line 59"/>
            <p:cNvSpPr>
              <a:spLocks noChangeShapeType="1"/>
            </p:cNvSpPr>
            <p:nvPr/>
          </p:nvSpPr>
          <p:spPr bwMode="auto">
            <a:xfrm flipV="1">
              <a:off x="1527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23" name="Line 60"/>
            <p:cNvSpPr>
              <a:spLocks noChangeShapeType="1"/>
            </p:cNvSpPr>
            <p:nvPr/>
          </p:nvSpPr>
          <p:spPr bwMode="auto">
            <a:xfrm>
              <a:off x="1527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24" name="Line 61"/>
            <p:cNvSpPr>
              <a:spLocks noChangeShapeType="1"/>
            </p:cNvSpPr>
            <p:nvPr/>
          </p:nvSpPr>
          <p:spPr bwMode="auto">
            <a:xfrm>
              <a:off x="1671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25" name="Line 62"/>
            <p:cNvSpPr>
              <a:spLocks noChangeShapeType="1"/>
            </p:cNvSpPr>
            <p:nvPr/>
          </p:nvSpPr>
          <p:spPr bwMode="auto">
            <a:xfrm>
              <a:off x="1671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26" name="Line 63"/>
            <p:cNvSpPr>
              <a:spLocks noChangeShapeType="1"/>
            </p:cNvSpPr>
            <p:nvPr/>
          </p:nvSpPr>
          <p:spPr bwMode="auto">
            <a:xfrm flipV="1">
              <a:off x="1815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27" name="Line 64"/>
            <p:cNvSpPr>
              <a:spLocks noChangeShapeType="1"/>
            </p:cNvSpPr>
            <p:nvPr/>
          </p:nvSpPr>
          <p:spPr bwMode="auto">
            <a:xfrm>
              <a:off x="1815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28" name="Line 65"/>
            <p:cNvSpPr>
              <a:spLocks noChangeShapeType="1"/>
            </p:cNvSpPr>
            <p:nvPr/>
          </p:nvSpPr>
          <p:spPr bwMode="auto">
            <a:xfrm>
              <a:off x="1959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29" name="Line 66"/>
            <p:cNvSpPr>
              <a:spLocks noChangeShapeType="1"/>
            </p:cNvSpPr>
            <p:nvPr/>
          </p:nvSpPr>
          <p:spPr bwMode="auto">
            <a:xfrm>
              <a:off x="1959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30" name="Line 67"/>
            <p:cNvSpPr>
              <a:spLocks noChangeShapeType="1"/>
            </p:cNvSpPr>
            <p:nvPr/>
          </p:nvSpPr>
          <p:spPr bwMode="auto">
            <a:xfrm flipV="1">
              <a:off x="2103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31" name="Line 68"/>
            <p:cNvSpPr>
              <a:spLocks noChangeShapeType="1"/>
            </p:cNvSpPr>
            <p:nvPr/>
          </p:nvSpPr>
          <p:spPr bwMode="auto">
            <a:xfrm>
              <a:off x="2103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32" name="Line 69"/>
            <p:cNvSpPr>
              <a:spLocks noChangeShapeType="1"/>
            </p:cNvSpPr>
            <p:nvPr/>
          </p:nvSpPr>
          <p:spPr bwMode="auto">
            <a:xfrm>
              <a:off x="2247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33" name="Line 70"/>
            <p:cNvSpPr>
              <a:spLocks noChangeShapeType="1"/>
            </p:cNvSpPr>
            <p:nvPr/>
          </p:nvSpPr>
          <p:spPr bwMode="auto">
            <a:xfrm>
              <a:off x="2247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34" name="Line 71"/>
            <p:cNvSpPr>
              <a:spLocks noChangeShapeType="1"/>
            </p:cNvSpPr>
            <p:nvPr/>
          </p:nvSpPr>
          <p:spPr bwMode="auto">
            <a:xfrm flipV="1">
              <a:off x="2391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35" name="Line 72"/>
            <p:cNvSpPr>
              <a:spLocks noChangeShapeType="1"/>
            </p:cNvSpPr>
            <p:nvPr/>
          </p:nvSpPr>
          <p:spPr bwMode="auto">
            <a:xfrm>
              <a:off x="2391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36" name="Line 73"/>
            <p:cNvSpPr>
              <a:spLocks noChangeShapeType="1"/>
            </p:cNvSpPr>
            <p:nvPr/>
          </p:nvSpPr>
          <p:spPr bwMode="auto">
            <a:xfrm>
              <a:off x="2535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37" name="Line 74"/>
            <p:cNvSpPr>
              <a:spLocks noChangeShapeType="1"/>
            </p:cNvSpPr>
            <p:nvPr/>
          </p:nvSpPr>
          <p:spPr bwMode="auto">
            <a:xfrm>
              <a:off x="2535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38" name="Line 75"/>
            <p:cNvSpPr>
              <a:spLocks noChangeShapeType="1"/>
            </p:cNvSpPr>
            <p:nvPr/>
          </p:nvSpPr>
          <p:spPr bwMode="auto">
            <a:xfrm flipV="1">
              <a:off x="2679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39" name="Line 76"/>
            <p:cNvSpPr>
              <a:spLocks noChangeShapeType="1"/>
            </p:cNvSpPr>
            <p:nvPr/>
          </p:nvSpPr>
          <p:spPr bwMode="auto">
            <a:xfrm>
              <a:off x="2679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40" name="Line 77"/>
            <p:cNvSpPr>
              <a:spLocks noChangeShapeType="1"/>
            </p:cNvSpPr>
            <p:nvPr/>
          </p:nvSpPr>
          <p:spPr bwMode="auto">
            <a:xfrm>
              <a:off x="2823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41" name="Line 78"/>
            <p:cNvSpPr>
              <a:spLocks noChangeShapeType="1"/>
            </p:cNvSpPr>
            <p:nvPr/>
          </p:nvSpPr>
          <p:spPr bwMode="auto">
            <a:xfrm>
              <a:off x="2823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42" name="Line 79"/>
            <p:cNvSpPr>
              <a:spLocks noChangeShapeType="1"/>
            </p:cNvSpPr>
            <p:nvPr/>
          </p:nvSpPr>
          <p:spPr bwMode="auto">
            <a:xfrm flipV="1">
              <a:off x="2967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43" name="Line 80"/>
            <p:cNvSpPr>
              <a:spLocks noChangeShapeType="1"/>
            </p:cNvSpPr>
            <p:nvPr/>
          </p:nvSpPr>
          <p:spPr bwMode="auto">
            <a:xfrm>
              <a:off x="2967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44" name="Line 81"/>
            <p:cNvSpPr>
              <a:spLocks noChangeShapeType="1"/>
            </p:cNvSpPr>
            <p:nvPr/>
          </p:nvSpPr>
          <p:spPr bwMode="auto">
            <a:xfrm>
              <a:off x="3111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45" name="Line 82"/>
            <p:cNvSpPr>
              <a:spLocks noChangeShapeType="1"/>
            </p:cNvSpPr>
            <p:nvPr/>
          </p:nvSpPr>
          <p:spPr bwMode="auto">
            <a:xfrm>
              <a:off x="3111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155" name="Text Box 83"/>
          <p:cNvSpPr txBox="1">
            <a:spLocks noChangeArrowheads="1"/>
          </p:cNvSpPr>
          <p:nvPr/>
        </p:nvSpPr>
        <p:spPr bwMode="auto">
          <a:xfrm>
            <a:off x="371475" y="4008438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A</a:t>
            </a:r>
            <a:endParaRPr lang="en-US" sz="2000"/>
          </a:p>
        </p:txBody>
      </p:sp>
      <p:sp>
        <p:nvSpPr>
          <p:cNvPr id="6156" name="Line 84"/>
          <p:cNvSpPr>
            <a:spLocks noChangeShapeType="1"/>
          </p:cNvSpPr>
          <p:nvPr/>
        </p:nvSpPr>
        <p:spPr bwMode="auto">
          <a:xfrm>
            <a:off x="823913" y="4252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57" name="Line 85"/>
          <p:cNvSpPr>
            <a:spLocks noChangeShapeType="1"/>
          </p:cNvSpPr>
          <p:nvPr/>
        </p:nvSpPr>
        <p:spPr bwMode="auto">
          <a:xfrm flipV="1">
            <a:off x="12811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58" name="Line 86"/>
          <p:cNvSpPr>
            <a:spLocks noChangeShapeType="1"/>
          </p:cNvSpPr>
          <p:nvPr/>
        </p:nvSpPr>
        <p:spPr bwMode="auto">
          <a:xfrm>
            <a:off x="1281113" y="3948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59" name="Line 87"/>
          <p:cNvSpPr>
            <a:spLocks noChangeShapeType="1"/>
          </p:cNvSpPr>
          <p:nvPr/>
        </p:nvSpPr>
        <p:spPr bwMode="auto">
          <a:xfrm>
            <a:off x="17383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60" name="Line 88"/>
          <p:cNvSpPr>
            <a:spLocks noChangeShapeType="1"/>
          </p:cNvSpPr>
          <p:nvPr/>
        </p:nvSpPr>
        <p:spPr bwMode="auto">
          <a:xfrm>
            <a:off x="1738313" y="4252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61" name="Line 89"/>
          <p:cNvSpPr>
            <a:spLocks noChangeShapeType="1"/>
          </p:cNvSpPr>
          <p:nvPr/>
        </p:nvSpPr>
        <p:spPr bwMode="auto">
          <a:xfrm flipV="1">
            <a:off x="21955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62" name="Line 90"/>
          <p:cNvSpPr>
            <a:spLocks noChangeShapeType="1"/>
          </p:cNvSpPr>
          <p:nvPr/>
        </p:nvSpPr>
        <p:spPr bwMode="auto">
          <a:xfrm>
            <a:off x="2195513" y="3948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63" name="Line 91"/>
          <p:cNvSpPr>
            <a:spLocks noChangeShapeType="1"/>
          </p:cNvSpPr>
          <p:nvPr/>
        </p:nvSpPr>
        <p:spPr bwMode="auto">
          <a:xfrm>
            <a:off x="26527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64" name="Line 92"/>
          <p:cNvSpPr>
            <a:spLocks noChangeShapeType="1"/>
          </p:cNvSpPr>
          <p:nvPr/>
        </p:nvSpPr>
        <p:spPr bwMode="auto">
          <a:xfrm>
            <a:off x="2652713" y="4252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65" name="Line 93"/>
          <p:cNvSpPr>
            <a:spLocks noChangeShapeType="1"/>
          </p:cNvSpPr>
          <p:nvPr/>
        </p:nvSpPr>
        <p:spPr bwMode="auto">
          <a:xfrm flipV="1">
            <a:off x="31099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66" name="Line 94"/>
          <p:cNvSpPr>
            <a:spLocks noChangeShapeType="1"/>
          </p:cNvSpPr>
          <p:nvPr/>
        </p:nvSpPr>
        <p:spPr bwMode="auto">
          <a:xfrm>
            <a:off x="3109913" y="3948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67" name="Line 95"/>
          <p:cNvSpPr>
            <a:spLocks noChangeShapeType="1"/>
          </p:cNvSpPr>
          <p:nvPr/>
        </p:nvSpPr>
        <p:spPr bwMode="auto">
          <a:xfrm>
            <a:off x="35671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68" name="Line 96"/>
          <p:cNvSpPr>
            <a:spLocks noChangeShapeType="1"/>
          </p:cNvSpPr>
          <p:nvPr/>
        </p:nvSpPr>
        <p:spPr bwMode="auto">
          <a:xfrm>
            <a:off x="3567113" y="4252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69" name="Line 97"/>
          <p:cNvSpPr>
            <a:spLocks noChangeShapeType="1"/>
          </p:cNvSpPr>
          <p:nvPr/>
        </p:nvSpPr>
        <p:spPr bwMode="auto">
          <a:xfrm flipV="1">
            <a:off x="40243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70" name="Line 98"/>
          <p:cNvSpPr>
            <a:spLocks noChangeShapeType="1"/>
          </p:cNvSpPr>
          <p:nvPr/>
        </p:nvSpPr>
        <p:spPr bwMode="auto">
          <a:xfrm>
            <a:off x="4024313" y="3948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71" name="Line 99"/>
          <p:cNvSpPr>
            <a:spLocks noChangeShapeType="1"/>
          </p:cNvSpPr>
          <p:nvPr/>
        </p:nvSpPr>
        <p:spPr bwMode="auto">
          <a:xfrm>
            <a:off x="44815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72" name="Line 100"/>
          <p:cNvSpPr>
            <a:spLocks noChangeShapeType="1"/>
          </p:cNvSpPr>
          <p:nvPr/>
        </p:nvSpPr>
        <p:spPr bwMode="auto">
          <a:xfrm flipV="1">
            <a:off x="49387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73" name="Line 101"/>
          <p:cNvSpPr>
            <a:spLocks noChangeShapeType="1"/>
          </p:cNvSpPr>
          <p:nvPr/>
        </p:nvSpPr>
        <p:spPr bwMode="auto">
          <a:xfrm>
            <a:off x="4938713" y="3948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74" name="Line 102"/>
          <p:cNvSpPr>
            <a:spLocks noChangeShapeType="1"/>
          </p:cNvSpPr>
          <p:nvPr/>
        </p:nvSpPr>
        <p:spPr bwMode="auto">
          <a:xfrm>
            <a:off x="4481513" y="4252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375" name="Text Box 103"/>
          <p:cNvSpPr txBox="1">
            <a:spLocks noChangeArrowheads="1"/>
          </p:cNvSpPr>
          <p:nvPr/>
        </p:nvSpPr>
        <p:spPr bwMode="auto">
          <a:xfrm>
            <a:off x="371475" y="4657725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B</a:t>
            </a:r>
            <a:endParaRPr lang="en-US" sz="2000"/>
          </a:p>
        </p:txBody>
      </p:sp>
      <p:sp>
        <p:nvSpPr>
          <p:cNvPr id="310376" name="Line 104"/>
          <p:cNvSpPr>
            <a:spLocks noChangeShapeType="1"/>
          </p:cNvSpPr>
          <p:nvPr/>
        </p:nvSpPr>
        <p:spPr bwMode="auto">
          <a:xfrm>
            <a:off x="841375" y="4899025"/>
            <a:ext cx="896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738313" y="4594225"/>
            <a:ext cx="914400" cy="304800"/>
            <a:chOff x="1095" y="2894"/>
            <a:chExt cx="576" cy="192"/>
          </a:xfrm>
        </p:grpSpPr>
        <p:sp>
          <p:nvSpPr>
            <p:cNvPr id="6205" name="Line 105"/>
            <p:cNvSpPr>
              <a:spLocks noChangeShapeType="1"/>
            </p:cNvSpPr>
            <p:nvPr/>
          </p:nvSpPr>
          <p:spPr bwMode="auto">
            <a:xfrm flipV="1">
              <a:off x="1095" y="289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06" name="Line 106"/>
            <p:cNvSpPr>
              <a:spLocks noChangeShapeType="1"/>
            </p:cNvSpPr>
            <p:nvPr/>
          </p:nvSpPr>
          <p:spPr bwMode="auto">
            <a:xfrm>
              <a:off x="1095" y="289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2652713" y="4594225"/>
            <a:ext cx="914400" cy="304800"/>
            <a:chOff x="1671" y="2894"/>
            <a:chExt cx="576" cy="192"/>
          </a:xfrm>
        </p:grpSpPr>
        <p:sp>
          <p:nvSpPr>
            <p:cNvPr id="6203" name="Line 107"/>
            <p:cNvSpPr>
              <a:spLocks noChangeShapeType="1"/>
            </p:cNvSpPr>
            <p:nvPr/>
          </p:nvSpPr>
          <p:spPr bwMode="auto">
            <a:xfrm>
              <a:off x="1671" y="289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04" name="Line 108"/>
            <p:cNvSpPr>
              <a:spLocks noChangeShapeType="1"/>
            </p:cNvSpPr>
            <p:nvPr/>
          </p:nvSpPr>
          <p:spPr bwMode="auto">
            <a:xfrm>
              <a:off x="1671" y="308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" name="Group 116"/>
          <p:cNvGrpSpPr>
            <a:grpSpLocks/>
          </p:cNvGrpSpPr>
          <p:nvPr/>
        </p:nvGrpSpPr>
        <p:grpSpPr bwMode="auto">
          <a:xfrm>
            <a:off x="3567113" y="4594225"/>
            <a:ext cx="914400" cy="304800"/>
            <a:chOff x="2247" y="2894"/>
            <a:chExt cx="576" cy="192"/>
          </a:xfrm>
        </p:grpSpPr>
        <p:sp>
          <p:nvSpPr>
            <p:cNvPr id="6201" name="Line 109"/>
            <p:cNvSpPr>
              <a:spLocks noChangeShapeType="1"/>
            </p:cNvSpPr>
            <p:nvPr/>
          </p:nvSpPr>
          <p:spPr bwMode="auto">
            <a:xfrm flipV="1">
              <a:off x="2247" y="289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02" name="Line 110"/>
            <p:cNvSpPr>
              <a:spLocks noChangeShapeType="1"/>
            </p:cNvSpPr>
            <p:nvPr/>
          </p:nvSpPr>
          <p:spPr bwMode="auto">
            <a:xfrm>
              <a:off x="2247" y="289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481513" y="4594225"/>
            <a:ext cx="914400" cy="304800"/>
            <a:chOff x="2823" y="2894"/>
            <a:chExt cx="576" cy="192"/>
          </a:xfrm>
        </p:grpSpPr>
        <p:sp>
          <p:nvSpPr>
            <p:cNvPr id="6199" name="Line 111"/>
            <p:cNvSpPr>
              <a:spLocks noChangeShapeType="1"/>
            </p:cNvSpPr>
            <p:nvPr/>
          </p:nvSpPr>
          <p:spPr bwMode="auto">
            <a:xfrm>
              <a:off x="2823" y="289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00" name="Line 112"/>
            <p:cNvSpPr>
              <a:spLocks noChangeShapeType="1"/>
            </p:cNvSpPr>
            <p:nvPr/>
          </p:nvSpPr>
          <p:spPr bwMode="auto">
            <a:xfrm>
              <a:off x="2823" y="308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0390" name="Text Box 118"/>
          <p:cNvSpPr txBox="1">
            <a:spLocks noChangeArrowheads="1"/>
          </p:cNvSpPr>
          <p:nvPr/>
        </p:nvSpPr>
        <p:spPr bwMode="auto">
          <a:xfrm>
            <a:off x="846138" y="5159375"/>
            <a:ext cx="395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endParaRPr lang="en-US" sz="2000"/>
          </a:p>
        </p:txBody>
      </p:sp>
      <p:sp>
        <p:nvSpPr>
          <p:cNvPr id="310391" name="Text Box 119"/>
          <p:cNvSpPr txBox="1">
            <a:spLocks noChangeArrowheads="1"/>
          </p:cNvSpPr>
          <p:nvPr/>
        </p:nvSpPr>
        <p:spPr bwMode="auto">
          <a:xfrm>
            <a:off x="1338263" y="5159375"/>
            <a:ext cx="322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</a:t>
            </a:r>
            <a:endParaRPr lang="en-US" sz="2000"/>
          </a:p>
        </p:txBody>
      </p:sp>
      <p:sp>
        <p:nvSpPr>
          <p:cNvPr id="310392" name="Text Box 120"/>
          <p:cNvSpPr txBox="1">
            <a:spLocks noChangeArrowheads="1"/>
          </p:cNvSpPr>
          <p:nvPr/>
        </p:nvSpPr>
        <p:spPr bwMode="auto">
          <a:xfrm>
            <a:off x="1757363" y="5159375"/>
            <a:ext cx="407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endParaRPr lang="en-US" sz="2000"/>
          </a:p>
        </p:txBody>
      </p:sp>
      <p:sp>
        <p:nvSpPr>
          <p:cNvPr id="310393" name="Text Box 121"/>
          <p:cNvSpPr txBox="1">
            <a:spLocks noChangeArrowheads="1"/>
          </p:cNvSpPr>
          <p:nvPr/>
        </p:nvSpPr>
        <p:spPr bwMode="auto">
          <a:xfrm>
            <a:off x="2263775" y="5159375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endParaRPr lang="en-US" sz="2000"/>
          </a:p>
        </p:txBody>
      </p:sp>
      <p:sp>
        <p:nvSpPr>
          <p:cNvPr id="310395" name="Text Box 123"/>
          <p:cNvSpPr txBox="1">
            <a:spLocks noChangeArrowheads="1"/>
          </p:cNvSpPr>
          <p:nvPr/>
        </p:nvSpPr>
        <p:spPr bwMode="auto">
          <a:xfrm>
            <a:off x="2692400" y="5424488"/>
            <a:ext cx="395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D8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endParaRPr lang="en-US" sz="2000">
              <a:solidFill>
                <a:srgbClr val="D80000"/>
              </a:solidFill>
            </a:endParaRPr>
          </a:p>
        </p:txBody>
      </p:sp>
      <p:sp>
        <p:nvSpPr>
          <p:cNvPr id="310396" name="Text Box 124"/>
          <p:cNvSpPr txBox="1">
            <a:spLocks noChangeArrowheads="1"/>
          </p:cNvSpPr>
          <p:nvPr/>
        </p:nvSpPr>
        <p:spPr bwMode="auto">
          <a:xfrm>
            <a:off x="3184525" y="5424488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D8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01</a:t>
            </a:r>
            <a:endParaRPr lang="en-US" sz="2000">
              <a:solidFill>
                <a:srgbClr val="D80000"/>
              </a:solidFill>
            </a:endParaRPr>
          </a:p>
        </p:txBody>
      </p:sp>
      <p:sp>
        <p:nvSpPr>
          <p:cNvPr id="310397" name="Text Box 125"/>
          <p:cNvSpPr txBox="1">
            <a:spLocks noChangeArrowheads="1"/>
          </p:cNvSpPr>
          <p:nvPr/>
        </p:nvSpPr>
        <p:spPr bwMode="auto">
          <a:xfrm>
            <a:off x="3603625" y="5424488"/>
            <a:ext cx="407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D8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endParaRPr lang="en-US" sz="2000">
              <a:solidFill>
                <a:srgbClr val="D80000"/>
              </a:solidFill>
            </a:endParaRPr>
          </a:p>
        </p:txBody>
      </p:sp>
      <p:sp>
        <p:nvSpPr>
          <p:cNvPr id="310398" name="Text Box 126"/>
          <p:cNvSpPr txBox="1">
            <a:spLocks noChangeArrowheads="1"/>
          </p:cNvSpPr>
          <p:nvPr/>
        </p:nvSpPr>
        <p:spPr bwMode="auto">
          <a:xfrm>
            <a:off x="4110038" y="5424488"/>
            <a:ext cx="322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D8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endParaRPr lang="en-US" sz="2000">
              <a:solidFill>
                <a:srgbClr val="D80000"/>
              </a:solidFill>
            </a:endParaRPr>
          </a:p>
        </p:txBody>
      </p:sp>
      <p:sp>
        <p:nvSpPr>
          <p:cNvPr id="310399" name="Text Box 127"/>
          <p:cNvSpPr txBox="1">
            <a:spLocks noChangeArrowheads="1"/>
          </p:cNvSpPr>
          <p:nvPr/>
        </p:nvSpPr>
        <p:spPr bwMode="auto">
          <a:xfrm>
            <a:off x="4594225" y="5103813"/>
            <a:ext cx="395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endParaRPr lang="en-US" sz="2000"/>
          </a:p>
        </p:txBody>
      </p:sp>
      <p:sp>
        <p:nvSpPr>
          <p:cNvPr id="310400" name="Text Box 128"/>
          <p:cNvSpPr txBox="1">
            <a:spLocks noChangeArrowheads="1"/>
          </p:cNvSpPr>
          <p:nvPr/>
        </p:nvSpPr>
        <p:spPr bwMode="auto">
          <a:xfrm>
            <a:off x="5086350" y="5103813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</a:t>
            </a:r>
            <a:endParaRPr lang="en-US" sz="2000"/>
          </a:p>
        </p:txBody>
      </p:sp>
      <p:sp>
        <p:nvSpPr>
          <p:cNvPr id="310403" name="Text Box 131"/>
          <p:cNvSpPr txBox="1">
            <a:spLocks noChangeArrowheads="1"/>
          </p:cNvSpPr>
          <p:nvPr/>
        </p:nvSpPr>
        <p:spPr bwMode="auto">
          <a:xfrm>
            <a:off x="5516563" y="4821238"/>
            <a:ext cx="1217612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4000" b="1"/>
              <a:t>. . .</a:t>
            </a:r>
          </a:p>
        </p:txBody>
      </p:sp>
      <p:sp>
        <p:nvSpPr>
          <p:cNvPr id="310408" name="Text Box 136"/>
          <p:cNvSpPr txBox="1">
            <a:spLocks noChangeArrowheads="1"/>
          </p:cNvSpPr>
          <p:nvPr/>
        </p:nvSpPr>
        <p:spPr bwMode="auto">
          <a:xfrm>
            <a:off x="2578100" y="1158875"/>
            <a:ext cx="712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000" b="1">
                <a:solidFill>
                  <a:srgbClr val="D80000"/>
                </a:solidFill>
              </a:rPr>
              <a:t>LSB</a:t>
            </a:r>
            <a:endParaRPr lang="en-US" sz="2000">
              <a:solidFill>
                <a:srgbClr val="D80000"/>
              </a:solidFill>
            </a:endParaRPr>
          </a:p>
        </p:txBody>
      </p:sp>
      <p:sp>
        <p:nvSpPr>
          <p:cNvPr id="310409" name="Text Box 137"/>
          <p:cNvSpPr txBox="1">
            <a:spLocks noChangeArrowheads="1"/>
          </p:cNvSpPr>
          <p:nvPr/>
        </p:nvSpPr>
        <p:spPr bwMode="auto">
          <a:xfrm>
            <a:off x="922338" y="1187450"/>
            <a:ext cx="58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000" b="1">
                <a:solidFill>
                  <a:srgbClr val="D80000"/>
                </a:solidFill>
              </a:rPr>
              <a:t>MSB</a:t>
            </a:r>
            <a:endParaRPr lang="en-US" sz="2000">
              <a:solidFill>
                <a:srgbClr val="D80000"/>
              </a:solidFill>
            </a:endParaRPr>
          </a:p>
        </p:txBody>
      </p:sp>
      <p:sp>
        <p:nvSpPr>
          <p:cNvPr id="310410" name="AutoShape 138"/>
          <p:cNvSpPr>
            <a:spLocks noChangeArrowheads="1"/>
          </p:cNvSpPr>
          <p:nvPr/>
        </p:nvSpPr>
        <p:spPr bwMode="auto">
          <a:xfrm>
            <a:off x="6604000" y="3192463"/>
            <a:ext cx="1914525" cy="1714500"/>
          </a:xfrm>
          <a:prstGeom prst="wedgeRoundRectCallout">
            <a:avLst>
              <a:gd name="adj1" fmla="val 50579"/>
              <a:gd name="adj2" fmla="val -69815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009900"/>
                </a:solidFill>
              </a:rPr>
              <a:t>Max count =?</a:t>
            </a:r>
          </a:p>
          <a:p>
            <a:r>
              <a:rPr lang="en-US">
                <a:solidFill>
                  <a:srgbClr val="FF0000"/>
                </a:solidFill>
              </a:rPr>
              <a:t>Number of states in a cycle =?</a:t>
            </a:r>
          </a:p>
          <a:p>
            <a:r>
              <a:rPr lang="en-US"/>
              <a:t>Mod number =?</a:t>
            </a:r>
          </a:p>
        </p:txBody>
      </p:sp>
      <p:sp>
        <p:nvSpPr>
          <p:cNvPr id="6195" name="Rectangle 139"/>
          <p:cNvSpPr>
            <a:spLocks noChangeArrowheads="1"/>
          </p:cNvSpPr>
          <p:nvPr/>
        </p:nvSpPr>
        <p:spPr bwMode="auto">
          <a:xfrm>
            <a:off x="652463" y="471488"/>
            <a:ext cx="22129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spcBef>
                <a:spcPct val="0"/>
              </a:spcBef>
            </a:pPr>
            <a:r>
              <a:rPr lang="en-GB" sz="1000">
                <a:solidFill>
                  <a:schemeClr val="tx2"/>
                </a:solidFill>
              </a:rPr>
              <a:t>Mod 2 counter – building on - 2</a:t>
            </a:r>
          </a:p>
        </p:txBody>
      </p:sp>
      <p:sp>
        <p:nvSpPr>
          <p:cNvPr id="310412" name="Text Box 140"/>
          <p:cNvSpPr txBox="1">
            <a:spLocks noChangeArrowheads="1"/>
          </p:cNvSpPr>
          <p:nvPr/>
        </p:nvSpPr>
        <p:spPr bwMode="auto">
          <a:xfrm>
            <a:off x="242888" y="4500563"/>
            <a:ext cx="584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600" b="1">
                <a:solidFill>
                  <a:srgbClr val="D80000"/>
                </a:solidFill>
              </a:rPr>
              <a:t>MSB</a:t>
            </a:r>
            <a:endParaRPr lang="en-US" sz="1600">
              <a:solidFill>
                <a:srgbClr val="D80000"/>
              </a:solidFill>
            </a:endParaRPr>
          </a:p>
        </p:txBody>
      </p:sp>
      <p:sp>
        <p:nvSpPr>
          <p:cNvPr id="310413" name="Text Box 141"/>
          <p:cNvSpPr txBox="1">
            <a:spLocks noChangeArrowheads="1"/>
          </p:cNvSpPr>
          <p:nvPr/>
        </p:nvSpPr>
        <p:spPr bwMode="auto">
          <a:xfrm>
            <a:off x="185738" y="3890963"/>
            <a:ext cx="7127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600" b="1">
                <a:solidFill>
                  <a:srgbClr val="D80000"/>
                </a:solidFill>
              </a:rPr>
              <a:t>LSB</a:t>
            </a:r>
            <a:endParaRPr lang="en-US" sz="1600">
              <a:solidFill>
                <a:srgbClr val="D80000"/>
              </a:solidFill>
            </a:endParaRPr>
          </a:p>
        </p:txBody>
      </p:sp>
      <p:sp>
        <p:nvSpPr>
          <p:cNvPr id="310414" name="Text Box 142"/>
          <p:cNvSpPr txBox="1">
            <a:spLocks noChangeArrowheads="1"/>
          </p:cNvSpPr>
          <p:nvPr/>
        </p:nvSpPr>
        <p:spPr bwMode="auto">
          <a:xfrm>
            <a:off x="4922838" y="1017588"/>
            <a:ext cx="31623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Where the clock is fed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 that output is the LSB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0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0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0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0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0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0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0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0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0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0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0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0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0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0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0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0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0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0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0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0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0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1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1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10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0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10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10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75" grpId="0"/>
      <p:bldP spid="310376" grpId="0" animBg="1"/>
      <p:bldP spid="310390" grpId="0" autoUpdateAnimBg="0"/>
      <p:bldP spid="310391" grpId="0" autoUpdateAnimBg="0"/>
      <p:bldP spid="310392" grpId="0" autoUpdateAnimBg="0"/>
      <p:bldP spid="310393" grpId="0" autoUpdateAnimBg="0"/>
      <p:bldP spid="310395" grpId="0" autoUpdateAnimBg="0"/>
      <p:bldP spid="310396" grpId="0" autoUpdateAnimBg="0"/>
      <p:bldP spid="310397" grpId="0" autoUpdateAnimBg="0"/>
      <p:bldP spid="310398" grpId="0" autoUpdateAnimBg="0"/>
      <p:bldP spid="310399" grpId="0" autoUpdateAnimBg="0"/>
      <p:bldP spid="310400" grpId="0" autoUpdateAnimBg="0"/>
      <p:bldP spid="310403" grpId="0"/>
      <p:bldP spid="310408" grpId="0" autoUpdateAnimBg="0"/>
      <p:bldP spid="310409" grpId="0" autoUpdateAnimBg="0"/>
      <p:bldP spid="310410" grpId="0" animBg="1"/>
      <p:bldP spid="310412" grpId="0" autoUpdateAnimBg="0"/>
      <p:bldP spid="310413" grpId="0" autoUpdateAnimBg="0"/>
      <p:bldP spid="3104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7187A5-18EA-4B16-9889-ADEA82F70101}" type="slidenum">
              <a:rPr lang="en-GB" smtClean="0"/>
              <a:pPr/>
              <a:t>11</a:t>
            </a:fld>
            <a:endParaRPr lang="en-GB" sz="1400" smtClean="0"/>
          </a:p>
        </p:txBody>
      </p:sp>
      <p:grpSp>
        <p:nvGrpSpPr>
          <p:cNvPr id="7174" name="Group 2"/>
          <p:cNvGrpSpPr>
            <a:grpSpLocks/>
          </p:cNvGrpSpPr>
          <p:nvPr/>
        </p:nvGrpSpPr>
        <p:grpSpPr bwMode="auto">
          <a:xfrm>
            <a:off x="4919663" y="1808163"/>
            <a:ext cx="762000" cy="228600"/>
            <a:chOff x="5184" y="2016"/>
            <a:chExt cx="480" cy="144"/>
          </a:xfrm>
        </p:grpSpPr>
        <p:grpSp>
          <p:nvGrpSpPr>
            <p:cNvPr id="7294" name="Group 3"/>
            <p:cNvGrpSpPr>
              <a:grpSpLocks/>
            </p:cNvGrpSpPr>
            <p:nvPr/>
          </p:nvGrpSpPr>
          <p:grpSpPr bwMode="auto">
            <a:xfrm>
              <a:off x="5184" y="2016"/>
              <a:ext cx="384" cy="144"/>
              <a:chOff x="816" y="3312"/>
              <a:chExt cx="1152" cy="384"/>
            </a:xfrm>
          </p:grpSpPr>
          <p:sp>
            <p:nvSpPr>
              <p:cNvPr id="7297" name="Line 4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98" name="Line 5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99" name="Line 6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300" name="Line 7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301" name="Line 8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302" name="Line 9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303" name="Line 10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295" name="Line 11"/>
            <p:cNvSpPr>
              <a:spLocks noChangeShapeType="1"/>
            </p:cNvSpPr>
            <p:nvPr/>
          </p:nvSpPr>
          <p:spPr bwMode="auto">
            <a:xfrm>
              <a:off x="5568" y="201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96" name="Line 12"/>
            <p:cNvSpPr>
              <a:spLocks noChangeShapeType="1"/>
            </p:cNvSpPr>
            <p:nvPr/>
          </p:nvSpPr>
          <p:spPr bwMode="auto">
            <a:xfrm>
              <a:off x="5568" y="21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175" name="Text Box 13"/>
          <p:cNvSpPr txBox="1">
            <a:spLocks noChangeArrowheads="1"/>
          </p:cNvSpPr>
          <p:nvPr/>
        </p:nvSpPr>
        <p:spPr bwMode="auto">
          <a:xfrm>
            <a:off x="5254625" y="2209800"/>
            <a:ext cx="312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980000"/>
                </a:solidFill>
              </a:rPr>
              <a:t>All J and K inputs  = 1</a:t>
            </a:r>
          </a:p>
        </p:txBody>
      </p:sp>
      <p:grpSp>
        <p:nvGrpSpPr>
          <p:cNvPr id="7176" name="Group 14"/>
          <p:cNvGrpSpPr>
            <a:grpSpLocks/>
          </p:cNvGrpSpPr>
          <p:nvPr/>
        </p:nvGrpSpPr>
        <p:grpSpPr bwMode="auto">
          <a:xfrm>
            <a:off x="1033463" y="1274763"/>
            <a:ext cx="1676400" cy="1447800"/>
            <a:chOff x="2736" y="1680"/>
            <a:chExt cx="1056" cy="912"/>
          </a:xfrm>
        </p:grpSpPr>
        <p:grpSp>
          <p:nvGrpSpPr>
            <p:cNvPr id="7282" name="Group 15"/>
            <p:cNvGrpSpPr>
              <a:grpSpLocks/>
            </p:cNvGrpSpPr>
            <p:nvPr/>
          </p:nvGrpSpPr>
          <p:grpSpPr bwMode="auto">
            <a:xfrm>
              <a:off x="3072" y="1680"/>
              <a:ext cx="720" cy="912"/>
              <a:chOff x="3072" y="1680"/>
              <a:chExt cx="720" cy="912"/>
            </a:xfrm>
          </p:grpSpPr>
          <p:sp>
            <p:nvSpPr>
              <p:cNvPr id="7291" name="Rectangle 16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" name="Oval 17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3" name="AutoShape 18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83" name="Text Box 19"/>
            <p:cNvSpPr txBox="1">
              <a:spLocks noChangeArrowheads="1"/>
            </p:cNvSpPr>
            <p:nvPr/>
          </p:nvSpPr>
          <p:spPr bwMode="auto">
            <a:xfrm>
              <a:off x="3504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7284" name="Text Box 20"/>
            <p:cNvSpPr txBox="1">
              <a:spLocks noChangeArrowheads="1"/>
            </p:cNvSpPr>
            <p:nvPr/>
          </p:nvSpPr>
          <p:spPr bwMode="auto">
            <a:xfrm>
              <a:off x="3504" y="225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7285" name="Text Box 21"/>
            <p:cNvSpPr txBox="1">
              <a:spLocks noChangeArrowheads="1"/>
            </p:cNvSpPr>
            <p:nvPr/>
          </p:nvSpPr>
          <p:spPr bwMode="auto">
            <a:xfrm>
              <a:off x="3072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grpSp>
          <p:nvGrpSpPr>
            <p:cNvPr id="7286" name="Group 22"/>
            <p:cNvGrpSpPr>
              <a:grpSpLocks/>
            </p:cNvGrpSpPr>
            <p:nvPr/>
          </p:nvGrpSpPr>
          <p:grpSpPr bwMode="auto">
            <a:xfrm>
              <a:off x="2736" y="1824"/>
              <a:ext cx="336" cy="288"/>
              <a:chOff x="2736" y="1824"/>
              <a:chExt cx="336" cy="288"/>
            </a:xfrm>
          </p:grpSpPr>
          <p:sp>
            <p:nvSpPr>
              <p:cNvPr id="7288" name="Line 23"/>
              <p:cNvSpPr>
                <a:spLocks noChangeShapeType="1"/>
              </p:cNvSpPr>
              <p:nvPr/>
            </p:nvSpPr>
            <p:spPr bwMode="auto">
              <a:xfrm flipH="1">
                <a:off x="2880" y="18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89" name="Line 24"/>
              <p:cNvSpPr>
                <a:spLocks noChangeShapeType="1"/>
              </p:cNvSpPr>
              <p:nvPr/>
            </p:nvSpPr>
            <p:spPr bwMode="auto">
              <a:xfrm>
                <a:off x="2880" y="18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90" name="Line 25"/>
              <p:cNvSpPr>
                <a:spLocks noChangeShapeType="1"/>
              </p:cNvSpPr>
              <p:nvPr/>
            </p:nvSpPr>
            <p:spPr bwMode="auto">
              <a:xfrm flipH="1">
                <a:off x="2736" y="21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287" name="Text Box 26"/>
            <p:cNvSpPr txBox="1">
              <a:spLocks noChangeArrowheads="1"/>
            </p:cNvSpPr>
            <p:nvPr/>
          </p:nvSpPr>
          <p:spPr bwMode="auto">
            <a:xfrm>
              <a:off x="3216" y="201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7171" name="Object 27"/>
            <p:cNvGraphicFramePr>
              <a:graphicFrameLocks noChangeAspect="1"/>
            </p:cNvGraphicFramePr>
            <p:nvPr/>
          </p:nvGraphicFramePr>
          <p:xfrm>
            <a:off x="3128" y="2267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Equation" r:id="rId4" imgW="152280" imgH="203040" progId="Equation.3">
                    <p:embed/>
                  </p:oleObj>
                </mc:Choice>
                <mc:Fallback>
                  <p:oleObj name="Equation" r:id="rId4" imgW="152280" imgH="2030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2267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7" name="Group 28"/>
          <p:cNvGrpSpPr>
            <a:grpSpLocks/>
          </p:cNvGrpSpPr>
          <p:nvPr/>
        </p:nvGrpSpPr>
        <p:grpSpPr bwMode="auto">
          <a:xfrm>
            <a:off x="2709863" y="1274763"/>
            <a:ext cx="2133600" cy="1447800"/>
            <a:chOff x="3792" y="1680"/>
            <a:chExt cx="1344" cy="912"/>
          </a:xfrm>
        </p:grpSpPr>
        <p:sp>
          <p:nvSpPr>
            <p:cNvPr id="7269" name="Rectangle 29"/>
            <p:cNvSpPr>
              <a:spLocks noChangeArrowheads="1"/>
            </p:cNvSpPr>
            <p:nvPr/>
          </p:nvSpPr>
          <p:spPr bwMode="auto">
            <a:xfrm>
              <a:off x="4128" y="168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0" name="Oval 30"/>
            <p:cNvSpPr>
              <a:spLocks noChangeArrowheads="1"/>
            </p:cNvSpPr>
            <p:nvPr/>
          </p:nvSpPr>
          <p:spPr bwMode="auto">
            <a:xfrm>
              <a:off x="4752" y="20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" name="AutoShape 31"/>
            <p:cNvSpPr>
              <a:spLocks noChangeArrowheads="1"/>
            </p:cNvSpPr>
            <p:nvPr/>
          </p:nvSpPr>
          <p:spPr bwMode="auto">
            <a:xfrm rot="-5514269">
              <a:off x="4656" y="206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" name="Text Box 32"/>
            <p:cNvSpPr txBox="1">
              <a:spLocks noChangeArrowheads="1"/>
            </p:cNvSpPr>
            <p:nvPr/>
          </p:nvSpPr>
          <p:spPr bwMode="auto">
            <a:xfrm>
              <a:off x="4560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7273" name="Text Box 33"/>
            <p:cNvSpPr txBox="1">
              <a:spLocks noChangeArrowheads="1"/>
            </p:cNvSpPr>
            <p:nvPr/>
          </p:nvSpPr>
          <p:spPr bwMode="auto">
            <a:xfrm>
              <a:off x="4560" y="225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7274" name="Text Box 34"/>
            <p:cNvSpPr txBox="1">
              <a:spLocks noChangeArrowheads="1"/>
            </p:cNvSpPr>
            <p:nvPr/>
          </p:nvSpPr>
          <p:spPr bwMode="auto">
            <a:xfrm>
              <a:off x="4128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7275" name="Line 35"/>
            <p:cNvSpPr>
              <a:spLocks noChangeShapeType="1"/>
            </p:cNvSpPr>
            <p:nvPr/>
          </p:nvSpPr>
          <p:spPr bwMode="auto">
            <a:xfrm flipH="1">
              <a:off x="393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76" name="Line 36"/>
            <p:cNvSpPr>
              <a:spLocks noChangeShapeType="1"/>
            </p:cNvSpPr>
            <p:nvPr/>
          </p:nvSpPr>
          <p:spPr bwMode="auto">
            <a:xfrm>
              <a:off x="3936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77" name="Line 37"/>
            <p:cNvSpPr>
              <a:spLocks noChangeShapeType="1"/>
            </p:cNvSpPr>
            <p:nvPr/>
          </p:nvSpPr>
          <p:spPr bwMode="auto">
            <a:xfrm flipH="1">
              <a:off x="3792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78" name="Line 38"/>
            <p:cNvSpPr>
              <a:spLocks noChangeShapeType="1"/>
            </p:cNvSpPr>
            <p:nvPr/>
          </p:nvSpPr>
          <p:spPr bwMode="auto">
            <a:xfrm>
              <a:off x="4752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79" name="Line 39"/>
            <p:cNvSpPr>
              <a:spLocks noChangeShapeType="1"/>
            </p:cNvSpPr>
            <p:nvPr/>
          </p:nvSpPr>
          <p:spPr bwMode="auto">
            <a:xfrm>
              <a:off x="4752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80" name="Line 40"/>
            <p:cNvSpPr>
              <a:spLocks noChangeShapeType="1"/>
            </p:cNvSpPr>
            <p:nvPr/>
          </p:nvSpPr>
          <p:spPr bwMode="auto">
            <a:xfrm>
              <a:off x="4848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81" name="Text Box 41"/>
            <p:cNvSpPr txBox="1">
              <a:spLocks noChangeArrowheads="1"/>
            </p:cNvSpPr>
            <p:nvPr/>
          </p:nvSpPr>
          <p:spPr bwMode="auto">
            <a:xfrm>
              <a:off x="4272" y="201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7170" name="Object 42"/>
            <p:cNvGraphicFramePr>
              <a:graphicFrameLocks noChangeAspect="1"/>
            </p:cNvGraphicFramePr>
            <p:nvPr/>
          </p:nvGraphicFramePr>
          <p:xfrm>
            <a:off x="4182" y="2267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name="Equation" r:id="rId6" imgW="164880" imgH="203040" progId="Equation.3">
                    <p:embed/>
                  </p:oleObj>
                </mc:Choice>
                <mc:Fallback>
                  <p:oleObj name="Equation" r:id="rId6" imgW="164880" imgH="20304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2" y="2267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8" name="Group 43"/>
          <p:cNvGrpSpPr>
            <a:grpSpLocks/>
          </p:cNvGrpSpPr>
          <p:nvPr/>
        </p:nvGrpSpPr>
        <p:grpSpPr bwMode="auto">
          <a:xfrm>
            <a:off x="214313" y="2978150"/>
            <a:ext cx="5184775" cy="774700"/>
            <a:chOff x="135" y="1876"/>
            <a:chExt cx="3266" cy="488"/>
          </a:xfrm>
        </p:grpSpPr>
        <p:sp>
          <p:nvSpPr>
            <p:cNvPr id="7230" name="Text Box 44"/>
            <p:cNvSpPr txBox="1">
              <a:spLocks noChangeArrowheads="1"/>
            </p:cNvSpPr>
            <p:nvPr/>
          </p:nvSpPr>
          <p:spPr bwMode="auto">
            <a:xfrm>
              <a:off x="135" y="2152"/>
              <a:ext cx="4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5E51C1"/>
                  </a:solidFill>
                </a:rPr>
                <a:t>CLK</a:t>
              </a:r>
              <a:endParaRPr lang="en-US" sz="2000"/>
            </a:p>
          </p:txBody>
        </p:sp>
        <p:sp>
          <p:nvSpPr>
            <p:cNvPr id="350253" name="Text Box 45"/>
            <p:cNvSpPr txBox="1">
              <a:spLocks noChangeArrowheads="1"/>
            </p:cNvSpPr>
            <p:nvPr/>
          </p:nvSpPr>
          <p:spPr bwMode="auto">
            <a:xfrm>
              <a:off x="711" y="1876"/>
              <a:ext cx="26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12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1           2          3         4          5          6           7         8          9</a:t>
              </a:r>
              <a:endParaRPr lang="en-US" sz="1200"/>
            </a:p>
          </p:txBody>
        </p:sp>
        <p:sp>
          <p:nvSpPr>
            <p:cNvPr id="7232" name="Line 46"/>
            <p:cNvSpPr>
              <a:spLocks noChangeShapeType="1"/>
            </p:cNvSpPr>
            <p:nvPr/>
          </p:nvSpPr>
          <p:spPr bwMode="auto">
            <a:xfrm>
              <a:off x="519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33" name="Line 47"/>
            <p:cNvSpPr>
              <a:spLocks noChangeShapeType="1"/>
            </p:cNvSpPr>
            <p:nvPr/>
          </p:nvSpPr>
          <p:spPr bwMode="auto">
            <a:xfrm flipV="1">
              <a:off x="663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34" name="Line 48"/>
            <p:cNvSpPr>
              <a:spLocks noChangeShapeType="1"/>
            </p:cNvSpPr>
            <p:nvPr/>
          </p:nvSpPr>
          <p:spPr bwMode="auto">
            <a:xfrm>
              <a:off x="663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35" name="Line 49"/>
            <p:cNvSpPr>
              <a:spLocks noChangeShapeType="1"/>
            </p:cNvSpPr>
            <p:nvPr/>
          </p:nvSpPr>
          <p:spPr bwMode="auto">
            <a:xfrm>
              <a:off x="807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36" name="Line 50"/>
            <p:cNvSpPr>
              <a:spLocks noChangeShapeType="1"/>
            </p:cNvSpPr>
            <p:nvPr/>
          </p:nvSpPr>
          <p:spPr bwMode="auto">
            <a:xfrm>
              <a:off x="807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37" name="Line 51"/>
            <p:cNvSpPr>
              <a:spLocks noChangeShapeType="1"/>
            </p:cNvSpPr>
            <p:nvPr/>
          </p:nvSpPr>
          <p:spPr bwMode="auto">
            <a:xfrm flipV="1">
              <a:off x="951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38" name="Line 52"/>
            <p:cNvSpPr>
              <a:spLocks noChangeShapeType="1"/>
            </p:cNvSpPr>
            <p:nvPr/>
          </p:nvSpPr>
          <p:spPr bwMode="auto">
            <a:xfrm>
              <a:off x="951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39" name="Line 53"/>
            <p:cNvSpPr>
              <a:spLocks noChangeShapeType="1"/>
            </p:cNvSpPr>
            <p:nvPr/>
          </p:nvSpPr>
          <p:spPr bwMode="auto">
            <a:xfrm>
              <a:off x="1095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0" name="Line 54"/>
            <p:cNvSpPr>
              <a:spLocks noChangeShapeType="1"/>
            </p:cNvSpPr>
            <p:nvPr/>
          </p:nvSpPr>
          <p:spPr bwMode="auto">
            <a:xfrm>
              <a:off x="1095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1" name="Line 55"/>
            <p:cNvSpPr>
              <a:spLocks noChangeShapeType="1"/>
            </p:cNvSpPr>
            <p:nvPr/>
          </p:nvSpPr>
          <p:spPr bwMode="auto">
            <a:xfrm flipV="1">
              <a:off x="1239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2" name="Line 56"/>
            <p:cNvSpPr>
              <a:spLocks noChangeShapeType="1"/>
            </p:cNvSpPr>
            <p:nvPr/>
          </p:nvSpPr>
          <p:spPr bwMode="auto">
            <a:xfrm>
              <a:off x="1239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3" name="Line 57"/>
            <p:cNvSpPr>
              <a:spLocks noChangeShapeType="1"/>
            </p:cNvSpPr>
            <p:nvPr/>
          </p:nvSpPr>
          <p:spPr bwMode="auto">
            <a:xfrm>
              <a:off x="1383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4" name="Line 58"/>
            <p:cNvSpPr>
              <a:spLocks noChangeShapeType="1"/>
            </p:cNvSpPr>
            <p:nvPr/>
          </p:nvSpPr>
          <p:spPr bwMode="auto">
            <a:xfrm>
              <a:off x="1383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5" name="Line 59"/>
            <p:cNvSpPr>
              <a:spLocks noChangeShapeType="1"/>
            </p:cNvSpPr>
            <p:nvPr/>
          </p:nvSpPr>
          <p:spPr bwMode="auto">
            <a:xfrm flipV="1">
              <a:off x="1527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6" name="Line 60"/>
            <p:cNvSpPr>
              <a:spLocks noChangeShapeType="1"/>
            </p:cNvSpPr>
            <p:nvPr/>
          </p:nvSpPr>
          <p:spPr bwMode="auto">
            <a:xfrm>
              <a:off x="1527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7" name="Line 61"/>
            <p:cNvSpPr>
              <a:spLocks noChangeShapeType="1"/>
            </p:cNvSpPr>
            <p:nvPr/>
          </p:nvSpPr>
          <p:spPr bwMode="auto">
            <a:xfrm>
              <a:off x="1671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8" name="Line 62"/>
            <p:cNvSpPr>
              <a:spLocks noChangeShapeType="1"/>
            </p:cNvSpPr>
            <p:nvPr/>
          </p:nvSpPr>
          <p:spPr bwMode="auto">
            <a:xfrm>
              <a:off x="1671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9" name="Line 63"/>
            <p:cNvSpPr>
              <a:spLocks noChangeShapeType="1"/>
            </p:cNvSpPr>
            <p:nvPr/>
          </p:nvSpPr>
          <p:spPr bwMode="auto">
            <a:xfrm flipV="1">
              <a:off x="1815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50" name="Line 64"/>
            <p:cNvSpPr>
              <a:spLocks noChangeShapeType="1"/>
            </p:cNvSpPr>
            <p:nvPr/>
          </p:nvSpPr>
          <p:spPr bwMode="auto">
            <a:xfrm>
              <a:off x="1815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51" name="Line 65"/>
            <p:cNvSpPr>
              <a:spLocks noChangeShapeType="1"/>
            </p:cNvSpPr>
            <p:nvPr/>
          </p:nvSpPr>
          <p:spPr bwMode="auto">
            <a:xfrm>
              <a:off x="1959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52" name="Line 66"/>
            <p:cNvSpPr>
              <a:spLocks noChangeShapeType="1"/>
            </p:cNvSpPr>
            <p:nvPr/>
          </p:nvSpPr>
          <p:spPr bwMode="auto">
            <a:xfrm>
              <a:off x="1959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53" name="Line 67"/>
            <p:cNvSpPr>
              <a:spLocks noChangeShapeType="1"/>
            </p:cNvSpPr>
            <p:nvPr/>
          </p:nvSpPr>
          <p:spPr bwMode="auto">
            <a:xfrm flipV="1">
              <a:off x="2103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54" name="Line 68"/>
            <p:cNvSpPr>
              <a:spLocks noChangeShapeType="1"/>
            </p:cNvSpPr>
            <p:nvPr/>
          </p:nvSpPr>
          <p:spPr bwMode="auto">
            <a:xfrm>
              <a:off x="2103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55" name="Line 69"/>
            <p:cNvSpPr>
              <a:spLocks noChangeShapeType="1"/>
            </p:cNvSpPr>
            <p:nvPr/>
          </p:nvSpPr>
          <p:spPr bwMode="auto">
            <a:xfrm>
              <a:off x="2247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56" name="Line 70"/>
            <p:cNvSpPr>
              <a:spLocks noChangeShapeType="1"/>
            </p:cNvSpPr>
            <p:nvPr/>
          </p:nvSpPr>
          <p:spPr bwMode="auto">
            <a:xfrm>
              <a:off x="2247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57" name="Line 71"/>
            <p:cNvSpPr>
              <a:spLocks noChangeShapeType="1"/>
            </p:cNvSpPr>
            <p:nvPr/>
          </p:nvSpPr>
          <p:spPr bwMode="auto">
            <a:xfrm flipV="1">
              <a:off x="2391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58" name="Line 72"/>
            <p:cNvSpPr>
              <a:spLocks noChangeShapeType="1"/>
            </p:cNvSpPr>
            <p:nvPr/>
          </p:nvSpPr>
          <p:spPr bwMode="auto">
            <a:xfrm>
              <a:off x="2391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59" name="Line 73"/>
            <p:cNvSpPr>
              <a:spLocks noChangeShapeType="1"/>
            </p:cNvSpPr>
            <p:nvPr/>
          </p:nvSpPr>
          <p:spPr bwMode="auto">
            <a:xfrm>
              <a:off x="2535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60" name="Line 74"/>
            <p:cNvSpPr>
              <a:spLocks noChangeShapeType="1"/>
            </p:cNvSpPr>
            <p:nvPr/>
          </p:nvSpPr>
          <p:spPr bwMode="auto">
            <a:xfrm>
              <a:off x="2535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61" name="Line 75"/>
            <p:cNvSpPr>
              <a:spLocks noChangeShapeType="1"/>
            </p:cNvSpPr>
            <p:nvPr/>
          </p:nvSpPr>
          <p:spPr bwMode="auto">
            <a:xfrm flipV="1">
              <a:off x="2679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62" name="Line 76"/>
            <p:cNvSpPr>
              <a:spLocks noChangeShapeType="1"/>
            </p:cNvSpPr>
            <p:nvPr/>
          </p:nvSpPr>
          <p:spPr bwMode="auto">
            <a:xfrm>
              <a:off x="2679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63" name="Line 77"/>
            <p:cNvSpPr>
              <a:spLocks noChangeShapeType="1"/>
            </p:cNvSpPr>
            <p:nvPr/>
          </p:nvSpPr>
          <p:spPr bwMode="auto">
            <a:xfrm>
              <a:off x="2823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64" name="Line 78"/>
            <p:cNvSpPr>
              <a:spLocks noChangeShapeType="1"/>
            </p:cNvSpPr>
            <p:nvPr/>
          </p:nvSpPr>
          <p:spPr bwMode="auto">
            <a:xfrm>
              <a:off x="2823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65" name="Line 79"/>
            <p:cNvSpPr>
              <a:spLocks noChangeShapeType="1"/>
            </p:cNvSpPr>
            <p:nvPr/>
          </p:nvSpPr>
          <p:spPr bwMode="auto">
            <a:xfrm flipV="1">
              <a:off x="2967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66" name="Line 80"/>
            <p:cNvSpPr>
              <a:spLocks noChangeShapeType="1"/>
            </p:cNvSpPr>
            <p:nvPr/>
          </p:nvSpPr>
          <p:spPr bwMode="auto">
            <a:xfrm>
              <a:off x="2967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67" name="Line 81"/>
            <p:cNvSpPr>
              <a:spLocks noChangeShapeType="1"/>
            </p:cNvSpPr>
            <p:nvPr/>
          </p:nvSpPr>
          <p:spPr bwMode="auto">
            <a:xfrm>
              <a:off x="3111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68" name="Line 82"/>
            <p:cNvSpPr>
              <a:spLocks noChangeShapeType="1"/>
            </p:cNvSpPr>
            <p:nvPr/>
          </p:nvSpPr>
          <p:spPr bwMode="auto">
            <a:xfrm>
              <a:off x="3111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179" name="Text Box 83"/>
          <p:cNvSpPr txBox="1">
            <a:spLocks noChangeArrowheads="1"/>
          </p:cNvSpPr>
          <p:nvPr/>
        </p:nvSpPr>
        <p:spPr bwMode="auto">
          <a:xfrm>
            <a:off x="371475" y="4008438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A</a:t>
            </a:r>
            <a:endParaRPr lang="en-US" sz="2000"/>
          </a:p>
        </p:txBody>
      </p:sp>
      <p:sp>
        <p:nvSpPr>
          <p:cNvPr id="7180" name="Line 84"/>
          <p:cNvSpPr>
            <a:spLocks noChangeShapeType="1"/>
          </p:cNvSpPr>
          <p:nvPr/>
        </p:nvSpPr>
        <p:spPr bwMode="auto">
          <a:xfrm>
            <a:off x="823913" y="4252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Line 85"/>
          <p:cNvSpPr>
            <a:spLocks noChangeShapeType="1"/>
          </p:cNvSpPr>
          <p:nvPr/>
        </p:nvSpPr>
        <p:spPr bwMode="auto">
          <a:xfrm flipV="1">
            <a:off x="12811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82" name="Line 86"/>
          <p:cNvSpPr>
            <a:spLocks noChangeShapeType="1"/>
          </p:cNvSpPr>
          <p:nvPr/>
        </p:nvSpPr>
        <p:spPr bwMode="auto">
          <a:xfrm>
            <a:off x="1281113" y="3948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83" name="Line 87"/>
          <p:cNvSpPr>
            <a:spLocks noChangeShapeType="1"/>
          </p:cNvSpPr>
          <p:nvPr/>
        </p:nvSpPr>
        <p:spPr bwMode="auto">
          <a:xfrm>
            <a:off x="17383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84" name="Line 88"/>
          <p:cNvSpPr>
            <a:spLocks noChangeShapeType="1"/>
          </p:cNvSpPr>
          <p:nvPr/>
        </p:nvSpPr>
        <p:spPr bwMode="auto">
          <a:xfrm>
            <a:off x="1738313" y="4252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85" name="Line 89"/>
          <p:cNvSpPr>
            <a:spLocks noChangeShapeType="1"/>
          </p:cNvSpPr>
          <p:nvPr/>
        </p:nvSpPr>
        <p:spPr bwMode="auto">
          <a:xfrm flipV="1">
            <a:off x="21955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86" name="Line 90"/>
          <p:cNvSpPr>
            <a:spLocks noChangeShapeType="1"/>
          </p:cNvSpPr>
          <p:nvPr/>
        </p:nvSpPr>
        <p:spPr bwMode="auto">
          <a:xfrm>
            <a:off x="2195513" y="3948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87" name="Line 91"/>
          <p:cNvSpPr>
            <a:spLocks noChangeShapeType="1"/>
          </p:cNvSpPr>
          <p:nvPr/>
        </p:nvSpPr>
        <p:spPr bwMode="auto">
          <a:xfrm>
            <a:off x="26527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88" name="Line 92"/>
          <p:cNvSpPr>
            <a:spLocks noChangeShapeType="1"/>
          </p:cNvSpPr>
          <p:nvPr/>
        </p:nvSpPr>
        <p:spPr bwMode="auto">
          <a:xfrm>
            <a:off x="2652713" y="4252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89" name="Line 93"/>
          <p:cNvSpPr>
            <a:spLocks noChangeShapeType="1"/>
          </p:cNvSpPr>
          <p:nvPr/>
        </p:nvSpPr>
        <p:spPr bwMode="auto">
          <a:xfrm flipV="1">
            <a:off x="31099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90" name="Line 94"/>
          <p:cNvSpPr>
            <a:spLocks noChangeShapeType="1"/>
          </p:cNvSpPr>
          <p:nvPr/>
        </p:nvSpPr>
        <p:spPr bwMode="auto">
          <a:xfrm>
            <a:off x="3109913" y="3948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91" name="Line 95"/>
          <p:cNvSpPr>
            <a:spLocks noChangeShapeType="1"/>
          </p:cNvSpPr>
          <p:nvPr/>
        </p:nvSpPr>
        <p:spPr bwMode="auto">
          <a:xfrm>
            <a:off x="35671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92" name="Line 96"/>
          <p:cNvSpPr>
            <a:spLocks noChangeShapeType="1"/>
          </p:cNvSpPr>
          <p:nvPr/>
        </p:nvSpPr>
        <p:spPr bwMode="auto">
          <a:xfrm>
            <a:off x="3567113" y="4252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93" name="Line 97"/>
          <p:cNvSpPr>
            <a:spLocks noChangeShapeType="1"/>
          </p:cNvSpPr>
          <p:nvPr/>
        </p:nvSpPr>
        <p:spPr bwMode="auto">
          <a:xfrm flipV="1">
            <a:off x="40243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94" name="Line 98"/>
          <p:cNvSpPr>
            <a:spLocks noChangeShapeType="1"/>
          </p:cNvSpPr>
          <p:nvPr/>
        </p:nvSpPr>
        <p:spPr bwMode="auto">
          <a:xfrm>
            <a:off x="4024313" y="3948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95" name="Line 99"/>
          <p:cNvSpPr>
            <a:spLocks noChangeShapeType="1"/>
          </p:cNvSpPr>
          <p:nvPr/>
        </p:nvSpPr>
        <p:spPr bwMode="auto">
          <a:xfrm>
            <a:off x="44815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96" name="Line 100"/>
          <p:cNvSpPr>
            <a:spLocks noChangeShapeType="1"/>
          </p:cNvSpPr>
          <p:nvPr/>
        </p:nvSpPr>
        <p:spPr bwMode="auto">
          <a:xfrm flipV="1">
            <a:off x="4938713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97" name="Line 101"/>
          <p:cNvSpPr>
            <a:spLocks noChangeShapeType="1"/>
          </p:cNvSpPr>
          <p:nvPr/>
        </p:nvSpPr>
        <p:spPr bwMode="auto">
          <a:xfrm>
            <a:off x="4938713" y="3948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98" name="Line 102"/>
          <p:cNvSpPr>
            <a:spLocks noChangeShapeType="1"/>
          </p:cNvSpPr>
          <p:nvPr/>
        </p:nvSpPr>
        <p:spPr bwMode="auto">
          <a:xfrm>
            <a:off x="4481513" y="4252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99" name="Text Box 103"/>
          <p:cNvSpPr txBox="1">
            <a:spLocks noChangeArrowheads="1"/>
          </p:cNvSpPr>
          <p:nvPr/>
        </p:nvSpPr>
        <p:spPr bwMode="auto">
          <a:xfrm>
            <a:off x="371475" y="4657725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B</a:t>
            </a:r>
            <a:endParaRPr lang="en-US" sz="2000"/>
          </a:p>
        </p:txBody>
      </p:sp>
      <p:sp>
        <p:nvSpPr>
          <p:cNvPr id="7200" name="Line 104"/>
          <p:cNvSpPr>
            <a:spLocks noChangeShapeType="1"/>
          </p:cNvSpPr>
          <p:nvPr/>
        </p:nvSpPr>
        <p:spPr bwMode="auto">
          <a:xfrm>
            <a:off x="841375" y="4899025"/>
            <a:ext cx="896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7201" name="Group 105"/>
          <p:cNvGrpSpPr>
            <a:grpSpLocks/>
          </p:cNvGrpSpPr>
          <p:nvPr/>
        </p:nvGrpSpPr>
        <p:grpSpPr bwMode="auto">
          <a:xfrm>
            <a:off x="1738313" y="4594225"/>
            <a:ext cx="914400" cy="304800"/>
            <a:chOff x="1095" y="2894"/>
            <a:chExt cx="576" cy="192"/>
          </a:xfrm>
        </p:grpSpPr>
        <p:sp>
          <p:nvSpPr>
            <p:cNvPr id="7228" name="Line 106"/>
            <p:cNvSpPr>
              <a:spLocks noChangeShapeType="1"/>
            </p:cNvSpPr>
            <p:nvPr/>
          </p:nvSpPr>
          <p:spPr bwMode="auto">
            <a:xfrm flipV="1">
              <a:off x="1095" y="289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29" name="Line 107"/>
            <p:cNvSpPr>
              <a:spLocks noChangeShapeType="1"/>
            </p:cNvSpPr>
            <p:nvPr/>
          </p:nvSpPr>
          <p:spPr bwMode="auto">
            <a:xfrm>
              <a:off x="1095" y="289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202" name="Group 108"/>
          <p:cNvGrpSpPr>
            <a:grpSpLocks/>
          </p:cNvGrpSpPr>
          <p:nvPr/>
        </p:nvGrpSpPr>
        <p:grpSpPr bwMode="auto">
          <a:xfrm>
            <a:off x="2652713" y="4594225"/>
            <a:ext cx="914400" cy="304800"/>
            <a:chOff x="1671" y="2894"/>
            <a:chExt cx="576" cy="192"/>
          </a:xfrm>
        </p:grpSpPr>
        <p:sp>
          <p:nvSpPr>
            <p:cNvPr id="7226" name="Line 109"/>
            <p:cNvSpPr>
              <a:spLocks noChangeShapeType="1"/>
            </p:cNvSpPr>
            <p:nvPr/>
          </p:nvSpPr>
          <p:spPr bwMode="auto">
            <a:xfrm>
              <a:off x="1671" y="289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27" name="Line 110"/>
            <p:cNvSpPr>
              <a:spLocks noChangeShapeType="1"/>
            </p:cNvSpPr>
            <p:nvPr/>
          </p:nvSpPr>
          <p:spPr bwMode="auto">
            <a:xfrm>
              <a:off x="1671" y="308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203" name="Group 111"/>
          <p:cNvGrpSpPr>
            <a:grpSpLocks/>
          </p:cNvGrpSpPr>
          <p:nvPr/>
        </p:nvGrpSpPr>
        <p:grpSpPr bwMode="auto">
          <a:xfrm>
            <a:off x="3567113" y="4594225"/>
            <a:ext cx="914400" cy="304800"/>
            <a:chOff x="2247" y="2894"/>
            <a:chExt cx="576" cy="192"/>
          </a:xfrm>
        </p:grpSpPr>
        <p:sp>
          <p:nvSpPr>
            <p:cNvPr id="7224" name="Line 112"/>
            <p:cNvSpPr>
              <a:spLocks noChangeShapeType="1"/>
            </p:cNvSpPr>
            <p:nvPr/>
          </p:nvSpPr>
          <p:spPr bwMode="auto">
            <a:xfrm flipV="1">
              <a:off x="2247" y="289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25" name="Line 113"/>
            <p:cNvSpPr>
              <a:spLocks noChangeShapeType="1"/>
            </p:cNvSpPr>
            <p:nvPr/>
          </p:nvSpPr>
          <p:spPr bwMode="auto">
            <a:xfrm>
              <a:off x="2247" y="289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204" name="Group 114"/>
          <p:cNvGrpSpPr>
            <a:grpSpLocks/>
          </p:cNvGrpSpPr>
          <p:nvPr/>
        </p:nvGrpSpPr>
        <p:grpSpPr bwMode="auto">
          <a:xfrm>
            <a:off x="4481513" y="4594225"/>
            <a:ext cx="914400" cy="304800"/>
            <a:chOff x="2823" y="2894"/>
            <a:chExt cx="576" cy="192"/>
          </a:xfrm>
        </p:grpSpPr>
        <p:sp>
          <p:nvSpPr>
            <p:cNvPr id="7222" name="Line 115"/>
            <p:cNvSpPr>
              <a:spLocks noChangeShapeType="1"/>
            </p:cNvSpPr>
            <p:nvPr/>
          </p:nvSpPr>
          <p:spPr bwMode="auto">
            <a:xfrm>
              <a:off x="2823" y="289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23" name="Line 116"/>
            <p:cNvSpPr>
              <a:spLocks noChangeShapeType="1"/>
            </p:cNvSpPr>
            <p:nvPr/>
          </p:nvSpPr>
          <p:spPr bwMode="auto">
            <a:xfrm>
              <a:off x="2823" y="308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50325" name="Text Box 117"/>
          <p:cNvSpPr txBox="1">
            <a:spLocks noChangeArrowheads="1"/>
          </p:cNvSpPr>
          <p:nvPr/>
        </p:nvSpPr>
        <p:spPr bwMode="auto">
          <a:xfrm>
            <a:off x="846138" y="5159375"/>
            <a:ext cx="395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endParaRPr lang="en-US" sz="2000"/>
          </a:p>
        </p:txBody>
      </p:sp>
      <p:sp>
        <p:nvSpPr>
          <p:cNvPr id="350326" name="Text Box 118"/>
          <p:cNvSpPr txBox="1">
            <a:spLocks noChangeArrowheads="1"/>
          </p:cNvSpPr>
          <p:nvPr/>
        </p:nvSpPr>
        <p:spPr bwMode="auto">
          <a:xfrm>
            <a:off x="1338263" y="5159375"/>
            <a:ext cx="322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</a:t>
            </a:r>
            <a:endParaRPr lang="en-US" sz="2000"/>
          </a:p>
        </p:txBody>
      </p:sp>
      <p:sp>
        <p:nvSpPr>
          <p:cNvPr id="350327" name="Text Box 119"/>
          <p:cNvSpPr txBox="1">
            <a:spLocks noChangeArrowheads="1"/>
          </p:cNvSpPr>
          <p:nvPr/>
        </p:nvSpPr>
        <p:spPr bwMode="auto">
          <a:xfrm>
            <a:off x="1757363" y="5159375"/>
            <a:ext cx="407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endParaRPr lang="en-US" sz="2000"/>
          </a:p>
        </p:txBody>
      </p:sp>
      <p:sp>
        <p:nvSpPr>
          <p:cNvPr id="350328" name="Text Box 120"/>
          <p:cNvSpPr txBox="1">
            <a:spLocks noChangeArrowheads="1"/>
          </p:cNvSpPr>
          <p:nvPr/>
        </p:nvSpPr>
        <p:spPr bwMode="auto">
          <a:xfrm>
            <a:off x="2263775" y="5159375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endParaRPr lang="en-US" sz="2000"/>
          </a:p>
        </p:txBody>
      </p:sp>
      <p:sp>
        <p:nvSpPr>
          <p:cNvPr id="350329" name="Text Box 121"/>
          <p:cNvSpPr txBox="1">
            <a:spLocks noChangeArrowheads="1"/>
          </p:cNvSpPr>
          <p:nvPr/>
        </p:nvSpPr>
        <p:spPr bwMode="auto">
          <a:xfrm>
            <a:off x="2692400" y="5424488"/>
            <a:ext cx="395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D8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endParaRPr lang="en-US" sz="2000">
              <a:solidFill>
                <a:srgbClr val="D80000"/>
              </a:solidFill>
            </a:endParaRPr>
          </a:p>
        </p:txBody>
      </p:sp>
      <p:sp>
        <p:nvSpPr>
          <p:cNvPr id="350330" name="Text Box 122"/>
          <p:cNvSpPr txBox="1">
            <a:spLocks noChangeArrowheads="1"/>
          </p:cNvSpPr>
          <p:nvPr/>
        </p:nvSpPr>
        <p:spPr bwMode="auto">
          <a:xfrm>
            <a:off x="3184525" y="5424488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D8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01</a:t>
            </a:r>
            <a:endParaRPr lang="en-US" sz="2000">
              <a:solidFill>
                <a:srgbClr val="D80000"/>
              </a:solidFill>
            </a:endParaRPr>
          </a:p>
        </p:txBody>
      </p:sp>
      <p:sp>
        <p:nvSpPr>
          <p:cNvPr id="350331" name="Text Box 123"/>
          <p:cNvSpPr txBox="1">
            <a:spLocks noChangeArrowheads="1"/>
          </p:cNvSpPr>
          <p:nvPr/>
        </p:nvSpPr>
        <p:spPr bwMode="auto">
          <a:xfrm>
            <a:off x="3603625" y="5424488"/>
            <a:ext cx="407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D8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endParaRPr lang="en-US" sz="2000">
              <a:solidFill>
                <a:srgbClr val="D80000"/>
              </a:solidFill>
            </a:endParaRPr>
          </a:p>
        </p:txBody>
      </p:sp>
      <p:sp>
        <p:nvSpPr>
          <p:cNvPr id="350332" name="Text Box 124"/>
          <p:cNvSpPr txBox="1">
            <a:spLocks noChangeArrowheads="1"/>
          </p:cNvSpPr>
          <p:nvPr/>
        </p:nvSpPr>
        <p:spPr bwMode="auto">
          <a:xfrm>
            <a:off x="4110038" y="5424488"/>
            <a:ext cx="322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D8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endParaRPr lang="en-US" sz="2000">
              <a:solidFill>
                <a:srgbClr val="D80000"/>
              </a:solidFill>
            </a:endParaRPr>
          </a:p>
        </p:txBody>
      </p:sp>
      <p:sp>
        <p:nvSpPr>
          <p:cNvPr id="350333" name="Text Box 125"/>
          <p:cNvSpPr txBox="1">
            <a:spLocks noChangeArrowheads="1"/>
          </p:cNvSpPr>
          <p:nvPr/>
        </p:nvSpPr>
        <p:spPr bwMode="auto">
          <a:xfrm>
            <a:off x="4594225" y="5103813"/>
            <a:ext cx="395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endParaRPr lang="en-US" sz="2000"/>
          </a:p>
        </p:txBody>
      </p:sp>
      <p:sp>
        <p:nvSpPr>
          <p:cNvPr id="350334" name="Text Box 126"/>
          <p:cNvSpPr txBox="1">
            <a:spLocks noChangeArrowheads="1"/>
          </p:cNvSpPr>
          <p:nvPr/>
        </p:nvSpPr>
        <p:spPr bwMode="auto">
          <a:xfrm>
            <a:off x="5086350" y="5103813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</a:t>
            </a:r>
            <a:endParaRPr lang="en-US" sz="2000"/>
          </a:p>
        </p:txBody>
      </p:sp>
      <p:sp>
        <p:nvSpPr>
          <p:cNvPr id="7215" name="Text Box 127"/>
          <p:cNvSpPr txBox="1">
            <a:spLocks noChangeArrowheads="1"/>
          </p:cNvSpPr>
          <p:nvPr/>
        </p:nvSpPr>
        <p:spPr bwMode="auto">
          <a:xfrm>
            <a:off x="5516563" y="4821238"/>
            <a:ext cx="1217612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4000" b="1"/>
              <a:t>. . .</a:t>
            </a:r>
          </a:p>
        </p:txBody>
      </p:sp>
      <p:sp>
        <p:nvSpPr>
          <p:cNvPr id="7216" name="Text Box 128"/>
          <p:cNvSpPr txBox="1">
            <a:spLocks noChangeArrowheads="1"/>
          </p:cNvSpPr>
          <p:nvPr/>
        </p:nvSpPr>
        <p:spPr bwMode="auto">
          <a:xfrm>
            <a:off x="2578100" y="1158875"/>
            <a:ext cx="712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000" b="1">
                <a:solidFill>
                  <a:srgbClr val="D80000"/>
                </a:solidFill>
              </a:rPr>
              <a:t>LSB</a:t>
            </a:r>
            <a:endParaRPr lang="en-US" sz="2000">
              <a:solidFill>
                <a:srgbClr val="D80000"/>
              </a:solidFill>
            </a:endParaRPr>
          </a:p>
        </p:txBody>
      </p:sp>
      <p:sp>
        <p:nvSpPr>
          <p:cNvPr id="7217" name="Text Box 129"/>
          <p:cNvSpPr txBox="1">
            <a:spLocks noChangeArrowheads="1"/>
          </p:cNvSpPr>
          <p:nvPr/>
        </p:nvSpPr>
        <p:spPr bwMode="auto">
          <a:xfrm>
            <a:off x="922338" y="1187450"/>
            <a:ext cx="58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000" b="1">
                <a:solidFill>
                  <a:srgbClr val="D80000"/>
                </a:solidFill>
              </a:rPr>
              <a:t>MSB</a:t>
            </a:r>
            <a:endParaRPr lang="en-US" sz="2000">
              <a:solidFill>
                <a:srgbClr val="D80000"/>
              </a:solidFill>
            </a:endParaRPr>
          </a:p>
        </p:txBody>
      </p:sp>
      <p:sp>
        <p:nvSpPr>
          <p:cNvPr id="7218" name="AutoShape 130"/>
          <p:cNvSpPr>
            <a:spLocks noChangeArrowheads="1"/>
          </p:cNvSpPr>
          <p:nvPr/>
        </p:nvSpPr>
        <p:spPr bwMode="auto">
          <a:xfrm>
            <a:off x="6604000" y="3192463"/>
            <a:ext cx="1914525" cy="1714500"/>
          </a:xfrm>
          <a:prstGeom prst="wedgeRoundRectCallout">
            <a:avLst>
              <a:gd name="adj1" fmla="val 50579"/>
              <a:gd name="adj2" fmla="val -69815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009900"/>
                </a:solidFill>
              </a:rPr>
              <a:t>Max count =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3</a:t>
            </a:r>
          </a:p>
          <a:p>
            <a:r>
              <a:rPr lang="en-US">
                <a:solidFill>
                  <a:srgbClr val="FF0000"/>
                </a:solidFill>
              </a:rPr>
              <a:t>Number of states in a cycle = </a:t>
            </a:r>
            <a:r>
              <a:rPr lang="en-US" b="1">
                <a:solidFill>
                  <a:srgbClr val="0033CC"/>
                </a:solidFill>
              </a:rPr>
              <a:t>4</a:t>
            </a:r>
          </a:p>
          <a:p>
            <a:r>
              <a:rPr lang="en-US"/>
              <a:t>Mod number = </a:t>
            </a:r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219" name="Rectangle 131"/>
          <p:cNvSpPr>
            <a:spLocks noChangeArrowheads="1"/>
          </p:cNvSpPr>
          <p:nvPr/>
        </p:nvSpPr>
        <p:spPr bwMode="auto">
          <a:xfrm>
            <a:off x="652463" y="471488"/>
            <a:ext cx="22129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spcBef>
                <a:spcPct val="0"/>
              </a:spcBef>
            </a:pPr>
            <a:r>
              <a:rPr lang="en-GB" sz="1000">
                <a:solidFill>
                  <a:schemeClr val="tx2"/>
                </a:solidFill>
              </a:rPr>
              <a:t>Mod 2 counter – building on - 2</a:t>
            </a:r>
          </a:p>
        </p:txBody>
      </p:sp>
      <p:sp>
        <p:nvSpPr>
          <p:cNvPr id="7220" name="Text Box 132"/>
          <p:cNvSpPr txBox="1">
            <a:spLocks noChangeArrowheads="1"/>
          </p:cNvSpPr>
          <p:nvPr/>
        </p:nvSpPr>
        <p:spPr bwMode="auto">
          <a:xfrm>
            <a:off x="242888" y="4500563"/>
            <a:ext cx="584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600" b="1">
                <a:solidFill>
                  <a:srgbClr val="D80000"/>
                </a:solidFill>
              </a:rPr>
              <a:t>MSB</a:t>
            </a:r>
            <a:endParaRPr lang="en-US" sz="1600">
              <a:solidFill>
                <a:srgbClr val="D80000"/>
              </a:solidFill>
            </a:endParaRPr>
          </a:p>
        </p:txBody>
      </p:sp>
      <p:sp>
        <p:nvSpPr>
          <p:cNvPr id="7221" name="Text Box 133"/>
          <p:cNvSpPr txBox="1">
            <a:spLocks noChangeArrowheads="1"/>
          </p:cNvSpPr>
          <p:nvPr/>
        </p:nvSpPr>
        <p:spPr bwMode="auto">
          <a:xfrm>
            <a:off x="185738" y="3890963"/>
            <a:ext cx="7127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600" b="1">
                <a:solidFill>
                  <a:srgbClr val="D80000"/>
                </a:solidFill>
              </a:rPr>
              <a:t>LSB</a:t>
            </a:r>
            <a:endParaRPr lang="en-US" sz="1600">
              <a:solidFill>
                <a:srgbClr val="D8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81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AF99C4-27FA-484F-9D55-BA50F09EF43C}" type="slidenum">
              <a:rPr lang="en-GB" smtClean="0"/>
              <a:pPr/>
              <a:t>12</a:t>
            </a:fld>
            <a:endParaRPr lang="en-GB" sz="1400" smtClean="0"/>
          </a:p>
        </p:txBody>
      </p:sp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8229600" y="3200400"/>
            <a:ext cx="762000" cy="228600"/>
            <a:chOff x="5184" y="2016"/>
            <a:chExt cx="480" cy="144"/>
          </a:xfrm>
        </p:grpSpPr>
        <p:grpSp>
          <p:nvGrpSpPr>
            <p:cNvPr id="8255" name="Group 126"/>
            <p:cNvGrpSpPr>
              <a:grpSpLocks/>
            </p:cNvGrpSpPr>
            <p:nvPr/>
          </p:nvGrpSpPr>
          <p:grpSpPr bwMode="auto">
            <a:xfrm>
              <a:off x="5184" y="2016"/>
              <a:ext cx="384" cy="144"/>
              <a:chOff x="816" y="3312"/>
              <a:chExt cx="1152" cy="384"/>
            </a:xfrm>
          </p:grpSpPr>
          <p:sp>
            <p:nvSpPr>
              <p:cNvPr id="8258" name="Line 127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259" name="Line 128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260" name="Line 129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261" name="Line 130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262" name="Line 131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263" name="Line 132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264" name="Line 133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8256" name="Line 134"/>
            <p:cNvSpPr>
              <a:spLocks noChangeShapeType="1"/>
            </p:cNvSpPr>
            <p:nvPr/>
          </p:nvSpPr>
          <p:spPr bwMode="auto">
            <a:xfrm>
              <a:off x="5568" y="201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57" name="Line 135"/>
            <p:cNvSpPr>
              <a:spLocks noChangeShapeType="1"/>
            </p:cNvSpPr>
            <p:nvPr/>
          </p:nvSpPr>
          <p:spPr bwMode="auto">
            <a:xfrm>
              <a:off x="5568" y="21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157"/>
          <p:cNvGrpSpPr>
            <a:grpSpLocks/>
          </p:cNvGrpSpPr>
          <p:nvPr/>
        </p:nvGrpSpPr>
        <p:grpSpPr bwMode="auto">
          <a:xfrm>
            <a:off x="1524000" y="2636838"/>
            <a:ext cx="1166813" cy="1447800"/>
            <a:chOff x="960" y="1661"/>
            <a:chExt cx="735" cy="912"/>
          </a:xfrm>
        </p:grpSpPr>
        <p:grpSp>
          <p:nvGrpSpPr>
            <p:cNvPr id="8247" name="Group 94"/>
            <p:cNvGrpSpPr>
              <a:grpSpLocks/>
            </p:cNvGrpSpPr>
            <p:nvPr/>
          </p:nvGrpSpPr>
          <p:grpSpPr bwMode="auto">
            <a:xfrm>
              <a:off x="975" y="1661"/>
              <a:ext cx="720" cy="912"/>
              <a:chOff x="3072" y="1680"/>
              <a:chExt cx="720" cy="912"/>
            </a:xfrm>
          </p:grpSpPr>
          <p:sp>
            <p:nvSpPr>
              <p:cNvPr id="8252" name="Rectangle 95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3" name="Oval 96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4" name="AutoShape 97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48" name="Text Box 104"/>
            <p:cNvSpPr txBox="1">
              <a:spLocks noChangeArrowheads="1"/>
            </p:cNvSpPr>
            <p:nvPr/>
          </p:nvSpPr>
          <p:spPr bwMode="auto">
            <a:xfrm>
              <a:off x="960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D</a:t>
              </a:r>
              <a:endParaRPr lang="en-US"/>
            </a:p>
          </p:txBody>
        </p:sp>
        <p:sp>
          <p:nvSpPr>
            <p:cNvPr id="8249" name="Text Box 98"/>
            <p:cNvSpPr txBox="1">
              <a:spLocks noChangeArrowheads="1"/>
            </p:cNvSpPr>
            <p:nvPr/>
          </p:nvSpPr>
          <p:spPr bwMode="auto">
            <a:xfrm>
              <a:off x="1392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8250" name="Text Box 99"/>
            <p:cNvSpPr txBox="1">
              <a:spLocks noChangeArrowheads="1"/>
            </p:cNvSpPr>
            <p:nvPr/>
          </p:nvSpPr>
          <p:spPr bwMode="auto">
            <a:xfrm>
              <a:off x="1392" y="225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8251" name="Text Box 143"/>
            <p:cNvSpPr txBox="1">
              <a:spLocks noChangeArrowheads="1"/>
            </p:cNvSpPr>
            <p:nvPr/>
          </p:nvSpPr>
          <p:spPr bwMode="auto">
            <a:xfrm>
              <a:off x="1104" y="201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8197" name="Object 150"/>
            <p:cNvGraphicFramePr>
              <a:graphicFrameLocks noChangeAspect="1"/>
            </p:cNvGraphicFramePr>
            <p:nvPr/>
          </p:nvGraphicFramePr>
          <p:xfrm>
            <a:off x="1020" y="2267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2" name="Equation" r:id="rId4" imgW="164880" imgH="203040" progId="Equation.3">
                    <p:embed/>
                  </p:oleObj>
                </mc:Choice>
                <mc:Fallback>
                  <p:oleObj name="Equation" r:id="rId4" imgW="164880" imgH="203040" progId="Equation.3">
                    <p:embed/>
                    <p:pic>
                      <p:nvPicPr>
                        <p:cNvPr id="0" name="Object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267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2667000" y="2667000"/>
            <a:ext cx="1676400" cy="1447800"/>
            <a:chOff x="1680" y="1680"/>
            <a:chExt cx="1056" cy="912"/>
          </a:xfrm>
        </p:grpSpPr>
        <p:grpSp>
          <p:nvGrpSpPr>
            <p:cNvPr id="8234" name="Group 91"/>
            <p:cNvGrpSpPr>
              <a:grpSpLocks/>
            </p:cNvGrpSpPr>
            <p:nvPr/>
          </p:nvGrpSpPr>
          <p:grpSpPr bwMode="auto">
            <a:xfrm>
              <a:off x="1680" y="1680"/>
              <a:ext cx="1056" cy="912"/>
              <a:chOff x="1680" y="1680"/>
              <a:chExt cx="1056" cy="912"/>
            </a:xfrm>
          </p:grpSpPr>
          <p:grpSp>
            <p:nvGrpSpPr>
              <p:cNvPr id="8237" name="Group 79"/>
              <p:cNvGrpSpPr>
                <a:grpSpLocks/>
              </p:cNvGrpSpPr>
              <p:nvPr/>
            </p:nvGrpSpPr>
            <p:grpSpPr bwMode="auto">
              <a:xfrm>
                <a:off x="2016" y="1680"/>
                <a:ext cx="720" cy="912"/>
                <a:chOff x="3072" y="1680"/>
                <a:chExt cx="720" cy="912"/>
              </a:xfrm>
            </p:grpSpPr>
            <p:sp>
              <p:nvSpPr>
                <p:cNvPr id="8244" name="Rectangle 80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5" name="Oval 81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6" name="AutoShape 82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238" name="Text Box 83"/>
              <p:cNvSpPr txBox="1">
                <a:spLocks noChangeArrowheads="1"/>
              </p:cNvSpPr>
              <p:nvPr/>
            </p:nvSpPr>
            <p:spPr bwMode="auto">
              <a:xfrm>
                <a:off x="2448" y="172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8239" name="Text Box 84"/>
              <p:cNvSpPr txBox="1">
                <a:spLocks noChangeArrowheads="1"/>
              </p:cNvSpPr>
              <p:nvPr/>
            </p:nvSpPr>
            <p:spPr bwMode="auto">
              <a:xfrm>
                <a:off x="2448" y="225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grpSp>
            <p:nvGrpSpPr>
              <p:cNvPr id="8240" name="Group 87"/>
              <p:cNvGrpSpPr>
                <a:grpSpLocks/>
              </p:cNvGrpSpPr>
              <p:nvPr/>
            </p:nvGrpSpPr>
            <p:grpSpPr bwMode="auto">
              <a:xfrm>
                <a:off x="1680" y="1824"/>
                <a:ext cx="336" cy="288"/>
                <a:chOff x="2736" y="1824"/>
                <a:chExt cx="336" cy="288"/>
              </a:xfrm>
            </p:grpSpPr>
            <p:sp>
              <p:nvSpPr>
                <p:cNvPr id="8241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2880" y="182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242" name="Line 89"/>
                <p:cNvSpPr>
                  <a:spLocks noChangeShapeType="1"/>
                </p:cNvSpPr>
                <p:nvPr/>
              </p:nvSpPr>
              <p:spPr bwMode="auto">
                <a:xfrm>
                  <a:off x="2880" y="182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243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2736" y="21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8235" name="Text Box 85"/>
            <p:cNvSpPr txBox="1">
              <a:spLocks noChangeArrowheads="1"/>
            </p:cNvSpPr>
            <p:nvPr/>
          </p:nvSpPr>
          <p:spPr bwMode="auto">
            <a:xfrm>
              <a:off x="2016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8236" name="Text Box 144"/>
            <p:cNvSpPr txBox="1">
              <a:spLocks noChangeArrowheads="1"/>
            </p:cNvSpPr>
            <p:nvPr/>
          </p:nvSpPr>
          <p:spPr bwMode="auto">
            <a:xfrm>
              <a:off x="2160" y="201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8196" name="Object 152"/>
            <p:cNvGraphicFramePr>
              <a:graphicFrameLocks noChangeAspect="1"/>
            </p:cNvGraphicFramePr>
            <p:nvPr/>
          </p:nvGraphicFramePr>
          <p:xfrm>
            <a:off x="2062" y="2267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3" name="Equation" r:id="rId6" imgW="152280" imgH="215640" progId="Equation.3">
                    <p:embed/>
                  </p:oleObj>
                </mc:Choice>
                <mc:Fallback>
                  <p:oleObj name="Equation" r:id="rId6" imgW="152280" imgH="215640" progId="Equation.3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2" y="2267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60"/>
          <p:cNvGrpSpPr>
            <a:grpSpLocks/>
          </p:cNvGrpSpPr>
          <p:nvPr/>
        </p:nvGrpSpPr>
        <p:grpSpPr bwMode="auto">
          <a:xfrm>
            <a:off x="4343400" y="2667000"/>
            <a:ext cx="1676400" cy="1447800"/>
            <a:chOff x="2736" y="1680"/>
            <a:chExt cx="1056" cy="912"/>
          </a:xfrm>
        </p:grpSpPr>
        <p:grpSp>
          <p:nvGrpSpPr>
            <p:cNvPr id="8222" name="Group 76"/>
            <p:cNvGrpSpPr>
              <a:grpSpLocks/>
            </p:cNvGrpSpPr>
            <p:nvPr/>
          </p:nvGrpSpPr>
          <p:grpSpPr bwMode="auto">
            <a:xfrm>
              <a:off x="3072" y="1680"/>
              <a:ext cx="720" cy="912"/>
              <a:chOff x="3072" y="1680"/>
              <a:chExt cx="720" cy="912"/>
            </a:xfrm>
          </p:grpSpPr>
          <p:sp>
            <p:nvSpPr>
              <p:cNvPr id="8231" name="Rectangle 65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Oval 66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3" name="AutoShape 67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23" name="Text Box 68"/>
            <p:cNvSpPr txBox="1">
              <a:spLocks noChangeArrowheads="1"/>
            </p:cNvSpPr>
            <p:nvPr/>
          </p:nvSpPr>
          <p:spPr bwMode="auto">
            <a:xfrm>
              <a:off x="3504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504" y="225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8225" name="Text Box 70"/>
            <p:cNvSpPr txBox="1">
              <a:spLocks noChangeArrowheads="1"/>
            </p:cNvSpPr>
            <p:nvPr/>
          </p:nvSpPr>
          <p:spPr bwMode="auto">
            <a:xfrm>
              <a:off x="3072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grpSp>
          <p:nvGrpSpPr>
            <p:cNvPr id="8226" name="Group 75"/>
            <p:cNvGrpSpPr>
              <a:grpSpLocks/>
            </p:cNvGrpSpPr>
            <p:nvPr/>
          </p:nvGrpSpPr>
          <p:grpSpPr bwMode="auto">
            <a:xfrm>
              <a:off x="2736" y="1824"/>
              <a:ext cx="336" cy="288"/>
              <a:chOff x="2736" y="1824"/>
              <a:chExt cx="336" cy="288"/>
            </a:xfrm>
          </p:grpSpPr>
          <p:sp>
            <p:nvSpPr>
              <p:cNvPr id="8228" name="Line 72"/>
              <p:cNvSpPr>
                <a:spLocks noChangeShapeType="1"/>
              </p:cNvSpPr>
              <p:nvPr/>
            </p:nvSpPr>
            <p:spPr bwMode="auto">
              <a:xfrm flipH="1">
                <a:off x="2880" y="18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229" name="Line 73"/>
              <p:cNvSpPr>
                <a:spLocks noChangeShapeType="1"/>
              </p:cNvSpPr>
              <p:nvPr/>
            </p:nvSpPr>
            <p:spPr bwMode="auto">
              <a:xfrm>
                <a:off x="2880" y="18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230" name="Line 74"/>
              <p:cNvSpPr>
                <a:spLocks noChangeShapeType="1"/>
              </p:cNvSpPr>
              <p:nvPr/>
            </p:nvSpPr>
            <p:spPr bwMode="auto">
              <a:xfrm flipH="1">
                <a:off x="2736" y="21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8227" name="Text Box 145"/>
            <p:cNvSpPr txBox="1">
              <a:spLocks noChangeArrowheads="1"/>
            </p:cNvSpPr>
            <p:nvPr/>
          </p:nvSpPr>
          <p:spPr bwMode="auto">
            <a:xfrm>
              <a:off x="3216" y="201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8195" name="Object 153"/>
            <p:cNvGraphicFramePr>
              <a:graphicFrameLocks noChangeAspect="1"/>
            </p:cNvGraphicFramePr>
            <p:nvPr/>
          </p:nvGraphicFramePr>
          <p:xfrm>
            <a:off x="3128" y="2267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Equation" r:id="rId8" imgW="152280" imgH="203040" progId="Equation.3">
                    <p:embed/>
                  </p:oleObj>
                </mc:Choice>
                <mc:Fallback>
                  <p:oleObj name="Equation" r:id="rId8" imgW="152280" imgH="203040" progId="Equation.3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2267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58"/>
          <p:cNvGrpSpPr>
            <a:grpSpLocks/>
          </p:cNvGrpSpPr>
          <p:nvPr/>
        </p:nvGrpSpPr>
        <p:grpSpPr bwMode="auto">
          <a:xfrm>
            <a:off x="6019800" y="2667000"/>
            <a:ext cx="2133600" cy="1447800"/>
            <a:chOff x="3792" y="1680"/>
            <a:chExt cx="1344" cy="912"/>
          </a:xfrm>
        </p:grpSpPr>
        <p:sp>
          <p:nvSpPr>
            <p:cNvPr id="8209" name="Rectangle 47"/>
            <p:cNvSpPr>
              <a:spLocks noChangeArrowheads="1"/>
            </p:cNvSpPr>
            <p:nvPr/>
          </p:nvSpPr>
          <p:spPr bwMode="auto">
            <a:xfrm>
              <a:off x="4128" y="168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Oval 51"/>
            <p:cNvSpPr>
              <a:spLocks noChangeArrowheads="1"/>
            </p:cNvSpPr>
            <p:nvPr/>
          </p:nvSpPr>
          <p:spPr bwMode="auto">
            <a:xfrm>
              <a:off x="4752" y="20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AutoShape 52"/>
            <p:cNvSpPr>
              <a:spLocks noChangeArrowheads="1"/>
            </p:cNvSpPr>
            <p:nvPr/>
          </p:nvSpPr>
          <p:spPr bwMode="auto">
            <a:xfrm rot="-5514269">
              <a:off x="4656" y="206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Text Box 53"/>
            <p:cNvSpPr txBox="1">
              <a:spLocks noChangeArrowheads="1"/>
            </p:cNvSpPr>
            <p:nvPr/>
          </p:nvSpPr>
          <p:spPr bwMode="auto">
            <a:xfrm>
              <a:off x="4560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8213" name="Text Box 54"/>
            <p:cNvSpPr txBox="1">
              <a:spLocks noChangeArrowheads="1"/>
            </p:cNvSpPr>
            <p:nvPr/>
          </p:nvSpPr>
          <p:spPr bwMode="auto">
            <a:xfrm>
              <a:off x="4560" y="225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8214" name="Text Box 55"/>
            <p:cNvSpPr txBox="1">
              <a:spLocks noChangeArrowheads="1"/>
            </p:cNvSpPr>
            <p:nvPr/>
          </p:nvSpPr>
          <p:spPr bwMode="auto">
            <a:xfrm>
              <a:off x="4128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8215" name="Line 59"/>
            <p:cNvSpPr>
              <a:spLocks noChangeShapeType="1"/>
            </p:cNvSpPr>
            <p:nvPr/>
          </p:nvSpPr>
          <p:spPr bwMode="auto">
            <a:xfrm flipH="1">
              <a:off x="393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16" name="Line 60"/>
            <p:cNvSpPr>
              <a:spLocks noChangeShapeType="1"/>
            </p:cNvSpPr>
            <p:nvPr/>
          </p:nvSpPr>
          <p:spPr bwMode="auto">
            <a:xfrm>
              <a:off x="3936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17" name="Line 61"/>
            <p:cNvSpPr>
              <a:spLocks noChangeShapeType="1"/>
            </p:cNvSpPr>
            <p:nvPr/>
          </p:nvSpPr>
          <p:spPr bwMode="auto">
            <a:xfrm flipH="1">
              <a:off x="3792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18" name="Line 106"/>
            <p:cNvSpPr>
              <a:spLocks noChangeShapeType="1"/>
            </p:cNvSpPr>
            <p:nvPr/>
          </p:nvSpPr>
          <p:spPr bwMode="auto">
            <a:xfrm>
              <a:off x="4752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19" name="Line 107"/>
            <p:cNvSpPr>
              <a:spLocks noChangeShapeType="1"/>
            </p:cNvSpPr>
            <p:nvPr/>
          </p:nvSpPr>
          <p:spPr bwMode="auto">
            <a:xfrm>
              <a:off x="4752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20" name="Line 108"/>
            <p:cNvSpPr>
              <a:spLocks noChangeShapeType="1"/>
            </p:cNvSpPr>
            <p:nvPr/>
          </p:nvSpPr>
          <p:spPr bwMode="auto">
            <a:xfrm>
              <a:off x="4848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21" name="Text Box 142"/>
            <p:cNvSpPr txBox="1">
              <a:spLocks noChangeArrowheads="1"/>
            </p:cNvSpPr>
            <p:nvPr/>
          </p:nvSpPr>
          <p:spPr bwMode="auto">
            <a:xfrm>
              <a:off x="4272" y="201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8194" name="Object 154"/>
            <p:cNvGraphicFramePr>
              <a:graphicFrameLocks noChangeAspect="1"/>
            </p:cNvGraphicFramePr>
            <p:nvPr/>
          </p:nvGraphicFramePr>
          <p:xfrm>
            <a:off x="4182" y="2267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Equation" r:id="rId10" imgW="164880" imgH="203040" progId="Equation.3">
                    <p:embed/>
                  </p:oleObj>
                </mc:Choice>
                <mc:Fallback>
                  <p:oleObj name="Equation" r:id="rId10" imgW="164880" imgH="203040" progId="Equation.3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2" y="2267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5" name="Text Box 162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  <p:sp>
        <p:nvSpPr>
          <p:cNvPr id="17572" name="Text Box 164"/>
          <p:cNvSpPr txBox="1">
            <a:spLocks noChangeArrowheads="1"/>
          </p:cNvSpPr>
          <p:nvPr/>
        </p:nvSpPr>
        <p:spPr bwMode="auto">
          <a:xfrm>
            <a:off x="1550988" y="4349750"/>
            <a:ext cx="348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980000"/>
                </a:solidFill>
              </a:rPr>
              <a:t>All J, K, preset, clear  = 1</a:t>
            </a:r>
          </a:p>
        </p:txBody>
      </p:sp>
      <p:sp>
        <p:nvSpPr>
          <p:cNvPr id="17574" name="Text Box 166"/>
          <p:cNvSpPr txBox="1">
            <a:spLocks noChangeArrowheads="1"/>
          </p:cNvSpPr>
          <p:nvPr/>
        </p:nvSpPr>
        <p:spPr bwMode="auto">
          <a:xfrm>
            <a:off x="1379538" y="1770063"/>
            <a:ext cx="6392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980000"/>
                </a:solidFill>
              </a:rPr>
              <a:t>Guess, what is the mod number of this counter?</a:t>
            </a:r>
          </a:p>
        </p:txBody>
      </p:sp>
      <p:sp>
        <p:nvSpPr>
          <p:cNvPr id="8208" name="Text Box 168"/>
          <p:cNvSpPr txBox="1">
            <a:spLocks noChangeArrowheads="1"/>
          </p:cNvSpPr>
          <p:nvPr/>
        </p:nvSpPr>
        <p:spPr bwMode="auto">
          <a:xfrm>
            <a:off x="1468438" y="1076325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009900"/>
                </a:solidFill>
              </a:rPr>
              <a:t>Another e.g.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72" grpId="0" autoUpdateAnimBg="0"/>
      <p:bldP spid="1757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92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662C48-9BB8-4617-9D3E-4C4D6F14E6E1}" type="slidenum">
              <a:rPr lang="en-GB" smtClean="0"/>
              <a:pPr/>
              <a:t>13</a:t>
            </a:fld>
            <a:endParaRPr lang="en-GB" sz="1400" smtClean="0"/>
          </a:p>
        </p:txBody>
      </p:sp>
      <p:grpSp>
        <p:nvGrpSpPr>
          <p:cNvPr id="9224" name="Group 3"/>
          <p:cNvGrpSpPr>
            <a:grpSpLocks/>
          </p:cNvGrpSpPr>
          <p:nvPr/>
        </p:nvGrpSpPr>
        <p:grpSpPr bwMode="auto">
          <a:xfrm>
            <a:off x="8153400" y="3581400"/>
            <a:ext cx="762000" cy="228600"/>
            <a:chOff x="5184" y="2016"/>
            <a:chExt cx="480" cy="144"/>
          </a:xfrm>
        </p:grpSpPr>
        <p:grpSp>
          <p:nvGrpSpPr>
            <p:cNvPr id="9284" name="Group 4"/>
            <p:cNvGrpSpPr>
              <a:grpSpLocks/>
            </p:cNvGrpSpPr>
            <p:nvPr/>
          </p:nvGrpSpPr>
          <p:grpSpPr bwMode="auto">
            <a:xfrm>
              <a:off x="5184" y="2016"/>
              <a:ext cx="384" cy="144"/>
              <a:chOff x="816" y="3312"/>
              <a:chExt cx="1152" cy="384"/>
            </a:xfrm>
          </p:grpSpPr>
          <p:sp>
            <p:nvSpPr>
              <p:cNvPr id="9287" name="Line 5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88" name="Line 6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89" name="Line 7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90" name="Line 8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91" name="Line 9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92" name="Line 10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93" name="Line 11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285" name="Line 12"/>
            <p:cNvSpPr>
              <a:spLocks noChangeShapeType="1"/>
            </p:cNvSpPr>
            <p:nvPr/>
          </p:nvSpPr>
          <p:spPr bwMode="auto">
            <a:xfrm>
              <a:off x="5568" y="201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86" name="Line 13"/>
            <p:cNvSpPr>
              <a:spLocks noChangeShapeType="1"/>
            </p:cNvSpPr>
            <p:nvPr/>
          </p:nvSpPr>
          <p:spPr bwMode="auto">
            <a:xfrm>
              <a:off x="5568" y="21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01452" name="Text Box 76"/>
          <p:cNvSpPr txBox="1">
            <a:spLocks noChangeArrowheads="1"/>
          </p:cNvSpPr>
          <p:nvPr/>
        </p:nvSpPr>
        <p:spPr bwMode="auto">
          <a:xfrm>
            <a:off x="5791200" y="22098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LSB</a:t>
            </a:r>
            <a:endParaRPr lang="en-US" sz="2000"/>
          </a:p>
        </p:txBody>
      </p:sp>
      <p:sp>
        <p:nvSpPr>
          <p:cNvPr id="101454" name="Text Box 78"/>
          <p:cNvSpPr txBox="1">
            <a:spLocks noChangeArrowheads="1"/>
          </p:cNvSpPr>
          <p:nvPr/>
        </p:nvSpPr>
        <p:spPr bwMode="auto">
          <a:xfrm>
            <a:off x="685800" y="2286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MSB</a:t>
            </a:r>
            <a:endParaRPr lang="en-US" sz="2000"/>
          </a:p>
        </p:txBody>
      </p:sp>
      <p:sp>
        <p:nvSpPr>
          <p:cNvPr id="101455" name="Line 79"/>
          <p:cNvSpPr>
            <a:spLocks noChangeShapeType="1"/>
          </p:cNvSpPr>
          <p:nvPr/>
        </p:nvSpPr>
        <p:spPr bwMode="auto">
          <a:xfrm>
            <a:off x="990600" y="2667000"/>
            <a:ext cx="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1456" name="Line 80"/>
          <p:cNvSpPr>
            <a:spLocks noChangeShapeType="1"/>
          </p:cNvSpPr>
          <p:nvPr/>
        </p:nvSpPr>
        <p:spPr bwMode="auto">
          <a:xfrm>
            <a:off x="6172200" y="2590800"/>
            <a:ext cx="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29" name="Line 81"/>
          <p:cNvSpPr>
            <a:spLocks noChangeShapeType="1"/>
          </p:cNvSpPr>
          <p:nvPr/>
        </p:nvSpPr>
        <p:spPr bwMode="auto">
          <a:xfrm flipH="1">
            <a:off x="8382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9230" name="Group 83"/>
          <p:cNvGrpSpPr>
            <a:grpSpLocks/>
          </p:cNvGrpSpPr>
          <p:nvPr/>
        </p:nvGrpSpPr>
        <p:grpSpPr bwMode="auto">
          <a:xfrm>
            <a:off x="5943600" y="3048000"/>
            <a:ext cx="2133600" cy="1447800"/>
            <a:chOff x="3744" y="1920"/>
            <a:chExt cx="1344" cy="912"/>
          </a:xfrm>
        </p:grpSpPr>
        <p:sp>
          <p:nvSpPr>
            <p:cNvPr id="9271" name="Rectangle 19"/>
            <p:cNvSpPr>
              <a:spLocks noChangeArrowheads="1"/>
            </p:cNvSpPr>
            <p:nvPr/>
          </p:nvSpPr>
          <p:spPr bwMode="auto">
            <a:xfrm>
              <a:off x="4080" y="192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Oval 20"/>
            <p:cNvSpPr>
              <a:spLocks noChangeArrowheads="1"/>
            </p:cNvSpPr>
            <p:nvPr/>
          </p:nvSpPr>
          <p:spPr bwMode="auto">
            <a:xfrm>
              <a:off x="4704" y="230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3" name="AutoShape 21"/>
            <p:cNvSpPr>
              <a:spLocks noChangeArrowheads="1"/>
            </p:cNvSpPr>
            <p:nvPr/>
          </p:nvSpPr>
          <p:spPr bwMode="auto">
            <a:xfrm rot="-5514269">
              <a:off x="4608" y="230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4" name="Text Box 22"/>
            <p:cNvSpPr txBox="1">
              <a:spLocks noChangeArrowheads="1"/>
            </p:cNvSpPr>
            <p:nvPr/>
          </p:nvSpPr>
          <p:spPr bwMode="auto">
            <a:xfrm>
              <a:off x="4512" y="196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9275" name="Text Box 23"/>
            <p:cNvSpPr txBox="1">
              <a:spLocks noChangeArrowheads="1"/>
            </p:cNvSpPr>
            <p:nvPr/>
          </p:nvSpPr>
          <p:spPr bwMode="auto">
            <a:xfrm>
              <a:off x="4512" y="249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9276" name="Text Box 24"/>
            <p:cNvSpPr txBox="1">
              <a:spLocks noChangeArrowheads="1"/>
            </p:cNvSpPr>
            <p:nvPr/>
          </p:nvSpPr>
          <p:spPr bwMode="auto">
            <a:xfrm>
              <a:off x="4080" y="196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9277" name="Line 26"/>
            <p:cNvSpPr>
              <a:spLocks noChangeShapeType="1"/>
            </p:cNvSpPr>
            <p:nvPr/>
          </p:nvSpPr>
          <p:spPr bwMode="auto">
            <a:xfrm flipH="1">
              <a:off x="3888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78" name="Line 27"/>
            <p:cNvSpPr>
              <a:spLocks noChangeShapeType="1"/>
            </p:cNvSpPr>
            <p:nvPr/>
          </p:nvSpPr>
          <p:spPr bwMode="auto">
            <a:xfrm>
              <a:off x="3888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79" name="Line 28"/>
            <p:cNvSpPr>
              <a:spLocks noChangeShapeType="1"/>
            </p:cNvSpPr>
            <p:nvPr/>
          </p:nvSpPr>
          <p:spPr bwMode="auto">
            <a:xfrm flipH="1">
              <a:off x="374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80" name="Line 29"/>
            <p:cNvSpPr>
              <a:spLocks noChangeShapeType="1"/>
            </p:cNvSpPr>
            <p:nvPr/>
          </p:nvSpPr>
          <p:spPr bwMode="auto">
            <a:xfrm>
              <a:off x="4704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81" name="Line 30"/>
            <p:cNvSpPr>
              <a:spLocks noChangeShapeType="1"/>
            </p:cNvSpPr>
            <p:nvPr/>
          </p:nvSpPr>
          <p:spPr bwMode="auto">
            <a:xfrm>
              <a:off x="4704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82" name="Line 31"/>
            <p:cNvSpPr>
              <a:spLocks noChangeShapeType="1"/>
            </p:cNvSpPr>
            <p:nvPr/>
          </p:nvSpPr>
          <p:spPr bwMode="auto">
            <a:xfrm>
              <a:off x="4800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83" name="Text Box 32"/>
            <p:cNvSpPr txBox="1">
              <a:spLocks noChangeArrowheads="1"/>
            </p:cNvSpPr>
            <p:nvPr/>
          </p:nvSpPr>
          <p:spPr bwMode="auto">
            <a:xfrm>
              <a:off x="4224" y="225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9221" name="Object 82"/>
            <p:cNvGraphicFramePr>
              <a:graphicFrameLocks noChangeAspect="1"/>
            </p:cNvGraphicFramePr>
            <p:nvPr/>
          </p:nvGraphicFramePr>
          <p:xfrm>
            <a:off x="4150" y="2500"/>
            <a:ext cx="15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" name="Equation" r:id="rId4" imgW="164880" imgH="203040" progId="Equation.3">
                    <p:embed/>
                  </p:oleObj>
                </mc:Choice>
                <mc:Fallback>
                  <p:oleObj name="Equation" r:id="rId4" imgW="164880" imgH="20304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500"/>
                          <a:ext cx="15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1" name="Group 86"/>
          <p:cNvGrpSpPr>
            <a:grpSpLocks/>
          </p:cNvGrpSpPr>
          <p:nvPr/>
        </p:nvGrpSpPr>
        <p:grpSpPr bwMode="auto">
          <a:xfrm>
            <a:off x="4267200" y="3048000"/>
            <a:ext cx="1676400" cy="1447800"/>
            <a:chOff x="2688" y="1920"/>
            <a:chExt cx="1056" cy="912"/>
          </a:xfrm>
        </p:grpSpPr>
        <p:grpSp>
          <p:nvGrpSpPr>
            <p:cNvPr id="9259" name="Group 63"/>
            <p:cNvGrpSpPr>
              <a:grpSpLocks/>
            </p:cNvGrpSpPr>
            <p:nvPr/>
          </p:nvGrpSpPr>
          <p:grpSpPr bwMode="auto">
            <a:xfrm>
              <a:off x="3024" y="1920"/>
              <a:ext cx="720" cy="912"/>
              <a:chOff x="3072" y="1680"/>
              <a:chExt cx="720" cy="912"/>
            </a:xfrm>
          </p:grpSpPr>
          <p:sp>
            <p:nvSpPr>
              <p:cNvPr id="9268" name="Rectangle 64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9" name="Oval 65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0" name="AutoShape 66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60" name="Text Box 67"/>
            <p:cNvSpPr txBox="1">
              <a:spLocks noChangeArrowheads="1"/>
            </p:cNvSpPr>
            <p:nvPr/>
          </p:nvSpPr>
          <p:spPr bwMode="auto">
            <a:xfrm>
              <a:off x="3456" y="196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9261" name="Text Box 68"/>
            <p:cNvSpPr txBox="1">
              <a:spLocks noChangeArrowheads="1"/>
            </p:cNvSpPr>
            <p:nvPr/>
          </p:nvSpPr>
          <p:spPr bwMode="auto">
            <a:xfrm>
              <a:off x="3456" y="249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9262" name="Text Box 69"/>
            <p:cNvSpPr txBox="1">
              <a:spLocks noChangeArrowheads="1"/>
            </p:cNvSpPr>
            <p:nvPr/>
          </p:nvSpPr>
          <p:spPr bwMode="auto">
            <a:xfrm>
              <a:off x="3024" y="196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grpSp>
          <p:nvGrpSpPr>
            <p:cNvPr id="9263" name="Group 71"/>
            <p:cNvGrpSpPr>
              <a:grpSpLocks/>
            </p:cNvGrpSpPr>
            <p:nvPr/>
          </p:nvGrpSpPr>
          <p:grpSpPr bwMode="auto">
            <a:xfrm>
              <a:off x="2688" y="2064"/>
              <a:ext cx="336" cy="288"/>
              <a:chOff x="2736" y="1824"/>
              <a:chExt cx="336" cy="288"/>
            </a:xfrm>
          </p:grpSpPr>
          <p:sp>
            <p:nvSpPr>
              <p:cNvPr id="9265" name="Line 72"/>
              <p:cNvSpPr>
                <a:spLocks noChangeShapeType="1"/>
              </p:cNvSpPr>
              <p:nvPr/>
            </p:nvSpPr>
            <p:spPr bwMode="auto">
              <a:xfrm flipH="1">
                <a:off x="2880" y="18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6" name="Line 73"/>
              <p:cNvSpPr>
                <a:spLocks noChangeShapeType="1"/>
              </p:cNvSpPr>
              <p:nvPr/>
            </p:nvSpPr>
            <p:spPr bwMode="auto">
              <a:xfrm>
                <a:off x="2880" y="18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7" name="Line 74"/>
              <p:cNvSpPr>
                <a:spLocks noChangeShapeType="1"/>
              </p:cNvSpPr>
              <p:nvPr/>
            </p:nvSpPr>
            <p:spPr bwMode="auto">
              <a:xfrm flipH="1">
                <a:off x="2736" y="21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264" name="Text Box 75"/>
            <p:cNvSpPr txBox="1">
              <a:spLocks noChangeArrowheads="1"/>
            </p:cNvSpPr>
            <p:nvPr/>
          </p:nvSpPr>
          <p:spPr bwMode="auto">
            <a:xfrm>
              <a:off x="3168" y="225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9220" name="Object 85"/>
            <p:cNvGraphicFramePr>
              <a:graphicFrameLocks noChangeAspect="1"/>
            </p:cNvGraphicFramePr>
            <p:nvPr/>
          </p:nvGraphicFramePr>
          <p:xfrm>
            <a:off x="3101" y="2493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" name="Equation" r:id="rId6" imgW="152280" imgH="203040" progId="Equation.3">
                    <p:embed/>
                  </p:oleObj>
                </mc:Choice>
                <mc:Fallback>
                  <p:oleObj name="Equation" r:id="rId6" imgW="152280" imgH="20304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1" y="2493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2" name="Group 88"/>
          <p:cNvGrpSpPr>
            <a:grpSpLocks/>
          </p:cNvGrpSpPr>
          <p:nvPr/>
        </p:nvGrpSpPr>
        <p:grpSpPr bwMode="auto">
          <a:xfrm>
            <a:off x="2590800" y="3048000"/>
            <a:ext cx="1676400" cy="1447800"/>
            <a:chOff x="1632" y="1920"/>
            <a:chExt cx="1056" cy="912"/>
          </a:xfrm>
        </p:grpSpPr>
        <p:grpSp>
          <p:nvGrpSpPr>
            <p:cNvPr id="9246" name="Group 47"/>
            <p:cNvGrpSpPr>
              <a:grpSpLocks/>
            </p:cNvGrpSpPr>
            <p:nvPr/>
          </p:nvGrpSpPr>
          <p:grpSpPr bwMode="auto">
            <a:xfrm>
              <a:off x="1632" y="1920"/>
              <a:ext cx="1056" cy="912"/>
              <a:chOff x="1680" y="1680"/>
              <a:chExt cx="1056" cy="912"/>
            </a:xfrm>
          </p:grpSpPr>
          <p:grpSp>
            <p:nvGrpSpPr>
              <p:cNvPr id="9249" name="Group 48"/>
              <p:cNvGrpSpPr>
                <a:grpSpLocks/>
              </p:cNvGrpSpPr>
              <p:nvPr/>
            </p:nvGrpSpPr>
            <p:grpSpPr bwMode="auto">
              <a:xfrm>
                <a:off x="2016" y="1680"/>
                <a:ext cx="720" cy="912"/>
                <a:chOff x="3072" y="1680"/>
                <a:chExt cx="720" cy="912"/>
              </a:xfrm>
            </p:grpSpPr>
            <p:sp>
              <p:nvSpPr>
                <p:cNvPr id="9256" name="Rectangle 49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7" name="Oval 50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8" name="AutoShape 51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50" name="Text Box 52"/>
              <p:cNvSpPr txBox="1">
                <a:spLocks noChangeArrowheads="1"/>
              </p:cNvSpPr>
              <p:nvPr/>
            </p:nvSpPr>
            <p:spPr bwMode="auto">
              <a:xfrm>
                <a:off x="2448" y="172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9251" name="Text Box 53"/>
              <p:cNvSpPr txBox="1">
                <a:spLocks noChangeArrowheads="1"/>
              </p:cNvSpPr>
              <p:nvPr/>
            </p:nvSpPr>
            <p:spPr bwMode="auto">
              <a:xfrm>
                <a:off x="2448" y="225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grpSp>
            <p:nvGrpSpPr>
              <p:cNvPr id="9252" name="Group 54"/>
              <p:cNvGrpSpPr>
                <a:grpSpLocks/>
              </p:cNvGrpSpPr>
              <p:nvPr/>
            </p:nvGrpSpPr>
            <p:grpSpPr bwMode="auto">
              <a:xfrm>
                <a:off x="1680" y="1824"/>
                <a:ext cx="336" cy="288"/>
                <a:chOff x="2736" y="1824"/>
                <a:chExt cx="336" cy="288"/>
              </a:xfrm>
            </p:grpSpPr>
            <p:sp>
              <p:nvSpPr>
                <p:cNvPr id="9253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2880" y="182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254" name="Line 56"/>
                <p:cNvSpPr>
                  <a:spLocks noChangeShapeType="1"/>
                </p:cNvSpPr>
                <p:nvPr/>
              </p:nvSpPr>
              <p:spPr bwMode="auto">
                <a:xfrm>
                  <a:off x="2880" y="182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255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2736" y="21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9247" name="Text Box 58"/>
            <p:cNvSpPr txBox="1">
              <a:spLocks noChangeArrowheads="1"/>
            </p:cNvSpPr>
            <p:nvPr/>
          </p:nvSpPr>
          <p:spPr bwMode="auto">
            <a:xfrm>
              <a:off x="1968" y="196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9248" name="Text Box 60"/>
            <p:cNvSpPr txBox="1">
              <a:spLocks noChangeArrowheads="1"/>
            </p:cNvSpPr>
            <p:nvPr/>
          </p:nvSpPr>
          <p:spPr bwMode="auto">
            <a:xfrm>
              <a:off x="2112" y="225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9219" name="Object 87"/>
            <p:cNvGraphicFramePr>
              <a:graphicFrameLocks noChangeAspect="1"/>
            </p:cNvGraphicFramePr>
            <p:nvPr/>
          </p:nvGraphicFramePr>
          <p:xfrm>
            <a:off x="2018" y="2517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8" name="Equation" r:id="rId8" imgW="152280" imgH="215640" progId="Equation.3">
                    <p:embed/>
                  </p:oleObj>
                </mc:Choice>
                <mc:Fallback>
                  <p:oleObj name="Equation" r:id="rId8" imgW="152280" imgH="215640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517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3" name="Group 90"/>
          <p:cNvGrpSpPr>
            <a:grpSpLocks/>
          </p:cNvGrpSpPr>
          <p:nvPr/>
        </p:nvGrpSpPr>
        <p:grpSpPr bwMode="auto">
          <a:xfrm>
            <a:off x="1447800" y="3048000"/>
            <a:ext cx="1143000" cy="1447800"/>
            <a:chOff x="912" y="1920"/>
            <a:chExt cx="720" cy="912"/>
          </a:xfrm>
        </p:grpSpPr>
        <p:grpSp>
          <p:nvGrpSpPr>
            <p:cNvPr id="9238" name="Group 36"/>
            <p:cNvGrpSpPr>
              <a:grpSpLocks/>
            </p:cNvGrpSpPr>
            <p:nvPr/>
          </p:nvGrpSpPr>
          <p:grpSpPr bwMode="auto">
            <a:xfrm>
              <a:off x="912" y="1920"/>
              <a:ext cx="720" cy="912"/>
              <a:chOff x="3072" y="1680"/>
              <a:chExt cx="720" cy="912"/>
            </a:xfrm>
          </p:grpSpPr>
          <p:sp>
            <p:nvSpPr>
              <p:cNvPr id="9243" name="Rectangle 37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4" name="Oval 38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5" name="AutoShape 39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9" name="Text Box 40"/>
            <p:cNvSpPr txBox="1">
              <a:spLocks noChangeArrowheads="1"/>
            </p:cNvSpPr>
            <p:nvPr/>
          </p:nvSpPr>
          <p:spPr bwMode="auto">
            <a:xfrm>
              <a:off x="912" y="196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D</a:t>
              </a:r>
              <a:endParaRPr lang="en-US"/>
            </a:p>
          </p:txBody>
        </p:sp>
        <p:sp>
          <p:nvSpPr>
            <p:cNvPr id="9240" name="Text Box 42"/>
            <p:cNvSpPr txBox="1">
              <a:spLocks noChangeArrowheads="1"/>
            </p:cNvSpPr>
            <p:nvPr/>
          </p:nvSpPr>
          <p:spPr bwMode="auto">
            <a:xfrm>
              <a:off x="1344" y="196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9241" name="Text Box 43"/>
            <p:cNvSpPr txBox="1">
              <a:spLocks noChangeArrowheads="1"/>
            </p:cNvSpPr>
            <p:nvPr/>
          </p:nvSpPr>
          <p:spPr bwMode="auto">
            <a:xfrm>
              <a:off x="1344" y="249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9242" name="Text Box 44"/>
            <p:cNvSpPr txBox="1">
              <a:spLocks noChangeArrowheads="1"/>
            </p:cNvSpPr>
            <p:nvPr/>
          </p:nvSpPr>
          <p:spPr bwMode="auto">
            <a:xfrm>
              <a:off x="1056" y="225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9218" name="Object 89"/>
            <p:cNvGraphicFramePr>
              <a:graphicFrameLocks noChangeAspect="1"/>
            </p:cNvGraphicFramePr>
            <p:nvPr/>
          </p:nvGraphicFramePr>
          <p:xfrm>
            <a:off x="970" y="2523"/>
            <a:ext cx="143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9" name="Equation" r:id="rId10" imgW="164880" imgH="203040" progId="Equation.3">
                    <p:embed/>
                  </p:oleObj>
                </mc:Choice>
                <mc:Fallback>
                  <p:oleObj name="Equation" r:id="rId10" imgW="164880" imgH="20304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2523"/>
                          <a:ext cx="143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4" name="Text Box 91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  <p:sp>
        <p:nvSpPr>
          <p:cNvPr id="9235" name="Text Box 100"/>
          <p:cNvSpPr txBox="1">
            <a:spLocks noChangeArrowheads="1"/>
          </p:cNvSpPr>
          <p:nvPr/>
        </p:nvSpPr>
        <p:spPr bwMode="auto">
          <a:xfrm>
            <a:off x="6280150" y="6591300"/>
            <a:ext cx="18415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/>
          </a:p>
          <a:p>
            <a:endParaRPr lang="en-GB"/>
          </a:p>
        </p:txBody>
      </p:sp>
      <p:sp>
        <p:nvSpPr>
          <p:cNvPr id="9236" name="Text Box 111"/>
          <p:cNvSpPr txBox="1">
            <a:spLocks noChangeArrowheads="1"/>
          </p:cNvSpPr>
          <p:nvPr/>
        </p:nvSpPr>
        <p:spPr bwMode="auto">
          <a:xfrm>
            <a:off x="6567488" y="2225675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7" name="Text Box 115"/>
          <p:cNvSpPr txBox="1">
            <a:spLocks noChangeArrowheads="1"/>
          </p:cNvSpPr>
          <p:nvPr/>
        </p:nvSpPr>
        <p:spPr bwMode="auto">
          <a:xfrm>
            <a:off x="1306513" y="1276350"/>
            <a:ext cx="556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980000"/>
                </a:solidFill>
              </a:rPr>
              <a:t>Where is the LSB and where is the MSB?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52" grpId="0" autoUpdateAnimBg="0"/>
      <p:bldP spid="101454" grpId="0" autoUpdateAnimBg="0"/>
      <p:bldP spid="101455" grpId="0" animBg="1"/>
      <p:bldP spid="1014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040D48-F3FB-4976-9BA2-C16686A8E8D0}" type="slidenum">
              <a:rPr lang="en-GB" smtClean="0"/>
              <a:pPr/>
              <a:t>14</a:t>
            </a:fld>
            <a:endParaRPr lang="en-GB" sz="140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1054100"/>
            <a:ext cx="8458200" cy="417513"/>
          </a:xfrm>
        </p:spPr>
        <p:txBody>
          <a:bodyPr/>
          <a:lstStyle/>
          <a:p>
            <a:pPr algn="ctr" eaLnBrk="1" hangingPunct="1"/>
            <a:r>
              <a:rPr lang="en-GB" sz="2800" b="1" smtClean="0">
                <a:solidFill>
                  <a:srgbClr val="786DCB"/>
                </a:solidFill>
              </a:rPr>
              <a:t>Obtain the Counter - waveform</a:t>
            </a:r>
          </a:p>
        </p:txBody>
      </p:sp>
      <p:sp>
        <p:nvSpPr>
          <p:cNvPr id="97540" name="Text Box 260"/>
          <p:cNvSpPr txBox="1">
            <a:spLocks noChangeArrowheads="1"/>
          </p:cNvSpPr>
          <p:nvPr/>
        </p:nvSpPr>
        <p:spPr bwMode="auto">
          <a:xfrm>
            <a:off x="990600" y="5729288"/>
            <a:ext cx="6270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0000</a:t>
            </a:r>
            <a:endParaRPr lang="en-US" sz="1200"/>
          </a:p>
        </p:txBody>
      </p:sp>
      <p:sp>
        <p:nvSpPr>
          <p:cNvPr id="97546" name="Text Box 266"/>
          <p:cNvSpPr txBox="1">
            <a:spLocks noChangeArrowheads="1"/>
          </p:cNvSpPr>
          <p:nvPr/>
        </p:nvSpPr>
        <p:spPr bwMode="auto">
          <a:xfrm>
            <a:off x="1524000" y="6034088"/>
            <a:ext cx="6270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0001</a:t>
            </a:r>
            <a:endParaRPr lang="en-US" sz="1200"/>
          </a:p>
        </p:txBody>
      </p:sp>
      <p:sp>
        <p:nvSpPr>
          <p:cNvPr id="97648" name="Text Box 368"/>
          <p:cNvSpPr txBox="1">
            <a:spLocks noChangeArrowheads="1"/>
          </p:cNvSpPr>
          <p:nvPr/>
        </p:nvSpPr>
        <p:spPr bwMode="auto">
          <a:xfrm>
            <a:off x="1981200" y="5729288"/>
            <a:ext cx="625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0010</a:t>
            </a:r>
            <a:endParaRPr lang="en-US" sz="1200"/>
          </a:p>
        </p:txBody>
      </p:sp>
      <p:sp>
        <p:nvSpPr>
          <p:cNvPr id="97649" name="Text Box 369"/>
          <p:cNvSpPr txBox="1">
            <a:spLocks noChangeArrowheads="1"/>
          </p:cNvSpPr>
          <p:nvPr/>
        </p:nvSpPr>
        <p:spPr bwMode="auto">
          <a:xfrm>
            <a:off x="2438400" y="6034088"/>
            <a:ext cx="6270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0011</a:t>
            </a:r>
            <a:endParaRPr lang="en-US" sz="1200"/>
          </a:p>
        </p:txBody>
      </p:sp>
      <p:sp>
        <p:nvSpPr>
          <p:cNvPr id="97650" name="Text Box 370"/>
          <p:cNvSpPr txBox="1">
            <a:spLocks noChangeArrowheads="1"/>
          </p:cNvSpPr>
          <p:nvPr/>
        </p:nvSpPr>
        <p:spPr bwMode="auto">
          <a:xfrm>
            <a:off x="2895600" y="5729288"/>
            <a:ext cx="60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0100</a:t>
            </a:r>
            <a:endParaRPr lang="en-US" sz="1200"/>
          </a:p>
        </p:txBody>
      </p:sp>
      <p:sp>
        <p:nvSpPr>
          <p:cNvPr id="97651" name="Text Box 371"/>
          <p:cNvSpPr txBox="1">
            <a:spLocks noChangeArrowheads="1"/>
          </p:cNvSpPr>
          <p:nvPr/>
        </p:nvSpPr>
        <p:spPr bwMode="auto">
          <a:xfrm>
            <a:off x="3352800" y="6034088"/>
            <a:ext cx="60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0101</a:t>
            </a:r>
            <a:endParaRPr lang="en-US" sz="1200"/>
          </a:p>
        </p:txBody>
      </p:sp>
      <p:sp>
        <p:nvSpPr>
          <p:cNvPr id="97652" name="Text Box 372"/>
          <p:cNvSpPr txBox="1">
            <a:spLocks noChangeArrowheads="1"/>
          </p:cNvSpPr>
          <p:nvPr/>
        </p:nvSpPr>
        <p:spPr bwMode="auto">
          <a:xfrm>
            <a:off x="3810000" y="5729288"/>
            <a:ext cx="6270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0110</a:t>
            </a:r>
            <a:endParaRPr lang="en-US" sz="1200"/>
          </a:p>
        </p:txBody>
      </p:sp>
      <p:sp>
        <p:nvSpPr>
          <p:cNvPr id="97653" name="Text Box 373"/>
          <p:cNvSpPr txBox="1">
            <a:spLocks noChangeArrowheads="1"/>
          </p:cNvSpPr>
          <p:nvPr/>
        </p:nvSpPr>
        <p:spPr bwMode="auto">
          <a:xfrm>
            <a:off x="4267200" y="6034088"/>
            <a:ext cx="6270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0111</a:t>
            </a:r>
            <a:endParaRPr lang="en-US" sz="1200"/>
          </a:p>
        </p:txBody>
      </p:sp>
      <p:sp>
        <p:nvSpPr>
          <p:cNvPr id="97654" name="Text Box 374"/>
          <p:cNvSpPr txBox="1">
            <a:spLocks noChangeArrowheads="1"/>
          </p:cNvSpPr>
          <p:nvPr/>
        </p:nvSpPr>
        <p:spPr bwMode="auto">
          <a:xfrm>
            <a:off x="4724400" y="5729288"/>
            <a:ext cx="6270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1000</a:t>
            </a:r>
            <a:endParaRPr lang="en-US" sz="1200"/>
          </a:p>
        </p:txBody>
      </p:sp>
      <p:sp>
        <p:nvSpPr>
          <p:cNvPr id="97655" name="Text Box 375"/>
          <p:cNvSpPr txBox="1">
            <a:spLocks noChangeArrowheads="1"/>
          </p:cNvSpPr>
          <p:nvPr/>
        </p:nvSpPr>
        <p:spPr bwMode="auto">
          <a:xfrm>
            <a:off x="5181600" y="6034088"/>
            <a:ext cx="6270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1001</a:t>
            </a:r>
            <a:endParaRPr lang="en-US" sz="1200"/>
          </a:p>
        </p:txBody>
      </p:sp>
      <p:sp>
        <p:nvSpPr>
          <p:cNvPr id="97656" name="Text Box 376"/>
          <p:cNvSpPr txBox="1">
            <a:spLocks noChangeArrowheads="1"/>
          </p:cNvSpPr>
          <p:nvPr/>
        </p:nvSpPr>
        <p:spPr bwMode="auto">
          <a:xfrm>
            <a:off x="5638800" y="5729288"/>
            <a:ext cx="6270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1010</a:t>
            </a:r>
            <a:endParaRPr lang="en-US" sz="1200"/>
          </a:p>
        </p:txBody>
      </p:sp>
      <p:sp>
        <p:nvSpPr>
          <p:cNvPr id="97657" name="Text Box 377"/>
          <p:cNvSpPr txBox="1">
            <a:spLocks noChangeArrowheads="1"/>
          </p:cNvSpPr>
          <p:nvPr/>
        </p:nvSpPr>
        <p:spPr bwMode="auto">
          <a:xfrm>
            <a:off x="6096000" y="6034088"/>
            <a:ext cx="6270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1011</a:t>
            </a:r>
            <a:endParaRPr lang="en-US" sz="1200"/>
          </a:p>
        </p:txBody>
      </p:sp>
      <p:sp>
        <p:nvSpPr>
          <p:cNvPr id="97659" name="Text Box 379"/>
          <p:cNvSpPr txBox="1">
            <a:spLocks noChangeArrowheads="1"/>
          </p:cNvSpPr>
          <p:nvPr/>
        </p:nvSpPr>
        <p:spPr bwMode="auto">
          <a:xfrm>
            <a:off x="6553200" y="5729288"/>
            <a:ext cx="6270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1100</a:t>
            </a:r>
            <a:endParaRPr lang="en-US" sz="1200"/>
          </a:p>
        </p:txBody>
      </p:sp>
      <p:sp>
        <p:nvSpPr>
          <p:cNvPr id="97660" name="Text Box 380"/>
          <p:cNvSpPr txBox="1">
            <a:spLocks noChangeArrowheads="1"/>
          </p:cNvSpPr>
          <p:nvPr/>
        </p:nvSpPr>
        <p:spPr bwMode="auto">
          <a:xfrm>
            <a:off x="7010400" y="6034088"/>
            <a:ext cx="6270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1101</a:t>
            </a:r>
            <a:endParaRPr lang="en-US" sz="1200"/>
          </a:p>
        </p:txBody>
      </p:sp>
      <p:sp>
        <p:nvSpPr>
          <p:cNvPr id="97661" name="Text Box 381"/>
          <p:cNvSpPr txBox="1">
            <a:spLocks noChangeArrowheads="1"/>
          </p:cNvSpPr>
          <p:nvPr/>
        </p:nvSpPr>
        <p:spPr bwMode="auto">
          <a:xfrm>
            <a:off x="7467600" y="5729288"/>
            <a:ext cx="6270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1110</a:t>
            </a:r>
            <a:endParaRPr lang="en-US" sz="1200"/>
          </a:p>
        </p:txBody>
      </p:sp>
      <p:sp>
        <p:nvSpPr>
          <p:cNvPr id="97662" name="Text Box 382"/>
          <p:cNvSpPr txBox="1">
            <a:spLocks noChangeArrowheads="1"/>
          </p:cNvSpPr>
          <p:nvPr/>
        </p:nvSpPr>
        <p:spPr bwMode="auto">
          <a:xfrm>
            <a:off x="7924800" y="6034088"/>
            <a:ext cx="6270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1111</a:t>
            </a:r>
            <a:endParaRPr lang="en-US" sz="1200"/>
          </a:p>
        </p:txBody>
      </p:sp>
      <p:grpSp>
        <p:nvGrpSpPr>
          <p:cNvPr id="2" name="Group 468"/>
          <p:cNvGrpSpPr>
            <a:grpSpLocks/>
          </p:cNvGrpSpPr>
          <p:nvPr/>
        </p:nvGrpSpPr>
        <p:grpSpPr bwMode="auto">
          <a:xfrm>
            <a:off x="533400" y="1847850"/>
            <a:ext cx="8610600" cy="774700"/>
            <a:chOff x="336" y="1200"/>
            <a:chExt cx="5424" cy="488"/>
          </a:xfrm>
        </p:grpSpPr>
        <p:sp>
          <p:nvSpPr>
            <p:cNvPr id="59511" name="Text Box 89"/>
            <p:cNvSpPr txBox="1">
              <a:spLocks noChangeArrowheads="1"/>
            </p:cNvSpPr>
            <p:nvPr/>
          </p:nvSpPr>
          <p:spPr bwMode="auto">
            <a:xfrm>
              <a:off x="336" y="1476"/>
              <a:ext cx="4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5E51C1"/>
                  </a:solidFill>
                </a:rPr>
                <a:t>CLK</a:t>
              </a:r>
              <a:endParaRPr lang="en-US" sz="2000"/>
            </a:p>
          </p:txBody>
        </p:sp>
        <p:sp>
          <p:nvSpPr>
            <p:cNvPr id="97508" name="Text Box 228"/>
            <p:cNvSpPr txBox="1">
              <a:spLocks noChangeArrowheads="1"/>
            </p:cNvSpPr>
            <p:nvPr/>
          </p:nvSpPr>
          <p:spPr bwMode="auto">
            <a:xfrm>
              <a:off x="912" y="1200"/>
              <a:ext cx="48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12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1           2          3         4          5          6           7         8          9         10         11       12        13       14        15         16       17</a:t>
              </a:r>
              <a:endParaRPr lang="en-US" sz="1200"/>
            </a:p>
          </p:txBody>
        </p:sp>
        <p:sp>
          <p:nvSpPr>
            <p:cNvPr id="59513" name="Line 387"/>
            <p:cNvSpPr>
              <a:spLocks noChangeShapeType="1"/>
            </p:cNvSpPr>
            <p:nvPr/>
          </p:nvSpPr>
          <p:spPr bwMode="auto">
            <a:xfrm>
              <a:off x="720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14" name="Line 388"/>
            <p:cNvSpPr>
              <a:spLocks noChangeShapeType="1"/>
            </p:cNvSpPr>
            <p:nvPr/>
          </p:nvSpPr>
          <p:spPr bwMode="auto">
            <a:xfrm flipV="1">
              <a:off x="86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15" name="Line 389"/>
            <p:cNvSpPr>
              <a:spLocks noChangeShapeType="1"/>
            </p:cNvSpPr>
            <p:nvPr/>
          </p:nvSpPr>
          <p:spPr bwMode="auto">
            <a:xfrm>
              <a:off x="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16" name="Line 390"/>
            <p:cNvSpPr>
              <a:spLocks noChangeShapeType="1"/>
            </p:cNvSpPr>
            <p:nvPr/>
          </p:nvSpPr>
          <p:spPr bwMode="auto">
            <a:xfrm>
              <a:off x="100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17" name="Line 403"/>
            <p:cNvSpPr>
              <a:spLocks noChangeShapeType="1"/>
            </p:cNvSpPr>
            <p:nvPr/>
          </p:nvSpPr>
          <p:spPr bwMode="auto">
            <a:xfrm>
              <a:off x="1008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18" name="Line 404"/>
            <p:cNvSpPr>
              <a:spLocks noChangeShapeType="1"/>
            </p:cNvSpPr>
            <p:nvPr/>
          </p:nvSpPr>
          <p:spPr bwMode="auto">
            <a:xfrm flipV="1">
              <a:off x="115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19" name="Line 405"/>
            <p:cNvSpPr>
              <a:spLocks noChangeShapeType="1"/>
            </p:cNvSpPr>
            <p:nvPr/>
          </p:nvSpPr>
          <p:spPr bwMode="auto">
            <a:xfrm>
              <a:off x="1152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20" name="Line 406"/>
            <p:cNvSpPr>
              <a:spLocks noChangeShapeType="1"/>
            </p:cNvSpPr>
            <p:nvPr/>
          </p:nvSpPr>
          <p:spPr bwMode="auto">
            <a:xfrm>
              <a:off x="129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21" name="Line 407"/>
            <p:cNvSpPr>
              <a:spLocks noChangeShapeType="1"/>
            </p:cNvSpPr>
            <p:nvPr/>
          </p:nvSpPr>
          <p:spPr bwMode="auto">
            <a:xfrm>
              <a:off x="129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22" name="Line 408"/>
            <p:cNvSpPr>
              <a:spLocks noChangeShapeType="1"/>
            </p:cNvSpPr>
            <p:nvPr/>
          </p:nvSpPr>
          <p:spPr bwMode="auto">
            <a:xfrm flipV="1">
              <a:off x="14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23" name="Line 409"/>
            <p:cNvSpPr>
              <a:spLocks noChangeShapeType="1"/>
            </p:cNvSpPr>
            <p:nvPr/>
          </p:nvSpPr>
          <p:spPr bwMode="auto">
            <a:xfrm>
              <a:off x="1440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24" name="Line 410"/>
            <p:cNvSpPr>
              <a:spLocks noChangeShapeType="1"/>
            </p:cNvSpPr>
            <p:nvPr/>
          </p:nvSpPr>
          <p:spPr bwMode="auto">
            <a:xfrm>
              <a:off x="158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25" name="Line 411"/>
            <p:cNvSpPr>
              <a:spLocks noChangeShapeType="1"/>
            </p:cNvSpPr>
            <p:nvPr/>
          </p:nvSpPr>
          <p:spPr bwMode="auto">
            <a:xfrm>
              <a:off x="1584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26" name="Line 412"/>
            <p:cNvSpPr>
              <a:spLocks noChangeShapeType="1"/>
            </p:cNvSpPr>
            <p:nvPr/>
          </p:nvSpPr>
          <p:spPr bwMode="auto">
            <a:xfrm flipV="1">
              <a:off x="172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27" name="Line 413"/>
            <p:cNvSpPr>
              <a:spLocks noChangeShapeType="1"/>
            </p:cNvSpPr>
            <p:nvPr/>
          </p:nvSpPr>
          <p:spPr bwMode="auto">
            <a:xfrm>
              <a:off x="1728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28" name="Line 414"/>
            <p:cNvSpPr>
              <a:spLocks noChangeShapeType="1"/>
            </p:cNvSpPr>
            <p:nvPr/>
          </p:nvSpPr>
          <p:spPr bwMode="auto">
            <a:xfrm>
              <a:off x="187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29" name="Line 415"/>
            <p:cNvSpPr>
              <a:spLocks noChangeShapeType="1"/>
            </p:cNvSpPr>
            <p:nvPr/>
          </p:nvSpPr>
          <p:spPr bwMode="auto">
            <a:xfrm>
              <a:off x="1872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30" name="Line 416"/>
            <p:cNvSpPr>
              <a:spLocks noChangeShapeType="1"/>
            </p:cNvSpPr>
            <p:nvPr/>
          </p:nvSpPr>
          <p:spPr bwMode="auto">
            <a:xfrm flipV="1">
              <a:off x="20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31" name="Line 417"/>
            <p:cNvSpPr>
              <a:spLocks noChangeShapeType="1"/>
            </p:cNvSpPr>
            <p:nvPr/>
          </p:nvSpPr>
          <p:spPr bwMode="auto">
            <a:xfrm>
              <a:off x="2016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32" name="Line 418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33" name="Line 419"/>
            <p:cNvSpPr>
              <a:spLocks noChangeShapeType="1"/>
            </p:cNvSpPr>
            <p:nvPr/>
          </p:nvSpPr>
          <p:spPr bwMode="auto">
            <a:xfrm>
              <a:off x="2160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34" name="Line 420"/>
            <p:cNvSpPr>
              <a:spLocks noChangeShapeType="1"/>
            </p:cNvSpPr>
            <p:nvPr/>
          </p:nvSpPr>
          <p:spPr bwMode="auto">
            <a:xfrm flipV="1">
              <a:off x="230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35" name="Line 421"/>
            <p:cNvSpPr>
              <a:spLocks noChangeShapeType="1"/>
            </p:cNvSpPr>
            <p:nvPr/>
          </p:nvSpPr>
          <p:spPr bwMode="auto">
            <a:xfrm>
              <a:off x="230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36" name="Line 422"/>
            <p:cNvSpPr>
              <a:spLocks noChangeShapeType="1"/>
            </p:cNvSpPr>
            <p:nvPr/>
          </p:nvSpPr>
          <p:spPr bwMode="auto">
            <a:xfrm>
              <a:off x="244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37" name="Line 423"/>
            <p:cNvSpPr>
              <a:spLocks noChangeShapeType="1"/>
            </p:cNvSpPr>
            <p:nvPr/>
          </p:nvSpPr>
          <p:spPr bwMode="auto">
            <a:xfrm>
              <a:off x="2448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38" name="Line 424"/>
            <p:cNvSpPr>
              <a:spLocks noChangeShapeType="1"/>
            </p:cNvSpPr>
            <p:nvPr/>
          </p:nvSpPr>
          <p:spPr bwMode="auto">
            <a:xfrm flipV="1">
              <a:off x="259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39" name="Line 425"/>
            <p:cNvSpPr>
              <a:spLocks noChangeShapeType="1"/>
            </p:cNvSpPr>
            <p:nvPr/>
          </p:nvSpPr>
          <p:spPr bwMode="auto">
            <a:xfrm>
              <a:off x="2592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40" name="Line 426"/>
            <p:cNvSpPr>
              <a:spLocks noChangeShapeType="1"/>
            </p:cNvSpPr>
            <p:nvPr/>
          </p:nvSpPr>
          <p:spPr bwMode="auto">
            <a:xfrm>
              <a:off x="273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41" name="Line 427"/>
            <p:cNvSpPr>
              <a:spLocks noChangeShapeType="1"/>
            </p:cNvSpPr>
            <p:nvPr/>
          </p:nvSpPr>
          <p:spPr bwMode="auto">
            <a:xfrm>
              <a:off x="273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42" name="Line 428"/>
            <p:cNvSpPr>
              <a:spLocks noChangeShapeType="1"/>
            </p:cNvSpPr>
            <p:nvPr/>
          </p:nvSpPr>
          <p:spPr bwMode="auto">
            <a:xfrm flipV="1">
              <a:off x="288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43" name="Line 429"/>
            <p:cNvSpPr>
              <a:spLocks noChangeShapeType="1"/>
            </p:cNvSpPr>
            <p:nvPr/>
          </p:nvSpPr>
          <p:spPr bwMode="auto">
            <a:xfrm>
              <a:off x="2880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44" name="Line 430"/>
            <p:cNvSpPr>
              <a:spLocks noChangeShapeType="1"/>
            </p:cNvSpPr>
            <p:nvPr/>
          </p:nvSpPr>
          <p:spPr bwMode="auto">
            <a:xfrm>
              <a:off x="302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45" name="Line 431"/>
            <p:cNvSpPr>
              <a:spLocks noChangeShapeType="1"/>
            </p:cNvSpPr>
            <p:nvPr/>
          </p:nvSpPr>
          <p:spPr bwMode="auto">
            <a:xfrm>
              <a:off x="3024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46" name="Line 432"/>
            <p:cNvSpPr>
              <a:spLocks noChangeShapeType="1"/>
            </p:cNvSpPr>
            <p:nvPr/>
          </p:nvSpPr>
          <p:spPr bwMode="auto">
            <a:xfrm flipV="1">
              <a:off x="316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47" name="Line 433"/>
            <p:cNvSpPr>
              <a:spLocks noChangeShapeType="1"/>
            </p:cNvSpPr>
            <p:nvPr/>
          </p:nvSpPr>
          <p:spPr bwMode="auto">
            <a:xfrm>
              <a:off x="3168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48" name="Line 434"/>
            <p:cNvSpPr>
              <a:spLocks noChangeShapeType="1"/>
            </p:cNvSpPr>
            <p:nvPr/>
          </p:nvSpPr>
          <p:spPr bwMode="auto">
            <a:xfrm>
              <a:off x="331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49" name="Line 435"/>
            <p:cNvSpPr>
              <a:spLocks noChangeShapeType="1"/>
            </p:cNvSpPr>
            <p:nvPr/>
          </p:nvSpPr>
          <p:spPr bwMode="auto">
            <a:xfrm>
              <a:off x="3312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50" name="Line 436"/>
            <p:cNvSpPr>
              <a:spLocks noChangeShapeType="1"/>
            </p:cNvSpPr>
            <p:nvPr/>
          </p:nvSpPr>
          <p:spPr bwMode="auto">
            <a:xfrm flipV="1">
              <a:off x="345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51" name="Line 437"/>
            <p:cNvSpPr>
              <a:spLocks noChangeShapeType="1"/>
            </p:cNvSpPr>
            <p:nvPr/>
          </p:nvSpPr>
          <p:spPr bwMode="auto">
            <a:xfrm>
              <a:off x="3456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52" name="Line 438"/>
            <p:cNvSpPr>
              <a:spLocks noChangeShapeType="1"/>
            </p:cNvSpPr>
            <p:nvPr/>
          </p:nvSpPr>
          <p:spPr bwMode="auto">
            <a:xfrm>
              <a:off x="360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53" name="Line 439"/>
            <p:cNvSpPr>
              <a:spLocks noChangeShapeType="1"/>
            </p:cNvSpPr>
            <p:nvPr/>
          </p:nvSpPr>
          <p:spPr bwMode="auto">
            <a:xfrm>
              <a:off x="3600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54" name="Line 440"/>
            <p:cNvSpPr>
              <a:spLocks noChangeShapeType="1"/>
            </p:cNvSpPr>
            <p:nvPr/>
          </p:nvSpPr>
          <p:spPr bwMode="auto">
            <a:xfrm flipV="1">
              <a:off x="374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55" name="Line 441"/>
            <p:cNvSpPr>
              <a:spLocks noChangeShapeType="1"/>
            </p:cNvSpPr>
            <p:nvPr/>
          </p:nvSpPr>
          <p:spPr bwMode="auto">
            <a:xfrm>
              <a:off x="374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56" name="Line 442"/>
            <p:cNvSpPr>
              <a:spLocks noChangeShapeType="1"/>
            </p:cNvSpPr>
            <p:nvPr/>
          </p:nvSpPr>
          <p:spPr bwMode="auto">
            <a:xfrm>
              <a:off x="388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57" name="Line 443"/>
            <p:cNvSpPr>
              <a:spLocks noChangeShapeType="1"/>
            </p:cNvSpPr>
            <p:nvPr/>
          </p:nvSpPr>
          <p:spPr bwMode="auto">
            <a:xfrm>
              <a:off x="3888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58" name="Line 444"/>
            <p:cNvSpPr>
              <a:spLocks noChangeShapeType="1"/>
            </p:cNvSpPr>
            <p:nvPr/>
          </p:nvSpPr>
          <p:spPr bwMode="auto">
            <a:xfrm flipV="1">
              <a:off x="403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59" name="Line 445"/>
            <p:cNvSpPr>
              <a:spLocks noChangeShapeType="1"/>
            </p:cNvSpPr>
            <p:nvPr/>
          </p:nvSpPr>
          <p:spPr bwMode="auto">
            <a:xfrm>
              <a:off x="4032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60" name="Line 446"/>
            <p:cNvSpPr>
              <a:spLocks noChangeShapeType="1"/>
            </p:cNvSpPr>
            <p:nvPr/>
          </p:nvSpPr>
          <p:spPr bwMode="auto">
            <a:xfrm>
              <a:off x="417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61" name="Line 447"/>
            <p:cNvSpPr>
              <a:spLocks noChangeShapeType="1"/>
            </p:cNvSpPr>
            <p:nvPr/>
          </p:nvSpPr>
          <p:spPr bwMode="auto">
            <a:xfrm>
              <a:off x="417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62" name="Line 448"/>
            <p:cNvSpPr>
              <a:spLocks noChangeShapeType="1"/>
            </p:cNvSpPr>
            <p:nvPr/>
          </p:nvSpPr>
          <p:spPr bwMode="auto">
            <a:xfrm flipV="1">
              <a:off x="432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63" name="Line 449"/>
            <p:cNvSpPr>
              <a:spLocks noChangeShapeType="1"/>
            </p:cNvSpPr>
            <p:nvPr/>
          </p:nvSpPr>
          <p:spPr bwMode="auto">
            <a:xfrm>
              <a:off x="4320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64" name="Line 450"/>
            <p:cNvSpPr>
              <a:spLocks noChangeShapeType="1"/>
            </p:cNvSpPr>
            <p:nvPr/>
          </p:nvSpPr>
          <p:spPr bwMode="auto">
            <a:xfrm>
              <a:off x="446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65" name="Line 451"/>
            <p:cNvSpPr>
              <a:spLocks noChangeShapeType="1"/>
            </p:cNvSpPr>
            <p:nvPr/>
          </p:nvSpPr>
          <p:spPr bwMode="auto">
            <a:xfrm>
              <a:off x="4464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66" name="Line 452"/>
            <p:cNvSpPr>
              <a:spLocks noChangeShapeType="1"/>
            </p:cNvSpPr>
            <p:nvPr/>
          </p:nvSpPr>
          <p:spPr bwMode="auto">
            <a:xfrm flipV="1">
              <a:off x="460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67" name="Line 453"/>
            <p:cNvSpPr>
              <a:spLocks noChangeShapeType="1"/>
            </p:cNvSpPr>
            <p:nvPr/>
          </p:nvSpPr>
          <p:spPr bwMode="auto">
            <a:xfrm>
              <a:off x="4608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68" name="Line 454"/>
            <p:cNvSpPr>
              <a:spLocks noChangeShapeType="1"/>
            </p:cNvSpPr>
            <p:nvPr/>
          </p:nvSpPr>
          <p:spPr bwMode="auto">
            <a:xfrm>
              <a:off x="475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69" name="Line 455"/>
            <p:cNvSpPr>
              <a:spLocks noChangeShapeType="1"/>
            </p:cNvSpPr>
            <p:nvPr/>
          </p:nvSpPr>
          <p:spPr bwMode="auto">
            <a:xfrm>
              <a:off x="4752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70" name="Line 456"/>
            <p:cNvSpPr>
              <a:spLocks noChangeShapeType="1"/>
            </p:cNvSpPr>
            <p:nvPr/>
          </p:nvSpPr>
          <p:spPr bwMode="auto">
            <a:xfrm flipV="1">
              <a:off x="489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71" name="Line 457"/>
            <p:cNvSpPr>
              <a:spLocks noChangeShapeType="1"/>
            </p:cNvSpPr>
            <p:nvPr/>
          </p:nvSpPr>
          <p:spPr bwMode="auto">
            <a:xfrm>
              <a:off x="4896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72" name="Line 458"/>
            <p:cNvSpPr>
              <a:spLocks noChangeShapeType="1"/>
            </p:cNvSpPr>
            <p:nvPr/>
          </p:nvSpPr>
          <p:spPr bwMode="auto">
            <a:xfrm>
              <a:off x="50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73" name="Line 459"/>
            <p:cNvSpPr>
              <a:spLocks noChangeShapeType="1"/>
            </p:cNvSpPr>
            <p:nvPr/>
          </p:nvSpPr>
          <p:spPr bwMode="auto">
            <a:xfrm>
              <a:off x="5040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74" name="Line 460"/>
            <p:cNvSpPr>
              <a:spLocks noChangeShapeType="1"/>
            </p:cNvSpPr>
            <p:nvPr/>
          </p:nvSpPr>
          <p:spPr bwMode="auto">
            <a:xfrm flipV="1">
              <a:off x="518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75" name="Line 461"/>
            <p:cNvSpPr>
              <a:spLocks noChangeShapeType="1"/>
            </p:cNvSpPr>
            <p:nvPr/>
          </p:nvSpPr>
          <p:spPr bwMode="auto">
            <a:xfrm>
              <a:off x="518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76" name="Line 462"/>
            <p:cNvSpPr>
              <a:spLocks noChangeShapeType="1"/>
            </p:cNvSpPr>
            <p:nvPr/>
          </p:nvSpPr>
          <p:spPr bwMode="auto">
            <a:xfrm>
              <a:off x="532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77" name="Line 463"/>
            <p:cNvSpPr>
              <a:spLocks noChangeShapeType="1"/>
            </p:cNvSpPr>
            <p:nvPr/>
          </p:nvSpPr>
          <p:spPr bwMode="auto">
            <a:xfrm>
              <a:off x="5328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78" name="Line 464"/>
            <p:cNvSpPr>
              <a:spLocks noChangeShapeType="1"/>
            </p:cNvSpPr>
            <p:nvPr/>
          </p:nvSpPr>
          <p:spPr bwMode="auto">
            <a:xfrm flipV="1">
              <a:off x="547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79" name="Line 465"/>
            <p:cNvSpPr>
              <a:spLocks noChangeShapeType="1"/>
            </p:cNvSpPr>
            <p:nvPr/>
          </p:nvSpPr>
          <p:spPr bwMode="auto">
            <a:xfrm>
              <a:off x="5472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80" name="Line 466"/>
            <p:cNvSpPr>
              <a:spLocks noChangeShapeType="1"/>
            </p:cNvSpPr>
            <p:nvPr/>
          </p:nvSpPr>
          <p:spPr bwMode="auto">
            <a:xfrm>
              <a:off x="56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81" name="Line 467"/>
            <p:cNvSpPr>
              <a:spLocks noChangeShapeType="1"/>
            </p:cNvSpPr>
            <p:nvPr/>
          </p:nvSpPr>
          <p:spPr bwMode="auto">
            <a:xfrm>
              <a:off x="561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559"/>
          <p:cNvGrpSpPr>
            <a:grpSpLocks/>
          </p:cNvGrpSpPr>
          <p:nvPr/>
        </p:nvGrpSpPr>
        <p:grpSpPr bwMode="auto">
          <a:xfrm>
            <a:off x="1600200" y="2533650"/>
            <a:ext cx="7315200" cy="3962400"/>
            <a:chOff x="1008" y="1632"/>
            <a:chExt cx="4608" cy="2496"/>
          </a:xfrm>
        </p:grpSpPr>
        <p:sp>
          <p:nvSpPr>
            <p:cNvPr id="59494" name="Line 469"/>
            <p:cNvSpPr>
              <a:spLocks noChangeShapeType="1"/>
            </p:cNvSpPr>
            <p:nvPr/>
          </p:nvSpPr>
          <p:spPr bwMode="auto">
            <a:xfrm>
              <a:off x="1008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95" name="Line 470"/>
            <p:cNvSpPr>
              <a:spLocks noChangeShapeType="1"/>
            </p:cNvSpPr>
            <p:nvPr/>
          </p:nvSpPr>
          <p:spPr bwMode="auto">
            <a:xfrm>
              <a:off x="1296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96" name="Line 471"/>
            <p:cNvSpPr>
              <a:spLocks noChangeShapeType="1"/>
            </p:cNvSpPr>
            <p:nvPr/>
          </p:nvSpPr>
          <p:spPr bwMode="auto">
            <a:xfrm>
              <a:off x="1584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97" name="Line 472"/>
            <p:cNvSpPr>
              <a:spLocks noChangeShapeType="1"/>
            </p:cNvSpPr>
            <p:nvPr/>
          </p:nvSpPr>
          <p:spPr bwMode="auto">
            <a:xfrm>
              <a:off x="1872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98" name="Line 473"/>
            <p:cNvSpPr>
              <a:spLocks noChangeShapeType="1"/>
            </p:cNvSpPr>
            <p:nvPr/>
          </p:nvSpPr>
          <p:spPr bwMode="auto">
            <a:xfrm>
              <a:off x="2160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99" name="Line 474"/>
            <p:cNvSpPr>
              <a:spLocks noChangeShapeType="1"/>
            </p:cNvSpPr>
            <p:nvPr/>
          </p:nvSpPr>
          <p:spPr bwMode="auto">
            <a:xfrm>
              <a:off x="2448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00" name="Line 475"/>
            <p:cNvSpPr>
              <a:spLocks noChangeShapeType="1"/>
            </p:cNvSpPr>
            <p:nvPr/>
          </p:nvSpPr>
          <p:spPr bwMode="auto">
            <a:xfrm>
              <a:off x="2736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01" name="Line 476"/>
            <p:cNvSpPr>
              <a:spLocks noChangeShapeType="1"/>
            </p:cNvSpPr>
            <p:nvPr/>
          </p:nvSpPr>
          <p:spPr bwMode="auto">
            <a:xfrm>
              <a:off x="3024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02" name="Line 477"/>
            <p:cNvSpPr>
              <a:spLocks noChangeShapeType="1"/>
            </p:cNvSpPr>
            <p:nvPr/>
          </p:nvSpPr>
          <p:spPr bwMode="auto">
            <a:xfrm>
              <a:off x="3312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03" name="Line 478"/>
            <p:cNvSpPr>
              <a:spLocks noChangeShapeType="1"/>
            </p:cNvSpPr>
            <p:nvPr/>
          </p:nvSpPr>
          <p:spPr bwMode="auto">
            <a:xfrm>
              <a:off x="3600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04" name="Line 479"/>
            <p:cNvSpPr>
              <a:spLocks noChangeShapeType="1"/>
            </p:cNvSpPr>
            <p:nvPr/>
          </p:nvSpPr>
          <p:spPr bwMode="auto">
            <a:xfrm>
              <a:off x="3888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05" name="Line 480"/>
            <p:cNvSpPr>
              <a:spLocks noChangeShapeType="1"/>
            </p:cNvSpPr>
            <p:nvPr/>
          </p:nvSpPr>
          <p:spPr bwMode="auto">
            <a:xfrm>
              <a:off x="4176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06" name="Line 481"/>
            <p:cNvSpPr>
              <a:spLocks noChangeShapeType="1"/>
            </p:cNvSpPr>
            <p:nvPr/>
          </p:nvSpPr>
          <p:spPr bwMode="auto">
            <a:xfrm>
              <a:off x="4464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07" name="Line 482"/>
            <p:cNvSpPr>
              <a:spLocks noChangeShapeType="1"/>
            </p:cNvSpPr>
            <p:nvPr/>
          </p:nvSpPr>
          <p:spPr bwMode="auto">
            <a:xfrm>
              <a:off x="4752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08" name="Line 483"/>
            <p:cNvSpPr>
              <a:spLocks noChangeShapeType="1"/>
            </p:cNvSpPr>
            <p:nvPr/>
          </p:nvSpPr>
          <p:spPr bwMode="auto">
            <a:xfrm>
              <a:off x="5040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09" name="Line 484"/>
            <p:cNvSpPr>
              <a:spLocks noChangeShapeType="1"/>
            </p:cNvSpPr>
            <p:nvPr/>
          </p:nvSpPr>
          <p:spPr bwMode="auto">
            <a:xfrm>
              <a:off x="5328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10" name="Line 485"/>
            <p:cNvSpPr>
              <a:spLocks noChangeShapeType="1"/>
            </p:cNvSpPr>
            <p:nvPr/>
          </p:nvSpPr>
          <p:spPr bwMode="auto">
            <a:xfrm>
              <a:off x="5616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522"/>
          <p:cNvGrpSpPr>
            <a:grpSpLocks/>
          </p:cNvGrpSpPr>
          <p:nvPr/>
        </p:nvGrpSpPr>
        <p:grpSpPr bwMode="auto">
          <a:xfrm>
            <a:off x="690563" y="2990850"/>
            <a:ext cx="8453437" cy="396875"/>
            <a:chOff x="435" y="1920"/>
            <a:chExt cx="5325" cy="250"/>
          </a:xfrm>
        </p:grpSpPr>
        <p:sp>
          <p:nvSpPr>
            <p:cNvPr id="59458" name="Text Box 90"/>
            <p:cNvSpPr txBox="1">
              <a:spLocks noChangeArrowheads="1"/>
            </p:cNvSpPr>
            <p:nvPr/>
          </p:nvSpPr>
          <p:spPr bwMode="auto">
            <a:xfrm>
              <a:off x="435" y="1958"/>
              <a:ext cx="2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5E51C1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59459" name="Line 486"/>
            <p:cNvSpPr>
              <a:spLocks noChangeShapeType="1"/>
            </p:cNvSpPr>
            <p:nvPr/>
          </p:nvSpPr>
          <p:spPr bwMode="auto">
            <a:xfrm>
              <a:off x="720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60" name="Line 487"/>
            <p:cNvSpPr>
              <a:spLocks noChangeShapeType="1"/>
            </p:cNvSpPr>
            <p:nvPr/>
          </p:nvSpPr>
          <p:spPr bwMode="auto">
            <a:xfrm flipV="1">
              <a:off x="100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61" name="Line 488"/>
            <p:cNvSpPr>
              <a:spLocks noChangeShapeType="1"/>
            </p:cNvSpPr>
            <p:nvPr/>
          </p:nvSpPr>
          <p:spPr bwMode="auto">
            <a:xfrm>
              <a:off x="1008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62" name="Line 489"/>
            <p:cNvSpPr>
              <a:spLocks noChangeShapeType="1"/>
            </p:cNvSpPr>
            <p:nvPr/>
          </p:nvSpPr>
          <p:spPr bwMode="auto">
            <a:xfrm>
              <a:off x="1296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63" name="Line 490"/>
            <p:cNvSpPr>
              <a:spLocks noChangeShapeType="1"/>
            </p:cNvSpPr>
            <p:nvPr/>
          </p:nvSpPr>
          <p:spPr bwMode="auto">
            <a:xfrm>
              <a:off x="1296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64" name="Line 491"/>
            <p:cNvSpPr>
              <a:spLocks noChangeShapeType="1"/>
            </p:cNvSpPr>
            <p:nvPr/>
          </p:nvSpPr>
          <p:spPr bwMode="auto">
            <a:xfrm flipV="1"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65" name="Line 492"/>
            <p:cNvSpPr>
              <a:spLocks noChangeShapeType="1"/>
            </p:cNvSpPr>
            <p:nvPr/>
          </p:nvSpPr>
          <p:spPr bwMode="auto">
            <a:xfrm>
              <a:off x="1584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66" name="Line 493"/>
            <p:cNvSpPr>
              <a:spLocks noChangeShapeType="1"/>
            </p:cNvSpPr>
            <p:nvPr/>
          </p:nvSpPr>
          <p:spPr bwMode="auto">
            <a:xfrm>
              <a:off x="1872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67" name="Line 494"/>
            <p:cNvSpPr>
              <a:spLocks noChangeShapeType="1"/>
            </p:cNvSpPr>
            <p:nvPr/>
          </p:nvSpPr>
          <p:spPr bwMode="auto">
            <a:xfrm>
              <a:off x="1872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68" name="Line 495"/>
            <p:cNvSpPr>
              <a:spLocks noChangeShapeType="1"/>
            </p:cNvSpPr>
            <p:nvPr/>
          </p:nvSpPr>
          <p:spPr bwMode="auto">
            <a:xfrm flipV="1">
              <a:off x="2160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69" name="Line 496"/>
            <p:cNvSpPr>
              <a:spLocks noChangeShapeType="1"/>
            </p:cNvSpPr>
            <p:nvPr/>
          </p:nvSpPr>
          <p:spPr bwMode="auto">
            <a:xfrm>
              <a:off x="2160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70" name="Line 497"/>
            <p:cNvSpPr>
              <a:spLocks noChangeShapeType="1"/>
            </p:cNvSpPr>
            <p:nvPr/>
          </p:nvSpPr>
          <p:spPr bwMode="auto">
            <a:xfrm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71" name="Line 498"/>
            <p:cNvSpPr>
              <a:spLocks noChangeShapeType="1"/>
            </p:cNvSpPr>
            <p:nvPr/>
          </p:nvSpPr>
          <p:spPr bwMode="auto">
            <a:xfrm>
              <a:off x="2448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72" name="Line 499"/>
            <p:cNvSpPr>
              <a:spLocks noChangeShapeType="1"/>
            </p:cNvSpPr>
            <p:nvPr/>
          </p:nvSpPr>
          <p:spPr bwMode="auto">
            <a:xfrm flipV="1">
              <a:off x="2736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73" name="Line 500"/>
            <p:cNvSpPr>
              <a:spLocks noChangeShapeType="1"/>
            </p:cNvSpPr>
            <p:nvPr/>
          </p:nvSpPr>
          <p:spPr bwMode="auto">
            <a:xfrm>
              <a:off x="273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74" name="Line 501"/>
            <p:cNvSpPr>
              <a:spLocks noChangeShapeType="1"/>
            </p:cNvSpPr>
            <p:nvPr/>
          </p:nvSpPr>
          <p:spPr bwMode="auto">
            <a:xfrm>
              <a:off x="302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75" name="Line 502"/>
            <p:cNvSpPr>
              <a:spLocks noChangeShapeType="1"/>
            </p:cNvSpPr>
            <p:nvPr/>
          </p:nvSpPr>
          <p:spPr bwMode="auto">
            <a:xfrm flipV="1">
              <a:off x="3312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76" name="Line 503"/>
            <p:cNvSpPr>
              <a:spLocks noChangeShapeType="1"/>
            </p:cNvSpPr>
            <p:nvPr/>
          </p:nvSpPr>
          <p:spPr bwMode="auto">
            <a:xfrm>
              <a:off x="3312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77" name="Line 504"/>
            <p:cNvSpPr>
              <a:spLocks noChangeShapeType="1"/>
            </p:cNvSpPr>
            <p:nvPr/>
          </p:nvSpPr>
          <p:spPr bwMode="auto">
            <a:xfrm>
              <a:off x="3600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78" name="Line 505"/>
            <p:cNvSpPr>
              <a:spLocks noChangeShapeType="1"/>
            </p:cNvSpPr>
            <p:nvPr/>
          </p:nvSpPr>
          <p:spPr bwMode="auto">
            <a:xfrm>
              <a:off x="3600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79" name="Line 506"/>
            <p:cNvSpPr>
              <a:spLocks noChangeShapeType="1"/>
            </p:cNvSpPr>
            <p:nvPr/>
          </p:nvSpPr>
          <p:spPr bwMode="auto">
            <a:xfrm flipV="1">
              <a:off x="388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80" name="Line 507"/>
            <p:cNvSpPr>
              <a:spLocks noChangeShapeType="1"/>
            </p:cNvSpPr>
            <p:nvPr/>
          </p:nvSpPr>
          <p:spPr bwMode="auto">
            <a:xfrm>
              <a:off x="3888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81" name="Line 508"/>
            <p:cNvSpPr>
              <a:spLocks noChangeShapeType="1"/>
            </p:cNvSpPr>
            <p:nvPr/>
          </p:nvSpPr>
          <p:spPr bwMode="auto">
            <a:xfrm>
              <a:off x="4176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82" name="Line 509"/>
            <p:cNvSpPr>
              <a:spLocks noChangeShapeType="1"/>
            </p:cNvSpPr>
            <p:nvPr/>
          </p:nvSpPr>
          <p:spPr bwMode="auto">
            <a:xfrm>
              <a:off x="4176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83" name="Line 510"/>
            <p:cNvSpPr>
              <a:spLocks noChangeShapeType="1"/>
            </p:cNvSpPr>
            <p:nvPr/>
          </p:nvSpPr>
          <p:spPr bwMode="auto">
            <a:xfrm flipV="1">
              <a:off x="446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84" name="Line 511"/>
            <p:cNvSpPr>
              <a:spLocks noChangeShapeType="1"/>
            </p:cNvSpPr>
            <p:nvPr/>
          </p:nvSpPr>
          <p:spPr bwMode="auto">
            <a:xfrm>
              <a:off x="4464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85" name="Line 512"/>
            <p:cNvSpPr>
              <a:spLocks noChangeShapeType="1"/>
            </p:cNvSpPr>
            <p:nvPr/>
          </p:nvSpPr>
          <p:spPr bwMode="auto">
            <a:xfrm>
              <a:off x="4752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86" name="Line 513"/>
            <p:cNvSpPr>
              <a:spLocks noChangeShapeType="1"/>
            </p:cNvSpPr>
            <p:nvPr/>
          </p:nvSpPr>
          <p:spPr bwMode="auto">
            <a:xfrm>
              <a:off x="4752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87" name="Line 514"/>
            <p:cNvSpPr>
              <a:spLocks noChangeShapeType="1"/>
            </p:cNvSpPr>
            <p:nvPr/>
          </p:nvSpPr>
          <p:spPr bwMode="auto">
            <a:xfrm flipV="1">
              <a:off x="5040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88" name="Line 515"/>
            <p:cNvSpPr>
              <a:spLocks noChangeShapeType="1"/>
            </p:cNvSpPr>
            <p:nvPr/>
          </p:nvSpPr>
          <p:spPr bwMode="auto">
            <a:xfrm>
              <a:off x="5040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89" name="Line 516"/>
            <p:cNvSpPr>
              <a:spLocks noChangeShapeType="1"/>
            </p:cNvSpPr>
            <p:nvPr/>
          </p:nvSpPr>
          <p:spPr bwMode="auto">
            <a:xfrm>
              <a:off x="532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90" name="Line 517"/>
            <p:cNvSpPr>
              <a:spLocks noChangeShapeType="1"/>
            </p:cNvSpPr>
            <p:nvPr/>
          </p:nvSpPr>
          <p:spPr bwMode="auto">
            <a:xfrm>
              <a:off x="3024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91" name="Line 518"/>
            <p:cNvSpPr>
              <a:spLocks noChangeShapeType="1"/>
            </p:cNvSpPr>
            <p:nvPr/>
          </p:nvSpPr>
          <p:spPr bwMode="auto">
            <a:xfrm>
              <a:off x="5328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92" name="Line 520"/>
            <p:cNvSpPr>
              <a:spLocks noChangeShapeType="1"/>
            </p:cNvSpPr>
            <p:nvPr/>
          </p:nvSpPr>
          <p:spPr bwMode="auto">
            <a:xfrm flipV="1">
              <a:off x="5616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93" name="Line 521"/>
            <p:cNvSpPr>
              <a:spLocks noChangeShapeType="1"/>
            </p:cNvSpPr>
            <p:nvPr/>
          </p:nvSpPr>
          <p:spPr bwMode="auto">
            <a:xfrm>
              <a:off x="5616" y="19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" name="Group 551"/>
          <p:cNvGrpSpPr>
            <a:grpSpLocks/>
          </p:cNvGrpSpPr>
          <p:nvPr/>
        </p:nvGrpSpPr>
        <p:grpSpPr bwMode="auto">
          <a:xfrm>
            <a:off x="690563" y="3752850"/>
            <a:ext cx="8301037" cy="400050"/>
            <a:chOff x="435" y="2400"/>
            <a:chExt cx="5229" cy="252"/>
          </a:xfrm>
        </p:grpSpPr>
        <p:sp>
          <p:nvSpPr>
            <p:cNvPr id="59440" name="Text Box 128"/>
            <p:cNvSpPr txBox="1">
              <a:spLocks noChangeArrowheads="1"/>
            </p:cNvSpPr>
            <p:nvPr/>
          </p:nvSpPr>
          <p:spPr bwMode="auto">
            <a:xfrm>
              <a:off x="435" y="2440"/>
              <a:ext cx="2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5E51C1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59441" name="Line 523"/>
            <p:cNvSpPr>
              <a:spLocks noChangeShapeType="1"/>
            </p:cNvSpPr>
            <p:nvPr/>
          </p:nvSpPr>
          <p:spPr bwMode="auto">
            <a:xfrm>
              <a:off x="768" y="259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42" name="Line 524"/>
            <p:cNvSpPr>
              <a:spLocks noChangeShapeType="1"/>
            </p:cNvSpPr>
            <p:nvPr/>
          </p:nvSpPr>
          <p:spPr bwMode="auto">
            <a:xfrm flipV="1">
              <a:off x="129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43" name="Line 525"/>
            <p:cNvSpPr>
              <a:spLocks noChangeShapeType="1"/>
            </p:cNvSpPr>
            <p:nvPr/>
          </p:nvSpPr>
          <p:spPr bwMode="auto">
            <a:xfrm>
              <a:off x="1296" y="24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44" name="Line 526"/>
            <p:cNvSpPr>
              <a:spLocks noChangeShapeType="1"/>
            </p:cNvSpPr>
            <p:nvPr/>
          </p:nvSpPr>
          <p:spPr bwMode="auto">
            <a:xfrm>
              <a:off x="187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45" name="Line 527"/>
            <p:cNvSpPr>
              <a:spLocks noChangeShapeType="1"/>
            </p:cNvSpPr>
            <p:nvPr/>
          </p:nvSpPr>
          <p:spPr bwMode="auto">
            <a:xfrm>
              <a:off x="1872" y="25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46" name="Line 528"/>
            <p:cNvSpPr>
              <a:spLocks noChangeShapeType="1"/>
            </p:cNvSpPr>
            <p:nvPr/>
          </p:nvSpPr>
          <p:spPr bwMode="auto">
            <a:xfrm flipV="1">
              <a:off x="24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47" name="Line 529"/>
            <p:cNvSpPr>
              <a:spLocks noChangeShapeType="1"/>
            </p:cNvSpPr>
            <p:nvPr/>
          </p:nvSpPr>
          <p:spPr bwMode="auto">
            <a:xfrm>
              <a:off x="2448" y="24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48" name="Line 530"/>
            <p:cNvSpPr>
              <a:spLocks noChangeShapeType="1"/>
            </p:cNvSpPr>
            <p:nvPr/>
          </p:nvSpPr>
          <p:spPr bwMode="auto">
            <a:xfrm>
              <a:off x="3024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49" name="Line 531"/>
            <p:cNvSpPr>
              <a:spLocks noChangeShapeType="1"/>
            </p:cNvSpPr>
            <p:nvPr/>
          </p:nvSpPr>
          <p:spPr bwMode="auto">
            <a:xfrm>
              <a:off x="3024" y="25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50" name="Line 532"/>
            <p:cNvSpPr>
              <a:spLocks noChangeShapeType="1"/>
            </p:cNvSpPr>
            <p:nvPr/>
          </p:nvSpPr>
          <p:spPr bwMode="auto">
            <a:xfrm flipV="1">
              <a:off x="360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51" name="Line 533"/>
            <p:cNvSpPr>
              <a:spLocks noChangeShapeType="1"/>
            </p:cNvSpPr>
            <p:nvPr/>
          </p:nvSpPr>
          <p:spPr bwMode="auto">
            <a:xfrm>
              <a:off x="3600" y="24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52" name="Line 534"/>
            <p:cNvSpPr>
              <a:spLocks noChangeShapeType="1"/>
            </p:cNvSpPr>
            <p:nvPr/>
          </p:nvSpPr>
          <p:spPr bwMode="auto">
            <a:xfrm>
              <a:off x="417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53" name="Line 535"/>
            <p:cNvSpPr>
              <a:spLocks noChangeShapeType="1"/>
            </p:cNvSpPr>
            <p:nvPr/>
          </p:nvSpPr>
          <p:spPr bwMode="auto">
            <a:xfrm>
              <a:off x="4176" y="25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54" name="Line 536"/>
            <p:cNvSpPr>
              <a:spLocks noChangeShapeType="1"/>
            </p:cNvSpPr>
            <p:nvPr/>
          </p:nvSpPr>
          <p:spPr bwMode="auto">
            <a:xfrm flipV="1">
              <a:off x="475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55" name="Line 537"/>
            <p:cNvSpPr>
              <a:spLocks noChangeShapeType="1"/>
            </p:cNvSpPr>
            <p:nvPr/>
          </p:nvSpPr>
          <p:spPr bwMode="auto">
            <a:xfrm>
              <a:off x="4752" y="24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56" name="Line 538"/>
            <p:cNvSpPr>
              <a:spLocks noChangeShapeType="1"/>
            </p:cNvSpPr>
            <p:nvPr/>
          </p:nvSpPr>
          <p:spPr bwMode="auto">
            <a:xfrm>
              <a:off x="532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57" name="Line 540"/>
            <p:cNvSpPr>
              <a:spLocks noChangeShapeType="1"/>
            </p:cNvSpPr>
            <p:nvPr/>
          </p:nvSpPr>
          <p:spPr bwMode="auto">
            <a:xfrm>
              <a:off x="5328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552"/>
          <p:cNvGrpSpPr>
            <a:grpSpLocks/>
          </p:cNvGrpSpPr>
          <p:nvPr/>
        </p:nvGrpSpPr>
        <p:grpSpPr bwMode="auto">
          <a:xfrm>
            <a:off x="690563" y="4438650"/>
            <a:ext cx="8301037" cy="481013"/>
            <a:chOff x="435" y="2832"/>
            <a:chExt cx="5229" cy="303"/>
          </a:xfrm>
        </p:grpSpPr>
        <p:sp>
          <p:nvSpPr>
            <p:cNvPr id="59430" name="Text Box 129"/>
            <p:cNvSpPr txBox="1">
              <a:spLocks noChangeArrowheads="1"/>
            </p:cNvSpPr>
            <p:nvPr/>
          </p:nvSpPr>
          <p:spPr bwMode="auto">
            <a:xfrm>
              <a:off x="435" y="2923"/>
              <a:ext cx="2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5E51C1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59431" name="Line 542"/>
            <p:cNvSpPr>
              <a:spLocks noChangeShapeType="1"/>
            </p:cNvSpPr>
            <p:nvPr/>
          </p:nvSpPr>
          <p:spPr bwMode="auto">
            <a:xfrm>
              <a:off x="768" y="302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32" name="Line 543"/>
            <p:cNvSpPr>
              <a:spLocks noChangeShapeType="1"/>
            </p:cNvSpPr>
            <p:nvPr/>
          </p:nvSpPr>
          <p:spPr bwMode="auto">
            <a:xfrm flipV="1">
              <a:off x="1872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33" name="Line 544"/>
            <p:cNvSpPr>
              <a:spLocks noChangeShapeType="1"/>
            </p:cNvSpPr>
            <p:nvPr/>
          </p:nvSpPr>
          <p:spPr bwMode="auto">
            <a:xfrm>
              <a:off x="1872" y="28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34" name="Line 545"/>
            <p:cNvSpPr>
              <a:spLocks noChangeShapeType="1"/>
            </p:cNvSpPr>
            <p:nvPr/>
          </p:nvSpPr>
          <p:spPr bwMode="auto">
            <a:xfrm>
              <a:off x="3024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35" name="Line 546"/>
            <p:cNvSpPr>
              <a:spLocks noChangeShapeType="1"/>
            </p:cNvSpPr>
            <p:nvPr/>
          </p:nvSpPr>
          <p:spPr bwMode="auto">
            <a:xfrm>
              <a:off x="3024" y="302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36" name="Line 547"/>
            <p:cNvSpPr>
              <a:spLocks noChangeShapeType="1"/>
            </p:cNvSpPr>
            <p:nvPr/>
          </p:nvSpPr>
          <p:spPr bwMode="auto">
            <a:xfrm flipV="1">
              <a:off x="417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37" name="Line 548"/>
            <p:cNvSpPr>
              <a:spLocks noChangeShapeType="1"/>
            </p:cNvSpPr>
            <p:nvPr/>
          </p:nvSpPr>
          <p:spPr bwMode="auto">
            <a:xfrm>
              <a:off x="4176" y="28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38" name="Line 549"/>
            <p:cNvSpPr>
              <a:spLocks noChangeShapeType="1"/>
            </p:cNvSpPr>
            <p:nvPr/>
          </p:nvSpPr>
          <p:spPr bwMode="auto">
            <a:xfrm>
              <a:off x="5328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39" name="Line 550"/>
            <p:cNvSpPr>
              <a:spLocks noChangeShapeType="1"/>
            </p:cNvSpPr>
            <p:nvPr/>
          </p:nvSpPr>
          <p:spPr bwMode="auto">
            <a:xfrm>
              <a:off x="5328" y="30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560"/>
          <p:cNvGrpSpPr>
            <a:grpSpLocks/>
          </p:cNvGrpSpPr>
          <p:nvPr/>
        </p:nvGrpSpPr>
        <p:grpSpPr bwMode="auto">
          <a:xfrm>
            <a:off x="690563" y="5200650"/>
            <a:ext cx="8301037" cy="381000"/>
            <a:chOff x="435" y="3312"/>
            <a:chExt cx="5229" cy="240"/>
          </a:xfrm>
        </p:grpSpPr>
        <p:sp>
          <p:nvSpPr>
            <p:cNvPr id="59423" name="Line 554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24" name="Line 555"/>
            <p:cNvSpPr>
              <a:spLocks noChangeShapeType="1"/>
            </p:cNvSpPr>
            <p:nvPr/>
          </p:nvSpPr>
          <p:spPr bwMode="auto">
            <a:xfrm>
              <a:off x="3024" y="33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25" name="Line 556"/>
            <p:cNvSpPr>
              <a:spLocks noChangeShapeType="1"/>
            </p:cNvSpPr>
            <p:nvPr/>
          </p:nvSpPr>
          <p:spPr bwMode="auto">
            <a:xfrm>
              <a:off x="532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9426" name="Group 558"/>
            <p:cNvGrpSpPr>
              <a:grpSpLocks/>
            </p:cNvGrpSpPr>
            <p:nvPr/>
          </p:nvGrpSpPr>
          <p:grpSpPr bwMode="auto">
            <a:xfrm>
              <a:off x="435" y="3336"/>
              <a:ext cx="5229" cy="216"/>
              <a:chOff x="435" y="3336"/>
              <a:chExt cx="5229" cy="216"/>
            </a:xfrm>
          </p:grpSpPr>
          <p:sp>
            <p:nvSpPr>
              <p:cNvPr id="59427" name="Text Box 130"/>
              <p:cNvSpPr txBox="1">
                <a:spLocks noChangeArrowheads="1"/>
              </p:cNvSpPr>
              <p:nvPr/>
            </p:nvSpPr>
            <p:spPr bwMode="auto">
              <a:xfrm>
                <a:off x="435" y="3336"/>
                <a:ext cx="2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 b="1">
                    <a:solidFill>
                      <a:srgbClr val="5E51C1"/>
                    </a:solidFill>
                  </a:rPr>
                  <a:t>D</a:t>
                </a:r>
                <a:endParaRPr lang="en-US" sz="2000"/>
              </a:p>
            </p:txBody>
          </p:sp>
          <p:sp>
            <p:nvSpPr>
              <p:cNvPr id="59428" name="Line 553"/>
              <p:cNvSpPr>
                <a:spLocks noChangeShapeType="1"/>
              </p:cNvSpPr>
              <p:nvPr/>
            </p:nvSpPr>
            <p:spPr bwMode="auto">
              <a:xfrm>
                <a:off x="768" y="3552"/>
                <a:ext cx="2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429" name="Line 557"/>
              <p:cNvSpPr>
                <a:spLocks noChangeShapeType="1"/>
              </p:cNvSpPr>
              <p:nvPr/>
            </p:nvSpPr>
            <p:spPr bwMode="auto">
              <a:xfrm>
                <a:off x="5328" y="35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97841" name="Text Box 561"/>
          <p:cNvSpPr txBox="1">
            <a:spLocks noChangeArrowheads="1"/>
          </p:cNvSpPr>
          <p:nvPr/>
        </p:nvSpPr>
        <p:spPr bwMode="auto">
          <a:xfrm>
            <a:off x="8382000" y="5729288"/>
            <a:ext cx="762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FF3300"/>
                </a:solidFill>
              </a:rPr>
              <a:t>0000**</a:t>
            </a:r>
            <a:endParaRPr lang="en-US" sz="1200"/>
          </a:p>
        </p:txBody>
      </p:sp>
      <p:sp>
        <p:nvSpPr>
          <p:cNvPr id="59420" name="Text Box 562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  <p:sp>
        <p:nvSpPr>
          <p:cNvPr id="97843" name="Text Box 563"/>
          <p:cNvSpPr txBox="1">
            <a:spLocks noChangeArrowheads="1"/>
          </p:cNvSpPr>
          <p:nvPr/>
        </p:nvSpPr>
        <p:spPr bwMode="auto">
          <a:xfrm>
            <a:off x="0" y="292417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LSB</a:t>
            </a:r>
            <a:endParaRPr lang="en-US" sz="2000"/>
          </a:p>
        </p:txBody>
      </p:sp>
      <p:sp>
        <p:nvSpPr>
          <p:cNvPr id="97844" name="Text Box 564"/>
          <p:cNvSpPr txBox="1">
            <a:spLocks noChangeArrowheads="1"/>
          </p:cNvSpPr>
          <p:nvPr/>
        </p:nvSpPr>
        <p:spPr bwMode="auto">
          <a:xfrm>
            <a:off x="0" y="5300663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MSB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40" grpId="0" autoUpdateAnimBg="0"/>
      <p:bldP spid="97546" grpId="0" autoUpdateAnimBg="0"/>
      <p:bldP spid="97648" grpId="0" autoUpdateAnimBg="0"/>
      <p:bldP spid="97649" grpId="0" autoUpdateAnimBg="0"/>
      <p:bldP spid="97650" grpId="0" autoUpdateAnimBg="0"/>
      <p:bldP spid="97651" grpId="0" autoUpdateAnimBg="0"/>
      <p:bldP spid="97652" grpId="0" autoUpdateAnimBg="0"/>
      <p:bldP spid="97653" grpId="0" autoUpdateAnimBg="0"/>
      <p:bldP spid="97654" grpId="0" autoUpdateAnimBg="0"/>
      <p:bldP spid="97655" grpId="0" autoUpdateAnimBg="0"/>
      <p:bldP spid="97656" grpId="0" autoUpdateAnimBg="0"/>
      <p:bldP spid="97657" grpId="0" autoUpdateAnimBg="0"/>
      <p:bldP spid="97659" grpId="0" autoUpdateAnimBg="0"/>
      <p:bldP spid="97660" grpId="0" autoUpdateAnimBg="0"/>
      <p:bldP spid="97661" grpId="0" autoUpdateAnimBg="0"/>
      <p:bldP spid="97662" grpId="0" autoUpdateAnimBg="0"/>
      <p:bldP spid="97841" grpId="0" autoUpdateAnimBg="0"/>
      <p:bldP spid="97843" grpId="0" autoUpdateAnimBg="0"/>
      <p:bldP spid="9784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164482-D767-4189-9424-CDDEFBB2DC7C}" type="slidenum">
              <a:rPr lang="en-GB" smtClean="0"/>
              <a:pPr/>
              <a:t>15</a:t>
            </a:fld>
            <a:endParaRPr lang="en-GB" sz="1400" smtClean="0"/>
          </a:p>
        </p:txBody>
      </p:sp>
      <p:sp>
        <p:nvSpPr>
          <p:cNvPr id="60420" name="Text Box 15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1620838" y="1544638"/>
            <a:ext cx="6075362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 algn="l">
              <a:defRPr/>
            </a:pPr>
            <a:r>
              <a:rPr lang="en-US" sz="2400" b="1" dirty="0">
                <a:solidFill>
                  <a:srgbClr val="0C0B0A"/>
                </a:solidFill>
              </a:rPr>
              <a:t>In the previous e.g.</a:t>
            </a:r>
          </a:p>
          <a:p>
            <a:pPr marL="292100" indent="-292100" algn="l">
              <a:defRPr/>
            </a:pPr>
            <a:r>
              <a:rPr lang="en-US" sz="2400" b="1" dirty="0">
                <a:solidFill>
                  <a:srgbClr val="0C0B0A"/>
                </a:solidFill>
              </a:rPr>
              <a:t>Mod number = </a:t>
            </a:r>
            <a:r>
              <a:rPr lang="en-US" sz="2400" b="1" dirty="0">
                <a:solidFill>
                  <a:srgbClr val="009900"/>
                </a:solidFill>
              </a:rPr>
              <a:t>16 </a:t>
            </a:r>
            <a:r>
              <a:rPr lang="en-US" sz="2400" b="1" dirty="0">
                <a:solidFill>
                  <a:srgbClr val="0C0B0A"/>
                </a:solidFill>
              </a:rPr>
              <a:t>which is</a:t>
            </a:r>
            <a:r>
              <a:rPr lang="en-US" sz="2400" b="1" dirty="0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</a:t>
            </a:r>
            <a:r>
              <a:rPr lang="en-US" sz="2400" b="1" baseline="30000" dirty="0">
                <a:solidFill>
                  <a:srgbClr val="FF0000"/>
                </a:solidFill>
              </a:rPr>
              <a:t>4</a:t>
            </a:r>
          </a:p>
          <a:p>
            <a:pPr marL="292100" indent="-292100" algn="l">
              <a:defRPr/>
            </a:pPr>
            <a:r>
              <a:rPr lang="en-US" sz="2400" b="1" dirty="0">
                <a:solidFill>
                  <a:srgbClr val="0C0B0A"/>
                </a:solidFill>
              </a:rPr>
              <a:t>Where </a:t>
            </a:r>
            <a:r>
              <a:rPr lang="en-US" sz="2400" b="1" dirty="0">
                <a:solidFill>
                  <a:srgbClr val="FF0000"/>
                </a:solidFill>
              </a:rPr>
              <a:t>4</a:t>
            </a:r>
            <a:r>
              <a:rPr lang="en-US" sz="2400" b="1" dirty="0">
                <a:solidFill>
                  <a:srgbClr val="0C0B0A"/>
                </a:solidFill>
              </a:rPr>
              <a:t> is the number of FFs</a:t>
            </a:r>
          </a:p>
          <a:p>
            <a:pPr marL="292100" indent="-292100" algn="l">
              <a:defRPr/>
            </a:pPr>
            <a:r>
              <a:rPr lang="en-US" sz="2400" b="1" dirty="0">
                <a:solidFill>
                  <a:srgbClr val="0C0B0A"/>
                </a:solidFill>
              </a:rPr>
              <a:t>i.e. The counter has </a:t>
            </a:r>
            <a:r>
              <a:rPr lang="en-US" sz="2400" b="1" dirty="0">
                <a:solidFill>
                  <a:srgbClr val="009900"/>
                </a:solidFill>
              </a:rPr>
              <a:t>16</a:t>
            </a:r>
            <a:r>
              <a:rPr lang="en-US" sz="2400" b="1" dirty="0">
                <a:solidFill>
                  <a:srgbClr val="0C0B0A"/>
                </a:solidFill>
              </a:rPr>
              <a:t> states, it counts from</a:t>
            </a:r>
          </a:p>
          <a:p>
            <a:pPr marL="292100" indent="-292100" algn="l">
              <a:defRPr/>
            </a:pPr>
            <a:r>
              <a:rPr lang="en-US" sz="2400" b="1" dirty="0">
                <a:solidFill>
                  <a:srgbClr val="0C0B0A"/>
                </a:solidFill>
              </a:rPr>
              <a:t>      </a:t>
            </a:r>
            <a:r>
              <a:rPr lang="en-US" sz="2400" b="1" dirty="0">
                <a:solidFill>
                  <a:srgbClr val="0033CC"/>
                </a:solidFill>
              </a:rPr>
              <a:t>0</a:t>
            </a:r>
            <a:r>
              <a:rPr lang="en-US" sz="2400" b="1" dirty="0">
                <a:solidFill>
                  <a:srgbClr val="0C0B0A"/>
                </a:solidFill>
              </a:rPr>
              <a:t> to </a:t>
            </a:r>
            <a:r>
              <a:rPr lang="en-US" sz="2400" b="1" dirty="0">
                <a:solidFill>
                  <a:srgbClr val="0033CC"/>
                </a:solidFill>
              </a:rPr>
              <a:t>2</a:t>
            </a:r>
            <a:r>
              <a:rPr lang="en-US" sz="2400" b="1" baseline="30000" dirty="0">
                <a:solidFill>
                  <a:srgbClr val="FF0000"/>
                </a:solidFill>
              </a:rPr>
              <a:t>4</a:t>
            </a:r>
            <a:r>
              <a:rPr lang="en-US" sz="2400" b="1" dirty="0">
                <a:solidFill>
                  <a:srgbClr val="0033CC"/>
                </a:solidFill>
              </a:rPr>
              <a:t>-1</a:t>
            </a:r>
            <a:r>
              <a:rPr lang="en-US" sz="2400" b="1" dirty="0">
                <a:solidFill>
                  <a:srgbClr val="0C0B0A"/>
                </a:solidFill>
              </a:rPr>
              <a:t> (or 0 </a:t>
            </a:r>
            <a:r>
              <a:rPr lang="en-US" sz="2400" b="1" dirty="0">
                <a:solidFill>
                  <a:srgbClr val="0033CC"/>
                </a:solidFill>
              </a:rPr>
              <a:t>to 15</a:t>
            </a:r>
            <a:r>
              <a:rPr lang="en-US" sz="2400" b="1" dirty="0">
                <a:solidFill>
                  <a:srgbClr val="0C0B0A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65BAC-5650-44BF-A577-29794C7F50D7}" type="slidenum">
              <a:rPr lang="en-GB" smtClean="0"/>
              <a:pPr/>
              <a:t>16</a:t>
            </a:fld>
            <a:endParaRPr lang="en-GB" sz="1400" smtClean="0"/>
          </a:p>
        </p:txBody>
      </p:sp>
      <p:sp>
        <p:nvSpPr>
          <p:cNvPr id="354306" name="Text Box 2"/>
          <p:cNvSpPr txBox="1">
            <a:spLocks noChangeArrowheads="1"/>
          </p:cNvSpPr>
          <p:nvPr/>
        </p:nvSpPr>
        <p:spPr bwMode="auto">
          <a:xfrm>
            <a:off x="998538" y="1677988"/>
            <a:ext cx="716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2100" indent="-292100" algn="l"/>
            <a:r>
              <a:rPr lang="en-US" sz="3200" b="1">
                <a:solidFill>
                  <a:srgbClr val="0C0B0A"/>
                </a:solidFill>
              </a:rPr>
              <a:t>The counters in our examples are ALL –</a:t>
            </a:r>
            <a:r>
              <a:rPr lang="en-US" sz="3200" b="1"/>
              <a:t> </a:t>
            </a:r>
            <a:r>
              <a:rPr lang="en-US" sz="3200" b="1">
                <a:solidFill>
                  <a:srgbClr val="D80000"/>
                </a:solidFill>
              </a:rPr>
              <a:t>Asynchoronous (Ripple) counters</a:t>
            </a:r>
          </a:p>
        </p:txBody>
      </p:sp>
      <p:sp>
        <p:nvSpPr>
          <p:cNvPr id="61445" name="Text Box 3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911225" y="3302000"/>
            <a:ext cx="7162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2100" indent="-292100" algn="l"/>
            <a:r>
              <a:rPr lang="en-US" sz="2400" b="1">
                <a:solidFill>
                  <a:srgbClr val="0C0B0A"/>
                </a:solidFill>
              </a:rPr>
              <a:t>In </a:t>
            </a:r>
            <a:r>
              <a:rPr lang="en-US" sz="2400" b="1">
                <a:solidFill>
                  <a:srgbClr val="D80000"/>
                </a:solidFill>
              </a:rPr>
              <a:t>Asynchoronous counters,</a:t>
            </a:r>
          </a:p>
          <a:p>
            <a:pPr marL="292100" indent="-292100" algn="l"/>
            <a:r>
              <a:rPr lang="en-US" sz="2400" b="1">
                <a:solidFill>
                  <a:srgbClr val="0C0B0A"/>
                </a:solidFill>
              </a:rPr>
              <a:t>Each FF output drives the CLK input of the next FF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/>
      <p:bldP spid="3543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8C940C-EE5D-47D5-AE8D-D4E468AB132D}" type="slidenum">
              <a:rPr lang="en-GB" smtClean="0"/>
              <a:pPr/>
              <a:t>17</a:t>
            </a:fld>
            <a:endParaRPr lang="en-GB" sz="1400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66800"/>
            <a:ext cx="8062912" cy="1225550"/>
          </a:xfrm>
        </p:spPr>
        <p:txBody>
          <a:bodyPr/>
          <a:lstStyle/>
          <a:p>
            <a:pPr algn="ctr" eaLnBrk="1" hangingPunct="1">
              <a:lnSpc>
                <a:spcPct val="70000"/>
              </a:lnSpc>
            </a:pPr>
            <a:r>
              <a:rPr lang="en-GB" sz="3200" b="1" smtClean="0">
                <a:solidFill>
                  <a:srgbClr val="009900"/>
                </a:solidFill>
              </a:rPr>
              <a:t>A</a:t>
            </a:r>
            <a:r>
              <a:rPr lang="en-GB" sz="3200" b="1" smtClean="0">
                <a:solidFill>
                  <a:srgbClr val="D80000"/>
                </a:solidFill>
              </a:rPr>
              <a:t>synchoronous</a:t>
            </a:r>
            <a:r>
              <a:rPr lang="en-GB" sz="3200" b="1" smtClean="0">
                <a:solidFill>
                  <a:srgbClr val="786DCB"/>
                </a:solidFill>
              </a:rPr>
              <a:t> (ripple) counters</a:t>
            </a:r>
            <a:br>
              <a:rPr lang="en-GB" sz="3200" b="1" smtClean="0">
                <a:solidFill>
                  <a:srgbClr val="786DCB"/>
                </a:solidFill>
              </a:rPr>
            </a:br>
            <a:r>
              <a:rPr lang="en-GB" sz="3200" b="1" smtClean="0">
                <a:solidFill>
                  <a:srgbClr val="009900"/>
                </a:solidFill>
              </a:rPr>
              <a:t>vs</a:t>
            </a:r>
            <a:r>
              <a:rPr lang="en-GB" sz="3200" b="1" smtClean="0">
                <a:solidFill>
                  <a:srgbClr val="786DCB"/>
                </a:solidFill>
              </a:rPr>
              <a:t/>
            </a:r>
            <a:br>
              <a:rPr lang="en-GB" sz="3200" b="1" smtClean="0">
                <a:solidFill>
                  <a:srgbClr val="786DCB"/>
                </a:solidFill>
              </a:rPr>
            </a:br>
            <a:r>
              <a:rPr lang="en-GB" sz="3200" b="1" smtClean="0">
                <a:solidFill>
                  <a:srgbClr val="D80000"/>
                </a:solidFill>
              </a:rPr>
              <a:t>Synchoronous</a:t>
            </a:r>
            <a:r>
              <a:rPr lang="en-GB" sz="3200" b="1" smtClean="0">
                <a:solidFill>
                  <a:srgbClr val="786DCB"/>
                </a:solidFill>
              </a:rPr>
              <a:t> counters</a:t>
            </a: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187450" y="2708275"/>
            <a:ext cx="716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2100" indent="-292100" algn="l">
              <a:buFontTx/>
              <a:buChar char="•"/>
            </a:pPr>
            <a:r>
              <a:rPr lang="en-US" sz="2800" b="1">
                <a:solidFill>
                  <a:srgbClr val="009900"/>
                </a:solidFill>
              </a:rPr>
              <a:t>A</a:t>
            </a:r>
            <a:r>
              <a:rPr lang="en-US" sz="2800" b="1">
                <a:solidFill>
                  <a:srgbClr val="D80000"/>
                </a:solidFill>
              </a:rPr>
              <a:t>synchoronous</a:t>
            </a:r>
            <a:r>
              <a:rPr lang="en-US" sz="2400" b="1">
                <a:solidFill>
                  <a:srgbClr val="D80000"/>
                </a:solidFill>
              </a:rPr>
              <a:t> </a:t>
            </a:r>
            <a:r>
              <a:rPr lang="en-US" sz="2400" b="1">
                <a:solidFill>
                  <a:srgbClr val="D80000"/>
                </a:solidFill>
                <a:sym typeface="Wingdings" pitchFamily="2" charset="2"/>
              </a:rPr>
              <a:t></a:t>
            </a:r>
            <a:r>
              <a:rPr lang="en-US"/>
              <a:t> </a:t>
            </a:r>
            <a:r>
              <a:rPr lang="en-US" sz="2800">
                <a:solidFill>
                  <a:srgbClr val="0C0B0A"/>
                </a:solidFill>
              </a:rPr>
              <a:t>Each FF output drives the CLK input of the next FF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248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2100" indent="-292100" algn="l">
              <a:buFontTx/>
              <a:buChar char="•"/>
            </a:pPr>
            <a:r>
              <a:rPr lang="en-US" sz="2800" b="1">
                <a:solidFill>
                  <a:srgbClr val="D80000"/>
                </a:solidFill>
              </a:rPr>
              <a:t>Synchoronous </a:t>
            </a:r>
            <a:r>
              <a:rPr lang="en-US" sz="2800" b="1">
                <a:solidFill>
                  <a:srgbClr val="D80000"/>
                </a:solidFill>
                <a:sym typeface="Wingdings" pitchFamily="2" charset="2"/>
              </a:rPr>
              <a:t> </a:t>
            </a:r>
            <a:r>
              <a:rPr lang="en-US" sz="2800">
                <a:solidFill>
                  <a:srgbClr val="0C0B0A"/>
                </a:solidFill>
              </a:rPr>
              <a:t>The same CLK input drives all the FF</a:t>
            </a:r>
          </a:p>
        </p:txBody>
      </p:sp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/>
      <p:bldP spid="3532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805D6-9C4B-4EBA-8336-C6115DACD02D}" type="slidenum">
              <a:rPr lang="en-GB" smtClean="0"/>
              <a:pPr/>
              <a:t>18</a:t>
            </a:fld>
            <a:endParaRPr lang="en-GB" sz="1400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966788"/>
            <a:ext cx="7772400" cy="852487"/>
          </a:xfrm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786DCB"/>
                </a:solidFill>
              </a:rPr>
              <a:t>Defining </a:t>
            </a:r>
            <a:r>
              <a:rPr lang="en-GB" sz="3200" b="1" smtClean="0">
                <a:solidFill>
                  <a:srgbClr val="FF3300"/>
                </a:solidFill>
              </a:rPr>
              <a:t>MOD</a:t>
            </a:r>
            <a:r>
              <a:rPr lang="en-GB" sz="3200" b="1" smtClean="0">
                <a:solidFill>
                  <a:srgbClr val="786DCB"/>
                </a:solidFill>
              </a:rPr>
              <a:t>  number ?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681038" y="2101850"/>
            <a:ext cx="8086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1">
                <a:solidFill>
                  <a:srgbClr val="FF3300"/>
                </a:solidFill>
              </a:rPr>
              <a:t>MOD</a:t>
            </a:r>
            <a:r>
              <a:rPr lang="en-US" sz="2800" b="1"/>
              <a:t> number is the number of states the counter goes through in each complete cycle.</a:t>
            </a:r>
          </a:p>
        </p:txBody>
      </p:sp>
      <p:sp>
        <p:nvSpPr>
          <p:cNvPr id="63494" name="Text Box 86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CF19CA-4E0D-4575-AE47-944242247CC0}" type="slidenum">
              <a:rPr lang="en-GB" smtClean="0"/>
              <a:pPr/>
              <a:t>19</a:t>
            </a:fld>
            <a:endParaRPr lang="en-GB" sz="1400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879475"/>
            <a:ext cx="6886575" cy="809625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Mod Number &amp; Number of Flip Flops</a:t>
            </a:r>
          </a:p>
        </p:txBody>
      </p:sp>
      <p:sp>
        <p:nvSpPr>
          <p:cNvPr id="64517" name="Text Box 39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  <p:sp>
        <p:nvSpPr>
          <p:cNvPr id="64518" name="Text Box 43"/>
          <p:cNvSpPr txBox="1">
            <a:spLocks noChangeArrowheads="1"/>
          </p:cNvSpPr>
          <p:nvPr/>
        </p:nvSpPr>
        <p:spPr bwMode="auto">
          <a:xfrm>
            <a:off x="1160463" y="1800225"/>
            <a:ext cx="2379662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Number of F/F (N)</a:t>
            </a:r>
          </a:p>
        </p:txBody>
      </p:sp>
      <p:sp>
        <p:nvSpPr>
          <p:cNvPr id="64519" name="Line 44"/>
          <p:cNvSpPr>
            <a:spLocks noChangeShapeType="1"/>
          </p:cNvSpPr>
          <p:nvPr/>
        </p:nvSpPr>
        <p:spPr bwMode="auto">
          <a:xfrm>
            <a:off x="1233488" y="2670175"/>
            <a:ext cx="647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4520" name="Line 45"/>
          <p:cNvSpPr>
            <a:spLocks noChangeShapeType="1"/>
          </p:cNvSpPr>
          <p:nvPr/>
        </p:nvSpPr>
        <p:spPr bwMode="auto">
          <a:xfrm>
            <a:off x="3425825" y="1930400"/>
            <a:ext cx="0" cy="3541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4521" name="Text Box 46"/>
          <p:cNvSpPr txBox="1">
            <a:spLocks noChangeArrowheads="1"/>
          </p:cNvSpPr>
          <p:nvPr/>
        </p:nvSpPr>
        <p:spPr bwMode="auto">
          <a:xfrm>
            <a:off x="3540125" y="1801813"/>
            <a:ext cx="198755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9900"/>
                </a:solidFill>
              </a:rPr>
              <a:t>Mod number (2</a:t>
            </a:r>
            <a:r>
              <a:rPr lang="en-US" sz="2400" b="1" baseline="30000">
                <a:solidFill>
                  <a:srgbClr val="009900"/>
                </a:solidFill>
              </a:rPr>
              <a:t>N</a:t>
            </a:r>
            <a:r>
              <a:rPr lang="en-US" sz="2400">
                <a:solidFill>
                  <a:srgbClr val="009900"/>
                </a:solidFill>
              </a:rPr>
              <a:t>)</a:t>
            </a:r>
          </a:p>
        </p:txBody>
      </p:sp>
      <p:sp>
        <p:nvSpPr>
          <p:cNvPr id="64522" name="Line 47"/>
          <p:cNvSpPr>
            <a:spLocks noChangeShapeType="1"/>
          </p:cNvSpPr>
          <p:nvPr/>
        </p:nvSpPr>
        <p:spPr bwMode="auto">
          <a:xfrm>
            <a:off x="5486400" y="1857375"/>
            <a:ext cx="0" cy="3614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4523" name="Text Box 48"/>
          <p:cNvSpPr txBox="1">
            <a:spLocks noChangeArrowheads="1"/>
          </p:cNvSpPr>
          <p:nvPr/>
        </p:nvSpPr>
        <p:spPr bwMode="auto">
          <a:xfrm>
            <a:off x="5632450" y="1816100"/>
            <a:ext cx="1871663" cy="1370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980000"/>
                </a:solidFill>
              </a:rPr>
              <a:t>Max Count (2</a:t>
            </a:r>
            <a:r>
              <a:rPr lang="en-US" sz="2400" b="1" baseline="30000">
                <a:solidFill>
                  <a:srgbClr val="980000"/>
                </a:solidFill>
              </a:rPr>
              <a:t>N </a:t>
            </a:r>
            <a:r>
              <a:rPr lang="en-US" sz="2400" b="1">
                <a:solidFill>
                  <a:srgbClr val="980000"/>
                </a:solidFill>
              </a:rPr>
              <a:t>- 1</a:t>
            </a:r>
            <a:r>
              <a:rPr lang="en-US" sz="2400">
                <a:solidFill>
                  <a:srgbClr val="980000"/>
                </a:solidFill>
              </a:rPr>
              <a:t>)</a:t>
            </a:r>
          </a:p>
          <a:p>
            <a:endParaRPr lang="en-US" sz="2400">
              <a:solidFill>
                <a:srgbClr val="980000"/>
              </a:solidFill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063750" y="2757488"/>
            <a:ext cx="4819650" cy="471487"/>
            <a:chOff x="1271" y="1746"/>
            <a:chExt cx="3036" cy="297"/>
          </a:xfrm>
        </p:grpSpPr>
        <p:sp>
          <p:nvSpPr>
            <p:cNvPr id="64543" name="Text Box 49"/>
            <p:cNvSpPr txBox="1">
              <a:spLocks noChangeArrowheads="1"/>
            </p:cNvSpPr>
            <p:nvPr/>
          </p:nvSpPr>
          <p:spPr bwMode="auto">
            <a:xfrm>
              <a:off x="1271" y="1755"/>
              <a:ext cx="3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64544" name="Text Box 50"/>
            <p:cNvSpPr txBox="1">
              <a:spLocks noChangeArrowheads="1"/>
            </p:cNvSpPr>
            <p:nvPr/>
          </p:nvSpPr>
          <p:spPr bwMode="auto">
            <a:xfrm>
              <a:off x="2644" y="1748"/>
              <a:ext cx="3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009900"/>
                  </a:solidFill>
                </a:rPr>
                <a:t>2</a:t>
              </a:r>
            </a:p>
          </p:txBody>
        </p:sp>
        <p:sp>
          <p:nvSpPr>
            <p:cNvPr id="64545" name="Text Box 51"/>
            <p:cNvSpPr txBox="1">
              <a:spLocks noChangeArrowheads="1"/>
            </p:cNvSpPr>
            <p:nvPr/>
          </p:nvSpPr>
          <p:spPr bwMode="auto">
            <a:xfrm>
              <a:off x="3941" y="1746"/>
              <a:ext cx="3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980000"/>
                  </a:solidFill>
                </a:rPr>
                <a:t>1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078038" y="3268663"/>
            <a:ext cx="4819650" cy="471487"/>
            <a:chOff x="1271" y="1746"/>
            <a:chExt cx="3036" cy="297"/>
          </a:xfrm>
        </p:grpSpPr>
        <p:sp>
          <p:nvSpPr>
            <p:cNvPr id="64540" name="Text Box 54"/>
            <p:cNvSpPr txBox="1">
              <a:spLocks noChangeArrowheads="1"/>
            </p:cNvSpPr>
            <p:nvPr/>
          </p:nvSpPr>
          <p:spPr bwMode="auto">
            <a:xfrm>
              <a:off x="1271" y="1755"/>
              <a:ext cx="3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64541" name="Text Box 55"/>
            <p:cNvSpPr txBox="1">
              <a:spLocks noChangeArrowheads="1"/>
            </p:cNvSpPr>
            <p:nvPr/>
          </p:nvSpPr>
          <p:spPr bwMode="auto">
            <a:xfrm>
              <a:off x="2644" y="1748"/>
              <a:ext cx="3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64542" name="Text Box 56"/>
            <p:cNvSpPr txBox="1">
              <a:spLocks noChangeArrowheads="1"/>
            </p:cNvSpPr>
            <p:nvPr/>
          </p:nvSpPr>
          <p:spPr bwMode="auto">
            <a:xfrm>
              <a:off x="3941" y="1746"/>
              <a:ext cx="3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980000"/>
                  </a:solidFill>
                </a:rPr>
                <a:t>3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105025" y="3846513"/>
            <a:ext cx="4819650" cy="471487"/>
            <a:chOff x="1271" y="1746"/>
            <a:chExt cx="3036" cy="297"/>
          </a:xfrm>
        </p:grpSpPr>
        <p:sp>
          <p:nvSpPr>
            <p:cNvPr id="64537" name="Text Box 58"/>
            <p:cNvSpPr txBox="1">
              <a:spLocks noChangeArrowheads="1"/>
            </p:cNvSpPr>
            <p:nvPr/>
          </p:nvSpPr>
          <p:spPr bwMode="auto">
            <a:xfrm>
              <a:off x="1271" y="1755"/>
              <a:ext cx="3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64538" name="Text Box 59"/>
            <p:cNvSpPr txBox="1">
              <a:spLocks noChangeArrowheads="1"/>
            </p:cNvSpPr>
            <p:nvPr/>
          </p:nvSpPr>
          <p:spPr bwMode="auto">
            <a:xfrm>
              <a:off x="2644" y="1748"/>
              <a:ext cx="3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64539" name="Text Box 60"/>
            <p:cNvSpPr txBox="1">
              <a:spLocks noChangeArrowheads="1"/>
            </p:cNvSpPr>
            <p:nvPr/>
          </p:nvSpPr>
          <p:spPr bwMode="auto">
            <a:xfrm>
              <a:off x="3941" y="1746"/>
              <a:ext cx="3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980000"/>
                  </a:solidFill>
                </a:rPr>
                <a:t>7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076450" y="4381500"/>
            <a:ext cx="4819650" cy="471488"/>
            <a:chOff x="1271" y="1746"/>
            <a:chExt cx="3036" cy="297"/>
          </a:xfrm>
        </p:grpSpPr>
        <p:sp>
          <p:nvSpPr>
            <p:cNvPr id="64534" name="Text Box 62"/>
            <p:cNvSpPr txBox="1">
              <a:spLocks noChangeArrowheads="1"/>
            </p:cNvSpPr>
            <p:nvPr/>
          </p:nvSpPr>
          <p:spPr bwMode="auto">
            <a:xfrm>
              <a:off x="1271" y="1755"/>
              <a:ext cx="3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64535" name="Text Box 63"/>
            <p:cNvSpPr txBox="1">
              <a:spLocks noChangeArrowheads="1"/>
            </p:cNvSpPr>
            <p:nvPr/>
          </p:nvSpPr>
          <p:spPr bwMode="auto">
            <a:xfrm>
              <a:off x="2644" y="1748"/>
              <a:ext cx="3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009900"/>
                  </a:solidFill>
                </a:rPr>
                <a:t>16</a:t>
              </a:r>
            </a:p>
          </p:txBody>
        </p:sp>
        <p:sp>
          <p:nvSpPr>
            <p:cNvPr id="64536" name="Text Box 64"/>
            <p:cNvSpPr txBox="1">
              <a:spLocks noChangeArrowheads="1"/>
            </p:cNvSpPr>
            <p:nvPr/>
          </p:nvSpPr>
          <p:spPr bwMode="auto">
            <a:xfrm>
              <a:off x="3941" y="1746"/>
              <a:ext cx="3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980000"/>
                  </a:solidFill>
                </a:rPr>
                <a:t>15</a:t>
              </a:r>
            </a:p>
          </p:txBody>
        </p:sp>
      </p:grpSp>
      <p:sp>
        <p:nvSpPr>
          <p:cNvPr id="64528" name="Text Box 65"/>
          <p:cNvSpPr txBox="1">
            <a:spLocks noChangeArrowheads="1"/>
          </p:cNvSpPr>
          <p:nvPr/>
        </p:nvSpPr>
        <p:spPr bwMode="auto">
          <a:xfrm>
            <a:off x="2190750" y="4964113"/>
            <a:ext cx="12049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 b="1"/>
          </a:p>
        </p:txBody>
      </p:sp>
      <p:sp>
        <p:nvSpPr>
          <p:cNvPr id="319554" name="Text Box 66"/>
          <p:cNvSpPr txBox="1">
            <a:spLocks noChangeArrowheads="1"/>
          </p:cNvSpPr>
          <p:nvPr/>
        </p:nvSpPr>
        <p:spPr bwMode="auto">
          <a:xfrm>
            <a:off x="1901825" y="4906963"/>
            <a:ext cx="8556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…</a:t>
            </a:r>
          </a:p>
        </p:txBody>
      </p:sp>
      <p:sp>
        <p:nvSpPr>
          <p:cNvPr id="319555" name="AutoShape 67"/>
          <p:cNvSpPr>
            <a:spLocks noChangeArrowheads="1"/>
          </p:cNvSpPr>
          <p:nvPr/>
        </p:nvSpPr>
        <p:spPr bwMode="auto">
          <a:xfrm>
            <a:off x="246063" y="3236913"/>
            <a:ext cx="1177925" cy="711200"/>
          </a:xfrm>
          <a:prstGeom prst="wedgeRoundRectCallout">
            <a:avLst>
              <a:gd name="adj1" fmla="val 118597"/>
              <a:gd name="adj2" fmla="val -7366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/>
              <a:t>1-bit counter </a:t>
            </a:r>
          </a:p>
        </p:txBody>
      </p:sp>
      <p:sp>
        <p:nvSpPr>
          <p:cNvPr id="319556" name="AutoShape 68"/>
          <p:cNvSpPr>
            <a:spLocks noChangeArrowheads="1"/>
          </p:cNvSpPr>
          <p:nvPr/>
        </p:nvSpPr>
        <p:spPr bwMode="auto">
          <a:xfrm>
            <a:off x="234950" y="3719513"/>
            <a:ext cx="1177925" cy="711200"/>
          </a:xfrm>
          <a:prstGeom prst="wedgeRoundRectCallout">
            <a:avLst>
              <a:gd name="adj1" fmla="val 118597"/>
              <a:gd name="adj2" fmla="val -7366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/>
              <a:t>2-bit counter </a:t>
            </a:r>
          </a:p>
        </p:txBody>
      </p:sp>
      <p:sp>
        <p:nvSpPr>
          <p:cNvPr id="319557" name="AutoShape 69"/>
          <p:cNvSpPr>
            <a:spLocks noChangeArrowheads="1"/>
          </p:cNvSpPr>
          <p:nvPr/>
        </p:nvSpPr>
        <p:spPr bwMode="auto">
          <a:xfrm>
            <a:off x="238125" y="4303713"/>
            <a:ext cx="1177925" cy="711200"/>
          </a:xfrm>
          <a:prstGeom prst="wedgeRoundRectCallout">
            <a:avLst>
              <a:gd name="adj1" fmla="val 118597"/>
              <a:gd name="adj2" fmla="val -7366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/>
              <a:t>3-bit counter </a:t>
            </a:r>
          </a:p>
        </p:txBody>
      </p:sp>
      <p:sp>
        <p:nvSpPr>
          <p:cNvPr id="319558" name="AutoShape 70"/>
          <p:cNvSpPr>
            <a:spLocks noChangeArrowheads="1"/>
          </p:cNvSpPr>
          <p:nvPr/>
        </p:nvSpPr>
        <p:spPr bwMode="auto">
          <a:xfrm>
            <a:off x="268288" y="4883150"/>
            <a:ext cx="1177925" cy="711200"/>
          </a:xfrm>
          <a:prstGeom prst="wedgeRoundRectCallout">
            <a:avLst>
              <a:gd name="adj1" fmla="val 118597"/>
              <a:gd name="adj2" fmla="val -7366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/>
              <a:t>4-bit counter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19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9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1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1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1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54" grpId="0"/>
      <p:bldP spid="319555" grpId="0" animBg="1"/>
      <p:bldP spid="319555" grpId="1" animBg="1"/>
      <p:bldP spid="319556" grpId="0" animBg="1"/>
      <p:bldP spid="319556" grpId="1" animBg="1"/>
      <p:bldP spid="319557" grpId="0" animBg="1"/>
      <p:bldP spid="319557" grpId="1" animBg="1"/>
      <p:bldP spid="319558" grpId="0" animBg="1"/>
      <p:bldP spid="31955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537A86-4EC8-490F-A02F-37AC7FC96EB8}" type="slidenum">
              <a:rPr lang="en-GB" smtClean="0"/>
              <a:pPr/>
              <a:t>2</a:t>
            </a:fld>
            <a:endParaRPr lang="en-GB" sz="1400" smtClean="0"/>
          </a:p>
        </p:txBody>
      </p:sp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1470025" y="950913"/>
            <a:ext cx="6165850" cy="432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6588" lvl="1" indent="-457200" algn="l">
              <a:buFontTx/>
              <a:buAutoNum type="arabicPeriod"/>
              <a:defRPr/>
            </a:pPr>
            <a:r>
              <a:rPr lang="en-GB" sz="2000">
                <a:solidFill>
                  <a:srgbClr val="5E51C1"/>
                </a:solidFill>
              </a:rPr>
              <a:t>Introductory Concepts</a:t>
            </a:r>
          </a:p>
          <a:p>
            <a:pPr marL="636588" lvl="1" indent="-457200" algn="l">
              <a:buFontTx/>
              <a:buAutoNum type="arabicPeriod"/>
              <a:defRPr/>
            </a:pPr>
            <a:r>
              <a:rPr lang="en-GB" sz="2000">
                <a:solidFill>
                  <a:srgbClr val="5670C4"/>
                </a:solidFill>
              </a:rPr>
              <a:t>Numbering Systems</a:t>
            </a:r>
          </a:p>
          <a:p>
            <a:pPr marL="636588" lvl="1" indent="-457200" algn="l">
              <a:buFontTx/>
              <a:buAutoNum type="arabicPeriod"/>
              <a:defRPr/>
            </a:pPr>
            <a:r>
              <a:rPr lang="en-GB" sz="2000">
                <a:solidFill>
                  <a:srgbClr val="5670C4"/>
                </a:solidFill>
              </a:rPr>
              <a:t>Boolean Algebra</a:t>
            </a:r>
          </a:p>
          <a:p>
            <a:pPr marL="636588" lvl="1" indent="-457200" algn="l">
              <a:buFontTx/>
              <a:buAutoNum type="arabicPeriod"/>
              <a:defRPr/>
            </a:pPr>
            <a:r>
              <a:rPr lang="en-GB" sz="2000">
                <a:solidFill>
                  <a:srgbClr val="5670C4"/>
                </a:solidFill>
              </a:rPr>
              <a:t>Combinational Logic</a:t>
            </a:r>
          </a:p>
          <a:p>
            <a:pPr marL="636588" lvl="1" indent="-457200" algn="l">
              <a:buFontTx/>
              <a:buAutoNum type="arabicPeriod"/>
              <a:defRPr/>
            </a:pPr>
            <a:r>
              <a:rPr lang="en-GB" sz="2000">
                <a:solidFill>
                  <a:srgbClr val="5670C4"/>
                </a:solidFill>
              </a:rPr>
              <a:t>Flip-Flops</a:t>
            </a:r>
          </a:p>
          <a:p>
            <a:pPr marL="636588" lvl="1" indent="-457200" algn="l">
              <a:buFontTx/>
              <a:buAutoNum type="arabicPeriod"/>
              <a:defRPr/>
            </a:pPr>
            <a:r>
              <a:rPr lang="en-GB" sz="2000"/>
              <a:t>Digital Arithmetic</a:t>
            </a:r>
          </a:p>
          <a:p>
            <a:pPr marL="636588" lvl="1" indent="-457200" algn="l">
              <a:buFontTx/>
              <a:buAutoNum type="arabicPeriod"/>
              <a:defRPr/>
            </a:pPr>
            <a:r>
              <a:rPr lang="en-GB" sz="3200" b="1">
                <a:solidFill>
                  <a:srgbClr val="980000"/>
                </a:solidFill>
              </a:rPr>
              <a:t>Counters &amp; Registers Part 1</a:t>
            </a:r>
          </a:p>
          <a:p>
            <a:pPr marL="636588" lvl="1" indent="-457200" algn="l">
              <a:buFontTx/>
              <a:buAutoNum type="arabicPeriod"/>
              <a:defRPr/>
            </a:pPr>
            <a:r>
              <a:rPr lang="en-GB" sz="2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IC Logic Families</a:t>
            </a:r>
          </a:p>
          <a:p>
            <a:pPr marL="636588" lvl="1" indent="-457200" algn="l">
              <a:buFontTx/>
              <a:buAutoNum type="arabicPeriod"/>
              <a:defRPr/>
            </a:pPr>
            <a:r>
              <a:rPr lang="en-GB" sz="2000"/>
              <a:t>MSI Logic Circuits      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title"/>
          </p:nvPr>
        </p:nvSpPr>
        <p:spPr>
          <a:xfrm>
            <a:off x="1624013" y="631825"/>
            <a:ext cx="776287" cy="185738"/>
          </a:xfrm>
          <a:noFill/>
        </p:spPr>
        <p:txBody>
          <a:bodyPr lIns="0" tIns="0" rIns="0" bIns="0"/>
          <a:lstStyle/>
          <a:p>
            <a:pPr algn="ctr" eaLnBrk="1" hangingPunct="1"/>
            <a:r>
              <a:rPr lang="en-GB" sz="1000" smtClean="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102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77E52-EC98-4837-A731-AD6E4FA157F8}" type="slidenum">
              <a:rPr lang="en-GB" smtClean="0"/>
              <a:pPr/>
              <a:t>20</a:t>
            </a:fld>
            <a:endParaRPr lang="en-GB" sz="1400" smtClean="0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81075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z="3200" b="1" smtClean="0"/>
              <a:t>What would the MOD number of the counter be if three more FFs were added?</a:t>
            </a:r>
          </a:p>
        </p:txBody>
      </p:sp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631825" y="49450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/>
          </a:p>
        </p:txBody>
      </p:sp>
      <p:grpSp>
        <p:nvGrpSpPr>
          <p:cNvPr id="10250" name="Group 97"/>
          <p:cNvGrpSpPr>
            <a:grpSpLocks/>
          </p:cNvGrpSpPr>
          <p:nvPr/>
        </p:nvGrpSpPr>
        <p:grpSpPr bwMode="auto">
          <a:xfrm>
            <a:off x="1331913" y="3068638"/>
            <a:ext cx="6713537" cy="1143000"/>
            <a:chOff x="839" y="1933"/>
            <a:chExt cx="4229" cy="720"/>
          </a:xfrm>
        </p:grpSpPr>
        <p:grpSp>
          <p:nvGrpSpPr>
            <p:cNvPr id="10256" name="Group 96"/>
            <p:cNvGrpSpPr>
              <a:grpSpLocks/>
            </p:cNvGrpSpPr>
            <p:nvPr/>
          </p:nvGrpSpPr>
          <p:grpSpPr bwMode="auto">
            <a:xfrm>
              <a:off x="4636" y="2198"/>
              <a:ext cx="432" cy="114"/>
              <a:chOff x="4636" y="2198"/>
              <a:chExt cx="432" cy="114"/>
            </a:xfrm>
          </p:grpSpPr>
          <p:grpSp>
            <p:nvGrpSpPr>
              <p:cNvPr id="10307" name="Group 9"/>
              <p:cNvGrpSpPr>
                <a:grpSpLocks/>
              </p:cNvGrpSpPr>
              <p:nvPr/>
            </p:nvGrpSpPr>
            <p:grpSpPr bwMode="auto">
              <a:xfrm>
                <a:off x="4636" y="2198"/>
                <a:ext cx="346" cy="114"/>
                <a:chOff x="816" y="3312"/>
                <a:chExt cx="1152" cy="384"/>
              </a:xfrm>
            </p:grpSpPr>
            <p:sp>
              <p:nvSpPr>
                <p:cNvPr id="10310" name="Line 10"/>
                <p:cNvSpPr>
                  <a:spLocks noChangeShapeType="1"/>
                </p:cNvSpPr>
                <p:nvPr/>
              </p:nvSpPr>
              <p:spPr bwMode="auto">
                <a:xfrm>
                  <a:off x="816" y="369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31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104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312" name="Line 12"/>
                <p:cNvSpPr>
                  <a:spLocks noChangeShapeType="1"/>
                </p:cNvSpPr>
                <p:nvPr/>
              </p:nvSpPr>
              <p:spPr bwMode="auto">
                <a:xfrm>
                  <a:off x="1104" y="331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313" name="Line 13"/>
                <p:cNvSpPr>
                  <a:spLocks noChangeShapeType="1"/>
                </p:cNvSpPr>
                <p:nvPr/>
              </p:nvSpPr>
              <p:spPr bwMode="auto">
                <a:xfrm>
                  <a:off x="1392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314" name="Line 14"/>
                <p:cNvSpPr>
                  <a:spLocks noChangeShapeType="1"/>
                </p:cNvSpPr>
                <p:nvPr/>
              </p:nvSpPr>
              <p:spPr bwMode="auto">
                <a:xfrm>
                  <a:off x="1392" y="369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31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680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316" name="Line 16"/>
                <p:cNvSpPr>
                  <a:spLocks noChangeShapeType="1"/>
                </p:cNvSpPr>
                <p:nvPr/>
              </p:nvSpPr>
              <p:spPr bwMode="auto">
                <a:xfrm>
                  <a:off x="1680" y="331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0308" name="Line 17"/>
              <p:cNvSpPr>
                <a:spLocks noChangeShapeType="1"/>
              </p:cNvSpPr>
              <p:nvPr/>
            </p:nvSpPr>
            <p:spPr bwMode="auto">
              <a:xfrm>
                <a:off x="4982" y="2198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309" name="Line 18"/>
              <p:cNvSpPr>
                <a:spLocks noChangeShapeType="1"/>
              </p:cNvSpPr>
              <p:nvPr/>
            </p:nvSpPr>
            <p:spPr bwMode="auto">
              <a:xfrm>
                <a:off x="4982" y="2312"/>
                <a:ext cx="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0257" name="Group 86"/>
            <p:cNvGrpSpPr>
              <a:grpSpLocks/>
            </p:cNvGrpSpPr>
            <p:nvPr/>
          </p:nvGrpSpPr>
          <p:grpSpPr bwMode="auto">
            <a:xfrm>
              <a:off x="2436" y="1933"/>
              <a:ext cx="949" cy="720"/>
              <a:chOff x="2433" y="1797"/>
              <a:chExt cx="949" cy="720"/>
            </a:xfrm>
          </p:grpSpPr>
          <p:grpSp>
            <p:nvGrpSpPr>
              <p:cNvPr id="10295" name="Group 67"/>
              <p:cNvGrpSpPr>
                <a:grpSpLocks/>
              </p:cNvGrpSpPr>
              <p:nvPr/>
            </p:nvGrpSpPr>
            <p:grpSpPr bwMode="auto">
              <a:xfrm>
                <a:off x="2735" y="1797"/>
                <a:ext cx="647" cy="720"/>
                <a:chOff x="3072" y="1680"/>
                <a:chExt cx="720" cy="912"/>
              </a:xfrm>
            </p:grpSpPr>
            <p:sp>
              <p:nvSpPr>
                <p:cNvPr id="10304" name="Rectangle 68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5" name="Oval 69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6" name="AutoShape 70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96" name="Text Box 71"/>
              <p:cNvSpPr txBox="1">
                <a:spLocks noChangeArrowheads="1"/>
              </p:cNvSpPr>
              <p:nvPr/>
            </p:nvSpPr>
            <p:spPr bwMode="auto">
              <a:xfrm>
                <a:off x="3123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10297" name="Text Box 72"/>
              <p:cNvSpPr txBox="1">
                <a:spLocks noChangeArrowheads="1"/>
              </p:cNvSpPr>
              <p:nvPr/>
            </p:nvSpPr>
            <p:spPr bwMode="auto">
              <a:xfrm>
                <a:off x="3123" y="2252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10298" name="Text Box 73"/>
              <p:cNvSpPr txBox="1">
                <a:spLocks noChangeArrowheads="1"/>
              </p:cNvSpPr>
              <p:nvPr/>
            </p:nvSpPr>
            <p:spPr bwMode="auto">
              <a:xfrm>
                <a:off x="2735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B</a:t>
                </a:r>
                <a:endParaRPr lang="en-US"/>
              </a:p>
            </p:txBody>
          </p:sp>
          <p:grpSp>
            <p:nvGrpSpPr>
              <p:cNvPr id="10299" name="Group 75"/>
              <p:cNvGrpSpPr>
                <a:grpSpLocks/>
              </p:cNvGrpSpPr>
              <p:nvPr/>
            </p:nvGrpSpPr>
            <p:grpSpPr bwMode="auto">
              <a:xfrm>
                <a:off x="2433" y="1911"/>
                <a:ext cx="302" cy="227"/>
                <a:chOff x="2736" y="1824"/>
                <a:chExt cx="336" cy="288"/>
              </a:xfrm>
            </p:grpSpPr>
            <p:sp>
              <p:nvSpPr>
                <p:cNvPr id="10301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2880" y="182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302" name="Line 77"/>
                <p:cNvSpPr>
                  <a:spLocks noChangeShapeType="1"/>
                </p:cNvSpPr>
                <p:nvPr/>
              </p:nvSpPr>
              <p:spPr bwMode="auto">
                <a:xfrm>
                  <a:off x="2880" y="182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303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2736" y="21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0300" name="Text Box 79"/>
              <p:cNvSpPr txBox="1">
                <a:spLocks noChangeArrowheads="1"/>
              </p:cNvSpPr>
              <p:nvPr/>
            </p:nvSpPr>
            <p:spPr bwMode="auto">
              <a:xfrm>
                <a:off x="2864" y="206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10245" name="Object 81"/>
              <p:cNvGraphicFramePr>
                <a:graphicFrameLocks noChangeAspect="1"/>
              </p:cNvGraphicFramePr>
              <p:nvPr/>
            </p:nvGraphicFramePr>
            <p:xfrm>
              <a:off x="2789" y="2251"/>
              <a:ext cx="14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0" name="Equation" r:id="rId4" imgW="152280" imgH="203040" progId="Equation.3">
                      <p:embed/>
                    </p:oleObj>
                  </mc:Choice>
                  <mc:Fallback>
                    <p:oleObj name="Equation" r:id="rId4" imgW="152280" imgH="203040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9" y="2251"/>
                            <a:ext cx="14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58" name="Group 85"/>
            <p:cNvGrpSpPr>
              <a:grpSpLocks/>
            </p:cNvGrpSpPr>
            <p:nvPr/>
          </p:nvGrpSpPr>
          <p:grpSpPr bwMode="auto">
            <a:xfrm>
              <a:off x="3385" y="1933"/>
              <a:ext cx="1208" cy="720"/>
              <a:chOff x="3382" y="1797"/>
              <a:chExt cx="1208" cy="720"/>
            </a:xfrm>
          </p:grpSpPr>
          <p:sp>
            <p:nvSpPr>
              <p:cNvPr id="10282" name="Rectangle 23"/>
              <p:cNvSpPr>
                <a:spLocks noChangeArrowheads="1"/>
              </p:cNvSpPr>
              <p:nvPr/>
            </p:nvSpPr>
            <p:spPr bwMode="auto">
              <a:xfrm>
                <a:off x="3684" y="1797"/>
                <a:ext cx="561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3" name="Oval 24"/>
              <p:cNvSpPr>
                <a:spLocks noChangeArrowheads="1"/>
              </p:cNvSpPr>
              <p:nvPr/>
            </p:nvSpPr>
            <p:spPr bwMode="auto">
              <a:xfrm>
                <a:off x="4245" y="2100"/>
                <a:ext cx="86" cy="7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4" name="AutoShape 25"/>
              <p:cNvSpPr>
                <a:spLocks noChangeArrowheads="1"/>
              </p:cNvSpPr>
              <p:nvPr/>
            </p:nvSpPr>
            <p:spPr bwMode="auto">
              <a:xfrm rot="-5514269">
                <a:off x="4164" y="2095"/>
                <a:ext cx="76" cy="8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5" name="Text Box 26"/>
              <p:cNvSpPr txBox="1">
                <a:spLocks noChangeArrowheads="1"/>
              </p:cNvSpPr>
              <p:nvPr/>
            </p:nvSpPr>
            <p:spPr bwMode="auto">
              <a:xfrm>
                <a:off x="4070" y="1835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10286" name="Text Box 27"/>
              <p:cNvSpPr txBox="1">
                <a:spLocks noChangeArrowheads="1"/>
              </p:cNvSpPr>
              <p:nvPr/>
            </p:nvSpPr>
            <p:spPr bwMode="auto">
              <a:xfrm>
                <a:off x="4070" y="2252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10287" name="Text Box 28"/>
              <p:cNvSpPr txBox="1">
                <a:spLocks noChangeArrowheads="1"/>
              </p:cNvSpPr>
              <p:nvPr/>
            </p:nvSpPr>
            <p:spPr bwMode="auto">
              <a:xfrm>
                <a:off x="3684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10288" name="Line 30"/>
              <p:cNvSpPr>
                <a:spLocks noChangeShapeType="1"/>
              </p:cNvSpPr>
              <p:nvPr/>
            </p:nvSpPr>
            <p:spPr bwMode="auto">
              <a:xfrm flipH="1">
                <a:off x="3511" y="1911"/>
                <a:ext cx="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89" name="Line 31"/>
              <p:cNvSpPr>
                <a:spLocks noChangeShapeType="1"/>
              </p:cNvSpPr>
              <p:nvPr/>
            </p:nvSpPr>
            <p:spPr bwMode="auto">
              <a:xfrm>
                <a:off x="3511" y="191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90" name="Line 32"/>
              <p:cNvSpPr>
                <a:spLocks noChangeShapeType="1"/>
              </p:cNvSpPr>
              <p:nvPr/>
            </p:nvSpPr>
            <p:spPr bwMode="auto">
              <a:xfrm flipH="1">
                <a:off x="3382" y="2138"/>
                <a:ext cx="1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91" name="Line 33"/>
              <p:cNvSpPr>
                <a:spLocks noChangeShapeType="1"/>
              </p:cNvSpPr>
              <p:nvPr/>
            </p:nvSpPr>
            <p:spPr bwMode="auto">
              <a:xfrm>
                <a:off x="4245" y="1911"/>
                <a:ext cx="3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92" name="Line 34"/>
              <p:cNvSpPr>
                <a:spLocks noChangeShapeType="1"/>
              </p:cNvSpPr>
              <p:nvPr/>
            </p:nvSpPr>
            <p:spPr bwMode="auto">
              <a:xfrm>
                <a:off x="4245" y="2328"/>
                <a:ext cx="3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93" name="Line 35"/>
              <p:cNvSpPr>
                <a:spLocks noChangeShapeType="1"/>
              </p:cNvSpPr>
              <p:nvPr/>
            </p:nvSpPr>
            <p:spPr bwMode="auto">
              <a:xfrm>
                <a:off x="4331" y="2138"/>
                <a:ext cx="2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94" name="Text Box 36"/>
              <p:cNvSpPr txBox="1">
                <a:spLocks noChangeArrowheads="1"/>
              </p:cNvSpPr>
              <p:nvPr/>
            </p:nvSpPr>
            <p:spPr bwMode="auto">
              <a:xfrm>
                <a:off x="3813" y="206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10244" name="Object 82"/>
              <p:cNvGraphicFramePr>
                <a:graphicFrameLocks noChangeAspect="1"/>
              </p:cNvGraphicFramePr>
              <p:nvPr/>
            </p:nvGraphicFramePr>
            <p:xfrm>
              <a:off x="3736" y="2251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1" name="Equation" r:id="rId6" imgW="164880" imgH="203040" progId="Equation.3">
                      <p:embed/>
                    </p:oleObj>
                  </mc:Choice>
                  <mc:Fallback>
                    <p:oleObj name="Equation" r:id="rId6" imgW="164880" imgH="203040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6" y="2251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59" name="Group 87"/>
            <p:cNvGrpSpPr>
              <a:grpSpLocks/>
            </p:cNvGrpSpPr>
            <p:nvPr/>
          </p:nvGrpSpPr>
          <p:grpSpPr bwMode="auto">
            <a:xfrm>
              <a:off x="1486" y="1933"/>
              <a:ext cx="950" cy="720"/>
              <a:chOff x="1483" y="1797"/>
              <a:chExt cx="950" cy="720"/>
            </a:xfrm>
          </p:grpSpPr>
          <p:grpSp>
            <p:nvGrpSpPr>
              <p:cNvPr id="10269" name="Group 51"/>
              <p:cNvGrpSpPr>
                <a:grpSpLocks/>
              </p:cNvGrpSpPr>
              <p:nvPr/>
            </p:nvGrpSpPr>
            <p:grpSpPr bwMode="auto">
              <a:xfrm>
                <a:off x="1483" y="1797"/>
                <a:ext cx="950" cy="720"/>
                <a:chOff x="1680" y="1680"/>
                <a:chExt cx="1056" cy="912"/>
              </a:xfrm>
            </p:grpSpPr>
            <p:grpSp>
              <p:nvGrpSpPr>
                <p:cNvPr id="10272" name="Group 52"/>
                <p:cNvGrpSpPr>
                  <a:grpSpLocks/>
                </p:cNvGrpSpPr>
                <p:nvPr/>
              </p:nvGrpSpPr>
              <p:grpSpPr bwMode="auto">
                <a:xfrm>
                  <a:off x="2016" y="1680"/>
                  <a:ext cx="720" cy="912"/>
                  <a:chOff x="3072" y="1680"/>
                  <a:chExt cx="720" cy="912"/>
                </a:xfrm>
              </p:grpSpPr>
              <p:sp>
                <p:nvSpPr>
                  <p:cNvPr id="1027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680"/>
                    <a:ext cx="624" cy="91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80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06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81" name="AutoShape 55"/>
                  <p:cNvSpPr>
                    <a:spLocks noChangeArrowheads="1"/>
                  </p:cNvSpPr>
                  <p:nvPr/>
                </p:nvSpPr>
                <p:spPr bwMode="auto">
                  <a:xfrm rot="-5514269">
                    <a:off x="3600" y="2064"/>
                    <a:ext cx="96" cy="9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7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448" y="1728"/>
                  <a:ext cx="240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C0B0A"/>
                      </a:solidFill>
                    </a:rPr>
                    <a:t>J</a:t>
                  </a:r>
                  <a:endParaRPr lang="en-US"/>
                </a:p>
              </p:txBody>
            </p:sp>
            <p:sp>
              <p:nvSpPr>
                <p:cNvPr id="1027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448" y="2256"/>
                  <a:ext cx="240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C0B0A"/>
                      </a:solidFill>
                    </a:rPr>
                    <a:t>K</a:t>
                  </a:r>
                  <a:endParaRPr lang="en-US"/>
                </a:p>
              </p:txBody>
            </p:sp>
            <p:grpSp>
              <p:nvGrpSpPr>
                <p:cNvPr id="10275" name="Group 58"/>
                <p:cNvGrpSpPr>
                  <a:grpSpLocks/>
                </p:cNvGrpSpPr>
                <p:nvPr/>
              </p:nvGrpSpPr>
              <p:grpSpPr bwMode="auto">
                <a:xfrm>
                  <a:off x="1680" y="1824"/>
                  <a:ext cx="336" cy="288"/>
                  <a:chOff x="2736" y="1824"/>
                  <a:chExt cx="336" cy="288"/>
                </a:xfrm>
              </p:grpSpPr>
              <p:sp>
                <p:nvSpPr>
                  <p:cNvPr id="10276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0" y="1824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0277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82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0278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36" y="211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10270" name="Text Box 62"/>
              <p:cNvSpPr txBox="1">
                <a:spLocks noChangeArrowheads="1"/>
              </p:cNvSpPr>
              <p:nvPr/>
            </p:nvSpPr>
            <p:spPr bwMode="auto">
              <a:xfrm>
                <a:off x="1783" y="1835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10271" name="Text Box 64"/>
              <p:cNvSpPr txBox="1">
                <a:spLocks noChangeArrowheads="1"/>
              </p:cNvSpPr>
              <p:nvPr/>
            </p:nvSpPr>
            <p:spPr bwMode="auto">
              <a:xfrm>
                <a:off x="1915" y="2062"/>
                <a:ext cx="43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10243" name="Object 83"/>
              <p:cNvGraphicFramePr>
                <a:graphicFrameLocks noChangeAspect="1"/>
              </p:cNvGraphicFramePr>
              <p:nvPr/>
            </p:nvGraphicFramePr>
            <p:xfrm>
              <a:off x="1837" y="2245"/>
              <a:ext cx="14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2" name="Equation" r:id="rId8" imgW="152280" imgH="215640" progId="Equation.3">
                      <p:embed/>
                    </p:oleObj>
                  </mc:Choice>
                  <mc:Fallback>
                    <p:oleObj name="Equation" r:id="rId8" imgW="152280" imgH="215640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7" y="2245"/>
                            <a:ext cx="143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60" name="Group 88"/>
            <p:cNvGrpSpPr>
              <a:grpSpLocks/>
            </p:cNvGrpSpPr>
            <p:nvPr/>
          </p:nvGrpSpPr>
          <p:grpSpPr bwMode="auto">
            <a:xfrm>
              <a:off x="839" y="1933"/>
              <a:ext cx="647" cy="720"/>
              <a:chOff x="836" y="1797"/>
              <a:chExt cx="647" cy="720"/>
            </a:xfrm>
          </p:grpSpPr>
          <p:grpSp>
            <p:nvGrpSpPr>
              <p:cNvPr id="10261" name="Group 40"/>
              <p:cNvGrpSpPr>
                <a:grpSpLocks/>
              </p:cNvGrpSpPr>
              <p:nvPr/>
            </p:nvGrpSpPr>
            <p:grpSpPr bwMode="auto">
              <a:xfrm>
                <a:off x="836" y="1797"/>
                <a:ext cx="647" cy="720"/>
                <a:chOff x="3072" y="1680"/>
                <a:chExt cx="720" cy="912"/>
              </a:xfrm>
            </p:grpSpPr>
            <p:sp>
              <p:nvSpPr>
                <p:cNvPr id="10266" name="Rectangle 41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7" name="Oval 42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8" name="AutoShape 43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62" name="Text Box 44"/>
              <p:cNvSpPr txBox="1">
                <a:spLocks noChangeArrowheads="1"/>
              </p:cNvSpPr>
              <p:nvPr/>
            </p:nvSpPr>
            <p:spPr bwMode="auto">
              <a:xfrm>
                <a:off x="836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10263" name="Text Box 46"/>
              <p:cNvSpPr txBox="1">
                <a:spLocks noChangeArrowheads="1"/>
              </p:cNvSpPr>
              <p:nvPr/>
            </p:nvSpPr>
            <p:spPr bwMode="auto">
              <a:xfrm>
                <a:off x="1222" y="1835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10264" name="Text Box 47"/>
              <p:cNvSpPr txBox="1">
                <a:spLocks noChangeArrowheads="1"/>
              </p:cNvSpPr>
              <p:nvPr/>
            </p:nvSpPr>
            <p:spPr bwMode="auto">
              <a:xfrm>
                <a:off x="1222" y="2252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10265" name="Text Box 48"/>
              <p:cNvSpPr txBox="1">
                <a:spLocks noChangeArrowheads="1"/>
              </p:cNvSpPr>
              <p:nvPr/>
            </p:nvSpPr>
            <p:spPr bwMode="auto">
              <a:xfrm>
                <a:off x="966" y="2062"/>
                <a:ext cx="43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10242" name="Object 84"/>
              <p:cNvGraphicFramePr>
                <a:graphicFrameLocks noChangeAspect="1"/>
              </p:cNvGraphicFramePr>
              <p:nvPr/>
            </p:nvGraphicFramePr>
            <p:xfrm>
              <a:off x="878" y="2251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3" name="Equation" r:id="rId10" imgW="164880" imgH="203040" progId="Equation.3">
                      <p:embed/>
                    </p:oleObj>
                  </mc:Choice>
                  <mc:Fallback>
                    <p:oleObj name="Equation" r:id="rId10" imgW="164880" imgH="203040" progId="Equation.3">
                      <p:embed/>
                      <p:pic>
                        <p:nvPicPr>
                          <p:cNvPr id="0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8" y="2251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251" name="Group 90"/>
          <p:cNvGrpSpPr>
            <a:grpSpLocks/>
          </p:cNvGrpSpPr>
          <p:nvPr/>
        </p:nvGrpSpPr>
        <p:grpSpPr bwMode="auto">
          <a:xfrm>
            <a:off x="1258888" y="2133600"/>
            <a:ext cx="652462" cy="657225"/>
            <a:chOff x="1020" y="1344"/>
            <a:chExt cx="411" cy="414"/>
          </a:xfrm>
        </p:grpSpPr>
        <p:sp>
          <p:nvSpPr>
            <p:cNvPr id="10253" name="Rectangle 91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AutoShape 92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93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252" name="Text Box 95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112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5B3733-BC7C-4C03-95EC-983418FE3896}" type="slidenum">
              <a:rPr lang="en-GB" smtClean="0"/>
              <a:pPr/>
              <a:t>21</a:t>
            </a:fld>
            <a:endParaRPr lang="en-GB" sz="1400" smtClean="0"/>
          </a:p>
        </p:txBody>
      </p:sp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81075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z="3200" b="1" smtClean="0"/>
              <a:t>What would the MOD number of the counter be if three more FFs were added?</a:t>
            </a:r>
          </a:p>
        </p:txBody>
      </p:sp>
      <p:sp>
        <p:nvSpPr>
          <p:cNvPr id="11273" name="Text Box 3"/>
          <p:cNvSpPr txBox="1">
            <a:spLocks noChangeArrowheads="1"/>
          </p:cNvSpPr>
          <p:nvPr/>
        </p:nvSpPr>
        <p:spPr bwMode="auto">
          <a:xfrm>
            <a:off x="631825" y="49450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/>
          </a:p>
        </p:txBody>
      </p:sp>
      <p:sp>
        <p:nvSpPr>
          <p:cNvPr id="11274" name="Text Box 4"/>
          <p:cNvSpPr txBox="1">
            <a:spLocks noChangeArrowheads="1"/>
          </p:cNvSpPr>
          <p:nvPr/>
        </p:nvSpPr>
        <p:spPr bwMode="auto">
          <a:xfrm>
            <a:off x="3276600" y="508476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200" b="1">
                <a:solidFill>
                  <a:srgbClr val="C6385A"/>
                </a:solidFill>
              </a:rPr>
              <a:t>Ans: 2</a:t>
            </a:r>
            <a:r>
              <a:rPr lang="en-GB" sz="3200" b="1" baseline="30000">
                <a:solidFill>
                  <a:srgbClr val="C6385A"/>
                </a:solidFill>
              </a:rPr>
              <a:t>7</a:t>
            </a:r>
            <a:r>
              <a:rPr lang="en-GB" sz="3200" b="1">
                <a:solidFill>
                  <a:srgbClr val="C6385A"/>
                </a:solidFill>
              </a:rPr>
              <a:t>=128</a:t>
            </a:r>
            <a:endParaRPr lang="en-GB" sz="2800" b="1">
              <a:solidFill>
                <a:srgbClr val="2D953C"/>
              </a:solidFill>
            </a:endParaRPr>
          </a:p>
        </p:txBody>
      </p:sp>
      <p:grpSp>
        <p:nvGrpSpPr>
          <p:cNvPr id="11275" name="Group 5"/>
          <p:cNvGrpSpPr>
            <a:grpSpLocks/>
          </p:cNvGrpSpPr>
          <p:nvPr/>
        </p:nvGrpSpPr>
        <p:grpSpPr bwMode="auto">
          <a:xfrm>
            <a:off x="1331913" y="3500438"/>
            <a:ext cx="6713537" cy="1143000"/>
            <a:chOff x="836" y="1797"/>
            <a:chExt cx="4229" cy="720"/>
          </a:xfrm>
        </p:grpSpPr>
        <p:grpSp>
          <p:nvGrpSpPr>
            <p:cNvPr id="11281" name="Group 6"/>
            <p:cNvGrpSpPr>
              <a:grpSpLocks/>
            </p:cNvGrpSpPr>
            <p:nvPr/>
          </p:nvGrpSpPr>
          <p:grpSpPr bwMode="auto">
            <a:xfrm>
              <a:off x="4633" y="2062"/>
              <a:ext cx="346" cy="114"/>
              <a:chOff x="816" y="3312"/>
              <a:chExt cx="1152" cy="384"/>
            </a:xfrm>
          </p:grpSpPr>
          <p:sp>
            <p:nvSpPr>
              <p:cNvPr id="11334" name="Line 7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335" name="Line 8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336" name="Line 9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337" name="Line 10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338" name="Line 11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339" name="Line 12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340" name="Line 13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1282" name="Line 14"/>
            <p:cNvSpPr>
              <a:spLocks noChangeShapeType="1"/>
            </p:cNvSpPr>
            <p:nvPr/>
          </p:nvSpPr>
          <p:spPr bwMode="auto">
            <a:xfrm>
              <a:off x="4979" y="2062"/>
              <a:ext cx="0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83" name="Line 15"/>
            <p:cNvSpPr>
              <a:spLocks noChangeShapeType="1"/>
            </p:cNvSpPr>
            <p:nvPr/>
          </p:nvSpPr>
          <p:spPr bwMode="auto">
            <a:xfrm>
              <a:off x="4979" y="2176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1284" name="Group 16"/>
            <p:cNvGrpSpPr>
              <a:grpSpLocks/>
            </p:cNvGrpSpPr>
            <p:nvPr/>
          </p:nvGrpSpPr>
          <p:grpSpPr bwMode="auto">
            <a:xfrm>
              <a:off x="2433" y="1797"/>
              <a:ext cx="949" cy="720"/>
              <a:chOff x="2433" y="1797"/>
              <a:chExt cx="949" cy="720"/>
            </a:xfrm>
          </p:grpSpPr>
          <p:grpSp>
            <p:nvGrpSpPr>
              <p:cNvPr id="11322" name="Group 17"/>
              <p:cNvGrpSpPr>
                <a:grpSpLocks/>
              </p:cNvGrpSpPr>
              <p:nvPr/>
            </p:nvGrpSpPr>
            <p:grpSpPr bwMode="auto">
              <a:xfrm>
                <a:off x="2735" y="1797"/>
                <a:ext cx="647" cy="720"/>
                <a:chOff x="3072" y="1680"/>
                <a:chExt cx="720" cy="912"/>
              </a:xfrm>
            </p:grpSpPr>
            <p:sp>
              <p:nvSpPr>
                <p:cNvPr id="11331" name="Rectangle 18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2" name="Oval 19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3" name="AutoShape 20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23" name="Text Box 21"/>
              <p:cNvSpPr txBox="1">
                <a:spLocks noChangeArrowheads="1"/>
              </p:cNvSpPr>
              <p:nvPr/>
            </p:nvSpPr>
            <p:spPr bwMode="auto">
              <a:xfrm>
                <a:off x="3123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11324" name="Text Box 22"/>
              <p:cNvSpPr txBox="1">
                <a:spLocks noChangeArrowheads="1"/>
              </p:cNvSpPr>
              <p:nvPr/>
            </p:nvSpPr>
            <p:spPr bwMode="auto">
              <a:xfrm>
                <a:off x="3123" y="2252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11325" name="Text Box 23"/>
              <p:cNvSpPr txBox="1">
                <a:spLocks noChangeArrowheads="1"/>
              </p:cNvSpPr>
              <p:nvPr/>
            </p:nvSpPr>
            <p:spPr bwMode="auto">
              <a:xfrm>
                <a:off x="2735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B</a:t>
                </a:r>
                <a:endParaRPr lang="en-US"/>
              </a:p>
            </p:txBody>
          </p:sp>
          <p:grpSp>
            <p:nvGrpSpPr>
              <p:cNvPr id="11326" name="Group 24"/>
              <p:cNvGrpSpPr>
                <a:grpSpLocks/>
              </p:cNvGrpSpPr>
              <p:nvPr/>
            </p:nvGrpSpPr>
            <p:grpSpPr bwMode="auto">
              <a:xfrm>
                <a:off x="2433" y="1911"/>
                <a:ext cx="302" cy="227"/>
                <a:chOff x="2736" y="1824"/>
                <a:chExt cx="336" cy="288"/>
              </a:xfrm>
            </p:grpSpPr>
            <p:sp>
              <p:nvSpPr>
                <p:cNvPr id="11328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880" y="182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329" name="Line 26"/>
                <p:cNvSpPr>
                  <a:spLocks noChangeShapeType="1"/>
                </p:cNvSpPr>
                <p:nvPr/>
              </p:nvSpPr>
              <p:spPr bwMode="auto">
                <a:xfrm>
                  <a:off x="2880" y="182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330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736" y="21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1327" name="Text Box 28"/>
              <p:cNvSpPr txBox="1">
                <a:spLocks noChangeArrowheads="1"/>
              </p:cNvSpPr>
              <p:nvPr/>
            </p:nvSpPr>
            <p:spPr bwMode="auto">
              <a:xfrm>
                <a:off x="2864" y="206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11269" name="Object 29"/>
              <p:cNvGraphicFramePr>
                <a:graphicFrameLocks noChangeAspect="1"/>
              </p:cNvGraphicFramePr>
              <p:nvPr/>
            </p:nvGraphicFramePr>
            <p:xfrm>
              <a:off x="2789" y="2251"/>
              <a:ext cx="14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4" name="Equation" r:id="rId4" imgW="152280" imgH="203040" progId="Equation.3">
                      <p:embed/>
                    </p:oleObj>
                  </mc:Choice>
                  <mc:Fallback>
                    <p:oleObj name="Equation" r:id="rId4" imgW="152280" imgH="20304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9" y="2251"/>
                            <a:ext cx="14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85" name="Group 30"/>
            <p:cNvGrpSpPr>
              <a:grpSpLocks/>
            </p:cNvGrpSpPr>
            <p:nvPr/>
          </p:nvGrpSpPr>
          <p:grpSpPr bwMode="auto">
            <a:xfrm>
              <a:off x="3382" y="1797"/>
              <a:ext cx="1208" cy="720"/>
              <a:chOff x="3382" y="1797"/>
              <a:chExt cx="1208" cy="720"/>
            </a:xfrm>
          </p:grpSpPr>
          <p:sp>
            <p:nvSpPr>
              <p:cNvPr id="11309" name="Rectangle 31"/>
              <p:cNvSpPr>
                <a:spLocks noChangeArrowheads="1"/>
              </p:cNvSpPr>
              <p:nvPr/>
            </p:nvSpPr>
            <p:spPr bwMode="auto">
              <a:xfrm>
                <a:off x="3684" y="1797"/>
                <a:ext cx="561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0" name="Oval 32"/>
              <p:cNvSpPr>
                <a:spLocks noChangeArrowheads="1"/>
              </p:cNvSpPr>
              <p:nvPr/>
            </p:nvSpPr>
            <p:spPr bwMode="auto">
              <a:xfrm>
                <a:off x="4245" y="2100"/>
                <a:ext cx="86" cy="7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1" name="AutoShape 33"/>
              <p:cNvSpPr>
                <a:spLocks noChangeArrowheads="1"/>
              </p:cNvSpPr>
              <p:nvPr/>
            </p:nvSpPr>
            <p:spPr bwMode="auto">
              <a:xfrm rot="-5514269">
                <a:off x="4164" y="2095"/>
                <a:ext cx="76" cy="8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2" name="Text Box 34"/>
              <p:cNvSpPr txBox="1">
                <a:spLocks noChangeArrowheads="1"/>
              </p:cNvSpPr>
              <p:nvPr/>
            </p:nvSpPr>
            <p:spPr bwMode="auto">
              <a:xfrm>
                <a:off x="4070" y="1835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11313" name="Text Box 35"/>
              <p:cNvSpPr txBox="1">
                <a:spLocks noChangeArrowheads="1"/>
              </p:cNvSpPr>
              <p:nvPr/>
            </p:nvSpPr>
            <p:spPr bwMode="auto">
              <a:xfrm>
                <a:off x="4070" y="2252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11314" name="Text Box 36"/>
              <p:cNvSpPr txBox="1">
                <a:spLocks noChangeArrowheads="1"/>
              </p:cNvSpPr>
              <p:nvPr/>
            </p:nvSpPr>
            <p:spPr bwMode="auto">
              <a:xfrm>
                <a:off x="3684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11315" name="Line 37"/>
              <p:cNvSpPr>
                <a:spLocks noChangeShapeType="1"/>
              </p:cNvSpPr>
              <p:nvPr/>
            </p:nvSpPr>
            <p:spPr bwMode="auto">
              <a:xfrm flipH="1">
                <a:off x="3511" y="1911"/>
                <a:ext cx="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316" name="Line 38"/>
              <p:cNvSpPr>
                <a:spLocks noChangeShapeType="1"/>
              </p:cNvSpPr>
              <p:nvPr/>
            </p:nvSpPr>
            <p:spPr bwMode="auto">
              <a:xfrm>
                <a:off x="3511" y="191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317" name="Line 39"/>
              <p:cNvSpPr>
                <a:spLocks noChangeShapeType="1"/>
              </p:cNvSpPr>
              <p:nvPr/>
            </p:nvSpPr>
            <p:spPr bwMode="auto">
              <a:xfrm flipH="1">
                <a:off x="3382" y="2138"/>
                <a:ext cx="1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318" name="Line 40"/>
              <p:cNvSpPr>
                <a:spLocks noChangeShapeType="1"/>
              </p:cNvSpPr>
              <p:nvPr/>
            </p:nvSpPr>
            <p:spPr bwMode="auto">
              <a:xfrm>
                <a:off x="4245" y="1911"/>
                <a:ext cx="3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319" name="Line 41"/>
              <p:cNvSpPr>
                <a:spLocks noChangeShapeType="1"/>
              </p:cNvSpPr>
              <p:nvPr/>
            </p:nvSpPr>
            <p:spPr bwMode="auto">
              <a:xfrm>
                <a:off x="4245" y="2328"/>
                <a:ext cx="3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320" name="Line 42"/>
              <p:cNvSpPr>
                <a:spLocks noChangeShapeType="1"/>
              </p:cNvSpPr>
              <p:nvPr/>
            </p:nvSpPr>
            <p:spPr bwMode="auto">
              <a:xfrm>
                <a:off x="4331" y="2138"/>
                <a:ext cx="2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321" name="Text Box 43"/>
              <p:cNvSpPr txBox="1">
                <a:spLocks noChangeArrowheads="1"/>
              </p:cNvSpPr>
              <p:nvPr/>
            </p:nvSpPr>
            <p:spPr bwMode="auto">
              <a:xfrm>
                <a:off x="3813" y="206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11268" name="Object 44"/>
              <p:cNvGraphicFramePr>
                <a:graphicFrameLocks noChangeAspect="1"/>
              </p:cNvGraphicFramePr>
              <p:nvPr/>
            </p:nvGraphicFramePr>
            <p:xfrm>
              <a:off x="3736" y="2251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5" name="Equation" r:id="rId6" imgW="164880" imgH="203040" progId="Equation.3">
                      <p:embed/>
                    </p:oleObj>
                  </mc:Choice>
                  <mc:Fallback>
                    <p:oleObj name="Equation" r:id="rId6" imgW="164880" imgH="20304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6" y="2251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86" name="Group 45"/>
            <p:cNvGrpSpPr>
              <a:grpSpLocks/>
            </p:cNvGrpSpPr>
            <p:nvPr/>
          </p:nvGrpSpPr>
          <p:grpSpPr bwMode="auto">
            <a:xfrm>
              <a:off x="1483" y="1797"/>
              <a:ext cx="950" cy="720"/>
              <a:chOff x="1483" y="1797"/>
              <a:chExt cx="950" cy="720"/>
            </a:xfrm>
          </p:grpSpPr>
          <p:grpSp>
            <p:nvGrpSpPr>
              <p:cNvPr id="11296" name="Group 46"/>
              <p:cNvGrpSpPr>
                <a:grpSpLocks/>
              </p:cNvGrpSpPr>
              <p:nvPr/>
            </p:nvGrpSpPr>
            <p:grpSpPr bwMode="auto">
              <a:xfrm>
                <a:off x="1483" y="1797"/>
                <a:ext cx="950" cy="720"/>
                <a:chOff x="1680" y="1680"/>
                <a:chExt cx="1056" cy="912"/>
              </a:xfrm>
            </p:grpSpPr>
            <p:grpSp>
              <p:nvGrpSpPr>
                <p:cNvPr id="11299" name="Group 47"/>
                <p:cNvGrpSpPr>
                  <a:grpSpLocks/>
                </p:cNvGrpSpPr>
                <p:nvPr/>
              </p:nvGrpSpPr>
              <p:grpSpPr bwMode="auto">
                <a:xfrm>
                  <a:off x="2016" y="1680"/>
                  <a:ext cx="720" cy="912"/>
                  <a:chOff x="3072" y="1680"/>
                  <a:chExt cx="720" cy="912"/>
                </a:xfrm>
              </p:grpSpPr>
              <p:sp>
                <p:nvSpPr>
                  <p:cNvPr id="1130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680"/>
                    <a:ext cx="624" cy="91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7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06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8" name="AutoShape 50"/>
                  <p:cNvSpPr>
                    <a:spLocks noChangeArrowheads="1"/>
                  </p:cNvSpPr>
                  <p:nvPr/>
                </p:nvSpPr>
                <p:spPr bwMode="auto">
                  <a:xfrm rot="-5514269">
                    <a:off x="3600" y="2064"/>
                    <a:ext cx="96" cy="9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0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448" y="1728"/>
                  <a:ext cx="240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C0B0A"/>
                      </a:solidFill>
                    </a:rPr>
                    <a:t>J</a:t>
                  </a:r>
                  <a:endParaRPr lang="en-US"/>
                </a:p>
              </p:txBody>
            </p:sp>
            <p:sp>
              <p:nvSpPr>
                <p:cNvPr id="1130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448" y="2256"/>
                  <a:ext cx="240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C0B0A"/>
                      </a:solidFill>
                    </a:rPr>
                    <a:t>K</a:t>
                  </a:r>
                  <a:endParaRPr lang="en-US"/>
                </a:p>
              </p:txBody>
            </p:sp>
            <p:grpSp>
              <p:nvGrpSpPr>
                <p:cNvPr id="11302" name="Group 53"/>
                <p:cNvGrpSpPr>
                  <a:grpSpLocks/>
                </p:cNvGrpSpPr>
                <p:nvPr/>
              </p:nvGrpSpPr>
              <p:grpSpPr bwMode="auto">
                <a:xfrm>
                  <a:off x="1680" y="1824"/>
                  <a:ext cx="336" cy="288"/>
                  <a:chOff x="2736" y="1824"/>
                  <a:chExt cx="336" cy="288"/>
                </a:xfrm>
              </p:grpSpPr>
              <p:sp>
                <p:nvSpPr>
                  <p:cNvPr id="11303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0" y="1824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1304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82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1305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36" y="211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11297" name="Text Box 57"/>
              <p:cNvSpPr txBox="1">
                <a:spLocks noChangeArrowheads="1"/>
              </p:cNvSpPr>
              <p:nvPr/>
            </p:nvSpPr>
            <p:spPr bwMode="auto">
              <a:xfrm>
                <a:off x="1783" y="1835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11298" name="Text Box 58"/>
              <p:cNvSpPr txBox="1">
                <a:spLocks noChangeArrowheads="1"/>
              </p:cNvSpPr>
              <p:nvPr/>
            </p:nvSpPr>
            <p:spPr bwMode="auto">
              <a:xfrm>
                <a:off x="1915" y="2062"/>
                <a:ext cx="43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11267" name="Object 59"/>
              <p:cNvGraphicFramePr>
                <a:graphicFrameLocks noChangeAspect="1"/>
              </p:cNvGraphicFramePr>
              <p:nvPr/>
            </p:nvGraphicFramePr>
            <p:xfrm>
              <a:off x="1837" y="2245"/>
              <a:ext cx="14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6" name="Equation" r:id="rId8" imgW="152280" imgH="215640" progId="Equation.3">
                      <p:embed/>
                    </p:oleObj>
                  </mc:Choice>
                  <mc:Fallback>
                    <p:oleObj name="Equation" r:id="rId8" imgW="152280" imgH="21564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7" y="2245"/>
                            <a:ext cx="143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87" name="Group 60"/>
            <p:cNvGrpSpPr>
              <a:grpSpLocks/>
            </p:cNvGrpSpPr>
            <p:nvPr/>
          </p:nvGrpSpPr>
          <p:grpSpPr bwMode="auto">
            <a:xfrm>
              <a:off x="836" y="1797"/>
              <a:ext cx="647" cy="720"/>
              <a:chOff x="836" y="1797"/>
              <a:chExt cx="647" cy="720"/>
            </a:xfrm>
          </p:grpSpPr>
          <p:grpSp>
            <p:nvGrpSpPr>
              <p:cNvPr id="11288" name="Group 61"/>
              <p:cNvGrpSpPr>
                <a:grpSpLocks/>
              </p:cNvGrpSpPr>
              <p:nvPr/>
            </p:nvGrpSpPr>
            <p:grpSpPr bwMode="auto">
              <a:xfrm>
                <a:off x="836" y="1797"/>
                <a:ext cx="647" cy="720"/>
                <a:chOff x="3072" y="1680"/>
                <a:chExt cx="720" cy="912"/>
              </a:xfrm>
            </p:grpSpPr>
            <p:sp>
              <p:nvSpPr>
                <p:cNvPr id="11293" name="Rectangle 62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4" name="Oval 63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5" name="AutoShape 64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289" name="Text Box 65"/>
              <p:cNvSpPr txBox="1">
                <a:spLocks noChangeArrowheads="1"/>
              </p:cNvSpPr>
              <p:nvPr/>
            </p:nvSpPr>
            <p:spPr bwMode="auto">
              <a:xfrm>
                <a:off x="836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11290" name="Text Box 66"/>
              <p:cNvSpPr txBox="1">
                <a:spLocks noChangeArrowheads="1"/>
              </p:cNvSpPr>
              <p:nvPr/>
            </p:nvSpPr>
            <p:spPr bwMode="auto">
              <a:xfrm>
                <a:off x="1222" y="1835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11291" name="Text Box 67"/>
              <p:cNvSpPr txBox="1">
                <a:spLocks noChangeArrowheads="1"/>
              </p:cNvSpPr>
              <p:nvPr/>
            </p:nvSpPr>
            <p:spPr bwMode="auto">
              <a:xfrm>
                <a:off x="1222" y="2252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11292" name="Text Box 68"/>
              <p:cNvSpPr txBox="1">
                <a:spLocks noChangeArrowheads="1"/>
              </p:cNvSpPr>
              <p:nvPr/>
            </p:nvSpPr>
            <p:spPr bwMode="auto">
              <a:xfrm>
                <a:off x="966" y="2062"/>
                <a:ext cx="43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11266" name="Object 69"/>
              <p:cNvGraphicFramePr>
                <a:graphicFrameLocks noChangeAspect="1"/>
              </p:cNvGraphicFramePr>
              <p:nvPr/>
            </p:nvGraphicFramePr>
            <p:xfrm>
              <a:off x="878" y="2251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7" name="Equation" r:id="rId10" imgW="164880" imgH="203040" progId="Equation.3">
                      <p:embed/>
                    </p:oleObj>
                  </mc:Choice>
                  <mc:Fallback>
                    <p:oleObj name="Equation" r:id="rId10" imgW="164880" imgH="203040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8" y="2251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276" name="Group 70"/>
          <p:cNvGrpSpPr>
            <a:grpSpLocks/>
          </p:cNvGrpSpPr>
          <p:nvPr/>
        </p:nvGrpSpPr>
        <p:grpSpPr bwMode="auto">
          <a:xfrm>
            <a:off x="1258888" y="2133600"/>
            <a:ext cx="652462" cy="657225"/>
            <a:chOff x="1020" y="1344"/>
            <a:chExt cx="411" cy="414"/>
          </a:xfrm>
        </p:grpSpPr>
        <p:sp>
          <p:nvSpPr>
            <p:cNvPr id="11278" name="Rectangle 71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AutoShape 72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73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277" name="Text Box 75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DB7174-F694-4D46-A1E5-6D049B8F7A1B}" type="slidenum">
              <a:rPr lang="en-GB" smtClean="0"/>
              <a:pPr/>
              <a:t>22</a:t>
            </a:fld>
            <a:endParaRPr lang="en-GB" sz="1400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52513"/>
            <a:ext cx="7772400" cy="1123950"/>
          </a:xfrm>
          <a:noFill/>
        </p:spPr>
        <p:txBody>
          <a:bodyPr lIns="0" tIns="0" rIns="0" bIns="0"/>
          <a:lstStyle/>
          <a:p>
            <a:pPr algn="ctr" eaLnBrk="1" hangingPunct="1"/>
            <a:r>
              <a:rPr lang="en-GB" sz="3600" smtClean="0">
                <a:solidFill>
                  <a:srgbClr val="786DCB"/>
                </a:solidFill>
              </a:rPr>
              <a:t>How many FFs are required to build a counter that can count as many as 1000</a:t>
            </a:r>
            <a:r>
              <a:rPr lang="en-GB" sz="3600" baseline="-25000" smtClean="0">
                <a:solidFill>
                  <a:srgbClr val="786DCB"/>
                </a:solidFill>
              </a:rPr>
              <a:t>10</a:t>
            </a:r>
            <a:r>
              <a:rPr lang="en-GB" sz="3600" smtClean="0">
                <a:solidFill>
                  <a:srgbClr val="786DCB"/>
                </a:solidFill>
              </a:rPr>
              <a:t>?</a:t>
            </a:r>
          </a:p>
        </p:txBody>
      </p:sp>
      <p:grpSp>
        <p:nvGrpSpPr>
          <p:cNvPr id="65541" name="Group 8"/>
          <p:cNvGrpSpPr>
            <a:grpSpLocks/>
          </p:cNvGrpSpPr>
          <p:nvPr/>
        </p:nvGrpSpPr>
        <p:grpSpPr bwMode="auto">
          <a:xfrm>
            <a:off x="1042988" y="2349500"/>
            <a:ext cx="652462" cy="657225"/>
            <a:chOff x="1020" y="1344"/>
            <a:chExt cx="411" cy="414"/>
          </a:xfrm>
        </p:grpSpPr>
        <p:sp>
          <p:nvSpPr>
            <p:cNvPr id="65543" name="Rectangle 9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AutoShape 10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Line 11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5542" name="Text Box 13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6301F3-233C-48EE-B2EB-D11E91CA1B53}" type="slidenum">
              <a:rPr lang="en-GB" smtClean="0"/>
              <a:pPr/>
              <a:t>23</a:t>
            </a:fld>
            <a:endParaRPr lang="en-GB" sz="1400" smtClean="0"/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1922463" y="1771650"/>
            <a:ext cx="5453062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GB" sz="2800">
                <a:solidFill>
                  <a:srgbClr val="C6385A"/>
                </a:solidFill>
              </a:rPr>
              <a:t>Applying Max Count formula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 sz="2800">
                <a:solidFill>
                  <a:srgbClr val="C6385A"/>
                </a:solidFill>
              </a:rPr>
              <a:t>                   2</a:t>
            </a:r>
            <a:r>
              <a:rPr lang="en-GB" sz="2800" baseline="30000">
                <a:solidFill>
                  <a:srgbClr val="C6385A"/>
                </a:solidFill>
              </a:rPr>
              <a:t>N </a:t>
            </a:r>
            <a:r>
              <a:rPr lang="en-GB" sz="2800">
                <a:solidFill>
                  <a:srgbClr val="C6385A"/>
                </a:solidFill>
              </a:rPr>
              <a:t> - 1 = 1000</a:t>
            </a:r>
          </a:p>
        </p:txBody>
      </p:sp>
      <p:sp>
        <p:nvSpPr>
          <p:cNvPr id="66565" name="Rectangle 14"/>
          <p:cNvSpPr>
            <a:spLocks noGrp="1" noChangeArrowheads="1"/>
          </p:cNvSpPr>
          <p:nvPr>
            <p:ph type="title"/>
          </p:nvPr>
        </p:nvSpPr>
        <p:spPr>
          <a:xfrm>
            <a:off x="827088" y="822325"/>
            <a:ext cx="7772400" cy="963613"/>
          </a:xfrm>
          <a:noFill/>
        </p:spPr>
        <p:txBody>
          <a:bodyPr lIns="0" tIns="0" rIns="0" bIns="0"/>
          <a:lstStyle/>
          <a:p>
            <a:pPr algn="ctr" eaLnBrk="1" hangingPunct="1"/>
            <a:r>
              <a:rPr lang="en-GB" sz="3200" dirty="0" smtClean="0">
                <a:solidFill>
                  <a:srgbClr val="786DCB"/>
                </a:solidFill>
              </a:rPr>
              <a:t>How many FFs are required to build a counter that can count as many as 1000</a:t>
            </a:r>
            <a:r>
              <a:rPr lang="en-GB" sz="3200" baseline="-25000" dirty="0" smtClean="0">
                <a:solidFill>
                  <a:srgbClr val="786DCB"/>
                </a:solidFill>
              </a:rPr>
              <a:t>10</a:t>
            </a:r>
            <a:r>
              <a:rPr lang="en-GB" sz="3200" dirty="0" smtClean="0">
                <a:solidFill>
                  <a:srgbClr val="786DCB"/>
                </a:solidFill>
              </a:rPr>
              <a:t>?</a:t>
            </a: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947738" y="4267200"/>
            <a:ext cx="7688262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80000"/>
              </a:lnSpc>
              <a:buFontTx/>
              <a:buChar char="•"/>
            </a:pPr>
            <a:r>
              <a:rPr lang="en-GB" sz="2800">
                <a:solidFill>
                  <a:srgbClr val="C6385A"/>
                </a:solidFill>
              </a:rPr>
              <a:t>N must be a whole number:</a:t>
            </a:r>
          </a:p>
          <a:p>
            <a:pPr marL="342900" indent="-342900" algn="l">
              <a:lnSpc>
                <a:spcPct val="80000"/>
              </a:lnSpc>
              <a:buFontTx/>
              <a:buChar char="•"/>
            </a:pPr>
            <a:r>
              <a:rPr lang="en-GB" sz="2800"/>
              <a:t>9 FFs can count from 0 to 2</a:t>
            </a:r>
            <a:r>
              <a:rPr lang="en-GB" sz="2800" baseline="30000"/>
              <a:t>9</a:t>
            </a:r>
            <a:r>
              <a:rPr lang="en-GB" sz="2800"/>
              <a:t>-1, or 0 to 511</a:t>
            </a:r>
            <a:r>
              <a:rPr lang="en-GB" sz="2800" baseline="-25000"/>
              <a:t>10</a:t>
            </a:r>
          </a:p>
          <a:p>
            <a:pPr marL="342900" indent="-342900" algn="l">
              <a:lnSpc>
                <a:spcPct val="80000"/>
              </a:lnSpc>
              <a:buFontTx/>
              <a:buChar char="•"/>
            </a:pPr>
            <a:r>
              <a:rPr lang="en-US" sz="2800"/>
              <a:t>10 FFs can count from 0 to 2</a:t>
            </a:r>
            <a:r>
              <a:rPr lang="en-US" sz="2800" baseline="30000"/>
              <a:t>10</a:t>
            </a:r>
            <a:r>
              <a:rPr lang="en-US" sz="2800"/>
              <a:t>-1, or 0 to 1023</a:t>
            </a:r>
            <a:r>
              <a:rPr lang="en-US" sz="2800" baseline="-25000"/>
              <a:t>10</a:t>
            </a:r>
          </a:p>
          <a:p>
            <a:pPr marL="342900" indent="-342900" algn="l">
              <a:lnSpc>
                <a:spcPct val="80000"/>
              </a:lnSpc>
              <a:buFontTx/>
              <a:buChar char="•"/>
            </a:pPr>
            <a:r>
              <a:rPr lang="en-US" sz="2800"/>
              <a:t>Therefore Answer is </a:t>
            </a:r>
            <a:r>
              <a:rPr lang="en-US" sz="2800">
                <a:solidFill>
                  <a:srgbClr val="980000"/>
                </a:solidFill>
              </a:rPr>
              <a:t>10</a:t>
            </a:r>
            <a:r>
              <a:rPr lang="en-US" sz="2800"/>
              <a:t> FFs</a:t>
            </a:r>
          </a:p>
        </p:txBody>
      </p:sp>
      <p:sp>
        <p:nvSpPr>
          <p:cNvPr id="177170" name="Text Box 18"/>
          <p:cNvSpPr txBox="1">
            <a:spLocks noChangeArrowheads="1"/>
          </p:cNvSpPr>
          <p:nvPr/>
        </p:nvSpPr>
        <p:spPr bwMode="auto">
          <a:xfrm>
            <a:off x="3190875" y="2900363"/>
            <a:ext cx="3024188" cy="1416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2800" b="1"/>
              <a:t>        2</a:t>
            </a:r>
            <a:r>
              <a:rPr lang="en-GB" sz="2800" b="1" baseline="30000"/>
              <a:t>N</a:t>
            </a:r>
            <a:r>
              <a:rPr lang="en-GB" sz="2800" b="1"/>
              <a:t> = 1001</a:t>
            </a:r>
          </a:p>
          <a:p>
            <a:pPr algn="l">
              <a:lnSpc>
                <a:spcPct val="70000"/>
              </a:lnSpc>
            </a:pPr>
            <a:r>
              <a:rPr lang="en-GB" sz="2800" b="1"/>
              <a:t>N log 2 = log 1001</a:t>
            </a:r>
          </a:p>
          <a:p>
            <a:pPr algn="l">
              <a:lnSpc>
                <a:spcPct val="70000"/>
              </a:lnSpc>
            </a:pPr>
            <a:r>
              <a:rPr lang="en-GB" sz="2800" b="1"/>
              <a:t>          N = 9. 9…</a:t>
            </a:r>
          </a:p>
        </p:txBody>
      </p:sp>
      <p:sp>
        <p:nvSpPr>
          <p:cNvPr id="66568" name="Text Box 19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7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7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7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7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7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autoUpdateAnimBg="0"/>
      <p:bldP spid="1771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122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BFE616-4019-40A7-86B3-87DF294AAF80}" type="slidenum">
              <a:rPr lang="en-GB" smtClean="0"/>
              <a:pPr/>
              <a:t>24</a:t>
            </a:fld>
            <a:endParaRPr lang="en-GB" sz="1400" smtClean="0"/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52513"/>
            <a:ext cx="8172450" cy="1000125"/>
          </a:xfrm>
        </p:spPr>
        <p:txBody>
          <a:bodyPr/>
          <a:lstStyle/>
          <a:p>
            <a:pPr eaLnBrk="1" hangingPunct="1"/>
            <a:r>
              <a:rPr lang="en-GB" sz="3200" b="1" smtClean="0"/>
              <a:t>Assuming the counter is holding 0101. What will be the count after 27 clock pulses?</a:t>
            </a:r>
          </a:p>
        </p:txBody>
      </p:sp>
      <p:sp>
        <p:nvSpPr>
          <p:cNvPr id="12297" name="Text Box 4"/>
          <p:cNvSpPr txBox="1">
            <a:spLocks noChangeArrowheads="1"/>
          </p:cNvSpPr>
          <p:nvPr/>
        </p:nvSpPr>
        <p:spPr bwMode="auto">
          <a:xfrm>
            <a:off x="631825" y="49450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/>
          </a:p>
        </p:txBody>
      </p:sp>
      <p:grpSp>
        <p:nvGrpSpPr>
          <p:cNvPr id="12298" name="Group 90"/>
          <p:cNvGrpSpPr>
            <a:grpSpLocks/>
          </p:cNvGrpSpPr>
          <p:nvPr/>
        </p:nvGrpSpPr>
        <p:grpSpPr bwMode="auto">
          <a:xfrm>
            <a:off x="1331913" y="2781300"/>
            <a:ext cx="6713537" cy="1143000"/>
            <a:chOff x="907" y="1392"/>
            <a:chExt cx="4229" cy="720"/>
          </a:xfrm>
        </p:grpSpPr>
        <p:grpSp>
          <p:nvGrpSpPr>
            <p:cNvPr id="12304" name="Group 8"/>
            <p:cNvGrpSpPr>
              <a:grpSpLocks/>
            </p:cNvGrpSpPr>
            <p:nvPr/>
          </p:nvGrpSpPr>
          <p:grpSpPr bwMode="auto">
            <a:xfrm>
              <a:off x="4704" y="1657"/>
              <a:ext cx="346" cy="114"/>
              <a:chOff x="816" y="3312"/>
              <a:chExt cx="1152" cy="384"/>
            </a:xfrm>
          </p:grpSpPr>
          <p:sp>
            <p:nvSpPr>
              <p:cNvPr id="12356" name="Line 9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57" name="Line 10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58" name="Line 11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59" name="Line 12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60" name="Line 13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61" name="Line 14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62" name="Line 15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2305" name="Line 16"/>
            <p:cNvSpPr>
              <a:spLocks noChangeShapeType="1"/>
            </p:cNvSpPr>
            <p:nvPr/>
          </p:nvSpPr>
          <p:spPr bwMode="auto">
            <a:xfrm>
              <a:off x="5050" y="1657"/>
              <a:ext cx="0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6" name="Line 17"/>
            <p:cNvSpPr>
              <a:spLocks noChangeShapeType="1"/>
            </p:cNvSpPr>
            <p:nvPr/>
          </p:nvSpPr>
          <p:spPr bwMode="auto">
            <a:xfrm>
              <a:off x="5050" y="1771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2307" name="Group 87"/>
            <p:cNvGrpSpPr>
              <a:grpSpLocks/>
            </p:cNvGrpSpPr>
            <p:nvPr/>
          </p:nvGrpSpPr>
          <p:grpSpPr bwMode="auto">
            <a:xfrm>
              <a:off x="2504" y="1392"/>
              <a:ext cx="949" cy="720"/>
              <a:chOff x="2504" y="1392"/>
              <a:chExt cx="949" cy="720"/>
            </a:xfrm>
          </p:grpSpPr>
          <p:grpSp>
            <p:nvGrpSpPr>
              <p:cNvPr id="12344" name="Group 66"/>
              <p:cNvGrpSpPr>
                <a:grpSpLocks/>
              </p:cNvGrpSpPr>
              <p:nvPr/>
            </p:nvGrpSpPr>
            <p:grpSpPr bwMode="auto">
              <a:xfrm>
                <a:off x="2806" y="1392"/>
                <a:ext cx="647" cy="720"/>
                <a:chOff x="3072" y="1680"/>
                <a:chExt cx="720" cy="912"/>
              </a:xfrm>
            </p:grpSpPr>
            <p:sp>
              <p:nvSpPr>
                <p:cNvPr id="12353" name="Rectangle 67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4" name="Oval 68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5" name="AutoShape 69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45" name="Text Box 70"/>
              <p:cNvSpPr txBox="1">
                <a:spLocks noChangeArrowheads="1"/>
              </p:cNvSpPr>
              <p:nvPr/>
            </p:nvSpPr>
            <p:spPr bwMode="auto">
              <a:xfrm>
                <a:off x="3194" y="1430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12346" name="Text Box 71"/>
              <p:cNvSpPr txBox="1">
                <a:spLocks noChangeArrowheads="1"/>
              </p:cNvSpPr>
              <p:nvPr/>
            </p:nvSpPr>
            <p:spPr bwMode="auto">
              <a:xfrm>
                <a:off x="3194" y="1847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12347" name="Text Box 72"/>
              <p:cNvSpPr txBox="1">
                <a:spLocks noChangeArrowheads="1"/>
              </p:cNvSpPr>
              <p:nvPr/>
            </p:nvSpPr>
            <p:spPr bwMode="auto">
              <a:xfrm>
                <a:off x="2806" y="1430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B</a:t>
                </a:r>
                <a:endParaRPr lang="en-US"/>
              </a:p>
            </p:txBody>
          </p:sp>
          <p:grpSp>
            <p:nvGrpSpPr>
              <p:cNvPr id="12348" name="Group 74"/>
              <p:cNvGrpSpPr>
                <a:grpSpLocks/>
              </p:cNvGrpSpPr>
              <p:nvPr/>
            </p:nvGrpSpPr>
            <p:grpSpPr bwMode="auto">
              <a:xfrm>
                <a:off x="2504" y="1506"/>
                <a:ext cx="302" cy="227"/>
                <a:chOff x="2736" y="1824"/>
                <a:chExt cx="336" cy="288"/>
              </a:xfrm>
            </p:grpSpPr>
            <p:sp>
              <p:nvSpPr>
                <p:cNvPr id="12350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2880" y="182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1" name="Line 76"/>
                <p:cNvSpPr>
                  <a:spLocks noChangeShapeType="1"/>
                </p:cNvSpPr>
                <p:nvPr/>
              </p:nvSpPr>
              <p:spPr bwMode="auto">
                <a:xfrm>
                  <a:off x="2880" y="182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2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2736" y="21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2349" name="Text Box 78"/>
              <p:cNvSpPr txBox="1">
                <a:spLocks noChangeArrowheads="1"/>
              </p:cNvSpPr>
              <p:nvPr/>
            </p:nvSpPr>
            <p:spPr bwMode="auto">
              <a:xfrm>
                <a:off x="2935" y="1657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12293" name="Object 82"/>
              <p:cNvGraphicFramePr>
                <a:graphicFrameLocks noChangeAspect="1"/>
              </p:cNvGraphicFramePr>
              <p:nvPr/>
            </p:nvGraphicFramePr>
            <p:xfrm>
              <a:off x="2845" y="1847"/>
              <a:ext cx="14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8" name="Equation" r:id="rId4" imgW="152280" imgH="203040" progId="Equation.3">
                      <p:embed/>
                    </p:oleObj>
                  </mc:Choice>
                  <mc:Fallback>
                    <p:oleObj name="Equation" r:id="rId4" imgW="152280" imgH="203040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5" y="1847"/>
                            <a:ext cx="14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08" name="Group 86"/>
            <p:cNvGrpSpPr>
              <a:grpSpLocks/>
            </p:cNvGrpSpPr>
            <p:nvPr/>
          </p:nvGrpSpPr>
          <p:grpSpPr bwMode="auto">
            <a:xfrm>
              <a:off x="3453" y="1392"/>
              <a:ext cx="1208" cy="720"/>
              <a:chOff x="3453" y="1392"/>
              <a:chExt cx="1208" cy="720"/>
            </a:xfrm>
          </p:grpSpPr>
          <p:sp>
            <p:nvSpPr>
              <p:cNvPr id="12331" name="Rectangle 22"/>
              <p:cNvSpPr>
                <a:spLocks noChangeArrowheads="1"/>
              </p:cNvSpPr>
              <p:nvPr/>
            </p:nvSpPr>
            <p:spPr bwMode="auto">
              <a:xfrm>
                <a:off x="3755" y="1392"/>
                <a:ext cx="561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2" name="Oval 23"/>
              <p:cNvSpPr>
                <a:spLocks noChangeArrowheads="1"/>
              </p:cNvSpPr>
              <p:nvPr/>
            </p:nvSpPr>
            <p:spPr bwMode="auto">
              <a:xfrm>
                <a:off x="4316" y="1695"/>
                <a:ext cx="86" cy="7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3" name="AutoShape 24"/>
              <p:cNvSpPr>
                <a:spLocks noChangeArrowheads="1"/>
              </p:cNvSpPr>
              <p:nvPr/>
            </p:nvSpPr>
            <p:spPr bwMode="auto">
              <a:xfrm rot="-5514269">
                <a:off x="4235" y="1690"/>
                <a:ext cx="76" cy="8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4" name="Text Box 25"/>
              <p:cNvSpPr txBox="1">
                <a:spLocks noChangeArrowheads="1"/>
              </p:cNvSpPr>
              <p:nvPr/>
            </p:nvSpPr>
            <p:spPr bwMode="auto">
              <a:xfrm>
                <a:off x="4141" y="1430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12335" name="Text Box 26"/>
              <p:cNvSpPr txBox="1">
                <a:spLocks noChangeArrowheads="1"/>
              </p:cNvSpPr>
              <p:nvPr/>
            </p:nvSpPr>
            <p:spPr bwMode="auto">
              <a:xfrm>
                <a:off x="4141" y="1847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12336" name="Text Box 27"/>
              <p:cNvSpPr txBox="1">
                <a:spLocks noChangeArrowheads="1"/>
              </p:cNvSpPr>
              <p:nvPr/>
            </p:nvSpPr>
            <p:spPr bwMode="auto">
              <a:xfrm>
                <a:off x="3755" y="1430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12337" name="Line 29"/>
              <p:cNvSpPr>
                <a:spLocks noChangeShapeType="1"/>
              </p:cNvSpPr>
              <p:nvPr/>
            </p:nvSpPr>
            <p:spPr bwMode="auto">
              <a:xfrm flipH="1">
                <a:off x="3582" y="1506"/>
                <a:ext cx="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38" name="Line 30"/>
              <p:cNvSpPr>
                <a:spLocks noChangeShapeType="1"/>
              </p:cNvSpPr>
              <p:nvPr/>
            </p:nvSpPr>
            <p:spPr bwMode="auto">
              <a:xfrm>
                <a:off x="3582" y="1506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39" name="Line 31"/>
              <p:cNvSpPr>
                <a:spLocks noChangeShapeType="1"/>
              </p:cNvSpPr>
              <p:nvPr/>
            </p:nvSpPr>
            <p:spPr bwMode="auto">
              <a:xfrm flipH="1">
                <a:off x="3453" y="1733"/>
                <a:ext cx="1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40" name="Line 32"/>
              <p:cNvSpPr>
                <a:spLocks noChangeShapeType="1"/>
              </p:cNvSpPr>
              <p:nvPr/>
            </p:nvSpPr>
            <p:spPr bwMode="auto">
              <a:xfrm>
                <a:off x="4316" y="1506"/>
                <a:ext cx="3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41" name="Line 33"/>
              <p:cNvSpPr>
                <a:spLocks noChangeShapeType="1"/>
              </p:cNvSpPr>
              <p:nvPr/>
            </p:nvSpPr>
            <p:spPr bwMode="auto">
              <a:xfrm>
                <a:off x="4316" y="1923"/>
                <a:ext cx="3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42" name="Line 34"/>
              <p:cNvSpPr>
                <a:spLocks noChangeShapeType="1"/>
              </p:cNvSpPr>
              <p:nvPr/>
            </p:nvSpPr>
            <p:spPr bwMode="auto">
              <a:xfrm>
                <a:off x="4402" y="1733"/>
                <a:ext cx="2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43" name="Text Box 35"/>
              <p:cNvSpPr txBox="1">
                <a:spLocks noChangeArrowheads="1"/>
              </p:cNvSpPr>
              <p:nvPr/>
            </p:nvSpPr>
            <p:spPr bwMode="auto">
              <a:xfrm>
                <a:off x="3884" y="1657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12292" name="Object 83"/>
              <p:cNvGraphicFramePr>
                <a:graphicFrameLocks noChangeAspect="1"/>
              </p:cNvGraphicFramePr>
              <p:nvPr/>
            </p:nvGraphicFramePr>
            <p:xfrm>
              <a:off x="3797" y="1842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9" name="Equation" r:id="rId6" imgW="164880" imgH="203040" progId="Equation.3">
                      <p:embed/>
                    </p:oleObj>
                  </mc:Choice>
                  <mc:Fallback>
                    <p:oleObj name="Equation" r:id="rId6" imgW="164880" imgH="203040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7" y="1842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09" name="Group 88"/>
            <p:cNvGrpSpPr>
              <a:grpSpLocks/>
            </p:cNvGrpSpPr>
            <p:nvPr/>
          </p:nvGrpSpPr>
          <p:grpSpPr bwMode="auto">
            <a:xfrm>
              <a:off x="1554" y="1392"/>
              <a:ext cx="950" cy="720"/>
              <a:chOff x="1554" y="1392"/>
              <a:chExt cx="950" cy="720"/>
            </a:xfrm>
          </p:grpSpPr>
          <p:grpSp>
            <p:nvGrpSpPr>
              <p:cNvPr id="12319" name="Group 51"/>
              <p:cNvGrpSpPr>
                <a:grpSpLocks/>
              </p:cNvGrpSpPr>
              <p:nvPr/>
            </p:nvGrpSpPr>
            <p:grpSpPr bwMode="auto">
              <a:xfrm>
                <a:off x="1856" y="1392"/>
                <a:ext cx="648" cy="720"/>
                <a:chOff x="3072" y="1680"/>
                <a:chExt cx="720" cy="912"/>
              </a:xfrm>
            </p:grpSpPr>
            <p:sp>
              <p:nvSpPr>
                <p:cNvPr id="12328" name="Rectangle 52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9" name="Oval 53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0" name="AutoShape 54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20" name="Text Box 55"/>
              <p:cNvSpPr txBox="1">
                <a:spLocks noChangeArrowheads="1"/>
              </p:cNvSpPr>
              <p:nvPr/>
            </p:nvSpPr>
            <p:spPr bwMode="auto">
              <a:xfrm>
                <a:off x="2245" y="1430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12321" name="Text Box 56"/>
              <p:cNvSpPr txBox="1">
                <a:spLocks noChangeArrowheads="1"/>
              </p:cNvSpPr>
              <p:nvPr/>
            </p:nvSpPr>
            <p:spPr bwMode="auto">
              <a:xfrm>
                <a:off x="2245" y="1847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grpSp>
            <p:nvGrpSpPr>
              <p:cNvPr id="12322" name="Group 57"/>
              <p:cNvGrpSpPr>
                <a:grpSpLocks/>
              </p:cNvGrpSpPr>
              <p:nvPr/>
            </p:nvGrpSpPr>
            <p:grpSpPr bwMode="auto">
              <a:xfrm>
                <a:off x="1554" y="1506"/>
                <a:ext cx="302" cy="227"/>
                <a:chOff x="2736" y="1824"/>
                <a:chExt cx="336" cy="288"/>
              </a:xfrm>
            </p:grpSpPr>
            <p:sp>
              <p:nvSpPr>
                <p:cNvPr id="12325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2880" y="182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26" name="Line 59"/>
                <p:cNvSpPr>
                  <a:spLocks noChangeShapeType="1"/>
                </p:cNvSpPr>
                <p:nvPr/>
              </p:nvSpPr>
              <p:spPr bwMode="auto">
                <a:xfrm>
                  <a:off x="2880" y="182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2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2736" y="21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2323" name="Text Box 61"/>
              <p:cNvSpPr txBox="1">
                <a:spLocks noChangeArrowheads="1"/>
              </p:cNvSpPr>
              <p:nvPr/>
            </p:nvSpPr>
            <p:spPr bwMode="auto">
              <a:xfrm>
                <a:off x="1854" y="1430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12324" name="Text Box 63"/>
              <p:cNvSpPr txBox="1">
                <a:spLocks noChangeArrowheads="1"/>
              </p:cNvSpPr>
              <p:nvPr/>
            </p:nvSpPr>
            <p:spPr bwMode="auto">
              <a:xfrm>
                <a:off x="1986" y="1657"/>
                <a:ext cx="43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12291" name="Object 84"/>
              <p:cNvGraphicFramePr>
                <a:graphicFrameLocks noChangeAspect="1"/>
              </p:cNvGraphicFramePr>
              <p:nvPr/>
            </p:nvGraphicFramePr>
            <p:xfrm>
              <a:off x="1904" y="1858"/>
              <a:ext cx="14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0" name="Equation" r:id="rId8" imgW="152280" imgH="215640" progId="Equation.3">
                      <p:embed/>
                    </p:oleObj>
                  </mc:Choice>
                  <mc:Fallback>
                    <p:oleObj name="Equation" r:id="rId8" imgW="152280" imgH="215640" progId="Equation.3">
                      <p:embed/>
                      <p:pic>
                        <p:nvPicPr>
                          <p:cNvPr id="0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4" y="1858"/>
                            <a:ext cx="143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10" name="Group 89"/>
            <p:cNvGrpSpPr>
              <a:grpSpLocks/>
            </p:cNvGrpSpPr>
            <p:nvPr/>
          </p:nvGrpSpPr>
          <p:grpSpPr bwMode="auto">
            <a:xfrm>
              <a:off x="907" y="1392"/>
              <a:ext cx="647" cy="720"/>
              <a:chOff x="907" y="1392"/>
              <a:chExt cx="647" cy="720"/>
            </a:xfrm>
          </p:grpSpPr>
          <p:grpSp>
            <p:nvGrpSpPr>
              <p:cNvPr id="12311" name="Group 39"/>
              <p:cNvGrpSpPr>
                <a:grpSpLocks/>
              </p:cNvGrpSpPr>
              <p:nvPr/>
            </p:nvGrpSpPr>
            <p:grpSpPr bwMode="auto">
              <a:xfrm>
                <a:off x="907" y="1392"/>
                <a:ext cx="647" cy="720"/>
                <a:chOff x="3072" y="1680"/>
                <a:chExt cx="720" cy="912"/>
              </a:xfrm>
            </p:grpSpPr>
            <p:sp>
              <p:nvSpPr>
                <p:cNvPr id="12316" name="Rectangle 40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7" name="Oval 41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8" name="AutoShape 42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12" name="Text Box 43"/>
              <p:cNvSpPr txBox="1">
                <a:spLocks noChangeArrowheads="1"/>
              </p:cNvSpPr>
              <p:nvPr/>
            </p:nvSpPr>
            <p:spPr bwMode="auto">
              <a:xfrm>
                <a:off x="907" y="1430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12313" name="Text Box 45"/>
              <p:cNvSpPr txBox="1">
                <a:spLocks noChangeArrowheads="1"/>
              </p:cNvSpPr>
              <p:nvPr/>
            </p:nvSpPr>
            <p:spPr bwMode="auto">
              <a:xfrm>
                <a:off x="1293" y="1430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12314" name="Text Box 46"/>
              <p:cNvSpPr txBox="1">
                <a:spLocks noChangeArrowheads="1"/>
              </p:cNvSpPr>
              <p:nvPr/>
            </p:nvSpPr>
            <p:spPr bwMode="auto">
              <a:xfrm>
                <a:off x="1293" y="1847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12315" name="Text Box 47"/>
              <p:cNvSpPr txBox="1">
                <a:spLocks noChangeArrowheads="1"/>
              </p:cNvSpPr>
              <p:nvPr/>
            </p:nvSpPr>
            <p:spPr bwMode="auto">
              <a:xfrm>
                <a:off x="1037" y="1657"/>
                <a:ext cx="43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12290" name="Object 85"/>
              <p:cNvGraphicFramePr>
                <a:graphicFrameLocks noChangeAspect="1"/>
              </p:cNvGraphicFramePr>
              <p:nvPr/>
            </p:nvGraphicFramePr>
            <p:xfrm>
              <a:off x="969" y="1842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1" name="Equation" r:id="rId10" imgW="164880" imgH="203040" progId="Equation.3">
                      <p:embed/>
                    </p:oleObj>
                  </mc:Choice>
                  <mc:Fallback>
                    <p:oleObj name="Equation" r:id="rId10" imgW="164880" imgH="203040" progId="Equation.3">
                      <p:embed/>
                      <p:pic>
                        <p:nvPicPr>
                          <p:cNvPr id="0" name="Object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9" y="1842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299" name="Group 91"/>
          <p:cNvGrpSpPr>
            <a:grpSpLocks/>
          </p:cNvGrpSpPr>
          <p:nvPr/>
        </p:nvGrpSpPr>
        <p:grpSpPr bwMode="auto">
          <a:xfrm>
            <a:off x="900113" y="1989138"/>
            <a:ext cx="652462" cy="657225"/>
            <a:chOff x="1020" y="1344"/>
            <a:chExt cx="411" cy="414"/>
          </a:xfrm>
        </p:grpSpPr>
        <p:sp>
          <p:nvSpPr>
            <p:cNvPr id="12301" name="Rectangle 92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AutoShape 93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94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300" name="Text Box 96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133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4B1E74-0CF4-4CFA-9C6E-87DC4B291C65}" type="slidenum">
              <a:rPr lang="en-GB" smtClean="0"/>
              <a:pPr/>
              <a:t>25</a:t>
            </a:fld>
            <a:endParaRPr lang="en-GB" sz="1400" smtClean="0"/>
          </a:p>
        </p:txBody>
      </p:sp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820738"/>
            <a:ext cx="8172450" cy="927100"/>
          </a:xfrm>
        </p:spPr>
        <p:txBody>
          <a:bodyPr/>
          <a:lstStyle/>
          <a:p>
            <a:pPr eaLnBrk="1" hangingPunct="1"/>
            <a:r>
              <a:rPr lang="en-GB" sz="2800" b="1" smtClean="0"/>
              <a:t>Assuming the counter is holding 0101. What will be the count after 27 clock pulses?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1622425" y="5535613"/>
            <a:ext cx="2305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200" b="1">
                <a:solidFill>
                  <a:srgbClr val="C6385A"/>
                </a:solidFill>
              </a:rPr>
              <a:t>Ans: </a:t>
            </a:r>
            <a:r>
              <a:rPr lang="en-GB" sz="2800" b="1">
                <a:solidFill>
                  <a:srgbClr val="C6385A"/>
                </a:solidFill>
              </a:rPr>
              <a:t>0000</a:t>
            </a:r>
          </a:p>
        </p:txBody>
      </p:sp>
      <p:grpSp>
        <p:nvGrpSpPr>
          <p:cNvPr id="13322" name="Group 6"/>
          <p:cNvGrpSpPr>
            <a:grpSpLocks/>
          </p:cNvGrpSpPr>
          <p:nvPr/>
        </p:nvGrpSpPr>
        <p:grpSpPr bwMode="auto">
          <a:xfrm>
            <a:off x="1692275" y="1763713"/>
            <a:ext cx="6713538" cy="1143000"/>
            <a:chOff x="907" y="1392"/>
            <a:chExt cx="4229" cy="720"/>
          </a:xfrm>
        </p:grpSpPr>
        <p:grpSp>
          <p:nvGrpSpPr>
            <p:cNvPr id="13325" name="Group 7"/>
            <p:cNvGrpSpPr>
              <a:grpSpLocks/>
            </p:cNvGrpSpPr>
            <p:nvPr/>
          </p:nvGrpSpPr>
          <p:grpSpPr bwMode="auto">
            <a:xfrm>
              <a:off x="4704" y="1657"/>
              <a:ext cx="346" cy="114"/>
              <a:chOff x="816" y="3312"/>
              <a:chExt cx="1152" cy="384"/>
            </a:xfrm>
          </p:grpSpPr>
          <p:sp>
            <p:nvSpPr>
              <p:cNvPr id="13377" name="Line 8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78" name="Line 9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79" name="Line 10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80" name="Line 11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81" name="Line 12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82" name="Line 13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83" name="Line 1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3326" name="Line 15"/>
            <p:cNvSpPr>
              <a:spLocks noChangeShapeType="1"/>
            </p:cNvSpPr>
            <p:nvPr/>
          </p:nvSpPr>
          <p:spPr bwMode="auto">
            <a:xfrm>
              <a:off x="5050" y="1657"/>
              <a:ext cx="0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27" name="Line 16"/>
            <p:cNvSpPr>
              <a:spLocks noChangeShapeType="1"/>
            </p:cNvSpPr>
            <p:nvPr/>
          </p:nvSpPr>
          <p:spPr bwMode="auto">
            <a:xfrm>
              <a:off x="5050" y="1771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3328" name="Group 17"/>
            <p:cNvGrpSpPr>
              <a:grpSpLocks/>
            </p:cNvGrpSpPr>
            <p:nvPr/>
          </p:nvGrpSpPr>
          <p:grpSpPr bwMode="auto">
            <a:xfrm>
              <a:off x="2504" y="1392"/>
              <a:ext cx="949" cy="720"/>
              <a:chOff x="2504" y="1392"/>
              <a:chExt cx="949" cy="720"/>
            </a:xfrm>
          </p:grpSpPr>
          <p:grpSp>
            <p:nvGrpSpPr>
              <p:cNvPr id="13365" name="Group 18"/>
              <p:cNvGrpSpPr>
                <a:grpSpLocks/>
              </p:cNvGrpSpPr>
              <p:nvPr/>
            </p:nvGrpSpPr>
            <p:grpSpPr bwMode="auto">
              <a:xfrm>
                <a:off x="2806" y="1392"/>
                <a:ext cx="647" cy="720"/>
                <a:chOff x="3072" y="1680"/>
                <a:chExt cx="720" cy="912"/>
              </a:xfrm>
            </p:grpSpPr>
            <p:sp>
              <p:nvSpPr>
                <p:cNvPr id="13374" name="Rectangle 19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75" name="Oval 20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76" name="AutoShape 21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66" name="Text Box 22"/>
              <p:cNvSpPr txBox="1">
                <a:spLocks noChangeArrowheads="1"/>
              </p:cNvSpPr>
              <p:nvPr/>
            </p:nvSpPr>
            <p:spPr bwMode="auto">
              <a:xfrm>
                <a:off x="3194" y="1430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13367" name="Text Box 23"/>
              <p:cNvSpPr txBox="1">
                <a:spLocks noChangeArrowheads="1"/>
              </p:cNvSpPr>
              <p:nvPr/>
            </p:nvSpPr>
            <p:spPr bwMode="auto">
              <a:xfrm>
                <a:off x="3194" y="1847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13368" name="Text Box 24"/>
              <p:cNvSpPr txBox="1">
                <a:spLocks noChangeArrowheads="1"/>
              </p:cNvSpPr>
              <p:nvPr/>
            </p:nvSpPr>
            <p:spPr bwMode="auto">
              <a:xfrm>
                <a:off x="2806" y="1430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B</a:t>
                </a:r>
                <a:endParaRPr lang="en-US"/>
              </a:p>
            </p:txBody>
          </p:sp>
          <p:grpSp>
            <p:nvGrpSpPr>
              <p:cNvPr id="13369" name="Group 25"/>
              <p:cNvGrpSpPr>
                <a:grpSpLocks/>
              </p:cNvGrpSpPr>
              <p:nvPr/>
            </p:nvGrpSpPr>
            <p:grpSpPr bwMode="auto">
              <a:xfrm>
                <a:off x="2504" y="1506"/>
                <a:ext cx="302" cy="227"/>
                <a:chOff x="2736" y="1824"/>
                <a:chExt cx="336" cy="288"/>
              </a:xfrm>
            </p:grpSpPr>
            <p:sp>
              <p:nvSpPr>
                <p:cNvPr id="13371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880" y="182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72" name="Line 27"/>
                <p:cNvSpPr>
                  <a:spLocks noChangeShapeType="1"/>
                </p:cNvSpPr>
                <p:nvPr/>
              </p:nvSpPr>
              <p:spPr bwMode="auto">
                <a:xfrm>
                  <a:off x="2880" y="182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73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736" y="21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3370" name="Text Box 29"/>
              <p:cNvSpPr txBox="1">
                <a:spLocks noChangeArrowheads="1"/>
              </p:cNvSpPr>
              <p:nvPr/>
            </p:nvSpPr>
            <p:spPr bwMode="auto">
              <a:xfrm>
                <a:off x="2935" y="1657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13317" name="Object 30"/>
              <p:cNvGraphicFramePr>
                <a:graphicFrameLocks noChangeAspect="1"/>
              </p:cNvGraphicFramePr>
              <p:nvPr/>
            </p:nvGraphicFramePr>
            <p:xfrm>
              <a:off x="2845" y="1847"/>
              <a:ext cx="14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2" name="Equation" r:id="rId4" imgW="152280" imgH="203040" progId="Equation.3">
                      <p:embed/>
                    </p:oleObj>
                  </mc:Choice>
                  <mc:Fallback>
                    <p:oleObj name="Equation" r:id="rId4" imgW="152280" imgH="20304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5" y="1847"/>
                            <a:ext cx="14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29" name="Group 31"/>
            <p:cNvGrpSpPr>
              <a:grpSpLocks/>
            </p:cNvGrpSpPr>
            <p:nvPr/>
          </p:nvGrpSpPr>
          <p:grpSpPr bwMode="auto">
            <a:xfrm>
              <a:off x="3453" y="1392"/>
              <a:ext cx="1208" cy="720"/>
              <a:chOff x="3453" y="1392"/>
              <a:chExt cx="1208" cy="720"/>
            </a:xfrm>
          </p:grpSpPr>
          <p:sp>
            <p:nvSpPr>
              <p:cNvPr id="13352" name="Rectangle 32"/>
              <p:cNvSpPr>
                <a:spLocks noChangeArrowheads="1"/>
              </p:cNvSpPr>
              <p:nvPr/>
            </p:nvSpPr>
            <p:spPr bwMode="auto">
              <a:xfrm>
                <a:off x="3755" y="1392"/>
                <a:ext cx="561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3" name="Oval 33"/>
              <p:cNvSpPr>
                <a:spLocks noChangeArrowheads="1"/>
              </p:cNvSpPr>
              <p:nvPr/>
            </p:nvSpPr>
            <p:spPr bwMode="auto">
              <a:xfrm>
                <a:off x="4316" y="1695"/>
                <a:ext cx="86" cy="7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4" name="AutoShape 34"/>
              <p:cNvSpPr>
                <a:spLocks noChangeArrowheads="1"/>
              </p:cNvSpPr>
              <p:nvPr/>
            </p:nvSpPr>
            <p:spPr bwMode="auto">
              <a:xfrm rot="-5514269">
                <a:off x="4235" y="1690"/>
                <a:ext cx="76" cy="8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5" name="Text Box 35"/>
              <p:cNvSpPr txBox="1">
                <a:spLocks noChangeArrowheads="1"/>
              </p:cNvSpPr>
              <p:nvPr/>
            </p:nvSpPr>
            <p:spPr bwMode="auto">
              <a:xfrm>
                <a:off x="4141" y="1430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13356" name="Text Box 36"/>
              <p:cNvSpPr txBox="1">
                <a:spLocks noChangeArrowheads="1"/>
              </p:cNvSpPr>
              <p:nvPr/>
            </p:nvSpPr>
            <p:spPr bwMode="auto">
              <a:xfrm>
                <a:off x="4141" y="1847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13357" name="Text Box 37"/>
              <p:cNvSpPr txBox="1">
                <a:spLocks noChangeArrowheads="1"/>
              </p:cNvSpPr>
              <p:nvPr/>
            </p:nvSpPr>
            <p:spPr bwMode="auto">
              <a:xfrm>
                <a:off x="3755" y="1430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13358" name="Line 38"/>
              <p:cNvSpPr>
                <a:spLocks noChangeShapeType="1"/>
              </p:cNvSpPr>
              <p:nvPr/>
            </p:nvSpPr>
            <p:spPr bwMode="auto">
              <a:xfrm flipH="1">
                <a:off x="3582" y="1506"/>
                <a:ext cx="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59" name="Line 39"/>
              <p:cNvSpPr>
                <a:spLocks noChangeShapeType="1"/>
              </p:cNvSpPr>
              <p:nvPr/>
            </p:nvSpPr>
            <p:spPr bwMode="auto">
              <a:xfrm>
                <a:off x="3582" y="1506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60" name="Line 40"/>
              <p:cNvSpPr>
                <a:spLocks noChangeShapeType="1"/>
              </p:cNvSpPr>
              <p:nvPr/>
            </p:nvSpPr>
            <p:spPr bwMode="auto">
              <a:xfrm flipH="1">
                <a:off x="3453" y="1733"/>
                <a:ext cx="1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61" name="Line 41"/>
              <p:cNvSpPr>
                <a:spLocks noChangeShapeType="1"/>
              </p:cNvSpPr>
              <p:nvPr/>
            </p:nvSpPr>
            <p:spPr bwMode="auto">
              <a:xfrm>
                <a:off x="4316" y="1506"/>
                <a:ext cx="3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62" name="Line 42"/>
              <p:cNvSpPr>
                <a:spLocks noChangeShapeType="1"/>
              </p:cNvSpPr>
              <p:nvPr/>
            </p:nvSpPr>
            <p:spPr bwMode="auto">
              <a:xfrm>
                <a:off x="4316" y="1923"/>
                <a:ext cx="3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63" name="Line 43"/>
              <p:cNvSpPr>
                <a:spLocks noChangeShapeType="1"/>
              </p:cNvSpPr>
              <p:nvPr/>
            </p:nvSpPr>
            <p:spPr bwMode="auto">
              <a:xfrm>
                <a:off x="4402" y="1733"/>
                <a:ext cx="2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64" name="Text Box 44"/>
              <p:cNvSpPr txBox="1">
                <a:spLocks noChangeArrowheads="1"/>
              </p:cNvSpPr>
              <p:nvPr/>
            </p:nvSpPr>
            <p:spPr bwMode="auto">
              <a:xfrm>
                <a:off x="3884" y="1657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13316" name="Object 45"/>
              <p:cNvGraphicFramePr>
                <a:graphicFrameLocks noChangeAspect="1"/>
              </p:cNvGraphicFramePr>
              <p:nvPr/>
            </p:nvGraphicFramePr>
            <p:xfrm>
              <a:off x="3797" y="1842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3" name="Equation" r:id="rId6" imgW="164880" imgH="203040" progId="Equation.3">
                      <p:embed/>
                    </p:oleObj>
                  </mc:Choice>
                  <mc:Fallback>
                    <p:oleObj name="Equation" r:id="rId6" imgW="164880" imgH="20304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7" y="1842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30" name="Group 46"/>
            <p:cNvGrpSpPr>
              <a:grpSpLocks/>
            </p:cNvGrpSpPr>
            <p:nvPr/>
          </p:nvGrpSpPr>
          <p:grpSpPr bwMode="auto">
            <a:xfrm>
              <a:off x="1554" y="1392"/>
              <a:ext cx="950" cy="720"/>
              <a:chOff x="1554" y="1392"/>
              <a:chExt cx="950" cy="720"/>
            </a:xfrm>
          </p:grpSpPr>
          <p:grpSp>
            <p:nvGrpSpPr>
              <p:cNvPr id="13340" name="Group 47"/>
              <p:cNvGrpSpPr>
                <a:grpSpLocks/>
              </p:cNvGrpSpPr>
              <p:nvPr/>
            </p:nvGrpSpPr>
            <p:grpSpPr bwMode="auto">
              <a:xfrm>
                <a:off x="1856" y="1392"/>
                <a:ext cx="648" cy="720"/>
                <a:chOff x="3072" y="1680"/>
                <a:chExt cx="720" cy="912"/>
              </a:xfrm>
            </p:grpSpPr>
            <p:sp>
              <p:nvSpPr>
                <p:cNvPr id="13349" name="Rectangle 48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50" name="Oval 49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51" name="AutoShape 50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41" name="Text Box 51"/>
              <p:cNvSpPr txBox="1">
                <a:spLocks noChangeArrowheads="1"/>
              </p:cNvSpPr>
              <p:nvPr/>
            </p:nvSpPr>
            <p:spPr bwMode="auto">
              <a:xfrm>
                <a:off x="2245" y="1430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13342" name="Text Box 52"/>
              <p:cNvSpPr txBox="1">
                <a:spLocks noChangeArrowheads="1"/>
              </p:cNvSpPr>
              <p:nvPr/>
            </p:nvSpPr>
            <p:spPr bwMode="auto">
              <a:xfrm>
                <a:off x="2245" y="1847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grpSp>
            <p:nvGrpSpPr>
              <p:cNvPr id="13343" name="Group 53"/>
              <p:cNvGrpSpPr>
                <a:grpSpLocks/>
              </p:cNvGrpSpPr>
              <p:nvPr/>
            </p:nvGrpSpPr>
            <p:grpSpPr bwMode="auto">
              <a:xfrm>
                <a:off x="1554" y="1506"/>
                <a:ext cx="302" cy="227"/>
                <a:chOff x="2736" y="1824"/>
                <a:chExt cx="336" cy="288"/>
              </a:xfrm>
            </p:grpSpPr>
            <p:sp>
              <p:nvSpPr>
                <p:cNvPr id="13346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880" y="182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47" name="Line 55"/>
                <p:cNvSpPr>
                  <a:spLocks noChangeShapeType="1"/>
                </p:cNvSpPr>
                <p:nvPr/>
              </p:nvSpPr>
              <p:spPr bwMode="auto">
                <a:xfrm>
                  <a:off x="2880" y="182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48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2736" y="21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3344" name="Text Box 57"/>
              <p:cNvSpPr txBox="1">
                <a:spLocks noChangeArrowheads="1"/>
              </p:cNvSpPr>
              <p:nvPr/>
            </p:nvSpPr>
            <p:spPr bwMode="auto">
              <a:xfrm>
                <a:off x="1854" y="1430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13345" name="Text Box 58"/>
              <p:cNvSpPr txBox="1">
                <a:spLocks noChangeArrowheads="1"/>
              </p:cNvSpPr>
              <p:nvPr/>
            </p:nvSpPr>
            <p:spPr bwMode="auto">
              <a:xfrm>
                <a:off x="1986" y="1657"/>
                <a:ext cx="43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13315" name="Object 59"/>
              <p:cNvGraphicFramePr>
                <a:graphicFrameLocks noChangeAspect="1"/>
              </p:cNvGraphicFramePr>
              <p:nvPr/>
            </p:nvGraphicFramePr>
            <p:xfrm>
              <a:off x="1904" y="1858"/>
              <a:ext cx="14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4" name="Equation" r:id="rId8" imgW="152280" imgH="215640" progId="Equation.3">
                      <p:embed/>
                    </p:oleObj>
                  </mc:Choice>
                  <mc:Fallback>
                    <p:oleObj name="Equation" r:id="rId8" imgW="152280" imgH="21564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4" y="1858"/>
                            <a:ext cx="143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31" name="Group 60"/>
            <p:cNvGrpSpPr>
              <a:grpSpLocks/>
            </p:cNvGrpSpPr>
            <p:nvPr/>
          </p:nvGrpSpPr>
          <p:grpSpPr bwMode="auto">
            <a:xfrm>
              <a:off x="907" y="1392"/>
              <a:ext cx="647" cy="720"/>
              <a:chOff x="907" y="1392"/>
              <a:chExt cx="647" cy="720"/>
            </a:xfrm>
          </p:grpSpPr>
          <p:grpSp>
            <p:nvGrpSpPr>
              <p:cNvPr id="13332" name="Group 61"/>
              <p:cNvGrpSpPr>
                <a:grpSpLocks/>
              </p:cNvGrpSpPr>
              <p:nvPr/>
            </p:nvGrpSpPr>
            <p:grpSpPr bwMode="auto">
              <a:xfrm>
                <a:off x="907" y="1392"/>
                <a:ext cx="647" cy="720"/>
                <a:chOff x="3072" y="1680"/>
                <a:chExt cx="720" cy="912"/>
              </a:xfrm>
            </p:grpSpPr>
            <p:sp>
              <p:nvSpPr>
                <p:cNvPr id="13337" name="Rectangle 62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38" name="Oval 63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39" name="AutoShape 64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33" name="Text Box 65"/>
              <p:cNvSpPr txBox="1">
                <a:spLocks noChangeArrowheads="1"/>
              </p:cNvSpPr>
              <p:nvPr/>
            </p:nvSpPr>
            <p:spPr bwMode="auto">
              <a:xfrm>
                <a:off x="907" y="1430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13334" name="Text Box 66"/>
              <p:cNvSpPr txBox="1">
                <a:spLocks noChangeArrowheads="1"/>
              </p:cNvSpPr>
              <p:nvPr/>
            </p:nvSpPr>
            <p:spPr bwMode="auto">
              <a:xfrm>
                <a:off x="1293" y="1430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13335" name="Text Box 67"/>
              <p:cNvSpPr txBox="1">
                <a:spLocks noChangeArrowheads="1"/>
              </p:cNvSpPr>
              <p:nvPr/>
            </p:nvSpPr>
            <p:spPr bwMode="auto">
              <a:xfrm>
                <a:off x="1293" y="1847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13336" name="Text Box 68"/>
              <p:cNvSpPr txBox="1">
                <a:spLocks noChangeArrowheads="1"/>
              </p:cNvSpPr>
              <p:nvPr/>
            </p:nvSpPr>
            <p:spPr bwMode="auto">
              <a:xfrm>
                <a:off x="1037" y="1657"/>
                <a:ext cx="43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13314" name="Object 69"/>
              <p:cNvGraphicFramePr>
                <a:graphicFrameLocks noChangeAspect="1"/>
              </p:cNvGraphicFramePr>
              <p:nvPr/>
            </p:nvGraphicFramePr>
            <p:xfrm>
              <a:off x="969" y="1842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5" name="Equation" r:id="rId10" imgW="164880" imgH="203040" progId="Equation.3">
                      <p:embed/>
                    </p:oleObj>
                  </mc:Choice>
                  <mc:Fallback>
                    <p:oleObj name="Equation" r:id="rId10" imgW="164880" imgH="203040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9" y="1842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2347" name="Text Box 75"/>
          <p:cNvSpPr txBox="1">
            <a:spLocks noChangeArrowheads="1"/>
          </p:cNvSpPr>
          <p:nvPr/>
        </p:nvSpPr>
        <p:spPr bwMode="auto">
          <a:xfrm>
            <a:off x="1320800" y="3151188"/>
            <a:ext cx="7153275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spcBef>
                <a:spcPct val="0"/>
              </a:spcBef>
              <a:buFontTx/>
              <a:buChar char="•"/>
            </a:pPr>
            <a:r>
              <a:rPr lang="en-GB" sz="2400"/>
              <a:t>0101</a:t>
            </a:r>
            <a:r>
              <a:rPr lang="en-GB" sz="2400" baseline="-25000"/>
              <a:t>2</a:t>
            </a:r>
            <a:r>
              <a:rPr lang="en-GB" sz="2400"/>
              <a:t> = 5</a:t>
            </a:r>
            <a:r>
              <a:rPr lang="en-GB" sz="2400" baseline="-25000"/>
              <a:t>10</a:t>
            </a:r>
          </a:p>
          <a:p>
            <a:pPr marL="231775" indent="-231775" algn="l">
              <a:spcBef>
                <a:spcPct val="0"/>
              </a:spcBef>
              <a:buFontTx/>
              <a:buChar char="•"/>
            </a:pPr>
            <a:r>
              <a:rPr lang="en-GB" sz="2400"/>
              <a:t>5 + 27 = 32</a:t>
            </a:r>
          </a:p>
          <a:p>
            <a:pPr marL="231775" indent="-231775" algn="l">
              <a:spcBef>
                <a:spcPct val="0"/>
              </a:spcBef>
              <a:buFontTx/>
              <a:buChar char="•"/>
            </a:pPr>
            <a:r>
              <a:rPr lang="en-GB" sz="2400"/>
              <a:t>MOD </a:t>
            </a:r>
            <a:r>
              <a:rPr lang="en-GB" sz="2400">
                <a:solidFill>
                  <a:srgbClr val="B7214C"/>
                </a:solidFill>
              </a:rPr>
              <a:t>16</a:t>
            </a:r>
            <a:r>
              <a:rPr lang="en-GB" sz="2400"/>
              <a:t> counter counts from 0 to 15, 0 to 15, …</a:t>
            </a:r>
          </a:p>
          <a:p>
            <a:pPr marL="231775" indent="-231775" algn="l">
              <a:spcBef>
                <a:spcPct val="0"/>
              </a:spcBef>
              <a:buFontTx/>
              <a:buChar char="•"/>
            </a:pPr>
            <a:r>
              <a:rPr lang="en-GB" sz="2400"/>
              <a:t>(keep subtracting 16 until the number is less than 16)</a:t>
            </a:r>
          </a:p>
          <a:p>
            <a:pPr marL="231775" indent="-231775" algn="l">
              <a:spcBef>
                <a:spcPct val="0"/>
              </a:spcBef>
              <a:buFontTx/>
              <a:buChar char="•"/>
            </a:pPr>
            <a:r>
              <a:rPr lang="en-GB" sz="2400"/>
              <a:t>32 – 16 = 16 </a:t>
            </a:r>
          </a:p>
          <a:p>
            <a:pPr marL="231775" indent="-231775" algn="l">
              <a:spcBef>
                <a:spcPct val="0"/>
              </a:spcBef>
              <a:buFontTx/>
              <a:buChar char="•"/>
            </a:pPr>
            <a:r>
              <a:rPr lang="en-GB" sz="2400"/>
              <a:t>16 – 16 = 0</a:t>
            </a:r>
          </a:p>
        </p:txBody>
      </p:sp>
      <p:sp>
        <p:nvSpPr>
          <p:cNvPr id="13324" name="Text Box 76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E5EE15-7991-471F-A3CC-44BB891A55BB}" type="slidenum">
              <a:rPr lang="en-GB" smtClean="0"/>
              <a:pPr/>
              <a:t>26</a:t>
            </a:fld>
            <a:endParaRPr lang="en-GB" sz="1400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575" y="922338"/>
            <a:ext cx="7772400" cy="1473200"/>
          </a:xfrm>
          <a:noFill/>
        </p:spPr>
        <p:txBody>
          <a:bodyPr lIns="0" tIns="0" rIns="0" bIns="0"/>
          <a:lstStyle/>
          <a:p>
            <a:pPr eaLnBrk="1" hangingPunct="1"/>
            <a:r>
              <a:rPr lang="en-GB" sz="3200" smtClean="0">
                <a:solidFill>
                  <a:srgbClr val="786DCB"/>
                </a:solidFill>
              </a:rPr>
              <a:t>In an </a:t>
            </a:r>
            <a:r>
              <a:rPr lang="en-GB" sz="3200" smtClean="0">
                <a:solidFill>
                  <a:srgbClr val="D80000"/>
                </a:solidFill>
              </a:rPr>
              <a:t>a</a:t>
            </a:r>
            <a:r>
              <a:rPr lang="en-GB" sz="3200" smtClean="0">
                <a:solidFill>
                  <a:srgbClr val="786DCB"/>
                </a:solidFill>
              </a:rPr>
              <a:t>synchoronous counter, all FFs change states at the same time. </a:t>
            </a:r>
            <a:br>
              <a:rPr lang="en-GB" sz="3200" smtClean="0">
                <a:solidFill>
                  <a:srgbClr val="786DCB"/>
                </a:solidFill>
              </a:rPr>
            </a:br>
            <a:r>
              <a:rPr lang="en-GB" sz="3200" smtClean="0">
                <a:solidFill>
                  <a:srgbClr val="786DCB"/>
                </a:solidFill>
              </a:rPr>
              <a:t>True or False?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31825" y="49450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/>
          </a:p>
        </p:txBody>
      </p:sp>
      <p:grpSp>
        <p:nvGrpSpPr>
          <p:cNvPr id="67590" name="Group 8"/>
          <p:cNvGrpSpPr>
            <a:grpSpLocks/>
          </p:cNvGrpSpPr>
          <p:nvPr/>
        </p:nvGrpSpPr>
        <p:grpSpPr bwMode="auto">
          <a:xfrm>
            <a:off x="957263" y="2476500"/>
            <a:ext cx="652462" cy="657225"/>
            <a:chOff x="1020" y="1344"/>
            <a:chExt cx="411" cy="414"/>
          </a:xfrm>
        </p:grpSpPr>
        <p:sp>
          <p:nvSpPr>
            <p:cNvPr id="67592" name="Rectangle 9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AutoShape 10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Line 11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7591" name="Text Box 13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635195-70F2-4EAA-9694-90C8B14D31F4}" type="slidenum">
              <a:rPr lang="en-GB" smtClean="0"/>
              <a:pPr/>
              <a:t>27</a:t>
            </a:fld>
            <a:endParaRPr lang="en-GB" sz="1400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876300"/>
            <a:ext cx="7772400" cy="1719263"/>
          </a:xfrm>
          <a:noFill/>
        </p:spPr>
        <p:txBody>
          <a:bodyPr lIns="0" tIns="0" rIns="0" bIns="0"/>
          <a:lstStyle/>
          <a:p>
            <a:pPr eaLnBrk="1" hangingPunct="1"/>
            <a:r>
              <a:rPr lang="en-GB" sz="3600" smtClean="0">
                <a:solidFill>
                  <a:srgbClr val="786DCB"/>
                </a:solidFill>
              </a:rPr>
              <a:t>In an </a:t>
            </a:r>
            <a:r>
              <a:rPr lang="en-GB" sz="3600" smtClean="0">
                <a:solidFill>
                  <a:srgbClr val="D80000"/>
                </a:solidFill>
              </a:rPr>
              <a:t>a</a:t>
            </a:r>
            <a:r>
              <a:rPr lang="en-GB" sz="3600" smtClean="0">
                <a:solidFill>
                  <a:srgbClr val="786DCB"/>
                </a:solidFill>
              </a:rPr>
              <a:t>synchoronous counter, all FFs change states at the same time. </a:t>
            </a:r>
            <a:br>
              <a:rPr lang="en-GB" sz="3600" smtClean="0">
                <a:solidFill>
                  <a:srgbClr val="786DCB"/>
                </a:solidFill>
              </a:rPr>
            </a:br>
            <a:r>
              <a:rPr lang="en-GB" sz="3600" smtClean="0">
                <a:solidFill>
                  <a:srgbClr val="786DCB"/>
                </a:solidFill>
              </a:rPr>
              <a:t>True or False?</a:t>
            </a:r>
          </a:p>
        </p:txBody>
      </p:sp>
      <p:sp>
        <p:nvSpPr>
          <p:cNvPr id="68613" name="Text Box 3"/>
          <p:cNvSpPr txBox="1">
            <a:spLocks noChangeArrowheads="1"/>
          </p:cNvSpPr>
          <p:nvPr/>
        </p:nvSpPr>
        <p:spPr bwMode="auto">
          <a:xfrm>
            <a:off x="631825" y="49450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3306763" y="3089275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200" b="1">
                <a:solidFill>
                  <a:srgbClr val="C6385A"/>
                </a:solidFill>
              </a:rPr>
              <a:t>Ans: False</a:t>
            </a:r>
            <a:endParaRPr lang="en-GB" sz="3200">
              <a:solidFill>
                <a:srgbClr val="2D953C"/>
              </a:solidFill>
            </a:endParaRPr>
          </a:p>
        </p:txBody>
      </p:sp>
      <p:sp>
        <p:nvSpPr>
          <p:cNvPr id="68615" name="Text Box 10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143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EE30A0-9ABB-46C5-8ABC-A87282E13C27}" type="slidenum">
              <a:rPr lang="en-GB" smtClean="0"/>
              <a:pPr/>
              <a:t>28</a:t>
            </a:fld>
            <a:endParaRPr lang="en-GB" sz="1400" smtClean="0"/>
          </a:p>
        </p:txBody>
      </p:sp>
      <p:grpSp>
        <p:nvGrpSpPr>
          <p:cNvPr id="14344" name="Group 2"/>
          <p:cNvGrpSpPr>
            <a:grpSpLocks/>
          </p:cNvGrpSpPr>
          <p:nvPr/>
        </p:nvGrpSpPr>
        <p:grpSpPr bwMode="auto">
          <a:xfrm>
            <a:off x="8229600" y="3200400"/>
            <a:ext cx="762000" cy="228600"/>
            <a:chOff x="5184" y="2016"/>
            <a:chExt cx="480" cy="144"/>
          </a:xfrm>
        </p:grpSpPr>
        <p:grpSp>
          <p:nvGrpSpPr>
            <p:cNvPr id="14403" name="Group 3"/>
            <p:cNvGrpSpPr>
              <a:grpSpLocks/>
            </p:cNvGrpSpPr>
            <p:nvPr/>
          </p:nvGrpSpPr>
          <p:grpSpPr bwMode="auto">
            <a:xfrm>
              <a:off x="5184" y="2016"/>
              <a:ext cx="384" cy="144"/>
              <a:chOff x="816" y="3312"/>
              <a:chExt cx="1152" cy="384"/>
            </a:xfrm>
          </p:grpSpPr>
          <p:sp>
            <p:nvSpPr>
              <p:cNvPr id="14406" name="Line 4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07" name="Line 5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08" name="Line 6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09" name="Line 7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10" name="Line 8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11" name="Line 9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12" name="Line 10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4404" name="Line 11"/>
            <p:cNvSpPr>
              <a:spLocks noChangeShapeType="1"/>
            </p:cNvSpPr>
            <p:nvPr/>
          </p:nvSpPr>
          <p:spPr bwMode="auto">
            <a:xfrm>
              <a:off x="5568" y="201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405" name="Line 12"/>
            <p:cNvSpPr>
              <a:spLocks noChangeShapeType="1"/>
            </p:cNvSpPr>
            <p:nvPr/>
          </p:nvSpPr>
          <p:spPr bwMode="auto">
            <a:xfrm>
              <a:off x="5568" y="21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1524000" y="2636838"/>
            <a:ext cx="1166813" cy="1447800"/>
            <a:chOff x="960" y="1661"/>
            <a:chExt cx="735" cy="912"/>
          </a:xfrm>
        </p:grpSpPr>
        <p:grpSp>
          <p:nvGrpSpPr>
            <p:cNvPr id="14395" name="Group 14"/>
            <p:cNvGrpSpPr>
              <a:grpSpLocks/>
            </p:cNvGrpSpPr>
            <p:nvPr/>
          </p:nvGrpSpPr>
          <p:grpSpPr bwMode="auto">
            <a:xfrm>
              <a:off x="975" y="1661"/>
              <a:ext cx="720" cy="912"/>
              <a:chOff x="3072" y="1680"/>
              <a:chExt cx="720" cy="912"/>
            </a:xfrm>
          </p:grpSpPr>
          <p:sp>
            <p:nvSpPr>
              <p:cNvPr id="14400" name="Rectangle 15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1" name="Oval 16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2" name="AutoShape 17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96" name="Text Box 18"/>
            <p:cNvSpPr txBox="1">
              <a:spLocks noChangeArrowheads="1"/>
            </p:cNvSpPr>
            <p:nvPr/>
          </p:nvSpPr>
          <p:spPr bwMode="auto">
            <a:xfrm>
              <a:off x="960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D</a:t>
              </a:r>
              <a:endParaRPr lang="en-US"/>
            </a:p>
          </p:txBody>
        </p:sp>
        <p:sp>
          <p:nvSpPr>
            <p:cNvPr id="14397" name="Text Box 19"/>
            <p:cNvSpPr txBox="1">
              <a:spLocks noChangeArrowheads="1"/>
            </p:cNvSpPr>
            <p:nvPr/>
          </p:nvSpPr>
          <p:spPr bwMode="auto">
            <a:xfrm>
              <a:off x="1392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4398" name="Text Box 20"/>
            <p:cNvSpPr txBox="1">
              <a:spLocks noChangeArrowheads="1"/>
            </p:cNvSpPr>
            <p:nvPr/>
          </p:nvSpPr>
          <p:spPr bwMode="auto">
            <a:xfrm>
              <a:off x="1392" y="225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4399" name="Text Box 21"/>
            <p:cNvSpPr txBox="1">
              <a:spLocks noChangeArrowheads="1"/>
            </p:cNvSpPr>
            <p:nvPr/>
          </p:nvSpPr>
          <p:spPr bwMode="auto">
            <a:xfrm>
              <a:off x="1104" y="201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14341" name="Object 22"/>
            <p:cNvGraphicFramePr>
              <a:graphicFrameLocks noChangeAspect="1"/>
            </p:cNvGraphicFramePr>
            <p:nvPr/>
          </p:nvGraphicFramePr>
          <p:xfrm>
            <a:off x="1020" y="2267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" name="Equation" r:id="rId4" imgW="164880" imgH="203040" progId="Equation.3">
                    <p:embed/>
                  </p:oleObj>
                </mc:Choice>
                <mc:Fallback>
                  <p:oleObj name="Equation" r:id="rId4" imgW="164880" imgH="2030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267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6" name="Group 23"/>
          <p:cNvGrpSpPr>
            <a:grpSpLocks/>
          </p:cNvGrpSpPr>
          <p:nvPr/>
        </p:nvGrpSpPr>
        <p:grpSpPr bwMode="auto">
          <a:xfrm>
            <a:off x="2667000" y="2667000"/>
            <a:ext cx="1676400" cy="1447800"/>
            <a:chOff x="1680" y="1680"/>
            <a:chExt cx="1056" cy="912"/>
          </a:xfrm>
        </p:grpSpPr>
        <p:grpSp>
          <p:nvGrpSpPr>
            <p:cNvPr id="14382" name="Group 24"/>
            <p:cNvGrpSpPr>
              <a:grpSpLocks/>
            </p:cNvGrpSpPr>
            <p:nvPr/>
          </p:nvGrpSpPr>
          <p:grpSpPr bwMode="auto">
            <a:xfrm>
              <a:off x="1680" y="1680"/>
              <a:ext cx="1056" cy="912"/>
              <a:chOff x="1680" y="1680"/>
              <a:chExt cx="1056" cy="912"/>
            </a:xfrm>
          </p:grpSpPr>
          <p:grpSp>
            <p:nvGrpSpPr>
              <p:cNvPr id="14385" name="Group 25"/>
              <p:cNvGrpSpPr>
                <a:grpSpLocks/>
              </p:cNvGrpSpPr>
              <p:nvPr/>
            </p:nvGrpSpPr>
            <p:grpSpPr bwMode="auto">
              <a:xfrm>
                <a:off x="2016" y="1680"/>
                <a:ext cx="720" cy="912"/>
                <a:chOff x="3072" y="1680"/>
                <a:chExt cx="720" cy="912"/>
              </a:xfrm>
            </p:grpSpPr>
            <p:sp>
              <p:nvSpPr>
                <p:cNvPr id="14392" name="Rectangle 26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93" name="Oval 27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94" name="AutoShape 28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386" name="Text Box 29"/>
              <p:cNvSpPr txBox="1">
                <a:spLocks noChangeArrowheads="1"/>
              </p:cNvSpPr>
              <p:nvPr/>
            </p:nvSpPr>
            <p:spPr bwMode="auto">
              <a:xfrm>
                <a:off x="2448" y="172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14387" name="Text Box 30"/>
              <p:cNvSpPr txBox="1">
                <a:spLocks noChangeArrowheads="1"/>
              </p:cNvSpPr>
              <p:nvPr/>
            </p:nvSpPr>
            <p:spPr bwMode="auto">
              <a:xfrm>
                <a:off x="2448" y="225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grpSp>
            <p:nvGrpSpPr>
              <p:cNvPr id="14388" name="Group 31"/>
              <p:cNvGrpSpPr>
                <a:grpSpLocks/>
              </p:cNvGrpSpPr>
              <p:nvPr/>
            </p:nvGrpSpPr>
            <p:grpSpPr bwMode="auto">
              <a:xfrm>
                <a:off x="1680" y="1824"/>
                <a:ext cx="336" cy="288"/>
                <a:chOff x="2736" y="1824"/>
                <a:chExt cx="336" cy="288"/>
              </a:xfrm>
            </p:grpSpPr>
            <p:sp>
              <p:nvSpPr>
                <p:cNvPr id="14389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2880" y="182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390" name="Line 33"/>
                <p:cNvSpPr>
                  <a:spLocks noChangeShapeType="1"/>
                </p:cNvSpPr>
                <p:nvPr/>
              </p:nvSpPr>
              <p:spPr bwMode="auto">
                <a:xfrm>
                  <a:off x="2880" y="182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39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2736" y="21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4383" name="Text Box 35"/>
            <p:cNvSpPr txBox="1">
              <a:spLocks noChangeArrowheads="1"/>
            </p:cNvSpPr>
            <p:nvPr/>
          </p:nvSpPr>
          <p:spPr bwMode="auto">
            <a:xfrm>
              <a:off x="2016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14384" name="Text Box 36"/>
            <p:cNvSpPr txBox="1">
              <a:spLocks noChangeArrowheads="1"/>
            </p:cNvSpPr>
            <p:nvPr/>
          </p:nvSpPr>
          <p:spPr bwMode="auto">
            <a:xfrm>
              <a:off x="2160" y="201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14340" name="Object 37"/>
            <p:cNvGraphicFramePr>
              <a:graphicFrameLocks noChangeAspect="1"/>
            </p:cNvGraphicFramePr>
            <p:nvPr/>
          </p:nvGraphicFramePr>
          <p:xfrm>
            <a:off x="2062" y="2267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7" name="Equation" r:id="rId6" imgW="152280" imgH="215640" progId="Equation.3">
                    <p:embed/>
                  </p:oleObj>
                </mc:Choice>
                <mc:Fallback>
                  <p:oleObj name="Equation" r:id="rId6" imgW="152280" imgH="215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2" y="2267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7" name="Group 38"/>
          <p:cNvGrpSpPr>
            <a:grpSpLocks/>
          </p:cNvGrpSpPr>
          <p:nvPr/>
        </p:nvGrpSpPr>
        <p:grpSpPr bwMode="auto">
          <a:xfrm>
            <a:off x="4343400" y="2667000"/>
            <a:ext cx="1676400" cy="1447800"/>
            <a:chOff x="2736" y="1680"/>
            <a:chExt cx="1056" cy="912"/>
          </a:xfrm>
        </p:grpSpPr>
        <p:grpSp>
          <p:nvGrpSpPr>
            <p:cNvPr id="14370" name="Group 39"/>
            <p:cNvGrpSpPr>
              <a:grpSpLocks/>
            </p:cNvGrpSpPr>
            <p:nvPr/>
          </p:nvGrpSpPr>
          <p:grpSpPr bwMode="auto">
            <a:xfrm>
              <a:off x="3072" y="1680"/>
              <a:ext cx="720" cy="912"/>
              <a:chOff x="3072" y="1680"/>
              <a:chExt cx="720" cy="912"/>
            </a:xfrm>
          </p:grpSpPr>
          <p:sp>
            <p:nvSpPr>
              <p:cNvPr id="14379" name="Rectangle 40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0" name="Oval 41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1" name="AutoShape 42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71" name="Text Box 43"/>
            <p:cNvSpPr txBox="1">
              <a:spLocks noChangeArrowheads="1"/>
            </p:cNvSpPr>
            <p:nvPr/>
          </p:nvSpPr>
          <p:spPr bwMode="auto">
            <a:xfrm>
              <a:off x="3504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4372" name="Text Box 44"/>
            <p:cNvSpPr txBox="1">
              <a:spLocks noChangeArrowheads="1"/>
            </p:cNvSpPr>
            <p:nvPr/>
          </p:nvSpPr>
          <p:spPr bwMode="auto">
            <a:xfrm>
              <a:off x="3504" y="225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4373" name="Text Box 45"/>
            <p:cNvSpPr txBox="1">
              <a:spLocks noChangeArrowheads="1"/>
            </p:cNvSpPr>
            <p:nvPr/>
          </p:nvSpPr>
          <p:spPr bwMode="auto">
            <a:xfrm>
              <a:off x="3072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grpSp>
          <p:nvGrpSpPr>
            <p:cNvPr id="14374" name="Group 46"/>
            <p:cNvGrpSpPr>
              <a:grpSpLocks/>
            </p:cNvGrpSpPr>
            <p:nvPr/>
          </p:nvGrpSpPr>
          <p:grpSpPr bwMode="auto">
            <a:xfrm>
              <a:off x="2736" y="1824"/>
              <a:ext cx="336" cy="288"/>
              <a:chOff x="2736" y="1824"/>
              <a:chExt cx="336" cy="288"/>
            </a:xfrm>
          </p:grpSpPr>
          <p:sp>
            <p:nvSpPr>
              <p:cNvPr id="14376" name="Line 47"/>
              <p:cNvSpPr>
                <a:spLocks noChangeShapeType="1"/>
              </p:cNvSpPr>
              <p:nvPr/>
            </p:nvSpPr>
            <p:spPr bwMode="auto">
              <a:xfrm flipH="1">
                <a:off x="2880" y="18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77" name="Line 48"/>
              <p:cNvSpPr>
                <a:spLocks noChangeShapeType="1"/>
              </p:cNvSpPr>
              <p:nvPr/>
            </p:nvSpPr>
            <p:spPr bwMode="auto">
              <a:xfrm>
                <a:off x="2880" y="18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78" name="Line 49"/>
              <p:cNvSpPr>
                <a:spLocks noChangeShapeType="1"/>
              </p:cNvSpPr>
              <p:nvPr/>
            </p:nvSpPr>
            <p:spPr bwMode="auto">
              <a:xfrm flipH="1">
                <a:off x="2736" y="21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4375" name="Text Box 50"/>
            <p:cNvSpPr txBox="1">
              <a:spLocks noChangeArrowheads="1"/>
            </p:cNvSpPr>
            <p:nvPr/>
          </p:nvSpPr>
          <p:spPr bwMode="auto">
            <a:xfrm>
              <a:off x="3216" y="201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14339" name="Object 51"/>
            <p:cNvGraphicFramePr>
              <a:graphicFrameLocks noChangeAspect="1"/>
            </p:cNvGraphicFramePr>
            <p:nvPr/>
          </p:nvGraphicFramePr>
          <p:xfrm>
            <a:off x="3128" y="2267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8" name="Equation" r:id="rId8" imgW="152280" imgH="203040" progId="Equation.3">
                    <p:embed/>
                  </p:oleObj>
                </mc:Choice>
                <mc:Fallback>
                  <p:oleObj name="Equation" r:id="rId8" imgW="152280" imgH="2030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2267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8" name="Group 52"/>
          <p:cNvGrpSpPr>
            <a:grpSpLocks/>
          </p:cNvGrpSpPr>
          <p:nvPr/>
        </p:nvGrpSpPr>
        <p:grpSpPr bwMode="auto">
          <a:xfrm>
            <a:off x="6019800" y="2667000"/>
            <a:ext cx="2133600" cy="1447800"/>
            <a:chOff x="3792" y="1680"/>
            <a:chExt cx="1344" cy="912"/>
          </a:xfrm>
        </p:grpSpPr>
        <p:sp>
          <p:nvSpPr>
            <p:cNvPr id="14357" name="Rectangle 53"/>
            <p:cNvSpPr>
              <a:spLocks noChangeArrowheads="1"/>
            </p:cNvSpPr>
            <p:nvPr/>
          </p:nvSpPr>
          <p:spPr bwMode="auto">
            <a:xfrm>
              <a:off x="4128" y="168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Oval 54"/>
            <p:cNvSpPr>
              <a:spLocks noChangeArrowheads="1"/>
            </p:cNvSpPr>
            <p:nvPr/>
          </p:nvSpPr>
          <p:spPr bwMode="auto">
            <a:xfrm>
              <a:off x="4752" y="20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AutoShape 55"/>
            <p:cNvSpPr>
              <a:spLocks noChangeArrowheads="1"/>
            </p:cNvSpPr>
            <p:nvPr/>
          </p:nvSpPr>
          <p:spPr bwMode="auto">
            <a:xfrm rot="-5514269">
              <a:off x="4656" y="206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Text Box 56"/>
            <p:cNvSpPr txBox="1">
              <a:spLocks noChangeArrowheads="1"/>
            </p:cNvSpPr>
            <p:nvPr/>
          </p:nvSpPr>
          <p:spPr bwMode="auto">
            <a:xfrm>
              <a:off x="4560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4361" name="Text Box 57"/>
            <p:cNvSpPr txBox="1">
              <a:spLocks noChangeArrowheads="1"/>
            </p:cNvSpPr>
            <p:nvPr/>
          </p:nvSpPr>
          <p:spPr bwMode="auto">
            <a:xfrm>
              <a:off x="4560" y="225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4362" name="Text Box 58"/>
            <p:cNvSpPr txBox="1">
              <a:spLocks noChangeArrowheads="1"/>
            </p:cNvSpPr>
            <p:nvPr/>
          </p:nvSpPr>
          <p:spPr bwMode="auto">
            <a:xfrm>
              <a:off x="4128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14363" name="Line 59"/>
            <p:cNvSpPr>
              <a:spLocks noChangeShapeType="1"/>
            </p:cNvSpPr>
            <p:nvPr/>
          </p:nvSpPr>
          <p:spPr bwMode="auto">
            <a:xfrm flipH="1">
              <a:off x="393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4" name="Line 60"/>
            <p:cNvSpPr>
              <a:spLocks noChangeShapeType="1"/>
            </p:cNvSpPr>
            <p:nvPr/>
          </p:nvSpPr>
          <p:spPr bwMode="auto">
            <a:xfrm>
              <a:off x="3936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5" name="Line 61"/>
            <p:cNvSpPr>
              <a:spLocks noChangeShapeType="1"/>
            </p:cNvSpPr>
            <p:nvPr/>
          </p:nvSpPr>
          <p:spPr bwMode="auto">
            <a:xfrm flipH="1">
              <a:off x="3792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6" name="Line 62"/>
            <p:cNvSpPr>
              <a:spLocks noChangeShapeType="1"/>
            </p:cNvSpPr>
            <p:nvPr/>
          </p:nvSpPr>
          <p:spPr bwMode="auto">
            <a:xfrm>
              <a:off x="4752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7" name="Line 63"/>
            <p:cNvSpPr>
              <a:spLocks noChangeShapeType="1"/>
            </p:cNvSpPr>
            <p:nvPr/>
          </p:nvSpPr>
          <p:spPr bwMode="auto">
            <a:xfrm>
              <a:off x="4752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8" name="Line 64"/>
            <p:cNvSpPr>
              <a:spLocks noChangeShapeType="1"/>
            </p:cNvSpPr>
            <p:nvPr/>
          </p:nvSpPr>
          <p:spPr bwMode="auto">
            <a:xfrm>
              <a:off x="4848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9" name="Text Box 65"/>
            <p:cNvSpPr txBox="1">
              <a:spLocks noChangeArrowheads="1"/>
            </p:cNvSpPr>
            <p:nvPr/>
          </p:nvSpPr>
          <p:spPr bwMode="auto">
            <a:xfrm>
              <a:off x="4272" y="201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14338" name="Object 66"/>
            <p:cNvGraphicFramePr>
              <a:graphicFrameLocks noChangeAspect="1"/>
            </p:cNvGraphicFramePr>
            <p:nvPr/>
          </p:nvGraphicFramePr>
          <p:xfrm>
            <a:off x="4182" y="2267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9" name="Equation" r:id="rId10" imgW="164880" imgH="203040" progId="Equation.3">
                    <p:embed/>
                  </p:oleObj>
                </mc:Choice>
                <mc:Fallback>
                  <p:oleObj name="Equation" r:id="rId10" imgW="164880" imgH="20304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2" y="2267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9" name="Text Box 67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  <p:sp>
        <p:nvSpPr>
          <p:cNvPr id="355396" name="Text Box 68"/>
          <p:cNvSpPr txBox="1">
            <a:spLocks noChangeArrowheads="1"/>
          </p:cNvSpPr>
          <p:nvPr/>
        </p:nvSpPr>
        <p:spPr bwMode="auto">
          <a:xfrm>
            <a:off x="1262063" y="4321175"/>
            <a:ext cx="7215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980000"/>
                </a:solidFill>
              </a:rPr>
              <a:t>Remember, the mod number of this counter is  2</a:t>
            </a:r>
            <a:r>
              <a:rPr lang="en-US" sz="2400" b="1" baseline="30000">
                <a:solidFill>
                  <a:srgbClr val="980000"/>
                </a:solidFill>
              </a:rPr>
              <a:t>4</a:t>
            </a:r>
            <a:r>
              <a:rPr lang="en-US" sz="2400" b="1">
                <a:solidFill>
                  <a:srgbClr val="980000"/>
                </a:solidFill>
              </a:rPr>
              <a:t> = 16</a:t>
            </a:r>
          </a:p>
        </p:txBody>
      </p:sp>
      <p:sp>
        <p:nvSpPr>
          <p:cNvPr id="14351" name="Text Box 70"/>
          <p:cNvSpPr txBox="1">
            <a:spLocks noChangeArrowheads="1"/>
          </p:cNvSpPr>
          <p:nvPr/>
        </p:nvSpPr>
        <p:spPr bwMode="auto">
          <a:xfrm>
            <a:off x="1468438" y="1076325"/>
            <a:ext cx="6161087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009900"/>
                </a:solidFill>
              </a:rPr>
              <a:t>Looking at the </a:t>
            </a:r>
            <a:r>
              <a:rPr lang="en-US" sz="2400" b="1">
                <a:solidFill>
                  <a:srgbClr val="FF3300"/>
                </a:solidFill>
              </a:rPr>
              <a:t>frequency division</a:t>
            </a:r>
            <a:r>
              <a:rPr lang="en-US" sz="2400" b="1">
                <a:solidFill>
                  <a:srgbClr val="009900"/>
                </a:solidFill>
              </a:rPr>
              <a:t> application </a:t>
            </a:r>
          </a:p>
          <a:p>
            <a:pPr algn="l"/>
            <a:r>
              <a:rPr lang="en-US" sz="2400" b="1">
                <a:solidFill>
                  <a:srgbClr val="009900"/>
                </a:solidFill>
              </a:rPr>
              <a:t>of the counter e.g. </a:t>
            </a:r>
          </a:p>
        </p:txBody>
      </p:sp>
      <p:sp>
        <p:nvSpPr>
          <p:cNvPr id="14352" name="Text Box 71"/>
          <p:cNvSpPr txBox="1">
            <a:spLocks noChangeArrowheads="1"/>
          </p:cNvSpPr>
          <p:nvPr/>
        </p:nvSpPr>
        <p:spPr bwMode="auto">
          <a:xfrm>
            <a:off x="5951538" y="18034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LSB</a:t>
            </a:r>
            <a:endParaRPr lang="en-US" sz="2000"/>
          </a:p>
        </p:txBody>
      </p:sp>
      <p:sp>
        <p:nvSpPr>
          <p:cNvPr id="14353" name="Line 72"/>
          <p:cNvSpPr>
            <a:spLocks noChangeShapeType="1"/>
          </p:cNvSpPr>
          <p:nvPr/>
        </p:nvSpPr>
        <p:spPr bwMode="auto">
          <a:xfrm>
            <a:off x="6332538" y="2184400"/>
            <a:ext cx="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4354" name="Text Box 73"/>
          <p:cNvSpPr txBox="1">
            <a:spLocks noChangeArrowheads="1"/>
          </p:cNvSpPr>
          <p:nvPr/>
        </p:nvSpPr>
        <p:spPr bwMode="auto">
          <a:xfrm>
            <a:off x="685800" y="2286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MSB</a:t>
            </a:r>
            <a:endParaRPr lang="en-US" sz="2000"/>
          </a:p>
        </p:txBody>
      </p:sp>
      <p:sp>
        <p:nvSpPr>
          <p:cNvPr id="14355" name="Line 74"/>
          <p:cNvSpPr>
            <a:spLocks noChangeShapeType="1"/>
          </p:cNvSpPr>
          <p:nvPr/>
        </p:nvSpPr>
        <p:spPr bwMode="auto">
          <a:xfrm>
            <a:off x="990600" y="2667000"/>
            <a:ext cx="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4356" name="Line 75"/>
          <p:cNvSpPr>
            <a:spLocks noChangeShapeType="1"/>
          </p:cNvSpPr>
          <p:nvPr/>
        </p:nvSpPr>
        <p:spPr bwMode="auto">
          <a:xfrm flipH="1">
            <a:off x="8382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9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BE98D7-B69E-41E5-82A7-6B70A26A48D1}" type="slidenum">
              <a:rPr lang="en-GB" smtClean="0"/>
              <a:pPr/>
              <a:t>29</a:t>
            </a:fld>
            <a:endParaRPr lang="en-GB" sz="1400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1213"/>
            <a:ext cx="7772400" cy="519112"/>
          </a:xfrm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FF3300"/>
                </a:solidFill>
              </a:rPr>
              <a:t>Frequency Division</a:t>
            </a:r>
            <a:r>
              <a:rPr lang="en-GB" sz="3200" b="1" smtClean="0">
                <a:solidFill>
                  <a:srgbClr val="786DCB"/>
                </a:solidFill>
              </a:rPr>
              <a:t> - </a:t>
            </a:r>
            <a:r>
              <a:rPr lang="en-GB" sz="2400" b="1" smtClean="0">
                <a:solidFill>
                  <a:srgbClr val="786DCB"/>
                </a:solidFill>
              </a:rPr>
              <a:t>revision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1557338" y="2243138"/>
            <a:ext cx="7315200" cy="3200400"/>
            <a:chOff x="1008" y="1632"/>
            <a:chExt cx="4608" cy="2496"/>
          </a:xfrm>
        </p:grpSpPr>
        <p:sp>
          <p:nvSpPr>
            <p:cNvPr id="69792" name="Line 92"/>
            <p:cNvSpPr>
              <a:spLocks noChangeShapeType="1"/>
            </p:cNvSpPr>
            <p:nvPr/>
          </p:nvSpPr>
          <p:spPr bwMode="auto">
            <a:xfrm>
              <a:off x="1008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93" name="Line 93"/>
            <p:cNvSpPr>
              <a:spLocks noChangeShapeType="1"/>
            </p:cNvSpPr>
            <p:nvPr/>
          </p:nvSpPr>
          <p:spPr bwMode="auto">
            <a:xfrm>
              <a:off x="1296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94" name="Line 94"/>
            <p:cNvSpPr>
              <a:spLocks noChangeShapeType="1"/>
            </p:cNvSpPr>
            <p:nvPr/>
          </p:nvSpPr>
          <p:spPr bwMode="auto">
            <a:xfrm>
              <a:off x="1584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95" name="Line 95"/>
            <p:cNvSpPr>
              <a:spLocks noChangeShapeType="1"/>
            </p:cNvSpPr>
            <p:nvPr/>
          </p:nvSpPr>
          <p:spPr bwMode="auto">
            <a:xfrm>
              <a:off x="1872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96" name="Line 96"/>
            <p:cNvSpPr>
              <a:spLocks noChangeShapeType="1"/>
            </p:cNvSpPr>
            <p:nvPr/>
          </p:nvSpPr>
          <p:spPr bwMode="auto">
            <a:xfrm>
              <a:off x="2160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97" name="Line 97"/>
            <p:cNvSpPr>
              <a:spLocks noChangeShapeType="1"/>
            </p:cNvSpPr>
            <p:nvPr/>
          </p:nvSpPr>
          <p:spPr bwMode="auto">
            <a:xfrm>
              <a:off x="2448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98" name="Line 98"/>
            <p:cNvSpPr>
              <a:spLocks noChangeShapeType="1"/>
            </p:cNvSpPr>
            <p:nvPr/>
          </p:nvSpPr>
          <p:spPr bwMode="auto">
            <a:xfrm>
              <a:off x="2736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99" name="Line 99"/>
            <p:cNvSpPr>
              <a:spLocks noChangeShapeType="1"/>
            </p:cNvSpPr>
            <p:nvPr/>
          </p:nvSpPr>
          <p:spPr bwMode="auto">
            <a:xfrm>
              <a:off x="3024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800" name="Line 100"/>
            <p:cNvSpPr>
              <a:spLocks noChangeShapeType="1"/>
            </p:cNvSpPr>
            <p:nvPr/>
          </p:nvSpPr>
          <p:spPr bwMode="auto">
            <a:xfrm>
              <a:off x="3312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801" name="Line 101"/>
            <p:cNvSpPr>
              <a:spLocks noChangeShapeType="1"/>
            </p:cNvSpPr>
            <p:nvPr/>
          </p:nvSpPr>
          <p:spPr bwMode="auto">
            <a:xfrm>
              <a:off x="3600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802" name="Line 102"/>
            <p:cNvSpPr>
              <a:spLocks noChangeShapeType="1"/>
            </p:cNvSpPr>
            <p:nvPr/>
          </p:nvSpPr>
          <p:spPr bwMode="auto">
            <a:xfrm>
              <a:off x="3888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803" name="Line 103"/>
            <p:cNvSpPr>
              <a:spLocks noChangeShapeType="1"/>
            </p:cNvSpPr>
            <p:nvPr/>
          </p:nvSpPr>
          <p:spPr bwMode="auto">
            <a:xfrm>
              <a:off x="4176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804" name="Line 104"/>
            <p:cNvSpPr>
              <a:spLocks noChangeShapeType="1"/>
            </p:cNvSpPr>
            <p:nvPr/>
          </p:nvSpPr>
          <p:spPr bwMode="auto">
            <a:xfrm>
              <a:off x="4464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805" name="Line 105"/>
            <p:cNvSpPr>
              <a:spLocks noChangeShapeType="1"/>
            </p:cNvSpPr>
            <p:nvPr/>
          </p:nvSpPr>
          <p:spPr bwMode="auto">
            <a:xfrm>
              <a:off x="4752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806" name="Line 106"/>
            <p:cNvSpPr>
              <a:spLocks noChangeShapeType="1"/>
            </p:cNvSpPr>
            <p:nvPr/>
          </p:nvSpPr>
          <p:spPr bwMode="auto">
            <a:xfrm>
              <a:off x="5040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807" name="Line 107"/>
            <p:cNvSpPr>
              <a:spLocks noChangeShapeType="1"/>
            </p:cNvSpPr>
            <p:nvPr/>
          </p:nvSpPr>
          <p:spPr bwMode="auto">
            <a:xfrm>
              <a:off x="5328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808" name="Line 108"/>
            <p:cNvSpPr>
              <a:spLocks noChangeShapeType="1"/>
            </p:cNvSpPr>
            <p:nvPr/>
          </p:nvSpPr>
          <p:spPr bwMode="auto">
            <a:xfrm>
              <a:off x="5616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9638" name="Group 187"/>
          <p:cNvGrpSpPr>
            <a:grpSpLocks/>
          </p:cNvGrpSpPr>
          <p:nvPr/>
        </p:nvGrpSpPr>
        <p:grpSpPr bwMode="auto">
          <a:xfrm>
            <a:off x="490538" y="1709738"/>
            <a:ext cx="8610600" cy="393700"/>
            <a:chOff x="336" y="1440"/>
            <a:chExt cx="5424" cy="248"/>
          </a:xfrm>
        </p:grpSpPr>
        <p:sp>
          <p:nvSpPr>
            <p:cNvPr id="69722" name="Text Box 20"/>
            <p:cNvSpPr txBox="1">
              <a:spLocks noChangeArrowheads="1"/>
            </p:cNvSpPr>
            <p:nvPr/>
          </p:nvSpPr>
          <p:spPr bwMode="auto">
            <a:xfrm>
              <a:off x="336" y="1476"/>
              <a:ext cx="4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5E51C1"/>
                  </a:solidFill>
                </a:rPr>
                <a:t>CLK</a:t>
              </a:r>
              <a:endParaRPr lang="en-US" sz="2000"/>
            </a:p>
          </p:txBody>
        </p:sp>
        <p:sp>
          <p:nvSpPr>
            <p:cNvPr id="69723" name="Line 22"/>
            <p:cNvSpPr>
              <a:spLocks noChangeShapeType="1"/>
            </p:cNvSpPr>
            <p:nvPr/>
          </p:nvSpPr>
          <p:spPr bwMode="auto">
            <a:xfrm>
              <a:off x="720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24" name="Line 23"/>
            <p:cNvSpPr>
              <a:spLocks noChangeShapeType="1"/>
            </p:cNvSpPr>
            <p:nvPr/>
          </p:nvSpPr>
          <p:spPr bwMode="auto">
            <a:xfrm flipV="1">
              <a:off x="86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25" name="Line 24"/>
            <p:cNvSpPr>
              <a:spLocks noChangeShapeType="1"/>
            </p:cNvSpPr>
            <p:nvPr/>
          </p:nvSpPr>
          <p:spPr bwMode="auto">
            <a:xfrm>
              <a:off x="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26" name="Line 25"/>
            <p:cNvSpPr>
              <a:spLocks noChangeShapeType="1"/>
            </p:cNvSpPr>
            <p:nvPr/>
          </p:nvSpPr>
          <p:spPr bwMode="auto">
            <a:xfrm>
              <a:off x="100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27" name="Line 26"/>
            <p:cNvSpPr>
              <a:spLocks noChangeShapeType="1"/>
            </p:cNvSpPr>
            <p:nvPr/>
          </p:nvSpPr>
          <p:spPr bwMode="auto">
            <a:xfrm>
              <a:off x="1008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28" name="Line 27"/>
            <p:cNvSpPr>
              <a:spLocks noChangeShapeType="1"/>
            </p:cNvSpPr>
            <p:nvPr/>
          </p:nvSpPr>
          <p:spPr bwMode="auto">
            <a:xfrm flipV="1">
              <a:off x="115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29" name="Line 28"/>
            <p:cNvSpPr>
              <a:spLocks noChangeShapeType="1"/>
            </p:cNvSpPr>
            <p:nvPr/>
          </p:nvSpPr>
          <p:spPr bwMode="auto">
            <a:xfrm>
              <a:off x="1152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30" name="Line 29"/>
            <p:cNvSpPr>
              <a:spLocks noChangeShapeType="1"/>
            </p:cNvSpPr>
            <p:nvPr/>
          </p:nvSpPr>
          <p:spPr bwMode="auto">
            <a:xfrm>
              <a:off x="129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31" name="Line 30"/>
            <p:cNvSpPr>
              <a:spLocks noChangeShapeType="1"/>
            </p:cNvSpPr>
            <p:nvPr/>
          </p:nvSpPr>
          <p:spPr bwMode="auto">
            <a:xfrm>
              <a:off x="129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32" name="Line 31"/>
            <p:cNvSpPr>
              <a:spLocks noChangeShapeType="1"/>
            </p:cNvSpPr>
            <p:nvPr/>
          </p:nvSpPr>
          <p:spPr bwMode="auto">
            <a:xfrm flipV="1">
              <a:off x="14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33" name="Line 32"/>
            <p:cNvSpPr>
              <a:spLocks noChangeShapeType="1"/>
            </p:cNvSpPr>
            <p:nvPr/>
          </p:nvSpPr>
          <p:spPr bwMode="auto">
            <a:xfrm>
              <a:off x="1440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34" name="Line 33"/>
            <p:cNvSpPr>
              <a:spLocks noChangeShapeType="1"/>
            </p:cNvSpPr>
            <p:nvPr/>
          </p:nvSpPr>
          <p:spPr bwMode="auto">
            <a:xfrm>
              <a:off x="158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35" name="Line 34"/>
            <p:cNvSpPr>
              <a:spLocks noChangeShapeType="1"/>
            </p:cNvSpPr>
            <p:nvPr/>
          </p:nvSpPr>
          <p:spPr bwMode="auto">
            <a:xfrm>
              <a:off x="1584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36" name="Line 35"/>
            <p:cNvSpPr>
              <a:spLocks noChangeShapeType="1"/>
            </p:cNvSpPr>
            <p:nvPr/>
          </p:nvSpPr>
          <p:spPr bwMode="auto">
            <a:xfrm flipV="1">
              <a:off x="172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37" name="Line 36"/>
            <p:cNvSpPr>
              <a:spLocks noChangeShapeType="1"/>
            </p:cNvSpPr>
            <p:nvPr/>
          </p:nvSpPr>
          <p:spPr bwMode="auto">
            <a:xfrm>
              <a:off x="1728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38" name="Line 37"/>
            <p:cNvSpPr>
              <a:spLocks noChangeShapeType="1"/>
            </p:cNvSpPr>
            <p:nvPr/>
          </p:nvSpPr>
          <p:spPr bwMode="auto">
            <a:xfrm>
              <a:off x="187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39" name="Line 38"/>
            <p:cNvSpPr>
              <a:spLocks noChangeShapeType="1"/>
            </p:cNvSpPr>
            <p:nvPr/>
          </p:nvSpPr>
          <p:spPr bwMode="auto">
            <a:xfrm>
              <a:off x="1872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40" name="Line 39"/>
            <p:cNvSpPr>
              <a:spLocks noChangeShapeType="1"/>
            </p:cNvSpPr>
            <p:nvPr/>
          </p:nvSpPr>
          <p:spPr bwMode="auto">
            <a:xfrm flipV="1">
              <a:off x="20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41" name="Line 40"/>
            <p:cNvSpPr>
              <a:spLocks noChangeShapeType="1"/>
            </p:cNvSpPr>
            <p:nvPr/>
          </p:nvSpPr>
          <p:spPr bwMode="auto">
            <a:xfrm>
              <a:off x="2016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42" name="Line 41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43" name="Line 42"/>
            <p:cNvSpPr>
              <a:spLocks noChangeShapeType="1"/>
            </p:cNvSpPr>
            <p:nvPr/>
          </p:nvSpPr>
          <p:spPr bwMode="auto">
            <a:xfrm>
              <a:off x="2160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44" name="Line 43"/>
            <p:cNvSpPr>
              <a:spLocks noChangeShapeType="1"/>
            </p:cNvSpPr>
            <p:nvPr/>
          </p:nvSpPr>
          <p:spPr bwMode="auto">
            <a:xfrm flipV="1">
              <a:off x="230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45" name="Line 44"/>
            <p:cNvSpPr>
              <a:spLocks noChangeShapeType="1"/>
            </p:cNvSpPr>
            <p:nvPr/>
          </p:nvSpPr>
          <p:spPr bwMode="auto">
            <a:xfrm>
              <a:off x="230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46" name="Line 45"/>
            <p:cNvSpPr>
              <a:spLocks noChangeShapeType="1"/>
            </p:cNvSpPr>
            <p:nvPr/>
          </p:nvSpPr>
          <p:spPr bwMode="auto">
            <a:xfrm>
              <a:off x="244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47" name="Line 46"/>
            <p:cNvSpPr>
              <a:spLocks noChangeShapeType="1"/>
            </p:cNvSpPr>
            <p:nvPr/>
          </p:nvSpPr>
          <p:spPr bwMode="auto">
            <a:xfrm>
              <a:off x="2448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48" name="Line 47"/>
            <p:cNvSpPr>
              <a:spLocks noChangeShapeType="1"/>
            </p:cNvSpPr>
            <p:nvPr/>
          </p:nvSpPr>
          <p:spPr bwMode="auto">
            <a:xfrm flipV="1">
              <a:off x="259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49" name="Line 48"/>
            <p:cNvSpPr>
              <a:spLocks noChangeShapeType="1"/>
            </p:cNvSpPr>
            <p:nvPr/>
          </p:nvSpPr>
          <p:spPr bwMode="auto">
            <a:xfrm>
              <a:off x="2592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50" name="Line 49"/>
            <p:cNvSpPr>
              <a:spLocks noChangeShapeType="1"/>
            </p:cNvSpPr>
            <p:nvPr/>
          </p:nvSpPr>
          <p:spPr bwMode="auto">
            <a:xfrm>
              <a:off x="273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51" name="Line 50"/>
            <p:cNvSpPr>
              <a:spLocks noChangeShapeType="1"/>
            </p:cNvSpPr>
            <p:nvPr/>
          </p:nvSpPr>
          <p:spPr bwMode="auto">
            <a:xfrm>
              <a:off x="273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52" name="Line 51"/>
            <p:cNvSpPr>
              <a:spLocks noChangeShapeType="1"/>
            </p:cNvSpPr>
            <p:nvPr/>
          </p:nvSpPr>
          <p:spPr bwMode="auto">
            <a:xfrm flipV="1">
              <a:off x="288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53" name="Line 52"/>
            <p:cNvSpPr>
              <a:spLocks noChangeShapeType="1"/>
            </p:cNvSpPr>
            <p:nvPr/>
          </p:nvSpPr>
          <p:spPr bwMode="auto">
            <a:xfrm>
              <a:off x="2880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54" name="Line 53"/>
            <p:cNvSpPr>
              <a:spLocks noChangeShapeType="1"/>
            </p:cNvSpPr>
            <p:nvPr/>
          </p:nvSpPr>
          <p:spPr bwMode="auto">
            <a:xfrm>
              <a:off x="302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55" name="Line 54"/>
            <p:cNvSpPr>
              <a:spLocks noChangeShapeType="1"/>
            </p:cNvSpPr>
            <p:nvPr/>
          </p:nvSpPr>
          <p:spPr bwMode="auto">
            <a:xfrm>
              <a:off x="3024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56" name="Line 55"/>
            <p:cNvSpPr>
              <a:spLocks noChangeShapeType="1"/>
            </p:cNvSpPr>
            <p:nvPr/>
          </p:nvSpPr>
          <p:spPr bwMode="auto">
            <a:xfrm flipV="1">
              <a:off x="316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57" name="Line 56"/>
            <p:cNvSpPr>
              <a:spLocks noChangeShapeType="1"/>
            </p:cNvSpPr>
            <p:nvPr/>
          </p:nvSpPr>
          <p:spPr bwMode="auto">
            <a:xfrm>
              <a:off x="3168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58" name="Line 57"/>
            <p:cNvSpPr>
              <a:spLocks noChangeShapeType="1"/>
            </p:cNvSpPr>
            <p:nvPr/>
          </p:nvSpPr>
          <p:spPr bwMode="auto">
            <a:xfrm>
              <a:off x="331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59" name="Line 58"/>
            <p:cNvSpPr>
              <a:spLocks noChangeShapeType="1"/>
            </p:cNvSpPr>
            <p:nvPr/>
          </p:nvSpPr>
          <p:spPr bwMode="auto">
            <a:xfrm>
              <a:off x="3312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60" name="Line 59"/>
            <p:cNvSpPr>
              <a:spLocks noChangeShapeType="1"/>
            </p:cNvSpPr>
            <p:nvPr/>
          </p:nvSpPr>
          <p:spPr bwMode="auto">
            <a:xfrm flipV="1">
              <a:off x="345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61" name="Line 60"/>
            <p:cNvSpPr>
              <a:spLocks noChangeShapeType="1"/>
            </p:cNvSpPr>
            <p:nvPr/>
          </p:nvSpPr>
          <p:spPr bwMode="auto">
            <a:xfrm>
              <a:off x="3456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62" name="Line 61"/>
            <p:cNvSpPr>
              <a:spLocks noChangeShapeType="1"/>
            </p:cNvSpPr>
            <p:nvPr/>
          </p:nvSpPr>
          <p:spPr bwMode="auto">
            <a:xfrm>
              <a:off x="360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63" name="Line 62"/>
            <p:cNvSpPr>
              <a:spLocks noChangeShapeType="1"/>
            </p:cNvSpPr>
            <p:nvPr/>
          </p:nvSpPr>
          <p:spPr bwMode="auto">
            <a:xfrm>
              <a:off x="3600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64" name="Line 63"/>
            <p:cNvSpPr>
              <a:spLocks noChangeShapeType="1"/>
            </p:cNvSpPr>
            <p:nvPr/>
          </p:nvSpPr>
          <p:spPr bwMode="auto">
            <a:xfrm flipV="1">
              <a:off x="374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65" name="Line 64"/>
            <p:cNvSpPr>
              <a:spLocks noChangeShapeType="1"/>
            </p:cNvSpPr>
            <p:nvPr/>
          </p:nvSpPr>
          <p:spPr bwMode="auto">
            <a:xfrm>
              <a:off x="374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66" name="Line 65"/>
            <p:cNvSpPr>
              <a:spLocks noChangeShapeType="1"/>
            </p:cNvSpPr>
            <p:nvPr/>
          </p:nvSpPr>
          <p:spPr bwMode="auto">
            <a:xfrm>
              <a:off x="388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67" name="Line 66"/>
            <p:cNvSpPr>
              <a:spLocks noChangeShapeType="1"/>
            </p:cNvSpPr>
            <p:nvPr/>
          </p:nvSpPr>
          <p:spPr bwMode="auto">
            <a:xfrm>
              <a:off x="3888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68" name="Line 67"/>
            <p:cNvSpPr>
              <a:spLocks noChangeShapeType="1"/>
            </p:cNvSpPr>
            <p:nvPr/>
          </p:nvSpPr>
          <p:spPr bwMode="auto">
            <a:xfrm flipV="1">
              <a:off x="403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69" name="Line 68"/>
            <p:cNvSpPr>
              <a:spLocks noChangeShapeType="1"/>
            </p:cNvSpPr>
            <p:nvPr/>
          </p:nvSpPr>
          <p:spPr bwMode="auto">
            <a:xfrm>
              <a:off x="4032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70" name="Line 69"/>
            <p:cNvSpPr>
              <a:spLocks noChangeShapeType="1"/>
            </p:cNvSpPr>
            <p:nvPr/>
          </p:nvSpPr>
          <p:spPr bwMode="auto">
            <a:xfrm>
              <a:off x="417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71" name="Line 70"/>
            <p:cNvSpPr>
              <a:spLocks noChangeShapeType="1"/>
            </p:cNvSpPr>
            <p:nvPr/>
          </p:nvSpPr>
          <p:spPr bwMode="auto">
            <a:xfrm>
              <a:off x="417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72" name="Line 71"/>
            <p:cNvSpPr>
              <a:spLocks noChangeShapeType="1"/>
            </p:cNvSpPr>
            <p:nvPr/>
          </p:nvSpPr>
          <p:spPr bwMode="auto">
            <a:xfrm flipV="1">
              <a:off x="432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73" name="Line 72"/>
            <p:cNvSpPr>
              <a:spLocks noChangeShapeType="1"/>
            </p:cNvSpPr>
            <p:nvPr/>
          </p:nvSpPr>
          <p:spPr bwMode="auto">
            <a:xfrm>
              <a:off x="4320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74" name="Line 73"/>
            <p:cNvSpPr>
              <a:spLocks noChangeShapeType="1"/>
            </p:cNvSpPr>
            <p:nvPr/>
          </p:nvSpPr>
          <p:spPr bwMode="auto">
            <a:xfrm>
              <a:off x="446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75" name="Line 74"/>
            <p:cNvSpPr>
              <a:spLocks noChangeShapeType="1"/>
            </p:cNvSpPr>
            <p:nvPr/>
          </p:nvSpPr>
          <p:spPr bwMode="auto">
            <a:xfrm>
              <a:off x="4464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76" name="Line 75"/>
            <p:cNvSpPr>
              <a:spLocks noChangeShapeType="1"/>
            </p:cNvSpPr>
            <p:nvPr/>
          </p:nvSpPr>
          <p:spPr bwMode="auto">
            <a:xfrm flipV="1">
              <a:off x="460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77" name="Line 76"/>
            <p:cNvSpPr>
              <a:spLocks noChangeShapeType="1"/>
            </p:cNvSpPr>
            <p:nvPr/>
          </p:nvSpPr>
          <p:spPr bwMode="auto">
            <a:xfrm>
              <a:off x="4608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78" name="Line 77"/>
            <p:cNvSpPr>
              <a:spLocks noChangeShapeType="1"/>
            </p:cNvSpPr>
            <p:nvPr/>
          </p:nvSpPr>
          <p:spPr bwMode="auto">
            <a:xfrm>
              <a:off x="475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79" name="Line 78"/>
            <p:cNvSpPr>
              <a:spLocks noChangeShapeType="1"/>
            </p:cNvSpPr>
            <p:nvPr/>
          </p:nvSpPr>
          <p:spPr bwMode="auto">
            <a:xfrm>
              <a:off x="4752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80" name="Line 79"/>
            <p:cNvSpPr>
              <a:spLocks noChangeShapeType="1"/>
            </p:cNvSpPr>
            <p:nvPr/>
          </p:nvSpPr>
          <p:spPr bwMode="auto">
            <a:xfrm flipV="1">
              <a:off x="489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81" name="Line 80"/>
            <p:cNvSpPr>
              <a:spLocks noChangeShapeType="1"/>
            </p:cNvSpPr>
            <p:nvPr/>
          </p:nvSpPr>
          <p:spPr bwMode="auto">
            <a:xfrm>
              <a:off x="4896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82" name="Line 81"/>
            <p:cNvSpPr>
              <a:spLocks noChangeShapeType="1"/>
            </p:cNvSpPr>
            <p:nvPr/>
          </p:nvSpPr>
          <p:spPr bwMode="auto">
            <a:xfrm>
              <a:off x="50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83" name="Line 82"/>
            <p:cNvSpPr>
              <a:spLocks noChangeShapeType="1"/>
            </p:cNvSpPr>
            <p:nvPr/>
          </p:nvSpPr>
          <p:spPr bwMode="auto">
            <a:xfrm>
              <a:off x="5040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84" name="Line 83"/>
            <p:cNvSpPr>
              <a:spLocks noChangeShapeType="1"/>
            </p:cNvSpPr>
            <p:nvPr/>
          </p:nvSpPr>
          <p:spPr bwMode="auto">
            <a:xfrm flipV="1">
              <a:off x="518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85" name="Line 84"/>
            <p:cNvSpPr>
              <a:spLocks noChangeShapeType="1"/>
            </p:cNvSpPr>
            <p:nvPr/>
          </p:nvSpPr>
          <p:spPr bwMode="auto">
            <a:xfrm>
              <a:off x="518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86" name="Line 85"/>
            <p:cNvSpPr>
              <a:spLocks noChangeShapeType="1"/>
            </p:cNvSpPr>
            <p:nvPr/>
          </p:nvSpPr>
          <p:spPr bwMode="auto">
            <a:xfrm>
              <a:off x="532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87" name="Line 86"/>
            <p:cNvSpPr>
              <a:spLocks noChangeShapeType="1"/>
            </p:cNvSpPr>
            <p:nvPr/>
          </p:nvSpPr>
          <p:spPr bwMode="auto">
            <a:xfrm>
              <a:off x="5328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88" name="Line 87"/>
            <p:cNvSpPr>
              <a:spLocks noChangeShapeType="1"/>
            </p:cNvSpPr>
            <p:nvPr/>
          </p:nvSpPr>
          <p:spPr bwMode="auto">
            <a:xfrm flipV="1">
              <a:off x="547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89" name="Line 88"/>
            <p:cNvSpPr>
              <a:spLocks noChangeShapeType="1"/>
            </p:cNvSpPr>
            <p:nvPr/>
          </p:nvSpPr>
          <p:spPr bwMode="auto">
            <a:xfrm>
              <a:off x="5472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90" name="Line 89"/>
            <p:cNvSpPr>
              <a:spLocks noChangeShapeType="1"/>
            </p:cNvSpPr>
            <p:nvPr/>
          </p:nvSpPr>
          <p:spPr bwMode="auto">
            <a:xfrm>
              <a:off x="56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91" name="Line 90"/>
            <p:cNvSpPr>
              <a:spLocks noChangeShapeType="1"/>
            </p:cNvSpPr>
            <p:nvPr/>
          </p:nvSpPr>
          <p:spPr bwMode="auto">
            <a:xfrm>
              <a:off x="561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647700" y="2547938"/>
            <a:ext cx="8453438" cy="436562"/>
            <a:chOff x="435" y="1920"/>
            <a:chExt cx="5325" cy="275"/>
          </a:xfrm>
        </p:grpSpPr>
        <p:sp>
          <p:nvSpPr>
            <p:cNvPr id="69686" name="Text Box 110"/>
            <p:cNvSpPr txBox="1">
              <a:spLocks noChangeArrowheads="1"/>
            </p:cNvSpPr>
            <p:nvPr/>
          </p:nvSpPr>
          <p:spPr bwMode="auto">
            <a:xfrm>
              <a:off x="435" y="1958"/>
              <a:ext cx="287" cy="237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b="1">
                  <a:solidFill>
                    <a:srgbClr val="009900"/>
                  </a:solidFill>
                </a:rPr>
                <a:t>A</a:t>
              </a:r>
              <a:endParaRPr lang="en-US">
                <a:solidFill>
                  <a:srgbClr val="009900"/>
                </a:solidFill>
              </a:endParaRPr>
            </a:p>
          </p:txBody>
        </p:sp>
        <p:sp>
          <p:nvSpPr>
            <p:cNvPr id="69687" name="Line 111"/>
            <p:cNvSpPr>
              <a:spLocks noChangeShapeType="1"/>
            </p:cNvSpPr>
            <p:nvPr/>
          </p:nvSpPr>
          <p:spPr bwMode="auto">
            <a:xfrm>
              <a:off x="720" y="2112"/>
              <a:ext cx="288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88" name="Line 112"/>
            <p:cNvSpPr>
              <a:spLocks noChangeShapeType="1"/>
            </p:cNvSpPr>
            <p:nvPr/>
          </p:nvSpPr>
          <p:spPr bwMode="auto">
            <a:xfrm flipV="1">
              <a:off x="1008" y="1920"/>
              <a:ext cx="0" cy="19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89" name="Line 113"/>
            <p:cNvSpPr>
              <a:spLocks noChangeShapeType="1"/>
            </p:cNvSpPr>
            <p:nvPr/>
          </p:nvSpPr>
          <p:spPr bwMode="auto">
            <a:xfrm>
              <a:off x="1008" y="1920"/>
              <a:ext cx="288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90" name="Line 114"/>
            <p:cNvSpPr>
              <a:spLocks noChangeShapeType="1"/>
            </p:cNvSpPr>
            <p:nvPr/>
          </p:nvSpPr>
          <p:spPr bwMode="auto">
            <a:xfrm>
              <a:off x="1296" y="1920"/>
              <a:ext cx="0" cy="19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91" name="Line 115"/>
            <p:cNvSpPr>
              <a:spLocks noChangeShapeType="1"/>
            </p:cNvSpPr>
            <p:nvPr/>
          </p:nvSpPr>
          <p:spPr bwMode="auto">
            <a:xfrm>
              <a:off x="1296" y="2112"/>
              <a:ext cx="288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92" name="Line 116"/>
            <p:cNvSpPr>
              <a:spLocks noChangeShapeType="1"/>
            </p:cNvSpPr>
            <p:nvPr/>
          </p:nvSpPr>
          <p:spPr bwMode="auto">
            <a:xfrm flipV="1"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93" name="Line 117"/>
            <p:cNvSpPr>
              <a:spLocks noChangeShapeType="1"/>
            </p:cNvSpPr>
            <p:nvPr/>
          </p:nvSpPr>
          <p:spPr bwMode="auto">
            <a:xfrm>
              <a:off x="1584" y="1920"/>
              <a:ext cx="288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94" name="Line 118"/>
            <p:cNvSpPr>
              <a:spLocks noChangeShapeType="1"/>
            </p:cNvSpPr>
            <p:nvPr/>
          </p:nvSpPr>
          <p:spPr bwMode="auto">
            <a:xfrm>
              <a:off x="1872" y="1920"/>
              <a:ext cx="0" cy="19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95" name="Line 119"/>
            <p:cNvSpPr>
              <a:spLocks noChangeShapeType="1"/>
            </p:cNvSpPr>
            <p:nvPr/>
          </p:nvSpPr>
          <p:spPr bwMode="auto">
            <a:xfrm>
              <a:off x="1872" y="2112"/>
              <a:ext cx="288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96" name="Line 120"/>
            <p:cNvSpPr>
              <a:spLocks noChangeShapeType="1"/>
            </p:cNvSpPr>
            <p:nvPr/>
          </p:nvSpPr>
          <p:spPr bwMode="auto">
            <a:xfrm flipV="1">
              <a:off x="2160" y="1920"/>
              <a:ext cx="0" cy="19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97" name="Line 121"/>
            <p:cNvSpPr>
              <a:spLocks noChangeShapeType="1"/>
            </p:cNvSpPr>
            <p:nvPr/>
          </p:nvSpPr>
          <p:spPr bwMode="auto">
            <a:xfrm>
              <a:off x="2160" y="1920"/>
              <a:ext cx="288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98" name="Line 122"/>
            <p:cNvSpPr>
              <a:spLocks noChangeShapeType="1"/>
            </p:cNvSpPr>
            <p:nvPr/>
          </p:nvSpPr>
          <p:spPr bwMode="auto">
            <a:xfrm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99" name="Line 123"/>
            <p:cNvSpPr>
              <a:spLocks noChangeShapeType="1"/>
            </p:cNvSpPr>
            <p:nvPr/>
          </p:nvSpPr>
          <p:spPr bwMode="auto">
            <a:xfrm>
              <a:off x="2448" y="2112"/>
              <a:ext cx="288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00" name="Line 124"/>
            <p:cNvSpPr>
              <a:spLocks noChangeShapeType="1"/>
            </p:cNvSpPr>
            <p:nvPr/>
          </p:nvSpPr>
          <p:spPr bwMode="auto">
            <a:xfrm flipV="1">
              <a:off x="2736" y="1920"/>
              <a:ext cx="0" cy="19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01" name="Line 125"/>
            <p:cNvSpPr>
              <a:spLocks noChangeShapeType="1"/>
            </p:cNvSpPr>
            <p:nvPr/>
          </p:nvSpPr>
          <p:spPr bwMode="auto">
            <a:xfrm>
              <a:off x="2736" y="1920"/>
              <a:ext cx="288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02" name="Line 126"/>
            <p:cNvSpPr>
              <a:spLocks noChangeShapeType="1"/>
            </p:cNvSpPr>
            <p:nvPr/>
          </p:nvSpPr>
          <p:spPr bwMode="auto">
            <a:xfrm>
              <a:off x="3024" y="1920"/>
              <a:ext cx="0" cy="19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03" name="Line 127"/>
            <p:cNvSpPr>
              <a:spLocks noChangeShapeType="1"/>
            </p:cNvSpPr>
            <p:nvPr/>
          </p:nvSpPr>
          <p:spPr bwMode="auto">
            <a:xfrm flipV="1">
              <a:off x="3312" y="1920"/>
              <a:ext cx="0" cy="19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04" name="Line 128"/>
            <p:cNvSpPr>
              <a:spLocks noChangeShapeType="1"/>
            </p:cNvSpPr>
            <p:nvPr/>
          </p:nvSpPr>
          <p:spPr bwMode="auto">
            <a:xfrm>
              <a:off x="3312" y="1920"/>
              <a:ext cx="288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05" name="Line 129"/>
            <p:cNvSpPr>
              <a:spLocks noChangeShapeType="1"/>
            </p:cNvSpPr>
            <p:nvPr/>
          </p:nvSpPr>
          <p:spPr bwMode="auto">
            <a:xfrm>
              <a:off x="3600" y="1920"/>
              <a:ext cx="0" cy="19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06" name="Line 130"/>
            <p:cNvSpPr>
              <a:spLocks noChangeShapeType="1"/>
            </p:cNvSpPr>
            <p:nvPr/>
          </p:nvSpPr>
          <p:spPr bwMode="auto">
            <a:xfrm>
              <a:off x="3600" y="2112"/>
              <a:ext cx="288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07" name="Line 131"/>
            <p:cNvSpPr>
              <a:spLocks noChangeShapeType="1"/>
            </p:cNvSpPr>
            <p:nvPr/>
          </p:nvSpPr>
          <p:spPr bwMode="auto">
            <a:xfrm flipV="1">
              <a:off x="3888" y="1920"/>
              <a:ext cx="0" cy="19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08" name="Line 132"/>
            <p:cNvSpPr>
              <a:spLocks noChangeShapeType="1"/>
            </p:cNvSpPr>
            <p:nvPr/>
          </p:nvSpPr>
          <p:spPr bwMode="auto">
            <a:xfrm>
              <a:off x="3888" y="1920"/>
              <a:ext cx="288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09" name="Line 133"/>
            <p:cNvSpPr>
              <a:spLocks noChangeShapeType="1"/>
            </p:cNvSpPr>
            <p:nvPr/>
          </p:nvSpPr>
          <p:spPr bwMode="auto">
            <a:xfrm>
              <a:off x="4176" y="1920"/>
              <a:ext cx="0" cy="19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10" name="Line 134"/>
            <p:cNvSpPr>
              <a:spLocks noChangeShapeType="1"/>
            </p:cNvSpPr>
            <p:nvPr/>
          </p:nvSpPr>
          <p:spPr bwMode="auto">
            <a:xfrm>
              <a:off x="4176" y="2112"/>
              <a:ext cx="288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11" name="Line 135"/>
            <p:cNvSpPr>
              <a:spLocks noChangeShapeType="1"/>
            </p:cNvSpPr>
            <p:nvPr/>
          </p:nvSpPr>
          <p:spPr bwMode="auto">
            <a:xfrm flipV="1">
              <a:off x="4464" y="1920"/>
              <a:ext cx="0" cy="19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12" name="Line 136"/>
            <p:cNvSpPr>
              <a:spLocks noChangeShapeType="1"/>
            </p:cNvSpPr>
            <p:nvPr/>
          </p:nvSpPr>
          <p:spPr bwMode="auto">
            <a:xfrm>
              <a:off x="4464" y="1920"/>
              <a:ext cx="288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13" name="Line 137"/>
            <p:cNvSpPr>
              <a:spLocks noChangeShapeType="1"/>
            </p:cNvSpPr>
            <p:nvPr/>
          </p:nvSpPr>
          <p:spPr bwMode="auto">
            <a:xfrm>
              <a:off x="4752" y="1920"/>
              <a:ext cx="0" cy="19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14" name="Line 138"/>
            <p:cNvSpPr>
              <a:spLocks noChangeShapeType="1"/>
            </p:cNvSpPr>
            <p:nvPr/>
          </p:nvSpPr>
          <p:spPr bwMode="auto">
            <a:xfrm>
              <a:off x="4752" y="2112"/>
              <a:ext cx="288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15" name="Line 139"/>
            <p:cNvSpPr>
              <a:spLocks noChangeShapeType="1"/>
            </p:cNvSpPr>
            <p:nvPr/>
          </p:nvSpPr>
          <p:spPr bwMode="auto">
            <a:xfrm flipV="1">
              <a:off x="5040" y="1920"/>
              <a:ext cx="0" cy="19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16" name="Line 140"/>
            <p:cNvSpPr>
              <a:spLocks noChangeShapeType="1"/>
            </p:cNvSpPr>
            <p:nvPr/>
          </p:nvSpPr>
          <p:spPr bwMode="auto">
            <a:xfrm>
              <a:off x="5040" y="1920"/>
              <a:ext cx="288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17" name="Line 141"/>
            <p:cNvSpPr>
              <a:spLocks noChangeShapeType="1"/>
            </p:cNvSpPr>
            <p:nvPr/>
          </p:nvSpPr>
          <p:spPr bwMode="auto">
            <a:xfrm>
              <a:off x="5328" y="1920"/>
              <a:ext cx="0" cy="19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18" name="Line 142"/>
            <p:cNvSpPr>
              <a:spLocks noChangeShapeType="1"/>
            </p:cNvSpPr>
            <p:nvPr/>
          </p:nvSpPr>
          <p:spPr bwMode="auto">
            <a:xfrm>
              <a:off x="3024" y="2112"/>
              <a:ext cx="288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19" name="Line 143"/>
            <p:cNvSpPr>
              <a:spLocks noChangeShapeType="1"/>
            </p:cNvSpPr>
            <p:nvPr/>
          </p:nvSpPr>
          <p:spPr bwMode="auto">
            <a:xfrm>
              <a:off x="5328" y="2112"/>
              <a:ext cx="288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20" name="Line 144"/>
            <p:cNvSpPr>
              <a:spLocks noChangeShapeType="1"/>
            </p:cNvSpPr>
            <p:nvPr/>
          </p:nvSpPr>
          <p:spPr bwMode="auto">
            <a:xfrm flipV="1">
              <a:off x="5616" y="1920"/>
              <a:ext cx="0" cy="19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21" name="Line 145"/>
            <p:cNvSpPr>
              <a:spLocks noChangeShapeType="1"/>
            </p:cNvSpPr>
            <p:nvPr/>
          </p:nvSpPr>
          <p:spPr bwMode="auto">
            <a:xfrm>
              <a:off x="5616" y="1920"/>
              <a:ext cx="144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" name="Group 146"/>
          <p:cNvGrpSpPr>
            <a:grpSpLocks/>
          </p:cNvGrpSpPr>
          <p:nvPr/>
        </p:nvGrpSpPr>
        <p:grpSpPr bwMode="auto">
          <a:xfrm>
            <a:off x="642938" y="3462338"/>
            <a:ext cx="8301037" cy="439737"/>
            <a:chOff x="435" y="2400"/>
            <a:chExt cx="5229" cy="277"/>
          </a:xfrm>
        </p:grpSpPr>
        <p:sp>
          <p:nvSpPr>
            <p:cNvPr id="69668" name="Text Box 147"/>
            <p:cNvSpPr txBox="1">
              <a:spLocks noChangeArrowheads="1"/>
            </p:cNvSpPr>
            <p:nvPr/>
          </p:nvSpPr>
          <p:spPr bwMode="auto">
            <a:xfrm>
              <a:off x="435" y="2440"/>
              <a:ext cx="287" cy="237"/>
            </a:xfrm>
            <a:prstGeom prst="rect">
              <a:avLst/>
            </a:prstGeom>
            <a:noFill/>
            <a:ln w="9525">
              <a:solidFill>
                <a:srgbClr val="B830AE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b="1">
                  <a:solidFill>
                    <a:srgbClr val="B830AE"/>
                  </a:solidFill>
                </a:rPr>
                <a:t>B</a:t>
              </a:r>
              <a:endParaRPr lang="en-US"/>
            </a:p>
          </p:txBody>
        </p:sp>
        <p:sp>
          <p:nvSpPr>
            <p:cNvPr id="69669" name="Line 148"/>
            <p:cNvSpPr>
              <a:spLocks noChangeShapeType="1"/>
            </p:cNvSpPr>
            <p:nvPr/>
          </p:nvSpPr>
          <p:spPr bwMode="auto">
            <a:xfrm>
              <a:off x="768" y="2592"/>
              <a:ext cx="528" cy="0"/>
            </a:xfrm>
            <a:prstGeom prst="line">
              <a:avLst/>
            </a:prstGeom>
            <a:noFill/>
            <a:ln w="9525">
              <a:solidFill>
                <a:srgbClr val="B830AE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70" name="Line 149"/>
            <p:cNvSpPr>
              <a:spLocks noChangeShapeType="1"/>
            </p:cNvSpPr>
            <p:nvPr/>
          </p:nvSpPr>
          <p:spPr bwMode="auto">
            <a:xfrm flipV="1">
              <a:off x="1296" y="2400"/>
              <a:ext cx="0" cy="192"/>
            </a:xfrm>
            <a:prstGeom prst="line">
              <a:avLst/>
            </a:prstGeom>
            <a:noFill/>
            <a:ln w="9525">
              <a:solidFill>
                <a:srgbClr val="B830AE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71" name="Line 150"/>
            <p:cNvSpPr>
              <a:spLocks noChangeShapeType="1"/>
            </p:cNvSpPr>
            <p:nvPr/>
          </p:nvSpPr>
          <p:spPr bwMode="auto">
            <a:xfrm>
              <a:off x="1296" y="2400"/>
              <a:ext cx="576" cy="0"/>
            </a:xfrm>
            <a:prstGeom prst="line">
              <a:avLst/>
            </a:prstGeom>
            <a:noFill/>
            <a:ln w="9525">
              <a:solidFill>
                <a:srgbClr val="B830AE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72" name="Line 151"/>
            <p:cNvSpPr>
              <a:spLocks noChangeShapeType="1"/>
            </p:cNvSpPr>
            <p:nvPr/>
          </p:nvSpPr>
          <p:spPr bwMode="auto">
            <a:xfrm>
              <a:off x="1872" y="2400"/>
              <a:ext cx="0" cy="192"/>
            </a:xfrm>
            <a:prstGeom prst="line">
              <a:avLst/>
            </a:prstGeom>
            <a:noFill/>
            <a:ln w="9525">
              <a:solidFill>
                <a:srgbClr val="B830AE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73" name="Line 152"/>
            <p:cNvSpPr>
              <a:spLocks noChangeShapeType="1"/>
            </p:cNvSpPr>
            <p:nvPr/>
          </p:nvSpPr>
          <p:spPr bwMode="auto">
            <a:xfrm>
              <a:off x="1872" y="2592"/>
              <a:ext cx="576" cy="0"/>
            </a:xfrm>
            <a:prstGeom prst="line">
              <a:avLst/>
            </a:prstGeom>
            <a:noFill/>
            <a:ln w="9525">
              <a:solidFill>
                <a:srgbClr val="B830AE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74" name="Line 153"/>
            <p:cNvSpPr>
              <a:spLocks noChangeShapeType="1"/>
            </p:cNvSpPr>
            <p:nvPr/>
          </p:nvSpPr>
          <p:spPr bwMode="auto">
            <a:xfrm flipV="1">
              <a:off x="2448" y="2400"/>
              <a:ext cx="0" cy="192"/>
            </a:xfrm>
            <a:prstGeom prst="line">
              <a:avLst/>
            </a:prstGeom>
            <a:noFill/>
            <a:ln w="9525">
              <a:solidFill>
                <a:srgbClr val="B830AE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75" name="Line 154"/>
            <p:cNvSpPr>
              <a:spLocks noChangeShapeType="1"/>
            </p:cNvSpPr>
            <p:nvPr/>
          </p:nvSpPr>
          <p:spPr bwMode="auto">
            <a:xfrm>
              <a:off x="2448" y="2400"/>
              <a:ext cx="576" cy="0"/>
            </a:xfrm>
            <a:prstGeom prst="line">
              <a:avLst/>
            </a:prstGeom>
            <a:noFill/>
            <a:ln w="9525">
              <a:solidFill>
                <a:srgbClr val="B830AE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76" name="Line 155"/>
            <p:cNvSpPr>
              <a:spLocks noChangeShapeType="1"/>
            </p:cNvSpPr>
            <p:nvPr/>
          </p:nvSpPr>
          <p:spPr bwMode="auto">
            <a:xfrm>
              <a:off x="3024" y="2400"/>
              <a:ext cx="0" cy="192"/>
            </a:xfrm>
            <a:prstGeom prst="line">
              <a:avLst/>
            </a:prstGeom>
            <a:noFill/>
            <a:ln w="9525">
              <a:solidFill>
                <a:srgbClr val="B830AE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77" name="Line 156"/>
            <p:cNvSpPr>
              <a:spLocks noChangeShapeType="1"/>
            </p:cNvSpPr>
            <p:nvPr/>
          </p:nvSpPr>
          <p:spPr bwMode="auto">
            <a:xfrm>
              <a:off x="3024" y="2592"/>
              <a:ext cx="576" cy="0"/>
            </a:xfrm>
            <a:prstGeom prst="line">
              <a:avLst/>
            </a:prstGeom>
            <a:noFill/>
            <a:ln w="9525">
              <a:solidFill>
                <a:srgbClr val="B830AE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78" name="Line 157"/>
            <p:cNvSpPr>
              <a:spLocks noChangeShapeType="1"/>
            </p:cNvSpPr>
            <p:nvPr/>
          </p:nvSpPr>
          <p:spPr bwMode="auto">
            <a:xfrm flipV="1">
              <a:off x="3600" y="2400"/>
              <a:ext cx="0" cy="192"/>
            </a:xfrm>
            <a:prstGeom prst="line">
              <a:avLst/>
            </a:prstGeom>
            <a:noFill/>
            <a:ln w="9525">
              <a:solidFill>
                <a:srgbClr val="B830AE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79" name="Line 158"/>
            <p:cNvSpPr>
              <a:spLocks noChangeShapeType="1"/>
            </p:cNvSpPr>
            <p:nvPr/>
          </p:nvSpPr>
          <p:spPr bwMode="auto">
            <a:xfrm>
              <a:off x="3600" y="2400"/>
              <a:ext cx="576" cy="0"/>
            </a:xfrm>
            <a:prstGeom prst="line">
              <a:avLst/>
            </a:prstGeom>
            <a:noFill/>
            <a:ln w="9525">
              <a:solidFill>
                <a:srgbClr val="B830AE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80" name="Line 159"/>
            <p:cNvSpPr>
              <a:spLocks noChangeShapeType="1"/>
            </p:cNvSpPr>
            <p:nvPr/>
          </p:nvSpPr>
          <p:spPr bwMode="auto">
            <a:xfrm>
              <a:off x="4176" y="2400"/>
              <a:ext cx="0" cy="192"/>
            </a:xfrm>
            <a:prstGeom prst="line">
              <a:avLst/>
            </a:prstGeom>
            <a:noFill/>
            <a:ln w="9525">
              <a:solidFill>
                <a:srgbClr val="B830AE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81" name="Line 160"/>
            <p:cNvSpPr>
              <a:spLocks noChangeShapeType="1"/>
            </p:cNvSpPr>
            <p:nvPr/>
          </p:nvSpPr>
          <p:spPr bwMode="auto">
            <a:xfrm>
              <a:off x="4176" y="2592"/>
              <a:ext cx="576" cy="0"/>
            </a:xfrm>
            <a:prstGeom prst="line">
              <a:avLst/>
            </a:prstGeom>
            <a:noFill/>
            <a:ln w="9525">
              <a:solidFill>
                <a:srgbClr val="B830AE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82" name="Line 161"/>
            <p:cNvSpPr>
              <a:spLocks noChangeShapeType="1"/>
            </p:cNvSpPr>
            <p:nvPr/>
          </p:nvSpPr>
          <p:spPr bwMode="auto">
            <a:xfrm flipV="1">
              <a:off x="4752" y="2400"/>
              <a:ext cx="0" cy="192"/>
            </a:xfrm>
            <a:prstGeom prst="line">
              <a:avLst/>
            </a:prstGeom>
            <a:noFill/>
            <a:ln w="9525">
              <a:solidFill>
                <a:srgbClr val="B830AE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83" name="Line 162"/>
            <p:cNvSpPr>
              <a:spLocks noChangeShapeType="1"/>
            </p:cNvSpPr>
            <p:nvPr/>
          </p:nvSpPr>
          <p:spPr bwMode="auto">
            <a:xfrm>
              <a:off x="4752" y="2400"/>
              <a:ext cx="576" cy="0"/>
            </a:xfrm>
            <a:prstGeom prst="line">
              <a:avLst/>
            </a:prstGeom>
            <a:noFill/>
            <a:ln w="9525">
              <a:solidFill>
                <a:srgbClr val="B830AE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84" name="Line 163"/>
            <p:cNvSpPr>
              <a:spLocks noChangeShapeType="1"/>
            </p:cNvSpPr>
            <p:nvPr/>
          </p:nvSpPr>
          <p:spPr bwMode="auto">
            <a:xfrm>
              <a:off x="5328" y="2400"/>
              <a:ext cx="0" cy="192"/>
            </a:xfrm>
            <a:prstGeom prst="line">
              <a:avLst/>
            </a:prstGeom>
            <a:noFill/>
            <a:ln w="9525">
              <a:solidFill>
                <a:srgbClr val="B830AE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85" name="Line 164"/>
            <p:cNvSpPr>
              <a:spLocks noChangeShapeType="1"/>
            </p:cNvSpPr>
            <p:nvPr/>
          </p:nvSpPr>
          <p:spPr bwMode="auto">
            <a:xfrm>
              <a:off x="5328" y="2592"/>
              <a:ext cx="336" cy="0"/>
            </a:xfrm>
            <a:prstGeom prst="line">
              <a:avLst/>
            </a:prstGeom>
            <a:noFill/>
            <a:ln w="9525">
              <a:solidFill>
                <a:srgbClr val="B830AE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165"/>
          <p:cNvGrpSpPr>
            <a:grpSpLocks/>
          </p:cNvGrpSpPr>
          <p:nvPr/>
        </p:nvGrpSpPr>
        <p:grpSpPr bwMode="auto">
          <a:xfrm>
            <a:off x="642938" y="4300538"/>
            <a:ext cx="8301037" cy="520700"/>
            <a:chOff x="435" y="2832"/>
            <a:chExt cx="5229" cy="328"/>
          </a:xfrm>
        </p:grpSpPr>
        <p:sp>
          <p:nvSpPr>
            <p:cNvPr id="69658" name="Text Box 166"/>
            <p:cNvSpPr txBox="1">
              <a:spLocks noChangeArrowheads="1"/>
            </p:cNvSpPr>
            <p:nvPr/>
          </p:nvSpPr>
          <p:spPr bwMode="auto">
            <a:xfrm>
              <a:off x="435" y="2923"/>
              <a:ext cx="287" cy="237"/>
            </a:xfrm>
            <a:prstGeom prst="rect">
              <a:avLst/>
            </a:prstGeom>
            <a:noFill/>
            <a:ln w="9525">
              <a:solidFill>
                <a:srgbClr val="98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b="1">
                  <a:solidFill>
                    <a:srgbClr val="980000"/>
                  </a:solidFill>
                </a:rPr>
                <a:t>C</a:t>
              </a:r>
              <a:endParaRPr lang="en-US">
                <a:solidFill>
                  <a:srgbClr val="980000"/>
                </a:solidFill>
              </a:endParaRPr>
            </a:p>
          </p:txBody>
        </p:sp>
        <p:sp>
          <p:nvSpPr>
            <p:cNvPr id="69659" name="Line 167"/>
            <p:cNvSpPr>
              <a:spLocks noChangeShapeType="1"/>
            </p:cNvSpPr>
            <p:nvPr/>
          </p:nvSpPr>
          <p:spPr bwMode="auto">
            <a:xfrm>
              <a:off x="768" y="3024"/>
              <a:ext cx="1104" cy="0"/>
            </a:xfrm>
            <a:prstGeom prst="line">
              <a:avLst/>
            </a:prstGeom>
            <a:noFill/>
            <a:ln w="9525">
              <a:solidFill>
                <a:srgbClr val="98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60" name="Line 168"/>
            <p:cNvSpPr>
              <a:spLocks noChangeShapeType="1"/>
            </p:cNvSpPr>
            <p:nvPr/>
          </p:nvSpPr>
          <p:spPr bwMode="auto">
            <a:xfrm flipV="1">
              <a:off x="1872" y="2832"/>
              <a:ext cx="0" cy="192"/>
            </a:xfrm>
            <a:prstGeom prst="line">
              <a:avLst/>
            </a:prstGeom>
            <a:noFill/>
            <a:ln w="9525">
              <a:solidFill>
                <a:srgbClr val="98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61" name="Line 169"/>
            <p:cNvSpPr>
              <a:spLocks noChangeShapeType="1"/>
            </p:cNvSpPr>
            <p:nvPr/>
          </p:nvSpPr>
          <p:spPr bwMode="auto">
            <a:xfrm>
              <a:off x="1872" y="2832"/>
              <a:ext cx="1152" cy="0"/>
            </a:xfrm>
            <a:prstGeom prst="line">
              <a:avLst/>
            </a:prstGeom>
            <a:noFill/>
            <a:ln w="9525">
              <a:solidFill>
                <a:srgbClr val="98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62" name="Line 170"/>
            <p:cNvSpPr>
              <a:spLocks noChangeShapeType="1"/>
            </p:cNvSpPr>
            <p:nvPr/>
          </p:nvSpPr>
          <p:spPr bwMode="auto">
            <a:xfrm>
              <a:off x="3024" y="2832"/>
              <a:ext cx="0" cy="192"/>
            </a:xfrm>
            <a:prstGeom prst="line">
              <a:avLst/>
            </a:prstGeom>
            <a:noFill/>
            <a:ln w="9525">
              <a:solidFill>
                <a:srgbClr val="98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63" name="Line 171"/>
            <p:cNvSpPr>
              <a:spLocks noChangeShapeType="1"/>
            </p:cNvSpPr>
            <p:nvPr/>
          </p:nvSpPr>
          <p:spPr bwMode="auto">
            <a:xfrm>
              <a:off x="3024" y="3024"/>
              <a:ext cx="1152" cy="0"/>
            </a:xfrm>
            <a:prstGeom prst="line">
              <a:avLst/>
            </a:prstGeom>
            <a:noFill/>
            <a:ln w="9525">
              <a:solidFill>
                <a:srgbClr val="98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64" name="Line 172"/>
            <p:cNvSpPr>
              <a:spLocks noChangeShapeType="1"/>
            </p:cNvSpPr>
            <p:nvPr/>
          </p:nvSpPr>
          <p:spPr bwMode="auto">
            <a:xfrm flipV="1">
              <a:off x="4176" y="2832"/>
              <a:ext cx="0" cy="192"/>
            </a:xfrm>
            <a:prstGeom prst="line">
              <a:avLst/>
            </a:prstGeom>
            <a:noFill/>
            <a:ln w="9525">
              <a:solidFill>
                <a:srgbClr val="98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65" name="Line 173"/>
            <p:cNvSpPr>
              <a:spLocks noChangeShapeType="1"/>
            </p:cNvSpPr>
            <p:nvPr/>
          </p:nvSpPr>
          <p:spPr bwMode="auto">
            <a:xfrm>
              <a:off x="4176" y="2832"/>
              <a:ext cx="1152" cy="0"/>
            </a:xfrm>
            <a:prstGeom prst="line">
              <a:avLst/>
            </a:prstGeom>
            <a:noFill/>
            <a:ln w="9525">
              <a:solidFill>
                <a:srgbClr val="98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66" name="Line 174"/>
            <p:cNvSpPr>
              <a:spLocks noChangeShapeType="1"/>
            </p:cNvSpPr>
            <p:nvPr/>
          </p:nvSpPr>
          <p:spPr bwMode="auto">
            <a:xfrm>
              <a:off x="5328" y="2832"/>
              <a:ext cx="0" cy="192"/>
            </a:xfrm>
            <a:prstGeom prst="line">
              <a:avLst/>
            </a:prstGeom>
            <a:noFill/>
            <a:ln w="9525">
              <a:solidFill>
                <a:srgbClr val="98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67" name="Line 175"/>
            <p:cNvSpPr>
              <a:spLocks noChangeShapeType="1"/>
            </p:cNvSpPr>
            <p:nvPr/>
          </p:nvSpPr>
          <p:spPr bwMode="auto">
            <a:xfrm>
              <a:off x="5328" y="3024"/>
              <a:ext cx="336" cy="0"/>
            </a:xfrm>
            <a:prstGeom prst="line">
              <a:avLst/>
            </a:prstGeom>
            <a:noFill/>
            <a:ln w="9525">
              <a:solidFill>
                <a:srgbClr val="98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176"/>
          <p:cNvGrpSpPr>
            <a:grpSpLocks/>
          </p:cNvGrpSpPr>
          <p:nvPr/>
        </p:nvGrpSpPr>
        <p:grpSpPr bwMode="auto">
          <a:xfrm>
            <a:off x="642938" y="5214938"/>
            <a:ext cx="8301037" cy="417512"/>
            <a:chOff x="435" y="3312"/>
            <a:chExt cx="5229" cy="263"/>
          </a:xfrm>
        </p:grpSpPr>
        <p:sp>
          <p:nvSpPr>
            <p:cNvPr id="69651" name="Line 177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52" name="Line 178"/>
            <p:cNvSpPr>
              <a:spLocks noChangeShapeType="1"/>
            </p:cNvSpPr>
            <p:nvPr/>
          </p:nvSpPr>
          <p:spPr bwMode="auto">
            <a:xfrm>
              <a:off x="3024" y="3312"/>
              <a:ext cx="230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53" name="Line 179"/>
            <p:cNvSpPr>
              <a:spLocks noChangeShapeType="1"/>
            </p:cNvSpPr>
            <p:nvPr/>
          </p:nvSpPr>
          <p:spPr bwMode="auto">
            <a:xfrm>
              <a:off x="5328" y="3312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9654" name="Group 180"/>
            <p:cNvGrpSpPr>
              <a:grpSpLocks/>
            </p:cNvGrpSpPr>
            <p:nvPr/>
          </p:nvGrpSpPr>
          <p:grpSpPr bwMode="auto">
            <a:xfrm>
              <a:off x="435" y="3336"/>
              <a:ext cx="5229" cy="239"/>
              <a:chOff x="435" y="3336"/>
              <a:chExt cx="5229" cy="239"/>
            </a:xfrm>
          </p:grpSpPr>
          <p:sp>
            <p:nvSpPr>
              <p:cNvPr id="69655" name="Text Box 181"/>
              <p:cNvSpPr txBox="1">
                <a:spLocks noChangeArrowheads="1"/>
              </p:cNvSpPr>
              <p:nvPr/>
            </p:nvSpPr>
            <p:spPr bwMode="auto">
              <a:xfrm>
                <a:off x="435" y="3336"/>
                <a:ext cx="287" cy="23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tx2"/>
                    </a:solidFill>
                  </a:rPr>
                  <a:t>D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9656" name="Line 182"/>
              <p:cNvSpPr>
                <a:spLocks noChangeShapeType="1"/>
              </p:cNvSpPr>
              <p:nvPr/>
            </p:nvSpPr>
            <p:spPr bwMode="auto">
              <a:xfrm>
                <a:off x="768" y="3552"/>
                <a:ext cx="225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9657" name="Line 183"/>
              <p:cNvSpPr>
                <a:spLocks noChangeShapeType="1"/>
              </p:cNvSpPr>
              <p:nvPr/>
            </p:nvSpPr>
            <p:spPr bwMode="auto">
              <a:xfrm>
                <a:off x="5328" y="350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09754" name="Text Box 186"/>
          <p:cNvSpPr txBox="1">
            <a:spLocks noChangeArrowheads="1"/>
          </p:cNvSpPr>
          <p:nvPr/>
        </p:nvSpPr>
        <p:spPr bwMode="auto">
          <a:xfrm>
            <a:off x="203200" y="2016125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16 khz</a:t>
            </a:r>
          </a:p>
        </p:txBody>
      </p:sp>
      <p:sp>
        <p:nvSpPr>
          <p:cNvPr id="109756" name="Text Box 188"/>
          <p:cNvSpPr txBox="1">
            <a:spLocks noChangeArrowheads="1"/>
          </p:cNvSpPr>
          <p:nvPr/>
        </p:nvSpPr>
        <p:spPr bwMode="auto">
          <a:xfrm>
            <a:off x="414338" y="4757738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980000"/>
                </a:solidFill>
              </a:rPr>
              <a:t>2 khz</a:t>
            </a:r>
          </a:p>
        </p:txBody>
      </p:sp>
      <p:sp>
        <p:nvSpPr>
          <p:cNvPr id="109757" name="Text Box 189"/>
          <p:cNvSpPr txBox="1">
            <a:spLocks noChangeArrowheads="1"/>
          </p:cNvSpPr>
          <p:nvPr/>
        </p:nvSpPr>
        <p:spPr bwMode="auto">
          <a:xfrm>
            <a:off x="312738" y="3825875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830AE"/>
                </a:solidFill>
              </a:rPr>
              <a:t>4 khz</a:t>
            </a:r>
            <a:endParaRPr lang="en-US" sz="2400"/>
          </a:p>
        </p:txBody>
      </p:sp>
      <p:sp>
        <p:nvSpPr>
          <p:cNvPr id="109758" name="Text Box 190"/>
          <p:cNvSpPr txBox="1">
            <a:spLocks noChangeArrowheads="1"/>
          </p:cNvSpPr>
          <p:nvPr/>
        </p:nvSpPr>
        <p:spPr bwMode="auto">
          <a:xfrm>
            <a:off x="338138" y="2928938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9900"/>
                </a:solidFill>
              </a:rPr>
              <a:t>8 khz</a:t>
            </a:r>
            <a:endParaRPr lang="en-US" sz="2400"/>
          </a:p>
        </p:txBody>
      </p:sp>
      <p:sp>
        <p:nvSpPr>
          <p:cNvPr id="109759" name="Text Box 191"/>
          <p:cNvSpPr txBox="1">
            <a:spLocks noChangeArrowheads="1"/>
          </p:cNvSpPr>
          <p:nvPr/>
        </p:nvSpPr>
        <p:spPr bwMode="auto">
          <a:xfrm>
            <a:off x="414338" y="5595938"/>
            <a:ext cx="98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1 khz</a:t>
            </a:r>
          </a:p>
        </p:txBody>
      </p:sp>
      <p:sp>
        <p:nvSpPr>
          <p:cNvPr id="69648" name="Text Box 192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  <p:sp>
        <p:nvSpPr>
          <p:cNvPr id="109762" name="Text Box 194"/>
          <p:cNvSpPr txBox="1">
            <a:spLocks noChangeArrowheads="1"/>
          </p:cNvSpPr>
          <p:nvPr/>
        </p:nvSpPr>
        <p:spPr bwMode="auto">
          <a:xfrm>
            <a:off x="1217613" y="5568950"/>
            <a:ext cx="405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=  f</a:t>
            </a:r>
            <a:r>
              <a:rPr lang="en-US" sz="2400" b="1" baseline="-25000">
                <a:solidFill>
                  <a:srgbClr val="FF3300"/>
                </a:solidFill>
              </a:rPr>
              <a:t>CLK</a:t>
            </a:r>
            <a:r>
              <a:rPr lang="en-US" sz="2400" b="1">
                <a:solidFill>
                  <a:srgbClr val="FF3300"/>
                </a:solidFill>
              </a:rPr>
              <a:t> / </a:t>
            </a:r>
            <a:r>
              <a:rPr lang="en-US" sz="2000" b="1">
                <a:solidFill>
                  <a:srgbClr val="FF3300"/>
                </a:solidFill>
              </a:rPr>
              <a:t>Mod Number = 16 / 16 </a:t>
            </a:r>
          </a:p>
        </p:txBody>
      </p:sp>
      <p:sp>
        <p:nvSpPr>
          <p:cNvPr id="109763" name="Text Box 195"/>
          <p:cNvSpPr txBox="1">
            <a:spLocks noChangeArrowheads="1"/>
          </p:cNvSpPr>
          <p:nvPr/>
        </p:nvSpPr>
        <p:spPr bwMode="auto">
          <a:xfrm>
            <a:off x="495300" y="1235075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e.g.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9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9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9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9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54" grpId="0" autoUpdateAnimBg="0"/>
      <p:bldP spid="109756" grpId="0" autoUpdateAnimBg="0"/>
      <p:bldP spid="109757" grpId="0" autoUpdateAnimBg="0"/>
      <p:bldP spid="109758" grpId="0" autoUpdateAnimBg="0"/>
      <p:bldP spid="109759" grpId="0" autoUpdateAnimBg="0"/>
      <p:bldP spid="109762" grpId="0"/>
      <p:bldP spid="1097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37590F-7DB7-48B5-804A-B0DDF3F1BAA0}" type="slidenum">
              <a:rPr lang="en-GB" smtClean="0"/>
              <a:pPr/>
              <a:t>3</a:t>
            </a:fld>
            <a:endParaRPr lang="en-GB" sz="1400" smtClean="0"/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1412875" y="1081088"/>
            <a:ext cx="5338763" cy="3597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6588" lvl="1" indent="-457200" algn="l">
              <a:buFontTx/>
              <a:buAutoNum type="arabicPeriod"/>
            </a:pPr>
            <a:r>
              <a:rPr lang="en-GB" sz="2000">
                <a:solidFill>
                  <a:srgbClr val="5E51C1"/>
                </a:solidFill>
              </a:rPr>
              <a:t>Asynchronous (ripple) Counters</a:t>
            </a:r>
          </a:p>
          <a:p>
            <a:pPr marL="636588" lvl="1" indent="-457200" algn="l">
              <a:buFontTx/>
              <a:buAutoNum type="arabicPeriod"/>
            </a:pPr>
            <a:r>
              <a:rPr lang="en-GB" sz="2000">
                <a:solidFill>
                  <a:srgbClr val="5670C4"/>
                </a:solidFill>
              </a:rPr>
              <a:t>Counters with MOD number &lt; 2</a:t>
            </a:r>
            <a:r>
              <a:rPr lang="en-GB" sz="2000" baseline="30000">
                <a:solidFill>
                  <a:srgbClr val="5670C4"/>
                </a:solidFill>
              </a:rPr>
              <a:t>N</a:t>
            </a:r>
          </a:p>
          <a:p>
            <a:pPr marL="636588" lvl="1" indent="-457200" algn="l">
              <a:buFontTx/>
              <a:buAutoNum type="arabicPeriod"/>
            </a:pPr>
            <a:r>
              <a:rPr lang="en-GB" sz="2000">
                <a:solidFill>
                  <a:srgbClr val="5670C4"/>
                </a:solidFill>
              </a:rPr>
              <a:t>IC Asynchronous Counters</a:t>
            </a:r>
          </a:p>
          <a:p>
            <a:pPr marL="636588" lvl="1" indent="-457200" algn="l">
              <a:buFontTx/>
              <a:buAutoNum type="arabicPeriod"/>
            </a:pPr>
            <a:r>
              <a:rPr lang="en-GB" sz="2000">
                <a:solidFill>
                  <a:schemeClr val="bg2"/>
                </a:solidFill>
              </a:rPr>
              <a:t>Asynchronous Down Counter</a:t>
            </a:r>
          </a:p>
          <a:p>
            <a:pPr marL="636588" lvl="1" indent="-457200" algn="l">
              <a:buFontTx/>
              <a:buAutoNum type="arabicPeriod"/>
            </a:pPr>
            <a:r>
              <a:rPr lang="en-GB" sz="2000">
                <a:solidFill>
                  <a:schemeClr val="bg2"/>
                </a:solidFill>
              </a:rPr>
              <a:t>Propagation Delay in Ripple Counters</a:t>
            </a:r>
          </a:p>
          <a:p>
            <a:pPr marL="636588" lvl="1" indent="-457200" algn="l">
              <a:buFontTx/>
              <a:buAutoNum type="arabicPeriod"/>
            </a:pPr>
            <a:r>
              <a:rPr lang="en-GB" sz="2000">
                <a:solidFill>
                  <a:schemeClr val="bg2"/>
                </a:solidFill>
              </a:rPr>
              <a:t>Decoding a Counter</a:t>
            </a:r>
            <a:endParaRPr lang="en-GB" sz="3200" b="1">
              <a:solidFill>
                <a:schemeClr val="bg2"/>
              </a:solidFill>
            </a:endParaRPr>
          </a:p>
          <a:p>
            <a:pPr marL="636588" lvl="1" indent="-457200" algn="l">
              <a:buFontTx/>
              <a:buAutoNum type="arabicPeriod"/>
            </a:pPr>
            <a:r>
              <a:rPr lang="en-GB" sz="2000">
                <a:solidFill>
                  <a:schemeClr val="bg2"/>
                </a:solidFill>
              </a:rPr>
              <a:t>Decoding Glitches</a:t>
            </a:r>
          </a:p>
          <a:p>
            <a:pPr marL="636588" lvl="1" indent="-457200" algn="l">
              <a:buFontTx/>
              <a:buAutoNum type="arabicPeriod"/>
            </a:pPr>
            <a:r>
              <a:rPr lang="en-GB" sz="2000">
                <a:solidFill>
                  <a:schemeClr val="bg2"/>
                </a:solidFill>
              </a:rPr>
              <a:t>IC Registers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590675" y="488950"/>
            <a:ext cx="4052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980000"/>
                </a:solidFill>
              </a:rPr>
              <a:t>Counters &amp; Registers - Part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3C20F4-CE85-43EF-B03C-DF1894DE32D5}" type="slidenum">
              <a:rPr lang="en-GB" smtClean="0"/>
              <a:pPr/>
              <a:t>30</a:t>
            </a:fld>
            <a:endParaRPr lang="en-GB" sz="1400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3" y="823913"/>
            <a:ext cx="7772400" cy="558800"/>
          </a:xfrm>
        </p:spPr>
        <p:txBody>
          <a:bodyPr/>
          <a:lstStyle/>
          <a:p>
            <a:pPr algn="ctr" eaLnBrk="1" hangingPunct="1"/>
            <a:r>
              <a:rPr lang="en-GB" sz="2800" b="1" smtClean="0">
                <a:solidFill>
                  <a:srgbClr val="786DCB"/>
                </a:solidFill>
              </a:rPr>
              <a:t>Frequency Division – </a:t>
            </a:r>
            <a:r>
              <a:rPr lang="en-GB" sz="2400" b="1" smtClean="0">
                <a:solidFill>
                  <a:srgbClr val="FF3300"/>
                </a:solidFill>
              </a:rPr>
              <a:t>MSB Frequency</a:t>
            </a:r>
            <a:endParaRPr lang="en-US" sz="2400" b="1" smtClean="0">
              <a:solidFill>
                <a:srgbClr val="FF3300"/>
              </a:solidFill>
            </a:endParaRP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116013" y="1628775"/>
            <a:ext cx="6989762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0"/>
              </a:spcBef>
              <a:buFontTx/>
              <a:buChar char="•"/>
            </a:pPr>
            <a:r>
              <a:rPr lang="en-US" sz="2800"/>
              <a:t>In general, for any counter, </a:t>
            </a:r>
          </a:p>
          <a:p>
            <a:pPr marL="457200" indent="-457200" algn="l">
              <a:spcBef>
                <a:spcPct val="0"/>
              </a:spcBef>
            </a:pPr>
            <a:endParaRPr lang="en-US" sz="2800"/>
          </a:p>
          <a:p>
            <a:pPr marL="457200" indent="-457200" algn="l">
              <a:spcBef>
                <a:spcPct val="0"/>
              </a:spcBef>
            </a:pPr>
            <a:r>
              <a:rPr lang="en-US" sz="2800"/>
              <a:t>                                 </a:t>
            </a:r>
            <a:r>
              <a:rPr lang="en-US" sz="2800" b="1"/>
              <a:t>f</a:t>
            </a:r>
            <a:r>
              <a:rPr lang="en-US" sz="2800" b="1" baseline="-25000"/>
              <a:t>CLK</a:t>
            </a:r>
          </a:p>
          <a:p>
            <a:pPr marL="457200" indent="-457200" algn="l">
              <a:spcBef>
                <a:spcPct val="0"/>
              </a:spcBef>
            </a:pPr>
            <a:r>
              <a:rPr lang="en-US" sz="2800" b="1"/>
              <a:t>            f</a:t>
            </a:r>
            <a:r>
              <a:rPr lang="en-US" sz="2800" b="1" baseline="-25000"/>
              <a:t>MSB</a:t>
            </a:r>
            <a:r>
              <a:rPr lang="en-US" sz="2800" b="1"/>
              <a:t> =  --------------------</a:t>
            </a:r>
            <a:endParaRPr lang="en-US" altLang="zh-CN" sz="2800" b="1">
              <a:ea typeface="宋体" pitchFamily="2" charset="-122"/>
            </a:endParaRPr>
          </a:p>
          <a:p>
            <a:pPr marL="457200" indent="-457200" algn="l">
              <a:spcBef>
                <a:spcPct val="0"/>
              </a:spcBef>
            </a:pPr>
            <a:r>
              <a:rPr lang="en-US" altLang="zh-CN" sz="2800" b="1">
                <a:ea typeface="宋体" pitchFamily="2" charset="-122"/>
              </a:rPr>
              <a:t>                           </a:t>
            </a:r>
            <a:r>
              <a:rPr lang="en-US" sz="2800" b="1"/>
              <a:t>Mod Number</a:t>
            </a:r>
          </a:p>
          <a:p>
            <a:pPr marL="457200" indent="-457200" algn="l">
              <a:buFontTx/>
              <a:buChar char="•"/>
            </a:pPr>
            <a:r>
              <a:rPr lang="en-US" sz="2800">
                <a:solidFill>
                  <a:srgbClr val="FF3300"/>
                </a:solidFill>
              </a:rPr>
              <a:t>Mod</a:t>
            </a:r>
            <a:r>
              <a:rPr lang="en-US" sz="2800">
                <a:solidFill>
                  <a:srgbClr val="009900"/>
                </a:solidFill>
              </a:rPr>
              <a:t> </a:t>
            </a:r>
            <a:r>
              <a:rPr lang="en-US" sz="2800" b="1">
                <a:solidFill>
                  <a:srgbClr val="FF3300"/>
                </a:solidFill>
              </a:rPr>
              <a:t>N</a:t>
            </a:r>
            <a:r>
              <a:rPr lang="en-US" sz="2800">
                <a:solidFill>
                  <a:srgbClr val="009900"/>
                </a:solidFill>
              </a:rPr>
              <a:t> counter is also called </a:t>
            </a:r>
            <a:r>
              <a:rPr lang="en-US" sz="2800">
                <a:solidFill>
                  <a:srgbClr val="FF3300"/>
                </a:solidFill>
              </a:rPr>
              <a:t>divide-by-N</a:t>
            </a:r>
            <a:r>
              <a:rPr lang="en-US" sz="2800">
                <a:solidFill>
                  <a:srgbClr val="009900"/>
                </a:solidFill>
              </a:rPr>
              <a:t> counter.</a:t>
            </a:r>
          </a:p>
          <a:p>
            <a:pPr marL="457200" indent="-457200" algn="l">
              <a:buFontTx/>
              <a:buChar char="•"/>
            </a:pP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2119313" y="2466975"/>
            <a:ext cx="3757612" cy="143827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9E98E0-F6A8-4DF4-BD40-05BE737C8A0D}" type="slidenum">
              <a:rPr lang="en-GB" smtClean="0"/>
              <a:pPr/>
              <a:t>31</a:t>
            </a:fld>
            <a:endParaRPr lang="en-GB" sz="1400" smtClean="0"/>
          </a:p>
        </p:txBody>
      </p:sp>
      <p:sp>
        <p:nvSpPr>
          <p:cNvPr id="71684" name="Text Box 134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sp>
        <p:nvSpPr>
          <p:cNvPr id="119943" name="Text Box 135"/>
          <p:cNvSpPr txBox="1">
            <a:spLocks noChangeArrowheads="1"/>
          </p:cNvSpPr>
          <p:nvPr/>
        </p:nvSpPr>
        <p:spPr bwMode="auto">
          <a:xfrm>
            <a:off x="596900" y="1484313"/>
            <a:ext cx="8081963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>
                <a:solidFill>
                  <a:srgbClr val="009900"/>
                </a:solidFill>
              </a:rPr>
              <a:t>2 FFs  - can build MOD 4 (2</a:t>
            </a:r>
            <a:r>
              <a:rPr lang="en-GB" sz="2800" baseline="30000">
                <a:solidFill>
                  <a:srgbClr val="009900"/>
                </a:solidFill>
              </a:rPr>
              <a:t>2</a:t>
            </a:r>
            <a:r>
              <a:rPr lang="en-GB" sz="2800">
                <a:solidFill>
                  <a:srgbClr val="009900"/>
                </a:solidFill>
              </a:rPr>
              <a:t>) counter</a:t>
            </a:r>
          </a:p>
          <a:p>
            <a:r>
              <a:rPr lang="en-GB" sz="2800">
                <a:solidFill>
                  <a:srgbClr val="B830AE"/>
                </a:solidFill>
              </a:rPr>
              <a:t>3 FFs – can build MOD 8 (2</a:t>
            </a:r>
            <a:r>
              <a:rPr lang="en-GB" sz="2800" baseline="30000">
                <a:solidFill>
                  <a:srgbClr val="B830AE"/>
                </a:solidFill>
              </a:rPr>
              <a:t>3</a:t>
            </a:r>
            <a:r>
              <a:rPr lang="en-GB" sz="2800">
                <a:solidFill>
                  <a:srgbClr val="B830AE"/>
                </a:solidFill>
              </a:rPr>
              <a:t>) counter</a:t>
            </a:r>
          </a:p>
          <a:p>
            <a:r>
              <a:rPr lang="en-GB" sz="2800">
                <a:solidFill>
                  <a:srgbClr val="980000"/>
                </a:solidFill>
              </a:rPr>
              <a:t>4 FFs – can build MOD 16 (2</a:t>
            </a:r>
            <a:r>
              <a:rPr lang="en-GB" sz="2800" baseline="30000">
                <a:solidFill>
                  <a:srgbClr val="980000"/>
                </a:solidFill>
              </a:rPr>
              <a:t>4</a:t>
            </a:r>
            <a:r>
              <a:rPr lang="en-GB" sz="2800">
                <a:solidFill>
                  <a:srgbClr val="980000"/>
                </a:solidFill>
              </a:rPr>
              <a:t>) counter</a:t>
            </a:r>
          </a:p>
          <a:p>
            <a:r>
              <a:rPr lang="en-GB" sz="2800">
                <a:solidFill>
                  <a:srgbClr val="FF3300"/>
                </a:solidFill>
              </a:rPr>
              <a:t>5 FFs – can build MOD 32 (2</a:t>
            </a:r>
            <a:r>
              <a:rPr lang="en-GB" sz="2800" baseline="30000">
                <a:solidFill>
                  <a:srgbClr val="FF3300"/>
                </a:solidFill>
              </a:rPr>
              <a:t>5</a:t>
            </a:r>
            <a:r>
              <a:rPr lang="en-GB" sz="2800">
                <a:solidFill>
                  <a:srgbClr val="FF3300"/>
                </a:solidFill>
              </a:rPr>
              <a:t>) counter</a:t>
            </a:r>
          </a:p>
          <a:p>
            <a:r>
              <a:rPr lang="en-GB" sz="3600" b="1"/>
              <a:t>. . .</a:t>
            </a:r>
          </a:p>
          <a:p>
            <a:r>
              <a:rPr lang="en-GB" sz="2800">
                <a:solidFill>
                  <a:schemeClr val="tx2"/>
                </a:solidFill>
              </a:rPr>
              <a:t>How do we build a counter with MOD number </a:t>
            </a:r>
            <a:r>
              <a:rPr lang="en-GB" sz="2800" b="1">
                <a:solidFill>
                  <a:schemeClr val="tx2"/>
                </a:solidFill>
              </a:rPr>
              <a:t>&lt;</a:t>
            </a:r>
            <a:r>
              <a:rPr lang="en-GB" sz="2800">
                <a:solidFill>
                  <a:schemeClr val="tx2"/>
                </a:solidFill>
              </a:rPr>
              <a:t> 2</a:t>
            </a:r>
            <a:r>
              <a:rPr lang="en-GB" sz="2800" baseline="30000">
                <a:solidFill>
                  <a:schemeClr val="tx2"/>
                </a:solidFill>
              </a:rPr>
              <a:t>N </a:t>
            </a:r>
            <a:r>
              <a:rPr lang="en-GB" sz="2800">
                <a:solidFill>
                  <a:schemeClr val="tx2"/>
                </a:solidFill>
              </a:rPr>
              <a:t>?</a:t>
            </a:r>
            <a:r>
              <a:rPr lang="en-GB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9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9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9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9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99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6A4F61-7EF3-4C42-A9DF-25CBCF5484C4}" type="slidenum">
              <a:rPr lang="en-GB" smtClean="0"/>
              <a:pPr/>
              <a:t>32</a:t>
            </a:fld>
            <a:endParaRPr lang="en-GB" sz="1400" smtClean="0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836613"/>
            <a:ext cx="77724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200" b="1" smtClean="0">
                <a:solidFill>
                  <a:srgbClr val="786DCB"/>
                </a:solidFill>
              </a:rPr>
              <a:t>e.g. let’s build a </a:t>
            </a:r>
            <a:r>
              <a:rPr lang="en-GB" sz="3200" b="1" smtClean="0">
                <a:solidFill>
                  <a:srgbClr val="FF3300"/>
                </a:solidFill>
              </a:rPr>
              <a:t>Mod</a:t>
            </a:r>
            <a:r>
              <a:rPr lang="en-GB" sz="3200" b="1" smtClean="0">
                <a:solidFill>
                  <a:srgbClr val="786DCB"/>
                </a:solidFill>
              </a:rPr>
              <a:t> </a:t>
            </a:r>
            <a:r>
              <a:rPr lang="en-GB" sz="3200" b="1" smtClean="0">
                <a:solidFill>
                  <a:srgbClr val="FF3300"/>
                </a:solidFill>
              </a:rPr>
              <a:t>6</a:t>
            </a:r>
            <a:r>
              <a:rPr lang="en-GB" sz="3200" b="1" smtClean="0">
                <a:solidFill>
                  <a:srgbClr val="786DCB"/>
                </a:solidFill>
              </a:rPr>
              <a:t> counter</a:t>
            </a:r>
            <a:r>
              <a:rPr lang="en-GB" b="1" smtClean="0">
                <a:solidFill>
                  <a:srgbClr val="786DC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b="1" smtClean="0">
              <a:solidFill>
                <a:srgbClr val="786DCB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1389063" y="3332163"/>
            <a:ext cx="66516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B830AE"/>
                </a:solidFill>
              </a:rPr>
              <a:t>If we use 3 FF, it can count from 0 to 7.</a:t>
            </a:r>
          </a:p>
          <a:p>
            <a:r>
              <a:rPr lang="en-US" sz="3200">
                <a:solidFill>
                  <a:srgbClr val="B830AE"/>
                </a:solidFill>
              </a:rPr>
              <a:t>therefore, we need 3 FFs,</a:t>
            </a:r>
          </a:p>
        </p:txBody>
      </p:sp>
      <p:sp>
        <p:nvSpPr>
          <p:cNvPr id="236565" name="Text Box 21"/>
          <p:cNvSpPr txBox="1">
            <a:spLocks noChangeArrowheads="1"/>
          </p:cNvSpPr>
          <p:nvPr/>
        </p:nvSpPr>
        <p:spPr bwMode="auto">
          <a:xfrm>
            <a:off x="1419225" y="2600325"/>
            <a:ext cx="6588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solidFill>
                  <a:srgbClr val="009900"/>
                </a:solidFill>
              </a:rPr>
              <a:t>If we use 2 FF, it can only count from 0 to 3</a:t>
            </a:r>
          </a:p>
        </p:txBody>
      </p:sp>
      <p:sp>
        <p:nvSpPr>
          <p:cNvPr id="72711" name="Text Box 90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sp>
        <p:nvSpPr>
          <p:cNvPr id="236635" name="Text Box 91"/>
          <p:cNvSpPr txBox="1">
            <a:spLocks noChangeArrowheads="1"/>
          </p:cNvSpPr>
          <p:nvPr/>
        </p:nvSpPr>
        <p:spPr bwMode="auto">
          <a:xfrm>
            <a:off x="857250" y="1820863"/>
            <a:ext cx="7939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solidFill>
                  <a:srgbClr val="980000"/>
                </a:solidFill>
              </a:rPr>
              <a:t>A basic mod 6 counter counts from 0 to 5 and repeats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autoUpdateAnimBg="0"/>
      <p:bldP spid="236565" grpId="0"/>
      <p:bldP spid="2366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153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D9FE8B-2073-42B2-9ABC-5E8E880CA08F}" type="slidenum">
              <a:rPr lang="en-GB" smtClean="0"/>
              <a:pPr/>
              <a:t>33</a:t>
            </a:fld>
            <a:endParaRPr lang="en-GB" sz="1400" smtClean="0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36613"/>
            <a:ext cx="77724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200" b="1" smtClean="0">
                <a:solidFill>
                  <a:srgbClr val="786DCB"/>
                </a:solidFill>
              </a:rPr>
              <a:t>e.g. let’s build a </a:t>
            </a:r>
            <a:r>
              <a:rPr lang="en-GB" sz="3200" b="1" smtClean="0">
                <a:solidFill>
                  <a:srgbClr val="FF3300"/>
                </a:solidFill>
              </a:rPr>
              <a:t>Mod</a:t>
            </a:r>
            <a:r>
              <a:rPr lang="en-GB" sz="3200" b="1" smtClean="0">
                <a:solidFill>
                  <a:srgbClr val="786DCB"/>
                </a:solidFill>
              </a:rPr>
              <a:t> </a:t>
            </a:r>
            <a:r>
              <a:rPr lang="en-GB" sz="3200" b="1" smtClean="0">
                <a:solidFill>
                  <a:srgbClr val="FF3300"/>
                </a:solidFill>
              </a:rPr>
              <a:t>6</a:t>
            </a:r>
            <a:r>
              <a:rPr lang="en-GB" sz="3200" b="1" smtClean="0">
                <a:solidFill>
                  <a:srgbClr val="786DCB"/>
                </a:solidFill>
              </a:rPr>
              <a:t> counter</a:t>
            </a:r>
            <a:r>
              <a:rPr lang="en-GB" b="1" smtClean="0">
                <a:solidFill>
                  <a:srgbClr val="786DC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b="1" smtClean="0">
              <a:solidFill>
                <a:srgbClr val="786DCB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1628775" y="4581525"/>
            <a:ext cx="6448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9900"/>
                </a:solidFill>
              </a:rPr>
              <a:t>i.e. it will count from 0 to 7 and repeat</a:t>
            </a:r>
            <a:endParaRPr lang="en-US" sz="3200"/>
          </a:p>
        </p:txBody>
      </p:sp>
      <p:sp>
        <p:nvSpPr>
          <p:cNvPr id="15369" name="Line 4"/>
          <p:cNvSpPr>
            <a:spLocks noChangeShapeType="1"/>
          </p:cNvSpPr>
          <p:nvPr/>
        </p:nvSpPr>
        <p:spPr bwMode="auto">
          <a:xfrm>
            <a:off x="70088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70" name="Line 5"/>
          <p:cNvSpPr>
            <a:spLocks noChangeShapeType="1"/>
          </p:cNvSpPr>
          <p:nvPr/>
        </p:nvSpPr>
        <p:spPr bwMode="auto">
          <a:xfrm flipV="1">
            <a:off x="71612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71" name="Line 6"/>
          <p:cNvSpPr>
            <a:spLocks noChangeShapeType="1"/>
          </p:cNvSpPr>
          <p:nvPr/>
        </p:nvSpPr>
        <p:spPr bwMode="auto">
          <a:xfrm>
            <a:off x="7161213" y="25225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72" name="Line 7"/>
          <p:cNvSpPr>
            <a:spLocks noChangeShapeType="1"/>
          </p:cNvSpPr>
          <p:nvPr/>
        </p:nvSpPr>
        <p:spPr bwMode="auto">
          <a:xfrm>
            <a:off x="73136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73" name="Line 8"/>
          <p:cNvSpPr>
            <a:spLocks noChangeShapeType="1"/>
          </p:cNvSpPr>
          <p:nvPr/>
        </p:nvSpPr>
        <p:spPr bwMode="auto">
          <a:xfrm>
            <a:off x="73136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74" name="Line 9"/>
          <p:cNvSpPr>
            <a:spLocks noChangeShapeType="1"/>
          </p:cNvSpPr>
          <p:nvPr/>
        </p:nvSpPr>
        <p:spPr bwMode="auto">
          <a:xfrm flipV="1">
            <a:off x="74660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75" name="Line 10"/>
          <p:cNvSpPr>
            <a:spLocks noChangeShapeType="1"/>
          </p:cNvSpPr>
          <p:nvPr/>
        </p:nvSpPr>
        <p:spPr bwMode="auto">
          <a:xfrm>
            <a:off x="7466013" y="25225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76" name="Line 11"/>
          <p:cNvSpPr>
            <a:spLocks noChangeShapeType="1"/>
          </p:cNvSpPr>
          <p:nvPr/>
        </p:nvSpPr>
        <p:spPr bwMode="auto">
          <a:xfrm>
            <a:off x="76184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77" name="Line 12"/>
          <p:cNvSpPr>
            <a:spLocks noChangeShapeType="1"/>
          </p:cNvSpPr>
          <p:nvPr/>
        </p:nvSpPr>
        <p:spPr bwMode="auto">
          <a:xfrm>
            <a:off x="76184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1042988" y="3860800"/>
            <a:ext cx="7561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/>
              <a:t>without modification this makes a MOD-8 counter</a:t>
            </a:r>
          </a:p>
        </p:txBody>
      </p:sp>
      <p:grpSp>
        <p:nvGrpSpPr>
          <p:cNvPr id="15379" name="Group 14"/>
          <p:cNvGrpSpPr>
            <a:grpSpLocks/>
          </p:cNvGrpSpPr>
          <p:nvPr/>
        </p:nvGrpSpPr>
        <p:grpSpPr bwMode="auto">
          <a:xfrm>
            <a:off x="1979613" y="1989138"/>
            <a:ext cx="4953000" cy="1600200"/>
            <a:chOff x="720" y="1440"/>
            <a:chExt cx="3120" cy="1008"/>
          </a:xfrm>
        </p:grpSpPr>
        <p:sp>
          <p:nvSpPr>
            <p:cNvPr id="15381" name="Rectangle 15"/>
            <p:cNvSpPr>
              <a:spLocks noChangeArrowheads="1"/>
            </p:cNvSpPr>
            <p:nvPr/>
          </p:nvSpPr>
          <p:spPr bwMode="auto">
            <a:xfrm>
              <a:off x="2832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Oval 16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AutoShape 17"/>
            <p:cNvSpPr>
              <a:spLocks noChangeArrowheads="1"/>
            </p:cNvSpPr>
            <p:nvPr/>
          </p:nvSpPr>
          <p:spPr bwMode="auto">
            <a:xfrm rot="-5514269">
              <a:off x="3360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Text Box 18"/>
            <p:cNvSpPr txBox="1">
              <a:spLocks noChangeArrowheads="1"/>
            </p:cNvSpPr>
            <p:nvPr/>
          </p:nvSpPr>
          <p:spPr bwMode="auto">
            <a:xfrm>
              <a:off x="3264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5385" name="Text Box 19"/>
            <p:cNvSpPr txBox="1">
              <a:spLocks noChangeArrowheads="1"/>
            </p:cNvSpPr>
            <p:nvPr/>
          </p:nvSpPr>
          <p:spPr bwMode="auto">
            <a:xfrm>
              <a:off x="3264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5386" name="Text Box 20"/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15387" name="Line 21"/>
            <p:cNvSpPr>
              <a:spLocks noChangeShapeType="1"/>
            </p:cNvSpPr>
            <p:nvPr/>
          </p:nvSpPr>
          <p:spPr bwMode="auto">
            <a:xfrm flipH="1">
              <a:off x="26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8" name="Line 22"/>
            <p:cNvSpPr>
              <a:spLocks noChangeShapeType="1"/>
            </p:cNvSpPr>
            <p:nvPr/>
          </p:nvSpPr>
          <p:spPr bwMode="auto">
            <a:xfrm>
              <a:off x="264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9" name="Line 23"/>
            <p:cNvSpPr>
              <a:spLocks noChangeShapeType="1"/>
            </p:cNvSpPr>
            <p:nvPr/>
          </p:nvSpPr>
          <p:spPr bwMode="auto">
            <a:xfrm flipH="1">
              <a:off x="249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90" name="Line 24"/>
            <p:cNvSpPr>
              <a:spLocks noChangeShapeType="1"/>
            </p:cNvSpPr>
            <p:nvPr/>
          </p:nvSpPr>
          <p:spPr bwMode="auto">
            <a:xfrm>
              <a:off x="345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91" name="Line 25"/>
            <p:cNvSpPr>
              <a:spLocks noChangeShapeType="1"/>
            </p:cNvSpPr>
            <p:nvPr/>
          </p:nvSpPr>
          <p:spPr bwMode="auto">
            <a:xfrm>
              <a:off x="345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92" name="Line 26"/>
            <p:cNvSpPr>
              <a:spLocks noChangeShapeType="1"/>
            </p:cNvSpPr>
            <p:nvPr/>
          </p:nvSpPr>
          <p:spPr bwMode="auto">
            <a:xfrm>
              <a:off x="3552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93" name="Text Box 27"/>
            <p:cNvSpPr txBox="1">
              <a:spLocks noChangeArrowheads="1"/>
            </p:cNvSpPr>
            <p:nvPr/>
          </p:nvSpPr>
          <p:spPr bwMode="auto">
            <a:xfrm>
              <a:off x="2976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pSp>
          <p:nvGrpSpPr>
            <p:cNvPr id="15394" name="Group 28"/>
            <p:cNvGrpSpPr>
              <a:grpSpLocks/>
            </p:cNvGrpSpPr>
            <p:nvPr/>
          </p:nvGrpSpPr>
          <p:grpSpPr bwMode="auto">
            <a:xfrm>
              <a:off x="720" y="1440"/>
              <a:ext cx="720" cy="912"/>
              <a:chOff x="3072" y="1680"/>
              <a:chExt cx="720" cy="912"/>
            </a:xfrm>
          </p:grpSpPr>
          <p:sp>
            <p:nvSpPr>
              <p:cNvPr id="15415" name="Rectangle 29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6" name="Oval 30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7" name="AutoShape 31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95" name="Text Box 32"/>
            <p:cNvSpPr txBox="1">
              <a:spLocks noChangeArrowheads="1"/>
            </p:cNvSpPr>
            <p:nvPr/>
          </p:nvSpPr>
          <p:spPr bwMode="auto">
            <a:xfrm>
              <a:off x="115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5396" name="Text Box 33"/>
            <p:cNvSpPr txBox="1">
              <a:spLocks noChangeArrowheads="1"/>
            </p:cNvSpPr>
            <p:nvPr/>
          </p:nvSpPr>
          <p:spPr bwMode="auto">
            <a:xfrm>
              <a:off x="1152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5397" name="Text Box 34"/>
            <p:cNvSpPr txBox="1">
              <a:spLocks noChangeArrowheads="1"/>
            </p:cNvSpPr>
            <p:nvPr/>
          </p:nvSpPr>
          <p:spPr bwMode="auto">
            <a:xfrm>
              <a:off x="720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15398" name="Text Box 35"/>
            <p:cNvSpPr txBox="1">
              <a:spLocks noChangeArrowheads="1"/>
            </p:cNvSpPr>
            <p:nvPr/>
          </p:nvSpPr>
          <p:spPr bwMode="auto">
            <a:xfrm>
              <a:off x="864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15399" name="Rectangle 36"/>
            <p:cNvSpPr>
              <a:spLocks noChangeArrowheads="1"/>
            </p:cNvSpPr>
            <p:nvPr/>
          </p:nvSpPr>
          <p:spPr bwMode="auto">
            <a:xfrm>
              <a:off x="1776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0" name="Oval 37"/>
            <p:cNvSpPr>
              <a:spLocks noChangeArrowheads="1"/>
            </p:cNvSpPr>
            <p:nvPr/>
          </p:nvSpPr>
          <p:spPr bwMode="auto">
            <a:xfrm>
              <a:off x="2400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" name="AutoShape 38"/>
            <p:cNvSpPr>
              <a:spLocks noChangeArrowheads="1"/>
            </p:cNvSpPr>
            <p:nvPr/>
          </p:nvSpPr>
          <p:spPr bwMode="auto">
            <a:xfrm rot="-5514269">
              <a:off x="2304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Text Box 39"/>
            <p:cNvSpPr txBox="1">
              <a:spLocks noChangeArrowheads="1"/>
            </p:cNvSpPr>
            <p:nvPr/>
          </p:nvSpPr>
          <p:spPr bwMode="auto">
            <a:xfrm>
              <a:off x="2208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5403" name="Text Box 40"/>
            <p:cNvSpPr txBox="1">
              <a:spLocks noChangeArrowheads="1"/>
            </p:cNvSpPr>
            <p:nvPr/>
          </p:nvSpPr>
          <p:spPr bwMode="auto">
            <a:xfrm>
              <a:off x="220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5404" name="Text Box 41"/>
            <p:cNvSpPr txBox="1">
              <a:spLocks noChangeArrowheads="1"/>
            </p:cNvSpPr>
            <p:nvPr/>
          </p:nvSpPr>
          <p:spPr bwMode="auto">
            <a:xfrm>
              <a:off x="1776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sp>
          <p:nvSpPr>
            <p:cNvPr id="15405" name="Line 42"/>
            <p:cNvSpPr>
              <a:spLocks noChangeShapeType="1"/>
            </p:cNvSpPr>
            <p:nvPr/>
          </p:nvSpPr>
          <p:spPr bwMode="auto">
            <a:xfrm flipH="1">
              <a:off x="158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406" name="Line 43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407" name="Line 44"/>
            <p:cNvSpPr>
              <a:spLocks noChangeShapeType="1"/>
            </p:cNvSpPr>
            <p:nvPr/>
          </p:nvSpPr>
          <p:spPr bwMode="auto">
            <a:xfrm flipH="1">
              <a:off x="144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408" name="Text Box 45"/>
            <p:cNvSpPr txBox="1">
              <a:spLocks noChangeArrowheads="1"/>
            </p:cNvSpPr>
            <p:nvPr/>
          </p:nvSpPr>
          <p:spPr bwMode="auto">
            <a:xfrm>
              <a:off x="1920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15409" name="Text Box 46"/>
            <p:cNvSpPr txBox="1">
              <a:spLocks noChangeArrowheads="1"/>
            </p:cNvSpPr>
            <p:nvPr/>
          </p:nvSpPr>
          <p:spPr bwMode="auto">
            <a:xfrm>
              <a:off x="816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15410" name="Text Box 47"/>
            <p:cNvSpPr txBox="1">
              <a:spLocks noChangeArrowheads="1"/>
            </p:cNvSpPr>
            <p:nvPr/>
          </p:nvSpPr>
          <p:spPr bwMode="auto">
            <a:xfrm>
              <a:off x="1872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15411" name="Text Box 48"/>
            <p:cNvSpPr txBox="1">
              <a:spLocks noChangeArrowheads="1"/>
            </p:cNvSpPr>
            <p:nvPr/>
          </p:nvSpPr>
          <p:spPr bwMode="auto">
            <a:xfrm>
              <a:off x="2928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15412" name="Oval 49"/>
            <p:cNvSpPr>
              <a:spLocks noChangeArrowheads="1"/>
            </p:cNvSpPr>
            <p:nvPr/>
          </p:nvSpPr>
          <p:spPr bwMode="auto">
            <a:xfrm>
              <a:off x="96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3" name="Oval 50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4" name="Oval 51"/>
            <p:cNvSpPr>
              <a:spLocks noChangeArrowheads="1"/>
            </p:cNvSpPr>
            <p:nvPr/>
          </p:nvSpPr>
          <p:spPr bwMode="auto">
            <a:xfrm>
              <a:off x="312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2" name="Object 52"/>
            <p:cNvGraphicFramePr>
              <a:graphicFrameLocks noChangeAspect="1"/>
            </p:cNvGraphicFramePr>
            <p:nvPr/>
          </p:nvGraphicFramePr>
          <p:xfrm>
            <a:off x="793" y="2063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3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63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3" name="Object 53"/>
            <p:cNvGraphicFramePr>
              <a:graphicFrameLocks noChangeAspect="1"/>
            </p:cNvGraphicFramePr>
            <p:nvPr/>
          </p:nvGraphicFramePr>
          <p:xfrm>
            <a:off x="1837" y="2024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4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024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54"/>
            <p:cNvGraphicFramePr>
              <a:graphicFrameLocks noChangeAspect="1"/>
            </p:cNvGraphicFramePr>
            <p:nvPr/>
          </p:nvGraphicFramePr>
          <p:xfrm>
            <a:off x="2874" y="202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5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2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0" name="Text Box 55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autoUpdateAnimBg="0"/>
      <p:bldP spid="35738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163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C22413-7F22-459B-A4F6-8F4B16BECBD4}" type="slidenum">
              <a:rPr lang="en-GB" smtClean="0"/>
              <a:pPr/>
              <a:t>34</a:t>
            </a:fld>
            <a:endParaRPr lang="en-GB" sz="1400" smtClean="0"/>
          </a:p>
        </p:txBody>
      </p:sp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981075"/>
            <a:ext cx="7772400" cy="546100"/>
          </a:xfrm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786DCB"/>
                </a:solidFill>
              </a:rPr>
              <a:t>Building a MOD 6 Counter</a:t>
            </a:r>
            <a:endParaRPr lang="en-US" sz="3200" b="1" smtClean="0">
              <a:solidFill>
                <a:srgbClr val="786DCB"/>
              </a:solidFill>
            </a:endParaRP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2082800" y="4175125"/>
            <a:ext cx="458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9900"/>
                </a:solidFill>
              </a:rPr>
              <a:t>i.e. counting from 0 to 5 and repeats</a:t>
            </a:r>
            <a:endParaRPr lang="en-US" sz="2400"/>
          </a:p>
        </p:txBody>
      </p:sp>
      <p:sp>
        <p:nvSpPr>
          <p:cNvPr id="16393" name="Line 4"/>
          <p:cNvSpPr>
            <a:spLocks noChangeShapeType="1"/>
          </p:cNvSpPr>
          <p:nvPr/>
        </p:nvSpPr>
        <p:spPr bwMode="auto">
          <a:xfrm>
            <a:off x="70088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4" name="Line 5"/>
          <p:cNvSpPr>
            <a:spLocks noChangeShapeType="1"/>
          </p:cNvSpPr>
          <p:nvPr/>
        </p:nvSpPr>
        <p:spPr bwMode="auto">
          <a:xfrm flipV="1">
            <a:off x="71612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5" name="Line 6"/>
          <p:cNvSpPr>
            <a:spLocks noChangeShapeType="1"/>
          </p:cNvSpPr>
          <p:nvPr/>
        </p:nvSpPr>
        <p:spPr bwMode="auto">
          <a:xfrm>
            <a:off x="7161213" y="25225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6" name="Line 7"/>
          <p:cNvSpPr>
            <a:spLocks noChangeShapeType="1"/>
          </p:cNvSpPr>
          <p:nvPr/>
        </p:nvSpPr>
        <p:spPr bwMode="auto">
          <a:xfrm>
            <a:off x="73136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7" name="Line 8"/>
          <p:cNvSpPr>
            <a:spLocks noChangeShapeType="1"/>
          </p:cNvSpPr>
          <p:nvPr/>
        </p:nvSpPr>
        <p:spPr bwMode="auto">
          <a:xfrm>
            <a:off x="73136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8" name="Line 9"/>
          <p:cNvSpPr>
            <a:spLocks noChangeShapeType="1"/>
          </p:cNvSpPr>
          <p:nvPr/>
        </p:nvSpPr>
        <p:spPr bwMode="auto">
          <a:xfrm flipV="1">
            <a:off x="74660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Line 10"/>
          <p:cNvSpPr>
            <a:spLocks noChangeShapeType="1"/>
          </p:cNvSpPr>
          <p:nvPr/>
        </p:nvSpPr>
        <p:spPr bwMode="auto">
          <a:xfrm>
            <a:off x="7466013" y="25225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0" name="Line 11"/>
          <p:cNvSpPr>
            <a:spLocks noChangeShapeType="1"/>
          </p:cNvSpPr>
          <p:nvPr/>
        </p:nvSpPr>
        <p:spPr bwMode="auto">
          <a:xfrm>
            <a:off x="76184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1" name="Line 12"/>
          <p:cNvSpPr>
            <a:spLocks noChangeShapeType="1"/>
          </p:cNvSpPr>
          <p:nvPr/>
        </p:nvSpPr>
        <p:spPr bwMode="auto">
          <a:xfrm>
            <a:off x="76184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1485" name="Text Box 13"/>
          <p:cNvSpPr txBox="1">
            <a:spLocks noChangeArrowheads="1"/>
          </p:cNvSpPr>
          <p:nvPr/>
        </p:nvSpPr>
        <p:spPr bwMode="auto">
          <a:xfrm>
            <a:off x="1406525" y="3703638"/>
            <a:ext cx="593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/>
              <a:t>We’ll modify this to make it a MOD-6 counter</a:t>
            </a:r>
          </a:p>
        </p:txBody>
      </p:sp>
      <p:grpSp>
        <p:nvGrpSpPr>
          <p:cNvPr id="16403" name="Group 14"/>
          <p:cNvGrpSpPr>
            <a:grpSpLocks/>
          </p:cNvGrpSpPr>
          <p:nvPr/>
        </p:nvGrpSpPr>
        <p:grpSpPr bwMode="auto">
          <a:xfrm>
            <a:off x="1979613" y="1989138"/>
            <a:ext cx="4953000" cy="1600200"/>
            <a:chOff x="720" y="1440"/>
            <a:chExt cx="3120" cy="1008"/>
          </a:xfrm>
        </p:grpSpPr>
        <p:sp>
          <p:nvSpPr>
            <p:cNvPr id="16407" name="Rectangle 15"/>
            <p:cNvSpPr>
              <a:spLocks noChangeArrowheads="1"/>
            </p:cNvSpPr>
            <p:nvPr/>
          </p:nvSpPr>
          <p:spPr bwMode="auto">
            <a:xfrm>
              <a:off x="2832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Oval 16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AutoShape 17"/>
            <p:cNvSpPr>
              <a:spLocks noChangeArrowheads="1"/>
            </p:cNvSpPr>
            <p:nvPr/>
          </p:nvSpPr>
          <p:spPr bwMode="auto">
            <a:xfrm rot="-5514269">
              <a:off x="3360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Text Box 18"/>
            <p:cNvSpPr txBox="1">
              <a:spLocks noChangeArrowheads="1"/>
            </p:cNvSpPr>
            <p:nvPr/>
          </p:nvSpPr>
          <p:spPr bwMode="auto">
            <a:xfrm>
              <a:off x="3264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6411" name="Text Box 19"/>
            <p:cNvSpPr txBox="1">
              <a:spLocks noChangeArrowheads="1"/>
            </p:cNvSpPr>
            <p:nvPr/>
          </p:nvSpPr>
          <p:spPr bwMode="auto">
            <a:xfrm>
              <a:off x="3264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6412" name="Text Box 20"/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16413" name="Line 21"/>
            <p:cNvSpPr>
              <a:spLocks noChangeShapeType="1"/>
            </p:cNvSpPr>
            <p:nvPr/>
          </p:nvSpPr>
          <p:spPr bwMode="auto">
            <a:xfrm flipH="1">
              <a:off x="26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4" name="Line 22"/>
            <p:cNvSpPr>
              <a:spLocks noChangeShapeType="1"/>
            </p:cNvSpPr>
            <p:nvPr/>
          </p:nvSpPr>
          <p:spPr bwMode="auto">
            <a:xfrm>
              <a:off x="264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5" name="Line 23"/>
            <p:cNvSpPr>
              <a:spLocks noChangeShapeType="1"/>
            </p:cNvSpPr>
            <p:nvPr/>
          </p:nvSpPr>
          <p:spPr bwMode="auto">
            <a:xfrm flipH="1">
              <a:off x="249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6" name="Line 24"/>
            <p:cNvSpPr>
              <a:spLocks noChangeShapeType="1"/>
            </p:cNvSpPr>
            <p:nvPr/>
          </p:nvSpPr>
          <p:spPr bwMode="auto">
            <a:xfrm>
              <a:off x="345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7" name="Line 25"/>
            <p:cNvSpPr>
              <a:spLocks noChangeShapeType="1"/>
            </p:cNvSpPr>
            <p:nvPr/>
          </p:nvSpPr>
          <p:spPr bwMode="auto">
            <a:xfrm>
              <a:off x="345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8" name="Line 26"/>
            <p:cNvSpPr>
              <a:spLocks noChangeShapeType="1"/>
            </p:cNvSpPr>
            <p:nvPr/>
          </p:nvSpPr>
          <p:spPr bwMode="auto">
            <a:xfrm>
              <a:off x="3552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9" name="Text Box 27"/>
            <p:cNvSpPr txBox="1">
              <a:spLocks noChangeArrowheads="1"/>
            </p:cNvSpPr>
            <p:nvPr/>
          </p:nvSpPr>
          <p:spPr bwMode="auto">
            <a:xfrm>
              <a:off x="2976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pSp>
          <p:nvGrpSpPr>
            <p:cNvPr id="16420" name="Group 28"/>
            <p:cNvGrpSpPr>
              <a:grpSpLocks/>
            </p:cNvGrpSpPr>
            <p:nvPr/>
          </p:nvGrpSpPr>
          <p:grpSpPr bwMode="auto">
            <a:xfrm>
              <a:off x="720" y="1440"/>
              <a:ext cx="720" cy="912"/>
              <a:chOff x="3072" y="1680"/>
              <a:chExt cx="720" cy="912"/>
            </a:xfrm>
          </p:grpSpPr>
          <p:sp>
            <p:nvSpPr>
              <p:cNvPr id="16441" name="Rectangle 29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Oval 30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AutoShape 31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21" name="Text Box 32"/>
            <p:cNvSpPr txBox="1">
              <a:spLocks noChangeArrowheads="1"/>
            </p:cNvSpPr>
            <p:nvPr/>
          </p:nvSpPr>
          <p:spPr bwMode="auto">
            <a:xfrm>
              <a:off x="115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6422" name="Text Box 33"/>
            <p:cNvSpPr txBox="1">
              <a:spLocks noChangeArrowheads="1"/>
            </p:cNvSpPr>
            <p:nvPr/>
          </p:nvSpPr>
          <p:spPr bwMode="auto">
            <a:xfrm>
              <a:off x="1152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6423" name="Text Box 34"/>
            <p:cNvSpPr txBox="1">
              <a:spLocks noChangeArrowheads="1"/>
            </p:cNvSpPr>
            <p:nvPr/>
          </p:nvSpPr>
          <p:spPr bwMode="auto">
            <a:xfrm>
              <a:off x="720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16424" name="Text Box 35"/>
            <p:cNvSpPr txBox="1">
              <a:spLocks noChangeArrowheads="1"/>
            </p:cNvSpPr>
            <p:nvPr/>
          </p:nvSpPr>
          <p:spPr bwMode="auto">
            <a:xfrm>
              <a:off x="864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16425" name="Rectangle 36"/>
            <p:cNvSpPr>
              <a:spLocks noChangeArrowheads="1"/>
            </p:cNvSpPr>
            <p:nvPr/>
          </p:nvSpPr>
          <p:spPr bwMode="auto">
            <a:xfrm>
              <a:off x="1776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Oval 37"/>
            <p:cNvSpPr>
              <a:spLocks noChangeArrowheads="1"/>
            </p:cNvSpPr>
            <p:nvPr/>
          </p:nvSpPr>
          <p:spPr bwMode="auto">
            <a:xfrm>
              <a:off x="2400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AutoShape 38"/>
            <p:cNvSpPr>
              <a:spLocks noChangeArrowheads="1"/>
            </p:cNvSpPr>
            <p:nvPr/>
          </p:nvSpPr>
          <p:spPr bwMode="auto">
            <a:xfrm rot="-5514269">
              <a:off x="2304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Text Box 39"/>
            <p:cNvSpPr txBox="1">
              <a:spLocks noChangeArrowheads="1"/>
            </p:cNvSpPr>
            <p:nvPr/>
          </p:nvSpPr>
          <p:spPr bwMode="auto">
            <a:xfrm>
              <a:off x="2208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6429" name="Text Box 40"/>
            <p:cNvSpPr txBox="1">
              <a:spLocks noChangeArrowheads="1"/>
            </p:cNvSpPr>
            <p:nvPr/>
          </p:nvSpPr>
          <p:spPr bwMode="auto">
            <a:xfrm>
              <a:off x="220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6430" name="Text Box 41"/>
            <p:cNvSpPr txBox="1">
              <a:spLocks noChangeArrowheads="1"/>
            </p:cNvSpPr>
            <p:nvPr/>
          </p:nvSpPr>
          <p:spPr bwMode="auto">
            <a:xfrm>
              <a:off x="1776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sp>
          <p:nvSpPr>
            <p:cNvPr id="16431" name="Line 42"/>
            <p:cNvSpPr>
              <a:spLocks noChangeShapeType="1"/>
            </p:cNvSpPr>
            <p:nvPr/>
          </p:nvSpPr>
          <p:spPr bwMode="auto">
            <a:xfrm flipH="1">
              <a:off x="158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2" name="Line 43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3" name="Line 44"/>
            <p:cNvSpPr>
              <a:spLocks noChangeShapeType="1"/>
            </p:cNvSpPr>
            <p:nvPr/>
          </p:nvSpPr>
          <p:spPr bwMode="auto">
            <a:xfrm flipH="1">
              <a:off x="144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4" name="Text Box 45"/>
            <p:cNvSpPr txBox="1">
              <a:spLocks noChangeArrowheads="1"/>
            </p:cNvSpPr>
            <p:nvPr/>
          </p:nvSpPr>
          <p:spPr bwMode="auto">
            <a:xfrm>
              <a:off x="1920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16435" name="Text Box 46"/>
            <p:cNvSpPr txBox="1">
              <a:spLocks noChangeArrowheads="1"/>
            </p:cNvSpPr>
            <p:nvPr/>
          </p:nvSpPr>
          <p:spPr bwMode="auto">
            <a:xfrm>
              <a:off x="816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16436" name="Text Box 47"/>
            <p:cNvSpPr txBox="1">
              <a:spLocks noChangeArrowheads="1"/>
            </p:cNvSpPr>
            <p:nvPr/>
          </p:nvSpPr>
          <p:spPr bwMode="auto">
            <a:xfrm>
              <a:off x="1872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16437" name="Text Box 48"/>
            <p:cNvSpPr txBox="1">
              <a:spLocks noChangeArrowheads="1"/>
            </p:cNvSpPr>
            <p:nvPr/>
          </p:nvSpPr>
          <p:spPr bwMode="auto">
            <a:xfrm>
              <a:off x="2928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16438" name="Oval 49"/>
            <p:cNvSpPr>
              <a:spLocks noChangeArrowheads="1"/>
            </p:cNvSpPr>
            <p:nvPr/>
          </p:nvSpPr>
          <p:spPr bwMode="auto">
            <a:xfrm>
              <a:off x="96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9" name="Oval 50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Oval 51"/>
            <p:cNvSpPr>
              <a:spLocks noChangeArrowheads="1"/>
            </p:cNvSpPr>
            <p:nvPr/>
          </p:nvSpPr>
          <p:spPr bwMode="auto">
            <a:xfrm>
              <a:off x="312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386" name="Object 52"/>
            <p:cNvGraphicFramePr>
              <a:graphicFrameLocks noChangeAspect="1"/>
            </p:cNvGraphicFramePr>
            <p:nvPr/>
          </p:nvGraphicFramePr>
          <p:xfrm>
            <a:off x="793" y="2063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7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63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7" name="Object 53"/>
            <p:cNvGraphicFramePr>
              <a:graphicFrameLocks noChangeAspect="1"/>
            </p:cNvGraphicFramePr>
            <p:nvPr/>
          </p:nvGraphicFramePr>
          <p:xfrm>
            <a:off x="1837" y="2024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8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024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8" name="Object 54"/>
            <p:cNvGraphicFramePr>
              <a:graphicFrameLocks noChangeAspect="1"/>
            </p:cNvGraphicFramePr>
            <p:nvPr/>
          </p:nvGraphicFramePr>
          <p:xfrm>
            <a:off x="2874" y="202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9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2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4" name="Text Box 55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sp>
        <p:nvSpPr>
          <p:cNvPr id="361528" name="Text Box 56"/>
          <p:cNvSpPr txBox="1">
            <a:spLocks noChangeArrowheads="1"/>
          </p:cNvSpPr>
          <p:nvPr/>
        </p:nvSpPr>
        <p:spPr bwMode="auto">
          <a:xfrm>
            <a:off x="566738" y="5305425"/>
            <a:ext cx="832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</a:rPr>
              <a:t>We can reset the counter to </a:t>
            </a:r>
            <a:r>
              <a:rPr lang="en-US" sz="2400" u="sng">
                <a:solidFill>
                  <a:srgbClr val="FF3300"/>
                </a:solidFill>
              </a:rPr>
              <a:t>0</a:t>
            </a:r>
            <a:r>
              <a:rPr lang="en-US" sz="2400">
                <a:solidFill>
                  <a:srgbClr val="FF3300"/>
                </a:solidFill>
              </a:rPr>
              <a:t> every time the counter count up to </a:t>
            </a:r>
            <a:r>
              <a:rPr lang="en-US" sz="2400" b="1" u="sng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361529" name="Text Box 57"/>
          <p:cNvSpPr txBox="1">
            <a:spLocks noChangeArrowheads="1"/>
          </p:cNvSpPr>
          <p:nvPr/>
        </p:nvSpPr>
        <p:spPr bwMode="auto">
          <a:xfrm>
            <a:off x="1476375" y="4765675"/>
            <a:ext cx="602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B7214C"/>
                </a:solidFill>
              </a:rPr>
              <a:t>but, how do we make it count from 0 to 5 only?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autoUpdateAnimBg="0"/>
      <p:bldP spid="361485" grpId="0"/>
      <p:bldP spid="361528" grpId="0"/>
      <p:bldP spid="3615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174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A64A07-9DCC-45A6-93D7-8E26F44D193E}" type="slidenum">
              <a:rPr lang="en-GB" smtClean="0"/>
              <a:pPr/>
              <a:t>35</a:t>
            </a:fld>
            <a:endParaRPr lang="en-GB" sz="1400" smtClean="0"/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981075"/>
            <a:ext cx="7772400" cy="546100"/>
          </a:xfrm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786DCB"/>
                </a:solidFill>
              </a:rPr>
              <a:t>Building a MOD 6 Counter</a:t>
            </a:r>
            <a:endParaRPr lang="en-US" sz="3200" b="1" smtClean="0">
              <a:solidFill>
                <a:srgbClr val="786DCB"/>
              </a:solidFill>
            </a:endParaRPr>
          </a:p>
        </p:txBody>
      </p:sp>
      <p:sp>
        <p:nvSpPr>
          <p:cNvPr id="17416" name="Line 4"/>
          <p:cNvSpPr>
            <a:spLocks noChangeShapeType="1"/>
          </p:cNvSpPr>
          <p:nvPr/>
        </p:nvSpPr>
        <p:spPr bwMode="auto">
          <a:xfrm>
            <a:off x="70088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7" name="Line 5"/>
          <p:cNvSpPr>
            <a:spLocks noChangeShapeType="1"/>
          </p:cNvSpPr>
          <p:nvPr/>
        </p:nvSpPr>
        <p:spPr bwMode="auto">
          <a:xfrm flipV="1">
            <a:off x="71612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8" name="Line 6"/>
          <p:cNvSpPr>
            <a:spLocks noChangeShapeType="1"/>
          </p:cNvSpPr>
          <p:nvPr/>
        </p:nvSpPr>
        <p:spPr bwMode="auto">
          <a:xfrm>
            <a:off x="7161213" y="25225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9" name="Line 7"/>
          <p:cNvSpPr>
            <a:spLocks noChangeShapeType="1"/>
          </p:cNvSpPr>
          <p:nvPr/>
        </p:nvSpPr>
        <p:spPr bwMode="auto">
          <a:xfrm>
            <a:off x="73136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20" name="Line 8"/>
          <p:cNvSpPr>
            <a:spLocks noChangeShapeType="1"/>
          </p:cNvSpPr>
          <p:nvPr/>
        </p:nvSpPr>
        <p:spPr bwMode="auto">
          <a:xfrm>
            <a:off x="73136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21" name="Line 9"/>
          <p:cNvSpPr>
            <a:spLocks noChangeShapeType="1"/>
          </p:cNvSpPr>
          <p:nvPr/>
        </p:nvSpPr>
        <p:spPr bwMode="auto">
          <a:xfrm flipV="1">
            <a:off x="74660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22" name="Line 10"/>
          <p:cNvSpPr>
            <a:spLocks noChangeShapeType="1"/>
          </p:cNvSpPr>
          <p:nvPr/>
        </p:nvSpPr>
        <p:spPr bwMode="auto">
          <a:xfrm>
            <a:off x="7466013" y="25225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23" name="Line 11"/>
          <p:cNvSpPr>
            <a:spLocks noChangeShapeType="1"/>
          </p:cNvSpPr>
          <p:nvPr/>
        </p:nvSpPr>
        <p:spPr bwMode="auto">
          <a:xfrm>
            <a:off x="76184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24" name="Line 12"/>
          <p:cNvSpPr>
            <a:spLocks noChangeShapeType="1"/>
          </p:cNvSpPr>
          <p:nvPr/>
        </p:nvSpPr>
        <p:spPr bwMode="auto">
          <a:xfrm>
            <a:off x="76184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7425" name="Group 14"/>
          <p:cNvGrpSpPr>
            <a:grpSpLocks/>
          </p:cNvGrpSpPr>
          <p:nvPr/>
        </p:nvGrpSpPr>
        <p:grpSpPr bwMode="auto">
          <a:xfrm>
            <a:off x="1979613" y="1989138"/>
            <a:ext cx="4953000" cy="1600200"/>
            <a:chOff x="720" y="1440"/>
            <a:chExt cx="3120" cy="1008"/>
          </a:xfrm>
        </p:grpSpPr>
        <p:sp>
          <p:nvSpPr>
            <p:cNvPr id="17430" name="Rectangle 15"/>
            <p:cNvSpPr>
              <a:spLocks noChangeArrowheads="1"/>
            </p:cNvSpPr>
            <p:nvPr/>
          </p:nvSpPr>
          <p:spPr bwMode="auto">
            <a:xfrm>
              <a:off x="2832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Oval 16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AutoShape 17"/>
            <p:cNvSpPr>
              <a:spLocks noChangeArrowheads="1"/>
            </p:cNvSpPr>
            <p:nvPr/>
          </p:nvSpPr>
          <p:spPr bwMode="auto">
            <a:xfrm rot="-5514269">
              <a:off x="3360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Text Box 18"/>
            <p:cNvSpPr txBox="1">
              <a:spLocks noChangeArrowheads="1"/>
            </p:cNvSpPr>
            <p:nvPr/>
          </p:nvSpPr>
          <p:spPr bwMode="auto">
            <a:xfrm>
              <a:off x="3264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7434" name="Text Box 19"/>
            <p:cNvSpPr txBox="1">
              <a:spLocks noChangeArrowheads="1"/>
            </p:cNvSpPr>
            <p:nvPr/>
          </p:nvSpPr>
          <p:spPr bwMode="auto">
            <a:xfrm>
              <a:off x="3264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7435" name="Text Box 20"/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17436" name="Line 21"/>
            <p:cNvSpPr>
              <a:spLocks noChangeShapeType="1"/>
            </p:cNvSpPr>
            <p:nvPr/>
          </p:nvSpPr>
          <p:spPr bwMode="auto">
            <a:xfrm flipH="1">
              <a:off x="26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37" name="Line 22"/>
            <p:cNvSpPr>
              <a:spLocks noChangeShapeType="1"/>
            </p:cNvSpPr>
            <p:nvPr/>
          </p:nvSpPr>
          <p:spPr bwMode="auto">
            <a:xfrm>
              <a:off x="264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38" name="Line 23"/>
            <p:cNvSpPr>
              <a:spLocks noChangeShapeType="1"/>
            </p:cNvSpPr>
            <p:nvPr/>
          </p:nvSpPr>
          <p:spPr bwMode="auto">
            <a:xfrm flipH="1">
              <a:off x="249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39" name="Line 24"/>
            <p:cNvSpPr>
              <a:spLocks noChangeShapeType="1"/>
            </p:cNvSpPr>
            <p:nvPr/>
          </p:nvSpPr>
          <p:spPr bwMode="auto">
            <a:xfrm>
              <a:off x="345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40" name="Line 25"/>
            <p:cNvSpPr>
              <a:spLocks noChangeShapeType="1"/>
            </p:cNvSpPr>
            <p:nvPr/>
          </p:nvSpPr>
          <p:spPr bwMode="auto">
            <a:xfrm>
              <a:off x="345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41" name="Line 26"/>
            <p:cNvSpPr>
              <a:spLocks noChangeShapeType="1"/>
            </p:cNvSpPr>
            <p:nvPr/>
          </p:nvSpPr>
          <p:spPr bwMode="auto">
            <a:xfrm>
              <a:off x="3552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42" name="Text Box 27"/>
            <p:cNvSpPr txBox="1">
              <a:spLocks noChangeArrowheads="1"/>
            </p:cNvSpPr>
            <p:nvPr/>
          </p:nvSpPr>
          <p:spPr bwMode="auto">
            <a:xfrm>
              <a:off x="2976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pSp>
          <p:nvGrpSpPr>
            <p:cNvPr id="17443" name="Group 28"/>
            <p:cNvGrpSpPr>
              <a:grpSpLocks/>
            </p:cNvGrpSpPr>
            <p:nvPr/>
          </p:nvGrpSpPr>
          <p:grpSpPr bwMode="auto">
            <a:xfrm>
              <a:off x="720" y="1440"/>
              <a:ext cx="720" cy="912"/>
              <a:chOff x="3072" y="1680"/>
              <a:chExt cx="720" cy="912"/>
            </a:xfrm>
          </p:grpSpPr>
          <p:sp>
            <p:nvSpPr>
              <p:cNvPr id="17464" name="Rectangle 29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Oval 30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AutoShape 31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44" name="Text Box 32"/>
            <p:cNvSpPr txBox="1">
              <a:spLocks noChangeArrowheads="1"/>
            </p:cNvSpPr>
            <p:nvPr/>
          </p:nvSpPr>
          <p:spPr bwMode="auto">
            <a:xfrm>
              <a:off x="115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7445" name="Text Box 33"/>
            <p:cNvSpPr txBox="1">
              <a:spLocks noChangeArrowheads="1"/>
            </p:cNvSpPr>
            <p:nvPr/>
          </p:nvSpPr>
          <p:spPr bwMode="auto">
            <a:xfrm>
              <a:off x="1152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7446" name="Text Box 34"/>
            <p:cNvSpPr txBox="1">
              <a:spLocks noChangeArrowheads="1"/>
            </p:cNvSpPr>
            <p:nvPr/>
          </p:nvSpPr>
          <p:spPr bwMode="auto">
            <a:xfrm>
              <a:off x="720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17447" name="Text Box 35"/>
            <p:cNvSpPr txBox="1">
              <a:spLocks noChangeArrowheads="1"/>
            </p:cNvSpPr>
            <p:nvPr/>
          </p:nvSpPr>
          <p:spPr bwMode="auto">
            <a:xfrm>
              <a:off x="864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17448" name="Rectangle 36"/>
            <p:cNvSpPr>
              <a:spLocks noChangeArrowheads="1"/>
            </p:cNvSpPr>
            <p:nvPr/>
          </p:nvSpPr>
          <p:spPr bwMode="auto">
            <a:xfrm>
              <a:off x="1776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Oval 37"/>
            <p:cNvSpPr>
              <a:spLocks noChangeArrowheads="1"/>
            </p:cNvSpPr>
            <p:nvPr/>
          </p:nvSpPr>
          <p:spPr bwMode="auto">
            <a:xfrm>
              <a:off x="2400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AutoShape 38"/>
            <p:cNvSpPr>
              <a:spLocks noChangeArrowheads="1"/>
            </p:cNvSpPr>
            <p:nvPr/>
          </p:nvSpPr>
          <p:spPr bwMode="auto">
            <a:xfrm rot="-5514269">
              <a:off x="2304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1" name="Text Box 39"/>
            <p:cNvSpPr txBox="1">
              <a:spLocks noChangeArrowheads="1"/>
            </p:cNvSpPr>
            <p:nvPr/>
          </p:nvSpPr>
          <p:spPr bwMode="auto">
            <a:xfrm>
              <a:off x="2208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7452" name="Text Box 40"/>
            <p:cNvSpPr txBox="1">
              <a:spLocks noChangeArrowheads="1"/>
            </p:cNvSpPr>
            <p:nvPr/>
          </p:nvSpPr>
          <p:spPr bwMode="auto">
            <a:xfrm>
              <a:off x="220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7453" name="Text Box 41"/>
            <p:cNvSpPr txBox="1">
              <a:spLocks noChangeArrowheads="1"/>
            </p:cNvSpPr>
            <p:nvPr/>
          </p:nvSpPr>
          <p:spPr bwMode="auto">
            <a:xfrm>
              <a:off x="1776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sp>
          <p:nvSpPr>
            <p:cNvPr id="17454" name="Line 42"/>
            <p:cNvSpPr>
              <a:spLocks noChangeShapeType="1"/>
            </p:cNvSpPr>
            <p:nvPr/>
          </p:nvSpPr>
          <p:spPr bwMode="auto">
            <a:xfrm flipH="1">
              <a:off x="158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55" name="Line 43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56" name="Line 44"/>
            <p:cNvSpPr>
              <a:spLocks noChangeShapeType="1"/>
            </p:cNvSpPr>
            <p:nvPr/>
          </p:nvSpPr>
          <p:spPr bwMode="auto">
            <a:xfrm flipH="1">
              <a:off x="144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57" name="Text Box 45"/>
            <p:cNvSpPr txBox="1">
              <a:spLocks noChangeArrowheads="1"/>
            </p:cNvSpPr>
            <p:nvPr/>
          </p:nvSpPr>
          <p:spPr bwMode="auto">
            <a:xfrm>
              <a:off x="1920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17458" name="Text Box 46"/>
            <p:cNvSpPr txBox="1">
              <a:spLocks noChangeArrowheads="1"/>
            </p:cNvSpPr>
            <p:nvPr/>
          </p:nvSpPr>
          <p:spPr bwMode="auto">
            <a:xfrm>
              <a:off x="816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17459" name="Text Box 47"/>
            <p:cNvSpPr txBox="1">
              <a:spLocks noChangeArrowheads="1"/>
            </p:cNvSpPr>
            <p:nvPr/>
          </p:nvSpPr>
          <p:spPr bwMode="auto">
            <a:xfrm>
              <a:off x="1872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17460" name="Text Box 48"/>
            <p:cNvSpPr txBox="1">
              <a:spLocks noChangeArrowheads="1"/>
            </p:cNvSpPr>
            <p:nvPr/>
          </p:nvSpPr>
          <p:spPr bwMode="auto">
            <a:xfrm>
              <a:off x="2928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17461" name="Oval 49"/>
            <p:cNvSpPr>
              <a:spLocks noChangeArrowheads="1"/>
            </p:cNvSpPr>
            <p:nvPr/>
          </p:nvSpPr>
          <p:spPr bwMode="auto">
            <a:xfrm>
              <a:off x="96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Oval 50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Oval 51"/>
            <p:cNvSpPr>
              <a:spLocks noChangeArrowheads="1"/>
            </p:cNvSpPr>
            <p:nvPr/>
          </p:nvSpPr>
          <p:spPr bwMode="auto">
            <a:xfrm>
              <a:off x="312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410" name="Object 52"/>
            <p:cNvGraphicFramePr>
              <a:graphicFrameLocks noChangeAspect="1"/>
            </p:cNvGraphicFramePr>
            <p:nvPr/>
          </p:nvGraphicFramePr>
          <p:xfrm>
            <a:off x="793" y="2063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63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1" name="Object 53"/>
            <p:cNvGraphicFramePr>
              <a:graphicFrameLocks noChangeAspect="1"/>
            </p:cNvGraphicFramePr>
            <p:nvPr/>
          </p:nvGraphicFramePr>
          <p:xfrm>
            <a:off x="1837" y="2024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024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" name="Object 54"/>
            <p:cNvGraphicFramePr>
              <a:graphicFrameLocks noChangeAspect="1"/>
            </p:cNvGraphicFramePr>
            <p:nvPr/>
          </p:nvGraphicFramePr>
          <p:xfrm>
            <a:off x="2874" y="202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3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2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6" name="Text Box 55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sp>
        <p:nvSpPr>
          <p:cNvPr id="359481" name="Text Box 57"/>
          <p:cNvSpPr txBox="1">
            <a:spLocks noChangeArrowheads="1"/>
          </p:cNvSpPr>
          <p:nvPr/>
        </p:nvSpPr>
        <p:spPr bwMode="auto">
          <a:xfrm>
            <a:off x="1084263" y="3938588"/>
            <a:ext cx="6986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B7214C"/>
                </a:solidFill>
              </a:rPr>
              <a:t>and, we can make use of CLR to reset the counter to 0</a:t>
            </a:r>
          </a:p>
        </p:txBody>
      </p:sp>
      <p:sp>
        <p:nvSpPr>
          <p:cNvPr id="359482" name="Oval 58"/>
          <p:cNvSpPr>
            <a:spLocks noChangeArrowheads="1"/>
          </p:cNvSpPr>
          <p:nvPr/>
        </p:nvSpPr>
        <p:spPr bwMode="auto">
          <a:xfrm>
            <a:off x="1403350" y="3141663"/>
            <a:ext cx="5616575" cy="503237"/>
          </a:xfrm>
          <a:prstGeom prst="ellipse">
            <a:avLst/>
          </a:prstGeom>
          <a:noFill/>
          <a:ln w="9525" algn="ctr">
            <a:solidFill>
              <a:srgbClr val="B7214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483" name="Text Box 59"/>
          <p:cNvSpPr txBox="1">
            <a:spLocks noChangeArrowheads="1"/>
          </p:cNvSpPr>
          <p:nvPr/>
        </p:nvSpPr>
        <p:spPr bwMode="auto">
          <a:xfrm>
            <a:off x="957263" y="4695825"/>
            <a:ext cx="72183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9900"/>
                </a:solidFill>
              </a:rPr>
              <a:t>Remember, CLR is an asynchronous control input, when it is active, Q is forced to ‘0’ immediately.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81" grpId="0"/>
      <p:bldP spid="359482" grpId="0" animBg="1"/>
      <p:bldP spid="35948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D3C5F8-E80E-4913-AFBC-60B1B661420C}" type="slidenum">
              <a:rPr lang="en-GB" smtClean="0"/>
              <a:pPr/>
              <a:t>36</a:t>
            </a:fld>
            <a:endParaRPr lang="en-GB" sz="1400" smtClean="0"/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981075"/>
            <a:ext cx="7772400" cy="546100"/>
          </a:xfrm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786DCB"/>
                </a:solidFill>
              </a:rPr>
              <a:t>Building a MOD 6 Counter</a:t>
            </a:r>
            <a:endParaRPr lang="en-US" sz="3200" b="1" smtClean="0">
              <a:solidFill>
                <a:srgbClr val="786DCB"/>
              </a:solidFill>
            </a:endParaRPr>
          </a:p>
        </p:txBody>
      </p:sp>
      <p:sp>
        <p:nvSpPr>
          <p:cNvPr id="18440" name="Line 4"/>
          <p:cNvSpPr>
            <a:spLocks noChangeShapeType="1"/>
          </p:cNvSpPr>
          <p:nvPr/>
        </p:nvSpPr>
        <p:spPr bwMode="auto">
          <a:xfrm>
            <a:off x="70088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41" name="Line 5"/>
          <p:cNvSpPr>
            <a:spLocks noChangeShapeType="1"/>
          </p:cNvSpPr>
          <p:nvPr/>
        </p:nvSpPr>
        <p:spPr bwMode="auto">
          <a:xfrm flipV="1">
            <a:off x="71612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42" name="Line 6"/>
          <p:cNvSpPr>
            <a:spLocks noChangeShapeType="1"/>
          </p:cNvSpPr>
          <p:nvPr/>
        </p:nvSpPr>
        <p:spPr bwMode="auto">
          <a:xfrm>
            <a:off x="7161213" y="25225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43" name="Line 7"/>
          <p:cNvSpPr>
            <a:spLocks noChangeShapeType="1"/>
          </p:cNvSpPr>
          <p:nvPr/>
        </p:nvSpPr>
        <p:spPr bwMode="auto">
          <a:xfrm>
            <a:off x="73136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44" name="Line 8"/>
          <p:cNvSpPr>
            <a:spLocks noChangeShapeType="1"/>
          </p:cNvSpPr>
          <p:nvPr/>
        </p:nvSpPr>
        <p:spPr bwMode="auto">
          <a:xfrm>
            <a:off x="73136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45" name="Line 9"/>
          <p:cNvSpPr>
            <a:spLocks noChangeShapeType="1"/>
          </p:cNvSpPr>
          <p:nvPr/>
        </p:nvSpPr>
        <p:spPr bwMode="auto">
          <a:xfrm flipV="1">
            <a:off x="74660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46" name="Line 10"/>
          <p:cNvSpPr>
            <a:spLocks noChangeShapeType="1"/>
          </p:cNvSpPr>
          <p:nvPr/>
        </p:nvSpPr>
        <p:spPr bwMode="auto">
          <a:xfrm>
            <a:off x="7466013" y="25225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47" name="Line 11"/>
          <p:cNvSpPr>
            <a:spLocks noChangeShapeType="1"/>
          </p:cNvSpPr>
          <p:nvPr/>
        </p:nvSpPr>
        <p:spPr bwMode="auto">
          <a:xfrm>
            <a:off x="76184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48" name="Line 12"/>
          <p:cNvSpPr>
            <a:spLocks noChangeShapeType="1"/>
          </p:cNvSpPr>
          <p:nvPr/>
        </p:nvSpPr>
        <p:spPr bwMode="auto">
          <a:xfrm>
            <a:off x="76184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1131888" y="3948113"/>
            <a:ext cx="7097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/>
              <a:t>How do we know when the counter reaches </a:t>
            </a:r>
            <a:r>
              <a:rPr lang="en-US" sz="2800" b="1">
                <a:solidFill>
                  <a:srgbClr val="FF3300"/>
                </a:solidFill>
              </a:rPr>
              <a:t>6  ?</a:t>
            </a:r>
          </a:p>
        </p:txBody>
      </p:sp>
      <p:grpSp>
        <p:nvGrpSpPr>
          <p:cNvPr id="18450" name="Group 14"/>
          <p:cNvGrpSpPr>
            <a:grpSpLocks/>
          </p:cNvGrpSpPr>
          <p:nvPr/>
        </p:nvGrpSpPr>
        <p:grpSpPr bwMode="auto">
          <a:xfrm>
            <a:off x="1979613" y="1989138"/>
            <a:ext cx="4953000" cy="1600200"/>
            <a:chOff x="720" y="1440"/>
            <a:chExt cx="3120" cy="1008"/>
          </a:xfrm>
        </p:grpSpPr>
        <p:sp>
          <p:nvSpPr>
            <p:cNvPr id="18453" name="Rectangle 15"/>
            <p:cNvSpPr>
              <a:spLocks noChangeArrowheads="1"/>
            </p:cNvSpPr>
            <p:nvPr/>
          </p:nvSpPr>
          <p:spPr bwMode="auto">
            <a:xfrm>
              <a:off x="2832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Oval 16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AutoShape 17"/>
            <p:cNvSpPr>
              <a:spLocks noChangeArrowheads="1"/>
            </p:cNvSpPr>
            <p:nvPr/>
          </p:nvSpPr>
          <p:spPr bwMode="auto">
            <a:xfrm rot="-5514269">
              <a:off x="3360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Text Box 18"/>
            <p:cNvSpPr txBox="1">
              <a:spLocks noChangeArrowheads="1"/>
            </p:cNvSpPr>
            <p:nvPr/>
          </p:nvSpPr>
          <p:spPr bwMode="auto">
            <a:xfrm>
              <a:off x="3264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8457" name="Text Box 19"/>
            <p:cNvSpPr txBox="1">
              <a:spLocks noChangeArrowheads="1"/>
            </p:cNvSpPr>
            <p:nvPr/>
          </p:nvSpPr>
          <p:spPr bwMode="auto">
            <a:xfrm>
              <a:off x="3264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8458" name="Text Box 20"/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18459" name="Line 21"/>
            <p:cNvSpPr>
              <a:spLocks noChangeShapeType="1"/>
            </p:cNvSpPr>
            <p:nvPr/>
          </p:nvSpPr>
          <p:spPr bwMode="auto">
            <a:xfrm flipH="1">
              <a:off x="26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60" name="Line 22"/>
            <p:cNvSpPr>
              <a:spLocks noChangeShapeType="1"/>
            </p:cNvSpPr>
            <p:nvPr/>
          </p:nvSpPr>
          <p:spPr bwMode="auto">
            <a:xfrm>
              <a:off x="264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61" name="Line 23"/>
            <p:cNvSpPr>
              <a:spLocks noChangeShapeType="1"/>
            </p:cNvSpPr>
            <p:nvPr/>
          </p:nvSpPr>
          <p:spPr bwMode="auto">
            <a:xfrm flipH="1">
              <a:off x="249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62" name="Line 24"/>
            <p:cNvSpPr>
              <a:spLocks noChangeShapeType="1"/>
            </p:cNvSpPr>
            <p:nvPr/>
          </p:nvSpPr>
          <p:spPr bwMode="auto">
            <a:xfrm>
              <a:off x="345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63" name="Line 25"/>
            <p:cNvSpPr>
              <a:spLocks noChangeShapeType="1"/>
            </p:cNvSpPr>
            <p:nvPr/>
          </p:nvSpPr>
          <p:spPr bwMode="auto">
            <a:xfrm>
              <a:off x="345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64" name="Line 26"/>
            <p:cNvSpPr>
              <a:spLocks noChangeShapeType="1"/>
            </p:cNvSpPr>
            <p:nvPr/>
          </p:nvSpPr>
          <p:spPr bwMode="auto">
            <a:xfrm>
              <a:off x="3552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65" name="Text Box 27"/>
            <p:cNvSpPr txBox="1">
              <a:spLocks noChangeArrowheads="1"/>
            </p:cNvSpPr>
            <p:nvPr/>
          </p:nvSpPr>
          <p:spPr bwMode="auto">
            <a:xfrm>
              <a:off x="2976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pSp>
          <p:nvGrpSpPr>
            <p:cNvPr id="18466" name="Group 28"/>
            <p:cNvGrpSpPr>
              <a:grpSpLocks/>
            </p:cNvGrpSpPr>
            <p:nvPr/>
          </p:nvGrpSpPr>
          <p:grpSpPr bwMode="auto">
            <a:xfrm>
              <a:off x="720" y="1440"/>
              <a:ext cx="720" cy="912"/>
              <a:chOff x="3072" y="1680"/>
              <a:chExt cx="720" cy="912"/>
            </a:xfrm>
          </p:grpSpPr>
          <p:sp>
            <p:nvSpPr>
              <p:cNvPr id="18487" name="Rectangle 29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Oval 30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AutoShape 31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67" name="Text Box 32"/>
            <p:cNvSpPr txBox="1">
              <a:spLocks noChangeArrowheads="1"/>
            </p:cNvSpPr>
            <p:nvPr/>
          </p:nvSpPr>
          <p:spPr bwMode="auto">
            <a:xfrm>
              <a:off x="115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8468" name="Text Box 33"/>
            <p:cNvSpPr txBox="1">
              <a:spLocks noChangeArrowheads="1"/>
            </p:cNvSpPr>
            <p:nvPr/>
          </p:nvSpPr>
          <p:spPr bwMode="auto">
            <a:xfrm>
              <a:off x="1152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8469" name="Text Box 34"/>
            <p:cNvSpPr txBox="1">
              <a:spLocks noChangeArrowheads="1"/>
            </p:cNvSpPr>
            <p:nvPr/>
          </p:nvSpPr>
          <p:spPr bwMode="auto">
            <a:xfrm>
              <a:off x="720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18470" name="Text Box 35"/>
            <p:cNvSpPr txBox="1">
              <a:spLocks noChangeArrowheads="1"/>
            </p:cNvSpPr>
            <p:nvPr/>
          </p:nvSpPr>
          <p:spPr bwMode="auto">
            <a:xfrm>
              <a:off x="864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18471" name="Rectangle 36"/>
            <p:cNvSpPr>
              <a:spLocks noChangeArrowheads="1"/>
            </p:cNvSpPr>
            <p:nvPr/>
          </p:nvSpPr>
          <p:spPr bwMode="auto">
            <a:xfrm>
              <a:off x="1776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Oval 37"/>
            <p:cNvSpPr>
              <a:spLocks noChangeArrowheads="1"/>
            </p:cNvSpPr>
            <p:nvPr/>
          </p:nvSpPr>
          <p:spPr bwMode="auto">
            <a:xfrm>
              <a:off x="2400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AutoShape 38"/>
            <p:cNvSpPr>
              <a:spLocks noChangeArrowheads="1"/>
            </p:cNvSpPr>
            <p:nvPr/>
          </p:nvSpPr>
          <p:spPr bwMode="auto">
            <a:xfrm rot="-5514269">
              <a:off x="2304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Text Box 39"/>
            <p:cNvSpPr txBox="1">
              <a:spLocks noChangeArrowheads="1"/>
            </p:cNvSpPr>
            <p:nvPr/>
          </p:nvSpPr>
          <p:spPr bwMode="auto">
            <a:xfrm>
              <a:off x="2208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8475" name="Text Box 40"/>
            <p:cNvSpPr txBox="1">
              <a:spLocks noChangeArrowheads="1"/>
            </p:cNvSpPr>
            <p:nvPr/>
          </p:nvSpPr>
          <p:spPr bwMode="auto">
            <a:xfrm>
              <a:off x="220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8476" name="Text Box 41"/>
            <p:cNvSpPr txBox="1">
              <a:spLocks noChangeArrowheads="1"/>
            </p:cNvSpPr>
            <p:nvPr/>
          </p:nvSpPr>
          <p:spPr bwMode="auto">
            <a:xfrm>
              <a:off x="1776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sp>
          <p:nvSpPr>
            <p:cNvPr id="18477" name="Line 42"/>
            <p:cNvSpPr>
              <a:spLocks noChangeShapeType="1"/>
            </p:cNvSpPr>
            <p:nvPr/>
          </p:nvSpPr>
          <p:spPr bwMode="auto">
            <a:xfrm flipH="1">
              <a:off x="158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78" name="Line 43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79" name="Line 44"/>
            <p:cNvSpPr>
              <a:spLocks noChangeShapeType="1"/>
            </p:cNvSpPr>
            <p:nvPr/>
          </p:nvSpPr>
          <p:spPr bwMode="auto">
            <a:xfrm flipH="1">
              <a:off x="144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80" name="Text Box 45"/>
            <p:cNvSpPr txBox="1">
              <a:spLocks noChangeArrowheads="1"/>
            </p:cNvSpPr>
            <p:nvPr/>
          </p:nvSpPr>
          <p:spPr bwMode="auto">
            <a:xfrm>
              <a:off x="1920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18481" name="Text Box 46"/>
            <p:cNvSpPr txBox="1">
              <a:spLocks noChangeArrowheads="1"/>
            </p:cNvSpPr>
            <p:nvPr/>
          </p:nvSpPr>
          <p:spPr bwMode="auto">
            <a:xfrm>
              <a:off x="816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18482" name="Text Box 47"/>
            <p:cNvSpPr txBox="1">
              <a:spLocks noChangeArrowheads="1"/>
            </p:cNvSpPr>
            <p:nvPr/>
          </p:nvSpPr>
          <p:spPr bwMode="auto">
            <a:xfrm>
              <a:off x="1872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18483" name="Text Box 48"/>
            <p:cNvSpPr txBox="1">
              <a:spLocks noChangeArrowheads="1"/>
            </p:cNvSpPr>
            <p:nvPr/>
          </p:nvSpPr>
          <p:spPr bwMode="auto">
            <a:xfrm>
              <a:off x="2928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18484" name="Oval 49"/>
            <p:cNvSpPr>
              <a:spLocks noChangeArrowheads="1"/>
            </p:cNvSpPr>
            <p:nvPr/>
          </p:nvSpPr>
          <p:spPr bwMode="auto">
            <a:xfrm>
              <a:off x="96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Oval 50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Oval 51"/>
            <p:cNvSpPr>
              <a:spLocks noChangeArrowheads="1"/>
            </p:cNvSpPr>
            <p:nvPr/>
          </p:nvSpPr>
          <p:spPr bwMode="auto">
            <a:xfrm>
              <a:off x="312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434" name="Object 52"/>
            <p:cNvGraphicFramePr>
              <a:graphicFrameLocks noChangeAspect="1"/>
            </p:cNvGraphicFramePr>
            <p:nvPr/>
          </p:nvGraphicFramePr>
          <p:xfrm>
            <a:off x="793" y="2063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5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63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5" name="Object 53"/>
            <p:cNvGraphicFramePr>
              <a:graphicFrameLocks noChangeAspect="1"/>
            </p:cNvGraphicFramePr>
            <p:nvPr/>
          </p:nvGraphicFramePr>
          <p:xfrm>
            <a:off x="1837" y="2024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6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024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6" name="Object 54"/>
            <p:cNvGraphicFramePr>
              <a:graphicFrameLocks noChangeAspect="1"/>
            </p:cNvGraphicFramePr>
            <p:nvPr/>
          </p:nvGraphicFramePr>
          <p:xfrm>
            <a:off x="2874" y="202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7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2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51" name="Text Box 55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sp>
        <p:nvSpPr>
          <p:cNvPr id="244795" name="Text Box 59"/>
          <p:cNvSpPr txBox="1">
            <a:spLocks noChangeArrowheads="1"/>
          </p:cNvSpPr>
          <p:nvPr/>
        </p:nvSpPr>
        <p:spPr bwMode="auto">
          <a:xfrm>
            <a:off x="1803400" y="4733925"/>
            <a:ext cx="605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solidFill>
                  <a:srgbClr val="FF3300"/>
                </a:solidFill>
              </a:rPr>
              <a:t>We will decode the counter outputs</a:t>
            </a:r>
            <a:r>
              <a:rPr lang="en-US" sz="2800" b="1">
                <a:solidFill>
                  <a:srgbClr val="FF3300"/>
                </a:solidFill>
              </a:rPr>
              <a:t>  </a:t>
            </a:r>
            <a:r>
              <a:rPr lang="en-US" sz="2800" b="1"/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9" grpId="0"/>
      <p:bldP spid="24479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194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43B449-C4B2-4EE8-A6A0-7EDA14065EA0}" type="slidenum">
              <a:rPr lang="en-GB" smtClean="0"/>
              <a:pPr/>
              <a:t>37</a:t>
            </a:fld>
            <a:endParaRPr lang="en-GB" sz="1400" smtClean="0"/>
          </a:p>
        </p:txBody>
      </p:sp>
      <p:sp>
        <p:nvSpPr>
          <p:cNvPr id="19463" name="Line 4"/>
          <p:cNvSpPr>
            <a:spLocks noChangeShapeType="1"/>
          </p:cNvSpPr>
          <p:nvPr/>
        </p:nvSpPr>
        <p:spPr bwMode="auto">
          <a:xfrm>
            <a:off x="70088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V="1">
            <a:off x="71612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65" name="Line 6"/>
          <p:cNvSpPr>
            <a:spLocks noChangeShapeType="1"/>
          </p:cNvSpPr>
          <p:nvPr/>
        </p:nvSpPr>
        <p:spPr bwMode="auto">
          <a:xfrm>
            <a:off x="7161213" y="25225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66" name="Line 7"/>
          <p:cNvSpPr>
            <a:spLocks noChangeShapeType="1"/>
          </p:cNvSpPr>
          <p:nvPr/>
        </p:nvSpPr>
        <p:spPr bwMode="auto">
          <a:xfrm>
            <a:off x="73136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67" name="Line 8"/>
          <p:cNvSpPr>
            <a:spLocks noChangeShapeType="1"/>
          </p:cNvSpPr>
          <p:nvPr/>
        </p:nvSpPr>
        <p:spPr bwMode="auto">
          <a:xfrm>
            <a:off x="73136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68" name="Line 9"/>
          <p:cNvSpPr>
            <a:spLocks noChangeShapeType="1"/>
          </p:cNvSpPr>
          <p:nvPr/>
        </p:nvSpPr>
        <p:spPr bwMode="auto">
          <a:xfrm flipV="1">
            <a:off x="74660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>
            <a:off x="7466013" y="25225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70" name="Line 11"/>
          <p:cNvSpPr>
            <a:spLocks noChangeShapeType="1"/>
          </p:cNvSpPr>
          <p:nvPr/>
        </p:nvSpPr>
        <p:spPr bwMode="auto">
          <a:xfrm>
            <a:off x="76184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71" name="Line 12"/>
          <p:cNvSpPr>
            <a:spLocks noChangeShapeType="1"/>
          </p:cNvSpPr>
          <p:nvPr/>
        </p:nvSpPr>
        <p:spPr bwMode="auto">
          <a:xfrm>
            <a:off x="76184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6797" name="Text Box 13"/>
          <p:cNvSpPr txBox="1">
            <a:spLocks noChangeArrowheads="1"/>
          </p:cNvSpPr>
          <p:nvPr/>
        </p:nvSpPr>
        <p:spPr bwMode="auto">
          <a:xfrm>
            <a:off x="3309938" y="3702050"/>
            <a:ext cx="2079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solidFill>
                  <a:srgbClr val="B830AE"/>
                </a:solidFill>
              </a:rPr>
              <a:t>6</a:t>
            </a:r>
            <a:r>
              <a:rPr lang="en-US" sz="2800" baseline="-25000">
                <a:solidFill>
                  <a:srgbClr val="B830AE"/>
                </a:solidFill>
              </a:rPr>
              <a:t>10</a:t>
            </a:r>
            <a:r>
              <a:rPr lang="en-US" sz="2800">
                <a:solidFill>
                  <a:srgbClr val="B830AE"/>
                </a:solidFill>
              </a:rPr>
              <a:t> </a:t>
            </a:r>
            <a:r>
              <a:rPr lang="en-US" sz="2800" b="1">
                <a:solidFill>
                  <a:srgbClr val="B830AE"/>
                </a:solidFill>
                <a:sym typeface="Wingdings" pitchFamily="2" charset="2"/>
              </a:rPr>
              <a:t>=</a:t>
            </a:r>
            <a:r>
              <a:rPr lang="en-US" sz="2800">
                <a:solidFill>
                  <a:srgbClr val="B830AE"/>
                </a:solidFill>
              </a:rPr>
              <a:t> 110</a:t>
            </a:r>
            <a:r>
              <a:rPr lang="en-US" sz="2800" baseline="-25000">
                <a:solidFill>
                  <a:srgbClr val="B830AE"/>
                </a:solidFill>
              </a:rPr>
              <a:t>2</a:t>
            </a:r>
            <a:r>
              <a:rPr lang="en-US" sz="2800"/>
              <a:t>  </a:t>
            </a:r>
          </a:p>
        </p:txBody>
      </p:sp>
      <p:grpSp>
        <p:nvGrpSpPr>
          <p:cNvPr id="19473" name="Group 14"/>
          <p:cNvGrpSpPr>
            <a:grpSpLocks/>
          </p:cNvGrpSpPr>
          <p:nvPr/>
        </p:nvGrpSpPr>
        <p:grpSpPr bwMode="auto">
          <a:xfrm>
            <a:off x="1979613" y="1989138"/>
            <a:ext cx="4953000" cy="1600200"/>
            <a:chOff x="720" y="1440"/>
            <a:chExt cx="3120" cy="1008"/>
          </a:xfrm>
        </p:grpSpPr>
        <p:sp>
          <p:nvSpPr>
            <p:cNvPr id="19483" name="Rectangle 15"/>
            <p:cNvSpPr>
              <a:spLocks noChangeArrowheads="1"/>
            </p:cNvSpPr>
            <p:nvPr/>
          </p:nvSpPr>
          <p:spPr bwMode="auto">
            <a:xfrm>
              <a:off x="2832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Oval 16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AutoShape 17"/>
            <p:cNvSpPr>
              <a:spLocks noChangeArrowheads="1"/>
            </p:cNvSpPr>
            <p:nvPr/>
          </p:nvSpPr>
          <p:spPr bwMode="auto">
            <a:xfrm rot="-5514269">
              <a:off x="3360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Text Box 18"/>
            <p:cNvSpPr txBox="1">
              <a:spLocks noChangeArrowheads="1"/>
            </p:cNvSpPr>
            <p:nvPr/>
          </p:nvSpPr>
          <p:spPr bwMode="auto">
            <a:xfrm>
              <a:off x="3264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9487" name="Text Box 19"/>
            <p:cNvSpPr txBox="1">
              <a:spLocks noChangeArrowheads="1"/>
            </p:cNvSpPr>
            <p:nvPr/>
          </p:nvSpPr>
          <p:spPr bwMode="auto">
            <a:xfrm>
              <a:off x="3264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9488" name="Text Box 20"/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19489" name="Line 21"/>
            <p:cNvSpPr>
              <a:spLocks noChangeShapeType="1"/>
            </p:cNvSpPr>
            <p:nvPr/>
          </p:nvSpPr>
          <p:spPr bwMode="auto">
            <a:xfrm flipH="1">
              <a:off x="26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90" name="Line 22"/>
            <p:cNvSpPr>
              <a:spLocks noChangeShapeType="1"/>
            </p:cNvSpPr>
            <p:nvPr/>
          </p:nvSpPr>
          <p:spPr bwMode="auto">
            <a:xfrm>
              <a:off x="264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91" name="Line 23"/>
            <p:cNvSpPr>
              <a:spLocks noChangeShapeType="1"/>
            </p:cNvSpPr>
            <p:nvPr/>
          </p:nvSpPr>
          <p:spPr bwMode="auto">
            <a:xfrm flipH="1">
              <a:off x="249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92" name="Line 24"/>
            <p:cNvSpPr>
              <a:spLocks noChangeShapeType="1"/>
            </p:cNvSpPr>
            <p:nvPr/>
          </p:nvSpPr>
          <p:spPr bwMode="auto">
            <a:xfrm>
              <a:off x="345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93" name="Line 25"/>
            <p:cNvSpPr>
              <a:spLocks noChangeShapeType="1"/>
            </p:cNvSpPr>
            <p:nvPr/>
          </p:nvSpPr>
          <p:spPr bwMode="auto">
            <a:xfrm>
              <a:off x="345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94" name="Line 26"/>
            <p:cNvSpPr>
              <a:spLocks noChangeShapeType="1"/>
            </p:cNvSpPr>
            <p:nvPr/>
          </p:nvSpPr>
          <p:spPr bwMode="auto">
            <a:xfrm>
              <a:off x="3552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95" name="Text Box 27"/>
            <p:cNvSpPr txBox="1">
              <a:spLocks noChangeArrowheads="1"/>
            </p:cNvSpPr>
            <p:nvPr/>
          </p:nvSpPr>
          <p:spPr bwMode="auto">
            <a:xfrm>
              <a:off x="2976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pSp>
          <p:nvGrpSpPr>
            <p:cNvPr id="19496" name="Group 28"/>
            <p:cNvGrpSpPr>
              <a:grpSpLocks/>
            </p:cNvGrpSpPr>
            <p:nvPr/>
          </p:nvGrpSpPr>
          <p:grpSpPr bwMode="auto">
            <a:xfrm>
              <a:off x="720" y="1440"/>
              <a:ext cx="720" cy="912"/>
              <a:chOff x="3072" y="1680"/>
              <a:chExt cx="720" cy="912"/>
            </a:xfrm>
          </p:grpSpPr>
          <p:sp>
            <p:nvSpPr>
              <p:cNvPr id="19517" name="Rectangle 29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8" name="Oval 30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9" name="AutoShape 31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97" name="Text Box 32"/>
            <p:cNvSpPr txBox="1">
              <a:spLocks noChangeArrowheads="1"/>
            </p:cNvSpPr>
            <p:nvPr/>
          </p:nvSpPr>
          <p:spPr bwMode="auto">
            <a:xfrm>
              <a:off x="115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9498" name="Text Box 33"/>
            <p:cNvSpPr txBox="1">
              <a:spLocks noChangeArrowheads="1"/>
            </p:cNvSpPr>
            <p:nvPr/>
          </p:nvSpPr>
          <p:spPr bwMode="auto">
            <a:xfrm>
              <a:off x="1152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9499" name="Text Box 34"/>
            <p:cNvSpPr txBox="1">
              <a:spLocks noChangeArrowheads="1"/>
            </p:cNvSpPr>
            <p:nvPr/>
          </p:nvSpPr>
          <p:spPr bwMode="auto">
            <a:xfrm>
              <a:off x="720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19500" name="Text Box 35"/>
            <p:cNvSpPr txBox="1">
              <a:spLocks noChangeArrowheads="1"/>
            </p:cNvSpPr>
            <p:nvPr/>
          </p:nvSpPr>
          <p:spPr bwMode="auto">
            <a:xfrm>
              <a:off x="864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19501" name="Rectangle 36"/>
            <p:cNvSpPr>
              <a:spLocks noChangeArrowheads="1"/>
            </p:cNvSpPr>
            <p:nvPr/>
          </p:nvSpPr>
          <p:spPr bwMode="auto">
            <a:xfrm>
              <a:off x="1776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Oval 37"/>
            <p:cNvSpPr>
              <a:spLocks noChangeArrowheads="1"/>
            </p:cNvSpPr>
            <p:nvPr/>
          </p:nvSpPr>
          <p:spPr bwMode="auto">
            <a:xfrm>
              <a:off x="2400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AutoShape 38"/>
            <p:cNvSpPr>
              <a:spLocks noChangeArrowheads="1"/>
            </p:cNvSpPr>
            <p:nvPr/>
          </p:nvSpPr>
          <p:spPr bwMode="auto">
            <a:xfrm rot="-5514269">
              <a:off x="2304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Text Box 39"/>
            <p:cNvSpPr txBox="1">
              <a:spLocks noChangeArrowheads="1"/>
            </p:cNvSpPr>
            <p:nvPr/>
          </p:nvSpPr>
          <p:spPr bwMode="auto">
            <a:xfrm>
              <a:off x="2208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9505" name="Text Box 40"/>
            <p:cNvSpPr txBox="1">
              <a:spLocks noChangeArrowheads="1"/>
            </p:cNvSpPr>
            <p:nvPr/>
          </p:nvSpPr>
          <p:spPr bwMode="auto">
            <a:xfrm>
              <a:off x="220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9506" name="Text Box 41"/>
            <p:cNvSpPr txBox="1">
              <a:spLocks noChangeArrowheads="1"/>
            </p:cNvSpPr>
            <p:nvPr/>
          </p:nvSpPr>
          <p:spPr bwMode="auto">
            <a:xfrm>
              <a:off x="1776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sp>
          <p:nvSpPr>
            <p:cNvPr id="19507" name="Line 42"/>
            <p:cNvSpPr>
              <a:spLocks noChangeShapeType="1"/>
            </p:cNvSpPr>
            <p:nvPr/>
          </p:nvSpPr>
          <p:spPr bwMode="auto">
            <a:xfrm flipH="1">
              <a:off x="158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08" name="Line 43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09" name="Line 44"/>
            <p:cNvSpPr>
              <a:spLocks noChangeShapeType="1"/>
            </p:cNvSpPr>
            <p:nvPr/>
          </p:nvSpPr>
          <p:spPr bwMode="auto">
            <a:xfrm flipH="1">
              <a:off x="144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10" name="Text Box 45"/>
            <p:cNvSpPr txBox="1">
              <a:spLocks noChangeArrowheads="1"/>
            </p:cNvSpPr>
            <p:nvPr/>
          </p:nvSpPr>
          <p:spPr bwMode="auto">
            <a:xfrm>
              <a:off x="1920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19511" name="Text Box 46"/>
            <p:cNvSpPr txBox="1">
              <a:spLocks noChangeArrowheads="1"/>
            </p:cNvSpPr>
            <p:nvPr/>
          </p:nvSpPr>
          <p:spPr bwMode="auto">
            <a:xfrm>
              <a:off x="816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19512" name="Text Box 47"/>
            <p:cNvSpPr txBox="1">
              <a:spLocks noChangeArrowheads="1"/>
            </p:cNvSpPr>
            <p:nvPr/>
          </p:nvSpPr>
          <p:spPr bwMode="auto">
            <a:xfrm>
              <a:off x="1872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19513" name="Text Box 48"/>
            <p:cNvSpPr txBox="1">
              <a:spLocks noChangeArrowheads="1"/>
            </p:cNvSpPr>
            <p:nvPr/>
          </p:nvSpPr>
          <p:spPr bwMode="auto">
            <a:xfrm>
              <a:off x="2928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19514" name="Oval 49"/>
            <p:cNvSpPr>
              <a:spLocks noChangeArrowheads="1"/>
            </p:cNvSpPr>
            <p:nvPr/>
          </p:nvSpPr>
          <p:spPr bwMode="auto">
            <a:xfrm>
              <a:off x="96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Oval 50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6" name="Oval 51"/>
            <p:cNvSpPr>
              <a:spLocks noChangeArrowheads="1"/>
            </p:cNvSpPr>
            <p:nvPr/>
          </p:nvSpPr>
          <p:spPr bwMode="auto">
            <a:xfrm>
              <a:off x="312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458" name="Object 52"/>
            <p:cNvGraphicFramePr>
              <a:graphicFrameLocks noChangeAspect="1"/>
            </p:cNvGraphicFramePr>
            <p:nvPr/>
          </p:nvGraphicFramePr>
          <p:xfrm>
            <a:off x="793" y="2063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9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63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9" name="Object 53"/>
            <p:cNvGraphicFramePr>
              <a:graphicFrameLocks noChangeAspect="1"/>
            </p:cNvGraphicFramePr>
            <p:nvPr/>
          </p:nvGraphicFramePr>
          <p:xfrm>
            <a:off x="1837" y="2024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0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024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54"/>
            <p:cNvGraphicFramePr>
              <a:graphicFrameLocks noChangeAspect="1"/>
            </p:cNvGraphicFramePr>
            <p:nvPr/>
          </p:nvGraphicFramePr>
          <p:xfrm>
            <a:off x="2874" y="202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1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2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4" name="Text Box 55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sp>
        <p:nvSpPr>
          <p:cNvPr id="246840" name="Text Box 56"/>
          <p:cNvSpPr txBox="1">
            <a:spLocks noChangeArrowheads="1"/>
          </p:cNvSpPr>
          <p:nvPr/>
        </p:nvSpPr>
        <p:spPr bwMode="auto">
          <a:xfrm>
            <a:off x="1046163" y="4262438"/>
            <a:ext cx="7243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solidFill>
                  <a:srgbClr val="FF3300"/>
                </a:solidFill>
              </a:rPr>
              <a:t>when the counter reaches 6 </a:t>
            </a:r>
            <a:r>
              <a:rPr lang="en-US" sz="2800">
                <a:solidFill>
                  <a:srgbClr val="FF3300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FF3300"/>
                </a:solidFill>
              </a:rPr>
              <a:t> C=1, B=1, A=0</a:t>
            </a:r>
          </a:p>
        </p:txBody>
      </p:sp>
      <p:sp>
        <p:nvSpPr>
          <p:cNvPr id="246841" name="Text Box 57"/>
          <p:cNvSpPr txBox="1">
            <a:spLocks noChangeArrowheads="1"/>
          </p:cNvSpPr>
          <p:nvPr/>
        </p:nvSpPr>
        <p:spPr bwMode="auto">
          <a:xfrm>
            <a:off x="636588" y="4826000"/>
            <a:ext cx="797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009900"/>
                </a:solidFill>
              </a:rPr>
              <a:t>And  we want to clear the counter when the counter reaches 6</a:t>
            </a:r>
          </a:p>
        </p:txBody>
      </p:sp>
      <p:sp>
        <p:nvSpPr>
          <p:cNvPr id="19477" name="Rectangle 60"/>
          <p:cNvSpPr>
            <a:spLocks noGrp="1" noChangeArrowheads="1"/>
          </p:cNvSpPr>
          <p:nvPr>
            <p:ph type="title"/>
          </p:nvPr>
        </p:nvSpPr>
        <p:spPr>
          <a:xfrm>
            <a:off x="1187450" y="908050"/>
            <a:ext cx="6553200" cy="546100"/>
          </a:xfrm>
          <a:noFill/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786DCB"/>
                </a:solidFill>
              </a:rPr>
              <a:t>Building a MOD 6 Counter</a:t>
            </a:r>
            <a:endParaRPr lang="en-US" sz="3200" b="1" smtClean="0">
              <a:solidFill>
                <a:srgbClr val="786DCB"/>
              </a:solidFill>
            </a:endParaRPr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1509713" y="1731963"/>
            <a:ext cx="3778250" cy="488950"/>
            <a:chOff x="951" y="1091"/>
            <a:chExt cx="2380" cy="308"/>
          </a:xfrm>
        </p:grpSpPr>
        <p:sp>
          <p:nvSpPr>
            <p:cNvPr id="19479" name="Line 61"/>
            <p:cNvSpPr>
              <a:spLocks noChangeShapeType="1"/>
            </p:cNvSpPr>
            <p:nvPr/>
          </p:nvSpPr>
          <p:spPr bwMode="auto">
            <a:xfrm flipH="1">
              <a:off x="1088" y="1399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0" name="Text Box 62"/>
            <p:cNvSpPr txBox="1">
              <a:spLocks noChangeArrowheads="1"/>
            </p:cNvSpPr>
            <p:nvPr/>
          </p:nvSpPr>
          <p:spPr bwMode="auto">
            <a:xfrm>
              <a:off x="951" y="1106"/>
              <a:ext cx="2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9481" name="Text Box 63"/>
            <p:cNvSpPr txBox="1">
              <a:spLocks noChangeArrowheads="1"/>
            </p:cNvSpPr>
            <p:nvPr/>
          </p:nvSpPr>
          <p:spPr bwMode="auto">
            <a:xfrm>
              <a:off x="2041" y="1091"/>
              <a:ext cx="2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9482" name="Text Box 64"/>
            <p:cNvSpPr txBox="1">
              <a:spLocks noChangeArrowheads="1"/>
            </p:cNvSpPr>
            <p:nvPr/>
          </p:nvSpPr>
          <p:spPr bwMode="auto">
            <a:xfrm>
              <a:off x="3103" y="1102"/>
              <a:ext cx="2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400">
                  <a:solidFill>
                    <a:srgbClr val="FF33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7" grpId="0"/>
      <p:bldP spid="246840" grpId="0"/>
      <p:bldP spid="2468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204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55397-706C-42A3-AE74-D3FC6EB3D367}" type="slidenum">
              <a:rPr lang="en-GB" smtClean="0"/>
              <a:pPr/>
              <a:t>38</a:t>
            </a:fld>
            <a:endParaRPr lang="en-GB" sz="1400" smtClean="0"/>
          </a:p>
        </p:txBody>
      </p:sp>
      <p:sp>
        <p:nvSpPr>
          <p:cNvPr id="20487" name="Line 2"/>
          <p:cNvSpPr>
            <a:spLocks noChangeShapeType="1"/>
          </p:cNvSpPr>
          <p:nvPr/>
        </p:nvSpPr>
        <p:spPr bwMode="auto">
          <a:xfrm>
            <a:off x="70088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88" name="Line 3"/>
          <p:cNvSpPr>
            <a:spLocks noChangeShapeType="1"/>
          </p:cNvSpPr>
          <p:nvPr/>
        </p:nvSpPr>
        <p:spPr bwMode="auto">
          <a:xfrm flipV="1">
            <a:off x="71612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89" name="Line 4"/>
          <p:cNvSpPr>
            <a:spLocks noChangeShapeType="1"/>
          </p:cNvSpPr>
          <p:nvPr/>
        </p:nvSpPr>
        <p:spPr bwMode="auto">
          <a:xfrm>
            <a:off x="7161213" y="25225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0" name="Line 5"/>
          <p:cNvSpPr>
            <a:spLocks noChangeShapeType="1"/>
          </p:cNvSpPr>
          <p:nvPr/>
        </p:nvSpPr>
        <p:spPr bwMode="auto">
          <a:xfrm>
            <a:off x="73136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1" name="Line 6"/>
          <p:cNvSpPr>
            <a:spLocks noChangeShapeType="1"/>
          </p:cNvSpPr>
          <p:nvPr/>
        </p:nvSpPr>
        <p:spPr bwMode="auto">
          <a:xfrm>
            <a:off x="73136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2" name="Line 7"/>
          <p:cNvSpPr>
            <a:spLocks noChangeShapeType="1"/>
          </p:cNvSpPr>
          <p:nvPr/>
        </p:nvSpPr>
        <p:spPr bwMode="auto">
          <a:xfrm flipV="1">
            <a:off x="74660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3" name="Line 8"/>
          <p:cNvSpPr>
            <a:spLocks noChangeShapeType="1"/>
          </p:cNvSpPr>
          <p:nvPr/>
        </p:nvSpPr>
        <p:spPr bwMode="auto">
          <a:xfrm>
            <a:off x="7466013" y="25225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4" name="Line 9"/>
          <p:cNvSpPr>
            <a:spLocks noChangeShapeType="1"/>
          </p:cNvSpPr>
          <p:nvPr/>
        </p:nvSpPr>
        <p:spPr bwMode="auto">
          <a:xfrm>
            <a:off x="76184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5" name="Line 10"/>
          <p:cNvSpPr>
            <a:spLocks noChangeShapeType="1"/>
          </p:cNvSpPr>
          <p:nvPr/>
        </p:nvSpPr>
        <p:spPr bwMode="auto">
          <a:xfrm>
            <a:off x="76184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0496" name="Group 12"/>
          <p:cNvGrpSpPr>
            <a:grpSpLocks/>
          </p:cNvGrpSpPr>
          <p:nvPr/>
        </p:nvGrpSpPr>
        <p:grpSpPr bwMode="auto">
          <a:xfrm>
            <a:off x="1979613" y="1989138"/>
            <a:ext cx="4953000" cy="1600200"/>
            <a:chOff x="720" y="1440"/>
            <a:chExt cx="3120" cy="1008"/>
          </a:xfrm>
        </p:grpSpPr>
        <p:sp>
          <p:nvSpPr>
            <p:cNvPr id="20508" name="Rectangle 13"/>
            <p:cNvSpPr>
              <a:spLocks noChangeArrowheads="1"/>
            </p:cNvSpPr>
            <p:nvPr/>
          </p:nvSpPr>
          <p:spPr bwMode="auto">
            <a:xfrm>
              <a:off x="2832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14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AutoShape 15"/>
            <p:cNvSpPr>
              <a:spLocks noChangeArrowheads="1"/>
            </p:cNvSpPr>
            <p:nvPr/>
          </p:nvSpPr>
          <p:spPr bwMode="auto">
            <a:xfrm rot="-5514269">
              <a:off x="3360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Text Box 16"/>
            <p:cNvSpPr txBox="1">
              <a:spLocks noChangeArrowheads="1"/>
            </p:cNvSpPr>
            <p:nvPr/>
          </p:nvSpPr>
          <p:spPr bwMode="auto">
            <a:xfrm>
              <a:off x="3264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0512" name="Text Box 17"/>
            <p:cNvSpPr txBox="1">
              <a:spLocks noChangeArrowheads="1"/>
            </p:cNvSpPr>
            <p:nvPr/>
          </p:nvSpPr>
          <p:spPr bwMode="auto">
            <a:xfrm>
              <a:off x="3264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0513" name="Text Box 18"/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20514" name="Line 19"/>
            <p:cNvSpPr>
              <a:spLocks noChangeShapeType="1"/>
            </p:cNvSpPr>
            <p:nvPr/>
          </p:nvSpPr>
          <p:spPr bwMode="auto">
            <a:xfrm flipH="1">
              <a:off x="26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15" name="Line 20"/>
            <p:cNvSpPr>
              <a:spLocks noChangeShapeType="1"/>
            </p:cNvSpPr>
            <p:nvPr/>
          </p:nvSpPr>
          <p:spPr bwMode="auto">
            <a:xfrm>
              <a:off x="264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16" name="Line 21"/>
            <p:cNvSpPr>
              <a:spLocks noChangeShapeType="1"/>
            </p:cNvSpPr>
            <p:nvPr/>
          </p:nvSpPr>
          <p:spPr bwMode="auto">
            <a:xfrm flipH="1">
              <a:off x="249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17" name="Line 22"/>
            <p:cNvSpPr>
              <a:spLocks noChangeShapeType="1"/>
            </p:cNvSpPr>
            <p:nvPr/>
          </p:nvSpPr>
          <p:spPr bwMode="auto">
            <a:xfrm>
              <a:off x="345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18" name="Line 23"/>
            <p:cNvSpPr>
              <a:spLocks noChangeShapeType="1"/>
            </p:cNvSpPr>
            <p:nvPr/>
          </p:nvSpPr>
          <p:spPr bwMode="auto">
            <a:xfrm>
              <a:off x="345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19" name="Line 24"/>
            <p:cNvSpPr>
              <a:spLocks noChangeShapeType="1"/>
            </p:cNvSpPr>
            <p:nvPr/>
          </p:nvSpPr>
          <p:spPr bwMode="auto">
            <a:xfrm>
              <a:off x="3552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20" name="Text Box 25"/>
            <p:cNvSpPr txBox="1">
              <a:spLocks noChangeArrowheads="1"/>
            </p:cNvSpPr>
            <p:nvPr/>
          </p:nvSpPr>
          <p:spPr bwMode="auto">
            <a:xfrm>
              <a:off x="2976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pSp>
          <p:nvGrpSpPr>
            <p:cNvPr id="20521" name="Group 26"/>
            <p:cNvGrpSpPr>
              <a:grpSpLocks/>
            </p:cNvGrpSpPr>
            <p:nvPr/>
          </p:nvGrpSpPr>
          <p:grpSpPr bwMode="auto">
            <a:xfrm>
              <a:off x="720" y="1440"/>
              <a:ext cx="720" cy="912"/>
              <a:chOff x="3072" y="1680"/>
              <a:chExt cx="720" cy="912"/>
            </a:xfrm>
          </p:grpSpPr>
          <p:sp>
            <p:nvSpPr>
              <p:cNvPr id="20542" name="Rectangle 27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3" name="Oval 28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4" name="AutoShape 29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22" name="Text Box 30"/>
            <p:cNvSpPr txBox="1">
              <a:spLocks noChangeArrowheads="1"/>
            </p:cNvSpPr>
            <p:nvPr/>
          </p:nvSpPr>
          <p:spPr bwMode="auto">
            <a:xfrm>
              <a:off x="115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0523" name="Text Box 31"/>
            <p:cNvSpPr txBox="1">
              <a:spLocks noChangeArrowheads="1"/>
            </p:cNvSpPr>
            <p:nvPr/>
          </p:nvSpPr>
          <p:spPr bwMode="auto">
            <a:xfrm>
              <a:off x="1152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0524" name="Text Box 32"/>
            <p:cNvSpPr txBox="1">
              <a:spLocks noChangeArrowheads="1"/>
            </p:cNvSpPr>
            <p:nvPr/>
          </p:nvSpPr>
          <p:spPr bwMode="auto">
            <a:xfrm>
              <a:off x="720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20525" name="Text Box 33"/>
            <p:cNvSpPr txBox="1">
              <a:spLocks noChangeArrowheads="1"/>
            </p:cNvSpPr>
            <p:nvPr/>
          </p:nvSpPr>
          <p:spPr bwMode="auto">
            <a:xfrm>
              <a:off x="864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0526" name="Rectangle 34"/>
            <p:cNvSpPr>
              <a:spLocks noChangeArrowheads="1"/>
            </p:cNvSpPr>
            <p:nvPr/>
          </p:nvSpPr>
          <p:spPr bwMode="auto">
            <a:xfrm>
              <a:off x="1776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Oval 35"/>
            <p:cNvSpPr>
              <a:spLocks noChangeArrowheads="1"/>
            </p:cNvSpPr>
            <p:nvPr/>
          </p:nvSpPr>
          <p:spPr bwMode="auto">
            <a:xfrm>
              <a:off x="2400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AutoShape 36"/>
            <p:cNvSpPr>
              <a:spLocks noChangeArrowheads="1"/>
            </p:cNvSpPr>
            <p:nvPr/>
          </p:nvSpPr>
          <p:spPr bwMode="auto">
            <a:xfrm rot="-5514269">
              <a:off x="2304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Text Box 37"/>
            <p:cNvSpPr txBox="1">
              <a:spLocks noChangeArrowheads="1"/>
            </p:cNvSpPr>
            <p:nvPr/>
          </p:nvSpPr>
          <p:spPr bwMode="auto">
            <a:xfrm>
              <a:off x="2208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0530" name="Text Box 38"/>
            <p:cNvSpPr txBox="1">
              <a:spLocks noChangeArrowheads="1"/>
            </p:cNvSpPr>
            <p:nvPr/>
          </p:nvSpPr>
          <p:spPr bwMode="auto">
            <a:xfrm>
              <a:off x="220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0531" name="Text Box 39"/>
            <p:cNvSpPr txBox="1">
              <a:spLocks noChangeArrowheads="1"/>
            </p:cNvSpPr>
            <p:nvPr/>
          </p:nvSpPr>
          <p:spPr bwMode="auto">
            <a:xfrm>
              <a:off x="1776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sp>
          <p:nvSpPr>
            <p:cNvPr id="20532" name="Line 40"/>
            <p:cNvSpPr>
              <a:spLocks noChangeShapeType="1"/>
            </p:cNvSpPr>
            <p:nvPr/>
          </p:nvSpPr>
          <p:spPr bwMode="auto">
            <a:xfrm flipH="1">
              <a:off x="158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33" name="Line 41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34" name="Line 42"/>
            <p:cNvSpPr>
              <a:spLocks noChangeShapeType="1"/>
            </p:cNvSpPr>
            <p:nvPr/>
          </p:nvSpPr>
          <p:spPr bwMode="auto">
            <a:xfrm flipH="1">
              <a:off x="144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35" name="Text Box 43"/>
            <p:cNvSpPr txBox="1">
              <a:spLocks noChangeArrowheads="1"/>
            </p:cNvSpPr>
            <p:nvPr/>
          </p:nvSpPr>
          <p:spPr bwMode="auto">
            <a:xfrm>
              <a:off x="1920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0536" name="Text Box 44"/>
            <p:cNvSpPr txBox="1">
              <a:spLocks noChangeArrowheads="1"/>
            </p:cNvSpPr>
            <p:nvPr/>
          </p:nvSpPr>
          <p:spPr bwMode="auto">
            <a:xfrm>
              <a:off x="816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0537" name="Text Box 45"/>
            <p:cNvSpPr txBox="1">
              <a:spLocks noChangeArrowheads="1"/>
            </p:cNvSpPr>
            <p:nvPr/>
          </p:nvSpPr>
          <p:spPr bwMode="auto">
            <a:xfrm>
              <a:off x="1872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0538" name="Text Box 46"/>
            <p:cNvSpPr txBox="1">
              <a:spLocks noChangeArrowheads="1"/>
            </p:cNvSpPr>
            <p:nvPr/>
          </p:nvSpPr>
          <p:spPr bwMode="auto">
            <a:xfrm>
              <a:off x="2928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0539" name="Oval 47"/>
            <p:cNvSpPr>
              <a:spLocks noChangeArrowheads="1"/>
            </p:cNvSpPr>
            <p:nvPr/>
          </p:nvSpPr>
          <p:spPr bwMode="auto">
            <a:xfrm>
              <a:off x="96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Oval 48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" name="Oval 49"/>
            <p:cNvSpPr>
              <a:spLocks noChangeArrowheads="1"/>
            </p:cNvSpPr>
            <p:nvPr/>
          </p:nvSpPr>
          <p:spPr bwMode="auto">
            <a:xfrm>
              <a:off x="312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482" name="Object 50"/>
            <p:cNvGraphicFramePr>
              <a:graphicFrameLocks noChangeAspect="1"/>
            </p:cNvGraphicFramePr>
            <p:nvPr/>
          </p:nvGraphicFramePr>
          <p:xfrm>
            <a:off x="793" y="2063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3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63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3" name="Object 51"/>
            <p:cNvGraphicFramePr>
              <a:graphicFrameLocks noChangeAspect="1"/>
            </p:cNvGraphicFramePr>
            <p:nvPr/>
          </p:nvGraphicFramePr>
          <p:xfrm>
            <a:off x="1837" y="2024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4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024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4" name="Object 52"/>
            <p:cNvGraphicFramePr>
              <a:graphicFrameLocks noChangeAspect="1"/>
            </p:cNvGraphicFramePr>
            <p:nvPr/>
          </p:nvGraphicFramePr>
          <p:xfrm>
            <a:off x="2874" y="202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5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2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7" name="Text Box 53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sp>
        <p:nvSpPr>
          <p:cNvPr id="360503" name="Text Box 55"/>
          <p:cNvSpPr txBox="1">
            <a:spLocks noChangeArrowheads="1"/>
          </p:cNvSpPr>
          <p:nvPr/>
        </p:nvSpPr>
        <p:spPr bwMode="auto">
          <a:xfrm>
            <a:off x="1103313" y="4694238"/>
            <a:ext cx="74501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009900"/>
                </a:solidFill>
              </a:rPr>
              <a:t>i.e. we need to build a circuit that will produce a ‘</a:t>
            </a:r>
            <a:r>
              <a:rPr lang="en-US" sz="2400" b="1">
                <a:solidFill>
                  <a:srgbClr val="FF3300"/>
                </a:solidFill>
              </a:rPr>
              <a:t>0</a:t>
            </a:r>
            <a:r>
              <a:rPr lang="en-US" sz="2400">
                <a:solidFill>
                  <a:srgbClr val="009900"/>
                </a:solidFill>
              </a:rPr>
              <a:t>’ when C=B=1. </a:t>
            </a:r>
          </a:p>
        </p:txBody>
      </p:sp>
      <p:sp>
        <p:nvSpPr>
          <p:cNvPr id="20499" name="Rectangle 57"/>
          <p:cNvSpPr>
            <a:spLocks noGrp="1" noChangeArrowheads="1"/>
          </p:cNvSpPr>
          <p:nvPr>
            <p:ph type="title"/>
          </p:nvPr>
        </p:nvSpPr>
        <p:spPr>
          <a:xfrm>
            <a:off x="1187450" y="908050"/>
            <a:ext cx="6553200" cy="546100"/>
          </a:xfrm>
          <a:noFill/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786DCB"/>
                </a:solidFill>
              </a:rPr>
              <a:t>Building a MOD 6 Counter</a:t>
            </a:r>
            <a:endParaRPr lang="en-US" sz="3200" b="1" smtClean="0">
              <a:solidFill>
                <a:srgbClr val="786DCB"/>
              </a:solidFill>
            </a:endParaRPr>
          </a:p>
        </p:txBody>
      </p:sp>
      <p:sp>
        <p:nvSpPr>
          <p:cNvPr id="360506" name="Text Box 58"/>
          <p:cNvSpPr txBox="1">
            <a:spLocks noChangeArrowheads="1"/>
          </p:cNvSpPr>
          <p:nvPr/>
        </p:nvSpPr>
        <p:spPr bwMode="auto">
          <a:xfrm>
            <a:off x="1063625" y="3756025"/>
            <a:ext cx="7434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980000"/>
                </a:solidFill>
              </a:rPr>
              <a:t>The “CLR” input is active LOW, we need to produce a ‘</a:t>
            </a:r>
            <a:r>
              <a:rPr lang="en-US" sz="2400" b="1">
                <a:solidFill>
                  <a:srgbClr val="FF3300"/>
                </a:solidFill>
              </a:rPr>
              <a:t>0</a:t>
            </a:r>
            <a:r>
              <a:rPr lang="en-US" sz="2400">
                <a:solidFill>
                  <a:srgbClr val="980000"/>
                </a:solidFill>
              </a:rPr>
              <a:t>’ when the counter reaches 6, in order to reset the counter.</a:t>
            </a:r>
          </a:p>
        </p:txBody>
      </p:sp>
      <p:sp>
        <p:nvSpPr>
          <p:cNvPr id="360507" name="AutoShape 59"/>
          <p:cNvSpPr>
            <a:spLocks noChangeArrowheads="1"/>
          </p:cNvSpPr>
          <p:nvPr/>
        </p:nvSpPr>
        <p:spPr bwMode="auto">
          <a:xfrm>
            <a:off x="4660900" y="5167313"/>
            <a:ext cx="1071563" cy="623887"/>
          </a:xfrm>
          <a:prstGeom prst="cloudCallout">
            <a:avLst>
              <a:gd name="adj1" fmla="val -73556"/>
              <a:gd name="adj2" fmla="val -520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b="1">
                <a:solidFill>
                  <a:srgbClr val="0C0B0A"/>
                </a:solidFill>
              </a:rPr>
              <a:t>How?</a:t>
            </a:r>
          </a:p>
        </p:txBody>
      </p:sp>
      <p:sp>
        <p:nvSpPr>
          <p:cNvPr id="20502" name="Oval 60"/>
          <p:cNvSpPr>
            <a:spLocks noChangeArrowheads="1"/>
          </p:cNvSpPr>
          <p:nvPr/>
        </p:nvSpPr>
        <p:spPr bwMode="auto">
          <a:xfrm>
            <a:off x="1403350" y="3141663"/>
            <a:ext cx="5616575" cy="503237"/>
          </a:xfrm>
          <a:prstGeom prst="ellipse">
            <a:avLst/>
          </a:prstGeom>
          <a:noFill/>
          <a:ln w="9525" algn="ctr">
            <a:solidFill>
              <a:srgbClr val="B7214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03" name="Group 61"/>
          <p:cNvGrpSpPr>
            <a:grpSpLocks/>
          </p:cNvGrpSpPr>
          <p:nvPr/>
        </p:nvGrpSpPr>
        <p:grpSpPr bwMode="auto">
          <a:xfrm>
            <a:off x="1509713" y="1731963"/>
            <a:ext cx="3778250" cy="488950"/>
            <a:chOff x="951" y="1091"/>
            <a:chExt cx="2380" cy="308"/>
          </a:xfrm>
        </p:grpSpPr>
        <p:sp>
          <p:nvSpPr>
            <p:cNvPr id="20504" name="Line 62"/>
            <p:cNvSpPr>
              <a:spLocks noChangeShapeType="1"/>
            </p:cNvSpPr>
            <p:nvPr/>
          </p:nvSpPr>
          <p:spPr bwMode="auto">
            <a:xfrm flipH="1">
              <a:off x="1088" y="1399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05" name="Text Box 63"/>
            <p:cNvSpPr txBox="1">
              <a:spLocks noChangeArrowheads="1"/>
            </p:cNvSpPr>
            <p:nvPr/>
          </p:nvSpPr>
          <p:spPr bwMode="auto">
            <a:xfrm>
              <a:off x="951" y="1106"/>
              <a:ext cx="2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0506" name="Text Box 64"/>
            <p:cNvSpPr txBox="1">
              <a:spLocks noChangeArrowheads="1"/>
            </p:cNvSpPr>
            <p:nvPr/>
          </p:nvSpPr>
          <p:spPr bwMode="auto">
            <a:xfrm>
              <a:off x="2041" y="1091"/>
              <a:ext cx="2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0507" name="Text Box 65"/>
            <p:cNvSpPr txBox="1">
              <a:spLocks noChangeArrowheads="1"/>
            </p:cNvSpPr>
            <p:nvPr/>
          </p:nvSpPr>
          <p:spPr bwMode="auto">
            <a:xfrm>
              <a:off x="3103" y="1102"/>
              <a:ext cx="2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400">
                  <a:solidFill>
                    <a:srgbClr val="FF33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503" grpId="0"/>
      <p:bldP spid="360506" grpId="0"/>
      <p:bldP spid="36050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215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290D1C-1514-4C97-81E4-DA7C28E0F2FE}" type="slidenum">
              <a:rPr lang="en-GB" smtClean="0"/>
              <a:pPr/>
              <a:t>39</a:t>
            </a:fld>
            <a:endParaRPr lang="en-GB" sz="1400" smtClean="0"/>
          </a:p>
        </p:txBody>
      </p:sp>
      <p:sp>
        <p:nvSpPr>
          <p:cNvPr id="21511" name="Line 2"/>
          <p:cNvSpPr>
            <a:spLocks noChangeShapeType="1"/>
          </p:cNvSpPr>
          <p:nvPr/>
        </p:nvSpPr>
        <p:spPr bwMode="auto">
          <a:xfrm>
            <a:off x="70088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1512" name="Line 3"/>
          <p:cNvSpPr>
            <a:spLocks noChangeShapeType="1"/>
          </p:cNvSpPr>
          <p:nvPr/>
        </p:nvSpPr>
        <p:spPr bwMode="auto">
          <a:xfrm flipV="1">
            <a:off x="71612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1513" name="Line 4"/>
          <p:cNvSpPr>
            <a:spLocks noChangeShapeType="1"/>
          </p:cNvSpPr>
          <p:nvPr/>
        </p:nvSpPr>
        <p:spPr bwMode="auto">
          <a:xfrm>
            <a:off x="7161213" y="25225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1514" name="Line 5"/>
          <p:cNvSpPr>
            <a:spLocks noChangeShapeType="1"/>
          </p:cNvSpPr>
          <p:nvPr/>
        </p:nvSpPr>
        <p:spPr bwMode="auto">
          <a:xfrm>
            <a:off x="73136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1515" name="Line 6"/>
          <p:cNvSpPr>
            <a:spLocks noChangeShapeType="1"/>
          </p:cNvSpPr>
          <p:nvPr/>
        </p:nvSpPr>
        <p:spPr bwMode="auto">
          <a:xfrm>
            <a:off x="73136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1516" name="Line 7"/>
          <p:cNvSpPr>
            <a:spLocks noChangeShapeType="1"/>
          </p:cNvSpPr>
          <p:nvPr/>
        </p:nvSpPr>
        <p:spPr bwMode="auto">
          <a:xfrm flipV="1">
            <a:off x="74660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1517" name="Line 8"/>
          <p:cNvSpPr>
            <a:spLocks noChangeShapeType="1"/>
          </p:cNvSpPr>
          <p:nvPr/>
        </p:nvSpPr>
        <p:spPr bwMode="auto">
          <a:xfrm>
            <a:off x="7466013" y="25225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1518" name="Line 9"/>
          <p:cNvSpPr>
            <a:spLocks noChangeShapeType="1"/>
          </p:cNvSpPr>
          <p:nvPr/>
        </p:nvSpPr>
        <p:spPr bwMode="auto">
          <a:xfrm>
            <a:off x="7618413" y="2522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1519" name="Line 10"/>
          <p:cNvSpPr>
            <a:spLocks noChangeShapeType="1"/>
          </p:cNvSpPr>
          <p:nvPr/>
        </p:nvSpPr>
        <p:spPr bwMode="auto">
          <a:xfrm>
            <a:off x="7618413" y="27511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1520" name="Group 11"/>
          <p:cNvGrpSpPr>
            <a:grpSpLocks/>
          </p:cNvGrpSpPr>
          <p:nvPr/>
        </p:nvGrpSpPr>
        <p:grpSpPr bwMode="auto">
          <a:xfrm>
            <a:off x="1979613" y="1989138"/>
            <a:ext cx="4953000" cy="1600200"/>
            <a:chOff x="720" y="1440"/>
            <a:chExt cx="3120" cy="1008"/>
          </a:xfrm>
        </p:grpSpPr>
        <p:sp>
          <p:nvSpPr>
            <p:cNvPr id="21531" name="Rectangle 12"/>
            <p:cNvSpPr>
              <a:spLocks noChangeArrowheads="1"/>
            </p:cNvSpPr>
            <p:nvPr/>
          </p:nvSpPr>
          <p:spPr bwMode="auto">
            <a:xfrm>
              <a:off x="2832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Oval 13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AutoShape 14"/>
            <p:cNvSpPr>
              <a:spLocks noChangeArrowheads="1"/>
            </p:cNvSpPr>
            <p:nvPr/>
          </p:nvSpPr>
          <p:spPr bwMode="auto">
            <a:xfrm rot="-5514269">
              <a:off x="3360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Text Box 15"/>
            <p:cNvSpPr txBox="1">
              <a:spLocks noChangeArrowheads="1"/>
            </p:cNvSpPr>
            <p:nvPr/>
          </p:nvSpPr>
          <p:spPr bwMode="auto">
            <a:xfrm>
              <a:off x="3264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1535" name="Text Box 16"/>
            <p:cNvSpPr txBox="1">
              <a:spLocks noChangeArrowheads="1"/>
            </p:cNvSpPr>
            <p:nvPr/>
          </p:nvSpPr>
          <p:spPr bwMode="auto">
            <a:xfrm>
              <a:off x="3264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1536" name="Text Box 17"/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21537" name="Line 18"/>
            <p:cNvSpPr>
              <a:spLocks noChangeShapeType="1"/>
            </p:cNvSpPr>
            <p:nvPr/>
          </p:nvSpPr>
          <p:spPr bwMode="auto">
            <a:xfrm flipH="1">
              <a:off x="26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8" name="Line 19"/>
            <p:cNvSpPr>
              <a:spLocks noChangeShapeType="1"/>
            </p:cNvSpPr>
            <p:nvPr/>
          </p:nvSpPr>
          <p:spPr bwMode="auto">
            <a:xfrm>
              <a:off x="264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9" name="Line 20"/>
            <p:cNvSpPr>
              <a:spLocks noChangeShapeType="1"/>
            </p:cNvSpPr>
            <p:nvPr/>
          </p:nvSpPr>
          <p:spPr bwMode="auto">
            <a:xfrm flipH="1">
              <a:off x="249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40" name="Line 21"/>
            <p:cNvSpPr>
              <a:spLocks noChangeShapeType="1"/>
            </p:cNvSpPr>
            <p:nvPr/>
          </p:nvSpPr>
          <p:spPr bwMode="auto">
            <a:xfrm>
              <a:off x="345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41" name="Line 22"/>
            <p:cNvSpPr>
              <a:spLocks noChangeShapeType="1"/>
            </p:cNvSpPr>
            <p:nvPr/>
          </p:nvSpPr>
          <p:spPr bwMode="auto">
            <a:xfrm>
              <a:off x="345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42" name="Line 23"/>
            <p:cNvSpPr>
              <a:spLocks noChangeShapeType="1"/>
            </p:cNvSpPr>
            <p:nvPr/>
          </p:nvSpPr>
          <p:spPr bwMode="auto">
            <a:xfrm>
              <a:off x="3552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43" name="Text Box 24"/>
            <p:cNvSpPr txBox="1">
              <a:spLocks noChangeArrowheads="1"/>
            </p:cNvSpPr>
            <p:nvPr/>
          </p:nvSpPr>
          <p:spPr bwMode="auto">
            <a:xfrm>
              <a:off x="2976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pSp>
          <p:nvGrpSpPr>
            <p:cNvPr id="21544" name="Group 25"/>
            <p:cNvGrpSpPr>
              <a:grpSpLocks/>
            </p:cNvGrpSpPr>
            <p:nvPr/>
          </p:nvGrpSpPr>
          <p:grpSpPr bwMode="auto">
            <a:xfrm>
              <a:off x="720" y="1440"/>
              <a:ext cx="720" cy="912"/>
              <a:chOff x="3072" y="1680"/>
              <a:chExt cx="720" cy="912"/>
            </a:xfrm>
          </p:grpSpPr>
          <p:sp>
            <p:nvSpPr>
              <p:cNvPr id="21565" name="Rectangle 26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Oval 27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AutoShape 28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45" name="Text Box 29"/>
            <p:cNvSpPr txBox="1">
              <a:spLocks noChangeArrowheads="1"/>
            </p:cNvSpPr>
            <p:nvPr/>
          </p:nvSpPr>
          <p:spPr bwMode="auto">
            <a:xfrm>
              <a:off x="115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1546" name="Text Box 30"/>
            <p:cNvSpPr txBox="1">
              <a:spLocks noChangeArrowheads="1"/>
            </p:cNvSpPr>
            <p:nvPr/>
          </p:nvSpPr>
          <p:spPr bwMode="auto">
            <a:xfrm>
              <a:off x="1152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1547" name="Text Box 31"/>
            <p:cNvSpPr txBox="1">
              <a:spLocks noChangeArrowheads="1"/>
            </p:cNvSpPr>
            <p:nvPr/>
          </p:nvSpPr>
          <p:spPr bwMode="auto">
            <a:xfrm>
              <a:off x="720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21548" name="Text Box 32"/>
            <p:cNvSpPr txBox="1">
              <a:spLocks noChangeArrowheads="1"/>
            </p:cNvSpPr>
            <p:nvPr/>
          </p:nvSpPr>
          <p:spPr bwMode="auto">
            <a:xfrm>
              <a:off x="864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1549" name="Rectangle 33"/>
            <p:cNvSpPr>
              <a:spLocks noChangeArrowheads="1"/>
            </p:cNvSpPr>
            <p:nvPr/>
          </p:nvSpPr>
          <p:spPr bwMode="auto">
            <a:xfrm>
              <a:off x="1776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Oval 34"/>
            <p:cNvSpPr>
              <a:spLocks noChangeArrowheads="1"/>
            </p:cNvSpPr>
            <p:nvPr/>
          </p:nvSpPr>
          <p:spPr bwMode="auto">
            <a:xfrm>
              <a:off x="2400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AutoShape 35"/>
            <p:cNvSpPr>
              <a:spLocks noChangeArrowheads="1"/>
            </p:cNvSpPr>
            <p:nvPr/>
          </p:nvSpPr>
          <p:spPr bwMode="auto">
            <a:xfrm rot="-5514269">
              <a:off x="2304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2" name="Text Box 36"/>
            <p:cNvSpPr txBox="1">
              <a:spLocks noChangeArrowheads="1"/>
            </p:cNvSpPr>
            <p:nvPr/>
          </p:nvSpPr>
          <p:spPr bwMode="auto">
            <a:xfrm>
              <a:off x="2208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1553" name="Text Box 37"/>
            <p:cNvSpPr txBox="1">
              <a:spLocks noChangeArrowheads="1"/>
            </p:cNvSpPr>
            <p:nvPr/>
          </p:nvSpPr>
          <p:spPr bwMode="auto">
            <a:xfrm>
              <a:off x="220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1554" name="Text Box 38"/>
            <p:cNvSpPr txBox="1">
              <a:spLocks noChangeArrowheads="1"/>
            </p:cNvSpPr>
            <p:nvPr/>
          </p:nvSpPr>
          <p:spPr bwMode="auto">
            <a:xfrm>
              <a:off x="1776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sp>
          <p:nvSpPr>
            <p:cNvPr id="21555" name="Line 39"/>
            <p:cNvSpPr>
              <a:spLocks noChangeShapeType="1"/>
            </p:cNvSpPr>
            <p:nvPr/>
          </p:nvSpPr>
          <p:spPr bwMode="auto">
            <a:xfrm flipH="1">
              <a:off x="158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56" name="Line 40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57" name="Line 41"/>
            <p:cNvSpPr>
              <a:spLocks noChangeShapeType="1"/>
            </p:cNvSpPr>
            <p:nvPr/>
          </p:nvSpPr>
          <p:spPr bwMode="auto">
            <a:xfrm flipH="1">
              <a:off x="144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58" name="Text Box 42"/>
            <p:cNvSpPr txBox="1">
              <a:spLocks noChangeArrowheads="1"/>
            </p:cNvSpPr>
            <p:nvPr/>
          </p:nvSpPr>
          <p:spPr bwMode="auto">
            <a:xfrm>
              <a:off x="1920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1559" name="Text Box 43"/>
            <p:cNvSpPr txBox="1">
              <a:spLocks noChangeArrowheads="1"/>
            </p:cNvSpPr>
            <p:nvPr/>
          </p:nvSpPr>
          <p:spPr bwMode="auto">
            <a:xfrm>
              <a:off x="816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1560" name="Text Box 44"/>
            <p:cNvSpPr txBox="1">
              <a:spLocks noChangeArrowheads="1"/>
            </p:cNvSpPr>
            <p:nvPr/>
          </p:nvSpPr>
          <p:spPr bwMode="auto">
            <a:xfrm>
              <a:off x="1872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1561" name="Text Box 45"/>
            <p:cNvSpPr txBox="1">
              <a:spLocks noChangeArrowheads="1"/>
            </p:cNvSpPr>
            <p:nvPr/>
          </p:nvSpPr>
          <p:spPr bwMode="auto">
            <a:xfrm>
              <a:off x="2928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1562" name="Oval 46"/>
            <p:cNvSpPr>
              <a:spLocks noChangeArrowheads="1"/>
            </p:cNvSpPr>
            <p:nvPr/>
          </p:nvSpPr>
          <p:spPr bwMode="auto">
            <a:xfrm>
              <a:off x="96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Oval 47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4" name="Oval 48"/>
            <p:cNvSpPr>
              <a:spLocks noChangeArrowheads="1"/>
            </p:cNvSpPr>
            <p:nvPr/>
          </p:nvSpPr>
          <p:spPr bwMode="auto">
            <a:xfrm>
              <a:off x="312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506" name="Object 49"/>
            <p:cNvGraphicFramePr>
              <a:graphicFrameLocks noChangeAspect="1"/>
            </p:cNvGraphicFramePr>
            <p:nvPr/>
          </p:nvGraphicFramePr>
          <p:xfrm>
            <a:off x="793" y="2063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7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63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7" name="Object 50"/>
            <p:cNvGraphicFramePr>
              <a:graphicFrameLocks noChangeAspect="1"/>
            </p:cNvGraphicFramePr>
            <p:nvPr/>
          </p:nvGraphicFramePr>
          <p:xfrm>
            <a:off x="1837" y="2024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8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024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8" name="Object 51"/>
            <p:cNvGraphicFramePr>
              <a:graphicFrameLocks noChangeAspect="1"/>
            </p:cNvGraphicFramePr>
            <p:nvPr/>
          </p:nvGraphicFramePr>
          <p:xfrm>
            <a:off x="2874" y="202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9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2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1" name="Text Box 52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sp>
        <p:nvSpPr>
          <p:cNvPr id="362549" name="Text Box 53"/>
          <p:cNvSpPr txBox="1">
            <a:spLocks noChangeArrowheads="1"/>
          </p:cNvSpPr>
          <p:nvPr/>
        </p:nvSpPr>
        <p:spPr bwMode="auto">
          <a:xfrm>
            <a:off x="811213" y="3749675"/>
            <a:ext cx="7799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009900"/>
                </a:solidFill>
              </a:rPr>
              <a:t>Why is it that we only need to consider C=B=1, how about A? </a:t>
            </a:r>
          </a:p>
        </p:txBody>
      </p:sp>
      <p:sp>
        <p:nvSpPr>
          <p:cNvPr id="21523" name="Rectangle 54"/>
          <p:cNvSpPr>
            <a:spLocks noGrp="1" noChangeArrowheads="1"/>
          </p:cNvSpPr>
          <p:nvPr>
            <p:ph type="title"/>
          </p:nvPr>
        </p:nvSpPr>
        <p:spPr>
          <a:xfrm>
            <a:off x="1187450" y="908050"/>
            <a:ext cx="6553200" cy="546100"/>
          </a:xfrm>
          <a:noFill/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786DCB"/>
                </a:solidFill>
              </a:rPr>
              <a:t>Building a MOD 6 Counter</a:t>
            </a:r>
            <a:endParaRPr lang="en-US" sz="3200" b="1" smtClean="0">
              <a:solidFill>
                <a:srgbClr val="786DCB"/>
              </a:solidFill>
            </a:endParaRPr>
          </a:p>
        </p:txBody>
      </p:sp>
      <p:grpSp>
        <p:nvGrpSpPr>
          <p:cNvPr id="21524" name="Group 58"/>
          <p:cNvGrpSpPr>
            <a:grpSpLocks/>
          </p:cNvGrpSpPr>
          <p:nvPr/>
        </p:nvGrpSpPr>
        <p:grpSpPr bwMode="auto">
          <a:xfrm>
            <a:off x="1509713" y="1731963"/>
            <a:ext cx="3778250" cy="488950"/>
            <a:chOff x="951" y="1091"/>
            <a:chExt cx="2380" cy="308"/>
          </a:xfrm>
        </p:grpSpPr>
        <p:sp>
          <p:nvSpPr>
            <p:cNvPr id="21527" name="Line 59"/>
            <p:cNvSpPr>
              <a:spLocks noChangeShapeType="1"/>
            </p:cNvSpPr>
            <p:nvPr/>
          </p:nvSpPr>
          <p:spPr bwMode="auto">
            <a:xfrm flipH="1">
              <a:off x="1088" y="1399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28" name="Text Box 60"/>
            <p:cNvSpPr txBox="1">
              <a:spLocks noChangeArrowheads="1"/>
            </p:cNvSpPr>
            <p:nvPr/>
          </p:nvSpPr>
          <p:spPr bwMode="auto">
            <a:xfrm>
              <a:off x="951" y="1106"/>
              <a:ext cx="2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1529" name="Text Box 61"/>
            <p:cNvSpPr txBox="1">
              <a:spLocks noChangeArrowheads="1"/>
            </p:cNvSpPr>
            <p:nvPr/>
          </p:nvSpPr>
          <p:spPr bwMode="auto">
            <a:xfrm>
              <a:off x="2041" y="1091"/>
              <a:ext cx="2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1530" name="Text Box 62"/>
            <p:cNvSpPr txBox="1">
              <a:spLocks noChangeArrowheads="1"/>
            </p:cNvSpPr>
            <p:nvPr/>
          </p:nvSpPr>
          <p:spPr bwMode="auto">
            <a:xfrm>
              <a:off x="3103" y="1102"/>
              <a:ext cx="2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400">
                  <a:solidFill>
                    <a:srgbClr val="FF3300"/>
                  </a:solidFill>
                </a:rPr>
                <a:t>0</a:t>
              </a:r>
            </a:p>
          </p:txBody>
        </p:sp>
      </p:grpSp>
      <p:sp>
        <p:nvSpPr>
          <p:cNvPr id="362569" name="Text Box 73"/>
          <p:cNvSpPr txBox="1">
            <a:spLocks noChangeArrowheads="1"/>
          </p:cNvSpPr>
          <p:nvPr/>
        </p:nvSpPr>
        <p:spPr bwMode="auto">
          <a:xfrm>
            <a:off x="1438275" y="4291013"/>
            <a:ext cx="6667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chemeClr val="tx2"/>
                </a:solidFill>
              </a:rPr>
              <a:t>This is because, the counter will count from 0 to 6, i.e. 000</a:t>
            </a:r>
            <a:r>
              <a:rPr lang="en-US" sz="2400">
                <a:solidFill>
                  <a:schemeClr val="tx2"/>
                </a:solidFill>
                <a:sym typeface="Wingdings" pitchFamily="2" charset="2"/>
              </a:rPr>
              <a:t></a:t>
            </a:r>
            <a:r>
              <a:rPr lang="en-US" sz="2400">
                <a:solidFill>
                  <a:schemeClr val="tx2"/>
                </a:solidFill>
              </a:rPr>
              <a:t>001</a:t>
            </a:r>
            <a:r>
              <a:rPr lang="en-US" sz="2400">
                <a:solidFill>
                  <a:schemeClr val="tx2"/>
                </a:solidFill>
                <a:sym typeface="Wingdings" pitchFamily="2" charset="2"/>
              </a:rPr>
              <a:t>010011100101</a:t>
            </a:r>
            <a:r>
              <a:rPr lang="en-US" sz="2400">
                <a:solidFill>
                  <a:srgbClr val="FF3300"/>
                </a:solidFill>
                <a:sym typeface="Wingdings" pitchFamily="2" charset="2"/>
              </a:rPr>
              <a:t>11</a:t>
            </a:r>
            <a:r>
              <a:rPr lang="en-US" sz="2400">
                <a:solidFill>
                  <a:schemeClr val="tx2"/>
                </a:solidFill>
                <a:sym typeface="Wingdings" pitchFamily="2" charset="2"/>
              </a:rPr>
              <a:t>0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62570" name="Text Box 74"/>
          <p:cNvSpPr txBox="1">
            <a:spLocks noChangeArrowheads="1"/>
          </p:cNvSpPr>
          <p:nvPr/>
        </p:nvSpPr>
        <p:spPr bwMode="auto">
          <a:xfrm>
            <a:off x="854075" y="5159375"/>
            <a:ext cx="7799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009900"/>
                </a:solidFill>
              </a:rPr>
              <a:t>Notice that the moment </a:t>
            </a:r>
            <a:r>
              <a:rPr lang="en-US" sz="2400" b="1">
                <a:solidFill>
                  <a:srgbClr val="FF3300"/>
                </a:solidFill>
              </a:rPr>
              <a:t>C=B=1</a:t>
            </a:r>
            <a:r>
              <a:rPr lang="en-US" sz="2400">
                <a:solidFill>
                  <a:srgbClr val="009900"/>
                </a:solidFill>
              </a:rPr>
              <a:t>, the counter has reached </a:t>
            </a:r>
            <a:r>
              <a:rPr lang="en-US" sz="2400" b="1">
                <a:solidFill>
                  <a:srgbClr val="FF3300"/>
                </a:solidFill>
              </a:rPr>
              <a:t>6</a:t>
            </a:r>
            <a:r>
              <a:rPr lang="en-US" sz="2400">
                <a:solidFill>
                  <a:srgbClr val="009900"/>
                </a:solidFill>
              </a:rPr>
              <a:t> 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49" grpId="0"/>
      <p:bldP spid="362569" grpId="0"/>
      <p:bldP spid="3625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2C96DA-75A3-4B15-86D7-C33293B94181}" type="slidenum">
              <a:rPr lang="en-GB" smtClean="0"/>
              <a:pPr/>
              <a:t>4</a:t>
            </a:fld>
            <a:endParaRPr lang="en-GB" sz="1400" smtClean="0"/>
          </a:p>
        </p:txBody>
      </p:sp>
      <p:pic>
        <p:nvPicPr>
          <p:cNvPr id="301061" name="Picture 5" descr="counter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76563" y="2405063"/>
            <a:ext cx="2979737" cy="2435225"/>
          </a:xfrm>
          <a:noFill/>
        </p:spPr>
      </p:pic>
      <p:sp>
        <p:nvSpPr>
          <p:cNvPr id="58373" name="Text Box 11"/>
          <p:cNvSpPr txBox="1">
            <a:spLocks noChangeArrowheads="1"/>
          </p:cNvSpPr>
          <p:nvPr/>
        </p:nvSpPr>
        <p:spPr bwMode="auto">
          <a:xfrm>
            <a:off x="2162175" y="1263650"/>
            <a:ext cx="4310063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5400" b="1">
                <a:latin typeface="Edwardian Script ITC" pitchFamily="66" charset="0"/>
              </a:rPr>
              <a:t>Counter ?</a:t>
            </a:r>
            <a:endParaRPr lang="en-US" sz="5400">
              <a:latin typeface="Edwardian Script ITC" pitchFamily="66" charset="0"/>
            </a:endParaRPr>
          </a:p>
        </p:txBody>
      </p:sp>
      <p:sp>
        <p:nvSpPr>
          <p:cNvPr id="58374" name="Rectangle 12"/>
          <p:cNvSpPr>
            <a:spLocks noGrp="1" noChangeArrowheads="1"/>
          </p:cNvSpPr>
          <p:nvPr>
            <p:ph type="title"/>
          </p:nvPr>
        </p:nvSpPr>
        <p:spPr>
          <a:xfrm>
            <a:off x="1595438" y="617538"/>
            <a:ext cx="776287" cy="185737"/>
          </a:xfrm>
          <a:noFill/>
        </p:spPr>
        <p:txBody>
          <a:bodyPr lIns="0" tIns="0" rIns="0" bIns="0"/>
          <a:lstStyle/>
          <a:p>
            <a:pPr algn="ctr" eaLnBrk="1" hangingPunct="1"/>
            <a:r>
              <a:rPr lang="en-GB" sz="1000" smtClean="0"/>
              <a:t>Counter?</a:t>
            </a:r>
          </a:p>
        </p:txBody>
      </p:sp>
      <p:sp>
        <p:nvSpPr>
          <p:cNvPr id="301069" name="Text Box 13"/>
          <p:cNvSpPr txBox="1">
            <a:spLocks noChangeArrowheads="1"/>
          </p:cNvSpPr>
          <p:nvPr/>
        </p:nvSpPr>
        <p:spPr bwMode="auto">
          <a:xfrm>
            <a:off x="1450975" y="2786063"/>
            <a:ext cx="8286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301070" name="Text Box 14"/>
          <p:cNvSpPr txBox="1">
            <a:spLocks noChangeArrowheads="1"/>
          </p:cNvSpPr>
          <p:nvPr/>
        </p:nvSpPr>
        <p:spPr bwMode="auto">
          <a:xfrm>
            <a:off x="1538288" y="3424238"/>
            <a:ext cx="7699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301071" name="Text Box 15"/>
          <p:cNvSpPr txBox="1">
            <a:spLocks noChangeArrowheads="1"/>
          </p:cNvSpPr>
          <p:nvPr/>
        </p:nvSpPr>
        <p:spPr bwMode="auto">
          <a:xfrm>
            <a:off x="6650038" y="2874963"/>
            <a:ext cx="7842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reset</a:t>
            </a:r>
          </a:p>
        </p:txBody>
      </p:sp>
      <p:sp>
        <p:nvSpPr>
          <p:cNvPr id="301072" name="Text Box 16"/>
          <p:cNvSpPr txBox="1">
            <a:spLocks noChangeArrowheads="1"/>
          </p:cNvSpPr>
          <p:nvPr/>
        </p:nvSpPr>
        <p:spPr bwMode="auto">
          <a:xfrm>
            <a:off x="6662738" y="3409950"/>
            <a:ext cx="8270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preset</a:t>
            </a:r>
          </a:p>
        </p:txBody>
      </p:sp>
      <p:sp>
        <p:nvSpPr>
          <p:cNvPr id="301073" name="Text Box 17"/>
          <p:cNvSpPr txBox="1">
            <a:spLocks noChangeArrowheads="1"/>
          </p:cNvSpPr>
          <p:nvPr/>
        </p:nvSpPr>
        <p:spPr bwMode="auto">
          <a:xfrm>
            <a:off x="4033838" y="5022850"/>
            <a:ext cx="1219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max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9" grpId="0"/>
      <p:bldP spid="301070" grpId="0"/>
      <p:bldP spid="301071" grpId="0"/>
      <p:bldP spid="3010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225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C8CA56-CEB7-4044-BB94-46014B34EC5E}" type="slidenum">
              <a:rPr lang="en-GB" smtClean="0"/>
              <a:pPr/>
              <a:t>40</a:t>
            </a:fld>
            <a:endParaRPr lang="en-GB" sz="1400" smtClean="0"/>
          </a:p>
        </p:txBody>
      </p:sp>
      <p:sp>
        <p:nvSpPr>
          <p:cNvPr id="22535" name="Line 3"/>
          <p:cNvSpPr>
            <a:spLocks noChangeShapeType="1"/>
          </p:cNvSpPr>
          <p:nvPr/>
        </p:nvSpPr>
        <p:spPr bwMode="auto">
          <a:xfrm>
            <a:off x="64325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536" name="Line 4"/>
          <p:cNvSpPr>
            <a:spLocks noChangeShapeType="1"/>
          </p:cNvSpPr>
          <p:nvPr/>
        </p:nvSpPr>
        <p:spPr bwMode="auto">
          <a:xfrm flipV="1">
            <a:off x="65849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537" name="Line 5"/>
          <p:cNvSpPr>
            <a:spLocks noChangeShapeType="1"/>
          </p:cNvSpPr>
          <p:nvPr/>
        </p:nvSpPr>
        <p:spPr bwMode="auto">
          <a:xfrm>
            <a:off x="65849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538" name="Line 6"/>
          <p:cNvSpPr>
            <a:spLocks noChangeShapeType="1"/>
          </p:cNvSpPr>
          <p:nvPr/>
        </p:nvSpPr>
        <p:spPr bwMode="auto">
          <a:xfrm>
            <a:off x="67373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539" name="Line 7"/>
          <p:cNvSpPr>
            <a:spLocks noChangeShapeType="1"/>
          </p:cNvSpPr>
          <p:nvPr/>
        </p:nvSpPr>
        <p:spPr bwMode="auto">
          <a:xfrm>
            <a:off x="67373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540" name="Line 8"/>
          <p:cNvSpPr>
            <a:spLocks noChangeShapeType="1"/>
          </p:cNvSpPr>
          <p:nvPr/>
        </p:nvSpPr>
        <p:spPr bwMode="auto">
          <a:xfrm flipV="1">
            <a:off x="68897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541" name="Line 9"/>
          <p:cNvSpPr>
            <a:spLocks noChangeShapeType="1"/>
          </p:cNvSpPr>
          <p:nvPr/>
        </p:nvSpPr>
        <p:spPr bwMode="auto">
          <a:xfrm>
            <a:off x="68897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542" name="Line 10"/>
          <p:cNvSpPr>
            <a:spLocks noChangeShapeType="1"/>
          </p:cNvSpPr>
          <p:nvPr/>
        </p:nvSpPr>
        <p:spPr bwMode="auto">
          <a:xfrm>
            <a:off x="70421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543" name="Line 11"/>
          <p:cNvSpPr>
            <a:spLocks noChangeShapeType="1"/>
          </p:cNvSpPr>
          <p:nvPr/>
        </p:nvSpPr>
        <p:spPr bwMode="auto">
          <a:xfrm>
            <a:off x="70421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2544" name="Group 21"/>
          <p:cNvGrpSpPr>
            <a:grpSpLocks/>
          </p:cNvGrpSpPr>
          <p:nvPr/>
        </p:nvGrpSpPr>
        <p:grpSpPr bwMode="auto">
          <a:xfrm>
            <a:off x="1403350" y="2133600"/>
            <a:ext cx="4618038" cy="1600200"/>
            <a:chOff x="720" y="1440"/>
            <a:chExt cx="3120" cy="1008"/>
          </a:xfrm>
        </p:grpSpPr>
        <p:sp>
          <p:nvSpPr>
            <p:cNvPr id="22570" name="Rectangle 22"/>
            <p:cNvSpPr>
              <a:spLocks noChangeArrowheads="1"/>
            </p:cNvSpPr>
            <p:nvPr/>
          </p:nvSpPr>
          <p:spPr bwMode="auto">
            <a:xfrm>
              <a:off x="2832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Oval 23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2" name="AutoShape 24"/>
            <p:cNvSpPr>
              <a:spLocks noChangeArrowheads="1"/>
            </p:cNvSpPr>
            <p:nvPr/>
          </p:nvSpPr>
          <p:spPr bwMode="auto">
            <a:xfrm rot="-5514269">
              <a:off x="3360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Text Box 25"/>
            <p:cNvSpPr txBox="1">
              <a:spLocks noChangeArrowheads="1"/>
            </p:cNvSpPr>
            <p:nvPr/>
          </p:nvSpPr>
          <p:spPr bwMode="auto">
            <a:xfrm>
              <a:off x="3264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2574" name="Text Box 26"/>
            <p:cNvSpPr txBox="1">
              <a:spLocks noChangeArrowheads="1"/>
            </p:cNvSpPr>
            <p:nvPr/>
          </p:nvSpPr>
          <p:spPr bwMode="auto">
            <a:xfrm>
              <a:off x="3264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2575" name="Text Box 27"/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22576" name="Line 28"/>
            <p:cNvSpPr>
              <a:spLocks noChangeShapeType="1"/>
            </p:cNvSpPr>
            <p:nvPr/>
          </p:nvSpPr>
          <p:spPr bwMode="auto">
            <a:xfrm flipH="1">
              <a:off x="26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77" name="Line 29"/>
            <p:cNvSpPr>
              <a:spLocks noChangeShapeType="1"/>
            </p:cNvSpPr>
            <p:nvPr/>
          </p:nvSpPr>
          <p:spPr bwMode="auto">
            <a:xfrm>
              <a:off x="264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78" name="Line 30"/>
            <p:cNvSpPr>
              <a:spLocks noChangeShapeType="1"/>
            </p:cNvSpPr>
            <p:nvPr/>
          </p:nvSpPr>
          <p:spPr bwMode="auto">
            <a:xfrm flipH="1">
              <a:off x="249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79" name="Line 31"/>
            <p:cNvSpPr>
              <a:spLocks noChangeShapeType="1"/>
            </p:cNvSpPr>
            <p:nvPr/>
          </p:nvSpPr>
          <p:spPr bwMode="auto">
            <a:xfrm>
              <a:off x="345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80" name="Line 32"/>
            <p:cNvSpPr>
              <a:spLocks noChangeShapeType="1"/>
            </p:cNvSpPr>
            <p:nvPr/>
          </p:nvSpPr>
          <p:spPr bwMode="auto">
            <a:xfrm>
              <a:off x="345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81" name="Line 33"/>
            <p:cNvSpPr>
              <a:spLocks noChangeShapeType="1"/>
            </p:cNvSpPr>
            <p:nvPr/>
          </p:nvSpPr>
          <p:spPr bwMode="auto">
            <a:xfrm>
              <a:off x="3552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82" name="Text Box 34"/>
            <p:cNvSpPr txBox="1">
              <a:spLocks noChangeArrowheads="1"/>
            </p:cNvSpPr>
            <p:nvPr/>
          </p:nvSpPr>
          <p:spPr bwMode="auto">
            <a:xfrm>
              <a:off x="2976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pSp>
          <p:nvGrpSpPr>
            <p:cNvPr id="22583" name="Group 35"/>
            <p:cNvGrpSpPr>
              <a:grpSpLocks/>
            </p:cNvGrpSpPr>
            <p:nvPr/>
          </p:nvGrpSpPr>
          <p:grpSpPr bwMode="auto">
            <a:xfrm>
              <a:off x="720" y="1440"/>
              <a:ext cx="720" cy="912"/>
              <a:chOff x="3072" y="1680"/>
              <a:chExt cx="720" cy="912"/>
            </a:xfrm>
          </p:grpSpPr>
          <p:sp>
            <p:nvSpPr>
              <p:cNvPr id="22604" name="Rectangle 36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5" name="Oval 37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6" name="AutoShape 38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84" name="Text Box 39"/>
            <p:cNvSpPr txBox="1">
              <a:spLocks noChangeArrowheads="1"/>
            </p:cNvSpPr>
            <p:nvPr/>
          </p:nvSpPr>
          <p:spPr bwMode="auto">
            <a:xfrm>
              <a:off x="115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2585" name="Text Box 40"/>
            <p:cNvSpPr txBox="1">
              <a:spLocks noChangeArrowheads="1"/>
            </p:cNvSpPr>
            <p:nvPr/>
          </p:nvSpPr>
          <p:spPr bwMode="auto">
            <a:xfrm>
              <a:off x="1152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2586" name="Text Box 41"/>
            <p:cNvSpPr txBox="1">
              <a:spLocks noChangeArrowheads="1"/>
            </p:cNvSpPr>
            <p:nvPr/>
          </p:nvSpPr>
          <p:spPr bwMode="auto">
            <a:xfrm>
              <a:off x="720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22587" name="Text Box 42"/>
            <p:cNvSpPr txBox="1">
              <a:spLocks noChangeArrowheads="1"/>
            </p:cNvSpPr>
            <p:nvPr/>
          </p:nvSpPr>
          <p:spPr bwMode="auto">
            <a:xfrm>
              <a:off x="864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2588" name="Rectangle 43"/>
            <p:cNvSpPr>
              <a:spLocks noChangeArrowheads="1"/>
            </p:cNvSpPr>
            <p:nvPr/>
          </p:nvSpPr>
          <p:spPr bwMode="auto">
            <a:xfrm>
              <a:off x="1776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9" name="Oval 44"/>
            <p:cNvSpPr>
              <a:spLocks noChangeArrowheads="1"/>
            </p:cNvSpPr>
            <p:nvPr/>
          </p:nvSpPr>
          <p:spPr bwMode="auto">
            <a:xfrm>
              <a:off x="2400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0" name="AutoShape 45"/>
            <p:cNvSpPr>
              <a:spLocks noChangeArrowheads="1"/>
            </p:cNvSpPr>
            <p:nvPr/>
          </p:nvSpPr>
          <p:spPr bwMode="auto">
            <a:xfrm rot="-5514269">
              <a:off x="2304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1" name="Text Box 46"/>
            <p:cNvSpPr txBox="1">
              <a:spLocks noChangeArrowheads="1"/>
            </p:cNvSpPr>
            <p:nvPr/>
          </p:nvSpPr>
          <p:spPr bwMode="auto">
            <a:xfrm>
              <a:off x="2208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2592" name="Text Box 47"/>
            <p:cNvSpPr txBox="1">
              <a:spLocks noChangeArrowheads="1"/>
            </p:cNvSpPr>
            <p:nvPr/>
          </p:nvSpPr>
          <p:spPr bwMode="auto">
            <a:xfrm>
              <a:off x="220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2593" name="Text Box 48"/>
            <p:cNvSpPr txBox="1">
              <a:spLocks noChangeArrowheads="1"/>
            </p:cNvSpPr>
            <p:nvPr/>
          </p:nvSpPr>
          <p:spPr bwMode="auto">
            <a:xfrm>
              <a:off x="1776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sp>
          <p:nvSpPr>
            <p:cNvPr id="22594" name="Line 49"/>
            <p:cNvSpPr>
              <a:spLocks noChangeShapeType="1"/>
            </p:cNvSpPr>
            <p:nvPr/>
          </p:nvSpPr>
          <p:spPr bwMode="auto">
            <a:xfrm flipH="1">
              <a:off x="158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95" name="Line 50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96" name="Line 51"/>
            <p:cNvSpPr>
              <a:spLocks noChangeShapeType="1"/>
            </p:cNvSpPr>
            <p:nvPr/>
          </p:nvSpPr>
          <p:spPr bwMode="auto">
            <a:xfrm flipH="1">
              <a:off x="144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97" name="Text Box 52"/>
            <p:cNvSpPr txBox="1">
              <a:spLocks noChangeArrowheads="1"/>
            </p:cNvSpPr>
            <p:nvPr/>
          </p:nvSpPr>
          <p:spPr bwMode="auto">
            <a:xfrm>
              <a:off x="1920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2598" name="Text Box 53"/>
            <p:cNvSpPr txBox="1">
              <a:spLocks noChangeArrowheads="1"/>
            </p:cNvSpPr>
            <p:nvPr/>
          </p:nvSpPr>
          <p:spPr bwMode="auto">
            <a:xfrm>
              <a:off x="816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2599" name="Text Box 54"/>
            <p:cNvSpPr txBox="1">
              <a:spLocks noChangeArrowheads="1"/>
            </p:cNvSpPr>
            <p:nvPr/>
          </p:nvSpPr>
          <p:spPr bwMode="auto">
            <a:xfrm>
              <a:off x="1872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2600" name="Text Box 55"/>
            <p:cNvSpPr txBox="1">
              <a:spLocks noChangeArrowheads="1"/>
            </p:cNvSpPr>
            <p:nvPr/>
          </p:nvSpPr>
          <p:spPr bwMode="auto">
            <a:xfrm>
              <a:off x="2928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2601" name="Oval 56"/>
            <p:cNvSpPr>
              <a:spLocks noChangeArrowheads="1"/>
            </p:cNvSpPr>
            <p:nvPr/>
          </p:nvSpPr>
          <p:spPr bwMode="auto">
            <a:xfrm>
              <a:off x="96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2" name="Oval 57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3" name="Oval 58"/>
            <p:cNvSpPr>
              <a:spLocks noChangeArrowheads="1"/>
            </p:cNvSpPr>
            <p:nvPr/>
          </p:nvSpPr>
          <p:spPr bwMode="auto">
            <a:xfrm>
              <a:off x="312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2530" name="Object 59"/>
            <p:cNvGraphicFramePr>
              <a:graphicFrameLocks noChangeAspect="1"/>
            </p:cNvGraphicFramePr>
            <p:nvPr/>
          </p:nvGraphicFramePr>
          <p:xfrm>
            <a:off x="793" y="2063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1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63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1" name="Object 60"/>
            <p:cNvGraphicFramePr>
              <a:graphicFrameLocks noChangeAspect="1"/>
            </p:cNvGraphicFramePr>
            <p:nvPr/>
          </p:nvGraphicFramePr>
          <p:xfrm>
            <a:off x="1837" y="2024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2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024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2" name="Object 61"/>
            <p:cNvGraphicFramePr>
              <a:graphicFrameLocks noChangeAspect="1"/>
            </p:cNvGraphicFramePr>
            <p:nvPr/>
          </p:nvGraphicFramePr>
          <p:xfrm>
            <a:off x="2874" y="202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3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2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1911350" y="4149725"/>
            <a:ext cx="1492250" cy="1108075"/>
            <a:chOff x="1204" y="2614"/>
            <a:chExt cx="940" cy="698"/>
          </a:xfrm>
        </p:grpSpPr>
        <p:sp>
          <p:nvSpPr>
            <p:cNvPr id="22564" name="Line 71"/>
            <p:cNvSpPr>
              <a:spLocks noChangeShapeType="1"/>
            </p:cNvSpPr>
            <p:nvPr/>
          </p:nvSpPr>
          <p:spPr bwMode="auto">
            <a:xfrm>
              <a:off x="2136" y="2614"/>
              <a:ext cx="0" cy="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65" name="AutoShape 72"/>
            <p:cNvSpPr>
              <a:spLocks noChangeArrowheads="1"/>
            </p:cNvSpPr>
            <p:nvPr/>
          </p:nvSpPr>
          <p:spPr bwMode="auto">
            <a:xfrm>
              <a:off x="1517" y="2976"/>
              <a:ext cx="448" cy="3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6" name="Oval 73"/>
            <p:cNvSpPr>
              <a:spLocks noChangeArrowheads="1"/>
            </p:cNvSpPr>
            <p:nvPr/>
          </p:nvSpPr>
          <p:spPr bwMode="auto">
            <a:xfrm>
              <a:off x="1965" y="3072"/>
              <a:ext cx="89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7" name="Line 74"/>
            <p:cNvSpPr>
              <a:spLocks noChangeShapeType="1"/>
            </p:cNvSpPr>
            <p:nvPr/>
          </p:nvSpPr>
          <p:spPr bwMode="auto">
            <a:xfrm>
              <a:off x="2054" y="312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68" name="Line 75"/>
            <p:cNvSpPr>
              <a:spLocks noChangeShapeType="1"/>
            </p:cNvSpPr>
            <p:nvPr/>
          </p:nvSpPr>
          <p:spPr bwMode="auto">
            <a:xfrm flipH="1">
              <a:off x="1204" y="3072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69" name="Line 76"/>
            <p:cNvSpPr>
              <a:spLocks noChangeShapeType="1"/>
            </p:cNvSpPr>
            <p:nvPr/>
          </p:nvSpPr>
          <p:spPr bwMode="auto">
            <a:xfrm flipH="1">
              <a:off x="1204" y="3216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1547813" y="4581525"/>
            <a:ext cx="427037" cy="828675"/>
            <a:chOff x="975" y="2886"/>
            <a:chExt cx="269" cy="522"/>
          </a:xfrm>
        </p:grpSpPr>
        <p:sp>
          <p:nvSpPr>
            <p:cNvPr id="22562" name="Text Box 77"/>
            <p:cNvSpPr txBox="1">
              <a:spLocks noChangeArrowheads="1"/>
            </p:cNvSpPr>
            <p:nvPr/>
          </p:nvSpPr>
          <p:spPr bwMode="auto">
            <a:xfrm>
              <a:off x="975" y="2886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C0B0A"/>
                  </a:solidFill>
                </a:rPr>
                <a:t>C</a:t>
              </a:r>
              <a:endParaRPr lang="en-US" sz="2000" b="1"/>
            </a:p>
          </p:txBody>
        </p:sp>
        <p:sp>
          <p:nvSpPr>
            <p:cNvPr id="22563" name="Text Box 78"/>
            <p:cNvSpPr txBox="1">
              <a:spLocks noChangeArrowheads="1"/>
            </p:cNvSpPr>
            <p:nvPr/>
          </p:nvSpPr>
          <p:spPr bwMode="auto">
            <a:xfrm>
              <a:off x="975" y="3158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C0B0A"/>
                  </a:solidFill>
                </a:rPr>
                <a:t>B</a:t>
              </a:r>
              <a:endParaRPr lang="en-US" sz="2000" b="1"/>
            </a:p>
          </p:txBody>
        </p:sp>
      </p:grpSp>
      <p:sp>
        <p:nvSpPr>
          <p:cNvPr id="22547" name="Text Box 80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1835150" y="3716338"/>
            <a:ext cx="3197225" cy="442912"/>
            <a:chOff x="1156" y="2341"/>
            <a:chExt cx="2014" cy="279"/>
          </a:xfrm>
        </p:grpSpPr>
        <p:sp>
          <p:nvSpPr>
            <p:cNvPr id="22557" name="Line 67"/>
            <p:cNvSpPr>
              <a:spLocks noChangeShapeType="1"/>
            </p:cNvSpPr>
            <p:nvPr/>
          </p:nvSpPr>
          <p:spPr bwMode="auto">
            <a:xfrm>
              <a:off x="1156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8" name="Line 69"/>
            <p:cNvSpPr>
              <a:spLocks noChangeShapeType="1"/>
            </p:cNvSpPr>
            <p:nvPr/>
          </p:nvSpPr>
          <p:spPr bwMode="auto">
            <a:xfrm>
              <a:off x="1156" y="2581"/>
              <a:ext cx="20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9" name="Line 70"/>
            <p:cNvSpPr>
              <a:spLocks noChangeShapeType="1"/>
            </p:cNvSpPr>
            <p:nvPr/>
          </p:nvSpPr>
          <p:spPr bwMode="auto">
            <a:xfrm flipV="1">
              <a:off x="3170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60" name="Oval 79"/>
            <p:cNvSpPr>
              <a:spLocks noChangeArrowheads="1"/>
            </p:cNvSpPr>
            <p:nvPr/>
          </p:nvSpPr>
          <p:spPr bwMode="auto">
            <a:xfrm>
              <a:off x="2107" y="2552"/>
              <a:ext cx="63" cy="6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Line 84"/>
            <p:cNvSpPr>
              <a:spLocks noChangeShapeType="1"/>
            </p:cNvSpPr>
            <p:nvPr/>
          </p:nvSpPr>
          <p:spPr bwMode="auto">
            <a:xfrm>
              <a:off x="2136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549" name="Rectangle 88"/>
          <p:cNvSpPr>
            <a:spLocks noGrp="1" noChangeArrowheads="1"/>
          </p:cNvSpPr>
          <p:nvPr>
            <p:ph type="title"/>
          </p:nvPr>
        </p:nvSpPr>
        <p:spPr>
          <a:xfrm>
            <a:off x="1258888" y="1052513"/>
            <a:ext cx="6553200" cy="546100"/>
          </a:xfrm>
          <a:noFill/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786DCB"/>
                </a:solidFill>
              </a:rPr>
              <a:t>Building a MOD 6 Counter</a:t>
            </a:r>
            <a:endParaRPr lang="en-US" sz="3200" b="1" smtClean="0">
              <a:solidFill>
                <a:srgbClr val="786DCB"/>
              </a:solidFill>
            </a:endParaRPr>
          </a:p>
        </p:txBody>
      </p:sp>
      <p:grpSp>
        <p:nvGrpSpPr>
          <p:cNvPr id="22550" name="Group 89"/>
          <p:cNvGrpSpPr>
            <a:grpSpLocks/>
          </p:cNvGrpSpPr>
          <p:nvPr/>
        </p:nvGrpSpPr>
        <p:grpSpPr bwMode="auto">
          <a:xfrm>
            <a:off x="754063" y="1890713"/>
            <a:ext cx="3778250" cy="488950"/>
            <a:chOff x="951" y="1091"/>
            <a:chExt cx="2380" cy="308"/>
          </a:xfrm>
        </p:grpSpPr>
        <p:sp>
          <p:nvSpPr>
            <p:cNvPr id="22553" name="Line 90"/>
            <p:cNvSpPr>
              <a:spLocks noChangeShapeType="1"/>
            </p:cNvSpPr>
            <p:nvPr/>
          </p:nvSpPr>
          <p:spPr bwMode="auto">
            <a:xfrm flipH="1">
              <a:off x="1088" y="1399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54" name="Text Box 91"/>
            <p:cNvSpPr txBox="1">
              <a:spLocks noChangeArrowheads="1"/>
            </p:cNvSpPr>
            <p:nvPr/>
          </p:nvSpPr>
          <p:spPr bwMode="auto">
            <a:xfrm>
              <a:off x="951" y="1106"/>
              <a:ext cx="2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2555" name="Text Box 92"/>
            <p:cNvSpPr txBox="1">
              <a:spLocks noChangeArrowheads="1"/>
            </p:cNvSpPr>
            <p:nvPr/>
          </p:nvSpPr>
          <p:spPr bwMode="auto">
            <a:xfrm>
              <a:off x="2041" y="1091"/>
              <a:ext cx="2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2556" name="Text Box 93"/>
            <p:cNvSpPr txBox="1">
              <a:spLocks noChangeArrowheads="1"/>
            </p:cNvSpPr>
            <p:nvPr/>
          </p:nvSpPr>
          <p:spPr bwMode="auto">
            <a:xfrm>
              <a:off x="3103" y="1102"/>
              <a:ext cx="2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400">
                  <a:solidFill>
                    <a:srgbClr val="FF3300"/>
                  </a:solidFill>
                </a:rPr>
                <a:t>0</a:t>
              </a:r>
            </a:p>
          </p:txBody>
        </p:sp>
      </p:grpSp>
      <p:sp>
        <p:nvSpPr>
          <p:cNvPr id="247903" name="Text Box 95"/>
          <p:cNvSpPr txBox="1">
            <a:spLocks noChangeArrowheads="1"/>
          </p:cNvSpPr>
          <p:nvPr/>
        </p:nvSpPr>
        <p:spPr bwMode="auto">
          <a:xfrm>
            <a:off x="1306513" y="4616450"/>
            <a:ext cx="3498850" cy="133826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  <a:p>
            <a:endParaRPr lang="en-GB"/>
          </a:p>
          <a:p>
            <a:pPr algn="r">
              <a:spcBef>
                <a:spcPct val="0"/>
              </a:spcBef>
            </a:pPr>
            <a:r>
              <a:rPr lang="en-GB" b="1">
                <a:solidFill>
                  <a:srgbClr val="FF3300"/>
                </a:solidFill>
              </a:rPr>
              <a:t>Decoding Circuit </a:t>
            </a:r>
          </a:p>
          <a:p>
            <a:pPr algn="r">
              <a:spcBef>
                <a:spcPct val="0"/>
              </a:spcBef>
            </a:pPr>
            <a:r>
              <a:rPr lang="en-GB" b="1">
                <a:solidFill>
                  <a:srgbClr val="FF3300"/>
                </a:solidFill>
              </a:rPr>
              <a:t>detecting ‘6’ to produce ‘0’</a:t>
            </a:r>
          </a:p>
        </p:txBody>
      </p:sp>
      <p:sp>
        <p:nvSpPr>
          <p:cNvPr id="247905" name="Text Box 97"/>
          <p:cNvSpPr txBox="1">
            <a:spLocks noChangeArrowheads="1"/>
          </p:cNvSpPr>
          <p:nvPr/>
        </p:nvSpPr>
        <p:spPr bwMode="auto">
          <a:xfrm>
            <a:off x="1293813" y="3327400"/>
            <a:ext cx="6853237" cy="925513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GB" b="1">
                <a:solidFill>
                  <a:srgbClr val="B830AE"/>
                </a:solidFill>
              </a:rPr>
              <a:t> </a:t>
            </a:r>
          </a:p>
          <a:p>
            <a:pPr algn="r">
              <a:spcBef>
                <a:spcPct val="0"/>
              </a:spcBef>
            </a:pPr>
            <a:r>
              <a:rPr lang="en-GB" b="1">
                <a:solidFill>
                  <a:srgbClr val="B830AE"/>
                </a:solidFill>
              </a:rPr>
              <a:t>All CLR inputs are connected</a:t>
            </a:r>
          </a:p>
          <a:p>
            <a:pPr algn="r">
              <a:spcBef>
                <a:spcPct val="0"/>
              </a:spcBef>
            </a:pPr>
            <a:r>
              <a:rPr lang="en-GB" b="1">
                <a:solidFill>
                  <a:srgbClr val="B830AE"/>
                </a:solidFill>
              </a:rPr>
              <a:t> to the decoding circuit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903" grpId="0" animBg="1"/>
      <p:bldP spid="24790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235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96EB7E-C370-4E07-9ED7-8B638986B225}" type="slidenum">
              <a:rPr lang="en-GB" smtClean="0"/>
              <a:pPr/>
              <a:t>41</a:t>
            </a:fld>
            <a:endParaRPr lang="en-GB" sz="1400" smtClean="0"/>
          </a:p>
        </p:txBody>
      </p:sp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908050"/>
            <a:ext cx="7772400" cy="546100"/>
          </a:xfrm>
        </p:spPr>
        <p:txBody>
          <a:bodyPr/>
          <a:lstStyle/>
          <a:p>
            <a:pPr algn="ctr" eaLnBrk="1" hangingPunct="1"/>
            <a:r>
              <a:rPr lang="en-GB" sz="2800" b="1" smtClean="0">
                <a:solidFill>
                  <a:srgbClr val="786DCB"/>
                </a:solidFill>
              </a:rPr>
              <a:t>MOD 6 Counter – </a:t>
            </a:r>
            <a:r>
              <a:rPr lang="en-GB" sz="2800" b="1" smtClean="0">
                <a:solidFill>
                  <a:srgbClr val="FF3300"/>
                </a:solidFill>
              </a:rPr>
              <a:t>in action</a:t>
            </a:r>
            <a:endParaRPr lang="en-US" sz="2800" b="1" smtClean="0">
              <a:solidFill>
                <a:srgbClr val="FF3300"/>
              </a:solidFill>
            </a:endParaRPr>
          </a:p>
        </p:txBody>
      </p:sp>
      <p:sp>
        <p:nvSpPr>
          <p:cNvPr id="23560" name="Line 3"/>
          <p:cNvSpPr>
            <a:spLocks noChangeShapeType="1"/>
          </p:cNvSpPr>
          <p:nvPr/>
        </p:nvSpPr>
        <p:spPr bwMode="auto">
          <a:xfrm>
            <a:off x="64325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61" name="Line 4"/>
          <p:cNvSpPr>
            <a:spLocks noChangeShapeType="1"/>
          </p:cNvSpPr>
          <p:nvPr/>
        </p:nvSpPr>
        <p:spPr bwMode="auto">
          <a:xfrm flipV="1">
            <a:off x="65849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62" name="Line 5"/>
          <p:cNvSpPr>
            <a:spLocks noChangeShapeType="1"/>
          </p:cNvSpPr>
          <p:nvPr/>
        </p:nvSpPr>
        <p:spPr bwMode="auto">
          <a:xfrm>
            <a:off x="65849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63" name="Line 6"/>
          <p:cNvSpPr>
            <a:spLocks noChangeShapeType="1"/>
          </p:cNvSpPr>
          <p:nvPr/>
        </p:nvSpPr>
        <p:spPr bwMode="auto">
          <a:xfrm>
            <a:off x="67373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64" name="Line 7"/>
          <p:cNvSpPr>
            <a:spLocks noChangeShapeType="1"/>
          </p:cNvSpPr>
          <p:nvPr/>
        </p:nvSpPr>
        <p:spPr bwMode="auto">
          <a:xfrm>
            <a:off x="67373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65" name="Line 8"/>
          <p:cNvSpPr>
            <a:spLocks noChangeShapeType="1"/>
          </p:cNvSpPr>
          <p:nvPr/>
        </p:nvSpPr>
        <p:spPr bwMode="auto">
          <a:xfrm flipV="1">
            <a:off x="68897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66" name="Line 9"/>
          <p:cNvSpPr>
            <a:spLocks noChangeShapeType="1"/>
          </p:cNvSpPr>
          <p:nvPr/>
        </p:nvSpPr>
        <p:spPr bwMode="auto">
          <a:xfrm>
            <a:off x="68897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67" name="Line 10"/>
          <p:cNvSpPr>
            <a:spLocks noChangeShapeType="1"/>
          </p:cNvSpPr>
          <p:nvPr/>
        </p:nvSpPr>
        <p:spPr bwMode="auto">
          <a:xfrm>
            <a:off x="70421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68" name="Line 11"/>
          <p:cNvSpPr>
            <a:spLocks noChangeShapeType="1"/>
          </p:cNvSpPr>
          <p:nvPr/>
        </p:nvSpPr>
        <p:spPr bwMode="auto">
          <a:xfrm>
            <a:off x="70421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3569" name="Group 12"/>
          <p:cNvGrpSpPr>
            <a:grpSpLocks/>
          </p:cNvGrpSpPr>
          <p:nvPr/>
        </p:nvGrpSpPr>
        <p:grpSpPr bwMode="auto">
          <a:xfrm>
            <a:off x="1403350" y="2133600"/>
            <a:ext cx="4618038" cy="1600200"/>
            <a:chOff x="720" y="1440"/>
            <a:chExt cx="3120" cy="1008"/>
          </a:xfrm>
        </p:grpSpPr>
        <p:sp>
          <p:nvSpPr>
            <p:cNvPr id="23595" name="Rectangle 13"/>
            <p:cNvSpPr>
              <a:spLocks noChangeArrowheads="1"/>
            </p:cNvSpPr>
            <p:nvPr/>
          </p:nvSpPr>
          <p:spPr bwMode="auto">
            <a:xfrm>
              <a:off x="2832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Oval 14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AutoShape 15"/>
            <p:cNvSpPr>
              <a:spLocks noChangeArrowheads="1"/>
            </p:cNvSpPr>
            <p:nvPr/>
          </p:nvSpPr>
          <p:spPr bwMode="auto">
            <a:xfrm rot="-5514269">
              <a:off x="3360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Text Box 16"/>
            <p:cNvSpPr txBox="1">
              <a:spLocks noChangeArrowheads="1"/>
            </p:cNvSpPr>
            <p:nvPr/>
          </p:nvSpPr>
          <p:spPr bwMode="auto">
            <a:xfrm>
              <a:off x="3264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3599" name="Text Box 17"/>
            <p:cNvSpPr txBox="1">
              <a:spLocks noChangeArrowheads="1"/>
            </p:cNvSpPr>
            <p:nvPr/>
          </p:nvSpPr>
          <p:spPr bwMode="auto">
            <a:xfrm>
              <a:off x="3264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3600" name="Text Box 18"/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23601" name="Line 19"/>
            <p:cNvSpPr>
              <a:spLocks noChangeShapeType="1"/>
            </p:cNvSpPr>
            <p:nvPr/>
          </p:nvSpPr>
          <p:spPr bwMode="auto">
            <a:xfrm flipH="1">
              <a:off x="26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602" name="Line 20"/>
            <p:cNvSpPr>
              <a:spLocks noChangeShapeType="1"/>
            </p:cNvSpPr>
            <p:nvPr/>
          </p:nvSpPr>
          <p:spPr bwMode="auto">
            <a:xfrm>
              <a:off x="264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603" name="Line 21"/>
            <p:cNvSpPr>
              <a:spLocks noChangeShapeType="1"/>
            </p:cNvSpPr>
            <p:nvPr/>
          </p:nvSpPr>
          <p:spPr bwMode="auto">
            <a:xfrm flipH="1">
              <a:off x="249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604" name="Line 22"/>
            <p:cNvSpPr>
              <a:spLocks noChangeShapeType="1"/>
            </p:cNvSpPr>
            <p:nvPr/>
          </p:nvSpPr>
          <p:spPr bwMode="auto">
            <a:xfrm>
              <a:off x="345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605" name="Line 23"/>
            <p:cNvSpPr>
              <a:spLocks noChangeShapeType="1"/>
            </p:cNvSpPr>
            <p:nvPr/>
          </p:nvSpPr>
          <p:spPr bwMode="auto">
            <a:xfrm>
              <a:off x="345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606" name="Line 24"/>
            <p:cNvSpPr>
              <a:spLocks noChangeShapeType="1"/>
            </p:cNvSpPr>
            <p:nvPr/>
          </p:nvSpPr>
          <p:spPr bwMode="auto">
            <a:xfrm>
              <a:off x="3552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607" name="Text Box 25"/>
            <p:cNvSpPr txBox="1">
              <a:spLocks noChangeArrowheads="1"/>
            </p:cNvSpPr>
            <p:nvPr/>
          </p:nvSpPr>
          <p:spPr bwMode="auto">
            <a:xfrm>
              <a:off x="2976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pSp>
          <p:nvGrpSpPr>
            <p:cNvPr id="23608" name="Group 26"/>
            <p:cNvGrpSpPr>
              <a:grpSpLocks/>
            </p:cNvGrpSpPr>
            <p:nvPr/>
          </p:nvGrpSpPr>
          <p:grpSpPr bwMode="auto">
            <a:xfrm>
              <a:off x="720" y="1440"/>
              <a:ext cx="720" cy="912"/>
              <a:chOff x="3072" y="1680"/>
              <a:chExt cx="720" cy="912"/>
            </a:xfrm>
          </p:grpSpPr>
          <p:sp>
            <p:nvSpPr>
              <p:cNvPr id="23629" name="Rectangle 27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0" name="Oval 28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1" name="AutoShape 29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609" name="Text Box 30"/>
            <p:cNvSpPr txBox="1">
              <a:spLocks noChangeArrowheads="1"/>
            </p:cNvSpPr>
            <p:nvPr/>
          </p:nvSpPr>
          <p:spPr bwMode="auto">
            <a:xfrm>
              <a:off x="115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3610" name="Text Box 31"/>
            <p:cNvSpPr txBox="1">
              <a:spLocks noChangeArrowheads="1"/>
            </p:cNvSpPr>
            <p:nvPr/>
          </p:nvSpPr>
          <p:spPr bwMode="auto">
            <a:xfrm>
              <a:off x="1152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3611" name="Text Box 32"/>
            <p:cNvSpPr txBox="1">
              <a:spLocks noChangeArrowheads="1"/>
            </p:cNvSpPr>
            <p:nvPr/>
          </p:nvSpPr>
          <p:spPr bwMode="auto">
            <a:xfrm>
              <a:off x="720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23612" name="Text Box 33"/>
            <p:cNvSpPr txBox="1">
              <a:spLocks noChangeArrowheads="1"/>
            </p:cNvSpPr>
            <p:nvPr/>
          </p:nvSpPr>
          <p:spPr bwMode="auto">
            <a:xfrm>
              <a:off x="864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3613" name="Rectangle 34"/>
            <p:cNvSpPr>
              <a:spLocks noChangeArrowheads="1"/>
            </p:cNvSpPr>
            <p:nvPr/>
          </p:nvSpPr>
          <p:spPr bwMode="auto">
            <a:xfrm>
              <a:off x="1776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Oval 35"/>
            <p:cNvSpPr>
              <a:spLocks noChangeArrowheads="1"/>
            </p:cNvSpPr>
            <p:nvPr/>
          </p:nvSpPr>
          <p:spPr bwMode="auto">
            <a:xfrm>
              <a:off x="2400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5" name="AutoShape 36"/>
            <p:cNvSpPr>
              <a:spLocks noChangeArrowheads="1"/>
            </p:cNvSpPr>
            <p:nvPr/>
          </p:nvSpPr>
          <p:spPr bwMode="auto">
            <a:xfrm rot="-5514269">
              <a:off x="2304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Text Box 37"/>
            <p:cNvSpPr txBox="1">
              <a:spLocks noChangeArrowheads="1"/>
            </p:cNvSpPr>
            <p:nvPr/>
          </p:nvSpPr>
          <p:spPr bwMode="auto">
            <a:xfrm>
              <a:off x="2208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3617" name="Text Box 38"/>
            <p:cNvSpPr txBox="1">
              <a:spLocks noChangeArrowheads="1"/>
            </p:cNvSpPr>
            <p:nvPr/>
          </p:nvSpPr>
          <p:spPr bwMode="auto">
            <a:xfrm>
              <a:off x="220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3618" name="Text Box 39"/>
            <p:cNvSpPr txBox="1">
              <a:spLocks noChangeArrowheads="1"/>
            </p:cNvSpPr>
            <p:nvPr/>
          </p:nvSpPr>
          <p:spPr bwMode="auto">
            <a:xfrm>
              <a:off x="1776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sp>
          <p:nvSpPr>
            <p:cNvPr id="23619" name="Line 40"/>
            <p:cNvSpPr>
              <a:spLocks noChangeShapeType="1"/>
            </p:cNvSpPr>
            <p:nvPr/>
          </p:nvSpPr>
          <p:spPr bwMode="auto">
            <a:xfrm flipH="1">
              <a:off x="158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620" name="Line 41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621" name="Line 42"/>
            <p:cNvSpPr>
              <a:spLocks noChangeShapeType="1"/>
            </p:cNvSpPr>
            <p:nvPr/>
          </p:nvSpPr>
          <p:spPr bwMode="auto">
            <a:xfrm flipH="1">
              <a:off x="144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622" name="Text Box 43"/>
            <p:cNvSpPr txBox="1">
              <a:spLocks noChangeArrowheads="1"/>
            </p:cNvSpPr>
            <p:nvPr/>
          </p:nvSpPr>
          <p:spPr bwMode="auto">
            <a:xfrm>
              <a:off x="1920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3623" name="Text Box 44"/>
            <p:cNvSpPr txBox="1">
              <a:spLocks noChangeArrowheads="1"/>
            </p:cNvSpPr>
            <p:nvPr/>
          </p:nvSpPr>
          <p:spPr bwMode="auto">
            <a:xfrm>
              <a:off x="816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3624" name="Text Box 45"/>
            <p:cNvSpPr txBox="1">
              <a:spLocks noChangeArrowheads="1"/>
            </p:cNvSpPr>
            <p:nvPr/>
          </p:nvSpPr>
          <p:spPr bwMode="auto">
            <a:xfrm>
              <a:off x="1872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3625" name="Text Box 46"/>
            <p:cNvSpPr txBox="1">
              <a:spLocks noChangeArrowheads="1"/>
            </p:cNvSpPr>
            <p:nvPr/>
          </p:nvSpPr>
          <p:spPr bwMode="auto">
            <a:xfrm>
              <a:off x="2928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3626" name="Oval 47"/>
            <p:cNvSpPr>
              <a:spLocks noChangeArrowheads="1"/>
            </p:cNvSpPr>
            <p:nvPr/>
          </p:nvSpPr>
          <p:spPr bwMode="auto">
            <a:xfrm>
              <a:off x="96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7" name="Oval 48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8" name="Oval 49"/>
            <p:cNvSpPr>
              <a:spLocks noChangeArrowheads="1"/>
            </p:cNvSpPr>
            <p:nvPr/>
          </p:nvSpPr>
          <p:spPr bwMode="auto">
            <a:xfrm>
              <a:off x="312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3554" name="Object 50"/>
            <p:cNvGraphicFramePr>
              <a:graphicFrameLocks noChangeAspect="1"/>
            </p:cNvGraphicFramePr>
            <p:nvPr/>
          </p:nvGraphicFramePr>
          <p:xfrm>
            <a:off x="793" y="2063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5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63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5" name="Object 51"/>
            <p:cNvGraphicFramePr>
              <a:graphicFrameLocks noChangeAspect="1"/>
            </p:cNvGraphicFramePr>
            <p:nvPr/>
          </p:nvGraphicFramePr>
          <p:xfrm>
            <a:off x="1837" y="2024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6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024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6" name="Object 52"/>
            <p:cNvGraphicFramePr>
              <a:graphicFrameLocks noChangeAspect="1"/>
            </p:cNvGraphicFramePr>
            <p:nvPr/>
          </p:nvGraphicFramePr>
          <p:xfrm>
            <a:off x="2874" y="202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7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2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70" name="Group 53"/>
          <p:cNvGrpSpPr>
            <a:grpSpLocks/>
          </p:cNvGrpSpPr>
          <p:nvPr/>
        </p:nvGrpSpPr>
        <p:grpSpPr bwMode="auto">
          <a:xfrm>
            <a:off x="1911350" y="4149725"/>
            <a:ext cx="1492250" cy="1108075"/>
            <a:chOff x="1204" y="2614"/>
            <a:chExt cx="940" cy="698"/>
          </a:xfrm>
        </p:grpSpPr>
        <p:sp>
          <p:nvSpPr>
            <p:cNvPr id="23589" name="Line 54"/>
            <p:cNvSpPr>
              <a:spLocks noChangeShapeType="1"/>
            </p:cNvSpPr>
            <p:nvPr/>
          </p:nvSpPr>
          <p:spPr bwMode="auto">
            <a:xfrm>
              <a:off x="2136" y="2614"/>
              <a:ext cx="0" cy="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90" name="AutoShape 55"/>
            <p:cNvSpPr>
              <a:spLocks noChangeArrowheads="1"/>
            </p:cNvSpPr>
            <p:nvPr/>
          </p:nvSpPr>
          <p:spPr bwMode="auto">
            <a:xfrm>
              <a:off x="1517" y="2976"/>
              <a:ext cx="448" cy="3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Oval 56"/>
            <p:cNvSpPr>
              <a:spLocks noChangeArrowheads="1"/>
            </p:cNvSpPr>
            <p:nvPr/>
          </p:nvSpPr>
          <p:spPr bwMode="auto">
            <a:xfrm>
              <a:off x="1965" y="3072"/>
              <a:ext cx="89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Line 57"/>
            <p:cNvSpPr>
              <a:spLocks noChangeShapeType="1"/>
            </p:cNvSpPr>
            <p:nvPr/>
          </p:nvSpPr>
          <p:spPr bwMode="auto">
            <a:xfrm>
              <a:off x="2054" y="312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93" name="Line 58"/>
            <p:cNvSpPr>
              <a:spLocks noChangeShapeType="1"/>
            </p:cNvSpPr>
            <p:nvPr/>
          </p:nvSpPr>
          <p:spPr bwMode="auto">
            <a:xfrm flipH="1">
              <a:off x="1204" y="3072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94" name="Line 59"/>
            <p:cNvSpPr>
              <a:spLocks noChangeShapeType="1"/>
            </p:cNvSpPr>
            <p:nvPr/>
          </p:nvSpPr>
          <p:spPr bwMode="auto">
            <a:xfrm flipH="1">
              <a:off x="1204" y="3216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3571" name="Group 60"/>
          <p:cNvGrpSpPr>
            <a:grpSpLocks/>
          </p:cNvGrpSpPr>
          <p:nvPr/>
        </p:nvGrpSpPr>
        <p:grpSpPr bwMode="auto">
          <a:xfrm>
            <a:off x="1547813" y="4581525"/>
            <a:ext cx="427037" cy="828675"/>
            <a:chOff x="975" y="2886"/>
            <a:chExt cx="269" cy="522"/>
          </a:xfrm>
        </p:grpSpPr>
        <p:sp>
          <p:nvSpPr>
            <p:cNvPr id="23587" name="Text Box 61"/>
            <p:cNvSpPr txBox="1">
              <a:spLocks noChangeArrowheads="1"/>
            </p:cNvSpPr>
            <p:nvPr/>
          </p:nvSpPr>
          <p:spPr bwMode="auto">
            <a:xfrm>
              <a:off x="975" y="2886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C0B0A"/>
                  </a:solidFill>
                </a:rPr>
                <a:t>C</a:t>
              </a:r>
              <a:endParaRPr lang="en-US" sz="2000" b="1"/>
            </a:p>
          </p:txBody>
        </p:sp>
        <p:sp>
          <p:nvSpPr>
            <p:cNvPr id="23588" name="Text Box 62"/>
            <p:cNvSpPr txBox="1">
              <a:spLocks noChangeArrowheads="1"/>
            </p:cNvSpPr>
            <p:nvPr/>
          </p:nvSpPr>
          <p:spPr bwMode="auto">
            <a:xfrm>
              <a:off x="975" y="3158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C0B0A"/>
                  </a:solidFill>
                </a:rPr>
                <a:t>B</a:t>
              </a:r>
              <a:endParaRPr lang="en-US" sz="2000" b="1"/>
            </a:p>
          </p:txBody>
        </p:sp>
      </p:grpSp>
      <p:sp>
        <p:nvSpPr>
          <p:cNvPr id="23572" name="Text Box 63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grpSp>
        <p:nvGrpSpPr>
          <p:cNvPr id="23573" name="Group 64"/>
          <p:cNvGrpSpPr>
            <a:grpSpLocks/>
          </p:cNvGrpSpPr>
          <p:nvPr/>
        </p:nvGrpSpPr>
        <p:grpSpPr bwMode="auto">
          <a:xfrm>
            <a:off x="1835150" y="3716338"/>
            <a:ext cx="3197225" cy="442912"/>
            <a:chOff x="1156" y="2341"/>
            <a:chExt cx="2014" cy="279"/>
          </a:xfrm>
        </p:grpSpPr>
        <p:sp>
          <p:nvSpPr>
            <p:cNvPr id="23582" name="Line 65"/>
            <p:cNvSpPr>
              <a:spLocks noChangeShapeType="1"/>
            </p:cNvSpPr>
            <p:nvPr/>
          </p:nvSpPr>
          <p:spPr bwMode="auto">
            <a:xfrm>
              <a:off x="1156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83" name="Line 66"/>
            <p:cNvSpPr>
              <a:spLocks noChangeShapeType="1"/>
            </p:cNvSpPr>
            <p:nvPr/>
          </p:nvSpPr>
          <p:spPr bwMode="auto">
            <a:xfrm>
              <a:off x="1156" y="2581"/>
              <a:ext cx="20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84" name="Line 67"/>
            <p:cNvSpPr>
              <a:spLocks noChangeShapeType="1"/>
            </p:cNvSpPr>
            <p:nvPr/>
          </p:nvSpPr>
          <p:spPr bwMode="auto">
            <a:xfrm flipV="1">
              <a:off x="3170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85" name="Oval 68"/>
            <p:cNvSpPr>
              <a:spLocks noChangeArrowheads="1"/>
            </p:cNvSpPr>
            <p:nvPr/>
          </p:nvSpPr>
          <p:spPr bwMode="auto">
            <a:xfrm>
              <a:off x="2107" y="2552"/>
              <a:ext cx="63" cy="6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Line 69"/>
            <p:cNvSpPr>
              <a:spLocks noChangeShapeType="1"/>
            </p:cNvSpPr>
            <p:nvPr/>
          </p:nvSpPr>
          <p:spPr bwMode="auto">
            <a:xfrm>
              <a:off x="2136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574" name="Text Box 71"/>
          <p:cNvSpPr txBox="1">
            <a:spLocks noChangeArrowheads="1"/>
          </p:cNvSpPr>
          <p:nvPr/>
        </p:nvSpPr>
        <p:spPr bwMode="auto">
          <a:xfrm>
            <a:off x="1042988" y="1628775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3575" name="Text Box 72"/>
          <p:cNvSpPr txBox="1">
            <a:spLocks noChangeArrowheads="1"/>
          </p:cNvSpPr>
          <p:nvPr/>
        </p:nvSpPr>
        <p:spPr bwMode="auto">
          <a:xfrm>
            <a:off x="2555875" y="162877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3576" name="Text Box 73"/>
          <p:cNvSpPr txBox="1">
            <a:spLocks noChangeArrowheads="1"/>
          </p:cNvSpPr>
          <p:nvPr/>
        </p:nvSpPr>
        <p:spPr bwMode="auto">
          <a:xfrm>
            <a:off x="4140200" y="162877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3577" name="Text Box 74"/>
          <p:cNvSpPr txBox="1">
            <a:spLocks noChangeArrowheads="1"/>
          </p:cNvSpPr>
          <p:nvPr/>
        </p:nvSpPr>
        <p:spPr bwMode="auto">
          <a:xfrm>
            <a:off x="1116013" y="4941888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3578" name="Text Box 75"/>
          <p:cNvSpPr txBox="1">
            <a:spLocks noChangeArrowheads="1"/>
          </p:cNvSpPr>
          <p:nvPr/>
        </p:nvSpPr>
        <p:spPr bwMode="auto">
          <a:xfrm>
            <a:off x="1116013" y="4508500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48908" name="Text Box 76"/>
          <p:cNvSpPr txBox="1">
            <a:spLocks noChangeArrowheads="1"/>
          </p:cNvSpPr>
          <p:nvPr/>
        </p:nvSpPr>
        <p:spPr bwMode="auto">
          <a:xfrm>
            <a:off x="3563938" y="4652963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48909" name="Text Box 77"/>
          <p:cNvSpPr txBox="1">
            <a:spLocks noChangeArrowheads="1"/>
          </p:cNvSpPr>
          <p:nvPr/>
        </p:nvSpPr>
        <p:spPr bwMode="auto">
          <a:xfrm>
            <a:off x="3924300" y="4652963"/>
            <a:ext cx="3240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does not reset counter</a:t>
            </a:r>
          </a:p>
        </p:txBody>
      </p:sp>
      <p:sp>
        <p:nvSpPr>
          <p:cNvPr id="23581" name="Text Box 78"/>
          <p:cNvSpPr txBox="1">
            <a:spLocks noChangeArrowheads="1"/>
          </p:cNvSpPr>
          <p:nvPr/>
        </p:nvSpPr>
        <p:spPr bwMode="auto">
          <a:xfrm>
            <a:off x="7740650" y="1628775"/>
            <a:ext cx="10080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B7214C"/>
                </a:solidFill>
              </a:rPr>
              <a:t>0 </a:t>
            </a:r>
            <a:r>
              <a:rPr lang="en-US" sz="3200" baseline="-25000">
                <a:solidFill>
                  <a:srgbClr val="B7214C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908" grpId="0"/>
      <p:bldP spid="24890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245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993935-35F0-409F-A18E-9A39A20E38FA}" type="slidenum">
              <a:rPr lang="en-GB" smtClean="0"/>
              <a:pPr/>
              <a:t>42</a:t>
            </a:fld>
            <a:endParaRPr lang="en-GB" sz="1400" smtClean="0"/>
          </a:p>
        </p:txBody>
      </p:sp>
      <p:sp>
        <p:nvSpPr>
          <p:cNvPr id="245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52500"/>
            <a:ext cx="7772400" cy="515938"/>
          </a:xfrm>
        </p:spPr>
        <p:txBody>
          <a:bodyPr/>
          <a:lstStyle/>
          <a:p>
            <a:pPr algn="ctr" eaLnBrk="1" hangingPunct="1"/>
            <a:r>
              <a:rPr lang="en-GB" sz="2800" b="1" smtClean="0">
                <a:solidFill>
                  <a:srgbClr val="786DCB"/>
                </a:solidFill>
              </a:rPr>
              <a:t>MOD 6 Counter – </a:t>
            </a:r>
            <a:r>
              <a:rPr lang="en-GB" sz="2800" b="1" smtClean="0">
                <a:solidFill>
                  <a:srgbClr val="FF3300"/>
                </a:solidFill>
              </a:rPr>
              <a:t>in action</a:t>
            </a:r>
            <a:endParaRPr lang="en-US" sz="2800" b="1" smtClean="0">
              <a:solidFill>
                <a:srgbClr val="FF3300"/>
              </a:solidFill>
            </a:endParaRPr>
          </a:p>
        </p:txBody>
      </p:sp>
      <p:sp>
        <p:nvSpPr>
          <p:cNvPr id="24584" name="Line 3"/>
          <p:cNvSpPr>
            <a:spLocks noChangeShapeType="1"/>
          </p:cNvSpPr>
          <p:nvPr/>
        </p:nvSpPr>
        <p:spPr bwMode="auto">
          <a:xfrm>
            <a:off x="64325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5" name="Line 4"/>
          <p:cNvSpPr>
            <a:spLocks noChangeShapeType="1"/>
          </p:cNvSpPr>
          <p:nvPr/>
        </p:nvSpPr>
        <p:spPr bwMode="auto">
          <a:xfrm flipV="1">
            <a:off x="65849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6" name="Line 5"/>
          <p:cNvSpPr>
            <a:spLocks noChangeShapeType="1"/>
          </p:cNvSpPr>
          <p:nvPr/>
        </p:nvSpPr>
        <p:spPr bwMode="auto">
          <a:xfrm>
            <a:off x="65849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7" name="Line 6"/>
          <p:cNvSpPr>
            <a:spLocks noChangeShapeType="1"/>
          </p:cNvSpPr>
          <p:nvPr/>
        </p:nvSpPr>
        <p:spPr bwMode="auto">
          <a:xfrm>
            <a:off x="67373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8" name="Line 7"/>
          <p:cNvSpPr>
            <a:spLocks noChangeShapeType="1"/>
          </p:cNvSpPr>
          <p:nvPr/>
        </p:nvSpPr>
        <p:spPr bwMode="auto">
          <a:xfrm>
            <a:off x="67373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9" name="Line 8"/>
          <p:cNvSpPr>
            <a:spLocks noChangeShapeType="1"/>
          </p:cNvSpPr>
          <p:nvPr/>
        </p:nvSpPr>
        <p:spPr bwMode="auto">
          <a:xfrm flipV="1">
            <a:off x="68897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90" name="Line 9"/>
          <p:cNvSpPr>
            <a:spLocks noChangeShapeType="1"/>
          </p:cNvSpPr>
          <p:nvPr/>
        </p:nvSpPr>
        <p:spPr bwMode="auto">
          <a:xfrm>
            <a:off x="68897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91" name="Line 10"/>
          <p:cNvSpPr>
            <a:spLocks noChangeShapeType="1"/>
          </p:cNvSpPr>
          <p:nvPr/>
        </p:nvSpPr>
        <p:spPr bwMode="auto">
          <a:xfrm>
            <a:off x="70421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92" name="Line 11"/>
          <p:cNvSpPr>
            <a:spLocks noChangeShapeType="1"/>
          </p:cNvSpPr>
          <p:nvPr/>
        </p:nvSpPr>
        <p:spPr bwMode="auto">
          <a:xfrm>
            <a:off x="70421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4593" name="Group 12"/>
          <p:cNvGrpSpPr>
            <a:grpSpLocks/>
          </p:cNvGrpSpPr>
          <p:nvPr/>
        </p:nvGrpSpPr>
        <p:grpSpPr bwMode="auto">
          <a:xfrm>
            <a:off x="1403350" y="2133600"/>
            <a:ext cx="4618038" cy="1600200"/>
            <a:chOff x="720" y="1440"/>
            <a:chExt cx="3120" cy="1008"/>
          </a:xfrm>
        </p:grpSpPr>
        <p:sp>
          <p:nvSpPr>
            <p:cNvPr id="24619" name="Rectangle 13"/>
            <p:cNvSpPr>
              <a:spLocks noChangeArrowheads="1"/>
            </p:cNvSpPr>
            <p:nvPr/>
          </p:nvSpPr>
          <p:spPr bwMode="auto">
            <a:xfrm>
              <a:off x="2832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Oval 14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AutoShape 15"/>
            <p:cNvSpPr>
              <a:spLocks noChangeArrowheads="1"/>
            </p:cNvSpPr>
            <p:nvPr/>
          </p:nvSpPr>
          <p:spPr bwMode="auto">
            <a:xfrm rot="-5514269">
              <a:off x="3360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2" name="Text Box 16"/>
            <p:cNvSpPr txBox="1">
              <a:spLocks noChangeArrowheads="1"/>
            </p:cNvSpPr>
            <p:nvPr/>
          </p:nvSpPr>
          <p:spPr bwMode="auto">
            <a:xfrm>
              <a:off x="3264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4623" name="Text Box 17"/>
            <p:cNvSpPr txBox="1">
              <a:spLocks noChangeArrowheads="1"/>
            </p:cNvSpPr>
            <p:nvPr/>
          </p:nvSpPr>
          <p:spPr bwMode="auto">
            <a:xfrm>
              <a:off x="3264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4624" name="Text Box 18"/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24625" name="Line 19"/>
            <p:cNvSpPr>
              <a:spLocks noChangeShapeType="1"/>
            </p:cNvSpPr>
            <p:nvPr/>
          </p:nvSpPr>
          <p:spPr bwMode="auto">
            <a:xfrm flipH="1">
              <a:off x="26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26" name="Line 20"/>
            <p:cNvSpPr>
              <a:spLocks noChangeShapeType="1"/>
            </p:cNvSpPr>
            <p:nvPr/>
          </p:nvSpPr>
          <p:spPr bwMode="auto">
            <a:xfrm>
              <a:off x="264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27" name="Line 21"/>
            <p:cNvSpPr>
              <a:spLocks noChangeShapeType="1"/>
            </p:cNvSpPr>
            <p:nvPr/>
          </p:nvSpPr>
          <p:spPr bwMode="auto">
            <a:xfrm flipH="1">
              <a:off x="249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28" name="Line 22"/>
            <p:cNvSpPr>
              <a:spLocks noChangeShapeType="1"/>
            </p:cNvSpPr>
            <p:nvPr/>
          </p:nvSpPr>
          <p:spPr bwMode="auto">
            <a:xfrm>
              <a:off x="345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29" name="Line 23"/>
            <p:cNvSpPr>
              <a:spLocks noChangeShapeType="1"/>
            </p:cNvSpPr>
            <p:nvPr/>
          </p:nvSpPr>
          <p:spPr bwMode="auto">
            <a:xfrm>
              <a:off x="345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30" name="Line 24"/>
            <p:cNvSpPr>
              <a:spLocks noChangeShapeType="1"/>
            </p:cNvSpPr>
            <p:nvPr/>
          </p:nvSpPr>
          <p:spPr bwMode="auto">
            <a:xfrm>
              <a:off x="3552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31" name="Text Box 25"/>
            <p:cNvSpPr txBox="1">
              <a:spLocks noChangeArrowheads="1"/>
            </p:cNvSpPr>
            <p:nvPr/>
          </p:nvSpPr>
          <p:spPr bwMode="auto">
            <a:xfrm>
              <a:off x="2976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pSp>
          <p:nvGrpSpPr>
            <p:cNvPr id="24632" name="Group 26"/>
            <p:cNvGrpSpPr>
              <a:grpSpLocks/>
            </p:cNvGrpSpPr>
            <p:nvPr/>
          </p:nvGrpSpPr>
          <p:grpSpPr bwMode="auto">
            <a:xfrm>
              <a:off x="720" y="1440"/>
              <a:ext cx="720" cy="912"/>
              <a:chOff x="3072" y="1680"/>
              <a:chExt cx="720" cy="912"/>
            </a:xfrm>
          </p:grpSpPr>
          <p:sp>
            <p:nvSpPr>
              <p:cNvPr id="24653" name="Rectangle 27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54" name="Oval 28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55" name="AutoShape 29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33" name="Text Box 30"/>
            <p:cNvSpPr txBox="1">
              <a:spLocks noChangeArrowheads="1"/>
            </p:cNvSpPr>
            <p:nvPr/>
          </p:nvSpPr>
          <p:spPr bwMode="auto">
            <a:xfrm>
              <a:off x="115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4634" name="Text Box 31"/>
            <p:cNvSpPr txBox="1">
              <a:spLocks noChangeArrowheads="1"/>
            </p:cNvSpPr>
            <p:nvPr/>
          </p:nvSpPr>
          <p:spPr bwMode="auto">
            <a:xfrm>
              <a:off x="1152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4635" name="Text Box 32"/>
            <p:cNvSpPr txBox="1">
              <a:spLocks noChangeArrowheads="1"/>
            </p:cNvSpPr>
            <p:nvPr/>
          </p:nvSpPr>
          <p:spPr bwMode="auto">
            <a:xfrm>
              <a:off x="720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24636" name="Text Box 33"/>
            <p:cNvSpPr txBox="1">
              <a:spLocks noChangeArrowheads="1"/>
            </p:cNvSpPr>
            <p:nvPr/>
          </p:nvSpPr>
          <p:spPr bwMode="auto">
            <a:xfrm>
              <a:off x="864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4637" name="Rectangle 34"/>
            <p:cNvSpPr>
              <a:spLocks noChangeArrowheads="1"/>
            </p:cNvSpPr>
            <p:nvPr/>
          </p:nvSpPr>
          <p:spPr bwMode="auto">
            <a:xfrm>
              <a:off x="1776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8" name="Oval 35"/>
            <p:cNvSpPr>
              <a:spLocks noChangeArrowheads="1"/>
            </p:cNvSpPr>
            <p:nvPr/>
          </p:nvSpPr>
          <p:spPr bwMode="auto">
            <a:xfrm>
              <a:off x="2400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9" name="AutoShape 36"/>
            <p:cNvSpPr>
              <a:spLocks noChangeArrowheads="1"/>
            </p:cNvSpPr>
            <p:nvPr/>
          </p:nvSpPr>
          <p:spPr bwMode="auto">
            <a:xfrm rot="-5514269">
              <a:off x="2304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0" name="Text Box 37"/>
            <p:cNvSpPr txBox="1">
              <a:spLocks noChangeArrowheads="1"/>
            </p:cNvSpPr>
            <p:nvPr/>
          </p:nvSpPr>
          <p:spPr bwMode="auto">
            <a:xfrm>
              <a:off x="2208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4641" name="Text Box 38"/>
            <p:cNvSpPr txBox="1">
              <a:spLocks noChangeArrowheads="1"/>
            </p:cNvSpPr>
            <p:nvPr/>
          </p:nvSpPr>
          <p:spPr bwMode="auto">
            <a:xfrm>
              <a:off x="220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4642" name="Text Box 39"/>
            <p:cNvSpPr txBox="1">
              <a:spLocks noChangeArrowheads="1"/>
            </p:cNvSpPr>
            <p:nvPr/>
          </p:nvSpPr>
          <p:spPr bwMode="auto">
            <a:xfrm>
              <a:off x="1776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sp>
          <p:nvSpPr>
            <p:cNvPr id="24643" name="Line 40"/>
            <p:cNvSpPr>
              <a:spLocks noChangeShapeType="1"/>
            </p:cNvSpPr>
            <p:nvPr/>
          </p:nvSpPr>
          <p:spPr bwMode="auto">
            <a:xfrm flipH="1">
              <a:off x="158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44" name="Line 41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45" name="Line 42"/>
            <p:cNvSpPr>
              <a:spLocks noChangeShapeType="1"/>
            </p:cNvSpPr>
            <p:nvPr/>
          </p:nvSpPr>
          <p:spPr bwMode="auto">
            <a:xfrm flipH="1">
              <a:off x="144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46" name="Text Box 43"/>
            <p:cNvSpPr txBox="1">
              <a:spLocks noChangeArrowheads="1"/>
            </p:cNvSpPr>
            <p:nvPr/>
          </p:nvSpPr>
          <p:spPr bwMode="auto">
            <a:xfrm>
              <a:off x="1920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4647" name="Text Box 44"/>
            <p:cNvSpPr txBox="1">
              <a:spLocks noChangeArrowheads="1"/>
            </p:cNvSpPr>
            <p:nvPr/>
          </p:nvSpPr>
          <p:spPr bwMode="auto">
            <a:xfrm>
              <a:off x="816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4648" name="Text Box 45"/>
            <p:cNvSpPr txBox="1">
              <a:spLocks noChangeArrowheads="1"/>
            </p:cNvSpPr>
            <p:nvPr/>
          </p:nvSpPr>
          <p:spPr bwMode="auto">
            <a:xfrm>
              <a:off x="1872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4649" name="Text Box 46"/>
            <p:cNvSpPr txBox="1">
              <a:spLocks noChangeArrowheads="1"/>
            </p:cNvSpPr>
            <p:nvPr/>
          </p:nvSpPr>
          <p:spPr bwMode="auto">
            <a:xfrm>
              <a:off x="2928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4650" name="Oval 47"/>
            <p:cNvSpPr>
              <a:spLocks noChangeArrowheads="1"/>
            </p:cNvSpPr>
            <p:nvPr/>
          </p:nvSpPr>
          <p:spPr bwMode="auto">
            <a:xfrm>
              <a:off x="96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1" name="Oval 48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2" name="Oval 49"/>
            <p:cNvSpPr>
              <a:spLocks noChangeArrowheads="1"/>
            </p:cNvSpPr>
            <p:nvPr/>
          </p:nvSpPr>
          <p:spPr bwMode="auto">
            <a:xfrm>
              <a:off x="312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4578" name="Object 50"/>
            <p:cNvGraphicFramePr>
              <a:graphicFrameLocks noChangeAspect="1"/>
            </p:cNvGraphicFramePr>
            <p:nvPr/>
          </p:nvGraphicFramePr>
          <p:xfrm>
            <a:off x="793" y="2063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9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63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9" name="Object 51"/>
            <p:cNvGraphicFramePr>
              <a:graphicFrameLocks noChangeAspect="1"/>
            </p:cNvGraphicFramePr>
            <p:nvPr/>
          </p:nvGraphicFramePr>
          <p:xfrm>
            <a:off x="1837" y="2024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0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024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0" name="Object 52"/>
            <p:cNvGraphicFramePr>
              <a:graphicFrameLocks noChangeAspect="1"/>
            </p:cNvGraphicFramePr>
            <p:nvPr/>
          </p:nvGraphicFramePr>
          <p:xfrm>
            <a:off x="2874" y="202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1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2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94" name="Group 53"/>
          <p:cNvGrpSpPr>
            <a:grpSpLocks/>
          </p:cNvGrpSpPr>
          <p:nvPr/>
        </p:nvGrpSpPr>
        <p:grpSpPr bwMode="auto">
          <a:xfrm>
            <a:off x="1911350" y="4149725"/>
            <a:ext cx="1492250" cy="1108075"/>
            <a:chOff x="1204" y="2614"/>
            <a:chExt cx="940" cy="698"/>
          </a:xfrm>
        </p:grpSpPr>
        <p:sp>
          <p:nvSpPr>
            <p:cNvPr id="24613" name="Line 54"/>
            <p:cNvSpPr>
              <a:spLocks noChangeShapeType="1"/>
            </p:cNvSpPr>
            <p:nvPr/>
          </p:nvSpPr>
          <p:spPr bwMode="auto">
            <a:xfrm>
              <a:off x="2136" y="2614"/>
              <a:ext cx="0" cy="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14" name="AutoShape 55"/>
            <p:cNvSpPr>
              <a:spLocks noChangeArrowheads="1"/>
            </p:cNvSpPr>
            <p:nvPr/>
          </p:nvSpPr>
          <p:spPr bwMode="auto">
            <a:xfrm>
              <a:off x="1517" y="2976"/>
              <a:ext cx="448" cy="3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Oval 56"/>
            <p:cNvSpPr>
              <a:spLocks noChangeArrowheads="1"/>
            </p:cNvSpPr>
            <p:nvPr/>
          </p:nvSpPr>
          <p:spPr bwMode="auto">
            <a:xfrm>
              <a:off x="1965" y="3072"/>
              <a:ext cx="89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Line 57"/>
            <p:cNvSpPr>
              <a:spLocks noChangeShapeType="1"/>
            </p:cNvSpPr>
            <p:nvPr/>
          </p:nvSpPr>
          <p:spPr bwMode="auto">
            <a:xfrm>
              <a:off x="2054" y="312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17" name="Line 58"/>
            <p:cNvSpPr>
              <a:spLocks noChangeShapeType="1"/>
            </p:cNvSpPr>
            <p:nvPr/>
          </p:nvSpPr>
          <p:spPr bwMode="auto">
            <a:xfrm flipH="1">
              <a:off x="1204" y="3072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18" name="Line 59"/>
            <p:cNvSpPr>
              <a:spLocks noChangeShapeType="1"/>
            </p:cNvSpPr>
            <p:nvPr/>
          </p:nvSpPr>
          <p:spPr bwMode="auto">
            <a:xfrm flipH="1">
              <a:off x="1204" y="3216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4595" name="Group 60"/>
          <p:cNvGrpSpPr>
            <a:grpSpLocks/>
          </p:cNvGrpSpPr>
          <p:nvPr/>
        </p:nvGrpSpPr>
        <p:grpSpPr bwMode="auto">
          <a:xfrm>
            <a:off x="1547813" y="4581525"/>
            <a:ext cx="427037" cy="828675"/>
            <a:chOff x="975" y="2886"/>
            <a:chExt cx="269" cy="522"/>
          </a:xfrm>
        </p:grpSpPr>
        <p:sp>
          <p:nvSpPr>
            <p:cNvPr id="24611" name="Text Box 61"/>
            <p:cNvSpPr txBox="1">
              <a:spLocks noChangeArrowheads="1"/>
            </p:cNvSpPr>
            <p:nvPr/>
          </p:nvSpPr>
          <p:spPr bwMode="auto">
            <a:xfrm>
              <a:off x="975" y="2886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C0B0A"/>
                  </a:solidFill>
                </a:rPr>
                <a:t>C</a:t>
              </a:r>
              <a:endParaRPr lang="en-US" sz="2000" b="1"/>
            </a:p>
          </p:txBody>
        </p:sp>
        <p:sp>
          <p:nvSpPr>
            <p:cNvPr id="24612" name="Text Box 62"/>
            <p:cNvSpPr txBox="1">
              <a:spLocks noChangeArrowheads="1"/>
            </p:cNvSpPr>
            <p:nvPr/>
          </p:nvSpPr>
          <p:spPr bwMode="auto">
            <a:xfrm>
              <a:off x="975" y="3158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C0B0A"/>
                  </a:solidFill>
                </a:rPr>
                <a:t>B</a:t>
              </a:r>
              <a:endParaRPr lang="en-US" sz="2000" b="1"/>
            </a:p>
          </p:txBody>
        </p:sp>
      </p:grpSp>
      <p:sp>
        <p:nvSpPr>
          <p:cNvPr id="24596" name="Text Box 63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grpSp>
        <p:nvGrpSpPr>
          <p:cNvPr id="24597" name="Group 64"/>
          <p:cNvGrpSpPr>
            <a:grpSpLocks/>
          </p:cNvGrpSpPr>
          <p:nvPr/>
        </p:nvGrpSpPr>
        <p:grpSpPr bwMode="auto">
          <a:xfrm>
            <a:off x="1835150" y="3716338"/>
            <a:ext cx="3197225" cy="442912"/>
            <a:chOff x="1156" y="2341"/>
            <a:chExt cx="2014" cy="279"/>
          </a:xfrm>
        </p:grpSpPr>
        <p:sp>
          <p:nvSpPr>
            <p:cNvPr id="24606" name="Line 65"/>
            <p:cNvSpPr>
              <a:spLocks noChangeShapeType="1"/>
            </p:cNvSpPr>
            <p:nvPr/>
          </p:nvSpPr>
          <p:spPr bwMode="auto">
            <a:xfrm>
              <a:off x="1156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7" name="Line 66"/>
            <p:cNvSpPr>
              <a:spLocks noChangeShapeType="1"/>
            </p:cNvSpPr>
            <p:nvPr/>
          </p:nvSpPr>
          <p:spPr bwMode="auto">
            <a:xfrm>
              <a:off x="1156" y="2581"/>
              <a:ext cx="20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8" name="Line 67"/>
            <p:cNvSpPr>
              <a:spLocks noChangeShapeType="1"/>
            </p:cNvSpPr>
            <p:nvPr/>
          </p:nvSpPr>
          <p:spPr bwMode="auto">
            <a:xfrm flipV="1">
              <a:off x="3170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9" name="Oval 68"/>
            <p:cNvSpPr>
              <a:spLocks noChangeArrowheads="1"/>
            </p:cNvSpPr>
            <p:nvPr/>
          </p:nvSpPr>
          <p:spPr bwMode="auto">
            <a:xfrm>
              <a:off x="2107" y="2552"/>
              <a:ext cx="63" cy="6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Line 69"/>
            <p:cNvSpPr>
              <a:spLocks noChangeShapeType="1"/>
            </p:cNvSpPr>
            <p:nvPr/>
          </p:nvSpPr>
          <p:spPr bwMode="auto">
            <a:xfrm>
              <a:off x="2136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598" name="Text Box 70"/>
          <p:cNvSpPr txBox="1">
            <a:spLocks noChangeArrowheads="1"/>
          </p:cNvSpPr>
          <p:nvPr/>
        </p:nvSpPr>
        <p:spPr bwMode="auto">
          <a:xfrm>
            <a:off x="1042988" y="1628775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4599" name="Text Box 71"/>
          <p:cNvSpPr txBox="1">
            <a:spLocks noChangeArrowheads="1"/>
          </p:cNvSpPr>
          <p:nvPr/>
        </p:nvSpPr>
        <p:spPr bwMode="auto">
          <a:xfrm>
            <a:off x="2555875" y="162877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4600" name="Text Box 72"/>
          <p:cNvSpPr txBox="1">
            <a:spLocks noChangeArrowheads="1"/>
          </p:cNvSpPr>
          <p:nvPr/>
        </p:nvSpPr>
        <p:spPr bwMode="auto">
          <a:xfrm>
            <a:off x="4140200" y="162877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4601" name="Text Box 73"/>
          <p:cNvSpPr txBox="1">
            <a:spLocks noChangeArrowheads="1"/>
          </p:cNvSpPr>
          <p:nvPr/>
        </p:nvSpPr>
        <p:spPr bwMode="auto">
          <a:xfrm>
            <a:off x="1116013" y="4941888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4602" name="Text Box 74"/>
          <p:cNvSpPr txBox="1">
            <a:spLocks noChangeArrowheads="1"/>
          </p:cNvSpPr>
          <p:nvPr/>
        </p:nvSpPr>
        <p:spPr bwMode="auto">
          <a:xfrm>
            <a:off x="1116013" y="4508500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50955" name="Text Box 75"/>
          <p:cNvSpPr txBox="1">
            <a:spLocks noChangeArrowheads="1"/>
          </p:cNvSpPr>
          <p:nvPr/>
        </p:nvSpPr>
        <p:spPr bwMode="auto">
          <a:xfrm>
            <a:off x="3563938" y="4652963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50956" name="Text Box 76"/>
          <p:cNvSpPr txBox="1">
            <a:spLocks noChangeArrowheads="1"/>
          </p:cNvSpPr>
          <p:nvPr/>
        </p:nvSpPr>
        <p:spPr bwMode="auto">
          <a:xfrm>
            <a:off x="3924300" y="4652963"/>
            <a:ext cx="3240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does not reset counter</a:t>
            </a:r>
          </a:p>
        </p:txBody>
      </p:sp>
      <p:sp>
        <p:nvSpPr>
          <p:cNvPr id="24605" name="Text Box 77"/>
          <p:cNvSpPr txBox="1">
            <a:spLocks noChangeArrowheads="1"/>
          </p:cNvSpPr>
          <p:nvPr/>
        </p:nvSpPr>
        <p:spPr bwMode="auto">
          <a:xfrm>
            <a:off x="7740650" y="1628775"/>
            <a:ext cx="10080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B7214C"/>
                </a:solidFill>
              </a:rPr>
              <a:t>1 </a:t>
            </a:r>
            <a:r>
              <a:rPr lang="en-US" sz="3200" baseline="-25000">
                <a:solidFill>
                  <a:srgbClr val="B7214C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55" grpId="0"/>
      <p:bldP spid="25095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256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7A92C1-2967-46AF-AF41-7FD296378730}" type="slidenum">
              <a:rPr lang="en-GB" smtClean="0"/>
              <a:pPr/>
              <a:t>43</a:t>
            </a:fld>
            <a:endParaRPr lang="en-GB" sz="1400" smtClean="0"/>
          </a:p>
        </p:txBody>
      </p:sp>
      <p:sp>
        <p:nvSpPr>
          <p:cNvPr id="256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825" y="981075"/>
            <a:ext cx="7772400" cy="485775"/>
          </a:xfrm>
        </p:spPr>
        <p:txBody>
          <a:bodyPr/>
          <a:lstStyle/>
          <a:p>
            <a:pPr algn="ctr" eaLnBrk="1" hangingPunct="1"/>
            <a:r>
              <a:rPr lang="en-GB" sz="2800" b="1" smtClean="0">
                <a:solidFill>
                  <a:srgbClr val="786DCB"/>
                </a:solidFill>
              </a:rPr>
              <a:t>MOD 6 Counter – </a:t>
            </a:r>
            <a:r>
              <a:rPr lang="en-GB" sz="2800" b="1" smtClean="0">
                <a:solidFill>
                  <a:srgbClr val="FF3300"/>
                </a:solidFill>
              </a:rPr>
              <a:t>in action</a:t>
            </a:r>
            <a:endParaRPr lang="en-US" sz="2800" b="1" smtClean="0">
              <a:solidFill>
                <a:srgbClr val="FF3300"/>
              </a:solidFill>
            </a:endParaRPr>
          </a:p>
        </p:txBody>
      </p:sp>
      <p:sp>
        <p:nvSpPr>
          <p:cNvPr id="25608" name="Line 3"/>
          <p:cNvSpPr>
            <a:spLocks noChangeShapeType="1"/>
          </p:cNvSpPr>
          <p:nvPr/>
        </p:nvSpPr>
        <p:spPr bwMode="auto">
          <a:xfrm>
            <a:off x="64325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09" name="Line 4"/>
          <p:cNvSpPr>
            <a:spLocks noChangeShapeType="1"/>
          </p:cNvSpPr>
          <p:nvPr/>
        </p:nvSpPr>
        <p:spPr bwMode="auto">
          <a:xfrm flipV="1">
            <a:off x="65849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10" name="Line 5"/>
          <p:cNvSpPr>
            <a:spLocks noChangeShapeType="1"/>
          </p:cNvSpPr>
          <p:nvPr/>
        </p:nvSpPr>
        <p:spPr bwMode="auto">
          <a:xfrm>
            <a:off x="65849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11" name="Line 6"/>
          <p:cNvSpPr>
            <a:spLocks noChangeShapeType="1"/>
          </p:cNvSpPr>
          <p:nvPr/>
        </p:nvSpPr>
        <p:spPr bwMode="auto">
          <a:xfrm>
            <a:off x="67373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12" name="Line 7"/>
          <p:cNvSpPr>
            <a:spLocks noChangeShapeType="1"/>
          </p:cNvSpPr>
          <p:nvPr/>
        </p:nvSpPr>
        <p:spPr bwMode="auto">
          <a:xfrm>
            <a:off x="67373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13" name="Line 8"/>
          <p:cNvSpPr>
            <a:spLocks noChangeShapeType="1"/>
          </p:cNvSpPr>
          <p:nvPr/>
        </p:nvSpPr>
        <p:spPr bwMode="auto">
          <a:xfrm flipV="1">
            <a:off x="68897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14" name="Line 9"/>
          <p:cNvSpPr>
            <a:spLocks noChangeShapeType="1"/>
          </p:cNvSpPr>
          <p:nvPr/>
        </p:nvSpPr>
        <p:spPr bwMode="auto">
          <a:xfrm>
            <a:off x="68897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15" name="Line 10"/>
          <p:cNvSpPr>
            <a:spLocks noChangeShapeType="1"/>
          </p:cNvSpPr>
          <p:nvPr/>
        </p:nvSpPr>
        <p:spPr bwMode="auto">
          <a:xfrm>
            <a:off x="70421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16" name="Line 11"/>
          <p:cNvSpPr>
            <a:spLocks noChangeShapeType="1"/>
          </p:cNvSpPr>
          <p:nvPr/>
        </p:nvSpPr>
        <p:spPr bwMode="auto">
          <a:xfrm>
            <a:off x="70421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5617" name="Group 12"/>
          <p:cNvGrpSpPr>
            <a:grpSpLocks/>
          </p:cNvGrpSpPr>
          <p:nvPr/>
        </p:nvGrpSpPr>
        <p:grpSpPr bwMode="auto">
          <a:xfrm>
            <a:off x="1403350" y="2133600"/>
            <a:ext cx="4618038" cy="1600200"/>
            <a:chOff x="720" y="1440"/>
            <a:chExt cx="3120" cy="1008"/>
          </a:xfrm>
        </p:grpSpPr>
        <p:sp>
          <p:nvSpPr>
            <p:cNvPr id="25643" name="Rectangle 13"/>
            <p:cNvSpPr>
              <a:spLocks noChangeArrowheads="1"/>
            </p:cNvSpPr>
            <p:nvPr/>
          </p:nvSpPr>
          <p:spPr bwMode="auto">
            <a:xfrm>
              <a:off x="2832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Oval 14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AutoShape 15"/>
            <p:cNvSpPr>
              <a:spLocks noChangeArrowheads="1"/>
            </p:cNvSpPr>
            <p:nvPr/>
          </p:nvSpPr>
          <p:spPr bwMode="auto">
            <a:xfrm rot="-5514269">
              <a:off x="3360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Text Box 16"/>
            <p:cNvSpPr txBox="1">
              <a:spLocks noChangeArrowheads="1"/>
            </p:cNvSpPr>
            <p:nvPr/>
          </p:nvSpPr>
          <p:spPr bwMode="auto">
            <a:xfrm>
              <a:off x="3264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5647" name="Text Box 17"/>
            <p:cNvSpPr txBox="1">
              <a:spLocks noChangeArrowheads="1"/>
            </p:cNvSpPr>
            <p:nvPr/>
          </p:nvSpPr>
          <p:spPr bwMode="auto">
            <a:xfrm>
              <a:off x="3264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5648" name="Text Box 18"/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25649" name="Line 19"/>
            <p:cNvSpPr>
              <a:spLocks noChangeShapeType="1"/>
            </p:cNvSpPr>
            <p:nvPr/>
          </p:nvSpPr>
          <p:spPr bwMode="auto">
            <a:xfrm flipH="1">
              <a:off x="26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50" name="Line 20"/>
            <p:cNvSpPr>
              <a:spLocks noChangeShapeType="1"/>
            </p:cNvSpPr>
            <p:nvPr/>
          </p:nvSpPr>
          <p:spPr bwMode="auto">
            <a:xfrm>
              <a:off x="264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51" name="Line 21"/>
            <p:cNvSpPr>
              <a:spLocks noChangeShapeType="1"/>
            </p:cNvSpPr>
            <p:nvPr/>
          </p:nvSpPr>
          <p:spPr bwMode="auto">
            <a:xfrm flipH="1">
              <a:off x="249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52" name="Line 22"/>
            <p:cNvSpPr>
              <a:spLocks noChangeShapeType="1"/>
            </p:cNvSpPr>
            <p:nvPr/>
          </p:nvSpPr>
          <p:spPr bwMode="auto">
            <a:xfrm>
              <a:off x="345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53" name="Line 23"/>
            <p:cNvSpPr>
              <a:spLocks noChangeShapeType="1"/>
            </p:cNvSpPr>
            <p:nvPr/>
          </p:nvSpPr>
          <p:spPr bwMode="auto">
            <a:xfrm>
              <a:off x="345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54" name="Line 24"/>
            <p:cNvSpPr>
              <a:spLocks noChangeShapeType="1"/>
            </p:cNvSpPr>
            <p:nvPr/>
          </p:nvSpPr>
          <p:spPr bwMode="auto">
            <a:xfrm>
              <a:off x="3552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55" name="Text Box 25"/>
            <p:cNvSpPr txBox="1">
              <a:spLocks noChangeArrowheads="1"/>
            </p:cNvSpPr>
            <p:nvPr/>
          </p:nvSpPr>
          <p:spPr bwMode="auto">
            <a:xfrm>
              <a:off x="2976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pSp>
          <p:nvGrpSpPr>
            <p:cNvPr id="25656" name="Group 26"/>
            <p:cNvGrpSpPr>
              <a:grpSpLocks/>
            </p:cNvGrpSpPr>
            <p:nvPr/>
          </p:nvGrpSpPr>
          <p:grpSpPr bwMode="auto">
            <a:xfrm>
              <a:off x="720" y="1440"/>
              <a:ext cx="720" cy="912"/>
              <a:chOff x="3072" y="1680"/>
              <a:chExt cx="720" cy="912"/>
            </a:xfrm>
          </p:grpSpPr>
          <p:sp>
            <p:nvSpPr>
              <p:cNvPr id="25677" name="Rectangle 27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78" name="Oval 28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79" name="AutoShape 29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57" name="Text Box 30"/>
            <p:cNvSpPr txBox="1">
              <a:spLocks noChangeArrowheads="1"/>
            </p:cNvSpPr>
            <p:nvPr/>
          </p:nvSpPr>
          <p:spPr bwMode="auto">
            <a:xfrm>
              <a:off x="115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5658" name="Text Box 31"/>
            <p:cNvSpPr txBox="1">
              <a:spLocks noChangeArrowheads="1"/>
            </p:cNvSpPr>
            <p:nvPr/>
          </p:nvSpPr>
          <p:spPr bwMode="auto">
            <a:xfrm>
              <a:off x="1152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5659" name="Text Box 32"/>
            <p:cNvSpPr txBox="1">
              <a:spLocks noChangeArrowheads="1"/>
            </p:cNvSpPr>
            <p:nvPr/>
          </p:nvSpPr>
          <p:spPr bwMode="auto">
            <a:xfrm>
              <a:off x="720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25660" name="Text Box 33"/>
            <p:cNvSpPr txBox="1">
              <a:spLocks noChangeArrowheads="1"/>
            </p:cNvSpPr>
            <p:nvPr/>
          </p:nvSpPr>
          <p:spPr bwMode="auto">
            <a:xfrm>
              <a:off x="864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5661" name="Rectangle 34"/>
            <p:cNvSpPr>
              <a:spLocks noChangeArrowheads="1"/>
            </p:cNvSpPr>
            <p:nvPr/>
          </p:nvSpPr>
          <p:spPr bwMode="auto">
            <a:xfrm>
              <a:off x="1776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2" name="Oval 35"/>
            <p:cNvSpPr>
              <a:spLocks noChangeArrowheads="1"/>
            </p:cNvSpPr>
            <p:nvPr/>
          </p:nvSpPr>
          <p:spPr bwMode="auto">
            <a:xfrm>
              <a:off x="2400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3" name="AutoShape 36"/>
            <p:cNvSpPr>
              <a:spLocks noChangeArrowheads="1"/>
            </p:cNvSpPr>
            <p:nvPr/>
          </p:nvSpPr>
          <p:spPr bwMode="auto">
            <a:xfrm rot="-5514269">
              <a:off x="2304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4" name="Text Box 37"/>
            <p:cNvSpPr txBox="1">
              <a:spLocks noChangeArrowheads="1"/>
            </p:cNvSpPr>
            <p:nvPr/>
          </p:nvSpPr>
          <p:spPr bwMode="auto">
            <a:xfrm>
              <a:off x="2208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5665" name="Text Box 38"/>
            <p:cNvSpPr txBox="1">
              <a:spLocks noChangeArrowheads="1"/>
            </p:cNvSpPr>
            <p:nvPr/>
          </p:nvSpPr>
          <p:spPr bwMode="auto">
            <a:xfrm>
              <a:off x="220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5666" name="Text Box 39"/>
            <p:cNvSpPr txBox="1">
              <a:spLocks noChangeArrowheads="1"/>
            </p:cNvSpPr>
            <p:nvPr/>
          </p:nvSpPr>
          <p:spPr bwMode="auto">
            <a:xfrm>
              <a:off x="1776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sp>
          <p:nvSpPr>
            <p:cNvPr id="25667" name="Line 40"/>
            <p:cNvSpPr>
              <a:spLocks noChangeShapeType="1"/>
            </p:cNvSpPr>
            <p:nvPr/>
          </p:nvSpPr>
          <p:spPr bwMode="auto">
            <a:xfrm flipH="1">
              <a:off x="158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68" name="Line 41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69" name="Line 42"/>
            <p:cNvSpPr>
              <a:spLocks noChangeShapeType="1"/>
            </p:cNvSpPr>
            <p:nvPr/>
          </p:nvSpPr>
          <p:spPr bwMode="auto">
            <a:xfrm flipH="1">
              <a:off x="144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70" name="Text Box 43"/>
            <p:cNvSpPr txBox="1">
              <a:spLocks noChangeArrowheads="1"/>
            </p:cNvSpPr>
            <p:nvPr/>
          </p:nvSpPr>
          <p:spPr bwMode="auto">
            <a:xfrm>
              <a:off x="1920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5671" name="Text Box 44"/>
            <p:cNvSpPr txBox="1">
              <a:spLocks noChangeArrowheads="1"/>
            </p:cNvSpPr>
            <p:nvPr/>
          </p:nvSpPr>
          <p:spPr bwMode="auto">
            <a:xfrm>
              <a:off x="816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5672" name="Text Box 45"/>
            <p:cNvSpPr txBox="1">
              <a:spLocks noChangeArrowheads="1"/>
            </p:cNvSpPr>
            <p:nvPr/>
          </p:nvSpPr>
          <p:spPr bwMode="auto">
            <a:xfrm>
              <a:off x="1872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5673" name="Text Box 46"/>
            <p:cNvSpPr txBox="1">
              <a:spLocks noChangeArrowheads="1"/>
            </p:cNvSpPr>
            <p:nvPr/>
          </p:nvSpPr>
          <p:spPr bwMode="auto">
            <a:xfrm>
              <a:off x="2928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5674" name="Oval 47"/>
            <p:cNvSpPr>
              <a:spLocks noChangeArrowheads="1"/>
            </p:cNvSpPr>
            <p:nvPr/>
          </p:nvSpPr>
          <p:spPr bwMode="auto">
            <a:xfrm>
              <a:off x="96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5" name="Oval 48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6" name="Oval 49"/>
            <p:cNvSpPr>
              <a:spLocks noChangeArrowheads="1"/>
            </p:cNvSpPr>
            <p:nvPr/>
          </p:nvSpPr>
          <p:spPr bwMode="auto">
            <a:xfrm>
              <a:off x="312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5602" name="Object 50"/>
            <p:cNvGraphicFramePr>
              <a:graphicFrameLocks noChangeAspect="1"/>
            </p:cNvGraphicFramePr>
            <p:nvPr/>
          </p:nvGraphicFramePr>
          <p:xfrm>
            <a:off x="793" y="2063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3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63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" name="Object 51"/>
            <p:cNvGraphicFramePr>
              <a:graphicFrameLocks noChangeAspect="1"/>
            </p:cNvGraphicFramePr>
            <p:nvPr/>
          </p:nvGraphicFramePr>
          <p:xfrm>
            <a:off x="1837" y="2024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4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024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4" name="Object 52"/>
            <p:cNvGraphicFramePr>
              <a:graphicFrameLocks noChangeAspect="1"/>
            </p:cNvGraphicFramePr>
            <p:nvPr/>
          </p:nvGraphicFramePr>
          <p:xfrm>
            <a:off x="2874" y="202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5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2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8" name="Group 53"/>
          <p:cNvGrpSpPr>
            <a:grpSpLocks/>
          </p:cNvGrpSpPr>
          <p:nvPr/>
        </p:nvGrpSpPr>
        <p:grpSpPr bwMode="auto">
          <a:xfrm>
            <a:off x="1911350" y="4149725"/>
            <a:ext cx="1492250" cy="1108075"/>
            <a:chOff x="1204" y="2614"/>
            <a:chExt cx="940" cy="698"/>
          </a:xfrm>
        </p:grpSpPr>
        <p:sp>
          <p:nvSpPr>
            <p:cNvPr id="25637" name="Line 54"/>
            <p:cNvSpPr>
              <a:spLocks noChangeShapeType="1"/>
            </p:cNvSpPr>
            <p:nvPr/>
          </p:nvSpPr>
          <p:spPr bwMode="auto">
            <a:xfrm>
              <a:off x="2136" y="2614"/>
              <a:ext cx="0" cy="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38" name="AutoShape 55"/>
            <p:cNvSpPr>
              <a:spLocks noChangeArrowheads="1"/>
            </p:cNvSpPr>
            <p:nvPr/>
          </p:nvSpPr>
          <p:spPr bwMode="auto">
            <a:xfrm>
              <a:off x="1517" y="2976"/>
              <a:ext cx="448" cy="3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9" name="Oval 56"/>
            <p:cNvSpPr>
              <a:spLocks noChangeArrowheads="1"/>
            </p:cNvSpPr>
            <p:nvPr/>
          </p:nvSpPr>
          <p:spPr bwMode="auto">
            <a:xfrm>
              <a:off x="1965" y="3072"/>
              <a:ext cx="89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Line 57"/>
            <p:cNvSpPr>
              <a:spLocks noChangeShapeType="1"/>
            </p:cNvSpPr>
            <p:nvPr/>
          </p:nvSpPr>
          <p:spPr bwMode="auto">
            <a:xfrm>
              <a:off x="2054" y="312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41" name="Line 58"/>
            <p:cNvSpPr>
              <a:spLocks noChangeShapeType="1"/>
            </p:cNvSpPr>
            <p:nvPr/>
          </p:nvSpPr>
          <p:spPr bwMode="auto">
            <a:xfrm flipH="1">
              <a:off x="1204" y="3072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42" name="Line 59"/>
            <p:cNvSpPr>
              <a:spLocks noChangeShapeType="1"/>
            </p:cNvSpPr>
            <p:nvPr/>
          </p:nvSpPr>
          <p:spPr bwMode="auto">
            <a:xfrm flipH="1">
              <a:off x="1204" y="3216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5619" name="Group 60"/>
          <p:cNvGrpSpPr>
            <a:grpSpLocks/>
          </p:cNvGrpSpPr>
          <p:nvPr/>
        </p:nvGrpSpPr>
        <p:grpSpPr bwMode="auto">
          <a:xfrm>
            <a:off x="1547813" y="4581525"/>
            <a:ext cx="427037" cy="828675"/>
            <a:chOff x="975" y="2886"/>
            <a:chExt cx="269" cy="522"/>
          </a:xfrm>
        </p:grpSpPr>
        <p:sp>
          <p:nvSpPr>
            <p:cNvPr id="25635" name="Text Box 61"/>
            <p:cNvSpPr txBox="1">
              <a:spLocks noChangeArrowheads="1"/>
            </p:cNvSpPr>
            <p:nvPr/>
          </p:nvSpPr>
          <p:spPr bwMode="auto">
            <a:xfrm>
              <a:off x="975" y="2886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C0B0A"/>
                  </a:solidFill>
                </a:rPr>
                <a:t>C</a:t>
              </a:r>
              <a:endParaRPr lang="en-US" sz="2000" b="1"/>
            </a:p>
          </p:txBody>
        </p:sp>
        <p:sp>
          <p:nvSpPr>
            <p:cNvPr id="25636" name="Text Box 62"/>
            <p:cNvSpPr txBox="1">
              <a:spLocks noChangeArrowheads="1"/>
            </p:cNvSpPr>
            <p:nvPr/>
          </p:nvSpPr>
          <p:spPr bwMode="auto">
            <a:xfrm>
              <a:off x="975" y="3158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C0B0A"/>
                  </a:solidFill>
                </a:rPr>
                <a:t>B</a:t>
              </a:r>
              <a:endParaRPr lang="en-US" sz="2000" b="1"/>
            </a:p>
          </p:txBody>
        </p:sp>
      </p:grpSp>
      <p:sp>
        <p:nvSpPr>
          <p:cNvPr id="25620" name="Text Box 63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grpSp>
        <p:nvGrpSpPr>
          <p:cNvPr id="25621" name="Group 64"/>
          <p:cNvGrpSpPr>
            <a:grpSpLocks/>
          </p:cNvGrpSpPr>
          <p:nvPr/>
        </p:nvGrpSpPr>
        <p:grpSpPr bwMode="auto">
          <a:xfrm>
            <a:off x="1835150" y="3716338"/>
            <a:ext cx="3197225" cy="442912"/>
            <a:chOff x="1156" y="2341"/>
            <a:chExt cx="2014" cy="279"/>
          </a:xfrm>
        </p:grpSpPr>
        <p:sp>
          <p:nvSpPr>
            <p:cNvPr id="25630" name="Line 65"/>
            <p:cNvSpPr>
              <a:spLocks noChangeShapeType="1"/>
            </p:cNvSpPr>
            <p:nvPr/>
          </p:nvSpPr>
          <p:spPr bwMode="auto">
            <a:xfrm>
              <a:off x="1156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31" name="Line 66"/>
            <p:cNvSpPr>
              <a:spLocks noChangeShapeType="1"/>
            </p:cNvSpPr>
            <p:nvPr/>
          </p:nvSpPr>
          <p:spPr bwMode="auto">
            <a:xfrm>
              <a:off x="1156" y="2581"/>
              <a:ext cx="20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32" name="Line 67"/>
            <p:cNvSpPr>
              <a:spLocks noChangeShapeType="1"/>
            </p:cNvSpPr>
            <p:nvPr/>
          </p:nvSpPr>
          <p:spPr bwMode="auto">
            <a:xfrm flipV="1">
              <a:off x="3170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33" name="Oval 68"/>
            <p:cNvSpPr>
              <a:spLocks noChangeArrowheads="1"/>
            </p:cNvSpPr>
            <p:nvPr/>
          </p:nvSpPr>
          <p:spPr bwMode="auto">
            <a:xfrm>
              <a:off x="2107" y="2552"/>
              <a:ext cx="63" cy="6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Line 69"/>
            <p:cNvSpPr>
              <a:spLocks noChangeShapeType="1"/>
            </p:cNvSpPr>
            <p:nvPr/>
          </p:nvSpPr>
          <p:spPr bwMode="auto">
            <a:xfrm>
              <a:off x="2136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5622" name="Text Box 70"/>
          <p:cNvSpPr txBox="1">
            <a:spLocks noChangeArrowheads="1"/>
          </p:cNvSpPr>
          <p:nvPr/>
        </p:nvSpPr>
        <p:spPr bwMode="auto">
          <a:xfrm>
            <a:off x="1042988" y="1628775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5623" name="Text Box 71"/>
          <p:cNvSpPr txBox="1">
            <a:spLocks noChangeArrowheads="1"/>
          </p:cNvSpPr>
          <p:nvPr/>
        </p:nvSpPr>
        <p:spPr bwMode="auto">
          <a:xfrm>
            <a:off x="2555875" y="162877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5624" name="Text Box 72"/>
          <p:cNvSpPr txBox="1">
            <a:spLocks noChangeArrowheads="1"/>
          </p:cNvSpPr>
          <p:nvPr/>
        </p:nvSpPr>
        <p:spPr bwMode="auto">
          <a:xfrm>
            <a:off x="4140200" y="162877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5625" name="Text Box 73"/>
          <p:cNvSpPr txBox="1">
            <a:spLocks noChangeArrowheads="1"/>
          </p:cNvSpPr>
          <p:nvPr/>
        </p:nvSpPr>
        <p:spPr bwMode="auto">
          <a:xfrm>
            <a:off x="1116013" y="4941888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5626" name="Text Box 74"/>
          <p:cNvSpPr txBox="1">
            <a:spLocks noChangeArrowheads="1"/>
          </p:cNvSpPr>
          <p:nvPr/>
        </p:nvSpPr>
        <p:spPr bwMode="auto">
          <a:xfrm>
            <a:off x="1116013" y="4508500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51979" name="Text Box 75"/>
          <p:cNvSpPr txBox="1">
            <a:spLocks noChangeArrowheads="1"/>
          </p:cNvSpPr>
          <p:nvPr/>
        </p:nvSpPr>
        <p:spPr bwMode="auto">
          <a:xfrm>
            <a:off x="3563938" y="4652963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51980" name="Text Box 76"/>
          <p:cNvSpPr txBox="1">
            <a:spLocks noChangeArrowheads="1"/>
          </p:cNvSpPr>
          <p:nvPr/>
        </p:nvSpPr>
        <p:spPr bwMode="auto">
          <a:xfrm>
            <a:off x="3924300" y="4652963"/>
            <a:ext cx="3240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does not reset counter</a:t>
            </a:r>
          </a:p>
        </p:txBody>
      </p:sp>
      <p:sp>
        <p:nvSpPr>
          <p:cNvPr id="25629" name="Text Box 77"/>
          <p:cNvSpPr txBox="1">
            <a:spLocks noChangeArrowheads="1"/>
          </p:cNvSpPr>
          <p:nvPr/>
        </p:nvSpPr>
        <p:spPr bwMode="auto">
          <a:xfrm>
            <a:off x="7740650" y="1628775"/>
            <a:ext cx="10080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B7214C"/>
                </a:solidFill>
              </a:rPr>
              <a:t>2 </a:t>
            </a:r>
            <a:r>
              <a:rPr lang="en-US" sz="3200" baseline="-25000">
                <a:solidFill>
                  <a:srgbClr val="B7214C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79" grpId="0"/>
      <p:bldP spid="25198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266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97FD7B-5038-45AA-A1A8-885062B4BDD0}" type="slidenum">
              <a:rPr lang="en-GB" smtClean="0"/>
              <a:pPr/>
              <a:t>44</a:t>
            </a:fld>
            <a:endParaRPr lang="en-GB" sz="1400" smtClean="0"/>
          </a:p>
        </p:txBody>
      </p:sp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981075"/>
            <a:ext cx="7772400" cy="501650"/>
          </a:xfrm>
        </p:spPr>
        <p:txBody>
          <a:bodyPr/>
          <a:lstStyle/>
          <a:p>
            <a:pPr algn="ctr" eaLnBrk="1" hangingPunct="1"/>
            <a:r>
              <a:rPr lang="en-GB" sz="2800" b="1" smtClean="0">
                <a:solidFill>
                  <a:srgbClr val="786DCB"/>
                </a:solidFill>
              </a:rPr>
              <a:t>MOD 6 Counter – </a:t>
            </a:r>
            <a:r>
              <a:rPr lang="en-GB" sz="2800" b="1" smtClean="0">
                <a:solidFill>
                  <a:srgbClr val="FF3300"/>
                </a:solidFill>
              </a:rPr>
              <a:t>in action</a:t>
            </a:r>
            <a:endParaRPr lang="en-US" sz="2800" b="1" smtClean="0">
              <a:solidFill>
                <a:srgbClr val="FF3300"/>
              </a:solidFill>
            </a:endParaRPr>
          </a:p>
        </p:txBody>
      </p:sp>
      <p:sp>
        <p:nvSpPr>
          <p:cNvPr id="26632" name="Line 3"/>
          <p:cNvSpPr>
            <a:spLocks noChangeShapeType="1"/>
          </p:cNvSpPr>
          <p:nvPr/>
        </p:nvSpPr>
        <p:spPr bwMode="auto">
          <a:xfrm>
            <a:off x="64325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33" name="Line 4"/>
          <p:cNvSpPr>
            <a:spLocks noChangeShapeType="1"/>
          </p:cNvSpPr>
          <p:nvPr/>
        </p:nvSpPr>
        <p:spPr bwMode="auto">
          <a:xfrm flipV="1">
            <a:off x="65849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34" name="Line 5"/>
          <p:cNvSpPr>
            <a:spLocks noChangeShapeType="1"/>
          </p:cNvSpPr>
          <p:nvPr/>
        </p:nvSpPr>
        <p:spPr bwMode="auto">
          <a:xfrm>
            <a:off x="65849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35" name="Line 6"/>
          <p:cNvSpPr>
            <a:spLocks noChangeShapeType="1"/>
          </p:cNvSpPr>
          <p:nvPr/>
        </p:nvSpPr>
        <p:spPr bwMode="auto">
          <a:xfrm>
            <a:off x="67373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36" name="Line 7"/>
          <p:cNvSpPr>
            <a:spLocks noChangeShapeType="1"/>
          </p:cNvSpPr>
          <p:nvPr/>
        </p:nvSpPr>
        <p:spPr bwMode="auto">
          <a:xfrm>
            <a:off x="67373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37" name="Line 8"/>
          <p:cNvSpPr>
            <a:spLocks noChangeShapeType="1"/>
          </p:cNvSpPr>
          <p:nvPr/>
        </p:nvSpPr>
        <p:spPr bwMode="auto">
          <a:xfrm flipV="1">
            <a:off x="68897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38" name="Line 9"/>
          <p:cNvSpPr>
            <a:spLocks noChangeShapeType="1"/>
          </p:cNvSpPr>
          <p:nvPr/>
        </p:nvSpPr>
        <p:spPr bwMode="auto">
          <a:xfrm>
            <a:off x="68897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39" name="Line 10"/>
          <p:cNvSpPr>
            <a:spLocks noChangeShapeType="1"/>
          </p:cNvSpPr>
          <p:nvPr/>
        </p:nvSpPr>
        <p:spPr bwMode="auto">
          <a:xfrm>
            <a:off x="70421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40" name="Line 11"/>
          <p:cNvSpPr>
            <a:spLocks noChangeShapeType="1"/>
          </p:cNvSpPr>
          <p:nvPr/>
        </p:nvSpPr>
        <p:spPr bwMode="auto">
          <a:xfrm>
            <a:off x="70421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6641" name="Group 12"/>
          <p:cNvGrpSpPr>
            <a:grpSpLocks/>
          </p:cNvGrpSpPr>
          <p:nvPr/>
        </p:nvGrpSpPr>
        <p:grpSpPr bwMode="auto">
          <a:xfrm>
            <a:off x="1403350" y="2133600"/>
            <a:ext cx="4618038" cy="1600200"/>
            <a:chOff x="720" y="1440"/>
            <a:chExt cx="3120" cy="1008"/>
          </a:xfrm>
        </p:grpSpPr>
        <p:sp>
          <p:nvSpPr>
            <p:cNvPr id="26667" name="Rectangle 13"/>
            <p:cNvSpPr>
              <a:spLocks noChangeArrowheads="1"/>
            </p:cNvSpPr>
            <p:nvPr/>
          </p:nvSpPr>
          <p:spPr bwMode="auto">
            <a:xfrm>
              <a:off x="2832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Oval 14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AutoShape 15"/>
            <p:cNvSpPr>
              <a:spLocks noChangeArrowheads="1"/>
            </p:cNvSpPr>
            <p:nvPr/>
          </p:nvSpPr>
          <p:spPr bwMode="auto">
            <a:xfrm rot="-5514269">
              <a:off x="3360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Text Box 16"/>
            <p:cNvSpPr txBox="1">
              <a:spLocks noChangeArrowheads="1"/>
            </p:cNvSpPr>
            <p:nvPr/>
          </p:nvSpPr>
          <p:spPr bwMode="auto">
            <a:xfrm>
              <a:off x="3264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6671" name="Text Box 17"/>
            <p:cNvSpPr txBox="1">
              <a:spLocks noChangeArrowheads="1"/>
            </p:cNvSpPr>
            <p:nvPr/>
          </p:nvSpPr>
          <p:spPr bwMode="auto">
            <a:xfrm>
              <a:off x="3264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6672" name="Text Box 18"/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26673" name="Line 19"/>
            <p:cNvSpPr>
              <a:spLocks noChangeShapeType="1"/>
            </p:cNvSpPr>
            <p:nvPr/>
          </p:nvSpPr>
          <p:spPr bwMode="auto">
            <a:xfrm flipH="1">
              <a:off x="26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74" name="Line 20"/>
            <p:cNvSpPr>
              <a:spLocks noChangeShapeType="1"/>
            </p:cNvSpPr>
            <p:nvPr/>
          </p:nvSpPr>
          <p:spPr bwMode="auto">
            <a:xfrm>
              <a:off x="264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75" name="Line 21"/>
            <p:cNvSpPr>
              <a:spLocks noChangeShapeType="1"/>
            </p:cNvSpPr>
            <p:nvPr/>
          </p:nvSpPr>
          <p:spPr bwMode="auto">
            <a:xfrm flipH="1">
              <a:off x="249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76" name="Line 22"/>
            <p:cNvSpPr>
              <a:spLocks noChangeShapeType="1"/>
            </p:cNvSpPr>
            <p:nvPr/>
          </p:nvSpPr>
          <p:spPr bwMode="auto">
            <a:xfrm>
              <a:off x="345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77" name="Line 23"/>
            <p:cNvSpPr>
              <a:spLocks noChangeShapeType="1"/>
            </p:cNvSpPr>
            <p:nvPr/>
          </p:nvSpPr>
          <p:spPr bwMode="auto">
            <a:xfrm>
              <a:off x="345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78" name="Line 24"/>
            <p:cNvSpPr>
              <a:spLocks noChangeShapeType="1"/>
            </p:cNvSpPr>
            <p:nvPr/>
          </p:nvSpPr>
          <p:spPr bwMode="auto">
            <a:xfrm>
              <a:off x="3552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79" name="Text Box 25"/>
            <p:cNvSpPr txBox="1">
              <a:spLocks noChangeArrowheads="1"/>
            </p:cNvSpPr>
            <p:nvPr/>
          </p:nvSpPr>
          <p:spPr bwMode="auto">
            <a:xfrm>
              <a:off x="2976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pSp>
          <p:nvGrpSpPr>
            <p:cNvPr id="26680" name="Group 26"/>
            <p:cNvGrpSpPr>
              <a:grpSpLocks/>
            </p:cNvGrpSpPr>
            <p:nvPr/>
          </p:nvGrpSpPr>
          <p:grpSpPr bwMode="auto">
            <a:xfrm>
              <a:off x="720" y="1440"/>
              <a:ext cx="720" cy="912"/>
              <a:chOff x="3072" y="1680"/>
              <a:chExt cx="720" cy="912"/>
            </a:xfrm>
          </p:grpSpPr>
          <p:sp>
            <p:nvSpPr>
              <p:cNvPr id="26701" name="Rectangle 27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2" name="Oval 28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3" name="AutoShape 29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81" name="Text Box 30"/>
            <p:cNvSpPr txBox="1">
              <a:spLocks noChangeArrowheads="1"/>
            </p:cNvSpPr>
            <p:nvPr/>
          </p:nvSpPr>
          <p:spPr bwMode="auto">
            <a:xfrm>
              <a:off x="115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6682" name="Text Box 31"/>
            <p:cNvSpPr txBox="1">
              <a:spLocks noChangeArrowheads="1"/>
            </p:cNvSpPr>
            <p:nvPr/>
          </p:nvSpPr>
          <p:spPr bwMode="auto">
            <a:xfrm>
              <a:off x="1152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6683" name="Text Box 32"/>
            <p:cNvSpPr txBox="1">
              <a:spLocks noChangeArrowheads="1"/>
            </p:cNvSpPr>
            <p:nvPr/>
          </p:nvSpPr>
          <p:spPr bwMode="auto">
            <a:xfrm>
              <a:off x="720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26684" name="Text Box 33"/>
            <p:cNvSpPr txBox="1">
              <a:spLocks noChangeArrowheads="1"/>
            </p:cNvSpPr>
            <p:nvPr/>
          </p:nvSpPr>
          <p:spPr bwMode="auto">
            <a:xfrm>
              <a:off x="864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6685" name="Rectangle 34"/>
            <p:cNvSpPr>
              <a:spLocks noChangeArrowheads="1"/>
            </p:cNvSpPr>
            <p:nvPr/>
          </p:nvSpPr>
          <p:spPr bwMode="auto">
            <a:xfrm>
              <a:off x="1776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6" name="Oval 35"/>
            <p:cNvSpPr>
              <a:spLocks noChangeArrowheads="1"/>
            </p:cNvSpPr>
            <p:nvPr/>
          </p:nvSpPr>
          <p:spPr bwMode="auto">
            <a:xfrm>
              <a:off x="2400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7" name="AutoShape 36"/>
            <p:cNvSpPr>
              <a:spLocks noChangeArrowheads="1"/>
            </p:cNvSpPr>
            <p:nvPr/>
          </p:nvSpPr>
          <p:spPr bwMode="auto">
            <a:xfrm rot="-5514269">
              <a:off x="2304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8" name="Text Box 37"/>
            <p:cNvSpPr txBox="1">
              <a:spLocks noChangeArrowheads="1"/>
            </p:cNvSpPr>
            <p:nvPr/>
          </p:nvSpPr>
          <p:spPr bwMode="auto">
            <a:xfrm>
              <a:off x="2208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6689" name="Text Box 38"/>
            <p:cNvSpPr txBox="1">
              <a:spLocks noChangeArrowheads="1"/>
            </p:cNvSpPr>
            <p:nvPr/>
          </p:nvSpPr>
          <p:spPr bwMode="auto">
            <a:xfrm>
              <a:off x="220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6690" name="Text Box 39"/>
            <p:cNvSpPr txBox="1">
              <a:spLocks noChangeArrowheads="1"/>
            </p:cNvSpPr>
            <p:nvPr/>
          </p:nvSpPr>
          <p:spPr bwMode="auto">
            <a:xfrm>
              <a:off x="1776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sp>
          <p:nvSpPr>
            <p:cNvPr id="26691" name="Line 40"/>
            <p:cNvSpPr>
              <a:spLocks noChangeShapeType="1"/>
            </p:cNvSpPr>
            <p:nvPr/>
          </p:nvSpPr>
          <p:spPr bwMode="auto">
            <a:xfrm flipH="1">
              <a:off x="158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92" name="Line 41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93" name="Line 42"/>
            <p:cNvSpPr>
              <a:spLocks noChangeShapeType="1"/>
            </p:cNvSpPr>
            <p:nvPr/>
          </p:nvSpPr>
          <p:spPr bwMode="auto">
            <a:xfrm flipH="1">
              <a:off x="144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94" name="Text Box 43"/>
            <p:cNvSpPr txBox="1">
              <a:spLocks noChangeArrowheads="1"/>
            </p:cNvSpPr>
            <p:nvPr/>
          </p:nvSpPr>
          <p:spPr bwMode="auto">
            <a:xfrm>
              <a:off x="1920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6695" name="Text Box 44"/>
            <p:cNvSpPr txBox="1">
              <a:spLocks noChangeArrowheads="1"/>
            </p:cNvSpPr>
            <p:nvPr/>
          </p:nvSpPr>
          <p:spPr bwMode="auto">
            <a:xfrm>
              <a:off x="816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6696" name="Text Box 45"/>
            <p:cNvSpPr txBox="1">
              <a:spLocks noChangeArrowheads="1"/>
            </p:cNvSpPr>
            <p:nvPr/>
          </p:nvSpPr>
          <p:spPr bwMode="auto">
            <a:xfrm>
              <a:off x="1872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6697" name="Text Box 46"/>
            <p:cNvSpPr txBox="1">
              <a:spLocks noChangeArrowheads="1"/>
            </p:cNvSpPr>
            <p:nvPr/>
          </p:nvSpPr>
          <p:spPr bwMode="auto">
            <a:xfrm>
              <a:off x="2928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6698" name="Oval 47"/>
            <p:cNvSpPr>
              <a:spLocks noChangeArrowheads="1"/>
            </p:cNvSpPr>
            <p:nvPr/>
          </p:nvSpPr>
          <p:spPr bwMode="auto">
            <a:xfrm>
              <a:off x="96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9" name="Oval 48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0" name="Oval 49"/>
            <p:cNvSpPr>
              <a:spLocks noChangeArrowheads="1"/>
            </p:cNvSpPr>
            <p:nvPr/>
          </p:nvSpPr>
          <p:spPr bwMode="auto">
            <a:xfrm>
              <a:off x="312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26" name="Object 50"/>
            <p:cNvGraphicFramePr>
              <a:graphicFrameLocks noChangeAspect="1"/>
            </p:cNvGraphicFramePr>
            <p:nvPr/>
          </p:nvGraphicFramePr>
          <p:xfrm>
            <a:off x="793" y="2063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7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63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7" name="Object 51"/>
            <p:cNvGraphicFramePr>
              <a:graphicFrameLocks noChangeAspect="1"/>
            </p:cNvGraphicFramePr>
            <p:nvPr/>
          </p:nvGraphicFramePr>
          <p:xfrm>
            <a:off x="1837" y="2024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8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024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8" name="Object 52"/>
            <p:cNvGraphicFramePr>
              <a:graphicFrameLocks noChangeAspect="1"/>
            </p:cNvGraphicFramePr>
            <p:nvPr/>
          </p:nvGraphicFramePr>
          <p:xfrm>
            <a:off x="2874" y="202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9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2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42" name="Group 53"/>
          <p:cNvGrpSpPr>
            <a:grpSpLocks/>
          </p:cNvGrpSpPr>
          <p:nvPr/>
        </p:nvGrpSpPr>
        <p:grpSpPr bwMode="auto">
          <a:xfrm>
            <a:off x="1911350" y="4149725"/>
            <a:ext cx="1492250" cy="1108075"/>
            <a:chOff x="1204" y="2614"/>
            <a:chExt cx="940" cy="698"/>
          </a:xfrm>
        </p:grpSpPr>
        <p:sp>
          <p:nvSpPr>
            <p:cNvPr id="26661" name="Line 54"/>
            <p:cNvSpPr>
              <a:spLocks noChangeShapeType="1"/>
            </p:cNvSpPr>
            <p:nvPr/>
          </p:nvSpPr>
          <p:spPr bwMode="auto">
            <a:xfrm>
              <a:off x="2136" y="2614"/>
              <a:ext cx="0" cy="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2" name="AutoShape 55"/>
            <p:cNvSpPr>
              <a:spLocks noChangeArrowheads="1"/>
            </p:cNvSpPr>
            <p:nvPr/>
          </p:nvSpPr>
          <p:spPr bwMode="auto">
            <a:xfrm>
              <a:off x="1517" y="2976"/>
              <a:ext cx="448" cy="3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Oval 56"/>
            <p:cNvSpPr>
              <a:spLocks noChangeArrowheads="1"/>
            </p:cNvSpPr>
            <p:nvPr/>
          </p:nvSpPr>
          <p:spPr bwMode="auto">
            <a:xfrm>
              <a:off x="1965" y="3072"/>
              <a:ext cx="89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Line 57"/>
            <p:cNvSpPr>
              <a:spLocks noChangeShapeType="1"/>
            </p:cNvSpPr>
            <p:nvPr/>
          </p:nvSpPr>
          <p:spPr bwMode="auto">
            <a:xfrm>
              <a:off x="2054" y="312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5" name="Line 58"/>
            <p:cNvSpPr>
              <a:spLocks noChangeShapeType="1"/>
            </p:cNvSpPr>
            <p:nvPr/>
          </p:nvSpPr>
          <p:spPr bwMode="auto">
            <a:xfrm flipH="1">
              <a:off x="1204" y="3072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6" name="Line 59"/>
            <p:cNvSpPr>
              <a:spLocks noChangeShapeType="1"/>
            </p:cNvSpPr>
            <p:nvPr/>
          </p:nvSpPr>
          <p:spPr bwMode="auto">
            <a:xfrm flipH="1">
              <a:off x="1204" y="3216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43" name="Group 60"/>
          <p:cNvGrpSpPr>
            <a:grpSpLocks/>
          </p:cNvGrpSpPr>
          <p:nvPr/>
        </p:nvGrpSpPr>
        <p:grpSpPr bwMode="auto">
          <a:xfrm>
            <a:off x="1547813" y="4581525"/>
            <a:ext cx="427037" cy="828675"/>
            <a:chOff x="975" y="2886"/>
            <a:chExt cx="269" cy="522"/>
          </a:xfrm>
        </p:grpSpPr>
        <p:sp>
          <p:nvSpPr>
            <p:cNvPr id="26659" name="Text Box 61"/>
            <p:cNvSpPr txBox="1">
              <a:spLocks noChangeArrowheads="1"/>
            </p:cNvSpPr>
            <p:nvPr/>
          </p:nvSpPr>
          <p:spPr bwMode="auto">
            <a:xfrm>
              <a:off x="975" y="2886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C0B0A"/>
                  </a:solidFill>
                </a:rPr>
                <a:t>C</a:t>
              </a:r>
              <a:endParaRPr lang="en-US" sz="2000" b="1"/>
            </a:p>
          </p:txBody>
        </p:sp>
        <p:sp>
          <p:nvSpPr>
            <p:cNvPr id="26660" name="Text Box 62"/>
            <p:cNvSpPr txBox="1">
              <a:spLocks noChangeArrowheads="1"/>
            </p:cNvSpPr>
            <p:nvPr/>
          </p:nvSpPr>
          <p:spPr bwMode="auto">
            <a:xfrm>
              <a:off x="975" y="3158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C0B0A"/>
                  </a:solidFill>
                </a:rPr>
                <a:t>B</a:t>
              </a:r>
              <a:endParaRPr lang="en-US" sz="2000" b="1"/>
            </a:p>
          </p:txBody>
        </p:sp>
      </p:grpSp>
      <p:sp>
        <p:nvSpPr>
          <p:cNvPr id="26644" name="Text Box 63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grpSp>
        <p:nvGrpSpPr>
          <p:cNvPr id="26645" name="Group 64"/>
          <p:cNvGrpSpPr>
            <a:grpSpLocks/>
          </p:cNvGrpSpPr>
          <p:nvPr/>
        </p:nvGrpSpPr>
        <p:grpSpPr bwMode="auto">
          <a:xfrm>
            <a:off x="1835150" y="3716338"/>
            <a:ext cx="3197225" cy="442912"/>
            <a:chOff x="1156" y="2341"/>
            <a:chExt cx="2014" cy="279"/>
          </a:xfrm>
        </p:grpSpPr>
        <p:sp>
          <p:nvSpPr>
            <p:cNvPr id="26654" name="Line 65"/>
            <p:cNvSpPr>
              <a:spLocks noChangeShapeType="1"/>
            </p:cNvSpPr>
            <p:nvPr/>
          </p:nvSpPr>
          <p:spPr bwMode="auto">
            <a:xfrm>
              <a:off x="1156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5" name="Line 66"/>
            <p:cNvSpPr>
              <a:spLocks noChangeShapeType="1"/>
            </p:cNvSpPr>
            <p:nvPr/>
          </p:nvSpPr>
          <p:spPr bwMode="auto">
            <a:xfrm>
              <a:off x="1156" y="2581"/>
              <a:ext cx="20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6" name="Line 67"/>
            <p:cNvSpPr>
              <a:spLocks noChangeShapeType="1"/>
            </p:cNvSpPr>
            <p:nvPr/>
          </p:nvSpPr>
          <p:spPr bwMode="auto">
            <a:xfrm flipV="1">
              <a:off x="3170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7" name="Oval 68"/>
            <p:cNvSpPr>
              <a:spLocks noChangeArrowheads="1"/>
            </p:cNvSpPr>
            <p:nvPr/>
          </p:nvSpPr>
          <p:spPr bwMode="auto">
            <a:xfrm>
              <a:off x="2107" y="2552"/>
              <a:ext cx="63" cy="6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Line 69"/>
            <p:cNvSpPr>
              <a:spLocks noChangeShapeType="1"/>
            </p:cNvSpPr>
            <p:nvPr/>
          </p:nvSpPr>
          <p:spPr bwMode="auto">
            <a:xfrm>
              <a:off x="2136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6646" name="Text Box 70"/>
          <p:cNvSpPr txBox="1">
            <a:spLocks noChangeArrowheads="1"/>
          </p:cNvSpPr>
          <p:nvPr/>
        </p:nvSpPr>
        <p:spPr bwMode="auto">
          <a:xfrm>
            <a:off x="1042988" y="1628775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6647" name="Text Box 71"/>
          <p:cNvSpPr txBox="1">
            <a:spLocks noChangeArrowheads="1"/>
          </p:cNvSpPr>
          <p:nvPr/>
        </p:nvSpPr>
        <p:spPr bwMode="auto">
          <a:xfrm>
            <a:off x="2555875" y="162877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6648" name="Text Box 72"/>
          <p:cNvSpPr txBox="1">
            <a:spLocks noChangeArrowheads="1"/>
          </p:cNvSpPr>
          <p:nvPr/>
        </p:nvSpPr>
        <p:spPr bwMode="auto">
          <a:xfrm>
            <a:off x="4140200" y="162877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6649" name="Text Box 73"/>
          <p:cNvSpPr txBox="1">
            <a:spLocks noChangeArrowheads="1"/>
          </p:cNvSpPr>
          <p:nvPr/>
        </p:nvSpPr>
        <p:spPr bwMode="auto">
          <a:xfrm>
            <a:off x="1116013" y="4941888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6650" name="Text Box 74"/>
          <p:cNvSpPr txBox="1">
            <a:spLocks noChangeArrowheads="1"/>
          </p:cNvSpPr>
          <p:nvPr/>
        </p:nvSpPr>
        <p:spPr bwMode="auto">
          <a:xfrm>
            <a:off x="1116013" y="4508500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53003" name="Text Box 75"/>
          <p:cNvSpPr txBox="1">
            <a:spLocks noChangeArrowheads="1"/>
          </p:cNvSpPr>
          <p:nvPr/>
        </p:nvSpPr>
        <p:spPr bwMode="auto">
          <a:xfrm>
            <a:off x="3563938" y="4652963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53004" name="Text Box 76"/>
          <p:cNvSpPr txBox="1">
            <a:spLocks noChangeArrowheads="1"/>
          </p:cNvSpPr>
          <p:nvPr/>
        </p:nvSpPr>
        <p:spPr bwMode="auto">
          <a:xfrm>
            <a:off x="3924300" y="4652963"/>
            <a:ext cx="3240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does not reset counter</a:t>
            </a:r>
          </a:p>
        </p:txBody>
      </p:sp>
      <p:sp>
        <p:nvSpPr>
          <p:cNvPr id="26653" name="Text Box 77"/>
          <p:cNvSpPr txBox="1">
            <a:spLocks noChangeArrowheads="1"/>
          </p:cNvSpPr>
          <p:nvPr/>
        </p:nvSpPr>
        <p:spPr bwMode="auto">
          <a:xfrm>
            <a:off x="7740650" y="1628775"/>
            <a:ext cx="10080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B7214C"/>
                </a:solidFill>
              </a:rPr>
              <a:t>3</a:t>
            </a:r>
            <a:r>
              <a:rPr lang="en-US" sz="3200" baseline="-25000">
                <a:solidFill>
                  <a:srgbClr val="B7214C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003" grpId="0"/>
      <p:bldP spid="25300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276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1DAAC-9130-42CF-AABF-23F2E42414B4}" type="slidenum">
              <a:rPr lang="en-GB" smtClean="0"/>
              <a:pPr/>
              <a:t>45</a:t>
            </a:fld>
            <a:endParaRPr lang="en-GB" sz="1400" smtClean="0"/>
          </a:p>
        </p:txBody>
      </p:sp>
      <p:sp>
        <p:nvSpPr>
          <p:cNvPr id="276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9638"/>
            <a:ext cx="7772400" cy="573087"/>
          </a:xfrm>
        </p:spPr>
        <p:txBody>
          <a:bodyPr/>
          <a:lstStyle/>
          <a:p>
            <a:pPr algn="ctr" eaLnBrk="1" hangingPunct="1"/>
            <a:r>
              <a:rPr lang="en-GB" sz="2800" b="1" smtClean="0">
                <a:solidFill>
                  <a:srgbClr val="786DCB"/>
                </a:solidFill>
              </a:rPr>
              <a:t>MOD 6 Counter – </a:t>
            </a:r>
            <a:r>
              <a:rPr lang="en-GB" sz="2800" b="1" smtClean="0">
                <a:solidFill>
                  <a:srgbClr val="FF3300"/>
                </a:solidFill>
              </a:rPr>
              <a:t>in action</a:t>
            </a:r>
            <a:endParaRPr lang="en-US" sz="2800" b="1" smtClean="0">
              <a:solidFill>
                <a:srgbClr val="FF3300"/>
              </a:solidFill>
            </a:endParaRPr>
          </a:p>
        </p:txBody>
      </p:sp>
      <p:sp>
        <p:nvSpPr>
          <p:cNvPr id="27656" name="Line 3"/>
          <p:cNvSpPr>
            <a:spLocks noChangeShapeType="1"/>
          </p:cNvSpPr>
          <p:nvPr/>
        </p:nvSpPr>
        <p:spPr bwMode="auto">
          <a:xfrm>
            <a:off x="64325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7" name="Line 4"/>
          <p:cNvSpPr>
            <a:spLocks noChangeShapeType="1"/>
          </p:cNvSpPr>
          <p:nvPr/>
        </p:nvSpPr>
        <p:spPr bwMode="auto">
          <a:xfrm flipV="1">
            <a:off x="65849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8" name="Line 5"/>
          <p:cNvSpPr>
            <a:spLocks noChangeShapeType="1"/>
          </p:cNvSpPr>
          <p:nvPr/>
        </p:nvSpPr>
        <p:spPr bwMode="auto">
          <a:xfrm>
            <a:off x="65849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9" name="Line 6"/>
          <p:cNvSpPr>
            <a:spLocks noChangeShapeType="1"/>
          </p:cNvSpPr>
          <p:nvPr/>
        </p:nvSpPr>
        <p:spPr bwMode="auto">
          <a:xfrm>
            <a:off x="67373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0" name="Line 7"/>
          <p:cNvSpPr>
            <a:spLocks noChangeShapeType="1"/>
          </p:cNvSpPr>
          <p:nvPr/>
        </p:nvSpPr>
        <p:spPr bwMode="auto">
          <a:xfrm>
            <a:off x="67373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1" name="Line 8"/>
          <p:cNvSpPr>
            <a:spLocks noChangeShapeType="1"/>
          </p:cNvSpPr>
          <p:nvPr/>
        </p:nvSpPr>
        <p:spPr bwMode="auto">
          <a:xfrm flipV="1">
            <a:off x="68897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2" name="Line 9"/>
          <p:cNvSpPr>
            <a:spLocks noChangeShapeType="1"/>
          </p:cNvSpPr>
          <p:nvPr/>
        </p:nvSpPr>
        <p:spPr bwMode="auto">
          <a:xfrm>
            <a:off x="68897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3" name="Line 10"/>
          <p:cNvSpPr>
            <a:spLocks noChangeShapeType="1"/>
          </p:cNvSpPr>
          <p:nvPr/>
        </p:nvSpPr>
        <p:spPr bwMode="auto">
          <a:xfrm>
            <a:off x="70421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4" name="Line 11"/>
          <p:cNvSpPr>
            <a:spLocks noChangeShapeType="1"/>
          </p:cNvSpPr>
          <p:nvPr/>
        </p:nvSpPr>
        <p:spPr bwMode="auto">
          <a:xfrm>
            <a:off x="70421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7665" name="Group 12"/>
          <p:cNvGrpSpPr>
            <a:grpSpLocks/>
          </p:cNvGrpSpPr>
          <p:nvPr/>
        </p:nvGrpSpPr>
        <p:grpSpPr bwMode="auto">
          <a:xfrm>
            <a:off x="1403350" y="2133600"/>
            <a:ext cx="4618038" cy="1600200"/>
            <a:chOff x="720" y="1440"/>
            <a:chExt cx="3120" cy="1008"/>
          </a:xfrm>
        </p:grpSpPr>
        <p:sp>
          <p:nvSpPr>
            <p:cNvPr id="27691" name="Rectangle 13"/>
            <p:cNvSpPr>
              <a:spLocks noChangeArrowheads="1"/>
            </p:cNvSpPr>
            <p:nvPr/>
          </p:nvSpPr>
          <p:spPr bwMode="auto">
            <a:xfrm>
              <a:off x="2832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2" name="Oval 14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AutoShape 15"/>
            <p:cNvSpPr>
              <a:spLocks noChangeArrowheads="1"/>
            </p:cNvSpPr>
            <p:nvPr/>
          </p:nvSpPr>
          <p:spPr bwMode="auto">
            <a:xfrm rot="-5514269">
              <a:off x="3360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Text Box 16"/>
            <p:cNvSpPr txBox="1">
              <a:spLocks noChangeArrowheads="1"/>
            </p:cNvSpPr>
            <p:nvPr/>
          </p:nvSpPr>
          <p:spPr bwMode="auto">
            <a:xfrm>
              <a:off x="3264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7695" name="Text Box 17"/>
            <p:cNvSpPr txBox="1">
              <a:spLocks noChangeArrowheads="1"/>
            </p:cNvSpPr>
            <p:nvPr/>
          </p:nvSpPr>
          <p:spPr bwMode="auto">
            <a:xfrm>
              <a:off x="3264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7696" name="Text Box 18"/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27697" name="Line 19"/>
            <p:cNvSpPr>
              <a:spLocks noChangeShapeType="1"/>
            </p:cNvSpPr>
            <p:nvPr/>
          </p:nvSpPr>
          <p:spPr bwMode="auto">
            <a:xfrm flipH="1">
              <a:off x="26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98" name="Line 20"/>
            <p:cNvSpPr>
              <a:spLocks noChangeShapeType="1"/>
            </p:cNvSpPr>
            <p:nvPr/>
          </p:nvSpPr>
          <p:spPr bwMode="auto">
            <a:xfrm>
              <a:off x="264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99" name="Line 21"/>
            <p:cNvSpPr>
              <a:spLocks noChangeShapeType="1"/>
            </p:cNvSpPr>
            <p:nvPr/>
          </p:nvSpPr>
          <p:spPr bwMode="auto">
            <a:xfrm flipH="1">
              <a:off x="249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00" name="Line 22"/>
            <p:cNvSpPr>
              <a:spLocks noChangeShapeType="1"/>
            </p:cNvSpPr>
            <p:nvPr/>
          </p:nvSpPr>
          <p:spPr bwMode="auto">
            <a:xfrm>
              <a:off x="345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01" name="Line 23"/>
            <p:cNvSpPr>
              <a:spLocks noChangeShapeType="1"/>
            </p:cNvSpPr>
            <p:nvPr/>
          </p:nvSpPr>
          <p:spPr bwMode="auto">
            <a:xfrm>
              <a:off x="345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02" name="Line 24"/>
            <p:cNvSpPr>
              <a:spLocks noChangeShapeType="1"/>
            </p:cNvSpPr>
            <p:nvPr/>
          </p:nvSpPr>
          <p:spPr bwMode="auto">
            <a:xfrm>
              <a:off x="3552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03" name="Text Box 25"/>
            <p:cNvSpPr txBox="1">
              <a:spLocks noChangeArrowheads="1"/>
            </p:cNvSpPr>
            <p:nvPr/>
          </p:nvSpPr>
          <p:spPr bwMode="auto">
            <a:xfrm>
              <a:off x="2976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pSp>
          <p:nvGrpSpPr>
            <p:cNvPr id="27704" name="Group 26"/>
            <p:cNvGrpSpPr>
              <a:grpSpLocks/>
            </p:cNvGrpSpPr>
            <p:nvPr/>
          </p:nvGrpSpPr>
          <p:grpSpPr bwMode="auto">
            <a:xfrm>
              <a:off x="720" y="1440"/>
              <a:ext cx="720" cy="912"/>
              <a:chOff x="3072" y="1680"/>
              <a:chExt cx="720" cy="912"/>
            </a:xfrm>
          </p:grpSpPr>
          <p:sp>
            <p:nvSpPr>
              <p:cNvPr id="27725" name="Rectangle 27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6" name="Oval 28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7" name="AutoShape 29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05" name="Text Box 30"/>
            <p:cNvSpPr txBox="1">
              <a:spLocks noChangeArrowheads="1"/>
            </p:cNvSpPr>
            <p:nvPr/>
          </p:nvSpPr>
          <p:spPr bwMode="auto">
            <a:xfrm>
              <a:off x="115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7706" name="Text Box 31"/>
            <p:cNvSpPr txBox="1">
              <a:spLocks noChangeArrowheads="1"/>
            </p:cNvSpPr>
            <p:nvPr/>
          </p:nvSpPr>
          <p:spPr bwMode="auto">
            <a:xfrm>
              <a:off x="1152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7707" name="Text Box 32"/>
            <p:cNvSpPr txBox="1">
              <a:spLocks noChangeArrowheads="1"/>
            </p:cNvSpPr>
            <p:nvPr/>
          </p:nvSpPr>
          <p:spPr bwMode="auto">
            <a:xfrm>
              <a:off x="720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27708" name="Text Box 33"/>
            <p:cNvSpPr txBox="1">
              <a:spLocks noChangeArrowheads="1"/>
            </p:cNvSpPr>
            <p:nvPr/>
          </p:nvSpPr>
          <p:spPr bwMode="auto">
            <a:xfrm>
              <a:off x="864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7709" name="Rectangle 34"/>
            <p:cNvSpPr>
              <a:spLocks noChangeArrowheads="1"/>
            </p:cNvSpPr>
            <p:nvPr/>
          </p:nvSpPr>
          <p:spPr bwMode="auto">
            <a:xfrm>
              <a:off x="1776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0" name="Oval 35"/>
            <p:cNvSpPr>
              <a:spLocks noChangeArrowheads="1"/>
            </p:cNvSpPr>
            <p:nvPr/>
          </p:nvSpPr>
          <p:spPr bwMode="auto">
            <a:xfrm>
              <a:off x="2400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1" name="AutoShape 36"/>
            <p:cNvSpPr>
              <a:spLocks noChangeArrowheads="1"/>
            </p:cNvSpPr>
            <p:nvPr/>
          </p:nvSpPr>
          <p:spPr bwMode="auto">
            <a:xfrm rot="-5514269">
              <a:off x="2304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2" name="Text Box 37"/>
            <p:cNvSpPr txBox="1">
              <a:spLocks noChangeArrowheads="1"/>
            </p:cNvSpPr>
            <p:nvPr/>
          </p:nvSpPr>
          <p:spPr bwMode="auto">
            <a:xfrm>
              <a:off x="2208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7713" name="Text Box 38"/>
            <p:cNvSpPr txBox="1">
              <a:spLocks noChangeArrowheads="1"/>
            </p:cNvSpPr>
            <p:nvPr/>
          </p:nvSpPr>
          <p:spPr bwMode="auto">
            <a:xfrm>
              <a:off x="220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7714" name="Text Box 39"/>
            <p:cNvSpPr txBox="1">
              <a:spLocks noChangeArrowheads="1"/>
            </p:cNvSpPr>
            <p:nvPr/>
          </p:nvSpPr>
          <p:spPr bwMode="auto">
            <a:xfrm>
              <a:off x="1776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sp>
          <p:nvSpPr>
            <p:cNvPr id="27715" name="Line 40"/>
            <p:cNvSpPr>
              <a:spLocks noChangeShapeType="1"/>
            </p:cNvSpPr>
            <p:nvPr/>
          </p:nvSpPr>
          <p:spPr bwMode="auto">
            <a:xfrm flipH="1">
              <a:off x="158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16" name="Line 41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17" name="Line 42"/>
            <p:cNvSpPr>
              <a:spLocks noChangeShapeType="1"/>
            </p:cNvSpPr>
            <p:nvPr/>
          </p:nvSpPr>
          <p:spPr bwMode="auto">
            <a:xfrm flipH="1">
              <a:off x="144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18" name="Text Box 43"/>
            <p:cNvSpPr txBox="1">
              <a:spLocks noChangeArrowheads="1"/>
            </p:cNvSpPr>
            <p:nvPr/>
          </p:nvSpPr>
          <p:spPr bwMode="auto">
            <a:xfrm>
              <a:off x="1920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7719" name="Text Box 44"/>
            <p:cNvSpPr txBox="1">
              <a:spLocks noChangeArrowheads="1"/>
            </p:cNvSpPr>
            <p:nvPr/>
          </p:nvSpPr>
          <p:spPr bwMode="auto">
            <a:xfrm>
              <a:off x="816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7720" name="Text Box 45"/>
            <p:cNvSpPr txBox="1">
              <a:spLocks noChangeArrowheads="1"/>
            </p:cNvSpPr>
            <p:nvPr/>
          </p:nvSpPr>
          <p:spPr bwMode="auto">
            <a:xfrm>
              <a:off x="1872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7721" name="Text Box 46"/>
            <p:cNvSpPr txBox="1">
              <a:spLocks noChangeArrowheads="1"/>
            </p:cNvSpPr>
            <p:nvPr/>
          </p:nvSpPr>
          <p:spPr bwMode="auto">
            <a:xfrm>
              <a:off x="2928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7722" name="Oval 47"/>
            <p:cNvSpPr>
              <a:spLocks noChangeArrowheads="1"/>
            </p:cNvSpPr>
            <p:nvPr/>
          </p:nvSpPr>
          <p:spPr bwMode="auto">
            <a:xfrm>
              <a:off x="96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3" name="Oval 48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4" name="Oval 49"/>
            <p:cNvSpPr>
              <a:spLocks noChangeArrowheads="1"/>
            </p:cNvSpPr>
            <p:nvPr/>
          </p:nvSpPr>
          <p:spPr bwMode="auto">
            <a:xfrm>
              <a:off x="312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7650" name="Object 50"/>
            <p:cNvGraphicFramePr>
              <a:graphicFrameLocks noChangeAspect="1"/>
            </p:cNvGraphicFramePr>
            <p:nvPr/>
          </p:nvGraphicFramePr>
          <p:xfrm>
            <a:off x="793" y="2063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1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63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1" name="Object 51"/>
            <p:cNvGraphicFramePr>
              <a:graphicFrameLocks noChangeAspect="1"/>
            </p:cNvGraphicFramePr>
            <p:nvPr/>
          </p:nvGraphicFramePr>
          <p:xfrm>
            <a:off x="1837" y="2024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2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024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2" name="Object 52"/>
            <p:cNvGraphicFramePr>
              <a:graphicFrameLocks noChangeAspect="1"/>
            </p:cNvGraphicFramePr>
            <p:nvPr/>
          </p:nvGraphicFramePr>
          <p:xfrm>
            <a:off x="2874" y="202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3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2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66" name="Group 53"/>
          <p:cNvGrpSpPr>
            <a:grpSpLocks/>
          </p:cNvGrpSpPr>
          <p:nvPr/>
        </p:nvGrpSpPr>
        <p:grpSpPr bwMode="auto">
          <a:xfrm>
            <a:off x="1911350" y="4149725"/>
            <a:ext cx="1492250" cy="1108075"/>
            <a:chOff x="1204" y="2614"/>
            <a:chExt cx="940" cy="698"/>
          </a:xfrm>
        </p:grpSpPr>
        <p:sp>
          <p:nvSpPr>
            <p:cNvPr id="27685" name="Line 54"/>
            <p:cNvSpPr>
              <a:spLocks noChangeShapeType="1"/>
            </p:cNvSpPr>
            <p:nvPr/>
          </p:nvSpPr>
          <p:spPr bwMode="auto">
            <a:xfrm>
              <a:off x="2136" y="2614"/>
              <a:ext cx="0" cy="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86" name="AutoShape 55"/>
            <p:cNvSpPr>
              <a:spLocks noChangeArrowheads="1"/>
            </p:cNvSpPr>
            <p:nvPr/>
          </p:nvSpPr>
          <p:spPr bwMode="auto">
            <a:xfrm>
              <a:off x="1517" y="2976"/>
              <a:ext cx="448" cy="3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Oval 56"/>
            <p:cNvSpPr>
              <a:spLocks noChangeArrowheads="1"/>
            </p:cNvSpPr>
            <p:nvPr/>
          </p:nvSpPr>
          <p:spPr bwMode="auto">
            <a:xfrm>
              <a:off x="1965" y="3072"/>
              <a:ext cx="89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57"/>
            <p:cNvSpPr>
              <a:spLocks noChangeShapeType="1"/>
            </p:cNvSpPr>
            <p:nvPr/>
          </p:nvSpPr>
          <p:spPr bwMode="auto">
            <a:xfrm>
              <a:off x="2054" y="312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89" name="Line 58"/>
            <p:cNvSpPr>
              <a:spLocks noChangeShapeType="1"/>
            </p:cNvSpPr>
            <p:nvPr/>
          </p:nvSpPr>
          <p:spPr bwMode="auto">
            <a:xfrm flipH="1">
              <a:off x="1204" y="3072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90" name="Line 59"/>
            <p:cNvSpPr>
              <a:spLocks noChangeShapeType="1"/>
            </p:cNvSpPr>
            <p:nvPr/>
          </p:nvSpPr>
          <p:spPr bwMode="auto">
            <a:xfrm flipH="1">
              <a:off x="1204" y="3216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7667" name="Group 60"/>
          <p:cNvGrpSpPr>
            <a:grpSpLocks/>
          </p:cNvGrpSpPr>
          <p:nvPr/>
        </p:nvGrpSpPr>
        <p:grpSpPr bwMode="auto">
          <a:xfrm>
            <a:off x="1547813" y="4581525"/>
            <a:ext cx="427037" cy="828675"/>
            <a:chOff x="975" y="2886"/>
            <a:chExt cx="269" cy="522"/>
          </a:xfrm>
        </p:grpSpPr>
        <p:sp>
          <p:nvSpPr>
            <p:cNvPr id="27683" name="Text Box 61"/>
            <p:cNvSpPr txBox="1">
              <a:spLocks noChangeArrowheads="1"/>
            </p:cNvSpPr>
            <p:nvPr/>
          </p:nvSpPr>
          <p:spPr bwMode="auto">
            <a:xfrm>
              <a:off x="975" y="2886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C0B0A"/>
                  </a:solidFill>
                </a:rPr>
                <a:t>C</a:t>
              </a:r>
              <a:endParaRPr lang="en-US" sz="2000" b="1"/>
            </a:p>
          </p:txBody>
        </p:sp>
        <p:sp>
          <p:nvSpPr>
            <p:cNvPr id="27684" name="Text Box 62"/>
            <p:cNvSpPr txBox="1">
              <a:spLocks noChangeArrowheads="1"/>
            </p:cNvSpPr>
            <p:nvPr/>
          </p:nvSpPr>
          <p:spPr bwMode="auto">
            <a:xfrm>
              <a:off x="975" y="3158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C0B0A"/>
                  </a:solidFill>
                </a:rPr>
                <a:t>B</a:t>
              </a:r>
              <a:endParaRPr lang="en-US" sz="2000" b="1"/>
            </a:p>
          </p:txBody>
        </p:sp>
      </p:grpSp>
      <p:sp>
        <p:nvSpPr>
          <p:cNvPr id="27668" name="Text Box 63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grpSp>
        <p:nvGrpSpPr>
          <p:cNvPr id="27669" name="Group 64"/>
          <p:cNvGrpSpPr>
            <a:grpSpLocks/>
          </p:cNvGrpSpPr>
          <p:nvPr/>
        </p:nvGrpSpPr>
        <p:grpSpPr bwMode="auto">
          <a:xfrm>
            <a:off x="1835150" y="3716338"/>
            <a:ext cx="3197225" cy="442912"/>
            <a:chOff x="1156" y="2341"/>
            <a:chExt cx="2014" cy="279"/>
          </a:xfrm>
        </p:grpSpPr>
        <p:sp>
          <p:nvSpPr>
            <p:cNvPr id="27678" name="Line 65"/>
            <p:cNvSpPr>
              <a:spLocks noChangeShapeType="1"/>
            </p:cNvSpPr>
            <p:nvPr/>
          </p:nvSpPr>
          <p:spPr bwMode="auto">
            <a:xfrm>
              <a:off x="1156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79" name="Line 66"/>
            <p:cNvSpPr>
              <a:spLocks noChangeShapeType="1"/>
            </p:cNvSpPr>
            <p:nvPr/>
          </p:nvSpPr>
          <p:spPr bwMode="auto">
            <a:xfrm>
              <a:off x="1156" y="2581"/>
              <a:ext cx="20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80" name="Line 67"/>
            <p:cNvSpPr>
              <a:spLocks noChangeShapeType="1"/>
            </p:cNvSpPr>
            <p:nvPr/>
          </p:nvSpPr>
          <p:spPr bwMode="auto">
            <a:xfrm flipV="1">
              <a:off x="3170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81" name="Oval 68"/>
            <p:cNvSpPr>
              <a:spLocks noChangeArrowheads="1"/>
            </p:cNvSpPr>
            <p:nvPr/>
          </p:nvSpPr>
          <p:spPr bwMode="auto">
            <a:xfrm>
              <a:off x="2107" y="2552"/>
              <a:ext cx="63" cy="6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Line 69"/>
            <p:cNvSpPr>
              <a:spLocks noChangeShapeType="1"/>
            </p:cNvSpPr>
            <p:nvPr/>
          </p:nvSpPr>
          <p:spPr bwMode="auto">
            <a:xfrm>
              <a:off x="2136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670" name="Text Box 70"/>
          <p:cNvSpPr txBox="1">
            <a:spLocks noChangeArrowheads="1"/>
          </p:cNvSpPr>
          <p:nvPr/>
        </p:nvSpPr>
        <p:spPr bwMode="auto">
          <a:xfrm>
            <a:off x="1042988" y="1628775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7671" name="Text Box 71"/>
          <p:cNvSpPr txBox="1">
            <a:spLocks noChangeArrowheads="1"/>
          </p:cNvSpPr>
          <p:nvPr/>
        </p:nvSpPr>
        <p:spPr bwMode="auto">
          <a:xfrm>
            <a:off x="2555875" y="162877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7672" name="Text Box 72"/>
          <p:cNvSpPr txBox="1">
            <a:spLocks noChangeArrowheads="1"/>
          </p:cNvSpPr>
          <p:nvPr/>
        </p:nvSpPr>
        <p:spPr bwMode="auto">
          <a:xfrm>
            <a:off x="4140200" y="162877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7673" name="Text Box 73"/>
          <p:cNvSpPr txBox="1">
            <a:spLocks noChangeArrowheads="1"/>
          </p:cNvSpPr>
          <p:nvPr/>
        </p:nvSpPr>
        <p:spPr bwMode="auto">
          <a:xfrm>
            <a:off x="1116013" y="4941888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7674" name="Text Box 74"/>
          <p:cNvSpPr txBox="1">
            <a:spLocks noChangeArrowheads="1"/>
          </p:cNvSpPr>
          <p:nvPr/>
        </p:nvSpPr>
        <p:spPr bwMode="auto">
          <a:xfrm>
            <a:off x="1116013" y="4508500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54027" name="Text Box 75"/>
          <p:cNvSpPr txBox="1">
            <a:spLocks noChangeArrowheads="1"/>
          </p:cNvSpPr>
          <p:nvPr/>
        </p:nvSpPr>
        <p:spPr bwMode="auto">
          <a:xfrm>
            <a:off x="3563938" y="4652963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54028" name="Text Box 76"/>
          <p:cNvSpPr txBox="1">
            <a:spLocks noChangeArrowheads="1"/>
          </p:cNvSpPr>
          <p:nvPr/>
        </p:nvSpPr>
        <p:spPr bwMode="auto">
          <a:xfrm>
            <a:off x="3924300" y="4652963"/>
            <a:ext cx="3240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does not reset counter</a:t>
            </a:r>
          </a:p>
        </p:txBody>
      </p:sp>
      <p:sp>
        <p:nvSpPr>
          <p:cNvPr id="27677" name="Text Box 77"/>
          <p:cNvSpPr txBox="1">
            <a:spLocks noChangeArrowheads="1"/>
          </p:cNvSpPr>
          <p:nvPr/>
        </p:nvSpPr>
        <p:spPr bwMode="auto">
          <a:xfrm>
            <a:off x="7740650" y="1628775"/>
            <a:ext cx="10080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B7214C"/>
                </a:solidFill>
              </a:rPr>
              <a:t>4 </a:t>
            </a:r>
            <a:r>
              <a:rPr lang="en-US" sz="3200" baseline="-25000">
                <a:solidFill>
                  <a:srgbClr val="B7214C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027" grpId="0"/>
      <p:bldP spid="2540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286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AF285F-90DA-487C-90E5-91911F50B218}" type="slidenum">
              <a:rPr lang="en-GB" smtClean="0"/>
              <a:pPr/>
              <a:t>46</a:t>
            </a:fld>
            <a:endParaRPr lang="en-GB" sz="1400" smtClean="0"/>
          </a:p>
        </p:txBody>
      </p:sp>
      <p:sp>
        <p:nvSpPr>
          <p:cNvPr id="286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52500"/>
            <a:ext cx="7772400" cy="457200"/>
          </a:xfrm>
        </p:spPr>
        <p:txBody>
          <a:bodyPr/>
          <a:lstStyle/>
          <a:p>
            <a:pPr algn="ctr" eaLnBrk="1" hangingPunct="1"/>
            <a:r>
              <a:rPr lang="en-GB" sz="2800" b="1" smtClean="0">
                <a:solidFill>
                  <a:srgbClr val="786DCB"/>
                </a:solidFill>
              </a:rPr>
              <a:t>MOD 6 Counter – </a:t>
            </a:r>
            <a:r>
              <a:rPr lang="en-GB" sz="2800" b="1" smtClean="0">
                <a:solidFill>
                  <a:srgbClr val="FF3300"/>
                </a:solidFill>
              </a:rPr>
              <a:t>in action</a:t>
            </a:r>
            <a:endParaRPr lang="en-US" sz="2800" b="1" smtClean="0">
              <a:solidFill>
                <a:srgbClr val="FF3300"/>
              </a:solidFill>
            </a:endParaRPr>
          </a:p>
        </p:txBody>
      </p:sp>
      <p:sp>
        <p:nvSpPr>
          <p:cNvPr id="28680" name="Line 3"/>
          <p:cNvSpPr>
            <a:spLocks noChangeShapeType="1"/>
          </p:cNvSpPr>
          <p:nvPr/>
        </p:nvSpPr>
        <p:spPr bwMode="auto">
          <a:xfrm>
            <a:off x="64325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1" name="Line 4"/>
          <p:cNvSpPr>
            <a:spLocks noChangeShapeType="1"/>
          </p:cNvSpPr>
          <p:nvPr/>
        </p:nvSpPr>
        <p:spPr bwMode="auto">
          <a:xfrm flipV="1">
            <a:off x="65849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2" name="Line 5"/>
          <p:cNvSpPr>
            <a:spLocks noChangeShapeType="1"/>
          </p:cNvSpPr>
          <p:nvPr/>
        </p:nvSpPr>
        <p:spPr bwMode="auto">
          <a:xfrm>
            <a:off x="65849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3" name="Line 6"/>
          <p:cNvSpPr>
            <a:spLocks noChangeShapeType="1"/>
          </p:cNvSpPr>
          <p:nvPr/>
        </p:nvSpPr>
        <p:spPr bwMode="auto">
          <a:xfrm>
            <a:off x="67373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4" name="Line 7"/>
          <p:cNvSpPr>
            <a:spLocks noChangeShapeType="1"/>
          </p:cNvSpPr>
          <p:nvPr/>
        </p:nvSpPr>
        <p:spPr bwMode="auto">
          <a:xfrm>
            <a:off x="67373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5" name="Line 8"/>
          <p:cNvSpPr>
            <a:spLocks noChangeShapeType="1"/>
          </p:cNvSpPr>
          <p:nvPr/>
        </p:nvSpPr>
        <p:spPr bwMode="auto">
          <a:xfrm flipV="1">
            <a:off x="68897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6" name="Line 9"/>
          <p:cNvSpPr>
            <a:spLocks noChangeShapeType="1"/>
          </p:cNvSpPr>
          <p:nvPr/>
        </p:nvSpPr>
        <p:spPr bwMode="auto">
          <a:xfrm>
            <a:off x="68897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7" name="Line 10"/>
          <p:cNvSpPr>
            <a:spLocks noChangeShapeType="1"/>
          </p:cNvSpPr>
          <p:nvPr/>
        </p:nvSpPr>
        <p:spPr bwMode="auto">
          <a:xfrm>
            <a:off x="70421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8" name="Line 11"/>
          <p:cNvSpPr>
            <a:spLocks noChangeShapeType="1"/>
          </p:cNvSpPr>
          <p:nvPr/>
        </p:nvSpPr>
        <p:spPr bwMode="auto">
          <a:xfrm>
            <a:off x="70421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8689" name="Group 12"/>
          <p:cNvGrpSpPr>
            <a:grpSpLocks/>
          </p:cNvGrpSpPr>
          <p:nvPr/>
        </p:nvGrpSpPr>
        <p:grpSpPr bwMode="auto">
          <a:xfrm>
            <a:off x="1403350" y="2133600"/>
            <a:ext cx="4618038" cy="1600200"/>
            <a:chOff x="720" y="1440"/>
            <a:chExt cx="3120" cy="1008"/>
          </a:xfrm>
        </p:grpSpPr>
        <p:sp>
          <p:nvSpPr>
            <p:cNvPr id="28715" name="Rectangle 13"/>
            <p:cNvSpPr>
              <a:spLocks noChangeArrowheads="1"/>
            </p:cNvSpPr>
            <p:nvPr/>
          </p:nvSpPr>
          <p:spPr bwMode="auto">
            <a:xfrm>
              <a:off x="2832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6" name="Oval 14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7" name="AutoShape 15"/>
            <p:cNvSpPr>
              <a:spLocks noChangeArrowheads="1"/>
            </p:cNvSpPr>
            <p:nvPr/>
          </p:nvSpPr>
          <p:spPr bwMode="auto">
            <a:xfrm rot="-5514269">
              <a:off x="3360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Text Box 16"/>
            <p:cNvSpPr txBox="1">
              <a:spLocks noChangeArrowheads="1"/>
            </p:cNvSpPr>
            <p:nvPr/>
          </p:nvSpPr>
          <p:spPr bwMode="auto">
            <a:xfrm>
              <a:off x="3264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8719" name="Text Box 17"/>
            <p:cNvSpPr txBox="1">
              <a:spLocks noChangeArrowheads="1"/>
            </p:cNvSpPr>
            <p:nvPr/>
          </p:nvSpPr>
          <p:spPr bwMode="auto">
            <a:xfrm>
              <a:off x="3264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8720" name="Text Box 18"/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28721" name="Line 19"/>
            <p:cNvSpPr>
              <a:spLocks noChangeShapeType="1"/>
            </p:cNvSpPr>
            <p:nvPr/>
          </p:nvSpPr>
          <p:spPr bwMode="auto">
            <a:xfrm flipH="1">
              <a:off x="26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22" name="Line 20"/>
            <p:cNvSpPr>
              <a:spLocks noChangeShapeType="1"/>
            </p:cNvSpPr>
            <p:nvPr/>
          </p:nvSpPr>
          <p:spPr bwMode="auto">
            <a:xfrm>
              <a:off x="264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23" name="Line 21"/>
            <p:cNvSpPr>
              <a:spLocks noChangeShapeType="1"/>
            </p:cNvSpPr>
            <p:nvPr/>
          </p:nvSpPr>
          <p:spPr bwMode="auto">
            <a:xfrm flipH="1">
              <a:off x="249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24" name="Line 22"/>
            <p:cNvSpPr>
              <a:spLocks noChangeShapeType="1"/>
            </p:cNvSpPr>
            <p:nvPr/>
          </p:nvSpPr>
          <p:spPr bwMode="auto">
            <a:xfrm>
              <a:off x="345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25" name="Line 23"/>
            <p:cNvSpPr>
              <a:spLocks noChangeShapeType="1"/>
            </p:cNvSpPr>
            <p:nvPr/>
          </p:nvSpPr>
          <p:spPr bwMode="auto">
            <a:xfrm>
              <a:off x="345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26" name="Line 24"/>
            <p:cNvSpPr>
              <a:spLocks noChangeShapeType="1"/>
            </p:cNvSpPr>
            <p:nvPr/>
          </p:nvSpPr>
          <p:spPr bwMode="auto">
            <a:xfrm>
              <a:off x="3552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27" name="Text Box 25"/>
            <p:cNvSpPr txBox="1">
              <a:spLocks noChangeArrowheads="1"/>
            </p:cNvSpPr>
            <p:nvPr/>
          </p:nvSpPr>
          <p:spPr bwMode="auto">
            <a:xfrm>
              <a:off x="2976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pSp>
          <p:nvGrpSpPr>
            <p:cNvPr id="28728" name="Group 26"/>
            <p:cNvGrpSpPr>
              <a:grpSpLocks/>
            </p:cNvGrpSpPr>
            <p:nvPr/>
          </p:nvGrpSpPr>
          <p:grpSpPr bwMode="auto">
            <a:xfrm>
              <a:off x="720" y="1440"/>
              <a:ext cx="720" cy="912"/>
              <a:chOff x="3072" y="1680"/>
              <a:chExt cx="720" cy="912"/>
            </a:xfrm>
          </p:grpSpPr>
          <p:sp>
            <p:nvSpPr>
              <p:cNvPr id="28749" name="Rectangle 27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0" name="Oval 28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1" name="AutoShape 29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29" name="Text Box 30"/>
            <p:cNvSpPr txBox="1">
              <a:spLocks noChangeArrowheads="1"/>
            </p:cNvSpPr>
            <p:nvPr/>
          </p:nvSpPr>
          <p:spPr bwMode="auto">
            <a:xfrm>
              <a:off x="115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8730" name="Text Box 31"/>
            <p:cNvSpPr txBox="1">
              <a:spLocks noChangeArrowheads="1"/>
            </p:cNvSpPr>
            <p:nvPr/>
          </p:nvSpPr>
          <p:spPr bwMode="auto">
            <a:xfrm>
              <a:off x="1152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8731" name="Text Box 32"/>
            <p:cNvSpPr txBox="1">
              <a:spLocks noChangeArrowheads="1"/>
            </p:cNvSpPr>
            <p:nvPr/>
          </p:nvSpPr>
          <p:spPr bwMode="auto">
            <a:xfrm>
              <a:off x="720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28732" name="Text Box 33"/>
            <p:cNvSpPr txBox="1">
              <a:spLocks noChangeArrowheads="1"/>
            </p:cNvSpPr>
            <p:nvPr/>
          </p:nvSpPr>
          <p:spPr bwMode="auto">
            <a:xfrm>
              <a:off x="864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8733" name="Rectangle 34"/>
            <p:cNvSpPr>
              <a:spLocks noChangeArrowheads="1"/>
            </p:cNvSpPr>
            <p:nvPr/>
          </p:nvSpPr>
          <p:spPr bwMode="auto">
            <a:xfrm>
              <a:off x="1776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4" name="Oval 35"/>
            <p:cNvSpPr>
              <a:spLocks noChangeArrowheads="1"/>
            </p:cNvSpPr>
            <p:nvPr/>
          </p:nvSpPr>
          <p:spPr bwMode="auto">
            <a:xfrm>
              <a:off x="2400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5" name="AutoShape 36"/>
            <p:cNvSpPr>
              <a:spLocks noChangeArrowheads="1"/>
            </p:cNvSpPr>
            <p:nvPr/>
          </p:nvSpPr>
          <p:spPr bwMode="auto">
            <a:xfrm rot="-5514269">
              <a:off x="2304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6" name="Text Box 37"/>
            <p:cNvSpPr txBox="1">
              <a:spLocks noChangeArrowheads="1"/>
            </p:cNvSpPr>
            <p:nvPr/>
          </p:nvSpPr>
          <p:spPr bwMode="auto">
            <a:xfrm>
              <a:off x="2208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8737" name="Text Box 38"/>
            <p:cNvSpPr txBox="1">
              <a:spLocks noChangeArrowheads="1"/>
            </p:cNvSpPr>
            <p:nvPr/>
          </p:nvSpPr>
          <p:spPr bwMode="auto">
            <a:xfrm>
              <a:off x="220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8738" name="Text Box 39"/>
            <p:cNvSpPr txBox="1">
              <a:spLocks noChangeArrowheads="1"/>
            </p:cNvSpPr>
            <p:nvPr/>
          </p:nvSpPr>
          <p:spPr bwMode="auto">
            <a:xfrm>
              <a:off x="1776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sp>
          <p:nvSpPr>
            <p:cNvPr id="28739" name="Line 40"/>
            <p:cNvSpPr>
              <a:spLocks noChangeShapeType="1"/>
            </p:cNvSpPr>
            <p:nvPr/>
          </p:nvSpPr>
          <p:spPr bwMode="auto">
            <a:xfrm flipH="1">
              <a:off x="158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40" name="Line 41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41" name="Line 42"/>
            <p:cNvSpPr>
              <a:spLocks noChangeShapeType="1"/>
            </p:cNvSpPr>
            <p:nvPr/>
          </p:nvSpPr>
          <p:spPr bwMode="auto">
            <a:xfrm flipH="1">
              <a:off x="144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42" name="Text Box 43"/>
            <p:cNvSpPr txBox="1">
              <a:spLocks noChangeArrowheads="1"/>
            </p:cNvSpPr>
            <p:nvPr/>
          </p:nvSpPr>
          <p:spPr bwMode="auto">
            <a:xfrm>
              <a:off x="1920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8743" name="Text Box 44"/>
            <p:cNvSpPr txBox="1">
              <a:spLocks noChangeArrowheads="1"/>
            </p:cNvSpPr>
            <p:nvPr/>
          </p:nvSpPr>
          <p:spPr bwMode="auto">
            <a:xfrm>
              <a:off x="816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8744" name="Text Box 45"/>
            <p:cNvSpPr txBox="1">
              <a:spLocks noChangeArrowheads="1"/>
            </p:cNvSpPr>
            <p:nvPr/>
          </p:nvSpPr>
          <p:spPr bwMode="auto">
            <a:xfrm>
              <a:off x="1872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8745" name="Text Box 46"/>
            <p:cNvSpPr txBox="1">
              <a:spLocks noChangeArrowheads="1"/>
            </p:cNvSpPr>
            <p:nvPr/>
          </p:nvSpPr>
          <p:spPr bwMode="auto">
            <a:xfrm>
              <a:off x="2928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8746" name="Oval 47"/>
            <p:cNvSpPr>
              <a:spLocks noChangeArrowheads="1"/>
            </p:cNvSpPr>
            <p:nvPr/>
          </p:nvSpPr>
          <p:spPr bwMode="auto">
            <a:xfrm>
              <a:off x="96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7" name="Oval 48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8" name="Oval 49"/>
            <p:cNvSpPr>
              <a:spLocks noChangeArrowheads="1"/>
            </p:cNvSpPr>
            <p:nvPr/>
          </p:nvSpPr>
          <p:spPr bwMode="auto">
            <a:xfrm>
              <a:off x="312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674" name="Object 50"/>
            <p:cNvGraphicFramePr>
              <a:graphicFrameLocks noChangeAspect="1"/>
            </p:cNvGraphicFramePr>
            <p:nvPr/>
          </p:nvGraphicFramePr>
          <p:xfrm>
            <a:off x="793" y="2063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5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63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5" name="Object 51"/>
            <p:cNvGraphicFramePr>
              <a:graphicFrameLocks noChangeAspect="1"/>
            </p:cNvGraphicFramePr>
            <p:nvPr/>
          </p:nvGraphicFramePr>
          <p:xfrm>
            <a:off x="1837" y="2024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6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024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6" name="Object 52"/>
            <p:cNvGraphicFramePr>
              <a:graphicFrameLocks noChangeAspect="1"/>
            </p:cNvGraphicFramePr>
            <p:nvPr/>
          </p:nvGraphicFramePr>
          <p:xfrm>
            <a:off x="2874" y="202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7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2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90" name="Group 53"/>
          <p:cNvGrpSpPr>
            <a:grpSpLocks/>
          </p:cNvGrpSpPr>
          <p:nvPr/>
        </p:nvGrpSpPr>
        <p:grpSpPr bwMode="auto">
          <a:xfrm>
            <a:off x="1911350" y="4149725"/>
            <a:ext cx="1492250" cy="1108075"/>
            <a:chOff x="1204" y="2614"/>
            <a:chExt cx="940" cy="698"/>
          </a:xfrm>
        </p:grpSpPr>
        <p:sp>
          <p:nvSpPr>
            <p:cNvPr id="28709" name="Line 54"/>
            <p:cNvSpPr>
              <a:spLocks noChangeShapeType="1"/>
            </p:cNvSpPr>
            <p:nvPr/>
          </p:nvSpPr>
          <p:spPr bwMode="auto">
            <a:xfrm>
              <a:off x="2136" y="2614"/>
              <a:ext cx="0" cy="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10" name="AutoShape 55"/>
            <p:cNvSpPr>
              <a:spLocks noChangeArrowheads="1"/>
            </p:cNvSpPr>
            <p:nvPr/>
          </p:nvSpPr>
          <p:spPr bwMode="auto">
            <a:xfrm>
              <a:off x="1517" y="2976"/>
              <a:ext cx="448" cy="3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Oval 56"/>
            <p:cNvSpPr>
              <a:spLocks noChangeArrowheads="1"/>
            </p:cNvSpPr>
            <p:nvPr/>
          </p:nvSpPr>
          <p:spPr bwMode="auto">
            <a:xfrm>
              <a:off x="1965" y="3072"/>
              <a:ext cx="89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Line 57"/>
            <p:cNvSpPr>
              <a:spLocks noChangeShapeType="1"/>
            </p:cNvSpPr>
            <p:nvPr/>
          </p:nvSpPr>
          <p:spPr bwMode="auto">
            <a:xfrm>
              <a:off x="2054" y="312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13" name="Line 58"/>
            <p:cNvSpPr>
              <a:spLocks noChangeShapeType="1"/>
            </p:cNvSpPr>
            <p:nvPr/>
          </p:nvSpPr>
          <p:spPr bwMode="auto">
            <a:xfrm flipH="1">
              <a:off x="1204" y="3072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14" name="Line 59"/>
            <p:cNvSpPr>
              <a:spLocks noChangeShapeType="1"/>
            </p:cNvSpPr>
            <p:nvPr/>
          </p:nvSpPr>
          <p:spPr bwMode="auto">
            <a:xfrm flipH="1">
              <a:off x="1204" y="3216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8691" name="Group 60"/>
          <p:cNvGrpSpPr>
            <a:grpSpLocks/>
          </p:cNvGrpSpPr>
          <p:nvPr/>
        </p:nvGrpSpPr>
        <p:grpSpPr bwMode="auto">
          <a:xfrm>
            <a:off x="1547813" y="4581525"/>
            <a:ext cx="427037" cy="828675"/>
            <a:chOff x="975" y="2886"/>
            <a:chExt cx="269" cy="522"/>
          </a:xfrm>
        </p:grpSpPr>
        <p:sp>
          <p:nvSpPr>
            <p:cNvPr id="28707" name="Text Box 61"/>
            <p:cNvSpPr txBox="1">
              <a:spLocks noChangeArrowheads="1"/>
            </p:cNvSpPr>
            <p:nvPr/>
          </p:nvSpPr>
          <p:spPr bwMode="auto">
            <a:xfrm>
              <a:off x="975" y="2886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C0B0A"/>
                  </a:solidFill>
                </a:rPr>
                <a:t>C</a:t>
              </a:r>
              <a:endParaRPr lang="en-US" sz="2000" b="1"/>
            </a:p>
          </p:txBody>
        </p:sp>
        <p:sp>
          <p:nvSpPr>
            <p:cNvPr id="28708" name="Text Box 62"/>
            <p:cNvSpPr txBox="1">
              <a:spLocks noChangeArrowheads="1"/>
            </p:cNvSpPr>
            <p:nvPr/>
          </p:nvSpPr>
          <p:spPr bwMode="auto">
            <a:xfrm>
              <a:off x="975" y="3158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C0B0A"/>
                  </a:solidFill>
                </a:rPr>
                <a:t>B</a:t>
              </a:r>
              <a:endParaRPr lang="en-US" sz="2000" b="1"/>
            </a:p>
          </p:txBody>
        </p:sp>
      </p:grpSp>
      <p:sp>
        <p:nvSpPr>
          <p:cNvPr id="28692" name="Text Box 63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grpSp>
        <p:nvGrpSpPr>
          <p:cNvPr id="28693" name="Group 64"/>
          <p:cNvGrpSpPr>
            <a:grpSpLocks/>
          </p:cNvGrpSpPr>
          <p:nvPr/>
        </p:nvGrpSpPr>
        <p:grpSpPr bwMode="auto">
          <a:xfrm>
            <a:off x="1835150" y="3716338"/>
            <a:ext cx="3197225" cy="442912"/>
            <a:chOff x="1156" y="2341"/>
            <a:chExt cx="2014" cy="279"/>
          </a:xfrm>
        </p:grpSpPr>
        <p:sp>
          <p:nvSpPr>
            <p:cNvPr id="28702" name="Line 65"/>
            <p:cNvSpPr>
              <a:spLocks noChangeShapeType="1"/>
            </p:cNvSpPr>
            <p:nvPr/>
          </p:nvSpPr>
          <p:spPr bwMode="auto">
            <a:xfrm>
              <a:off x="1156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03" name="Line 66"/>
            <p:cNvSpPr>
              <a:spLocks noChangeShapeType="1"/>
            </p:cNvSpPr>
            <p:nvPr/>
          </p:nvSpPr>
          <p:spPr bwMode="auto">
            <a:xfrm>
              <a:off x="1156" y="2581"/>
              <a:ext cx="20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04" name="Line 67"/>
            <p:cNvSpPr>
              <a:spLocks noChangeShapeType="1"/>
            </p:cNvSpPr>
            <p:nvPr/>
          </p:nvSpPr>
          <p:spPr bwMode="auto">
            <a:xfrm flipV="1">
              <a:off x="3170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05" name="Oval 68"/>
            <p:cNvSpPr>
              <a:spLocks noChangeArrowheads="1"/>
            </p:cNvSpPr>
            <p:nvPr/>
          </p:nvSpPr>
          <p:spPr bwMode="auto">
            <a:xfrm>
              <a:off x="2107" y="2552"/>
              <a:ext cx="63" cy="6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Line 69"/>
            <p:cNvSpPr>
              <a:spLocks noChangeShapeType="1"/>
            </p:cNvSpPr>
            <p:nvPr/>
          </p:nvSpPr>
          <p:spPr bwMode="auto">
            <a:xfrm>
              <a:off x="2136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694" name="Text Box 70"/>
          <p:cNvSpPr txBox="1">
            <a:spLocks noChangeArrowheads="1"/>
          </p:cNvSpPr>
          <p:nvPr/>
        </p:nvSpPr>
        <p:spPr bwMode="auto">
          <a:xfrm>
            <a:off x="1042988" y="1628775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8695" name="Text Box 71"/>
          <p:cNvSpPr txBox="1">
            <a:spLocks noChangeArrowheads="1"/>
          </p:cNvSpPr>
          <p:nvPr/>
        </p:nvSpPr>
        <p:spPr bwMode="auto">
          <a:xfrm>
            <a:off x="2555875" y="162877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8696" name="Text Box 72"/>
          <p:cNvSpPr txBox="1">
            <a:spLocks noChangeArrowheads="1"/>
          </p:cNvSpPr>
          <p:nvPr/>
        </p:nvSpPr>
        <p:spPr bwMode="auto">
          <a:xfrm>
            <a:off x="4140200" y="162877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8697" name="Text Box 73"/>
          <p:cNvSpPr txBox="1">
            <a:spLocks noChangeArrowheads="1"/>
          </p:cNvSpPr>
          <p:nvPr/>
        </p:nvSpPr>
        <p:spPr bwMode="auto">
          <a:xfrm>
            <a:off x="1116013" y="4941888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8698" name="Text Box 74"/>
          <p:cNvSpPr txBox="1">
            <a:spLocks noChangeArrowheads="1"/>
          </p:cNvSpPr>
          <p:nvPr/>
        </p:nvSpPr>
        <p:spPr bwMode="auto">
          <a:xfrm>
            <a:off x="1116013" y="4508500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55051" name="Text Box 75"/>
          <p:cNvSpPr txBox="1">
            <a:spLocks noChangeArrowheads="1"/>
          </p:cNvSpPr>
          <p:nvPr/>
        </p:nvSpPr>
        <p:spPr bwMode="auto">
          <a:xfrm>
            <a:off x="3563938" y="4652963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55052" name="Text Box 76"/>
          <p:cNvSpPr txBox="1">
            <a:spLocks noChangeArrowheads="1"/>
          </p:cNvSpPr>
          <p:nvPr/>
        </p:nvSpPr>
        <p:spPr bwMode="auto">
          <a:xfrm>
            <a:off x="3924300" y="4652963"/>
            <a:ext cx="3240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does not reset counter</a:t>
            </a:r>
          </a:p>
        </p:txBody>
      </p:sp>
      <p:sp>
        <p:nvSpPr>
          <p:cNvPr id="28701" name="Text Box 77"/>
          <p:cNvSpPr txBox="1">
            <a:spLocks noChangeArrowheads="1"/>
          </p:cNvSpPr>
          <p:nvPr/>
        </p:nvSpPr>
        <p:spPr bwMode="auto">
          <a:xfrm>
            <a:off x="7740650" y="1628775"/>
            <a:ext cx="10080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B7214C"/>
                </a:solidFill>
              </a:rPr>
              <a:t>5 </a:t>
            </a:r>
            <a:r>
              <a:rPr lang="en-US" sz="3200" baseline="-25000">
                <a:solidFill>
                  <a:srgbClr val="B7214C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5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5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51" grpId="0"/>
      <p:bldP spid="2550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297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E2FD3C-7A12-48A4-9171-17267E25643B}" type="slidenum">
              <a:rPr lang="en-GB" smtClean="0"/>
              <a:pPr/>
              <a:t>47</a:t>
            </a:fld>
            <a:endParaRPr lang="en-GB" sz="1400" smtClean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023938"/>
            <a:ext cx="7772400" cy="414337"/>
          </a:xfrm>
        </p:spPr>
        <p:txBody>
          <a:bodyPr/>
          <a:lstStyle/>
          <a:p>
            <a:pPr algn="ctr" eaLnBrk="1" hangingPunct="1"/>
            <a:r>
              <a:rPr lang="en-GB" sz="2800" b="1" smtClean="0">
                <a:solidFill>
                  <a:srgbClr val="786DCB"/>
                </a:solidFill>
              </a:rPr>
              <a:t>MOD 6 Counter – </a:t>
            </a:r>
            <a:r>
              <a:rPr lang="en-GB" sz="2800" b="1" smtClean="0">
                <a:solidFill>
                  <a:srgbClr val="FF3300"/>
                </a:solidFill>
              </a:rPr>
              <a:t>in action</a:t>
            </a:r>
            <a:endParaRPr lang="en-US" sz="2800" b="1" smtClean="0">
              <a:solidFill>
                <a:srgbClr val="FF3300"/>
              </a:solidFill>
            </a:endParaRPr>
          </a:p>
        </p:txBody>
      </p:sp>
      <p:sp>
        <p:nvSpPr>
          <p:cNvPr id="29704" name="Line 3"/>
          <p:cNvSpPr>
            <a:spLocks noChangeShapeType="1"/>
          </p:cNvSpPr>
          <p:nvPr/>
        </p:nvSpPr>
        <p:spPr bwMode="auto">
          <a:xfrm>
            <a:off x="64325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705" name="Line 4"/>
          <p:cNvSpPr>
            <a:spLocks noChangeShapeType="1"/>
          </p:cNvSpPr>
          <p:nvPr/>
        </p:nvSpPr>
        <p:spPr bwMode="auto">
          <a:xfrm flipV="1">
            <a:off x="65849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706" name="Line 5"/>
          <p:cNvSpPr>
            <a:spLocks noChangeShapeType="1"/>
          </p:cNvSpPr>
          <p:nvPr/>
        </p:nvSpPr>
        <p:spPr bwMode="auto">
          <a:xfrm>
            <a:off x="65849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707" name="Line 6"/>
          <p:cNvSpPr>
            <a:spLocks noChangeShapeType="1"/>
          </p:cNvSpPr>
          <p:nvPr/>
        </p:nvSpPr>
        <p:spPr bwMode="auto">
          <a:xfrm>
            <a:off x="67373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708" name="Line 7"/>
          <p:cNvSpPr>
            <a:spLocks noChangeShapeType="1"/>
          </p:cNvSpPr>
          <p:nvPr/>
        </p:nvSpPr>
        <p:spPr bwMode="auto">
          <a:xfrm>
            <a:off x="67373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709" name="Line 8"/>
          <p:cNvSpPr>
            <a:spLocks noChangeShapeType="1"/>
          </p:cNvSpPr>
          <p:nvPr/>
        </p:nvSpPr>
        <p:spPr bwMode="auto">
          <a:xfrm flipV="1">
            <a:off x="68897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710" name="Line 9"/>
          <p:cNvSpPr>
            <a:spLocks noChangeShapeType="1"/>
          </p:cNvSpPr>
          <p:nvPr/>
        </p:nvSpPr>
        <p:spPr bwMode="auto">
          <a:xfrm>
            <a:off x="68897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711" name="Line 10"/>
          <p:cNvSpPr>
            <a:spLocks noChangeShapeType="1"/>
          </p:cNvSpPr>
          <p:nvPr/>
        </p:nvSpPr>
        <p:spPr bwMode="auto">
          <a:xfrm>
            <a:off x="70421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712" name="Line 11"/>
          <p:cNvSpPr>
            <a:spLocks noChangeShapeType="1"/>
          </p:cNvSpPr>
          <p:nvPr/>
        </p:nvSpPr>
        <p:spPr bwMode="auto">
          <a:xfrm>
            <a:off x="70421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9713" name="Group 12"/>
          <p:cNvGrpSpPr>
            <a:grpSpLocks/>
          </p:cNvGrpSpPr>
          <p:nvPr/>
        </p:nvGrpSpPr>
        <p:grpSpPr bwMode="auto">
          <a:xfrm>
            <a:off x="1403350" y="2133600"/>
            <a:ext cx="4618038" cy="1600200"/>
            <a:chOff x="720" y="1440"/>
            <a:chExt cx="3120" cy="1008"/>
          </a:xfrm>
        </p:grpSpPr>
        <p:sp>
          <p:nvSpPr>
            <p:cNvPr id="29740" name="Rectangle 13"/>
            <p:cNvSpPr>
              <a:spLocks noChangeArrowheads="1"/>
            </p:cNvSpPr>
            <p:nvPr/>
          </p:nvSpPr>
          <p:spPr bwMode="auto">
            <a:xfrm>
              <a:off x="2832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1" name="Oval 14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2" name="AutoShape 15"/>
            <p:cNvSpPr>
              <a:spLocks noChangeArrowheads="1"/>
            </p:cNvSpPr>
            <p:nvPr/>
          </p:nvSpPr>
          <p:spPr bwMode="auto">
            <a:xfrm rot="-5514269">
              <a:off x="3360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Text Box 16"/>
            <p:cNvSpPr txBox="1">
              <a:spLocks noChangeArrowheads="1"/>
            </p:cNvSpPr>
            <p:nvPr/>
          </p:nvSpPr>
          <p:spPr bwMode="auto">
            <a:xfrm>
              <a:off x="3264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9744" name="Text Box 17"/>
            <p:cNvSpPr txBox="1">
              <a:spLocks noChangeArrowheads="1"/>
            </p:cNvSpPr>
            <p:nvPr/>
          </p:nvSpPr>
          <p:spPr bwMode="auto">
            <a:xfrm>
              <a:off x="3264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9745" name="Text Box 18"/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29746" name="Line 19"/>
            <p:cNvSpPr>
              <a:spLocks noChangeShapeType="1"/>
            </p:cNvSpPr>
            <p:nvPr/>
          </p:nvSpPr>
          <p:spPr bwMode="auto">
            <a:xfrm flipH="1">
              <a:off x="26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47" name="Line 20"/>
            <p:cNvSpPr>
              <a:spLocks noChangeShapeType="1"/>
            </p:cNvSpPr>
            <p:nvPr/>
          </p:nvSpPr>
          <p:spPr bwMode="auto">
            <a:xfrm>
              <a:off x="264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48" name="Line 21"/>
            <p:cNvSpPr>
              <a:spLocks noChangeShapeType="1"/>
            </p:cNvSpPr>
            <p:nvPr/>
          </p:nvSpPr>
          <p:spPr bwMode="auto">
            <a:xfrm flipH="1">
              <a:off x="249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49" name="Line 22"/>
            <p:cNvSpPr>
              <a:spLocks noChangeShapeType="1"/>
            </p:cNvSpPr>
            <p:nvPr/>
          </p:nvSpPr>
          <p:spPr bwMode="auto">
            <a:xfrm>
              <a:off x="345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50" name="Line 23"/>
            <p:cNvSpPr>
              <a:spLocks noChangeShapeType="1"/>
            </p:cNvSpPr>
            <p:nvPr/>
          </p:nvSpPr>
          <p:spPr bwMode="auto">
            <a:xfrm>
              <a:off x="345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51" name="Line 24"/>
            <p:cNvSpPr>
              <a:spLocks noChangeShapeType="1"/>
            </p:cNvSpPr>
            <p:nvPr/>
          </p:nvSpPr>
          <p:spPr bwMode="auto">
            <a:xfrm>
              <a:off x="3552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52" name="Text Box 25"/>
            <p:cNvSpPr txBox="1">
              <a:spLocks noChangeArrowheads="1"/>
            </p:cNvSpPr>
            <p:nvPr/>
          </p:nvSpPr>
          <p:spPr bwMode="auto">
            <a:xfrm>
              <a:off x="2976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pSp>
          <p:nvGrpSpPr>
            <p:cNvPr id="29753" name="Group 26"/>
            <p:cNvGrpSpPr>
              <a:grpSpLocks/>
            </p:cNvGrpSpPr>
            <p:nvPr/>
          </p:nvGrpSpPr>
          <p:grpSpPr bwMode="auto">
            <a:xfrm>
              <a:off x="720" y="1440"/>
              <a:ext cx="720" cy="912"/>
              <a:chOff x="3072" y="1680"/>
              <a:chExt cx="720" cy="912"/>
            </a:xfrm>
          </p:grpSpPr>
          <p:sp>
            <p:nvSpPr>
              <p:cNvPr id="29774" name="Rectangle 27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75" name="Oval 28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76" name="AutoShape 29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54" name="Text Box 30"/>
            <p:cNvSpPr txBox="1">
              <a:spLocks noChangeArrowheads="1"/>
            </p:cNvSpPr>
            <p:nvPr/>
          </p:nvSpPr>
          <p:spPr bwMode="auto">
            <a:xfrm>
              <a:off x="115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9755" name="Text Box 31"/>
            <p:cNvSpPr txBox="1">
              <a:spLocks noChangeArrowheads="1"/>
            </p:cNvSpPr>
            <p:nvPr/>
          </p:nvSpPr>
          <p:spPr bwMode="auto">
            <a:xfrm>
              <a:off x="1152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9756" name="Text Box 32"/>
            <p:cNvSpPr txBox="1">
              <a:spLocks noChangeArrowheads="1"/>
            </p:cNvSpPr>
            <p:nvPr/>
          </p:nvSpPr>
          <p:spPr bwMode="auto">
            <a:xfrm>
              <a:off x="720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29757" name="Text Box 33"/>
            <p:cNvSpPr txBox="1">
              <a:spLocks noChangeArrowheads="1"/>
            </p:cNvSpPr>
            <p:nvPr/>
          </p:nvSpPr>
          <p:spPr bwMode="auto">
            <a:xfrm>
              <a:off x="864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9758" name="Rectangle 34"/>
            <p:cNvSpPr>
              <a:spLocks noChangeArrowheads="1"/>
            </p:cNvSpPr>
            <p:nvPr/>
          </p:nvSpPr>
          <p:spPr bwMode="auto">
            <a:xfrm>
              <a:off x="1776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9" name="Oval 35"/>
            <p:cNvSpPr>
              <a:spLocks noChangeArrowheads="1"/>
            </p:cNvSpPr>
            <p:nvPr/>
          </p:nvSpPr>
          <p:spPr bwMode="auto">
            <a:xfrm>
              <a:off x="2400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0" name="AutoShape 36"/>
            <p:cNvSpPr>
              <a:spLocks noChangeArrowheads="1"/>
            </p:cNvSpPr>
            <p:nvPr/>
          </p:nvSpPr>
          <p:spPr bwMode="auto">
            <a:xfrm rot="-5514269">
              <a:off x="2304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1" name="Text Box 37"/>
            <p:cNvSpPr txBox="1">
              <a:spLocks noChangeArrowheads="1"/>
            </p:cNvSpPr>
            <p:nvPr/>
          </p:nvSpPr>
          <p:spPr bwMode="auto">
            <a:xfrm>
              <a:off x="2208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9762" name="Text Box 38"/>
            <p:cNvSpPr txBox="1">
              <a:spLocks noChangeArrowheads="1"/>
            </p:cNvSpPr>
            <p:nvPr/>
          </p:nvSpPr>
          <p:spPr bwMode="auto">
            <a:xfrm>
              <a:off x="220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9763" name="Text Box 39"/>
            <p:cNvSpPr txBox="1">
              <a:spLocks noChangeArrowheads="1"/>
            </p:cNvSpPr>
            <p:nvPr/>
          </p:nvSpPr>
          <p:spPr bwMode="auto">
            <a:xfrm>
              <a:off x="1776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sp>
          <p:nvSpPr>
            <p:cNvPr id="29764" name="Line 40"/>
            <p:cNvSpPr>
              <a:spLocks noChangeShapeType="1"/>
            </p:cNvSpPr>
            <p:nvPr/>
          </p:nvSpPr>
          <p:spPr bwMode="auto">
            <a:xfrm flipH="1">
              <a:off x="158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65" name="Line 41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66" name="Line 42"/>
            <p:cNvSpPr>
              <a:spLocks noChangeShapeType="1"/>
            </p:cNvSpPr>
            <p:nvPr/>
          </p:nvSpPr>
          <p:spPr bwMode="auto">
            <a:xfrm flipH="1">
              <a:off x="144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67" name="Text Box 43"/>
            <p:cNvSpPr txBox="1">
              <a:spLocks noChangeArrowheads="1"/>
            </p:cNvSpPr>
            <p:nvPr/>
          </p:nvSpPr>
          <p:spPr bwMode="auto">
            <a:xfrm>
              <a:off x="1920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29768" name="Text Box 44"/>
            <p:cNvSpPr txBox="1">
              <a:spLocks noChangeArrowheads="1"/>
            </p:cNvSpPr>
            <p:nvPr/>
          </p:nvSpPr>
          <p:spPr bwMode="auto">
            <a:xfrm>
              <a:off x="816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9769" name="Text Box 45"/>
            <p:cNvSpPr txBox="1">
              <a:spLocks noChangeArrowheads="1"/>
            </p:cNvSpPr>
            <p:nvPr/>
          </p:nvSpPr>
          <p:spPr bwMode="auto">
            <a:xfrm>
              <a:off x="1872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9770" name="Text Box 46"/>
            <p:cNvSpPr txBox="1">
              <a:spLocks noChangeArrowheads="1"/>
            </p:cNvSpPr>
            <p:nvPr/>
          </p:nvSpPr>
          <p:spPr bwMode="auto">
            <a:xfrm>
              <a:off x="2928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29771" name="Oval 47"/>
            <p:cNvSpPr>
              <a:spLocks noChangeArrowheads="1"/>
            </p:cNvSpPr>
            <p:nvPr/>
          </p:nvSpPr>
          <p:spPr bwMode="auto">
            <a:xfrm>
              <a:off x="96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Oval 48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Oval 49"/>
            <p:cNvSpPr>
              <a:spLocks noChangeArrowheads="1"/>
            </p:cNvSpPr>
            <p:nvPr/>
          </p:nvSpPr>
          <p:spPr bwMode="auto">
            <a:xfrm>
              <a:off x="312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9698" name="Object 50"/>
            <p:cNvGraphicFramePr>
              <a:graphicFrameLocks noChangeAspect="1"/>
            </p:cNvGraphicFramePr>
            <p:nvPr/>
          </p:nvGraphicFramePr>
          <p:xfrm>
            <a:off x="793" y="2063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9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63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699" name="Object 51"/>
            <p:cNvGraphicFramePr>
              <a:graphicFrameLocks noChangeAspect="1"/>
            </p:cNvGraphicFramePr>
            <p:nvPr/>
          </p:nvGraphicFramePr>
          <p:xfrm>
            <a:off x="1837" y="2024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0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024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0" name="Object 52"/>
            <p:cNvGraphicFramePr>
              <a:graphicFrameLocks noChangeAspect="1"/>
            </p:cNvGraphicFramePr>
            <p:nvPr/>
          </p:nvGraphicFramePr>
          <p:xfrm>
            <a:off x="2874" y="202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1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2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14" name="Group 53"/>
          <p:cNvGrpSpPr>
            <a:grpSpLocks/>
          </p:cNvGrpSpPr>
          <p:nvPr/>
        </p:nvGrpSpPr>
        <p:grpSpPr bwMode="auto">
          <a:xfrm>
            <a:off x="1911350" y="4149725"/>
            <a:ext cx="1492250" cy="1108075"/>
            <a:chOff x="1204" y="2614"/>
            <a:chExt cx="940" cy="698"/>
          </a:xfrm>
        </p:grpSpPr>
        <p:sp>
          <p:nvSpPr>
            <p:cNvPr id="29734" name="Line 54"/>
            <p:cNvSpPr>
              <a:spLocks noChangeShapeType="1"/>
            </p:cNvSpPr>
            <p:nvPr/>
          </p:nvSpPr>
          <p:spPr bwMode="auto">
            <a:xfrm>
              <a:off x="2136" y="2614"/>
              <a:ext cx="0" cy="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35" name="AutoShape 55"/>
            <p:cNvSpPr>
              <a:spLocks noChangeArrowheads="1"/>
            </p:cNvSpPr>
            <p:nvPr/>
          </p:nvSpPr>
          <p:spPr bwMode="auto">
            <a:xfrm>
              <a:off x="1517" y="2976"/>
              <a:ext cx="448" cy="3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Oval 56"/>
            <p:cNvSpPr>
              <a:spLocks noChangeArrowheads="1"/>
            </p:cNvSpPr>
            <p:nvPr/>
          </p:nvSpPr>
          <p:spPr bwMode="auto">
            <a:xfrm>
              <a:off x="1965" y="3072"/>
              <a:ext cx="89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7" name="Line 57"/>
            <p:cNvSpPr>
              <a:spLocks noChangeShapeType="1"/>
            </p:cNvSpPr>
            <p:nvPr/>
          </p:nvSpPr>
          <p:spPr bwMode="auto">
            <a:xfrm>
              <a:off x="2054" y="312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38" name="Line 58"/>
            <p:cNvSpPr>
              <a:spLocks noChangeShapeType="1"/>
            </p:cNvSpPr>
            <p:nvPr/>
          </p:nvSpPr>
          <p:spPr bwMode="auto">
            <a:xfrm flipH="1">
              <a:off x="1204" y="3072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39" name="Line 59"/>
            <p:cNvSpPr>
              <a:spLocks noChangeShapeType="1"/>
            </p:cNvSpPr>
            <p:nvPr/>
          </p:nvSpPr>
          <p:spPr bwMode="auto">
            <a:xfrm flipH="1">
              <a:off x="1204" y="3216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9715" name="Group 60"/>
          <p:cNvGrpSpPr>
            <a:grpSpLocks/>
          </p:cNvGrpSpPr>
          <p:nvPr/>
        </p:nvGrpSpPr>
        <p:grpSpPr bwMode="auto">
          <a:xfrm>
            <a:off x="1547813" y="4581525"/>
            <a:ext cx="427037" cy="828675"/>
            <a:chOff x="975" y="2886"/>
            <a:chExt cx="269" cy="522"/>
          </a:xfrm>
        </p:grpSpPr>
        <p:sp>
          <p:nvSpPr>
            <p:cNvPr id="29732" name="Text Box 61"/>
            <p:cNvSpPr txBox="1">
              <a:spLocks noChangeArrowheads="1"/>
            </p:cNvSpPr>
            <p:nvPr/>
          </p:nvSpPr>
          <p:spPr bwMode="auto">
            <a:xfrm>
              <a:off x="975" y="2886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C0B0A"/>
                  </a:solidFill>
                </a:rPr>
                <a:t>C</a:t>
              </a:r>
              <a:endParaRPr lang="en-US" sz="2000" b="1"/>
            </a:p>
          </p:txBody>
        </p:sp>
        <p:sp>
          <p:nvSpPr>
            <p:cNvPr id="29733" name="Text Box 62"/>
            <p:cNvSpPr txBox="1">
              <a:spLocks noChangeArrowheads="1"/>
            </p:cNvSpPr>
            <p:nvPr/>
          </p:nvSpPr>
          <p:spPr bwMode="auto">
            <a:xfrm>
              <a:off x="975" y="3158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C0B0A"/>
                  </a:solidFill>
                </a:rPr>
                <a:t>B</a:t>
              </a:r>
              <a:endParaRPr lang="en-US" sz="2000" b="1"/>
            </a:p>
          </p:txBody>
        </p:sp>
      </p:grpSp>
      <p:sp>
        <p:nvSpPr>
          <p:cNvPr id="29716" name="Text Box 63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grpSp>
        <p:nvGrpSpPr>
          <p:cNvPr id="29717" name="Group 64"/>
          <p:cNvGrpSpPr>
            <a:grpSpLocks/>
          </p:cNvGrpSpPr>
          <p:nvPr/>
        </p:nvGrpSpPr>
        <p:grpSpPr bwMode="auto">
          <a:xfrm>
            <a:off x="1835150" y="3716338"/>
            <a:ext cx="3197225" cy="442912"/>
            <a:chOff x="1156" y="2341"/>
            <a:chExt cx="2014" cy="279"/>
          </a:xfrm>
        </p:grpSpPr>
        <p:sp>
          <p:nvSpPr>
            <p:cNvPr id="29727" name="Line 65"/>
            <p:cNvSpPr>
              <a:spLocks noChangeShapeType="1"/>
            </p:cNvSpPr>
            <p:nvPr/>
          </p:nvSpPr>
          <p:spPr bwMode="auto">
            <a:xfrm>
              <a:off x="1156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28" name="Line 66"/>
            <p:cNvSpPr>
              <a:spLocks noChangeShapeType="1"/>
            </p:cNvSpPr>
            <p:nvPr/>
          </p:nvSpPr>
          <p:spPr bwMode="auto">
            <a:xfrm>
              <a:off x="1156" y="2581"/>
              <a:ext cx="20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29" name="Line 67"/>
            <p:cNvSpPr>
              <a:spLocks noChangeShapeType="1"/>
            </p:cNvSpPr>
            <p:nvPr/>
          </p:nvSpPr>
          <p:spPr bwMode="auto">
            <a:xfrm flipV="1">
              <a:off x="3170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30" name="Oval 68"/>
            <p:cNvSpPr>
              <a:spLocks noChangeArrowheads="1"/>
            </p:cNvSpPr>
            <p:nvPr/>
          </p:nvSpPr>
          <p:spPr bwMode="auto">
            <a:xfrm>
              <a:off x="2107" y="2552"/>
              <a:ext cx="63" cy="6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Line 69"/>
            <p:cNvSpPr>
              <a:spLocks noChangeShapeType="1"/>
            </p:cNvSpPr>
            <p:nvPr/>
          </p:nvSpPr>
          <p:spPr bwMode="auto">
            <a:xfrm>
              <a:off x="2136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9718" name="Text Box 70"/>
          <p:cNvSpPr txBox="1">
            <a:spLocks noChangeArrowheads="1"/>
          </p:cNvSpPr>
          <p:nvPr/>
        </p:nvSpPr>
        <p:spPr bwMode="auto">
          <a:xfrm>
            <a:off x="1042988" y="1628775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9719" name="Text Box 71"/>
          <p:cNvSpPr txBox="1">
            <a:spLocks noChangeArrowheads="1"/>
          </p:cNvSpPr>
          <p:nvPr/>
        </p:nvSpPr>
        <p:spPr bwMode="auto">
          <a:xfrm>
            <a:off x="2555875" y="162877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9720" name="Text Box 72"/>
          <p:cNvSpPr txBox="1">
            <a:spLocks noChangeArrowheads="1"/>
          </p:cNvSpPr>
          <p:nvPr/>
        </p:nvSpPr>
        <p:spPr bwMode="auto">
          <a:xfrm>
            <a:off x="4140200" y="162877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9721" name="Text Box 73"/>
          <p:cNvSpPr txBox="1">
            <a:spLocks noChangeArrowheads="1"/>
          </p:cNvSpPr>
          <p:nvPr/>
        </p:nvSpPr>
        <p:spPr bwMode="auto">
          <a:xfrm>
            <a:off x="1116013" y="4941888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9722" name="Text Box 74"/>
          <p:cNvSpPr txBox="1">
            <a:spLocks noChangeArrowheads="1"/>
          </p:cNvSpPr>
          <p:nvPr/>
        </p:nvSpPr>
        <p:spPr bwMode="auto">
          <a:xfrm>
            <a:off x="1116013" y="4508500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56075" name="Text Box 75"/>
          <p:cNvSpPr txBox="1">
            <a:spLocks noChangeArrowheads="1"/>
          </p:cNvSpPr>
          <p:nvPr/>
        </p:nvSpPr>
        <p:spPr bwMode="auto">
          <a:xfrm>
            <a:off x="3563938" y="4652963"/>
            <a:ext cx="3603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256076" name="Text Box 76"/>
          <p:cNvSpPr txBox="1">
            <a:spLocks noChangeArrowheads="1"/>
          </p:cNvSpPr>
          <p:nvPr/>
        </p:nvSpPr>
        <p:spPr bwMode="auto">
          <a:xfrm>
            <a:off x="3924300" y="4652963"/>
            <a:ext cx="3240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reset counter</a:t>
            </a:r>
          </a:p>
        </p:txBody>
      </p:sp>
      <p:sp>
        <p:nvSpPr>
          <p:cNvPr id="29725" name="Text Box 78"/>
          <p:cNvSpPr txBox="1">
            <a:spLocks noChangeArrowheads="1"/>
          </p:cNvSpPr>
          <p:nvPr/>
        </p:nvSpPr>
        <p:spPr bwMode="auto">
          <a:xfrm>
            <a:off x="7740650" y="1628775"/>
            <a:ext cx="10080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B7214C"/>
                </a:solidFill>
              </a:rPr>
              <a:t>6 </a:t>
            </a:r>
            <a:r>
              <a:rPr lang="en-US" sz="3200" baseline="-25000">
                <a:solidFill>
                  <a:srgbClr val="B7214C"/>
                </a:solidFill>
              </a:rPr>
              <a:t>10</a:t>
            </a:r>
          </a:p>
        </p:txBody>
      </p:sp>
      <p:sp>
        <p:nvSpPr>
          <p:cNvPr id="256080" name="Text Box 80"/>
          <p:cNvSpPr txBox="1">
            <a:spLocks noChangeArrowheads="1"/>
          </p:cNvSpPr>
          <p:nvPr/>
        </p:nvSpPr>
        <p:spPr bwMode="auto">
          <a:xfrm>
            <a:off x="3287713" y="5105400"/>
            <a:ext cx="54895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Note, the moment the counter reaches ‘6’, it resets to ‘0’. i.e. it is momentary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56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56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5" grpId="0"/>
      <p:bldP spid="256076" grpId="0"/>
      <p:bldP spid="256080" grpId="0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307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583278-07DE-4E86-A24C-EC3E41964EFC}" type="slidenum">
              <a:rPr lang="en-GB" smtClean="0"/>
              <a:pPr/>
              <a:t>48</a:t>
            </a:fld>
            <a:endParaRPr lang="en-GB" sz="1400" smtClean="0"/>
          </a:p>
        </p:txBody>
      </p:sp>
      <p:sp>
        <p:nvSpPr>
          <p:cNvPr id="307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23925"/>
            <a:ext cx="7772400" cy="487363"/>
          </a:xfrm>
        </p:spPr>
        <p:txBody>
          <a:bodyPr/>
          <a:lstStyle/>
          <a:p>
            <a:pPr algn="ctr" eaLnBrk="1" hangingPunct="1"/>
            <a:r>
              <a:rPr lang="en-GB" sz="2800" b="1" smtClean="0">
                <a:solidFill>
                  <a:srgbClr val="786DCB"/>
                </a:solidFill>
              </a:rPr>
              <a:t>MOD 6 Counter – </a:t>
            </a:r>
            <a:r>
              <a:rPr lang="en-GB" sz="2800" b="1" smtClean="0">
                <a:solidFill>
                  <a:srgbClr val="FF3300"/>
                </a:solidFill>
              </a:rPr>
              <a:t>in action</a:t>
            </a:r>
            <a:endParaRPr lang="en-US" sz="2800" b="1" smtClean="0">
              <a:solidFill>
                <a:srgbClr val="FF3300"/>
              </a:solidFill>
            </a:endParaRPr>
          </a:p>
        </p:txBody>
      </p:sp>
      <p:sp>
        <p:nvSpPr>
          <p:cNvPr id="30728" name="Line 3"/>
          <p:cNvSpPr>
            <a:spLocks noChangeShapeType="1"/>
          </p:cNvSpPr>
          <p:nvPr/>
        </p:nvSpPr>
        <p:spPr bwMode="auto">
          <a:xfrm>
            <a:off x="64325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29" name="Line 4"/>
          <p:cNvSpPr>
            <a:spLocks noChangeShapeType="1"/>
          </p:cNvSpPr>
          <p:nvPr/>
        </p:nvSpPr>
        <p:spPr bwMode="auto">
          <a:xfrm flipV="1">
            <a:off x="65849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0" name="Line 5"/>
          <p:cNvSpPr>
            <a:spLocks noChangeShapeType="1"/>
          </p:cNvSpPr>
          <p:nvPr/>
        </p:nvSpPr>
        <p:spPr bwMode="auto">
          <a:xfrm>
            <a:off x="65849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1" name="Line 6"/>
          <p:cNvSpPr>
            <a:spLocks noChangeShapeType="1"/>
          </p:cNvSpPr>
          <p:nvPr/>
        </p:nvSpPr>
        <p:spPr bwMode="auto">
          <a:xfrm>
            <a:off x="67373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2" name="Line 7"/>
          <p:cNvSpPr>
            <a:spLocks noChangeShapeType="1"/>
          </p:cNvSpPr>
          <p:nvPr/>
        </p:nvSpPr>
        <p:spPr bwMode="auto">
          <a:xfrm>
            <a:off x="67373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3" name="Line 8"/>
          <p:cNvSpPr>
            <a:spLocks noChangeShapeType="1"/>
          </p:cNvSpPr>
          <p:nvPr/>
        </p:nvSpPr>
        <p:spPr bwMode="auto">
          <a:xfrm flipV="1">
            <a:off x="68897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4" name="Line 9"/>
          <p:cNvSpPr>
            <a:spLocks noChangeShapeType="1"/>
          </p:cNvSpPr>
          <p:nvPr/>
        </p:nvSpPr>
        <p:spPr bwMode="auto">
          <a:xfrm>
            <a:off x="6889750" y="26670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5" name="Line 10"/>
          <p:cNvSpPr>
            <a:spLocks noChangeShapeType="1"/>
          </p:cNvSpPr>
          <p:nvPr/>
        </p:nvSpPr>
        <p:spPr bwMode="auto">
          <a:xfrm>
            <a:off x="704215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6" name="Line 11"/>
          <p:cNvSpPr>
            <a:spLocks noChangeShapeType="1"/>
          </p:cNvSpPr>
          <p:nvPr/>
        </p:nvSpPr>
        <p:spPr bwMode="auto">
          <a:xfrm>
            <a:off x="7042150" y="2895600"/>
            <a:ext cx="141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0737" name="Group 12"/>
          <p:cNvGrpSpPr>
            <a:grpSpLocks/>
          </p:cNvGrpSpPr>
          <p:nvPr/>
        </p:nvGrpSpPr>
        <p:grpSpPr bwMode="auto">
          <a:xfrm>
            <a:off x="1403350" y="2133600"/>
            <a:ext cx="4618038" cy="1600200"/>
            <a:chOff x="720" y="1440"/>
            <a:chExt cx="3120" cy="1008"/>
          </a:xfrm>
        </p:grpSpPr>
        <p:sp>
          <p:nvSpPr>
            <p:cNvPr id="30763" name="Rectangle 13"/>
            <p:cNvSpPr>
              <a:spLocks noChangeArrowheads="1"/>
            </p:cNvSpPr>
            <p:nvPr/>
          </p:nvSpPr>
          <p:spPr bwMode="auto">
            <a:xfrm>
              <a:off x="2832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4" name="Oval 14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5" name="AutoShape 15"/>
            <p:cNvSpPr>
              <a:spLocks noChangeArrowheads="1"/>
            </p:cNvSpPr>
            <p:nvPr/>
          </p:nvSpPr>
          <p:spPr bwMode="auto">
            <a:xfrm rot="-5514269">
              <a:off x="3360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Text Box 16"/>
            <p:cNvSpPr txBox="1">
              <a:spLocks noChangeArrowheads="1"/>
            </p:cNvSpPr>
            <p:nvPr/>
          </p:nvSpPr>
          <p:spPr bwMode="auto">
            <a:xfrm>
              <a:off x="3264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30767" name="Text Box 17"/>
            <p:cNvSpPr txBox="1">
              <a:spLocks noChangeArrowheads="1"/>
            </p:cNvSpPr>
            <p:nvPr/>
          </p:nvSpPr>
          <p:spPr bwMode="auto">
            <a:xfrm>
              <a:off x="3264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30768" name="Text Box 18"/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30769" name="Line 19"/>
            <p:cNvSpPr>
              <a:spLocks noChangeShapeType="1"/>
            </p:cNvSpPr>
            <p:nvPr/>
          </p:nvSpPr>
          <p:spPr bwMode="auto">
            <a:xfrm flipH="1">
              <a:off x="26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70" name="Line 20"/>
            <p:cNvSpPr>
              <a:spLocks noChangeShapeType="1"/>
            </p:cNvSpPr>
            <p:nvPr/>
          </p:nvSpPr>
          <p:spPr bwMode="auto">
            <a:xfrm>
              <a:off x="264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71" name="Line 21"/>
            <p:cNvSpPr>
              <a:spLocks noChangeShapeType="1"/>
            </p:cNvSpPr>
            <p:nvPr/>
          </p:nvSpPr>
          <p:spPr bwMode="auto">
            <a:xfrm flipH="1">
              <a:off x="249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72" name="Line 22"/>
            <p:cNvSpPr>
              <a:spLocks noChangeShapeType="1"/>
            </p:cNvSpPr>
            <p:nvPr/>
          </p:nvSpPr>
          <p:spPr bwMode="auto">
            <a:xfrm>
              <a:off x="345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73" name="Line 23"/>
            <p:cNvSpPr>
              <a:spLocks noChangeShapeType="1"/>
            </p:cNvSpPr>
            <p:nvPr/>
          </p:nvSpPr>
          <p:spPr bwMode="auto">
            <a:xfrm>
              <a:off x="345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74" name="Line 24"/>
            <p:cNvSpPr>
              <a:spLocks noChangeShapeType="1"/>
            </p:cNvSpPr>
            <p:nvPr/>
          </p:nvSpPr>
          <p:spPr bwMode="auto">
            <a:xfrm>
              <a:off x="3552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75" name="Text Box 25"/>
            <p:cNvSpPr txBox="1">
              <a:spLocks noChangeArrowheads="1"/>
            </p:cNvSpPr>
            <p:nvPr/>
          </p:nvSpPr>
          <p:spPr bwMode="auto">
            <a:xfrm>
              <a:off x="2976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pSp>
          <p:nvGrpSpPr>
            <p:cNvPr id="30776" name="Group 26"/>
            <p:cNvGrpSpPr>
              <a:grpSpLocks/>
            </p:cNvGrpSpPr>
            <p:nvPr/>
          </p:nvGrpSpPr>
          <p:grpSpPr bwMode="auto">
            <a:xfrm>
              <a:off x="720" y="1440"/>
              <a:ext cx="720" cy="912"/>
              <a:chOff x="3072" y="1680"/>
              <a:chExt cx="720" cy="912"/>
            </a:xfrm>
          </p:grpSpPr>
          <p:sp>
            <p:nvSpPr>
              <p:cNvPr id="30797" name="Rectangle 27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98" name="Oval 28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99" name="AutoShape 29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77" name="Text Box 30"/>
            <p:cNvSpPr txBox="1">
              <a:spLocks noChangeArrowheads="1"/>
            </p:cNvSpPr>
            <p:nvPr/>
          </p:nvSpPr>
          <p:spPr bwMode="auto">
            <a:xfrm>
              <a:off x="1152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30778" name="Text Box 31"/>
            <p:cNvSpPr txBox="1">
              <a:spLocks noChangeArrowheads="1"/>
            </p:cNvSpPr>
            <p:nvPr/>
          </p:nvSpPr>
          <p:spPr bwMode="auto">
            <a:xfrm>
              <a:off x="1152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30779" name="Text Box 32"/>
            <p:cNvSpPr txBox="1">
              <a:spLocks noChangeArrowheads="1"/>
            </p:cNvSpPr>
            <p:nvPr/>
          </p:nvSpPr>
          <p:spPr bwMode="auto">
            <a:xfrm>
              <a:off x="720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30780" name="Text Box 33"/>
            <p:cNvSpPr txBox="1">
              <a:spLocks noChangeArrowheads="1"/>
            </p:cNvSpPr>
            <p:nvPr/>
          </p:nvSpPr>
          <p:spPr bwMode="auto">
            <a:xfrm>
              <a:off x="864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30781" name="Rectangle 34"/>
            <p:cNvSpPr>
              <a:spLocks noChangeArrowheads="1"/>
            </p:cNvSpPr>
            <p:nvPr/>
          </p:nvSpPr>
          <p:spPr bwMode="auto">
            <a:xfrm>
              <a:off x="1776" y="144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2" name="Oval 35"/>
            <p:cNvSpPr>
              <a:spLocks noChangeArrowheads="1"/>
            </p:cNvSpPr>
            <p:nvPr/>
          </p:nvSpPr>
          <p:spPr bwMode="auto">
            <a:xfrm>
              <a:off x="2400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3" name="AutoShape 36"/>
            <p:cNvSpPr>
              <a:spLocks noChangeArrowheads="1"/>
            </p:cNvSpPr>
            <p:nvPr/>
          </p:nvSpPr>
          <p:spPr bwMode="auto">
            <a:xfrm rot="-5514269">
              <a:off x="2304" y="18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4" name="Text Box 37"/>
            <p:cNvSpPr txBox="1">
              <a:spLocks noChangeArrowheads="1"/>
            </p:cNvSpPr>
            <p:nvPr/>
          </p:nvSpPr>
          <p:spPr bwMode="auto">
            <a:xfrm>
              <a:off x="2208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30785" name="Text Box 38"/>
            <p:cNvSpPr txBox="1">
              <a:spLocks noChangeArrowheads="1"/>
            </p:cNvSpPr>
            <p:nvPr/>
          </p:nvSpPr>
          <p:spPr bwMode="auto">
            <a:xfrm>
              <a:off x="220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30786" name="Text Box 39"/>
            <p:cNvSpPr txBox="1">
              <a:spLocks noChangeArrowheads="1"/>
            </p:cNvSpPr>
            <p:nvPr/>
          </p:nvSpPr>
          <p:spPr bwMode="auto">
            <a:xfrm>
              <a:off x="1776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sp>
          <p:nvSpPr>
            <p:cNvPr id="30787" name="Line 40"/>
            <p:cNvSpPr>
              <a:spLocks noChangeShapeType="1"/>
            </p:cNvSpPr>
            <p:nvPr/>
          </p:nvSpPr>
          <p:spPr bwMode="auto">
            <a:xfrm flipH="1">
              <a:off x="158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88" name="Line 41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89" name="Line 42"/>
            <p:cNvSpPr>
              <a:spLocks noChangeShapeType="1"/>
            </p:cNvSpPr>
            <p:nvPr/>
          </p:nvSpPr>
          <p:spPr bwMode="auto">
            <a:xfrm flipH="1">
              <a:off x="144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90" name="Text Box 43"/>
            <p:cNvSpPr txBox="1">
              <a:spLocks noChangeArrowheads="1"/>
            </p:cNvSpPr>
            <p:nvPr/>
          </p:nvSpPr>
          <p:spPr bwMode="auto">
            <a:xfrm>
              <a:off x="1920" y="17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30791" name="Text Box 44"/>
            <p:cNvSpPr txBox="1">
              <a:spLocks noChangeArrowheads="1"/>
            </p:cNvSpPr>
            <p:nvPr/>
          </p:nvSpPr>
          <p:spPr bwMode="auto">
            <a:xfrm>
              <a:off x="816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30792" name="Text Box 45"/>
            <p:cNvSpPr txBox="1">
              <a:spLocks noChangeArrowheads="1"/>
            </p:cNvSpPr>
            <p:nvPr/>
          </p:nvSpPr>
          <p:spPr bwMode="auto">
            <a:xfrm>
              <a:off x="1872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30793" name="Text Box 46"/>
            <p:cNvSpPr txBox="1">
              <a:spLocks noChangeArrowheads="1"/>
            </p:cNvSpPr>
            <p:nvPr/>
          </p:nvSpPr>
          <p:spPr bwMode="auto">
            <a:xfrm>
              <a:off x="2928" y="21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CLR</a:t>
              </a:r>
              <a:endParaRPr lang="en-US" sz="1200"/>
            </a:p>
          </p:txBody>
        </p:sp>
        <p:sp>
          <p:nvSpPr>
            <p:cNvPr id="30794" name="Oval 47"/>
            <p:cNvSpPr>
              <a:spLocks noChangeArrowheads="1"/>
            </p:cNvSpPr>
            <p:nvPr/>
          </p:nvSpPr>
          <p:spPr bwMode="auto">
            <a:xfrm>
              <a:off x="96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5" name="Oval 48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6" name="Oval 49"/>
            <p:cNvSpPr>
              <a:spLocks noChangeArrowheads="1"/>
            </p:cNvSpPr>
            <p:nvPr/>
          </p:nvSpPr>
          <p:spPr bwMode="auto">
            <a:xfrm>
              <a:off x="3120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22" name="Object 50"/>
            <p:cNvGraphicFramePr>
              <a:graphicFrameLocks noChangeAspect="1"/>
            </p:cNvGraphicFramePr>
            <p:nvPr/>
          </p:nvGraphicFramePr>
          <p:xfrm>
            <a:off x="793" y="2063"/>
            <a:ext cx="1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3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63"/>
                          <a:ext cx="1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3" name="Object 51"/>
            <p:cNvGraphicFramePr>
              <a:graphicFrameLocks noChangeAspect="1"/>
            </p:cNvGraphicFramePr>
            <p:nvPr/>
          </p:nvGraphicFramePr>
          <p:xfrm>
            <a:off x="1837" y="2024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4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024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4" name="Object 52"/>
            <p:cNvGraphicFramePr>
              <a:graphicFrameLocks noChangeAspect="1"/>
            </p:cNvGraphicFramePr>
            <p:nvPr/>
          </p:nvGraphicFramePr>
          <p:xfrm>
            <a:off x="2874" y="202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5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02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38" name="Group 53"/>
          <p:cNvGrpSpPr>
            <a:grpSpLocks/>
          </p:cNvGrpSpPr>
          <p:nvPr/>
        </p:nvGrpSpPr>
        <p:grpSpPr bwMode="auto">
          <a:xfrm>
            <a:off x="1911350" y="4149725"/>
            <a:ext cx="1492250" cy="1108075"/>
            <a:chOff x="1204" y="2614"/>
            <a:chExt cx="940" cy="698"/>
          </a:xfrm>
        </p:grpSpPr>
        <p:sp>
          <p:nvSpPr>
            <p:cNvPr id="30757" name="Line 54"/>
            <p:cNvSpPr>
              <a:spLocks noChangeShapeType="1"/>
            </p:cNvSpPr>
            <p:nvPr/>
          </p:nvSpPr>
          <p:spPr bwMode="auto">
            <a:xfrm>
              <a:off x="2136" y="2614"/>
              <a:ext cx="0" cy="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58" name="AutoShape 55"/>
            <p:cNvSpPr>
              <a:spLocks noChangeArrowheads="1"/>
            </p:cNvSpPr>
            <p:nvPr/>
          </p:nvSpPr>
          <p:spPr bwMode="auto">
            <a:xfrm>
              <a:off x="1517" y="2976"/>
              <a:ext cx="448" cy="3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Oval 56"/>
            <p:cNvSpPr>
              <a:spLocks noChangeArrowheads="1"/>
            </p:cNvSpPr>
            <p:nvPr/>
          </p:nvSpPr>
          <p:spPr bwMode="auto">
            <a:xfrm>
              <a:off x="1965" y="3072"/>
              <a:ext cx="89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Line 57"/>
            <p:cNvSpPr>
              <a:spLocks noChangeShapeType="1"/>
            </p:cNvSpPr>
            <p:nvPr/>
          </p:nvSpPr>
          <p:spPr bwMode="auto">
            <a:xfrm>
              <a:off x="2054" y="312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61" name="Line 58"/>
            <p:cNvSpPr>
              <a:spLocks noChangeShapeType="1"/>
            </p:cNvSpPr>
            <p:nvPr/>
          </p:nvSpPr>
          <p:spPr bwMode="auto">
            <a:xfrm flipH="1">
              <a:off x="1204" y="3072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62" name="Line 59"/>
            <p:cNvSpPr>
              <a:spLocks noChangeShapeType="1"/>
            </p:cNvSpPr>
            <p:nvPr/>
          </p:nvSpPr>
          <p:spPr bwMode="auto">
            <a:xfrm flipH="1">
              <a:off x="1204" y="3216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0739" name="Group 60"/>
          <p:cNvGrpSpPr>
            <a:grpSpLocks/>
          </p:cNvGrpSpPr>
          <p:nvPr/>
        </p:nvGrpSpPr>
        <p:grpSpPr bwMode="auto">
          <a:xfrm>
            <a:off x="1547813" y="4581525"/>
            <a:ext cx="427037" cy="828675"/>
            <a:chOff x="975" y="2886"/>
            <a:chExt cx="269" cy="522"/>
          </a:xfrm>
        </p:grpSpPr>
        <p:sp>
          <p:nvSpPr>
            <p:cNvPr id="30755" name="Text Box 61"/>
            <p:cNvSpPr txBox="1">
              <a:spLocks noChangeArrowheads="1"/>
            </p:cNvSpPr>
            <p:nvPr/>
          </p:nvSpPr>
          <p:spPr bwMode="auto">
            <a:xfrm>
              <a:off x="975" y="2886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C0B0A"/>
                  </a:solidFill>
                </a:rPr>
                <a:t>C</a:t>
              </a:r>
              <a:endParaRPr lang="en-US" sz="2000" b="1"/>
            </a:p>
          </p:txBody>
        </p:sp>
        <p:sp>
          <p:nvSpPr>
            <p:cNvPr id="30756" name="Text Box 62"/>
            <p:cNvSpPr txBox="1">
              <a:spLocks noChangeArrowheads="1"/>
            </p:cNvSpPr>
            <p:nvPr/>
          </p:nvSpPr>
          <p:spPr bwMode="auto">
            <a:xfrm>
              <a:off x="975" y="3158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30740" name="Text Box 63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grpSp>
        <p:nvGrpSpPr>
          <p:cNvPr id="30741" name="Group 64"/>
          <p:cNvGrpSpPr>
            <a:grpSpLocks/>
          </p:cNvGrpSpPr>
          <p:nvPr/>
        </p:nvGrpSpPr>
        <p:grpSpPr bwMode="auto">
          <a:xfrm>
            <a:off x="1835150" y="3716338"/>
            <a:ext cx="3197225" cy="442912"/>
            <a:chOff x="1156" y="2341"/>
            <a:chExt cx="2014" cy="279"/>
          </a:xfrm>
        </p:grpSpPr>
        <p:sp>
          <p:nvSpPr>
            <p:cNvPr id="30750" name="Line 65"/>
            <p:cNvSpPr>
              <a:spLocks noChangeShapeType="1"/>
            </p:cNvSpPr>
            <p:nvPr/>
          </p:nvSpPr>
          <p:spPr bwMode="auto">
            <a:xfrm>
              <a:off x="1156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51" name="Line 66"/>
            <p:cNvSpPr>
              <a:spLocks noChangeShapeType="1"/>
            </p:cNvSpPr>
            <p:nvPr/>
          </p:nvSpPr>
          <p:spPr bwMode="auto">
            <a:xfrm>
              <a:off x="1156" y="2581"/>
              <a:ext cx="20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52" name="Line 67"/>
            <p:cNvSpPr>
              <a:spLocks noChangeShapeType="1"/>
            </p:cNvSpPr>
            <p:nvPr/>
          </p:nvSpPr>
          <p:spPr bwMode="auto">
            <a:xfrm flipV="1">
              <a:off x="3170" y="234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53" name="Oval 68"/>
            <p:cNvSpPr>
              <a:spLocks noChangeArrowheads="1"/>
            </p:cNvSpPr>
            <p:nvPr/>
          </p:nvSpPr>
          <p:spPr bwMode="auto">
            <a:xfrm>
              <a:off x="2107" y="2552"/>
              <a:ext cx="63" cy="6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Line 69"/>
            <p:cNvSpPr>
              <a:spLocks noChangeShapeType="1"/>
            </p:cNvSpPr>
            <p:nvPr/>
          </p:nvSpPr>
          <p:spPr bwMode="auto">
            <a:xfrm>
              <a:off x="2136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0742" name="Text Box 70"/>
          <p:cNvSpPr txBox="1">
            <a:spLocks noChangeArrowheads="1"/>
          </p:cNvSpPr>
          <p:nvPr/>
        </p:nvSpPr>
        <p:spPr bwMode="auto">
          <a:xfrm>
            <a:off x="1042988" y="1628775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30743" name="Text Box 71"/>
          <p:cNvSpPr txBox="1">
            <a:spLocks noChangeArrowheads="1"/>
          </p:cNvSpPr>
          <p:nvPr/>
        </p:nvSpPr>
        <p:spPr bwMode="auto">
          <a:xfrm>
            <a:off x="2555875" y="162877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30744" name="Text Box 72"/>
          <p:cNvSpPr txBox="1">
            <a:spLocks noChangeArrowheads="1"/>
          </p:cNvSpPr>
          <p:nvPr/>
        </p:nvSpPr>
        <p:spPr bwMode="auto">
          <a:xfrm>
            <a:off x="4140200" y="162877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30745" name="Text Box 73"/>
          <p:cNvSpPr txBox="1">
            <a:spLocks noChangeArrowheads="1"/>
          </p:cNvSpPr>
          <p:nvPr/>
        </p:nvSpPr>
        <p:spPr bwMode="auto">
          <a:xfrm>
            <a:off x="1116013" y="4941888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30746" name="Text Box 74"/>
          <p:cNvSpPr txBox="1">
            <a:spLocks noChangeArrowheads="1"/>
          </p:cNvSpPr>
          <p:nvPr/>
        </p:nvSpPr>
        <p:spPr bwMode="auto">
          <a:xfrm>
            <a:off x="1116013" y="4508500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0</a:t>
            </a:r>
          </a:p>
        </p:txBody>
      </p:sp>
      <p:sp>
        <p:nvSpPr>
          <p:cNvPr id="257099" name="Text Box 75"/>
          <p:cNvSpPr txBox="1">
            <a:spLocks noChangeArrowheads="1"/>
          </p:cNvSpPr>
          <p:nvPr/>
        </p:nvSpPr>
        <p:spPr bwMode="auto">
          <a:xfrm>
            <a:off x="3563938" y="4652963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B7214C"/>
                </a:solidFill>
              </a:rPr>
              <a:t>1</a:t>
            </a:r>
          </a:p>
        </p:txBody>
      </p:sp>
      <p:sp>
        <p:nvSpPr>
          <p:cNvPr id="257101" name="Text Box 77"/>
          <p:cNvSpPr txBox="1">
            <a:spLocks noChangeArrowheads="1"/>
          </p:cNvSpPr>
          <p:nvPr/>
        </p:nvSpPr>
        <p:spPr bwMode="auto">
          <a:xfrm>
            <a:off x="4211638" y="4437063"/>
            <a:ext cx="36004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B7214C"/>
                </a:solidFill>
              </a:rPr>
              <a:t>the cycle repeats</a:t>
            </a:r>
          </a:p>
        </p:txBody>
      </p:sp>
      <p:sp>
        <p:nvSpPr>
          <p:cNvPr id="30749" name="Text Box 78"/>
          <p:cNvSpPr txBox="1">
            <a:spLocks noChangeArrowheads="1"/>
          </p:cNvSpPr>
          <p:nvPr/>
        </p:nvSpPr>
        <p:spPr bwMode="auto">
          <a:xfrm>
            <a:off x="7740650" y="1628775"/>
            <a:ext cx="10080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B7214C"/>
                </a:solidFill>
              </a:rPr>
              <a:t>0 </a:t>
            </a:r>
            <a:r>
              <a:rPr lang="en-US" sz="3200" baseline="-25000">
                <a:solidFill>
                  <a:srgbClr val="B7214C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7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7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99" grpId="0"/>
      <p:bldP spid="25710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FE0034-751D-4891-82A2-DD883164A70C}" type="slidenum">
              <a:rPr lang="en-GB" smtClean="0"/>
              <a:pPr/>
              <a:t>49</a:t>
            </a:fld>
            <a:endParaRPr lang="en-GB" sz="1400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772400" cy="609600"/>
          </a:xfrm>
        </p:spPr>
        <p:txBody>
          <a:bodyPr/>
          <a:lstStyle/>
          <a:p>
            <a:pPr algn="ctr" eaLnBrk="1" hangingPunct="1"/>
            <a:r>
              <a:rPr lang="en-GB" sz="2800" b="1" smtClean="0">
                <a:solidFill>
                  <a:srgbClr val="FF3300"/>
                </a:solidFill>
              </a:rPr>
              <a:t>State Transition Diagram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191000" y="1676400"/>
            <a:ext cx="914400" cy="914400"/>
            <a:chOff x="2640" y="1056"/>
            <a:chExt cx="576" cy="576"/>
          </a:xfrm>
        </p:grpSpPr>
        <p:sp>
          <p:nvSpPr>
            <p:cNvPr id="73763" name="Oval 3"/>
            <p:cNvSpPr>
              <a:spLocks noChangeArrowheads="1"/>
            </p:cNvSpPr>
            <p:nvPr/>
          </p:nvSpPr>
          <p:spPr bwMode="auto">
            <a:xfrm>
              <a:off x="2640" y="105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4" name="Text Box 11"/>
            <p:cNvSpPr txBox="1">
              <a:spLocks noChangeArrowheads="1"/>
            </p:cNvSpPr>
            <p:nvPr/>
          </p:nvSpPr>
          <p:spPr bwMode="auto">
            <a:xfrm>
              <a:off x="2688" y="1152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800"/>
                <a:t>000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638800" y="2438400"/>
            <a:ext cx="914400" cy="914400"/>
            <a:chOff x="3552" y="1536"/>
            <a:chExt cx="576" cy="576"/>
          </a:xfrm>
        </p:grpSpPr>
        <p:sp>
          <p:nvSpPr>
            <p:cNvPr id="73761" name="Oval 4"/>
            <p:cNvSpPr>
              <a:spLocks noChangeArrowheads="1"/>
            </p:cNvSpPr>
            <p:nvPr/>
          </p:nvSpPr>
          <p:spPr bwMode="auto">
            <a:xfrm>
              <a:off x="3552" y="153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2" name="Text Box 12"/>
            <p:cNvSpPr txBox="1">
              <a:spLocks noChangeArrowheads="1"/>
            </p:cNvSpPr>
            <p:nvPr/>
          </p:nvSpPr>
          <p:spPr bwMode="auto">
            <a:xfrm>
              <a:off x="3648" y="1680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800"/>
                <a:t>001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172200" y="3581400"/>
            <a:ext cx="914400" cy="914400"/>
            <a:chOff x="3888" y="2256"/>
            <a:chExt cx="576" cy="576"/>
          </a:xfrm>
        </p:grpSpPr>
        <p:sp>
          <p:nvSpPr>
            <p:cNvPr id="73759" name="Oval 5"/>
            <p:cNvSpPr>
              <a:spLocks noChangeArrowheads="1"/>
            </p:cNvSpPr>
            <p:nvPr/>
          </p:nvSpPr>
          <p:spPr bwMode="auto">
            <a:xfrm>
              <a:off x="3888" y="225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0" name="Text Box 13"/>
            <p:cNvSpPr txBox="1">
              <a:spLocks noChangeArrowheads="1"/>
            </p:cNvSpPr>
            <p:nvPr/>
          </p:nvSpPr>
          <p:spPr bwMode="auto">
            <a:xfrm>
              <a:off x="3984" y="2352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800"/>
                <a:t>010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962400" y="5410200"/>
            <a:ext cx="914400" cy="914400"/>
            <a:chOff x="2496" y="3408"/>
            <a:chExt cx="576" cy="576"/>
          </a:xfrm>
        </p:grpSpPr>
        <p:sp>
          <p:nvSpPr>
            <p:cNvPr id="73757" name="Oval 6"/>
            <p:cNvSpPr>
              <a:spLocks noChangeArrowheads="1"/>
            </p:cNvSpPr>
            <p:nvPr/>
          </p:nvSpPr>
          <p:spPr bwMode="auto">
            <a:xfrm>
              <a:off x="2496" y="340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8" name="Text Box 14"/>
            <p:cNvSpPr txBox="1">
              <a:spLocks noChangeArrowheads="1"/>
            </p:cNvSpPr>
            <p:nvPr/>
          </p:nvSpPr>
          <p:spPr bwMode="auto">
            <a:xfrm>
              <a:off x="2592" y="3504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800"/>
                <a:t>100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667000" y="4648200"/>
            <a:ext cx="914400" cy="914400"/>
            <a:chOff x="1680" y="2928"/>
            <a:chExt cx="576" cy="576"/>
          </a:xfrm>
        </p:grpSpPr>
        <p:sp>
          <p:nvSpPr>
            <p:cNvPr id="73755" name="Oval 9"/>
            <p:cNvSpPr>
              <a:spLocks noChangeArrowheads="1"/>
            </p:cNvSpPr>
            <p:nvPr/>
          </p:nvSpPr>
          <p:spPr bwMode="auto">
            <a:xfrm>
              <a:off x="1680" y="292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6" name="Text Box 15"/>
            <p:cNvSpPr txBox="1">
              <a:spLocks noChangeArrowheads="1"/>
            </p:cNvSpPr>
            <p:nvPr/>
          </p:nvSpPr>
          <p:spPr bwMode="auto">
            <a:xfrm>
              <a:off x="1728" y="3024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800"/>
                <a:t>101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486400" y="4876800"/>
            <a:ext cx="914400" cy="914400"/>
            <a:chOff x="3456" y="3072"/>
            <a:chExt cx="576" cy="576"/>
          </a:xfrm>
        </p:grpSpPr>
        <p:sp>
          <p:nvSpPr>
            <p:cNvPr id="73753" name="Oval 7"/>
            <p:cNvSpPr>
              <a:spLocks noChangeArrowheads="1"/>
            </p:cNvSpPr>
            <p:nvPr/>
          </p:nvSpPr>
          <p:spPr bwMode="auto">
            <a:xfrm>
              <a:off x="3456" y="3072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4" name="Text Box 16"/>
            <p:cNvSpPr txBox="1">
              <a:spLocks noChangeArrowheads="1"/>
            </p:cNvSpPr>
            <p:nvPr/>
          </p:nvSpPr>
          <p:spPr bwMode="auto">
            <a:xfrm>
              <a:off x="3504" y="3168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800"/>
                <a:t>011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2286000" y="3276600"/>
            <a:ext cx="914400" cy="914400"/>
            <a:chOff x="1440" y="2064"/>
            <a:chExt cx="576" cy="576"/>
          </a:xfrm>
        </p:grpSpPr>
        <p:sp>
          <p:nvSpPr>
            <p:cNvPr id="73751" name="Oval 8"/>
            <p:cNvSpPr>
              <a:spLocks noChangeArrowheads="1"/>
            </p:cNvSpPr>
            <p:nvPr/>
          </p:nvSpPr>
          <p:spPr bwMode="auto">
            <a:xfrm>
              <a:off x="1440" y="2064"/>
              <a:ext cx="576" cy="57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2" name="Text Box 17"/>
            <p:cNvSpPr txBox="1">
              <a:spLocks noChangeArrowheads="1"/>
            </p:cNvSpPr>
            <p:nvPr/>
          </p:nvSpPr>
          <p:spPr bwMode="auto">
            <a:xfrm>
              <a:off x="1488" y="2208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800">
                  <a:solidFill>
                    <a:srgbClr val="FF3300"/>
                  </a:solidFill>
                </a:rPr>
                <a:t>110</a:t>
              </a:r>
            </a:p>
          </p:txBody>
        </p:sp>
      </p:grpSp>
      <p:sp>
        <p:nvSpPr>
          <p:cNvPr id="122907" name="Line 27"/>
          <p:cNvSpPr>
            <a:spLocks noChangeShapeType="1"/>
          </p:cNvSpPr>
          <p:nvPr/>
        </p:nvSpPr>
        <p:spPr bwMode="auto">
          <a:xfrm>
            <a:off x="5105400" y="2209800"/>
            <a:ext cx="762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2908" name="Line 28"/>
          <p:cNvSpPr>
            <a:spLocks noChangeShapeType="1"/>
          </p:cNvSpPr>
          <p:nvPr/>
        </p:nvSpPr>
        <p:spPr bwMode="auto">
          <a:xfrm>
            <a:off x="6477000" y="3200400"/>
            <a:ext cx="76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2909" name="Line 29"/>
          <p:cNvSpPr>
            <a:spLocks noChangeShapeType="1"/>
          </p:cNvSpPr>
          <p:nvPr/>
        </p:nvSpPr>
        <p:spPr bwMode="auto">
          <a:xfrm flipH="1">
            <a:off x="6172200" y="4495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2910" name="Line 30"/>
          <p:cNvSpPr>
            <a:spLocks noChangeShapeType="1"/>
          </p:cNvSpPr>
          <p:nvPr/>
        </p:nvSpPr>
        <p:spPr bwMode="auto">
          <a:xfrm flipH="1">
            <a:off x="4876800" y="5638800"/>
            <a:ext cx="685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2911" name="Line 31"/>
          <p:cNvSpPr>
            <a:spLocks noChangeShapeType="1"/>
          </p:cNvSpPr>
          <p:nvPr/>
        </p:nvSpPr>
        <p:spPr bwMode="auto">
          <a:xfrm flipH="1" flipV="1">
            <a:off x="3429000" y="54102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2912" name="Line 32"/>
          <p:cNvSpPr>
            <a:spLocks noChangeShapeType="1"/>
          </p:cNvSpPr>
          <p:nvPr/>
        </p:nvSpPr>
        <p:spPr bwMode="auto">
          <a:xfrm flipH="1" flipV="1">
            <a:off x="2819400" y="4191000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2913" name="Line 33"/>
          <p:cNvSpPr>
            <a:spLocks noChangeShapeType="1"/>
          </p:cNvSpPr>
          <p:nvPr/>
        </p:nvSpPr>
        <p:spPr bwMode="auto">
          <a:xfrm flipV="1">
            <a:off x="2743200" y="2209800"/>
            <a:ext cx="14478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2914" name="Line 34"/>
          <p:cNvSpPr>
            <a:spLocks noChangeShapeType="1"/>
          </p:cNvSpPr>
          <p:nvPr/>
        </p:nvSpPr>
        <p:spPr bwMode="auto">
          <a:xfrm flipV="1">
            <a:off x="2925763" y="2271713"/>
            <a:ext cx="1265237" cy="23844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2915" name="Text Box 35"/>
          <p:cNvSpPr txBox="1">
            <a:spLocks noChangeArrowheads="1"/>
          </p:cNvSpPr>
          <p:nvPr/>
        </p:nvSpPr>
        <p:spPr bwMode="auto">
          <a:xfrm>
            <a:off x="5181600" y="16510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400" b="1">
                <a:solidFill>
                  <a:srgbClr val="980000"/>
                </a:solidFill>
              </a:rPr>
              <a:t>CBA</a:t>
            </a:r>
          </a:p>
        </p:txBody>
      </p:sp>
      <p:sp>
        <p:nvSpPr>
          <p:cNvPr id="73749" name="Text Box 36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sp>
        <p:nvSpPr>
          <p:cNvPr id="122917" name="Text Box 37"/>
          <p:cNvSpPr txBox="1">
            <a:spLocks noChangeArrowheads="1"/>
          </p:cNvSpPr>
          <p:nvPr/>
        </p:nvSpPr>
        <p:spPr bwMode="auto">
          <a:xfrm>
            <a:off x="3686175" y="2625725"/>
            <a:ext cx="2033588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solidFill>
                  <a:srgbClr val="FF3300"/>
                </a:solidFill>
              </a:rPr>
              <a:t>Note</a:t>
            </a:r>
            <a:r>
              <a:rPr lang="en-GB" sz="2000"/>
              <a:t>: </a:t>
            </a:r>
            <a:r>
              <a:rPr lang="en-GB" sz="2000">
                <a:solidFill>
                  <a:srgbClr val="009900"/>
                </a:solidFill>
              </a:rPr>
              <a:t>The moment the counter reaches 110, it resets immediately to 0. Therefore the count sequence is from 0 to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7" grpId="0" animBg="1"/>
      <p:bldP spid="122908" grpId="0" animBg="1"/>
      <p:bldP spid="122909" grpId="0" animBg="1"/>
      <p:bldP spid="122910" grpId="0" animBg="1"/>
      <p:bldP spid="122911" grpId="0" animBg="1"/>
      <p:bldP spid="122912" grpId="0" animBg="1"/>
      <p:bldP spid="122913" grpId="0" animBg="1"/>
      <p:bldP spid="122914" grpId="0" animBg="1"/>
      <p:bldP spid="122915" grpId="0" autoUpdateAnimBg="0"/>
      <p:bldP spid="1229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6D764-1DE8-4DE5-86A1-A97D29CDDB91}" type="slidenum">
              <a:rPr lang="en-GB" smtClean="0"/>
              <a:pPr/>
              <a:t>5</a:t>
            </a:fld>
            <a:endParaRPr lang="en-GB" sz="1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57950" y="2179638"/>
            <a:ext cx="1905000" cy="1447800"/>
            <a:chOff x="2144" y="1177"/>
            <a:chExt cx="1200" cy="912"/>
          </a:xfrm>
        </p:grpSpPr>
        <p:sp>
          <p:nvSpPr>
            <p:cNvPr id="1061" name="Rectangle 5"/>
            <p:cNvSpPr>
              <a:spLocks noChangeArrowheads="1"/>
            </p:cNvSpPr>
            <p:nvPr/>
          </p:nvSpPr>
          <p:spPr bwMode="auto">
            <a:xfrm>
              <a:off x="2336" y="1177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960" y="1561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AutoShape 7"/>
            <p:cNvSpPr>
              <a:spLocks noChangeArrowheads="1"/>
            </p:cNvSpPr>
            <p:nvPr/>
          </p:nvSpPr>
          <p:spPr bwMode="auto">
            <a:xfrm rot="-5514269">
              <a:off x="2864" y="1561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Text Box 8"/>
            <p:cNvSpPr txBox="1">
              <a:spLocks noChangeArrowheads="1"/>
            </p:cNvSpPr>
            <p:nvPr/>
          </p:nvSpPr>
          <p:spPr bwMode="auto">
            <a:xfrm>
              <a:off x="2768" y="122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065" name="Text Box 9"/>
            <p:cNvSpPr txBox="1">
              <a:spLocks noChangeArrowheads="1"/>
            </p:cNvSpPr>
            <p:nvPr/>
          </p:nvSpPr>
          <p:spPr bwMode="auto">
            <a:xfrm>
              <a:off x="2768" y="1753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066" name="Text Box 10"/>
            <p:cNvSpPr txBox="1">
              <a:spLocks noChangeArrowheads="1"/>
            </p:cNvSpPr>
            <p:nvPr/>
          </p:nvSpPr>
          <p:spPr bwMode="auto">
            <a:xfrm>
              <a:off x="2336" y="122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1067" name="Line 11"/>
            <p:cNvSpPr>
              <a:spLocks noChangeShapeType="1"/>
            </p:cNvSpPr>
            <p:nvPr/>
          </p:nvSpPr>
          <p:spPr bwMode="auto">
            <a:xfrm flipH="1">
              <a:off x="2144" y="132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8" name="Line 12"/>
            <p:cNvSpPr>
              <a:spLocks noChangeShapeType="1"/>
            </p:cNvSpPr>
            <p:nvPr/>
          </p:nvSpPr>
          <p:spPr bwMode="auto">
            <a:xfrm>
              <a:off x="2960" y="132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9" name="Line 13"/>
            <p:cNvSpPr>
              <a:spLocks noChangeShapeType="1"/>
            </p:cNvSpPr>
            <p:nvPr/>
          </p:nvSpPr>
          <p:spPr bwMode="auto">
            <a:xfrm>
              <a:off x="2960" y="184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0" name="Line 14"/>
            <p:cNvSpPr>
              <a:spLocks noChangeShapeType="1"/>
            </p:cNvSpPr>
            <p:nvPr/>
          </p:nvSpPr>
          <p:spPr bwMode="auto">
            <a:xfrm>
              <a:off x="3056" y="160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1" name="Text Box 15"/>
            <p:cNvSpPr txBox="1">
              <a:spLocks noChangeArrowheads="1"/>
            </p:cNvSpPr>
            <p:nvPr/>
          </p:nvSpPr>
          <p:spPr bwMode="auto">
            <a:xfrm>
              <a:off x="2480" y="1513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1027" name="Object 16"/>
            <p:cNvGraphicFramePr>
              <a:graphicFrameLocks noChangeAspect="1"/>
            </p:cNvGraphicFramePr>
            <p:nvPr/>
          </p:nvGraphicFramePr>
          <p:xfrm>
            <a:off x="2390" y="176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3" imgW="164880" imgH="203040" progId="Equation.3">
                    <p:embed/>
                  </p:oleObj>
                </mc:Choice>
                <mc:Fallback>
                  <p:oleObj name="Equation" r:id="rId3" imgW="164880" imgH="2030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176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485900" y="1995488"/>
            <a:ext cx="3789363" cy="2671762"/>
            <a:chOff x="676" y="1006"/>
            <a:chExt cx="2387" cy="1683"/>
          </a:xfrm>
        </p:grpSpPr>
        <p:sp>
          <p:nvSpPr>
            <p:cNvPr id="1056" name="Line 18"/>
            <p:cNvSpPr>
              <a:spLocks noChangeShapeType="1"/>
            </p:cNvSpPr>
            <p:nvPr/>
          </p:nvSpPr>
          <p:spPr bwMode="auto">
            <a:xfrm>
              <a:off x="676" y="1354"/>
              <a:ext cx="2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7" name="Line 19"/>
            <p:cNvSpPr>
              <a:spLocks noChangeShapeType="1"/>
            </p:cNvSpPr>
            <p:nvPr/>
          </p:nvSpPr>
          <p:spPr bwMode="auto">
            <a:xfrm>
              <a:off x="1380" y="1098"/>
              <a:ext cx="0" cy="1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8" name="Text Box 20"/>
            <p:cNvSpPr txBox="1">
              <a:spLocks noChangeArrowheads="1"/>
            </p:cNvSpPr>
            <p:nvPr/>
          </p:nvSpPr>
          <p:spPr bwMode="auto">
            <a:xfrm>
              <a:off x="685" y="1006"/>
              <a:ext cx="24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/>
                <a:t>J</a:t>
              </a:r>
              <a:r>
                <a:rPr lang="en-US"/>
                <a:t>     </a:t>
              </a:r>
            </a:p>
          </p:txBody>
        </p:sp>
        <p:sp>
          <p:nvSpPr>
            <p:cNvPr id="1059" name="Text Box 21"/>
            <p:cNvSpPr txBox="1">
              <a:spLocks noChangeArrowheads="1"/>
            </p:cNvSpPr>
            <p:nvPr/>
          </p:nvSpPr>
          <p:spPr bwMode="auto">
            <a:xfrm>
              <a:off x="1007" y="1037"/>
              <a:ext cx="329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K</a:t>
              </a:r>
              <a:r>
                <a:rPr lang="en-US"/>
                <a:t>     </a:t>
              </a:r>
            </a:p>
          </p:txBody>
        </p:sp>
        <p:sp>
          <p:nvSpPr>
            <p:cNvPr id="1060" name="Text Box 22"/>
            <p:cNvSpPr txBox="1">
              <a:spLocks noChangeArrowheads="1"/>
            </p:cNvSpPr>
            <p:nvPr/>
          </p:nvSpPr>
          <p:spPr bwMode="auto">
            <a:xfrm>
              <a:off x="1461" y="1042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A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74788" y="2520950"/>
            <a:ext cx="1003300" cy="430213"/>
            <a:chOff x="669" y="1328"/>
            <a:chExt cx="632" cy="271"/>
          </a:xfrm>
        </p:grpSpPr>
        <p:sp>
          <p:nvSpPr>
            <p:cNvPr id="1054" name="Text Box 24"/>
            <p:cNvSpPr txBox="1">
              <a:spLocks noChangeArrowheads="1"/>
            </p:cNvSpPr>
            <p:nvPr/>
          </p:nvSpPr>
          <p:spPr bwMode="auto">
            <a:xfrm>
              <a:off x="669" y="1328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1055" name="Text Box 25"/>
            <p:cNvSpPr txBox="1">
              <a:spLocks noChangeArrowheads="1"/>
            </p:cNvSpPr>
            <p:nvPr/>
          </p:nvSpPr>
          <p:spPr bwMode="auto">
            <a:xfrm>
              <a:off x="1036" y="1330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706688" y="2489200"/>
            <a:ext cx="2800350" cy="519113"/>
            <a:chOff x="1445" y="1308"/>
            <a:chExt cx="1764" cy="327"/>
          </a:xfrm>
        </p:grpSpPr>
        <p:sp>
          <p:nvSpPr>
            <p:cNvPr id="1052" name="Text Box 27"/>
            <p:cNvSpPr txBox="1">
              <a:spLocks noChangeArrowheads="1"/>
            </p:cNvSpPr>
            <p:nvPr/>
          </p:nvSpPr>
          <p:spPr bwMode="auto">
            <a:xfrm>
              <a:off x="1445" y="1344"/>
              <a:ext cx="329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A</a:t>
              </a:r>
              <a:r>
                <a:rPr lang="en-US" sz="2800" b="1" baseline="-25000"/>
                <a:t>0</a:t>
              </a:r>
            </a:p>
          </p:txBody>
        </p:sp>
        <p:sp>
          <p:nvSpPr>
            <p:cNvPr id="1053" name="Text Box 28"/>
            <p:cNvSpPr txBox="1">
              <a:spLocks noChangeArrowheads="1"/>
            </p:cNvSpPr>
            <p:nvPr/>
          </p:nvSpPr>
          <p:spPr bwMode="auto">
            <a:xfrm>
              <a:off x="1856" y="1308"/>
              <a:ext cx="1353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/>
                <a:t>(No change)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493838" y="4114800"/>
            <a:ext cx="965200" cy="433388"/>
            <a:chOff x="681" y="2332"/>
            <a:chExt cx="608" cy="273"/>
          </a:xfrm>
        </p:grpSpPr>
        <p:sp>
          <p:nvSpPr>
            <p:cNvPr id="1050" name="Text Box 30"/>
            <p:cNvSpPr txBox="1">
              <a:spLocks noChangeArrowheads="1"/>
            </p:cNvSpPr>
            <p:nvPr/>
          </p:nvSpPr>
          <p:spPr bwMode="auto">
            <a:xfrm>
              <a:off x="681" y="2336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1051" name="Text Box 31"/>
            <p:cNvSpPr txBox="1">
              <a:spLocks noChangeArrowheads="1"/>
            </p:cNvSpPr>
            <p:nvPr/>
          </p:nvSpPr>
          <p:spPr bwMode="auto">
            <a:xfrm>
              <a:off x="1024" y="2332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</p:grpSp>
      <p:sp>
        <p:nvSpPr>
          <p:cNvPr id="314400" name="Text Box 32"/>
          <p:cNvSpPr txBox="1">
            <a:spLocks noChangeArrowheads="1"/>
          </p:cNvSpPr>
          <p:nvPr/>
        </p:nvSpPr>
        <p:spPr bwMode="auto">
          <a:xfrm>
            <a:off x="1466850" y="3084513"/>
            <a:ext cx="42068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800"/>
              <a:t>0</a:t>
            </a:r>
          </a:p>
        </p:txBody>
      </p:sp>
      <p:sp>
        <p:nvSpPr>
          <p:cNvPr id="314401" name="Text Box 33"/>
          <p:cNvSpPr txBox="1">
            <a:spLocks noChangeArrowheads="1"/>
          </p:cNvSpPr>
          <p:nvPr/>
        </p:nvSpPr>
        <p:spPr bwMode="auto">
          <a:xfrm>
            <a:off x="2038350" y="3084513"/>
            <a:ext cx="42068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800"/>
              <a:t>1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2720975" y="3000375"/>
            <a:ext cx="1992313" cy="511175"/>
            <a:chOff x="1454" y="1630"/>
            <a:chExt cx="1255" cy="322"/>
          </a:xfrm>
        </p:grpSpPr>
        <p:sp>
          <p:nvSpPr>
            <p:cNvPr id="1048" name="Text Box 35"/>
            <p:cNvSpPr txBox="1">
              <a:spLocks noChangeArrowheads="1"/>
            </p:cNvSpPr>
            <p:nvPr/>
          </p:nvSpPr>
          <p:spPr bwMode="auto">
            <a:xfrm>
              <a:off x="1454" y="1683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1049" name="Text Box 36"/>
            <p:cNvSpPr txBox="1">
              <a:spLocks noChangeArrowheads="1"/>
            </p:cNvSpPr>
            <p:nvPr/>
          </p:nvSpPr>
          <p:spPr bwMode="auto">
            <a:xfrm>
              <a:off x="1895" y="1630"/>
              <a:ext cx="814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(Clear)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501775" y="3560763"/>
            <a:ext cx="941388" cy="441325"/>
            <a:chOff x="686" y="1983"/>
            <a:chExt cx="593" cy="278"/>
          </a:xfrm>
        </p:grpSpPr>
        <p:sp>
          <p:nvSpPr>
            <p:cNvPr id="1046" name="Text Box 38"/>
            <p:cNvSpPr txBox="1">
              <a:spLocks noChangeArrowheads="1"/>
            </p:cNvSpPr>
            <p:nvPr/>
          </p:nvSpPr>
          <p:spPr bwMode="auto">
            <a:xfrm>
              <a:off x="1014" y="1992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1047" name="Text Box 39"/>
            <p:cNvSpPr txBox="1">
              <a:spLocks noChangeArrowheads="1"/>
            </p:cNvSpPr>
            <p:nvPr/>
          </p:nvSpPr>
          <p:spPr bwMode="auto">
            <a:xfrm>
              <a:off x="686" y="1983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2752725" y="3525838"/>
            <a:ext cx="1643063" cy="481012"/>
            <a:chOff x="1474" y="1961"/>
            <a:chExt cx="1035" cy="303"/>
          </a:xfrm>
        </p:grpSpPr>
        <p:sp>
          <p:nvSpPr>
            <p:cNvPr id="1044" name="Text Box 41"/>
            <p:cNvSpPr txBox="1">
              <a:spLocks noChangeArrowheads="1"/>
            </p:cNvSpPr>
            <p:nvPr/>
          </p:nvSpPr>
          <p:spPr bwMode="auto">
            <a:xfrm>
              <a:off x="1474" y="1995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1045" name="Text Box 42"/>
            <p:cNvSpPr txBox="1">
              <a:spLocks noChangeArrowheads="1"/>
            </p:cNvSpPr>
            <p:nvPr/>
          </p:nvSpPr>
          <p:spPr bwMode="auto">
            <a:xfrm>
              <a:off x="1906" y="1961"/>
              <a:ext cx="603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(Set)</a:t>
              </a: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2703513" y="4070350"/>
            <a:ext cx="2217737" cy="560388"/>
            <a:chOff x="1443" y="2304"/>
            <a:chExt cx="1397" cy="353"/>
          </a:xfrm>
        </p:grpSpPr>
        <p:graphicFrame>
          <p:nvGraphicFramePr>
            <p:cNvPr id="1026" name="Object 44"/>
            <p:cNvGraphicFramePr>
              <a:graphicFrameLocks noChangeAspect="1"/>
            </p:cNvGraphicFramePr>
            <p:nvPr/>
          </p:nvGraphicFramePr>
          <p:xfrm>
            <a:off x="1443" y="2304"/>
            <a:ext cx="31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5" imgW="190440" imgH="215640" progId="Equation.3">
                    <p:embed/>
                  </p:oleObj>
                </mc:Choice>
                <mc:Fallback>
                  <p:oleObj name="Equation" r:id="rId5" imgW="190440" imgH="2156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2304"/>
                          <a:ext cx="312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3" name="Text Box 45"/>
            <p:cNvSpPr txBox="1">
              <a:spLocks noChangeArrowheads="1"/>
            </p:cNvSpPr>
            <p:nvPr/>
          </p:nvSpPr>
          <p:spPr bwMode="auto">
            <a:xfrm>
              <a:off x="1889" y="2311"/>
              <a:ext cx="951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(Toggle)</a:t>
              </a:r>
            </a:p>
          </p:txBody>
        </p:sp>
      </p:grpSp>
      <p:sp>
        <p:nvSpPr>
          <p:cNvPr id="314414" name="Text Box 46"/>
          <p:cNvSpPr txBox="1">
            <a:spLocks noChangeArrowheads="1"/>
          </p:cNvSpPr>
          <p:nvPr/>
        </p:nvSpPr>
        <p:spPr bwMode="auto">
          <a:xfrm>
            <a:off x="1238250" y="993775"/>
            <a:ext cx="3149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D80000"/>
                </a:solidFill>
              </a:rPr>
              <a:t>J K F/F (Revision)</a:t>
            </a:r>
          </a:p>
        </p:txBody>
      </p:sp>
      <p:sp>
        <p:nvSpPr>
          <p:cNvPr id="1042" name="Rectangle 48"/>
          <p:cNvSpPr>
            <a:spLocks noGrp="1" noChangeArrowheads="1"/>
          </p:cNvSpPr>
          <p:nvPr>
            <p:ph type="title"/>
          </p:nvPr>
        </p:nvSpPr>
        <p:spPr>
          <a:xfrm>
            <a:off x="1101725" y="590550"/>
            <a:ext cx="979488" cy="273050"/>
          </a:xfrm>
          <a:noFill/>
        </p:spPr>
        <p:txBody>
          <a:bodyPr/>
          <a:lstStyle/>
          <a:p>
            <a:pPr eaLnBrk="1" hangingPunct="1"/>
            <a:r>
              <a:rPr lang="en-US" sz="1000" smtClean="0"/>
              <a:t>Revision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4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4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00" grpId="0"/>
      <p:bldP spid="314401" grpId="0"/>
      <p:bldP spid="3144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68B1C6-55C2-4E62-A589-BC47CC324A0A}" type="slidenum">
              <a:rPr lang="en-GB" smtClean="0"/>
              <a:pPr/>
              <a:t>50</a:t>
            </a:fld>
            <a:endParaRPr lang="en-GB" sz="1400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836613"/>
            <a:ext cx="7772400" cy="555625"/>
          </a:xfrm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786DCB"/>
                </a:solidFill>
              </a:rPr>
              <a:t>MOD-6 Counter Waveform</a:t>
            </a:r>
            <a:endParaRPr lang="en-GB" sz="3200" b="1" baseline="30000" smtClean="0">
              <a:solidFill>
                <a:srgbClr val="786DCB"/>
              </a:solidFill>
            </a:endParaRPr>
          </a:p>
        </p:txBody>
      </p:sp>
      <p:sp>
        <p:nvSpPr>
          <p:cNvPr id="74757" name="Text Box 3"/>
          <p:cNvSpPr txBox="1">
            <a:spLocks noChangeArrowheads="1"/>
          </p:cNvSpPr>
          <p:nvPr/>
        </p:nvSpPr>
        <p:spPr bwMode="auto">
          <a:xfrm>
            <a:off x="1419225" y="5603875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000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862138" y="5343525"/>
            <a:ext cx="627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001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2333625" y="5603875"/>
            <a:ext cx="62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010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2806700" y="5370513"/>
            <a:ext cx="627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011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3248025" y="560387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100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3689350" y="5399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101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4148138" y="5372100"/>
            <a:ext cx="627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000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74764" name="Line 10"/>
          <p:cNvSpPr>
            <a:spLocks noChangeShapeType="1"/>
          </p:cNvSpPr>
          <p:nvPr/>
        </p:nvSpPr>
        <p:spPr bwMode="auto">
          <a:xfrm>
            <a:off x="1952625" y="2251075"/>
            <a:ext cx="0" cy="3962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4765" name="Line 11"/>
          <p:cNvSpPr>
            <a:spLocks noChangeShapeType="1"/>
          </p:cNvSpPr>
          <p:nvPr/>
        </p:nvSpPr>
        <p:spPr bwMode="auto">
          <a:xfrm>
            <a:off x="2409825" y="2251075"/>
            <a:ext cx="0" cy="3962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4766" name="Line 12"/>
          <p:cNvSpPr>
            <a:spLocks noChangeShapeType="1"/>
          </p:cNvSpPr>
          <p:nvPr/>
        </p:nvSpPr>
        <p:spPr bwMode="auto">
          <a:xfrm>
            <a:off x="3324225" y="2251075"/>
            <a:ext cx="0" cy="3962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4767" name="Line 13"/>
          <p:cNvSpPr>
            <a:spLocks noChangeShapeType="1"/>
          </p:cNvSpPr>
          <p:nvPr/>
        </p:nvSpPr>
        <p:spPr bwMode="auto">
          <a:xfrm>
            <a:off x="3781425" y="2251075"/>
            <a:ext cx="0" cy="3962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4768" name="Line 14"/>
          <p:cNvSpPr>
            <a:spLocks noChangeShapeType="1"/>
          </p:cNvSpPr>
          <p:nvPr/>
        </p:nvSpPr>
        <p:spPr bwMode="auto">
          <a:xfrm>
            <a:off x="4238625" y="2251075"/>
            <a:ext cx="0" cy="3962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74769" name="Group 15"/>
          <p:cNvGrpSpPr>
            <a:grpSpLocks/>
          </p:cNvGrpSpPr>
          <p:nvPr/>
        </p:nvGrpSpPr>
        <p:grpSpPr bwMode="auto">
          <a:xfrm>
            <a:off x="1495425" y="1946275"/>
            <a:ext cx="5715000" cy="304800"/>
            <a:chOff x="720" y="1440"/>
            <a:chExt cx="3600" cy="192"/>
          </a:xfrm>
        </p:grpSpPr>
        <p:grpSp>
          <p:nvGrpSpPr>
            <p:cNvPr id="74912" name="Group 16"/>
            <p:cNvGrpSpPr>
              <a:grpSpLocks/>
            </p:cNvGrpSpPr>
            <p:nvPr/>
          </p:nvGrpSpPr>
          <p:grpSpPr bwMode="auto">
            <a:xfrm>
              <a:off x="720" y="1440"/>
              <a:ext cx="288" cy="192"/>
              <a:chOff x="720" y="1440"/>
              <a:chExt cx="288" cy="192"/>
            </a:xfrm>
          </p:grpSpPr>
          <p:sp>
            <p:nvSpPr>
              <p:cNvPr id="74968" name="Line 17"/>
              <p:cNvSpPr>
                <a:spLocks noChangeShapeType="1"/>
              </p:cNvSpPr>
              <p:nvPr/>
            </p:nvSpPr>
            <p:spPr bwMode="auto">
              <a:xfrm>
                <a:off x="720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69" name="Line 18"/>
              <p:cNvSpPr>
                <a:spLocks noChangeShapeType="1"/>
              </p:cNvSpPr>
              <p:nvPr/>
            </p:nvSpPr>
            <p:spPr bwMode="auto">
              <a:xfrm flipV="1">
                <a:off x="864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70" name="Line 19"/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4913" name="Line 20"/>
            <p:cNvSpPr>
              <a:spLocks noChangeShapeType="1"/>
            </p:cNvSpPr>
            <p:nvPr/>
          </p:nvSpPr>
          <p:spPr bwMode="auto">
            <a:xfrm>
              <a:off x="100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4914" name="Group 21"/>
            <p:cNvGrpSpPr>
              <a:grpSpLocks/>
            </p:cNvGrpSpPr>
            <p:nvPr/>
          </p:nvGrpSpPr>
          <p:grpSpPr bwMode="auto">
            <a:xfrm>
              <a:off x="1008" y="1440"/>
              <a:ext cx="288" cy="192"/>
              <a:chOff x="1008" y="1440"/>
              <a:chExt cx="288" cy="192"/>
            </a:xfrm>
          </p:grpSpPr>
          <p:sp>
            <p:nvSpPr>
              <p:cNvPr id="74965" name="Line 22"/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66" name="Line 23"/>
              <p:cNvSpPr>
                <a:spLocks noChangeShapeType="1"/>
              </p:cNvSpPr>
              <p:nvPr/>
            </p:nvSpPr>
            <p:spPr bwMode="auto">
              <a:xfrm flipV="1">
                <a:off x="1152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67" name="Line 24"/>
              <p:cNvSpPr>
                <a:spLocks noChangeShapeType="1"/>
              </p:cNvSpPr>
              <p:nvPr/>
            </p:nvSpPr>
            <p:spPr bwMode="auto">
              <a:xfrm>
                <a:off x="1152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4915" name="Line 25"/>
            <p:cNvSpPr>
              <a:spLocks noChangeShapeType="1"/>
            </p:cNvSpPr>
            <p:nvPr/>
          </p:nvSpPr>
          <p:spPr bwMode="auto">
            <a:xfrm>
              <a:off x="129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916" name="Line 26"/>
            <p:cNvSpPr>
              <a:spLocks noChangeShapeType="1"/>
            </p:cNvSpPr>
            <p:nvPr/>
          </p:nvSpPr>
          <p:spPr bwMode="auto">
            <a:xfrm>
              <a:off x="158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4917" name="Group 27"/>
            <p:cNvGrpSpPr>
              <a:grpSpLocks/>
            </p:cNvGrpSpPr>
            <p:nvPr/>
          </p:nvGrpSpPr>
          <p:grpSpPr bwMode="auto">
            <a:xfrm>
              <a:off x="1584" y="1440"/>
              <a:ext cx="288" cy="192"/>
              <a:chOff x="1584" y="1440"/>
              <a:chExt cx="288" cy="192"/>
            </a:xfrm>
          </p:grpSpPr>
          <p:sp>
            <p:nvSpPr>
              <p:cNvPr id="74962" name="Line 28"/>
              <p:cNvSpPr>
                <a:spLocks noChangeShapeType="1"/>
              </p:cNvSpPr>
              <p:nvPr/>
            </p:nvSpPr>
            <p:spPr bwMode="auto">
              <a:xfrm>
                <a:off x="1584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63" name="Line 29"/>
              <p:cNvSpPr>
                <a:spLocks noChangeShapeType="1"/>
              </p:cNvSpPr>
              <p:nvPr/>
            </p:nvSpPr>
            <p:spPr bwMode="auto">
              <a:xfrm flipV="1">
                <a:off x="172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64" name="Line 30"/>
              <p:cNvSpPr>
                <a:spLocks noChangeShapeType="1"/>
              </p:cNvSpPr>
              <p:nvPr/>
            </p:nvSpPr>
            <p:spPr bwMode="auto">
              <a:xfrm>
                <a:off x="1728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4918" name="Line 31"/>
            <p:cNvSpPr>
              <a:spLocks noChangeShapeType="1"/>
            </p:cNvSpPr>
            <p:nvPr/>
          </p:nvSpPr>
          <p:spPr bwMode="auto">
            <a:xfrm>
              <a:off x="187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4919" name="Group 32"/>
            <p:cNvGrpSpPr>
              <a:grpSpLocks/>
            </p:cNvGrpSpPr>
            <p:nvPr/>
          </p:nvGrpSpPr>
          <p:grpSpPr bwMode="auto">
            <a:xfrm>
              <a:off x="1872" y="1440"/>
              <a:ext cx="288" cy="192"/>
              <a:chOff x="1872" y="1440"/>
              <a:chExt cx="288" cy="192"/>
            </a:xfrm>
          </p:grpSpPr>
          <p:sp>
            <p:nvSpPr>
              <p:cNvPr id="74959" name="Line 33"/>
              <p:cNvSpPr>
                <a:spLocks noChangeShapeType="1"/>
              </p:cNvSpPr>
              <p:nvPr/>
            </p:nvSpPr>
            <p:spPr bwMode="auto">
              <a:xfrm>
                <a:off x="1872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60" name="Line 34"/>
              <p:cNvSpPr>
                <a:spLocks noChangeShapeType="1"/>
              </p:cNvSpPr>
              <p:nvPr/>
            </p:nvSpPr>
            <p:spPr bwMode="auto">
              <a:xfrm flipV="1">
                <a:off x="2016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61" name="Line 35"/>
              <p:cNvSpPr>
                <a:spLocks noChangeShapeType="1"/>
              </p:cNvSpPr>
              <p:nvPr/>
            </p:nvSpPr>
            <p:spPr bwMode="auto">
              <a:xfrm>
                <a:off x="2016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4920" name="Line 36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4921" name="Group 37"/>
            <p:cNvGrpSpPr>
              <a:grpSpLocks/>
            </p:cNvGrpSpPr>
            <p:nvPr/>
          </p:nvGrpSpPr>
          <p:grpSpPr bwMode="auto">
            <a:xfrm>
              <a:off x="2160" y="1440"/>
              <a:ext cx="288" cy="192"/>
              <a:chOff x="2160" y="1440"/>
              <a:chExt cx="288" cy="192"/>
            </a:xfrm>
          </p:grpSpPr>
          <p:sp>
            <p:nvSpPr>
              <p:cNvPr id="74956" name="Line 38"/>
              <p:cNvSpPr>
                <a:spLocks noChangeShapeType="1"/>
              </p:cNvSpPr>
              <p:nvPr/>
            </p:nvSpPr>
            <p:spPr bwMode="auto">
              <a:xfrm>
                <a:off x="2160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57" name="Line 39"/>
              <p:cNvSpPr>
                <a:spLocks noChangeShapeType="1"/>
              </p:cNvSpPr>
              <p:nvPr/>
            </p:nvSpPr>
            <p:spPr bwMode="auto">
              <a:xfrm flipV="1">
                <a:off x="2304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58" name="Line 40"/>
              <p:cNvSpPr>
                <a:spLocks noChangeShapeType="1"/>
              </p:cNvSpPr>
              <p:nvPr/>
            </p:nvSpPr>
            <p:spPr bwMode="auto">
              <a:xfrm>
                <a:off x="2304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4922" name="Line 41"/>
            <p:cNvSpPr>
              <a:spLocks noChangeShapeType="1"/>
            </p:cNvSpPr>
            <p:nvPr/>
          </p:nvSpPr>
          <p:spPr bwMode="auto">
            <a:xfrm>
              <a:off x="244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4923" name="Group 42"/>
            <p:cNvGrpSpPr>
              <a:grpSpLocks/>
            </p:cNvGrpSpPr>
            <p:nvPr/>
          </p:nvGrpSpPr>
          <p:grpSpPr bwMode="auto">
            <a:xfrm>
              <a:off x="2448" y="1440"/>
              <a:ext cx="288" cy="192"/>
              <a:chOff x="2448" y="1440"/>
              <a:chExt cx="288" cy="192"/>
            </a:xfrm>
          </p:grpSpPr>
          <p:sp>
            <p:nvSpPr>
              <p:cNvPr id="74953" name="Line 43"/>
              <p:cNvSpPr>
                <a:spLocks noChangeShapeType="1"/>
              </p:cNvSpPr>
              <p:nvPr/>
            </p:nvSpPr>
            <p:spPr bwMode="auto">
              <a:xfrm>
                <a:off x="2448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54" name="Line 44"/>
              <p:cNvSpPr>
                <a:spLocks noChangeShapeType="1"/>
              </p:cNvSpPr>
              <p:nvPr/>
            </p:nvSpPr>
            <p:spPr bwMode="auto">
              <a:xfrm flipV="1">
                <a:off x="2592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55" name="Line 45"/>
              <p:cNvSpPr>
                <a:spLocks noChangeShapeType="1"/>
              </p:cNvSpPr>
              <p:nvPr/>
            </p:nvSpPr>
            <p:spPr bwMode="auto">
              <a:xfrm>
                <a:off x="2592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4924" name="Line 46"/>
            <p:cNvSpPr>
              <a:spLocks noChangeShapeType="1"/>
            </p:cNvSpPr>
            <p:nvPr/>
          </p:nvSpPr>
          <p:spPr bwMode="auto">
            <a:xfrm>
              <a:off x="273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4925" name="Group 47"/>
            <p:cNvGrpSpPr>
              <a:grpSpLocks/>
            </p:cNvGrpSpPr>
            <p:nvPr/>
          </p:nvGrpSpPr>
          <p:grpSpPr bwMode="auto">
            <a:xfrm>
              <a:off x="2736" y="1440"/>
              <a:ext cx="288" cy="192"/>
              <a:chOff x="2736" y="1440"/>
              <a:chExt cx="288" cy="192"/>
            </a:xfrm>
          </p:grpSpPr>
          <p:sp>
            <p:nvSpPr>
              <p:cNvPr id="74950" name="Line 48"/>
              <p:cNvSpPr>
                <a:spLocks noChangeShapeType="1"/>
              </p:cNvSpPr>
              <p:nvPr/>
            </p:nvSpPr>
            <p:spPr bwMode="auto">
              <a:xfrm>
                <a:off x="2736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51" name="Line 49"/>
              <p:cNvSpPr>
                <a:spLocks noChangeShapeType="1"/>
              </p:cNvSpPr>
              <p:nvPr/>
            </p:nvSpPr>
            <p:spPr bwMode="auto">
              <a:xfrm flipV="1">
                <a:off x="2880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52" name="Line 50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4926" name="Line 51"/>
            <p:cNvSpPr>
              <a:spLocks noChangeShapeType="1"/>
            </p:cNvSpPr>
            <p:nvPr/>
          </p:nvSpPr>
          <p:spPr bwMode="auto">
            <a:xfrm>
              <a:off x="302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4927" name="Group 52"/>
            <p:cNvGrpSpPr>
              <a:grpSpLocks/>
            </p:cNvGrpSpPr>
            <p:nvPr/>
          </p:nvGrpSpPr>
          <p:grpSpPr bwMode="auto">
            <a:xfrm>
              <a:off x="3024" y="1440"/>
              <a:ext cx="288" cy="192"/>
              <a:chOff x="3024" y="1440"/>
              <a:chExt cx="288" cy="192"/>
            </a:xfrm>
          </p:grpSpPr>
          <p:sp>
            <p:nvSpPr>
              <p:cNvPr id="74947" name="Line 53"/>
              <p:cNvSpPr>
                <a:spLocks noChangeShapeType="1"/>
              </p:cNvSpPr>
              <p:nvPr/>
            </p:nvSpPr>
            <p:spPr bwMode="auto">
              <a:xfrm>
                <a:off x="3024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48" name="Line 54"/>
              <p:cNvSpPr>
                <a:spLocks noChangeShapeType="1"/>
              </p:cNvSpPr>
              <p:nvPr/>
            </p:nvSpPr>
            <p:spPr bwMode="auto">
              <a:xfrm flipV="1">
                <a:off x="316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49" name="Line 55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4928" name="Line 56"/>
            <p:cNvSpPr>
              <a:spLocks noChangeShapeType="1"/>
            </p:cNvSpPr>
            <p:nvPr/>
          </p:nvSpPr>
          <p:spPr bwMode="auto">
            <a:xfrm>
              <a:off x="331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4929" name="Group 57"/>
            <p:cNvGrpSpPr>
              <a:grpSpLocks/>
            </p:cNvGrpSpPr>
            <p:nvPr/>
          </p:nvGrpSpPr>
          <p:grpSpPr bwMode="auto">
            <a:xfrm>
              <a:off x="3312" y="1440"/>
              <a:ext cx="288" cy="192"/>
              <a:chOff x="3312" y="1440"/>
              <a:chExt cx="288" cy="192"/>
            </a:xfrm>
          </p:grpSpPr>
          <p:sp>
            <p:nvSpPr>
              <p:cNvPr id="74944" name="Line 58"/>
              <p:cNvSpPr>
                <a:spLocks noChangeShapeType="1"/>
              </p:cNvSpPr>
              <p:nvPr/>
            </p:nvSpPr>
            <p:spPr bwMode="auto">
              <a:xfrm>
                <a:off x="3312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45" name="Line 59"/>
              <p:cNvSpPr>
                <a:spLocks noChangeShapeType="1"/>
              </p:cNvSpPr>
              <p:nvPr/>
            </p:nvSpPr>
            <p:spPr bwMode="auto">
              <a:xfrm flipV="1">
                <a:off x="3456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46" name="Line 60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4930" name="Line 61"/>
            <p:cNvSpPr>
              <a:spLocks noChangeShapeType="1"/>
            </p:cNvSpPr>
            <p:nvPr/>
          </p:nvSpPr>
          <p:spPr bwMode="auto">
            <a:xfrm>
              <a:off x="360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4931" name="Group 62"/>
            <p:cNvGrpSpPr>
              <a:grpSpLocks/>
            </p:cNvGrpSpPr>
            <p:nvPr/>
          </p:nvGrpSpPr>
          <p:grpSpPr bwMode="auto">
            <a:xfrm>
              <a:off x="3600" y="1440"/>
              <a:ext cx="288" cy="192"/>
              <a:chOff x="3600" y="1440"/>
              <a:chExt cx="288" cy="192"/>
            </a:xfrm>
          </p:grpSpPr>
          <p:sp>
            <p:nvSpPr>
              <p:cNvPr id="74941" name="Line 6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42" name="Line 64"/>
              <p:cNvSpPr>
                <a:spLocks noChangeShapeType="1"/>
              </p:cNvSpPr>
              <p:nvPr/>
            </p:nvSpPr>
            <p:spPr bwMode="auto">
              <a:xfrm flipV="1">
                <a:off x="3744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43" name="Line 65"/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4932" name="Line 66"/>
            <p:cNvSpPr>
              <a:spLocks noChangeShapeType="1"/>
            </p:cNvSpPr>
            <p:nvPr/>
          </p:nvSpPr>
          <p:spPr bwMode="auto">
            <a:xfrm>
              <a:off x="388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4933" name="Group 67"/>
            <p:cNvGrpSpPr>
              <a:grpSpLocks/>
            </p:cNvGrpSpPr>
            <p:nvPr/>
          </p:nvGrpSpPr>
          <p:grpSpPr bwMode="auto">
            <a:xfrm>
              <a:off x="3888" y="1440"/>
              <a:ext cx="288" cy="192"/>
              <a:chOff x="3888" y="1440"/>
              <a:chExt cx="288" cy="192"/>
            </a:xfrm>
          </p:grpSpPr>
          <p:sp>
            <p:nvSpPr>
              <p:cNvPr id="74938" name="Line 68"/>
              <p:cNvSpPr>
                <a:spLocks noChangeShapeType="1"/>
              </p:cNvSpPr>
              <p:nvPr/>
            </p:nvSpPr>
            <p:spPr bwMode="auto">
              <a:xfrm>
                <a:off x="3888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39" name="Line 69"/>
              <p:cNvSpPr>
                <a:spLocks noChangeShapeType="1"/>
              </p:cNvSpPr>
              <p:nvPr/>
            </p:nvSpPr>
            <p:spPr bwMode="auto">
              <a:xfrm flipV="1">
                <a:off x="4032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40" name="Line 70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4934" name="Line 71"/>
            <p:cNvSpPr>
              <a:spLocks noChangeShapeType="1"/>
            </p:cNvSpPr>
            <p:nvPr/>
          </p:nvSpPr>
          <p:spPr bwMode="auto">
            <a:xfrm>
              <a:off x="417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4935" name="Group 72"/>
            <p:cNvGrpSpPr>
              <a:grpSpLocks/>
            </p:cNvGrpSpPr>
            <p:nvPr/>
          </p:nvGrpSpPr>
          <p:grpSpPr bwMode="auto">
            <a:xfrm>
              <a:off x="4176" y="1440"/>
              <a:ext cx="144" cy="192"/>
              <a:chOff x="4176" y="1440"/>
              <a:chExt cx="144" cy="192"/>
            </a:xfrm>
          </p:grpSpPr>
          <p:sp>
            <p:nvSpPr>
              <p:cNvPr id="74936" name="Line 73"/>
              <p:cNvSpPr>
                <a:spLocks noChangeShapeType="1"/>
              </p:cNvSpPr>
              <p:nvPr/>
            </p:nvSpPr>
            <p:spPr bwMode="auto">
              <a:xfrm>
                <a:off x="4176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937" name="Line 74"/>
              <p:cNvSpPr>
                <a:spLocks noChangeShapeType="1"/>
              </p:cNvSpPr>
              <p:nvPr/>
            </p:nvSpPr>
            <p:spPr bwMode="auto">
              <a:xfrm flipV="1">
                <a:off x="4320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74770" name="Group 75"/>
          <p:cNvGrpSpPr>
            <a:grpSpLocks/>
          </p:cNvGrpSpPr>
          <p:nvPr/>
        </p:nvGrpSpPr>
        <p:grpSpPr bwMode="auto">
          <a:xfrm>
            <a:off x="2409825" y="1946275"/>
            <a:ext cx="457200" cy="4267200"/>
            <a:chOff x="1296" y="1440"/>
            <a:chExt cx="288" cy="2688"/>
          </a:xfrm>
        </p:grpSpPr>
        <p:sp>
          <p:nvSpPr>
            <p:cNvPr id="74908" name="Line 76"/>
            <p:cNvSpPr>
              <a:spLocks noChangeShapeType="1"/>
            </p:cNvSpPr>
            <p:nvPr/>
          </p:nvSpPr>
          <p:spPr bwMode="auto">
            <a:xfrm>
              <a:off x="129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909" name="Line 77"/>
            <p:cNvSpPr>
              <a:spLocks noChangeShapeType="1"/>
            </p:cNvSpPr>
            <p:nvPr/>
          </p:nvSpPr>
          <p:spPr bwMode="auto">
            <a:xfrm flipV="1">
              <a:off x="14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910" name="Line 78"/>
            <p:cNvSpPr>
              <a:spLocks noChangeShapeType="1"/>
            </p:cNvSpPr>
            <p:nvPr/>
          </p:nvSpPr>
          <p:spPr bwMode="auto">
            <a:xfrm>
              <a:off x="1440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911" name="Line 79"/>
            <p:cNvSpPr>
              <a:spLocks noChangeShapeType="1"/>
            </p:cNvSpPr>
            <p:nvPr/>
          </p:nvSpPr>
          <p:spPr bwMode="auto">
            <a:xfrm>
              <a:off x="1584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4771" name="Text Box 80"/>
          <p:cNvSpPr txBox="1">
            <a:spLocks noChangeArrowheads="1"/>
          </p:cNvSpPr>
          <p:nvPr/>
        </p:nvSpPr>
        <p:spPr bwMode="auto">
          <a:xfrm>
            <a:off x="885825" y="2003425"/>
            <a:ext cx="757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CLK</a:t>
            </a:r>
            <a:endParaRPr lang="en-US" sz="2000"/>
          </a:p>
        </p:txBody>
      </p:sp>
      <p:sp>
        <p:nvSpPr>
          <p:cNvPr id="74772" name="Line 81"/>
          <p:cNvSpPr>
            <a:spLocks noChangeShapeType="1"/>
          </p:cNvSpPr>
          <p:nvPr/>
        </p:nvSpPr>
        <p:spPr bwMode="auto">
          <a:xfrm>
            <a:off x="1495425" y="30130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6" name="Group 82"/>
          <p:cNvGrpSpPr>
            <a:grpSpLocks/>
          </p:cNvGrpSpPr>
          <p:nvPr/>
        </p:nvGrpSpPr>
        <p:grpSpPr bwMode="auto">
          <a:xfrm>
            <a:off x="1952625" y="2708275"/>
            <a:ext cx="457200" cy="304800"/>
            <a:chOff x="1230" y="1706"/>
            <a:chExt cx="288" cy="192"/>
          </a:xfrm>
        </p:grpSpPr>
        <p:sp>
          <p:nvSpPr>
            <p:cNvPr id="74906" name="Line 83"/>
            <p:cNvSpPr>
              <a:spLocks noChangeShapeType="1"/>
            </p:cNvSpPr>
            <p:nvPr/>
          </p:nvSpPr>
          <p:spPr bwMode="auto">
            <a:xfrm flipV="1">
              <a:off x="1230" y="1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907" name="Line 84"/>
            <p:cNvSpPr>
              <a:spLocks noChangeShapeType="1"/>
            </p:cNvSpPr>
            <p:nvPr/>
          </p:nvSpPr>
          <p:spPr bwMode="auto">
            <a:xfrm>
              <a:off x="1230" y="170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7" name="Group 85"/>
          <p:cNvGrpSpPr>
            <a:grpSpLocks/>
          </p:cNvGrpSpPr>
          <p:nvPr/>
        </p:nvGrpSpPr>
        <p:grpSpPr bwMode="auto">
          <a:xfrm>
            <a:off x="2409825" y="2708275"/>
            <a:ext cx="457200" cy="304800"/>
            <a:chOff x="1518" y="1706"/>
            <a:chExt cx="288" cy="192"/>
          </a:xfrm>
        </p:grpSpPr>
        <p:sp>
          <p:nvSpPr>
            <p:cNvPr id="74904" name="Line 86"/>
            <p:cNvSpPr>
              <a:spLocks noChangeShapeType="1"/>
            </p:cNvSpPr>
            <p:nvPr/>
          </p:nvSpPr>
          <p:spPr bwMode="auto">
            <a:xfrm>
              <a:off x="1518" y="1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905" name="Line 87"/>
            <p:cNvSpPr>
              <a:spLocks noChangeShapeType="1"/>
            </p:cNvSpPr>
            <p:nvPr/>
          </p:nvSpPr>
          <p:spPr bwMode="auto">
            <a:xfrm>
              <a:off x="1518" y="189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8" name="Group 88"/>
          <p:cNvGrpSpPr>
            <a:grpSpLocks/>
          </p:cNvGrpSpPr>
          <p:nvPr/>
        </p:nvGrpSpPr>
        <p:grpSpPr bwMode="auto">
          <a:xfrm>
            <a:off x="2867025" y="2708275"/>
            <a:ext cx="457200" cy="304800"/>
            <a:chOff x="1806" y="1706"/>
            <a:chExt cx="288" cy="192"/>
          </a:xfrm>
        </p:grpSpPr>
        <p:sp>
          <p:nvSpPr>
            <p:cNvPr id="74902" name="Line 89"/>
            <p:cNvSpPr>
              <a:spLocks noChangeShapeType="1"/>
            </p:cNvSpPr>
            <p:nvPr/>
          </p:nvSpPr>
          <p:spPr bwMode="auto">
            <a:xfrm flipV="1">
              <a:off x="1806" y="1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903" name="Line 90"/>
            <p:cNvSpPr>
              <a:spLocks noChangeShapeType="1"/>
            </p:cNvSpPr>
            <p:nvPr/>
          </p:nvSpPr>
          <p:spPr bwMode="auto">
            <a:xfrm>
              <a:off x="1806" y="170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9" name="Group 91"/>
          <p:cNvGrpSpPr>
            <a:grpSpLocks/>
          </p:cNvGrpSpPr>
          <p:nvPr/>
        </p:nvGrpSpPr>
        <p:grpSpPr bwMode="auto">
          <a:xfrm>
            <a:off x="3781425" y="2708275"/>
            <a:ext cx="457200" cy="304800"/>
            <a:chOff x="2382" y="1706"/>
            <a:chExt cx="288" cy="192"/>
          </a:xfrm>
        </p:grpSpPr>
        <p:sp>
          <p:nvSpPr>
            <p:cNvPr id="74900" name="Line 92"/>
            <p:cNvSpPr>
              <a:spLocks noChangeShapeType="1"/>
            </p:cNvSpPr>
            <p:nvPr/>
          </p:nvSpPr>
          <p:spPr bwMode="auto">
            <a:xfrm flipV="1">
              <a:off x="2382" y="1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901" name="Line 93"/>
            <p:cNvSpPr>
              <a:spLocks noChangeShapeType="1"/>
            </p:cNvSpPr>
            <p:nvPr/>
          </p:nvSpPr>
          <p:spPr bwMode="auto">
            <a:xfrm>
              <a:off x="2382" y="170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0" name="Group 94"/>
          <p:cNvGrpSpPr>
            <a:grpSpLocks/>
          </p:cNvGrpSpPr>
          <p:nvPr/>
        </p:nvGrpSpPr>
        <p:grpSpPr bwMode="auto">
          <a:xfrm>
            <a:off x="4238625" y="2708275"/>
            <a:ext cx="457200" cy="304800"/>
            <a:chOff x="2670" y="1706"/>
            <a:chExt cx="288" cy="192"/>
          </a:xfrm>
        </p:grpSpPr>
        <p:sp>
          <p:nvSpPr>
            <p:cNvPr id="74898" name="Line 95"/>
            <p:cNvSpPr>
              <a:spLocks noChangeShapeType="1"/>
            </p:cNvSpPr>
            <p:nvPr/>
          </p:nvSpPr>
          <p:spPr bwMode="auto">
            <a:xfrm>
              <a:off x="2670" y="1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899" name="Line 96"/>
            <p:cNvSpPr>
              <a:spLocks noChangeShapeType="1"/>
            </p:cNvSpPr>
            <p:nvPr/>
          </p:nvSpPr>
          <p:spPr bwMode="auto">
            <a:xfrm>
              <a:off x="2670" y="189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4778" name="Text Box 97"/>
          <p:cNvSpPr txBox="1">
            <a:spLocks noChangeArrowheads="1"/>
          </p:cNvSpPr>
          <p:nvPr/>
        </p:nvSpPr>
        <p:spPr bwMode="auto">
          <a:xfrm>
            <a:off x="1042988" y="2768600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A</a:t>
            </a:r>
            <a:endParaRPr lang="en-US" sz="2000"/>
          </a:p>
        </p:txBody>
      </p:sp>
      <p:sp>
        <p:nvSpPr>
          <p:cNvPr id="74779" name="Text Box 98"/>
          <p:cNvSpPr txBox="1">
            <a:spLocks noChangeArrowheads="1"/>
          </p:cNvSpPr>
          <p:nvPr/>
        </p:nvSpPr>
        <p:spPr bwMode="auto">
          <a:xfrm>
            <a:off x="827088" y="4797425"/>
            <a:ext cx="10620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>
                <a:solidFill>
                  <a:srgbClr val="5E51C1"/>
                </a:solidFill>
              </a:rPr>
              <a:t>Decoder</a:t>
            </a:r>
          </a:p>
          <a:p>
            <a:pPr algn="l">
              <a:spcBef>
                <a:spcPct val="0"/>
              </a:spcBef>
            </a:pPr>
            <a:r>
              <a:rPr lang="en-US" sz="1600" b="1">
                <a:solidFill>
                  <a:srgbClr val="5E51C1"/>
                </a:solidFill>
              </a:rPr>
              <a:t>output</a:t>
            </a:r>
            <a:endParaRPr lang="en-US" sz="2000"/>
          </a:p>
        </p:txBody>
      </p:sp>
      <p:sp>
        <p:nvSpPr>
          <p:cNvPr id="74780" name="Line 99"/>
          <p:cNvSpPr>
            <a:spLocks noChangeShapeType="1"/>
          </p:cNvSpPr>
          <p:nvPr/>
        </p:nvSpPr>
        <p:spPr bwMode="auto">
          <a:xfrm>
            <a:off x="1619250" y="4941888"/>
            <a:ext cx="331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4781" name="Line 100"/>
          <p:cNvSpPr>
            <a:spLocks noChangeShapeType="1"/>
          </p:cNvSpPr>
          <p:nvPr/>
        </p:nvSpPr>
        <p:spPr bwMode="auto">
          <a:xfrm>
            <a:off x="1619250" y="3789363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1" name="Group 101"/>
          <p:cNvGrpSpPr>
            <a:grpSpLocks/>
          </p:cNvGrpSpPr>
          <p:nvPr/>
        </p:nvGrpSpPr>
        <p:grpSpPr bwMode="auto">
          <a:xfrm>
            <a:off x="2409825" y="3470275"/>
            <a:ext cx="433388" cy="304800"/>
            <a:chOff x="1518" y="2186"/>
            <a:chExt cx="273" cy="192"/>
          </a:xfrm>
        </p:grpSpPr>
        <p:sp>
          <p:nvSpPr>
            <p:cNvPr id="74896" name="Line 102"/>
            <p:cNvSpPr>
              <a:spLocks noChangeShapeType="1"/>
            </p:cNvSpPr>
            <p:nvPr/>
          </p:nvSpPr>
          <p:spPr bwMode="auto">
            <a:xfrm flipV="1">
              <a:off x="1518" y="218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897" name="Line 103"/>
            <p:cNvSpPr>
              <a:spLocks noChangeShapeType="1"/>
            </p:cNvSpPr>
            <p:nvPr/>
          </p:nvSpPr>
          <p:spPr bwMode="auto">
            <a:xfrm>
              <a:off x="1518" y="2186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2" name="Group 104"/>
          <p:cNvGrpSpPr>
            <a:grpSpLocks/>
          </p:cNvGrpSpPr>
          <p:nvPr/>
        </p:nvGrpSpPr>
        <p:grpSpPr bwMode="auto">
          <a:xfrm>
            <a:off x="3324225" y="2708275"/>
            <a:ext cx="457200" cy="304800"/>
            <a:chOff x="2094" y="1706"/>
            <a:chExt cx="288" cy="192"/>
          </a:xfrm>
        </p:grpSpPr>
        <p:sp>
          <p:nvSpPr>
            <p:cNvPr id="74894" name="Line 105"/>
            <p:cNvSpPr>
              <a:spLocks noChangeShapeType="1"/>
            </p:cNvSpPr>
            <p:nvPr/>
          </p:nvSpPr>
          <p:spPr bwMode="auto">
            <a:xfrm>
              <a:off x="2094" y="1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895" name="Line 106"/>
            <p:cNvSpPr>
              <a:spLocks noChangeShapeType="1"/>
            </p:cNvSpPr>
            <p:nvPr/>
          </p:nvSpPr>
          <p:spPr bwMode="auto">
            <a:xfrm>
              <a:off x="2094" y="189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3" name="Group 107"/>
          <p:cNvGrpSpPr>
            <a:grpSpLocks/>
          </p:cNvGrpSpPr>
          <p:nvPr/>
        </p:nvGrpSpPr>
        <p:grpSpPr bwMode="auto">
          <a:xfrm>
            <a:off x="3324225" y="3470275"/>
            <a:ext cx="434975" cy="304800"/>
            <a:chOff x="2094" y="2186"/>
            <a:chExt cx="274" cy="192"/>
          </a:xfrm>
        </p:grpSpPr>
        <p:sp>
          <p:nvSpPr>
            <p:cNvPr id="74892" name="Line 108"/>
            <p:cNvSpPr>
              <a:spLocks noChangeShapeType="1"/>
            </p:cNvSpPr>
            <p:nvPr/>
          </p:nvSpPr>
          <p:spPr bwMode="auto">
            <a:xfrm>
              <a:off x="2094" y="218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893" name="Line 109"/>
            <p:cNvSpPr>
              <a:spLocks noChangeShapeType="1"/>
            </p:cNvSpPr>
            <p:nvPr/>
          </p:nvSpPr>
          <p:spPr bwMode="auto">
            <a:xfrm>
              <a:off x="2094" y="2378"/>
              <a:ext cx="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81038" name="Line 110"/>
          <p:cNvSpPr>
            <a:spLocks noChangeShapeType="1"/>
          </p:cNvSpPr>
          <p:nvPr/>
        </p:nvSpPr>
        <p:spPr bwMode="auto">
          <a:xfrm flipV="1">
            <a:off x="4238625" y="34702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4786" name="Text Box 111"/>
          <p:cNvSpPr txBox="1">
            <a:spLocks noChangeArrowheads="1"/>
          </p:cNvSpPr>
          <p:nvPr/>
        </p:nvSpPr>
        <p:spPr bwMode="auto">
          <a:xfrm>
            <a:off x="1042988" y="3533775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B</a:t>
            </a:r>
            <a:endParaRPr lang="en-US" sz="2000"/>
          </a:p>
        </p:txBody>
      </p:sp>
      <p:sp>
        <p:nvSpPr>
          <p:cNvPr id="381040" name="Line 112"/>
          <p:cNvSpPr>
            <a:spLocks noChangeShapeType="1"/>
          </p:cNvSpPr>
          <p:nvPr/>
        </p:nvSpPr>
        <p:spPr bwMode="auto">
          <a:xfrm flipV="1">
            <a:off x="4238625" y="4918075"/>
            <a:ext cx="0" cy="38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4" name="Group 113"/>
          <p:cNvGrpSpPr>
            <a:grpSpLocks/>
          </p:cNvGrpSpPr>
          <p:nvPr/>
        </p:nvGrpSpPr>
        <p:grpSpPr bwMode="auto">
          <a:xfrm>
            <a:off x="4238625" y="3470275"/>
            <a:ext cx="449263" cy="304800"/>
            <a:chOff x="2670" y="2186"/>
            <a:chExt cx="283" cy="192"/>
          </a:xfrm>
        </p:grpSpPr>
        <p:sp>
          <p:nvSpPr>
            <p:cNvPr id="74890" name="Line 114"/>
            <p:cNvSpPr>
              <a:spLocks noChangeShapeType="1"/>
            </p:cNvSpPr>
            <p:nvPr/>
          </p:nvSpPr>
          <p:spPr bwMode="auto">
            <a:xfrm>
              <a:off x="2766" y="2378"/>
              <a:ext cx="18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891" name="Line 115"/>
            <p:cNvSpPr>
              <a:spLocks noChangeShapeType="1"/>
            </p:cNvSpPr>
            <p:nvPr/>
          </p:nvSpPr>
          <p:spPr bwMode="auto">
            <a:xfrm>
              <a:off x="2670" y="2186"/>
              <a:ext cx="96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4789" name="Text Box 116"/>
          <p:cNvSpPr txBox="1">
            <a:spLocks noChangeArrowheads="1"/>
          </p:cNvSpPr>
          <p:nvPr/>
        </p:nvSpPr>
        <p:spPr bwMode="auto">
          <a:xfrm>
            <a:off x="1042988" y="4300538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C</a:t>
            </a:r>
            <a:endParaRPr lang="en-US" sz="2000"/>
          </a:p>
        </p:txBody>
      </p:sp>
      <p:sp>
        <p:nvSpPr>
          <p:cNvPr id="74790" name="Line 117"/>
          <p:cNvSpPr>
            <a:spLocks noChangeShapeType="1"/>
          </p:cNvSpPr>
          <p:nvPr/>
        </p:nvSpPr>
        <p:spPr bwMode="auto">
          <a:xfrm>
            <a:off x="1547813" y="4437063"/>
            <a:ext cx="407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5" name="Group 118"/>
          <p:cNvGrpSpPr>
            <a:grpSpLocks/>
          </p:cNvGrpSpPr>
          <p:nvPr/>
        </p:nvGrpSpPr>
        <p:grpSpPr bwMode="auto">
          <a:xfrm>
            <a:off x="3324225" y="4156075"/>
            <a:ext cx="434975" cy="304800"/>
            <a:chOff x="2094" y="2618"/>
            <a:chExt cx="274" cy="192"/>
          </a:xfrm>
        </p:grpSpPr>
        <p:sp>
          <p:nvSpPr>
            <p:cNvPr id="74888" name="Line 119"/>
            <p:cNvSpPr>
              <a:spLocks noChangeShapeType="1"/>
            </p:cNvSpPr>
            <p:nvPr/>
          </p:nvSpPr>
          <p:spPr bwMode="auto">
            <a:xfrm flipV="1">
              <a:off x="2094" y="261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889" name="Line 120"/>
            <p:cNvSpPr>
              <a:spLocks noChangeShapeType="1"/>
            </p:cNvSpPr>
            <p:nvPr/>
          </p:nvSpPr>
          <p:spPr bwMode="auto">
            <a:xfrm>
              <a:off x="2094" y="2618"/>
              <a:ext cx="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81049" name="Line 121"/>
          <p:cNvSpPr>
            <a:spLocks noChangeShapeType="1"/>
          </p:cNvSpPr>
          <p:nvPr/>
        </p:nvSpPr>
        <p:spPr bwMode="auto">
          <a:xfrm>
            <a:off x="4238625" y="4156075"/>
            <a:ext cx="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4238625" y="4918075"/>
            <a:ext cx="434975" cy="381000"/>
            <a:chOff x="2670" y="3098"/>
            <a:chExt cx="274" cy="240"/>
          </a:xfrm>
        </p:grpSpPr>
        <p:sp>
          <p:nvSpPr>
            <p:cNvPr id="74886" name="Line 123"/>
            <p:cNvSpPr>
              <a:spLocks noChangeShapeType="1"/>
            </p:cNvSpPr>
            <p:nvPr/>
          </p:nvSpPr>
          <p:spPr bwMode="auto">
            <a:xfrm>
              <a:off x="2766" y="3098"/>
              <a:ext cx="17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887" name="Line 124"/>
            <p:cNvSpPr>
              <a:spLocks noChangeShapeType="1"/>
            </p:cNvSpPr>
            <p:nvPr/>
          </p:nvSpPr>
          <p:spPr bwMode="auto">
            <a:xfrm flipV="1">
              <a:off x="2670" y="3098"/>
              <a:ext cx="96" cy="24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81053" name="Line 125"/>
          <p:cNvSpPr>
            <a:spLocks noChangeShapeType="1"/>
          </p:cNvSpPr>
          <p:nvPr/>
        </p:nvSpPr>
        <p:spPr bwMode="auto">
          <a:xfrm>
            <a:off x="4238625" y="4460875"/>
            <a:ext cx="46355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4795" name="Text Box 126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sp>
        <p:nvSpPr>
          <p:cNvPr id="381055" name="Text Box 127"/>
          <p:cNvSpPr txBox="1">
            <a:spLocks noChangeArrowheads="1"/>
          </p:cNvSpPr>
          <p:nvPr/>
        </p:nvSpPr>
        <p:spPr bwMode="auto">
          <a:xfrm>
            <a:off x="1763713" y="14128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381056" name="Text Box 128"/>
          <p:cNvSpPr txBox="1">
            <a:spLocks noChangeArrowheads="1"/>
          </p:cNvSpPr>
          <p:nvPr/>
        </p:nvSpPr>
        <p:spPr bwMode="auto">
          <a:xfrm>
            <a:off x="2220913" y="14128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381057" name="Text Box 129"/>
          <p:cNvSpPr txBox="1">
            <a:spLocks noChangeArrowheads="1"/>
          </p:cNvSpPr>
          <p:nvPr/>
        </p:nvSpPr>
        <p:spPr bwMode="auto">
          <a:xfrm>
            <a:off x="2679700" y="14128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381058" name="Text Box 130"/>
          <p:cNvSpPr txBox="1">
            <a:spLocks noChangeArrowheads="1"/>
          </p:cNvSpPr>
          <p:nvPr/>
        </p:nvSpPr>
        <p:spPr bwMode="auto">
          <a:xfrm>
            <a:off x="3136900" y="14128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381059" name="Text Box 131"/>
          <p:cNvSpPr txBox="1">
            <a:spLocks noChangeArrowheads="1"/>
          </p:cNvSpPr>
          <p:nvPr/>
        </p:nvSpPr>
        <p:spPr bwMode="auto">
          <a:xfrm>
            <a:off x="3595688" y="14128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5</a:t>
            </a:r>
          </a:p>
        </p:txBody>
      </p:sp>
      <p:sp>
        <p:nvSpPr>
          <p:cNvPr id="381060" name="Text Box 132"/>
          <p:cNvSpPr txBox="1">
            <a:spLocks noChangeArrowheads="1"/>
          </p:cNvSpPr>
          <p:nvPr/>
        </p:nvSpPr>
        <p:spPr bwMode="auto">
          <a:xfrm>
            <a:off x="4054475" y="14128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6</a:t>
            </a:r>
          </a:p>
        </p:txBody>
      </p:sp>
      <p:sp>
        <p:nvSpPr>
          <p:cNvPr id="381061" name="Line 133"/>
          <p:cNvSpPr>
            <a:spLocks noChangeShapeType="1"/>
          </p:cNvSpPr>
          <p:nvPr/>
        </p:nvSpPr>
        <p:spPr bwMode="auto">
          <a:xfrm>
            <a:off x="1979613" y="378936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1062" name="Line 134"/>
          <p:cNvSpPr>
            <a:spLocks noChangeShapeType="1"/>
          </p:cNvSpPr>
          <p:nvPr/>
        </p:nvSpPr>
        <p:spPr bwMode="auto">
          <a:xfrm>
            <a:off x="1979613" y="443706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1063" name="Line 135"/>
          <p:cNvSpPr>
            <a:spLocks noChangeShapeType="1"/>
          </p:cNvSpPr>
          <p:nvPr/>
        </p:nvSpPr>
        <p:spPr bwMode="auto">
          <a:xfrm>
            <a:off x="1979613" y="494188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1064" name="Line 136"/>
          <p:cNvSpPr>
            <a:spLocks noChangeShapeType="1"/>
          </p:cNvSpPr>
          <p:nvPr/>
        </p:nvSpPr>
        <p:spPr bwMode="auto">
          <a:xfrm>
            <a:off x="2411413" y="443706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1065" name="Line 137"/>
          <p:cNvSpPr>
            <a:spLocks noChangeShapeType="1"/>
          </p:cNvSpPr>
          <p:nvPr/>
        </p:nvSpPr>
        <p:spPr bwMode="auto">
          <a:xfrm>
            <a:off x="2411413" y="494188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1066" name="Line 138"/>
          <p:cNvSpPr>
            <a:spLocks noChangeShapeType="1"/>
          </p:cNvSpPr>
          <p:nvPr/>
        </p:nvSpPr>
        <p:spPr bwMode="auto">
          <a:xfrm>
            <a:off x="2843213" y="347186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1067" name="Line 139"/>
          <p:cNvSpPr>
            <a:spLocks noChangeShapeType="1"/>
          </p:cNvSpPr>
          <p:nvPr/>
        </p:nvSpPr>
        <p:spPr bwMode="auto">
          <a:xfrm>
            <a:off x="2859088" y="4427538"/>
            <a:ext cx="465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1068" name="Line 140"/>
          <p:cNvSpPr>
            <a:spLocks noChangeShapeType="1"/>
          </p:cNvSpPr>
          <p:nvPr/>
        </p:nvSpPr>
        <p:spPr bwMode="auto">
          <a:xfrm>
            <a:off x="2859088" y="4937125"/>
            <a:ext cx="493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1069" name="Line 141"/>
          <p:cNvSpPr>
            <a:spLocks noChangeShapeType="1"/>
          </p:cNvSpPr>
          <p:nvPr/>
        </p:nvSpPr>
        <p:spPr bwMode="auto">
          <a:xfrm>
            <a:off x="3324225" y="4935538"/>
            <a:ext cx="4778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1070" name="Line 142"/>
          <p:cNvSpPr>
            <a:spLocks noChangeShapeType="1"/>
          </p:cNvSpPr>
          <p:nvPr/>
        </p:nvSpPr>
        <p:spPr bwMode="auto">
          <a:xfrm>
            <a:off x="3759200" y="3776663"/>
            <a:ext cx="50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1071" name="Line 143"/>
          <p:cNvSpPr>
            <a:spLocks noChangeShapeType="1"/>
          </p:cNvSpPr>
          <p:nvPr/>
        </p:nvSpPr>
        <p:spPr bwMode="auto">
          <a:xfrm>
            <a:off x="3773488" y="4151313"/>
            <a:ext cx="479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1072" name="Line 144"/>
          <p:cNvSpPr>
            <a:spLocks noChangeShapeType="1"/>
          </p:cNvSpPr>
          <p:nvPr/>
        </p:nvSpPr>
        <p:spPr bwMode="auto">
          <a:xfrm>
            <a:off x="3802063" y="4935538"/>
            <a:ext cx="450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1073" name="Text Box 145"/>
          <p:cNvSpPr txBox="1">
            <a:spLocks noChangeArrowheads="1"/>
          </p:cNvSpPr>
          <p:nvPr/>
        </p:nvSpPr>
        <p:spPr bwMode="auto">
          <a:xfrm>
            <a:off x="4129088" y="562133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110</a:t>
            </a:r>
            <a:endParaRPr lang="en-US">
              <a:solidFill>
                <a:srgbClr val="009900"/>
              </a:solidFill>
            </a:endParaRPr>
          </a:p>
        </p:txBody>
      </p:sp>
      <p:grpSp>
        <p:nvGrpSpPr>
          <p:cNvPr id="27" name="Group 146"/>
          <p:cNvGrpSpPr>
            <a:grpSpLocks/>
          </p:cNvGrpSpPr>
          <p:nvPr/>
        </p:nvGrpSpPr>
        <p:grpSpPr bwMode="auto">
          <a:xfrm>
            <a:off x="4511675" y="1412875"/>
            <a:ext cx="2978150" cy="4800600"/>
            <a:chOff x="2842" y="890"/>
            <a:chExt cx="1876" cy="3024"/>
          </a:xfrm>
        </p:grpSpPr>
        <p:sp>
          <p:nvSpPr>
            <p:cNvPr id="74817" name="Text Box 147"/>
            <p:cNvSpPr txBox="1">
              <a:spLocks noChangeArrowheads="1"/>
            </p:cNvSpPr>
            <p:nvPr/>
          </p:nvSpPr>
          <p:spPr bwMode="auto">
            <a:xfrm>
              <a:off x="2842" y="890"/>
              <a:ext cx="181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</a:t>
              </a:r>
            </a:p>
          </p:txBody>
        </p:sp>
        <p:sp>
          <p:nvSpPr>
            <p:cNvPr id="74818" name="Text Box 148"/>
            <p:cNvSpPr txBox="1">
              <a:spLocks noChangeArrowheads="1"/>
            </p:cNvSpPr>
            <p:nvPr/>
          </p:nvSpPr>
          <p:spPr bwMode="auto">
            <a:xfrm>
              <a:off x="2910" y="3383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5E51C1"/>
                  </a:solidFill>
                </a:rPr>
                <a:t>001</a:t>
              </a:r>
              <a:endParaRPr lang="en-US"/>
            </a:p>
          </p:txBody>
        </p:sp>
        <p:sp>
          <p:nvSpPr>
            <p:cNvPr id="74819" name="Text Box 149"/>
            <p:cNvSpPr txBox="1">
              <a:spLocks noChangeArrowheads="1"/>
            </p:cNvSpPr>
            <p:nvPr/>
          </p:nvSpPr>
          <p:spPr bwMode="auto">
            <a:xfrm>
              <a:off x="3189" y="3548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010</a:t>
              </a:r>
              <a:endParaRPr lang="en-US"/>
            </a:p>
          </p:txBody>
        </p:sp>
        <p:sp>
          <p:nvSpPr>
            <p:cNvPr id="74820" name="Text Box 150"/>
            <p:cNvSpPr txBox="1">
              <a:spLocks noChangeArrowheads="1"/>
            </p:cNvSpPr>
            <p:nvPr/>
          </p:nvSpPr>
          <p:spPr bwMode="auto">
            <a:xfrm>
              <a:off x="3486" y="3382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011</a:t>
              </a:r>
              <a:endParaRPr lang="en-US"/>
            </a:p>
          </p:txBody>
        </p:sp>
        <p:sp>
          <p:nvSpPr>
            <p:cNvPr id="74821" name="Text Box 151"/>
            <p:cNvSpPr txBox="1">
              <a:spLocks noChangeArrowheads="1"/>
            </p:cNvSpPr>
            <p:nvPr/>
          </p:nvSpPr>
          <p:spPr bwMode="auto">
            <a:xfrm>
              <a:off x="3764" y="3539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100</a:t>
              </a:r>
              <a:endParaRPr lang="en-US"/>
            </a:p>
          </p:txBody>
        </p:sp>
        <p:sp>
          <p:nvSpPr>
            <p:cNvPr id="74822" name="Text Box 152"/>
            <p:cNvSpPr txBox="1">
              <a:spLocks noChangeArrowheads="1"/>
            </p:cNvSpPr>
            <p:nvPr/>
          </p:nvSpPr>
          <p:spPr bwMode="auto">
            <a:xfrm>
              <a:off x="4026" y="3374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101</a:t>
              </a:r>
              <a:endParaRPr lang="en-US"/>
            </a:p>
          </p:txBody>
        </p:sp>
        <p:sp>
          <p:nvSpPr>
            <p:cNvPr id="74823" name="Text Box 153"/>
            <p:cNvSpPr txBox="1">
              <a:spLocks noChangeArrowheads="1"/>
            </p:cNvSpPr>
            <p:nvPr/>
          </p:nvSpPr>
          <p:spPr bwMode="auto">
            <a:xfrm>
              <a:off x="4323" y="3374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000</a:t>
              </a:r>
            </a:p>
          </p:txBody>
        </p:sp>
        <p:sp>
          <p:nvSpPr>
            <p:cNvPr id="74824" name="Line 154"/>
            <p:cNvSpPr>
              <a:spLocks noChangeShapeType="1"/>
            </p:cNvSpPr>
            <p:nvPr/>
          </p:nvSpPr>
          <p:spPr bwMode="auto">
            <a:xfrm>
              <a:off x="2958" y="1418"/>
              <a:ext cx="0" cy="24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825" name="Line 155"/>
            <p:cNvSpPr>
              <a:spLocks noChangeShapeType="1"/>
            </p:cNvSpPr>
            <p:nvPr/>
          </p:nvSpPr>
          <p:spPr bwMode="auto">
            <a:xfrm>
              <a:off x="3246" y="1418"/>
              <a:ext cx="0" cy="24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826" name="Line 156"/>
            <p:cNvSpPr>
              <a:spLocks noChangeShapeType="1"/>
            </p:cNvSpPr>
            <p:nvPr/>
          </p:nvSpPr>
          <p:spPr bwMode="auto">
            <a:xfrm>
              <a:off x="3534" y="1418"/>
              <a:ext cx="0" cy="24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827" name="Line 157"/>
            <p:cNvSpPr>
              <a:spLocks noChangeShapeType="1"/>
            </p:cNvSpPr>
            <p:nvPr/>
          </p:nvSpPr>
          <p:spPr bwMode="auto">
            <a:xfrm>
              <a:off x="3822" y="1418"/>
              <a:ext cx="0" cy="24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828" name="Line 158"/>
            <p:cNvSpPr>
              <a:spLocks noChangeShapeType="1"/>
            </p:cNvSpPr>
            <p:nvPr/>
          </p:nvSpPr>
          <p:spPr bwMode="auto">
            <a:xfrm>
              <a:off x="4110" y="1418"/>
              <a:ext cx="0" cy="24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829" name="Line 159"/>
            <p:cNvSpPr>
              <a:spLocks noChangeShapeType="1"/>
            </p:cNvSpPr>
            <p:nvPr/>
          </p:nvSpPr>
          <p:spPr bwMode="auto">
            <a:xfrm>
              <a:off x="4398" y="1418"/>
              <a:ext cx="0" cy="24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4830" name="Group 160"/>
            <p:cNvGrpSpPr>
              <a:grpSpLocks/>
            </p:cNvGrpSpPr>
            <p:nvPr/>
          </p:nvGrpSpPr>
          <p:grpSpPr bwMode="auto">
            <a:xfrm>
              <a:off x="2958" y="1706"/>
              <a:ext cx="288" cy="192"/>
              <a:chOff x="2958" y="1706"/>
              <a:chExt cx="288" cy="192"/>
            </a:xfrm>
          </p:grpSpPr>
          <p:sp>
            <p:nvSpPr>
              <p:cNvPr id="74884" name="Line 161"/>
              <p:cNvSpPr>
                <a:spLocks noChangeShapeType="1"/>
              </p:cNvSpPr>
              <p:nvPr/>
            </p:nvSpPr>
            <p:spPr bwMode="auto">
              <a:xfrm flipV="1">
                <a:off x="2958" y="170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885" name="Line 162"/>
              <p:cNvSpPr>
                <a:spLocks noChangeShapeType="1"/>
              </p:cNvSpPr>
              <p:nvPr/>
            </p:nvSpPr>
            <p:spPr bwMode="auto">
              <a:xfrm>
                <a:off x="2958" y="170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4831" name="Group 163"/>
            <p:cNvGrpSpPr>
              <a:grpSpLocks/>
            </p:cNvGrpSpPr>
            <p:nvPr/>
          </p:nvGrpSpPr>
          <p:grpSpPr bwMode="auto">
            <a:xfrm>
              <a:off x="3534" y="1706"/>
              <a:ext cx="288" cy="192"/>
              <a:chOff x="3534" y="1706"/>
              <a:chExt cx="288" cy="192"/>
            </a:xfrm>
          </p:grpSpPr>
          <p:sp>
            <p:nvSpPr>
              <p:cNvPr id="74882" name="Line 164"/>
              <p:cNvSpPr>
                <a:spLocks noChangeShapeType="1"/>
              </p:cNvSpPr>
              <p:nvPr/>
            </p:nvSpPr>
            <p:spPr bwMode="auto">
              <a:xfrm flipV="1">
                <a:off x="3534" y="170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883" name="Line 165"/>
              <p:cNvSpPr>
                <a:spLocks noChangeShapeType="1"/>
              </p:cNvSpPr>
              <p:nvPr/>
            </p:nvSpPr>
            <p:spPr bwMode="auto">
              <a:xfrm>
                <a:off x="3534" y="170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4832" name="Group 166"/>
            <p:cNvGrpSpPr>
              <a:grpSpLocks/>
            </p:cNvGrpSpPr>
            <p:nvPr/>
          </p:nvGrpSpPr>
          <p:grpSpPr bwMode="auto">
            <a:xfrm>
              <a:off x="3822" y="1706"/>
              <a:ext cx="288" cy="192"/>
              <a:chOff x="3822" y="1706"/>
              <a:chExt cx="288" cy="192"/>
            </a:xfrm>
          </p:grpSpPr>
          <p:sp>
            <p:nvSpPr>
              <p:cNvPr id="74880" name="Line 167"/>
              <p:cNvSpPr>
                <a:spLocks noChangeShapeType="1"/>
              </p:cNvSpPr>
              <p:nvPr/>
            </p:nvSpPr>
            <p:spPr bwMode="auto">
              <a:xfrm>
                <a:off x="3822" y="170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881" name="Line 168"/>
              <p:cNvSpPr>
                <a:spLocks noChangeShapeType="1"/>
              </p:cNvSpPr>
              <p:nvPr/>
            </p:nvSpPr>
            <p:spPr bwMode="auto">
              <a:xfrm>
                <a:off x="3822" y="189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4833" name="Group 169"/>
            <p:cNvGrpSpPr>
              <a:grpSpLocks/>
            </p:cNvGrpSpPr>
            <p:nvPr/>
          </p:nvGrpSpPr>
          <p:grpSpPr bwMode="auto">
            <a:xfrm>
              <a:off x="4110" y="1706"/>
              <a:ext cx="288" cy="192"/>
              <a:chOff x="4110" y="1706"/>
              <a:chExt cx="288" cy="192"/>
            </a:xfrm>
          </p:grpSpPr>
          <p:sp>
            <p:nvSpPr>
              <p:cNvPr id="74878" name="Line 170"/>
              <p:cNvSpPr>
                <a:spLocks noChangeShapeType="1"/>
              </p:cNvSpPr>
              <p:nvPr/>
            </p:nvSpPr>
            <p:spPr bwMode="auto">
              <a:xfrm flipV="1">
                <a:off x="4110" y="170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879" name="Line 171"/>
              <p:cNvSpPr>
                <a:spLocks noChangeShapeType="1"/>
              </p:cNvSpPr>
              <p:nvPr/>
            </p:nvSpPr>
            <p:spPr bwMode="auto">
              <a:xfrm>
                <a:off x="4110" y="170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4834" name="Group 172"/>
            <p:cNvGrpSpPr>
              <a:grpSpLocks/>
            </p:cNvGrpSpPr>
            <p:nvPr/>
          </p:nvGrpSpPr>
          <p:grpSpPr bwMode="auto">
            <a:xfrm>
              <a:off x="4398" y="1706"/>
              <a:ext cx="288" cy="192"/>
              <a:chOff x="4398" y="1706"/>
              <a:chExt cx="288" cy="192"/>
            </a:xfrm>
          </p:grpSpPr>
          <p:sp>
            <p:nvSpPr>
              <p:cNvPr id="74876" name="Line 173"/>
              <p:cNvSpPr>
                <a:spLocks noChangeShapeType="1"/>
              </p:cNvSpPr>
              <p:nvPr/>
            </p:nvSpPr>
            <p:spPr bwMode="auto">
              <a:xfrm>
                <a:off x="4398" y="170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877" name="Line 174"/>
              <p:cNvSpPr>
                <a:spLocks noChangeShapeType="1"/>
              </p:cNvSpPr>
              <p:nvPr/>
            </p:nvSpPr>
            <p:spPr bwMode="auto">
              <a:xfrm>
                <a:off x="4398" y="189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4835" name="Group 175"/>
            <p:cNvGrpSpPr>
              <a:grpSpLocks/>
            </p:cNvGrpSpPr>
            <p:nvPr/>
          </p:nvGrpSpPr>
          <p:grpSpPr bwMode="auto">
            <a:xfrm>
              <a:off x="3246" y="1706"/>
              <a:ext cx="288" cy="192"/>
              <a:chOff x="3246" y="1706"/>
              <a:chExt cx="288" cy="192"/>
            </a:xfrm>
          </p:grpSpPr>
          <p:sp>
            <p:nvSpPr>
              <p:cNvPr id="74874" name="Line 176"/>
              <p:cNvSpPr>
                <a:spLocks noChangeShapeType="1"/>
              </p:cNvSpPr>
              <p:nvPr/>
            </p:nvSpPr>
            <p:spPr bwMode="auto">
              <a:xfrm>
                <a:off x="3246" y="170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875" name="Line 177"/>
              <p:cNvSpPr>
                <a:spLocks noChangeShapeType="1"/>
              </p:cNvSpPr>
              <p:nvPr/>
            </p:nvSpPr>
            <p:spPr bwMode="auto">
              <a:xfrm>
                <a:off x="3246" y="189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4836" name="Line 178"/>
            <p:cNvSpPr>
              <a:spLocks noChangeShapeType="1"/>
            </p:cNvSpPr>
            <p:nvPr/>
          </p:nvSpPr>
          <p:spPr bwMode="auto">
            <a:xfrm flipV="1">
              <a:off x="4398" y="3098"/>
              <a:ext cx="0" cy="24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4837" name="Group 179"/>
            <p:cNvGrpSpPr>
              <a:grpSpLocks/>
            </p:cNvGrpSpPr>
            <p:nvPr/>
          </p:nvGrpSpPr>
          <p:grpSpPr bwMode="auto">
            <a:xfrm>
              <a:off x="4398" y="3098"/>
              <a:ext cx="240" cy="240"/>
              <a:chOff x="4398" y="3098"/>
              <a:chExt cx="240" cy="240"/>
            </a:xfrm>
          </p:grpSpPr>
          <p:sp>
            <p:nvSpPr>
              <p:cNvPr id="74872" name="Line 180"/>
              <p:cNvSpPr>
                <a:spLocks noChangeShapeType="1"/>
              </p:cNvSpPr>
              <p:nvPr/>
            </p:nvSpPr>
            <p:spPr bwMode="auto">
              <a:xfrm flipV="1">
                <a:off x="4398" y="3098"/>
                <a:ext cx="96" cy="24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873" name="Line 181"/>
              <p:cNvSpPr>
                <a:spLocks noChangeShapeType="1"/>
              </p:cNvSpPr>
              <p:nvPr/>
            </p:nvSpPr>
            <p:spPr bwMode="auto">
              <a:xfrm>
                <a:off x="4494" y="309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4838" name="Group 182"/>
            <p:cNvGrpSpPr>
              <a:grpSpLocks/>
            </p:cNvGrpSpPr>
            <p:nvPr/>
          </p:nvGrpSpPr>
          <p:grpSpPr bwMode="auto">
            <a:xfrm>
              <a:off x="3246" y="2186"/>
              <a:ext cx="292" cy="192"/>
              <a:chOff x="3246" y="2186"/>
              <a:chExt cx="292" cy="192"/>
            </a:xfrm>
          </p:grpSpPr>
          <p:sp>
            <p:nvSpPr>
              <p:cNvPr id="74870" name="Line 183"/>
              <p:cNvSpPr>
                <a:spLocks noChangeShapeType="1"/>
              </p:cNvSpPr>
              <p:nvPr/>
            </p:nvSpPr>
            <p:spPr bwMode="auto">
              <a:xfrm flipV="1">
                <a:off x="3246" y="218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871" name="Line 184"/>
              <p:cNvSpPr>
                <a:spLocks noChangeShapeType="1"/>
              </p:cNvSpPr>
              <p:nvPr/>
            </p:nvSpPr>
            <p:spPr bwMode="auto">
              <a:xfrm>
                <a:off x="3246" y="2186"/>
                <a:ext cx="2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4839" name="Group 185"/>
            <p:cNvGrpSpPr>
              <a:grpSpLocks/>
            </p:cNvGrpSpPr>
            <p:nvPr/>
          </p:nvGrpSpPr>
          <p:grpSpPr bwMode="auto">
            <a:xfrm>
              <a:off x="3822" y="2186"/>
              <a:ext cx="265" cy="199"/>
              <a:chOff x="3822" y="2186"/>
              <a:chExt cx="265" cy="199"/>
            </a:xfrm>
          </p:grpSpPr>
          <p:sp>
            <p:nvSpPr>
              <p:cNvPr id="74868" name="Line 186"/>
              <p:cNvSpPr>
                <a:spLocks noChangeShapeType="1"/>
              </p:cNvSpPr>
              <p:nvPr/>
            </p:nvSpPr>
            <p:spPr bwMode="auto">
              <a:xfrm>
                <a:off x="3822" y="218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869" name="Line 187"/>
              <p:cNvSpPr>
                <a:spLocks noChangeShapeType="1"/>
              </p:cNvSpPr>
              <p:nvPr/>
            </p:nvSpPr>
            <p:spPr bwMode="auto">
              <a:xfrm>
                <a:off x="3822" y="2385"/>
                <a:ext cx="26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4840" name="Line 188"/>
            <p:cNvSpPr>
              <a:spLocks noChangeShapeType="1"/>
            </p:cNvSpPr>
            <p:nvPr/>
          </p:nvSpPr>
          <p:spPr bwMode="auto">
            <a:xfrm flipV="1">
              <a:off x="4398" y="2186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4841" name="Group 189"/>
            <p:cNvGrpSpPr>
              <a:grpSpLocks/>
            </p:cNvGrpSpPr>
            <p:nvPr/>
          </p:nvGrpSpPr>
          <p:grpSpPr bwMode="auto">
            <a:xfrm>
              <a:off x="4398" y="2186"/>
              <a:ext cx="240" cy="192"/>
              <a:chOff x="4398" y="2186"/>
              <a:chExt cx="240" cy="192"/>
            </a:xfrm>
          </p:grpSpPr>
          <p:sp>
            <p:nvSpPr>
              <p:cNvPr id="74866" name="Line 190"/>
              <p:cNvSpPr>
                <a:spLocks noChangeShapeType="1"/>
              </p:cNvSpPr>
              <p:nvPr/>
            </p:nvSpPr>
            <p:spPr bwMode="auto">
              <a:xfrm>
                <a:off x="4398" y="2186"/>
                <a:ext cx="96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867" name="Line 191"/>
              <p:cNvSpPr>
                <a:spLocks noChangeShapeType="1"/>
              </p:cNvSpPr>
              <p:nvPr/>
            </p:nvSpPr>
            <p:spPr bwMode="auto">
              <a:xfrm>
                <a:off x="4494" y="237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4842" name="Group 192"/>
            <p:cNvGrpSpPr>
              <a:grpSpLocks/>
            </p:cNvGrpSpPr>
            <p:nvPr/>
          </p:nvGrpSpPr>
          <p:grpSpPr bwMode="auto">
            <a:xfrm>
              <a:off x="3822" y="2618"/>
              <a:ext cx="274" cy="192"/>
              <a:chOff x="3822" y="2618"/>
              <a:chExt cx="274" cy="192"/>
            </a:xfrm>
          </p:grpSpPr>
          <p:sp>
            <p:nvSpPr>
              <p:cNvPr id="74864" name="Line 193"/>
              <p:cNvSpPr>
                <a:spLocks noChangeShapeType="1"/>
              </p:cNvSpPr>
              <p:nvPr/>
            </p:nvSpPr>
            <p:spPr bwMode="auto">
              <a:xfrm flipV="1">
                <a:off x="3822" y="261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865" name="Line 194"/>
              <p:cNvSpPr>
                <a:spLocks noChangeShapeType="1"/>
              </p:cNvSpPr>
              <p:nvPr/>
            </p:nvSpPr>
            <p:spPr bwMode="auto">
              <a:xfrm>
                <a:off x="3822" y="2618"/>
                <a:ext cx="2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4843" name="Group 195"/>
            <p:cNvGrpSpPr>
              <a:grpSpLocks/>
            </p:cNvGrpSpPr>
            <p:nvPr/>
          </p:nvGrpSpPr>
          <p:grpSpPr bwMode="auto">
            <a:xfrm>
              <a:off x="4398" y="2618"/>
              <a:ext cx="240" cy="192"/>
              <a:chOff x="4398" y="2618"/>
              <a:chExt cx="240" cy="192"/>
            </a:xfrm>
          </p:grpSpPr>
          <p:sp>
            <p:nvSpPr>
              <p:cNvPr id="74862" name="Line 196"/>
              <p:cNvSpPr>
                <a:spLocks noChangeShapeType="1"/>
              </p:cNvSpPr>
              <p:nvPr/>
            </p:nvSpPr>
            <p:spPr bwMode="auto">
              <a:xfrm flipV="1">
                <a:off x="4398" y="261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863" name="Line 197"/>
              <p:cNvSpPr>
                <a:spLocks noChangeShapeType="1"/>
              </p:cNvSpPr>
              <p:nvPr/>
            </p:nvSpPr>
            <p:spPr bwMode="auto">
              <a:xfrm>
                <a:off x="4398" y="2810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4844" name="Text Box 198"/>
            <p:cNvSpPr txBox="1">
              <a:spLocks noChangeArrowheads="1"/>
            </p:cNvSpPr>
            <p:nvPr/>
          </p:nvSpPr>
          <p:spPr bwMode="auto">
            <a:xfrm>
              <a:off x="4286" y="890"/>
              <a:ext cx="272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12</a:t>
              </a:r>
            </a:p>
          </p:txBody>
        </p:sp>
        <p:sp>
          <p:nvSpPr>
            <p:cNvPr id="74845" name="Text Box 199"/>
            <p:cNvSpPr txBox="1">
              <a:spLocks noChangeArrowheads="1"/>
            </p:cNvSpPr>
            <p:nvPr/>
          </p:nvSpPr>
          <p:spPr bwMode="auto">
            <a:xfrm>
              <a:off x="3420" y="890"/>
              <a:ext cx="181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9</a:t>
              </a:r>
            </a:p>
          </p:txBody>
        </p:sp>
        <p:sp>
          <p:nvSpPr>
            <p:cNvPr id="74846" name="Text Box 200"/>
            <p:cNvSpPr txBox="1">
              <a:spLocks noChangeArrowheads="1"/>
            </p:cNvSpPr>
            <p:nvPr/>
          </p:nvSpPr>
          <p:spPr bwMode="auto">
            <a:xfrm>
              <a:off x="3131" y="890"/>
              <a:ext cx="181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8</a:t>
              </a:r>
            </a:p>
          </p:txBody>
        </p:sp>
        <p:sp>
          <p:nvSpPr>
            <p:cNvPr id="74847" name="Text Box 201"/>
            <p:cNvSpPr txBox="1">
              <a:spLocks noChangeArrowheads="1"/>
            </p:cNvSpPr>
            <p:nvPr/>
          </p:nvSpPr>
          <p:spPr bwMode="auto">
            <a:xfrm>
              <a:off x="3708" y="890"/>
              <a:ext cx="261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10</a:t>
              </a:r>
            </a:p>
          </p:txBody>
        </p:sp>
        <p:sp>
          <p:nvSpPr>
            <p:cNvPr id="74848" name="Text Box 202"/>
            <p:cNvSpPr txBox="1">
              <a:spLocks noChangeArrowheads="1"/>
            </p:cNvSpPr>
            <p:nvPr/>
          </p:nvSpPr>
          <p:spPr bwMode="auto">
            <a:xfrm>
              <a:off x="3997" y="890"/>
              <a:ext cx="289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11</a:t>
              </a:r>
            </a:p>
          </p:txBody>
        </p:sp>
        <p:sp>
          <p:nvSpPr>
            <p:cNvPr id="74849" name="Line 203"/>
            <p:cNvSpPr>
              <a:spLocks noChangeShapeType="1"/>
            </p:cNvSpPr>
            <p:nvPr/>
          </p:nvSpPr>
          <p:spPr bwMode="auto">
            <a:xfrm>
              <a:off x="2953" y="2379"/>
              <a:ext cx="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850" name="Line 204"/>
            <p:cNvSpPr>
              <a:spLocks noChangeShapeType="1"/>
            </p:cNvSpPr>
            <p:nvPr/>
          </p:nvSpPr>
          <p:spPr bwMode="auto">
            <a:xfrm>
              <a:off x="2935" y="2807"/>
              <a:ext cx="3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851" name="Line 205"/>
            <p:cNvSpPr>
              <a:spLocks noChangeShapeType="1"/>
            </p:cNvSpPr>
            <p:nvPr/>
          </p:nvSpPr>
          <p:spPr bwMode="auto">
            <a:xfrm>
              <a:off x="2954" y="3098"/>
              <a:ext cx="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852" name="Line 206"/>
            <p:cNvSpPr>
              <a:spLocks noChangeShapeType="1"/>
            </p:cNvSpPr>
            <p:nvPr/>
          </p:nvSpPr>
          <p:spPr bwMode="auto">
            <a:xfrm>
              <a:off x="3255" y="2807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853" name="Line 207"/>
            <p:cNvSpPr>
              <a:spLocks noChangeShapeType="1"/>
            </p:cNvSpPr>
            <p:nvPr/>
          </p:nvSpPr>
          <p:spPr bwMode="auto">
            <a:xfrm>
              <a:off x="3246" y="3099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854" name="Line 208"/>
            <p:cNvSpPr>
              <a:spLocks noChangeShapeType="1"/>
            </p:cNvSpPr>
            <p:nvPr/>
          </p:nvSpPr>
          <p:spPr bwMode="auto">
            <a:xfrm>
              <a:off x="3538" y="2187"/>
              <a:ext cx="2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855" name="Line 209"/>
            <p:cNvSpPr>
              <a:spLocks noChangeShapeType="1"/>
            </p:cNvSpPr>
            <p:nvPr/>
          </p:nvSpPr>
          <p:spPr bwMode="auto">
            <a:xfrm>
              <a:off x="3538" y="2807"/>
              <a:ext cx="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856" name="Line 210"/>
            <p:cNvSpPr>
              <a:spLocks noChangeShapeType="1"/>
            </p:cNvSpPr>
            <p:nvPr/>
          </p:nvSpPr>
          <p:spPr bwMode="auto">
            <a:xfrm>
              <a:off x="3529" y="3099"/>
              <a:ext cx="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857" name="Line 211"/>
            <p:cNvSpPr>
              <a:spLocks noChangeShapeType="1"/>
            </p:cNvSpPr>
            <p:nvPr/>
          </p:nvSpPr>
          <p:spPr bwMode="auto">
            <a:xfrm>
              <a:off x="3822" y="3098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858" name="Line 212"/>
            <p:cNvSpPr>
              <a:spLocks noChangeShapeType="1"/>
            </p:cNvSpPr>
            <p:nvPr/>
          </p:nvSpPr>
          <p:spPr bwMode="auto">
            <a:xfrm>
              <a:off x="4096" y="2386"/>
              <a:ext cx="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859" name="Line 213"/>
            <p:cNvSpPr>
              <a:spLocks noChangeShapeType="1"/>
            </p:cNvSpPr>
            <p:nvPr/>
          </p:nvSpPr>
          <p:spPr bwMode="auto">
            <a:xfrm>
              <a:off x="4114" y="2615"/>
              <a:ext cx="2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860" name="Line 214"/>
            <p:cNvSpPr>
              <a:spLocks noChangeShapeType="1"/>
            </p:cNvSpPr>
            <p:nvPr/>
          </p:nvSpPr>
          <p:spPr bwMode="auto">
            <a:xfrm>
              <a:off x="4114" y="3099"/>
              <a:ext cx="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861" name="Text Box 215"/>
            <p:cNvSpPr txBox="1">
              <a:spLocks noChangeArrowheads="1"/>
            </p:cNvSpPr>
            <p:nvPr/>
          </p:nvSpPr>
          <p:spPr bwMode="auto">
            <a:xfrm>
              <a:off x="4328" y="3549"/>
              <a:ext cx="38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110</a:t>
              </a:r>
              <a:endParaRPr lang="en-US"/>
            </a:p>
          </p:txBody>
        </p:sp>
      </p:grpSp>
      <p:sp>
        <p:nvSpPr>
          <p:cNvPr id="381144" name="AutoShape 216"/>
          <p:cNvSpPr>
            <a:spLocks noChangeArrowheads="1"/>
          </p:cNvSpPr>
          <p:nvPr/>
        </p:nvSpPr>
        <p:spPr bwMode="auto">
          <a:xfrm>
            <a:off x="7345363" y="3714750"/>
            <a:ext cx="1581150" cy="1495425"/>
          </a:xfrm>
          <a:prstGeom prst="wedgeRoundRectCallout">
            <a:avLst>
              <a:gd name="adj1" fmla="val -61648"/>
              <a:gd name="adj2" fmla="val -3078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Note: </a:t>
            </a:r>
            <a:r>
              <a:rPr lang="en-US" b="1">
                <a:solidFill>
                  <a:srgbClr val="009900"/>
                </a:solidFill>
              </a:rPr>
              <a:t>Some waveforms are no more symmetrical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8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8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8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8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8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8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8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8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8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8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8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8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81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81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8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8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8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8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8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8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8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38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/>
      <p:bldP spid="380933" grpId="0"/>
      <p:bldP spid="380934" grpId="0"/>
      <p:bldP spid="380935" grpId="0"/>
      <p:bldP spid="380936" grpId="0"/>
      <p:bldP spid="380937" grpId="0"/>
      <p:bldP spid="381038" grpId="0" animBg="1"/>
      <p:bldP spid="381040" grpId="0" animBg="1"/>
      <p:bldP spid="381049" grpId="0" animBg="1"/>
      <p:bldP spid="381053" grpId="0" animBg="1"/>
      <p:bldP spid="381055" grpId="0"/>
      <p:bldP spid="381056" grpId="0"/>
      <p:bldP spid="381057" grpId="0"/>
      <p:bldP spid="381058" grpId="0"/>
      <p:bldP spid="381059" grpId="0"/>
      <p:bldP spid="381060" grpId="0"/>
      <p:bldP spid="381061" grpId="0" animBg="1"/>
      <p:bldP spid="381062" grpId="0" animBg="1"/>
      <p:bldP spid="381063" grpId="0" animBg="1"/>
      <p:bldP spid="381064" grpId="0" animBg="1"/>
      <p:bldP spid="381065" grpId="0" animBg="1"/>
      <p:bldP spid="381066" grpId="0" animBg="1"/>
      <p:bldP spid="381067" grpId="0" animBg="1"/>
      <p:bldP spid="381068" grpId="0" animBg="1"/>
      <p:bldP spid="381069" grpId="0" animBg="1"/>
      <p:bldP spid="381070" grpId="0" animBg="1"/>
      <p:bldP spid="381071" grpId="0" animBg="1"/>
      <p:bldP spid="381072" grpId="0" animBg="1"/>
      <p:bldP spid="381073" grpId="0"/>
      <p:bldP spid="38114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06A14-1443-4719-964C-DEF7CD5D8AE3}" type="slidenum">
              <a:rPr lang="en-GB" smtClean="0"/>
              <a:pPr/>
              <a:t>51</a:t>
            </a:fld>
            <a:endParaRPr lang="en-GB" sz="1400" smtClean="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995363"/>
            <a:ext cx="7772400" cy="568325"/>
          </a:xfrm>
        </p:spPr>
        <p:txBody>
          <a:bodyPr/>
          <a:lstStyle/>
          <a:p>
            <a:pPr algn="ctr" eaLnBrk="1" hangingPunct="1"/>
            <a:r>
              <a:rPr lang="en-GB" sz="2400" b="1" smtClean="0">
                <a:solidFill>
                  <a:srgbClr val="786DCB"/>
                </a:solidFill>
              </a:rPr>
              <a:t>Draw a state diagram for MOD-7 counter.</a:t>
            </a: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631825" y="49450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/>
          </a:p>
        </p:txBody>
      </p:sp>
      <p:grpSp>
        <p:nvGrpSpPr>
          <p:cNvPr id="75782" name="Group 43"/>
          <p:cNvGrpSpPr>
            <a:grpSpLocks/>
          </p:cNvGrpSpPr>
          <p:nvPr/>
        </p:nvGrpSpPr>
        <p:grpSpPr bwMode="auto">
          <a:xfrm>
            <a:off x="954088" y="944563"/>
            <a:ext cx="652462" cy="657225"/>
            <a:chOff x="1020" y="1344"/>
            <a:chExt cx="411" cy="414"/>
          </a:xfrm>
        </p:grpSpPr>
        <p:sp>
          <p:nvSpPr>
            <p:cNvPr id="75784" name="Rectangle 44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5" name="AutoShape 45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6" name="Line 46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5783" name="Text Box 47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59B549-BE42-434E-840B-B44633BBDE1F}" type="slidenum">
              <a:rPr lang="en-GB" smtClean="0"/>
              <a:pPr/>
              <a:t>52</a:t>
            </a:fld>
            <a:endParaRPr lang="en-GB" sz="1400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25525"/>
            <a:ext cx="7772400" cy="466725"/>
          </a:xfrm>
        </p:spPr>
        <p:txBody>
          <a:bodyPr/>
          <a:lstStyle/>
          <a:p>
            <a:pPr algn="ctr" eaLnBrk="1" hangingPunct="1"/>
            <a:r>
              <a:rPr lang="en-GB" sz="2800" b="1" smtClean="0">
                <a:solidFill>
                  <a:srgbClr val="786DCB"/>
                </a:solidFill>
              </a:rPr>
              <a:t>Draw a state diagram for MOD-7 counter.</a:t>
            </a:r>
          </a:p>
        </p:txBody>
      </p:sp>
      <p:grpSp>
        <p:nvGrpSpPr>
          <p:cNvPr id="76805" name="Group 5"/>
          <p:cNvGrpSpPr>
            <a:grpSpLocks/>
          </p:cNvGrpSpPr>
          <p:nvPr/>
        </p:nvGrpSpPr>
        <p:grpSpPr bwMode="auto">
          <a:xfrm>
            <a:off x="3879850" y="2024063"/>
            <a:ext cx="776288" cy="655637"/>
            <a:chOff x="2640" y="1056"/>
            <a:chExt cx="628" cy="576"/>
          </a:xfrm>
        </p:grpSpPr>
        <p:sp>
          <p:nvSpPr>
            <p:cNvPr id="76830" name="Oval 6"/>
            <p:cNvSpPr>
              <a:spLocks noChangeArrowheads="1"/>
            </p:cNvSpPr>
            <p:nvPr/>
          </p:nvSpPr>
          <p:spPr bwMode="auto">
            <a:xfrm>
              <a:off x="2640" y="105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1" name="Text Box 7"/>
            <p:cNvSpPr txBox="1">
              <a:spLocks noChangeArrowheads="1"/>
            </p:cNvSpPr>
            <p:nvPr/>
          </p:nvSpPr>
          <p:spPr bwMode="auto">
            <a:xfrm>
              <a:off x="2688" y="1152"/>
              <a:ext cx="580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800"/>
                <a:t>000</a:t>
              </a:r>
            </a:p>
          </p:txBody>
        </p:sp>
      </p:grpSp>
      <p:sp>
        <p:nvSpPr>
          <p:cNvPr id="76806" name="Oval 8"/>
          <p:cNvSpPr>
            <a:spLocks noChangeArrowheads="1"/>
          </p:cNvSpPr>
          <p:nvPr/>
        </p:nvSpPr>
        <p:spPr bwMode="auto">
          <a:xfrm>
            <a:off x="5006975" y="2570163"/>
            <a:ext cx="712788" cy="655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Text Box 9"/>
          <p:cNvSpPr txBox="1">
            <a:spLocks noChangeArrowheads="1"/>
          </p:cNvSpPr>
          <p:nvPr/>
        </p:nvSpPr>
        <p:spPr bwMode="auto">
          <a:xfrm>
            <a:off x="5137150" y="26924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400"/>
              <a:t>001</a:t>
            </a:r>
          </a:p>
        </p:txBody>
      </p:sp>
      <p:sp>
        <p:nvSpPr>
          <p:cNvPr id="76808" name="Oval 10"/>
          <p:cNvSpPr>
            <a:spLocks noChangeArrowheads="1"/>
          </p:cNvSpPr>
          <p:nvPr/>
        </p:nvSpPr>
        <p:spPr bwMode="auto">
          <a:xfrm>
            <a:off x="5422900" y="3389313"/>
            <a:ext cx="712788" cy="655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Text Box 11"/>
          <p:cNvSpPr txBox="1">
            <a:spLocks noChangeArrowheads="1"/>
          </p:cNvSpPr>
          <p:nvPr/>
        </p:nvSpPr>
        <p:spPr bwMode="auto">
          <a:xfrm>
            <a:off x="5518150" y="35306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400"/>
              <a:t>010</a:t>
            </a:r>
          </a:p>
        </p:txBody>
      </p:sp>
      <p:grpSp>
        <p:nvGrpSpPr>
          <p:cNvPr id="76810" name="Group 12"/>
          <p:cNvGrpSpPr>
            <a:grpSpLocks/>
          </p:cNvGrpSpPr>
          <p:nvPr/>
        </p:nvGrpSpPr>
        <p:grpSpPr bwMode="auto">
          <a:xfrm>
            <a:off x="3689350" y="4699000"/>
            <a:ext cx="782638" cy="655638"/>
            <a:chOff x="2736" y="3472"/>
            <a:chExt cx="493" cy="413"/>
          </a:xfrm>
        </p:grpSpPr>
        <p:sp>
          <p:nvSpPr>
            <p:cNvPr id="76828" name="Oval 13"/>
            <p:cNvSpPr>
              <a:spLocks noChangeArrowheads="1"/>
            </p:cNvSpPr>
            <p:nvPr/>
          </p:nvSpPr>
          <p:spPr bwMode="auto">
            <a:xfrm>
              <a:off x="2744" y="3472"/>
              <a:ext cx="448" cy="4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9" name="Text Box 14"/>
            <p:cNvSpPr txBox="1">
              <a:spLocks noChangeArrowheads="1"/>
            </p:cNvSpPr>
            <p:nvPr/>
          </p:nvSpPr>
          <p:spPr bwMode="auto">
            <a:xfrm>
              <a:off x="2736" y="3552"/>
              <a:ext cx="4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400"/>
                <a:t>100</a:t>
              </a:r>
            </a:p>
          </p:txBody>
        </p:sp>
      </p:grpSp>
      <p:grpSp>
        <p:nvGrpSpPr>
          <p:cNvPr id="76811" name="Group 15"/>
          <p:cNvGrpSpPr>
            <a:grpSpLocks/>
          </p:cNvGrpSpPr>
          <p:nvPr/>
        </p:nvGrpSpPr>
        <p:grpSpPr bwMode="auto">
          <a:xfrm>
            <a:off x="2692400" y="4154488"/>
            <a:ext cx="777875" cy="654050"/>
            <a:chOff x="1680" y="2928"/>
            <a:chExt cx="629" cy="576"/>
          </a:xfrm>
        </p:grpSpPr>
        <p:sp>
          <p:nvSpPr>
            <p:cNvPr id="76826" name="Oval 16"/>
            <p:cNvSpPr>
              <a:spLocks noChangeArrowheads="1"/>
            </p:cNvSpPr>
            <p:nvPr/>
          </p:nvSpPr>
          <p:spPr bwMode="auto">
            <a:xfrm>
              <a:off x="1680" y="292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7" name="Text Box 17"/>
            <p:cNvSpPr txBox="1">
              <a:spLocks noChangeArrowheads="1"/>
            </p:cNvSpPr>
            <p:nvPr/>
          </p:nvSpPr>
          <p:spPr bwMode="auto">
            <a:xfrm>
              <a:off x="1729" y="3025"/>
              <a:ext cx="580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800"/>
                <a:t>101</a:t>
              </a:r>
            </a:p>
          </p:txBody>
        </p:sp>
      </p:grpSp>
      <p:grpSp>
        <p:nvGrpSpPr>
          <p:cNvPr id="76812" name="Group 18"/>
          <p:cNvGrpSpPr>
            <a:grpSpLocks/>
          </p:cNvGrpSpPr>
          <p:nvPr/>
        </p:nvGrpSpPr>
        <p:grpSpPr bwMode="auto">
          <a:xfrm>
            <a:off x="4889500" y="4318000"/>
            <a:ext cx="776288" cy="654050"/>
            <a:chOff x="3456" y="3072"/>
            <a:chExt cx="628" cy="576"/>
          </a:xfrm>
        </p:grpSpPr>
        <p:sp>
          <p:nvSpPr>
            <p:cNvPr id="76824" name="Oval 19"/>
            <p:cNvSpPr>
              <a:spLocks noChangeArrowheads="1"/>
            </p:cNvSpPr>
            <p:nvPr/>
          </p:nvSpPr>
          <p:spPr bwMode="auto">
            <a:xfrm>
              <a:off x="3456" y="3072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5" name="Text Box 20"/>
            <p:cNvSpPr txBox="1">
              <a:spLocks noChangeArrowheads="1"/>
            </p:cNvSpPr>
            <p:nvPr/>
          </p:nvSpPr>
          <p:spPr bwMode="auto">
            <a:xfrm>
              <a:off x="3504" y="3170"/>
              <a:ext cx="580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800"/>
                <a:t>011</a:t>
              </a:r>
            </a:p>
          </p:txBody>
        </p:sp>
      </p:grpSp>
      <p:sp>
        <p:nvSpPr>
          <p:cNvPr id="76813" name="Oval 21"/>
          <p:cNvSpPr>
            <a:spLocks noChangeArrowheads="1"/>
          </p:cNvSpPr>
          <p:nvPr/>
        </p:nvSpPr>
        <p:spPr bwMode="auto">
          <a:xfrm>
            <a:off x="2655888" y="2911475"/>
            <a:ext cx="712787" cy="654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Text Box 22"/>
          <p:cNvSpPr txBox="1">
            <a:spLocks noChangeArrowheads="1"/>
          </p:cNvSpPr>
          <p:nvPr/>
        </p:nvSpPr>
        <p:spPr bwMode="auto">
          <a:xfrm>
            <a:off x="2627313" y="2992438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/>
              <a:t>110</a:t>
            </a:r>
          </a:p>
        </p:txBody>
      </p:sp>
      <p:sp>
        <p:nvSpPr>
          <p:cNvPr id="76815" name="Line 26"/>
          <p:cNvSpPr>
            <a:spLocks noChangeShapeType="1"/>
          </p:cNvSpPr>
          <p:nvPr/>
        </p:nvSpPr>
        <p:spPr bwMode="auto">
          <a:xfrm>
            <a:off x="4592638" y="2406650"/>
            <a:ext cx="593725" cy="219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6816" name="Line 27"/>
          <p:cNvSpPr>
            <a:spLocks noChangeShapeType="1"/>
          </p:cNvSpPr>
          <p:nvPr/>
        </p:nvSpPr>
        <p:spPr bwMode="auto">
          <a:xfrm>
            <a:off x="5661025" y="3116263"/>
            <a:ext cx="58738" cy="27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6817" name="Line 28"/>
          <p:cNvSpPr>
            <a:spLocks noChangeShapeType="1"/>
          </p:cNvSpPr>
          <p:nvPr/>
        </p:nvSpPr>
        <p:spPr bwMode="auto">
          <a:xfrm flipH="1">
            <a:off x="5422900" y="4044950"/>
            <a:ext cx="296863" cy="327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6818" name="Line 29"/>
          <p:cNvSpPr>
            <a:spLocks noChangeShapeType="1"/>
          </p:cNvSpPr>
          <p:nvPr/>
        </p:nvSpPr>
        <p:spPr bwMode="auto">
          <a:xfrm flipH="1">
            <a:off x="4413250" y="4864100"/>
            <a:ext cx="534988" cy="163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6819" name="Line 30"/>
          <p:cNvSpPr>
            <a:spLocks noChangeShapeType="1"/>
          </p:cNvSpPr>
          <p:nvPr/>
        </p:nvSpPr>
        <p:spPr bwMode="auto">
          <a:xfrm flipH="1" flipV="1">
            <a:off x="3286125" y="4699000"/>
            <a:ext cx="415925" cy="27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6820" name="Line 31"/>
          <p:cNvSpPr>
            <a:spLocks noChangeShapeType="1"/>
          </p:cNvSpPr>
          <p:nvPr/>
        </p:nvSpPr>
        <p:spPr bwMode="auto">
          <a:xfrm flipV="1">
            <a:off x="2870200" y="3592513"/>
            <a:ext cx="142875" cy="615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6821" name="Text Box 32"/>
          <p:cNvSpPr txBox="1">
            <a:spLocks noChangeArrowheads="1"/>
          </p:cNvSpPr>
          <p:nvPr/>
        </p:nvSpPr>
        <p:spPr bwMode="auto">
          <a:xfrm>
            <a:off x="4651375" y="20066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400" b="1">
                <a:solidFill>
                  <a:srgbClr val="980000"/>
                </a:solidFill>
              </a:rPr>
              <a:t>CBA</a:t>
            </a:r>
          </a:p>
        </p:txBody>
      </p:sp>
      <p:sp>
        <p:nvSpPr>
          <p:cNvPr id="76822" name="Line 33"/>
          <p:cNvSpPr>
            <a:spLocks noChangeShapeType="1"/>
          </p:cNvSpPr>
          <p:nvPr/>
        </p:nvSpPr>
        <p:spPr bwMode="auto">
          <a:xfrm flipV="1">
            <a:off x="3354388" y="2506663"/>
            <a:ext cx="515937" cy="490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6823" name="Text Box 38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317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445FAE-B3C6-4B62-A495-DCB4C3DFF94F}" type="slidenum">
              <a:rPr lang="en-GB" smtClean="0"/>
              <a:pPr/>
              <a:t>53</a:t>
            </a:fld>
            <a:endParaRPr lang="en-GB" sz="1400" smtClean="0"/>
          </a:p>
        </p:txBody>
      </p:sp>
      <p:sp>
        <p:nvSpPr>
          <p:cNvPr id="3175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4188" y="979488"/>
            <a:ext cx="6161087" cy="587375"/>
          </a:xfrm>
        </p:spPr>
        <p:txBody>
          <a:bodyPr/>
          <a:lstStyle/>
          <a:p>
            <a:pPr eaLnBrk="1" hangingPunct="1"/>
            <a:r>
              <a:rPr lang="en-GB" sz="2800" smtClean="0">
                <a:solidFill>
                  <a:srgbClr val="786DCB"/>
                </a:solidFill>
              </a:rPr>
              <a:t>What is the MOD number of the counter?</a:t>
            </a:r>
            <a:endParaRPr lang="en-US" sz="2800" smtClean="0">
              <a:solidFill>
                <a:srgbClr val="786DCB"/>
              </a:solidFill>
            </a:endParaRPr>
          </a:p>
        </p:txBody>
      </p:sp>
      <p:grpSp>
        <p:nvGrpSpPr>
          <p:cNvPr id="31753" name="Group 89"/>
          <p:cNvGrpSpPr>
            <a:grpSpLocks/>
          </p:cNvGrpSpPr>
          <p:nvPr/>
        </p:nvGrpSpPr>
        <p:grpSpPr bwMode="auto">
          <a:xfrm>
            <a:off x="692150" y="917575"/>
            <a:ext cx="652463" cy="657225"/>
            <a:chOff x="1020" y="1344"/>
            <a:chExt cx="411" cy="414"/>
          </a:xfrm>
        </p:grpSpPr>
        <p:sp>
          <p:nvSpPr>
            <p:cNvPr id="31838" name="Rectangle 90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9" name="AutoShape 91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0" name="Line 92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1754" name="Group 196"/>
          <p:cNvGrpSpPr>
            <a:grpSpLocks/>
          </p:cNvGrpSpPr>
          <p:nvPr/>
        </p:nvGrpSpPr>
        <p:grpSpPr bwMode="auto">
          <a:xfrm>
            <a:off x="1576388" y="2168525"/>
            <a:ext cx="6958012" cy="3114675"/>
            <a:chOff x="737" y="1586"/>
            <a:chExt cx="4383" cy="1962"/>
          </a:xfrm>
        </p:grpSpPr>
        <p:grpSp>
          <p:nvGrpSpPr>
            <p:cNvPr id="31756" name="Group 106"/>
            <p:cNvGrpSpPr>
              <a:grpSpLocks/>
            </p:cNvGrpSpPr>
            <p:nvPr/>
          </p:nvGrpSpPr>
          <p:grpSpPr bwMode="auto">
            <a:xfrm>
              <a:off x="4621" y="1898"/>
              <a:ext cx="441" cy="134"/>
              <a:chOff x="4840" y="2328"/>
              <a:chExt cx="441" cy="134"/>
            </a:xfrm>
          </p:grpSpPr>
          <p:sp>
            <p:nvSpPr>
              <p:cNvPr id="31829" name="Line 107"/>
              <p:cNvSpPr>
                <a:spLocks noChangeShapeType="1"/>
              </p:cNvSpPr>
              <p:nvPr/>
            </p:nvSpPr>
            <p:spPr bwMode="auto">
              <a:xfrm>
                <a:off x="4840" y="246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830" name="Line 108"/>
              <p:cNvSpPr>
                <a:spLocks noChangeShapeType="1"/>
              </p:cNvSpPr>
              <p:nvPr/>
            </p:nvSpPr>
            <p:spPr bwMode="auto">
              <a:xfrm flipV="1">
                <a:off x="4928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831" name="Line 109"/>
              <p:cNvSpPr>
                <a:spLocks noChangeShapeType="1"/>
              </p:cNvSpPr>
              <p:nvPr/>
            </p:nvSpPr>
            <p:spPr bwMode="auto">
              <a:xfrm>
                <a:off x="4928" y="2328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832" name="Line 110"/>
              <p:cNvSpPr>
                <a:spLocks noChangeShapeType="1"/>
              </p:cNvSpPr>
              <p:nvPr/>
            </p:nvSpPr>
            <p:spPr bwMode="auto">
              <a:xfrm>
                <a:off x="5016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833" name="Line 111"/>
              <p:cNvSpPr>
                <a:spLocks noChangeShapeType="1"/>
              </p:cNvSpPr>
              <p:nvPr/>
            </p:nvSpPr>
            <p:spPr bwMode="auto">
              <a:xfrm>
                <a:off x="5016" y="2462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834" name="Line 112"/>
              <p:cNvSpPr>
                <a:spLocks noChangeShapeType="1"/>
              </p:cNvSpPr>
              <p:nvPr/>
            </p:nvSpPr>
            <p:spPr bwMode="auto">
              <a:xfrm flipV="1">
                <a:off x="5105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835" name="Line 113"/>
              <p:cNvSpPr>
                <a:spLocks noChangeShapeType="1"/>
              </p:cNvSpPr>
              <p:nvPr/>
            </p:nvSpPr>
            <p:spPr bwMode="auto">
              <a:xfrm>
                <a:off x="5105" y="2328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836" name="Line 114"/>
              <p:cNvSpPr>
                <a:spLocks noChangeShapeType="1"/>
              </p:cNvSpPr>
              <p:nvPr/>
            </p:nvSpPr>
            <p:spPr bwMode="auto">
              <a:xfrm>
                <a:off x="5193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837" name="Line 115"/>
              <p:cNvSpPr>
                <a:spLocks noChangeShapeType="1"/>
              </p:cNvSpPr>
              <p:nvPr/>
            </p:nvSpPr>
            <p:spPr bwMode="auto">
              <a:xfrm>
                <a:off x="5193" y="246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757" name="Line 116"/>
            <p:cNvSpPr>
              <a:spLocks noChangeShapeType="1"/>
            </p:cNvSpPr>
            <p:nvPr/>
          </p:nvSpPr>
          <p:spPr bwMode="auto">
            <a:xfrm>
              <a:off x="1973" y="2522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58" name="Line 117"/>
            <p:cNvSpPr>
              <a:spLocks noChangeShapeType="1"/>
            </p:cNvSpPr>
            <p:nvPr/>
          </p:nvSpPr>
          <p:spPr bwMode="auto">
            <a:xfrm>
              <a:off x="1973" y="2745"/>
              <a:ext cx="1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59" name="Line 118"/>
            <p:cNvSpPr>
              <a:spLocks noChangeShapeType="1"/>
            </p:cNvSpPr>
            <p:nvPr/>
          </p:nvSpPr>
          <p:spPr bwMode="auto">
            <a:xfrm flipV="1">
              <a:off x="3959" y="2522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60" name="Line 119"/>
            <p:cNvSpPr>
              <a:spLocks noChangeShapeType="1"/>
            </p:cNvSpPr>
            <p:nvPr/>
          </p:nvSpPr>
          <p:spPr bwMode="auto">
            <a:xfrm>
              <a:off x="2944" y="2522"/>
              <a:ext cx="0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61" name="Line 120"/>
            <p:cNvSpPr>
              <a:spLocks noChangeShapeType="1"/>
            </p:cNvSpPr>
            <p:nvPr/>
          </p:nvSpPr>
          <p:spPr bwMode="auto">
            <a:xfrm flipH="1">
              <a:off x="1002" y="2745"/>
              <a:ext cx="9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762" name="Line 121"/>
            <p:cNvSpPr>
              <a:spLocks noChangeShapeType="1"/>
            </p:cNvSpPr>
            <p:nvPr/>
          </p:nvSpPr>
          <p:spPr bwMode="auto">
            <a:xfrm flipV="1">
              <a:off x="1002" y="2522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763" name="AutoShape 124"/>
            <p:cNvSpPr>
              <a:spLocks noChangeArrowheads="1"/>
            </p:cNvSpPr>
            <p:nvPr/>
          </p:nvSpPr>
          <p:spPr bwMode="auto">
            <a:xfrm>
              <a:off x="2326" y="3101"/>
              <a:ext cx="441" cy="312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Oval 125"/>
            <p:cNvSpPr>
              <a:spLocks noChangeArrowheads="1"/>
            </p:cNvSpPr>
            <p:nvPr/>
          </p:nvSpPr>
          <p:spPr bwMode="auto">
            <a:xfrm>
              <a:off x="2767" y="3191"/>
              <a:ext cx="88" cy="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126"/>
            <p:cNvSpPr>
              <a:spLocks noChangeShapeType="1"/>
            </p:cNvSpPr>
            <p:nvPr/>
          </p:nvSpPr>
          <p:spPr bwMode="auto">
            <a:xfrm>
              <a:off x="2855" y="3235"/>
              <a:ext cx="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66" name="Line 127"/>
            <p:cNvSpPr>
              <a:spLocks noChangeShapeType="1"/>
            </p:cNvSpPr>
            <p:nvPr/>
          </p:nvSpPr>
          <p:spPr bwMode="auto">
            <a:xfrm flipH="1">
              <a:off x="2017" y="3137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67" name="Line 128"/>
            <p:cNvSpPr>
              <a:spLocks noChangeShapeType="1"/>
            </p:cNvSpPr>
            <p:nvPr/>
          </p:nvSpPr>
          <p:spPr bwMode="auto">
            <a:xfrm flipH="1">
              <a:off x="2017" y="3262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68" name="Text Box 129"/>
            <p:cNvSpPr txBox="1">
              <a:spLocks noChangeArrowheads="1"/>
            </p:cNvSpPr>
            <p:nvPr/>
          </p:nvSpPr>
          <p:spPr bwMode="auto">
            <a:xfrm>
              <a:off x="1796" y="2958"/>
              <a:ext cx="2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C0B0A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31769" name="Text Box 130"/>
            <p:cNvSpPr txBox="1">
              <a:spLocks noChangeArrowheads="1"/>
            </p:cNvSpPr>
            <p:nvPr/>
          </p:nvSpPr>
          <p:spPr bwMode="auto">
            <a:xfrm>
              <a:off x="1796" y="3166"/>
              <a:ext cx="2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000">
                  <a:solidFill>
                    <a:srgbClr val="0C0B0A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31770" name="Line 131"/>
            <p:cNvSpPr>
              <a:spLocks noChangeShapeType="1"/>
            </p:cNvSpPr>
            <p:nvPr/>
          </p:nvSpPr>
          <p:spPr bwMode="auto">
            <a:xfrm flipH="1">
              <a:off x="2017" y="3378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71" name="Text Box 132"/>
            <p:cNvSpPr txBox="1">
              <a:spLocks noChangeArrowheads="1"/>
            </p:cNvSpPr>
            <p:nvPr/>
          </p:nvSpPr>
          <p:spPr bwMode="auto">
            <a:xfrm>
              <a:off x="1796" y="3298"/>
              <a:ext cx="2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C0B0A"/>
                  </a:solidFill>
                </a:rPr>
                <a:t>D</a:t>
              </a:r>
              <a:endParaRPr lang="en-US" sz="2000"/>
            </a:p>
          </p:txBody>
        </p:sp>
        <p:sp>
          <p:nvSpPr>
            <p:cNvPr id="31772" name="Text Box 133"/>
            <p:cNvSpPr txBox="1">
              <a:spLocks noChangeArrowheads="1"/>
            </p:cNvSpPr>
            <p:nvPr/>
          </p:nvSpPr>
          <p:spPr bwMode="auto">
            <a:xfrm>
              <a:off x="4577" y="1586"/>
              <a:ext cx="5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/>
                <a:t>30kHz</a:t>
              </a:r>
            </a:p>
          </p:txBody>
        </p:sp>
        <p:grpSp>
          <p:nvGrpSpPr>
            <p:cNvPr id="31773" name="Group 134"/>
            <p:cNvGrpSpPr>
              <a:grpSpLocks/>
            </p:cNvGrpSpPr>
            <p:nvPr/>
          </p:nvGrpSpPr>
          <p:grpSpPr bwMode="auto">
            <a:xfrm>
              <a:off x="737" y="1586"/>
              <a:ext cx="662" cy="936"/>
              <a:chOff x="956" y="2016"/>
              <a:chExt cx="662" cy="936"/>
            </a:xfrm>
          </p:grpSpPr>
          <p:grpSp>
            <p:nvGrpSpPr>
              <p:cNvPr id="31819" name="Group 135"/>
              <p:cNvGrpSpPr>
                <a:grpSpLocks/>
              </p:cNvGrpSpPr>
              <p:nvPr/>
            </p:nvGrpSpPr>
            <p:grpSpPr bwMode="auto">
              <a:xfrm>
                <a:off x="956" y="2016"/>
                <a:ext cx="662" cy="847"/>
                <a:chOff x="3072" y="1680"/>
                <a:chExt cx="720" cy="912"/>
              </a:xfrm>
            </p:grpSpPr>
            <p:sp>
              <p:nvSpPr>
                <p:cNvPr id="3182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27" name="Oval 137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28" name="AutoShape 138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820" name="Text Box 139"/>
              <p:cNvSpPr txBox="1">
                <a:spLocks noChangeArrowheads="1"/>
              </p:cNvSpPr>
              <p:nvPr/>
            </p:nvSpPr>
            <p:spPr bwMode="auto">
              <a:xfrm>
                <a:off x="1353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1821" name="Text Box 140"/>
              <p:cNvSpPr txBox="1">
                <a:spLocks noChangeArrowheads="1"/>
              </p:cNvSpPr>
              <p:nvPr/>
            </p:nvSpPr>
            <p:spPr bwMode="auto">
              <a:xfrm>
                <a:off x="1353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1822" name="Text Box 141"/>
              <p:cNvSpPr txBox="1">
                <a:spLocks noChangeArrowheads="1"/>
              </p:cNvSpPr>
              <p:nvPr/>
            </p:nvSpPr>
            <p:spPr bwMode="auto">
              <a:xfrm>
                <a:off x="956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31823" name="Text Box 142"/>
              <p:cNvSpPr txBox="1">
                <a:spLocks noChangeArrowheads="1"/>
              </p:cNvSpPr>
              <p:nvPr/>
            </p:nvSpPr>
            <p:spPr bwMode="auto">
              <a:xfrm>
                <a:off x="1089" y="2328"/>
                <a:ext cx="44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1824" name="Text Box 143"/>
              <p:cNvSpPr txBox="1">
                <a:spLocks noChangeArrowheads="1"/>
              </p:cNvSpPr>
              <p:nvPr/>
            </p:nvSpPr>
            <p:spPr bwMode="auto">
              <a:xfrm>
                <a:off x="1044" y="2685"/>
                <a:ext cx="39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1825" name="Oval 144"/>
              <p:cNvSpPr>
                <a:spLocks noChangeArrowheads="1"/>
              </p:cNvSpPr>
              <p:nvPr/>
            </p:nvSpPr>
            <p:spPr bwMode="auto">
              <a:xfrm>
                <a:off x="1177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1749" name="Object 145"/>
              <p:cNvGraphicFramePr>
                <a:graphicFrameLocks noChangeAspect="1"/>
              </p:cNvGraphicFramePr>
              <p:nvPr/>
            </p:nvGraphicFramePr>
            <p:xfrm>
              <a:off x="1008" y="2539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74" name="Equation" r:id="rId3" imgW="164880" imgH="203040" progId="Equation.3">
                      <p:embed/>
                    </p:oleObj>
                  </mc:Choice>
                  <mc:Fallback>
                    <p:oleObj name="Equation" r:id="rId3" imgW="164880" imgH="203040" progId="Equation.3">
                      <p:embed/>
                      <p:pic>
                        <p:nvPicPr>
                          <p:cNvPr id="0" name="Object 1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2539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774" name="Group 146"/>
            <p:cNvGrpSpPr>
              <a:grpSpLocks/>
            </p:cNvGrpSpPr>
            <p:nvPr/>
          </p:nvGrpSpPr>
          <p:grpSpPr bwMode="auto">
            <a:xfrm>
              <a:off x="1399" y="1586"/>
              <a:ext cx="971" cy="936"/>
              <a:chOff x="1618" y="2016"/>
              <a:chExt cx="971" cy="936"/>
            </a:xfrm>
          </p:grpSpPr>
          <p:grpSp>
            <p:nvGrpSpPr>
              <p:cNvPr id="31806" name="Group 147"/>
              <p:cNvGrpSpPr>
                <a:grpSpLocks/>
              </p:cNvGrpSpPr>
              <p:nvPr/>
            </p:nvGrpSpPr>
            <p:grpSpPr bwMode="auto">
              <a:xfrm>
                <a:off x="1927" y="2016"/>
                <a:ext cx="662" cy="847"/>
                <a:chOff x="3072" y="1680"/>
                <a:chExt cx="720" cy="912"/>
              </a:xfrm>
            </p:grpSpPr>
            <p:sp>
              <p:nvSpPr>
                <p:cNvPr id="31816" name="Rectangle 148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7" name="Oval 149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8" name="AutoShape 150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807" name="Text Box 151"/>
              <p:cNvSpPr txBox="1">
                <a:spLocks noChangeArrowheads="1"/>
              </p:cNvSpPr>
              <p:nvPr/>
            </p:nvSpPr>
            <p:spPr bwMode="auto">
              <a:xfrm>
                <a:off x="2324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1808" name="Text Box 152"/>
              <p:cNvSpPr txBox="1">
                <a:spLocks noChangeArrowheads="1"/>
              </p:cNvSpPr>
              <p:nvPr/>
            </p:nvSpPr>
            <p:spPr bwMode="auto">
              <a:xfrm>
                <a:off x="2324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1809" name="Text Box 153"/>
              <p:cNvSpPr txBox="1">
                <a:spLocks noChangeArrowheads="1"/>
              </p:cNvSpPr>
              <p:nvPr/>
            </p:nvSpPr>
            <p:spPr bwMode="auto">
              <a:xfrm>
                <a:off x="1927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31810" name="Text Box 154"/>
              <p:cNvSpPr txBox="1">
                <a:spLocks noChangeArrowheads="1"/>
              </p:cNvSpPr>
              <p:nvPr/>
            </p:nvSpPr>
            <p:spPr bwMode="auto">
              <a:xfrm>
                <a:off x="2059" y="2328"/>
                <a:ext cx="4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1811" name="Text Box 155"/>
              <p:cNvSpPr txBox="1">
                <a:spLocks noChangeArrowheads="1"/>
              </p:cNvSpPr>
              <p:nvPr/>
            </p:nvSpPr>
            <p:spPr bwMode="auto">
              <a:xfrm>
                <a:off x="2015" y="2685"/>
                <a:ext cx="3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1812" name="Oval 156"/>
              <p:cNvSpPr>
                <a:spLocks noChangeArrowheads="1"/>
              </p:cNvSpPr>
              <p:nvPr/>
            </p:nvSpPr>
            <p:spPr bwMode="auto">
              <a:xfrm>
                <a:off x="2148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3" name="Line 157"/>
              <p:cNvSpPr>
                <a:spLocks noChangeShapeType="1"/>
              </p:cNvSpPr>
              <p:nvPr/>
            </p:nvSpPr>
            <p:spPr bwMode="auto">
              <a:xfrm flipH="1">
                <a:off x="1751" y="2150"/>
                <a:ext cx="1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814" name="Line 158"/>
              <p:cNvSpPr>
                <a:spLocks noChangeShapeType="1"/>
              </p:cNvSpPr>
              <p:nvPr/>
            </p:nvSpPr>
            <p:spPr bwMode="auto">
              <a:xfrm>
                <a:off x="1751" y="215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815" name="Line 159"/>
              <p:cNvSpPr>
                <a:spLocks noChangeShapeType="1"/>
              </p:cNvSpPr>
              <p:nvPr/>
            </p:nvSpPr>
            <p:spPr bwMode="auto">
              <a:xfrm flipH="1">
                <a:off x="1618" y="2417"/>
                <a:ext cx="1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1748" name="Object 160"/>
              <p:cNvGraphicFramePr>
                <a:graphicFrameLocks noChangeAspect="1"/>
              </p:cNvGraphicFramePr>
              <p:nvPr/>
            </p:nvGraphicFramePr>
            <p:xfrm>
              <a:off x="1973" y="2563"/>
              <a:ext cx="143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75" name="Equation" r:id="rId5" imgW="152280" imgH="215640" progId="Equation.3">
                      <p:embed/>
                    </p:oleObj>
                  </mc:Choice>
                  <mc:Fallback>
                    <p:oleObj name="Equation" r:id="rId5" imgW="152280" imgH="215640" progId="Equation.3">
                      <p:embed/>
                      <p:pic>
                        <p:nvPicPr>
                          <p:cNvPr id="0" name="Object 1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2563"/>
                            <a:ext cx="143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775" name="Group 161"/>
            <p:cNvGrpSpPr>
              <a:grpSpLocks/>
            </p:cNvGrpSpPr>
            <p:nvPr/>
          </p:nvGrpSpPr>
          <p:grpSpPr bwMode="auto">
            <a:xfrm>
              <a:off x="2370" y="1586"/>
              <a:ext cx="971" cy="936"/>
              <a:chOff x="2589" y="2016"/>
              <a:chExt cx="971" cy="936"/>
            </a:xfrm>
          </p:grpSpPr>
          <p:sp>
            <p:nvSpPr>
              <p:cNvPr id="31794" name="Rectangle 162"/>
              <p:cNvSpPr>
                <a:spLocks noChangeArrowheads="1"/>
              </p:cNvSpPr>
              <p:nvPr/>
            </p:nvSpPr>
            <p:spPr bwMode="auto">
              <a:xfrm>
                <a:off x="2898" y="2016"/>
                <a:ext cx="574" cy="8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5" name="Oval 163"/>
              <p:cNvSpPr>
                <a:spLocks noChangeArrowheads="1"/>
              </p:cNvSpPr>
              <p:nvPr/>
            </p:nvSpPr>
            <p:spPr bwMode="auto">
              <a:xfrm>
                <a:off x="3472" y="237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6" name="AutoShape 164"/>
              <p:cNvSpPr>
                <a:spLocks noChangeArrowheads="1"/>
              </p:cNvSpPr>
              <p:nvPr/>
            </p:nvSpPr>
            <p:spPr bwMode="auto">
              <a:xfrm rot="-5514269">
                <a:off x="3383" y="2373"/>
                <a:ext cx="89" cy="8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7" name="Text Box 165"/>
              <p:cNvSpPr txBox="1">
                <a:spLocks noChangeArrowheads="1"/>
              </p:cNvSpPr>
              <p:nvPr/>
            </p:nvSpPr>
            <p:spPr bwMode="auto">
              <a:xfrm>
                <a:off x="3295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1798" name="Text Box 166"/>
              <p:cNvSpPr txBox="1">
                <a:spLocks noChangeArrowheads="1"/>
              </p:cNvSpPr>
              <p:nvPr/>
            </p:nvSpPr>
            <p:spPr bwMode="auto">
              <a:xfrm>
                <a:off x="3295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1799" name="Text Box 167"/>
              <p:cNvSpPr txBox="1">
                <a:spLocks noChangeArrowheads="1"/>
              </p:cNvSpPr>
              <p:nvPr/>
            </p:nvSpPr>
            <p:spPr bwMode="auto">
              <a:xfrm>
                <a:off x="2898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B</a:t>
                </a:r>
                <a:endParaRPr lang="en-US"/>
              </a:p>
            </p:txBody>
          </p:sp>
          <p:sp>
            <p:nvSpPr>
              <p:cNvPr id="31800" name="Line 168"/>
              <p:cNvSpPr>
                <a:spLocks noChangeShapeType="1"/>
              </p:cNvSpPr>
              <p:nvPr/>
            </p:nvSpPr>
            <p:spPr bwMode="auto">
              <a:xfrm flipH="1">
                <a:off x="2721" y="2150"/>
                <a:ext cx="1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801" name="Line 169"/>
              <p:cNvSpPr>
                <a:spLocks noChangeShapeType="1"/>
              </p:cNvSpPr>
              <p:nvPr/>
            </p:nvSpPr>
            <p:spPr bwMode="auto">
              <a:xfrm>
                <a:off x="2721" y="215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802" name="Line 170"/>
              <p:cNvSpPr>
                <a:spLocks noChangeShapeType="1"/>
              </p:cNvSpPr>
              <p:nvPr/>
            </p:nvSpPr>
            <p:spPr bwMode="auto">
              <a:xfrm flipH="1">
                <a:off x="2589" y="2417"/>
                <a:ext cx="1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803" name="Text Box 171"/>
              <p:cNvSpPr txBox="1">
                <a:spLocks noChangeArrowheads="1"/>
              </p:cNvSpPr>
              <p:nvPr/>
            </p:nvSpPr>
            <p:spPr bwMode="auto">
              <a:xfrm>
                <a:off x="3030" y="2328"/>
                <a:ext cx="4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1804" name="Text Box 172"/>
              <p:cNvSpPr txBox="1">
                <a:spLocks noChangeArrowheads="1"/>
              </p:cNvSpPr>
              <p:nvPr/>
            </p:nvSpPr>
            <p:spPr bwMode="auto">
              <a:xfrm>
                <a:off x="2986" y="2685"/>
                <a:ext cx="3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1805" name="Oval 173"/>
              <p:cNvSpPr>
                <a:spLocks noChangeArrowheads="1"/>
              </p:cNvSpPr>
              <p:nvPr/>
            </p:nvSpPr>
            <p:spPr bwMode="auto">
              <a:xfrm>
                <a:off x="3119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1747" name="Object 174"/>
              <p:cNvGraphicFramePr>
                <a:graphicFrameLocks noChangeAspect="1"/>
              </p:cNvGraphicFramePr>
              <p:nvPr/>
            </p:nvGraphicFramePr>
            <p:xfrm>
              <a:off x="2947" y="2568"/>
              <a:ext cx="14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76" name="Equation" r:id="rId7" imgW="152280" imgH="203040" progId="Equation.3">
                      <p:embed/>
                    </p:oleObj>
                  </mc:Choice>
                  <mc:Fallback>
                    <p:oleObj name="Equation" r:id="rId7" imgW="152280" imgH="203040" progId="Equation.3">
                      <p:embed/>
                      <p:pic>
                        <p:nvPicPr>
                          <p:cNvPr id="0" name="Object 1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7" y="2568"/>
                            <a:ext cx="14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776" name="Group 175"/>
            <p:cNvGrpSpPr>
              <a:grpSpLocks/>
            </p:cNvGrpSpPr>
            <p:nvPr/>
          </p:nvGrpSpPr>
          <p:grpSpPr bwMode="auto">
            <a:xfrm>
              <a:off x="3341" y="1586"/>
              <a:ext cx="1236" cy="936"/>
              <a:chOff x="3560" y="2016"/>
              <a:chExt cx="1236" cy="936"/>
            </a:xfrm>
          </p:grpSpPr>
          <p:sp>
            <p:nvSpPr>
              <p:cNvPr id="31779" name="Rectangle 176"/>
              <p:cNvSpPr>
                <a:spLocks noChangeArrowheads="1"/>
              </p:cNvSpPr>
              <p:nvPr/>
            </p:nvSpPr>
            <p:spPr bwMode="auto">
              <a:xfrm>
                <a:off x="3869" y="2016"/>
                <a:ext cx="574" cy="8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0" name="Oval 177"/>
              <p:cNvSpPr>
                <a:spLocks noChangeArrowheads="1"/>
              </p:cNvSpPr>
              <p:nvPr/>
            </p:nvSpPr>
            <p:spPr bwMode="auto">
              <a:xfrm>
                <a:off x="4443" y="237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1" name="AutoShape 178"/>
              <p:cNvSpPr>
                <a:spLocks noChangeArrowheads="1"/>
              </p:cNvSpPr>
              <p:nvPr/>
            </p:nvSpPr>
            <p:spPr bwMode="auto">
              <a:xfrm rot="-5514269">
                <a:off x="4354" y="2374"/>
                <a:ext cx="89" cy="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Text Box 179"/>
              <p:cNvSpPr txBox="1">
                <a:spLocks noChangeArrowheads="1"/>
              </p:cNvSpPr>
              <p:nvPr/>
            </p:nvSpPr>
            <p:spPr bwMode="auto">
              <a:xfrm>
                <a:off x="4266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1783" name="Text Box 180"/>
              <p:cNvSpPr txBox="1">
                <a:spLocks noChangeArrowheads="1"/>
              </p:cNvSpPr>
              <p:nvPr/>
            </p:nvSpPr>
            <p:spPr bwMode="auto">
              <a:xfrm>
                <a:off x="4266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1784" name="Text Box 181"/>
              <p:cNvSpPr txBox="1">
                <a:spLocks noChangeArrowheads="1"/>
              </p:cNvSpPr>
              <p:nvPr/>
            </p:nvSpPr>
            <p:spPr bwMode="auto">
              <a:xfrm>
                <a:off x="3869" y="2061"/>
                <a:ext cx="2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31785" name="Line 182"/>
              <p:cNvSpPr>
                <a:spLocks noChangeShapeType="1"/>
              </p:cNvSpPr>
              <p:nvPr/>
            </p:nvSpPr>
            <p:spPr bwMode="auto">
              <a:xfrm flipH="1">
                <a:off x="3692" y="2150"/>
                <a:ext cx="1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86" name="Line 183"/>
              <p:cNvSpPr>
                <a:spLocks noChangeShapeType="1"/>
              </p:cNvSpPr>
              <p:nvPr/>
            </p:nvSpPr>
            <p:spPr bwMode="auto">
              <a:xfrm>
                <a:off x="3692" y="215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87" name="Line 184"/>
              <p:cNvSpPr>
                <a:spLocks noChangeShapeType="1"/>
              </p:cNvSpPr>
              <p:nvPr/>
            </p:nvSpPr>
            <p:spPr bwMode="auto">
              <a:xfrm flipH="1">
                <a:off x="3560" y="2417"/>
                <a:ext cx="1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88" name="Line 185"/>
              <p:cNvSpPr>
                <a:spLocks noChangeShapeType="1"/>
              </p:cNvSpPr>
              <p:nvPr/>
            </p:nvSpPr>
            <p:spPr bwMode="auto">
              <a:xfrm>
                <a:off x="4443" y="2150"/>
                <a:ext cx="3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89" name="Line 186"/>
              <p:cNvSpPr>
                <a:spLocks noChangeShapeType="1"/>
              </p:cNvSpPr>
              <p:nvPr/>
            </p:nvSpPr>
            <p:spPr bwMode="auto">
              <a:xfrm>
                <a:off x="4443" y="2640"/>
                <a:ext cx="3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90" name="Line 187"/>
              <p:cNvSpPr>
                <a:spLocks noChangeShapeType="1"/>
              </p:cNvSpPr>
              <p:nvPr/>
            </p:nvSpPr>
            <p:spPr bwMode="auto">
              <a:xfrm>
                <a:off x="4531" y="2417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91" name="Text Box 188"/>
              <p:cNvSpPr txBox="1">
                <a:spLocks noChangeArrowheads="1"/>
              </p:cNvSpPr>
              <p:nvPr/>
            </p:nvSpPr>
            <p:spPr bwMode="auto">
              <a:xfrm>
                <a:off x="4001" y="2328"/>
                <a:ext cx="4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1792" name="Text Box 189"/>
              <p:cNvSpPr txBox="1">
                <a:spLocks noChangeArrowheads="1"/>
              </p:cNvSpPr>
              <p:nvPr/>
            </p:nvSpPr>
            <p:spPr bwMode="auto">
              <a:xfrm>
                <a:off x="3957" y="2685"/>
                <a:ext cx="3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1793" name="Oval 190"/>
              <p:cNvSpPr>
                <a:spLocks noChangeArrowheads="1"/>
              </p:cNvSpPr>
              <p:nvPr/>
            </p:nvSpPr>
            <p:spPr bwMode="auto">
              <a:xfrm>
                <a:off x="4134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1746" name="Object 191"/>
              <p:cNvGraphicFramePr>
                <a:graphicFrameLocks noChangeAspect="1"/>
              </p:cNvGraphicFramePr>
              <p:nvPr/>
            </p:nvGraphicFramePr>
            <p:xfrm>
              <a:off x="3917" y="2568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77" name="Equation" r:id="rId9" imgW="164880" imgH="203040" progId="Equation.3">
                      <p:embed/>
                    </p:oleObj>
                  </mc:Choice>
                  <mc:Fallback>
                    <p:oleObj name="Equation" r:id="rId9" imgW="164880" imgH="203040" progId="Equation.3">
                      <p:embed/>
                      <p:pic>
                        <p:nvPicPr>
                          <p:cNvPr id="0" name="Object 1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7" y="2568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777" name="Oval 193"/>
            <p:cNvSpPr>
              <a:spLocks noChangeArrowheads="1"/>
            </p:cNvSpPr>
            <p:nvPr/>
          </p:nvSpPr>
          <p:spPr bwMode="auto">
            <a:xfrm>
              <a:off x="1939" y="2713"/>
              <a:ext cx="57" cy="5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" name="Oval 194"/>
            <p:cNvSpPr>
              <a:spLocks noChangeArrowheads="1"/>
            </p:cNvSpPr>
            <p:nvPr/>
          </p:nvSpPr>
          <p:spPr bwMode="auto">
            <a:xfrm>
              <a:off x="2913" y="2720"/>
              <a:ext cx="57" cy="5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5" name="Text Box 195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327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D64AD7-A7BA-44AC-82A1-18AED2776DF0}" type="slidenum">
              <a:rPr lang="en-GB" smtClean="0"/>
              <a:pPr/>
              <a:t>54</a:t>
            </a:fld>
            <a:endParaRPr lang="en-GB" sz="1400" smtClean="0"/>
          </a:p>
        </p:txBody>
      </p:sp>
      <p:sp>
        <p:nvSpPr>
          <p:cNvPr id="327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1023938"/>
            <a:ext cx="6567488" cy="500062"/>
          </a:xfrm>
        </p:spPr>
        <p:txBody>
          <a:bodyPr/>
          <a:lstStyle/>
          <a:p>
            <a:pPr eaLnBrk="1" hangingPunct="1"/>
            <a:r>
              <a:rPr lang="en-GB" sz="2800" smtClean="0">
                <a:solidFill>
                  <a:srgbClr val="786DCB"/>
                </a:solidFill>
              </a:rPr>
              <a:t>What is the MOD number of the counter?</a:t>
            </a:r>
            <a:endParaRPr lang="en-US" sz="2800" smtClean="0">
              <a:solidFill>
                <a:srgbClr val="786DCB"/>
              </a:solidFill>
            </a:endParaRP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5143500" y="1604963"/>
            <a:ext cx="3201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>
                <a:solidFill>
                  <a:srgbClr val="CC3300"/>
                </a:solidFill>
              </a:rPr>
              <a:t>Count from 0 to 13</a:t>
            </a:r>
            <a:r>
              <a:rPr lang="en-US" sz="2400" b="1" baseline="-25000">
                <a:solidFill>
                  <a:srgbClr val="D80000"/>
                </a:solidFill>
              </a:rPr>
              <a:t>10</a:t>
            </a:r>
            <a:r>
              <a:rPr lang="en-GB" sz="280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1087438" y="1604963"/>
            <a:ext cx="394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>
                <a:solidFill>
                  <a:srgbClr val="CC3300"/>
                </a:solidFill>
              </a:rPr>
              <a:t>Hence a MOD 14 counter.</a:t>
            </a:r>
          </a:p>
        </p:txBody>
      </p:sp>
      <p:grpSp>
        <p:nvGrpSpPr>
          <p:cNvPr id="32779" name="Group 112"/>
          <p:cNvGrpSpPr>
            <a:grpSpLocks/>
          </p:cNvGrpSpPr>
          <p:nvPr/>
        </p:nvGrpSpPr>
        <p:grpSpPr bwMode="auto">
          <a:xfrm>
            <a:off x="1231900" y="2327275"/>
            <a:ext cx="6958013" cy="3055938"/>
            <a:chOff x="776" y="1466"/>
            <a:chExt cx="4383" cy="1925"/>
          </a:xfrm>
        </p:grpSpPr>
        <p:grpSp>
          <p:nvGrpSpPr>
            <p:cNvPr id="32783" name="Group 10"/>
            <p:cNvGrpSpPr>
              <a:grpSpLocks/>
            </p:cNvGrpSpPr>
            <p:nvPr/>
          </p:nvGrpSpPr>
          <p:grpSpPr bwMode="auto">
            <a:xfrm>
              <a:off x="4660" y="1778"/>
              <a:ext cx="441" cy="134"/>
              <a:chOff x="4840" y="2328"/>
              <a:chExt cx="441" cy="134"/>
            </a:xfrm>
          </p:grpSpPr>
          <p:sp>
            <p:nvSpPr>
              <p:cNvPr id="32856" name="Line 11"/>
              <p:cNvSpPr>
                <a:spLocks noChangeShapeType="1"/>
              </p:cNvSpPr>
              <p:nvPr/>
            </p:nvSpPr>
            <p:spPr bwMode="auto">
              <a:xfrm>
                <a:off x="4840" y="246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57" name="Line 12"/>
              <p:cNvSpPr>
                <a:spLocks noChangeShapeType="1"/>
              </p:cNvSpPr>
              <p:nvPr/>
            </p:nvSpPr>
            <p:spPr bwMode="auto">
              <a:xfrm flipV="1">
                <a:off x="4928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58" name="Line 13"/>
              <p:cNvSpPr>
                <a:spLocks noChangeShapeType="1"/>
              </p:cNvSpPr>
              <p:nvPr/>
            </p:nvSpPr>
            <p:spPr bwMode="auto">
              <a:xfrm>
                <a:off x="4928" y="2328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59" name="Line 14"/>
              <p:cNvSpPr>
                <a:spLocks noChangeShapeType="1"/>
              </p:cNvSpPr>
              <p:nvPr/>
            </p:nvSpPr>
            <p:spPr bwMode="auto">
              <a:xfrm>
                <a:off x="5016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60" name="Line 15"/>
              <p:cNvSpPr>
                <a:spLocks noChangeShapeType="1"/>
              </p:cNvSpPr>
              <p:nvPr/>
            </p:nvSpPr>
            <p:spPr bwMode="auto">
              <a:xfrm>
                <a:off x="5016" y="2462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61" name="Line 16"/>
              <p:cNvSpPr>
                <a:spLocks noChangeShapeType="1"/>
              </p:cNvSpPr>
              <p:nvPr/>
            </p:nvSpPr>
            <p:spPr bwMode="auto">
              <a:xfrm flipV="1">
                <a:off x="5105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62" name="Line 17"/>
              <p:cNvSpPr>
                <a:spLocks noChangeShapeType="1"/>
              </p:cNvSpPr>
              <p:nvPr/>
            </p:nvSpPr>
            <p:spPr bwMode="auto">
              <a:xfrm>
                <a:off x="5105" y="2328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63" name="Line 18"/>
              <p:cNvSpPr>
                <a:spLocks noChangeShapeType="1"/>
              </p:cNvSpPr>
              <p:nvPr/>
            </p:nvSpPr>
            <p:spPr bwMode="auto">
              <a:xfrm>
                <a:off x="5193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64" name="Line 19"/>
              <p:cNvSpPr>
                <a:spLocks noChangeShapeType="1"/>
              </p:cNvSpPr>
              <p:nvPr/>
            </p:nvSpPr>
            <p:spPr bwMode="auto">
              <a:xfrm>
                <a:off x="5193" y="246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2784" name="Line 20"/>
            <p:cNvSpPr>
              <a:spLocks noChangeShapeType="1"/>
            </p:cNvSpPr>
            <p:nvPr/>
          </p:nvSpPr>
          <p:spPr bwMode="auto">
            <a:xfrm>
              <a:off x="2012" y="2402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5" name="Line 21"/>
            <p:cNvSpPr>
              <a:spLocks noChangeShapeType="1"/>
            </p:cNvSpPr>
            <p:nvPr/>
          </p:nvSpPr>
          <p:spPr bwMode="auto">
            <a:xfrm>
              <a:off x="2012" y="2625"/>
              <a:ext cx="1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6" name="Line 22"/>
            <p:cNvSpPr>
              <a:spLocks noChangeShapeType="1"/>
            </p:cNvSpPr>
            <p:nvPr/>
          </p:nvSpPr>
          <p:spPr bwMode="auto">
            <a:xfrm flipV="1">
              <a:off x="3998" y="2402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7" name="Line 23"/>
            <p:cNvSpPr>
              <a:spLocks noChangeShapeType="1"/>
            </p:cNvSpPr>
            <p:nvPr/>
          </p:nvSpPr>
          <p:spPr bwMode="auto">
            <a:xfrm>
              <a:off x="2983" y="2402"/>
              <a:ext cx="0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8" name="Line 24"/>
            <p:cNvSpPr>
              <a:spLocks noChangeShapeType="1"/>
            </p:cNvSpPr>
            <p:nvPr/>
          </p:nvSpPr>
          <p:spPr bwMode="auto">
            <a:xfrm flipH="1">
              <a:off x="1041" y="2625"/>
              <a:ext cx="9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9" name="Line 25"/>
            <p:cNvSpPr>
              <a:spLocks noChangeShapeType="1"/>
            </p:cNvSpPr>
            <p:nvPr/>
          </p:nvSpPr>
          <p:spPr bwMode="auto">
            <a:xfrm flipV="1">
              <a:off x="1041" y="2402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90" name="AutoShape 29"/>
            <p:cNvSpPr>
              <a:spLocks noChangeArrowheads="1"/>
            </p:cNvSpPr>
            <p:nvPr/>
          </p:nvSpPr>
          <p:spPr bwMode="auto">
            <a:xfrm>
              <a:off x="2365" y="2981"/>
              <a:ext cx="441" cy="312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Oval 30"/>
            <p:cNvSpPr>
              <a:spLocks noChangeArrowheads="1"/>
            </p:cNvSpPr>
            <p:nvPr/>
          </p:nvSpPr>
          <p:spPr bwMode="auto">
            <a:xfrm>
              <a:off x="2806" y="3071"/>
              <a:ext cx="88" cy="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31"/>
            <p:cNvSpPr>
              <a:spLocks noChangeShapeType="1"/>
            </p:cNvSpPr>
            <p:nvPr/>
          </p:nvSpPr>
          <p:spPr bwMode="auto">
            <a:xfrm>
              <a:off x="2894" y="3115"/>
              <a:ext cx="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93" name="Line 32"/>
            <p:cNvSpPr>
              <a:spLocks noChangeShapeType="1"/>
            </p:cNvSpPr>
            <p:nvPr/>
          </p:nvSpPr>
          <p:spPr bwMode="auto">
            <a:xfrm flipH="1">
              <a:off x="2056" y="3026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94" name="Line 33"/>
            <p:cNvSpPr>
              <a:spLocks noChangeShapeType="1"/>
            </p:cNvSpPr>
            <p:nvPr/>
          </p:nvSpPr>
          <p:spPr bwMode="auto">
            <a:xfrm flipH="1">
              <a:off x="2056" y="3133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95" name="Text Box 34"/>
            <p:cNvSpPr txBox="1">
              <a:spLocks noChangeArrowheads="1"/>
            </p:cNvSpPr>
            <p:nvPr/>
          </p:nvSpPr>
          <p:spPr bwMode="auto">
            <a:xfrm>
              <a:off x="1835" y="287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0C0B0A"/>
                  </a:solidFill>
                </a:rPr>
                <a:t>B</a:t>
              </a:r>
              <a:endParaRPr lang="en-US" b="1"/>
            </a:p>
          </p:txBody>
        </p:sp>
        <p:sp>
          <p:nvSpPr>
            <p:cNvPr id="32796" name="Text Box 35"/>
            <p:cNvSpPr txBox="1">
              <a:spLocks noChangeArrowheads="1"/>
            </p:cNvSpPr>
            <p:nvPr/>
          </p:nvSpPr>
          <p:spPr bwMode="auto">
            <a:xfrm>
              <a:off x="1826" y="3044"/>
              <a:ext cx="26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rgbClr val="0C0B0A"/>
                  </a:solidFill>
                </a:rPr>
                <a:t>C</a:t>
              </a:r>
              <a:endParaRPr lang="en-US" b="1"/>
            </a:p>
          </p:txBody>
        </p:sp>
        <p:sp>
          <p:nvSpPr>
            <p:cNvPr id="32797" name="Line 37"/>
            <p:cNvSpPr>
              <a:spLocks noChangeShapeType="1"/>
            </p:cNvSpPr>
            <p:nvPr/>
          </p:nvSpPr>
          <p:spPr bwMode="auto">
            <a:xfrm flipH="1">
              <a:off x="2056" y="3249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98" name="Text Box 38"/>
            <p:cNvSpPr txBox="1">
              <a:spLocks noChangeArrowheads="1"/>
            </p:cNvSpPr>
            <p:nvPr/>
          </p:nvSpPr>
          <p:spPr bwMode="auto">
            <a:xfrm>
              <a:off x="1844" y="3160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0C0B0A"/>
                  </a:solidFill>
                </a:rPr>
                <a:t>D</a:t>
              </a:r>
              <a:endParaRPr lang="en-US" b="1"/>
            </a:p>
          </p:txBody>
        </p:sp>
        <p:sp>
          <p:nvSpPr>
            <p:cNvPr id="32799" name="Text Box 39"/>
            <p:cNvSpPr txBox="1">
              <a:spLocks noChangeArrowheads="1"/>
            </p:cNvSpPr>
            <p:nvPr/>
          </p:nvSpPr>
          <p:spPr bwMode="auto">
            <a:xfrm>
              <a:off x="4616" y="1466"/>
              <a:ext cx="5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/>
                <a:t>30kHz</a:t>
              </a:r>
            </a:p>
          </p:txBody>
        </p:sp>
        <p:grpSp>
          <p:nvGrpSpPr>
            <p:cNvPr id="32800" name="Group 40"/>
            <p:cNvGrpSpPr>
              <a:grpSpLocks/>
            </p:cNvGrpSpPr>
            <p:nvPr/>
          </p:nvGrpSpPr>
          <p:grpSpPr bwMode="auto">
            <a:xfrm>
              <a:off x="776" y="1466"/>
              <a:ext cx="662" cy="936"/>
              <a:chOff x="956" y="2016"/>
              <a:chExt cx="662" cy="936"/>
            </a:xfrm>
          </p:grpSpPr>
          <p:grpSp>
            <p:nvGrpSpPr>
              <p:cNvPr id="32846" name="Group 41"/>
              <p:cNvGrpSpPr>
                <a:grpSpLocks/>
              </p:cNvGrpSpPr>
              <p:nvPr/>
            </p:nvGrpSpPr>
            <p:grpSpPr bwMode="auto">
              <a:xfrm>
                <a:off x="956" y="2016"/>
                <a:ext cx="662" cy="847"/>
                <a:chOff x="3072" y="1680"/>
                <a:chExt cx="720" cy="912"/>
              </a:xfrm>
            </p:grpSpPr>
            <p:sp>
              <p:nvSpPr>
                <p:cNvPr id="3285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54" name="Oval 43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55" name="AutoShape 44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2847" name="Text Box 45"/>
              <p:cNvSpPr txBox="1">
                <a:spLocks noChangeArrowheads="1"/>
              </p:cNvSpPr>
              <p:nvPr/>
            </p:nvSpPr>
            <p:spPr bwMode="auto">
              <a:xfrm>
                <a:off x="1353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2848" name="Text Box 46"/>
              <p:cNvSpPr txBox="1">
                <a:spLocks noChangeArrowheads="1"/>
              </p:cNvSpPr>
              <p:nvPr/>
            </p:nvSpPr>
            <p:spPr bwMode="auto">
              <a:xfrm>
                <a:off x="1353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2849" name="Text Box 47"/>
              <p:cNvSpPr txBox="1">
                <a:spLocks noChangeArrowheads="1"/>
              </p:cNvSpPr>
              <p:nvPr/>
            </p:nvSpPr>
            <p:spPr bwMode="auto">
              <a:xfrm>
                <a:off x="956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32850" name="Text Box 48"/>
              <p:cNvSpPr txBox="1">
                <a:spLocks noChangeArrowheads="1"/>
              </p:cNvSpPr>
              <p:nvPr/>
            </p:nvSpPr>
            <p:spPr bwMode="auto">
              <a:xfrm>
                <a:off x="1089" y="2328"/>
                <a:ext cx="44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2851" name="Text Box 49"/>
              <p:cNvSpPr txBox="1">
                <a:spLocks noChangeArrowheads="1"/>
              </p:cNvSpPr>
              <p:nvPr/>
            </p:nvSpPr>
            <p:spPr bwMode="auto">
              <a:xfrm>
                <a:off x="1044" y="2685"/>
                <a:ext cx="39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2852" name="Oval 50"/>
              <p:cNvSpPr>
                <a:spLocks noChangeArrowheads="1"/>
              </p:cNvSpPr>
              <p:nvPr/>
            </p:nvSpPr>
            <p:spPr bwMode="auto">
              <a:xfrm>
                <a:off x="1177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2773" name="Object 51"/>
              <p:cNvGraphicFramePr>
                <a:graphicFrameLocks noChangeAspect="1"/>
              </p:cNvGraphicFramePr>
              <p:nvPr/>
            </p:nvGraphicFramePr>
            <p:xfrm>
              <a:off x="1008" y="2539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98" name="Equation" r:id="rId3" imgW="164880" imgH="203040" progId="Equation.3">
                      <p:embed/>
                    </p:oleObj>
                  </mc:Choice>
                  <mc:Fallback>
                    <p:oleObj name="Equation" r:id="rId3" imgW="164880" imgH="20304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2539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01" name="Group 52"/>
            <p:cNvGrpSpPr>
              <a:grpSpLocks/>
            </p:cNvGrpSpPr>
            <p:nvPr/>
          </p:nvGrpSpPr>
          <p:grpSpPr bwMode="auto">
            <a:xfrm>
              <a:off x="1438" y="1466"/>
              <a:ext cx="971" cy="936"/>
              <a:chOff x="1618" y="2016"/>
              <a:chExt cx="971" cy="936"/>
            </a:xfrm>
          </p:grpSpPr>
          <p:grpSp>
            <p:nvGrpSpPr>
              <p:cNvPr id="32833" name="Group 53"/>
              <p:cNvGrpSpPr>
                <a:grpSpLocks/>
              </p:cNvGrpSpPr>
              <p:nvPr/>
            </p:nvGrpSpPr>
            <p:grpSpPr bwMode="auto">
              <a:xfrm>
                <a:off x="1927" y="2016"/>
                <a:ext cx="662" cy="847"/>
                <a:chOff x="3072" y="1680"/>
                <a:chExt cx="720" cy="912"/>
              </a:xfrm>
            </p:grpSpPr>
            <p:sp>
              <p:nvSpPr>
                <p:cNvPr id="32843" name="Rectangle 54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44" name="Oval 55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45" name="AutoShape 56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2834" name="Text Box 57"/>
              <p:cNvSpPr txBox="1">
                <a:spLocks noChangeArrowheads="1"/>
              </p:cNvSpPr>
              <p:nvPr/>
            </p:nvSpPr>
            <p:spPr bwMode="auto">
              <a:xfrm>
                <a:off x="2324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2835" name="Text Box 58"/>
              <p:cNvSpPr txBox="1">
                <a:spLocks noChangeArrowheads="1"/>
              </p:cNvSpPr>
              <p:nvPr/>
            </p:nvSpPr>
            <p:spPr bwMode="auto">
              <a:xfrm>
                <a:off x="2324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2836" name="Text Box 59"/>
              <p:cNvSpPr txBox="1">
                <a:spLocks noChangeArrowheads="1"/>
              </p:cNvSpPr>
              <p:nvPr/>
            </p:nvSpPr>
            <p:spPr bwMode="auto">
              <a:xfrm>
                <a:off x="1927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32837" name="Text Box 60"/>
              <p:cNvSpPr txBox="1">
                <a:spLocks noChangeArrowheads="1"/>
              </p:cNvSpPr>
              <p:nvPr/>
            </p:nvSpPr>
            <p:spPr bwMode="auto">
              <a:xfrm>
                <a:off x="2059" y="2328"/>
                <a:ext cx="4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2838" name="Text Box 61"/>
              <p:cNvSpPr txBox="1">
                <a:spLocks noChangeArrowheads="1"/>
              </p:cNvSpPr>
              <p:nvPr/>
            </p:nvSpPr>
            <p:spPr bwMode="auto">
              <a:xfrm>
                <a:off x="2015" y="2685"/>
                <a:ext cx="3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2839" name="Oval 62"/>
              <p:cNvSpPr>
                <a:spLocks noChangeArrowheads="1"/>
              </p:cNvSpPr>
              <p:nvPr/>
            </p:nvSpPr>
            <p:spPr bwMode="auto">
              <a:xfrm>
                <a:off x="2148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0" name="Line 63"/>
              <p:cNvSpPr>
                <a:spLocks noChangeShapeType="1"/>
              </p:cNvSpPr>
              <p:nvPr/>
            </p:nvSpPr>
            <p:spPr bwMode="auto">
              <a:xfrm flipH="1">
                <a:off x="1751" y="2150"/>
                <a:ext cx="1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41" name="Line 64"/>
              <p:cNvSpPr>
                <a:spLocks noChangeShapeType="1"/>
              </p:cNvSpPr>
              <p:nvPr/>
            </p:nvSpPr>
            <p:spPr bwMode="auto">
              <a:xfrm>
                <a:off x="1751" y="215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42" name="Line 65"/>
              <p:cNvSpPr>
                <a:spLocks noChangeShapeType="1"/>
              </p:cNvSpPr>
              <p:nvPr/>
            </p:nvSpPr>
            <p:spPr bwMode="auto">
              <a:xfrm flipH="1">
                <a:off x="1618" y="2417"/>
                <a:ext cx="1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2772" name="Object 66"/>
              <p:cNvGraphicFramePr>
                <a:graphicFrameLocks noChangeAspect="1"/>
              </p:cNvGraphicFramePr>
              <p:nvPr/>
            </p:nvGraphicFramePr>
            <p:xfrm>
              <a:off x="1973" y="2563"/>
              <a:ext cx="143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99" name="Equation" r:id="rId5" imgW="152280" imgH="215640" progId="Equation.3">
                      <p:embed/>
                    </p:oleObj>
                  </mc:Choice>
                  <mc:Fallback>
                    <p:oleObj name="Equation" r:id="rId5" imgW="152280" imgH="215640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2563"/>
                            <a:ext cx="143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02" name="Group 67"/>
            <p:cNvGrpSpPr>
              <a:grpSpLocks/>
            </p:cNvGrpSpPr>
            <p:nvPr/>
          </p:nvGrpSpPr>
          <p:grpSpPr bwMode="auto">
            <a:xfrm>
              <a:off x="2409" y="1466"/>
              <a:ext cx="971" cy="936"/>
              <a:chOff x="2589" y="2016"/>
              <a:chExt cx="971" cy="936"/>
            </a:xfrm>
          </p:grpSpPr>
          <p:sp>
            <p:nvSpPr>
              <p:cNvPr id="32821" name="Rectangle 68"/>
              <p:cNvSpPr>
                <a:spLocks noChangeArrowheads="1"/>
              </p:cNvSpPr>
              <p:nvPr/>
            </p:nvSpPr>
            <p:spPr bwMode="auto">
              <a:xfrm>
                <a:off x="2898" y="2016"/>
                <a:ext cx="574" cy="8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Oval 69"/>
              <p:cNvSpPr>
                <a:spLocks noChangeArrowheads="1"/>
              </p:cNvSpPr>
              <p:nvPr/>
            </p:nvSpPr>
            <p:spPr bwMode="auto">
              <a:xfrm>
                <a:off x="3472" y="237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3" name="AutoShape 70"/>
              <p:cNvSpPr>
                <a:spLocks noChangeArrowheads="1"/>
              </p:cNvSpPr>
              <p:nvPr/>
            </p:nvSpPr>
            <p:spPr bwMode="auto">
              <a:xfrm rot="-5514269">
                <a:off x="3383" y="2373"/>
                <a:ext cx="89" cy="8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Text Box 71"/>
              <p:cNvSpPr txBox="1">
                <a:spLocks noChangeArrowheads="1"/>
              </p:cNvSpPr>
              <p:nvPr/>
            </p:nvSpPr>
            <p:spPr bwMode="auto">
              <a:xfrm>
                <a:off x="3295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2825" name="Text Box 72"/>
              <p:cNvSpPr txBox="1">
                <a:spLocks noChangeArrowheads="1"/>
              </p:cNvSpPr>
              <p:nvPr/>
            </p:nvSpPr>
            <p:spPr bwMode="auto">
              <a:xfrm>
                <a:off x="3295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2826" name="Text Box 73"/>
              <p:cNvSpPr txBox="1">
                <a:spLocks noChangeArrowheads="1"/>
              </p:cNvSpPr>
              <p:nvPr/>
            </p:nvSpPr>
            <p:spPr bwMode="auto">
              <a:xfrm>
                <a:off x="2898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B</a:t>
                </a:r>
                <a:endParaRPr lang="en-US"/>
              </a:p>
            </p:txBody>
          </p:sp>
          <p:sp>
            <p:nvSpPr>
              <p:cNvPr id="32827" name="Line 74"/>
              <p:cNvSpPr>
                <a:spLocks noChangeShapeType="1"/>
              </p:cNvSpPr>
              <p:nvPr/>
            </p:nvSpPr>
            <p:spPr bwMode="auto">
              <a:xfrm flipH="1">
                <a:off x="2721" y="2150"/>
                <a:ext cx="1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28" name="Line 75"/>
              <p:cNvSpPr>
                <a:spLocks noChangeShapeType="1"/>
              </p:cNvSpPr>
              <p:nvPr/>
            </p:nvSpPr>
            <p:spPr bwMode="auto">
              <a:xfrm>
                <a:off x="2721" y="215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29" name="Line 76"/>
              <p:cNvSpPr>
                <a:spLocks noChangeShapeType="1"/>
              </p:cNvSpPr>
              <p:nvPr/>
            </p:nvSpPr>
            <p:spPr bwMode="auto">
              <a:xfrm flipH="1">
                <a:off x="2589" y="2417"/>
                <a:ext cx="1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30" name="Text Box 77"/>
              <p:cNvSpPr txBox="1">
                <a:spLocks noChangeArrowheads="1"/>
              </p:cNvSpPr>
              <p:nvPr/>
            </p:nvSpPr>
            <p:spPr bwMode="auto">
              <a:xfrm>
                <a:off x="3030" y="2328"/>
                <a:ext cx="4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2831" name="Text Box 78"/>
              <p:cNvSpPr txBox="1">
                <a:spLocks noChangeArrowheads="1"/>
              </p:cNvSpPr>
              <p:nvPr/>
            </p:nvSpPr>
            <p:spPr bwMode="auto">
              <a:xfrm>
                <a:off x="2986" y="2685"/>
                <a:ext cx="3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2832" name="Oval 79"/>
              <p:cNvSpPr>
                <a:spLocks noChangeArrowheads="1"/>
              </p:cNvSpPr>
              <p:nvPr/>
            </p:nvSpPr>
            <p:spPr bwMode="auto">
              <a:xfrm>
                <a:off x="3119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2771" name="Object 80"/>
              <p:cNvGraphicFramePr>
                <a:graphicFrameLocks noChangeAspect="1"/>
              </p:cNvGraphicFramePr>
              <p:nvPr/>
            </p:nvGraphicFramePr>
            <p:xfrm>
              <a:off x="2947" y="2568"/>
              <a:ext cx="14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00" name="Equation" r:id="rId7" imgW="152280" imgH="203040" progId="Equation.3">
                      <p:embed/>
                    </p:oleObj>
                  </mc:Choice>
                  <mc:Fallback>
                    <p:oleObj name="Equation" r:id="rId7" imgW="152280" imgH="203040" progId="Equation.3">
                      <p:embed/>
                      <p:pic>
                        <p:nvPicPr>
                          <p:cNvPr id="0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7" y="2568"/>
                            <a:ext cx="14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03" name="Group 81"/>
            <p:cNvGrpSpPr>
              <a:grpSpLocks/>
            </p:cNvGrpSpPr>
            <p:nvPr/>
          </p:nvGrpSpPr>
          <p:grpSpPr bwMode="auto">
            <a:xfrm>
              <a:off x="3380" y="1466"/>
              <a:ext cx="1236" cy="936"/>
              <a:chOff x="3560" y="2016"/>
              <a:chExt cx="1236" cy="936"/>
            </a:xfrm>
          </p:grpSpPr>
          <p:sp>
            <p:nvSpPr>
              <p:cNvPr id="32806" name="Rectangle 82"/>
              <p:cNvSpPr>
                <a:spLocks noChangeArrowheads="1"/>
              </p:cNvSpPr>
              <p:nvPr/>
            </p:nvSpPr>
            <p:spPr bwMode="auto">
              <a:xfrm>
                <a:off x="3869" y="2016"/>
                <a:ext cx="574" cy="8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Oval 83"/>
              <p:cNvSpPr>
                <a:spLocks noChangeArrowheads="1"/>
              </p:cNvSpPr>
              <p:nvPr/>
            </p:nvSpPr>
            <p:spPr bwMode="auto">
              <a:xfrm>
                <a:off x="4443" y="237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AutoShape 84"/>
              <p:cNvSpPr>
                <a:spLocks noChangeArrowheads="1"/>
              </p:cNvSpPr>
              <p:nvPr/>
            </p:nvSpPr>
            <p:spPr bwMode="auto">
              <a:xfrm rot="-5514269">
                <a:off x="4354" y="2374"/>
                <a:ext cx="89" cy="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Text Box 85"/>
              <p:cNvSpPr txBox="1">
                <a:spLocks noChangeArrowheads="1"/>
              </p:cNvSpPr>
              <p:nvPr/>
            </p:nvSpPr>
            <p:spPr bwMode="auto">
              <a:xfrm>
                <a:off x="4266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2810" name="Text Box 86"/>
              <p:cNvSpPr txBox="1">
                <a:spLocks noChangeArrowheads="1"/>
              </p:cNvSpPr>
              <p:nvPr/>
            </p:nvSpPr>
            <p:spPr bwMode="auto">
              <a:xfrm>
                <a:off x="4266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2811" name="Text Box 87"/>
              <p:cNvSpPr txBox="1">
                <a:spLocks noChangeArrowheads="1"/>
              </p:cNvSpPr>
              <p:nvPr/>
            </p:nvSpPr>
            <p:spPr bwMode="auto">
              <a:xfrm>
                <a:off x="3869" y="2061"/>
                <a:ext cx="2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32812" name="Line 88"/>
              <p:cNvSpPr>
                <a:spLocks noChangeShapeType="1"/>
              </p:cNvSpPr>
              <p:nvPr/>
            </p:nvSpPr>
            <p:spPr bwMode="auto">
              <a:xfrm flipH="1">
                <a:off x="3692" y="2150"/>
                <a:ext cx="1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13" name="Line 89"/>
              <p:cNvSpPr>
                <a:spLocks noChangeShapeType="1"/>
              </p:cNvSpPr>
              <p:nvPr/>
            </p:nvSpPr>
            <p:spPr bwMode="auto">
              <a:xfrm>
                <a:off x="3692" y="215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14" name="Line 90"/>
              <p:cNvSpPr>
                <a:spLocks noChangeShapeType="1"/>
              </p:cNvSpPr>
              <p:nvPr/>
            </p:nvSpPr>
            <p:spPr bwMode="auto">
              <a:xfrm flipH="1">
                <a:off x="3560" y="2417"/>
                <a:ext cx="1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15" name="Line 91"/>
              <p:cNvSpPr>
                <a:spLocks noChangeShapeType="1"/>
              </p:cNvSpPr>
              <p:nvPr/>
            </p:nvSpPr>
            <p:spPr bwMode="auto">
              <a:xfrm>
                <a:off x="4443" y="2150"/>
                <a:ext cx="3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16" name="Line 92"/>
              <p:cNvSpPr>
                <a:spLocks noChangeShapeType="1"/>
              </p:cNvSpPr>
              <p:nvPr/>
            </p:nvSpPr>
            <p:spPr bwMode="auto">
              <a:xfrm>
                <a:off x="4443" y="2640"/>
                <a:ext cx="3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17" name="Line 93"/>
              <p:cNvSpPr>
                <a:spLocks noChangeShapeType="1"/>
              </p:cNvSpPr>
              <p:nvPr/>
            </p:nvSpPr>
            <p:spPr bwMode="auto">
              <a:xfrm>
                <a:off x="4531" y="2417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818" name="Text Box 94"/>
              <p:cNvSpPr txBox="1">
                <a:spLocks noChangeArrowheads="1"/>
              </p:cNvSpPr>
              <p:nvPr/>
            </p:nvSpPr>
            <p:spPr bwMode="auto">
              <a:xfrm>
                <a:off x="4001" y="2328"/>
                <a:ext cx="4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2819" name="Text Box 95"/>
              <p:cNvSpPr txBox="1">
                <a:spLocks noChangeArrowheads="1"/>
              </p:cNvSpPr>
              <p:nvPr/>
            </p:nvSpPr>
            <p:spPr bwMode="auto">
              <a:xfrm>
                <a:off x="3957" y="2685"/>
                <a:ext cx="3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2820" name="Oval 96"/>
              <p:cNvSpPr>
                <a:spLocks noChangeArrowheads="1"/>
              </p:cNvSpPr>
              <p:nvPr/>
            </p:nvSpPr>
            <p:spPr bwMode="auto">
              <a:xfrm>
                <a:off x="4134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2770" name="Object 97"/>
              <p:cNvGraphicFramePr>
                <a:graphicFrameLocks noChangeAspect="1"/>
              </p:cNvGraphicFramePr>
              <p:nvPr/>
            </p:nvGraphicFramePr>
            <p:xfrm>
              <a:off x="3917" y="2568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01" name="Equation" r:id="rId9" imgW="164880" imgH="203040" progId="Equation.3">
                      <p:embed/>
                    </p:oleObj>
                  </mc:Choice>
                  <mc:Fallback>
                    <p:oleObj name="Equation" r:id="rId9" imgW="164880" imgH="203040" progId="Equation.3">
                      <p:embed/>
                      <p:pic>
                        <p:nvPicPr>
                          <p:cNvPr id="0" name="Object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7" y="2568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804" name="Oval 99"/>
            <p:cNvSpPr>
              <a:spLocks noChangeArrowheads="1"/>
            </p:cNvSpPr>
            <p:nvPr/>
          </p:nvSpPr>
          <p:spPr bwMode="auto">
            <a:xfrm>
              <a:off x="1982" y="2602"/>
              <a:ext cx="57" cy="5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Oval 100"/>
            <p:cNvSpPr>
              <a:spLocks noChangeArrowheads="1"/>
            </p:cNvSpPr>
            <p:nvPr/>
          </p:nvSpPr>
          <p:spPr bwMode="auto">
            <a:xfrm>
              <a:off x="2957" y="2597"/>
              <a:ext cx="57" cy="5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80" name="Text Box 101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sp>
        <p:nvSpPr>
          <p:cNvPr id="188518" name="Text Box 102"/>
          <p:cNvSpPr txBox="1">
            <a:spLocks noChangeArrowheads="1"/>
          </p:cNvSpPr>
          <p:nvPr/>
        </p:nvSpPr>
        <p:spPr bwMode="auto">
          <a:xfrm>
            <a:off x="4868863" y="4206875"/>
            <a:ext cx="393065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>
                <a:solidFill>
                  <a:srgbClr val="CC3300"/>
                </a:solidFill>
              </a:rPr>
              <a:t>reset at D=1 C=1 and B=1</a:t>
            </a:r>
          </a:p>
          <a:p>
            <a:pPr algn="l"/>
            <a:r>
              <a:rPr lang="en-GB" sz="2800">
                <a:solidFill>
                  <a:srgbClr val="CC3300"/>
                </a:solidFill>
              </a:rPr>
              <a:t>i.e. reset at 1110 (=14</a:t>
            </a:r>
            <a:r>
              <a:rPr lang="en-GB" sz="2800" baseline="-25000">
                <a:solidFill>
                  <a:srgbClr val="CC3300"/>
                </a:solidFill>
              </a:rPr>
              <a:t>10</a:t>
            </a:r>
            <a:r>
              <a:rPr lang="en-GB" sz="2800">
                <a:solidFill>
                  <a:srgbClr val="CC3300"/>
                </a:solidFill>
              </a:rPr>
              <a:t>)</a:t>
            </a:r>
          </a:p>
        </p:txBody>
      </p:sp>
      <p:sp>
        <p:nvSpPr>
          <p:cNvPr id="188527" name="Oval 111"/>
          <p:cNvSpPr>
            <a:spLocks noChangeArrowheads="1"/>
          </p:cNvSpPr>
          <p:nvPr/>
        </p:nvSpPr>
        <p:spPr bwMode="auto">
          <a:xfrm>
            <a:off x="2655888" y="4454525"/>
            <a:ext cx="768350" cy="1046163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utoUpdateAnimBg="0"/>
      <p:bldP spid="188420" grpId="0" autoUpdateAnimBg="0"/>
      <p:bldP spid="188518" grpId="0" autoUpdateAnimBg="0"/>
      <p:bldP spid="1885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337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B746A4-3D61-46C6-B201-4B15A4C3B21C}" type="slidenum">
              <a:rPr lang="en-GB" smtClean="0"/>
              <a:pPr/>
              <a:t>55</a:t>
            </a:fld>
            <a:endParaRPr lang="en-GB" sz="1400" smtClean="0"/>
          </a:p>
        </p:txBody>
      </p:sp>
      <p:sp>
        <p:nvSpPr>
          <p:cNvPr id="3380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5" y="1009650"/>
            <a:ext cx="6451600" cy="442913"/>
          </a:xfrm>
        </p:spPr>
        <p:txBody>
          <a:bodyPr/>
          <a:lstStyle/>
          <a:p>
            <a:pPr algn="ctr" eaLnBrk="1" hangingPunct="1"/>
            <a:r>
              <a:rPr lang="en-GB" sz="2800" smtClean="0">
                <a:solidFill>
                  <a:srgbClr val="786DCB"/>
                </a:solidFill>
              </a:rPr>
              <a:t>What is the frequency at output D?</a:t>
            </a:r>
            <a:endParaRPr lang="en-US" sz="2800" smtClean="0">
              <a:solidFill>
                <a:srgbClr val="786DCB"/>
              </a:solidFill>
            </a:endParaRPr>
          </a:p>
        </p:txBody>
      </p:sp>
      <p:grpSp>
        <p:nvGrpSpPr>
          <p:cNvPr id="33801" name="Group 3"/>
          <p:cNvGrpSpPr>
            <a:grpSpLocks/>
          </p:cNvGrpSpPr>
          <p:nvPr/>
        </p:nvGrpSpPr>
        <p:grpSpPr bwMode="auto">
          <a:xfrm>
            <a:off x="604838" y="887413"/>
            <a:ext cx="652462" cy="657225"/>
            <a:chOff x="1020" y="1344"/>
            <a:chExt cx="411" cy="414"/>
          </a:xfrm>
        </p:grpSpPr>
        <p:sp>
          <p:nvSpPr>
            <p:cNvPr id="33886" name="Rectangle 4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AutoShape 5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Line 6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802" name="Text Box 97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grpSp>
        <p:nvGrpSpPr>
          <p:cNvPr id="33803" name="Group 98"/>
          <p:cNvGrpSpPr>
            <a:grpSpLocks/>
          </p:cNvGrpSpPr>
          <p:nvPr/>
        </p:nvGrpSpPr>
        <p:grpSpPr bwMode="auto">
          <a:xfrm>
            <a:off x="1576388" y="2168525"/>
            <a:ext cx="6958012" cy="3114675"/>
            <a:chOff x="737" y="1586"/>
            <a:chExt cx="4383" cy="1962"/>
          </a:xfrm>
        </p:grpSpPr>
        <p:grpSp>
          <p:nvGrpSpPr>
            <p:cNvPr id="33804" name="Group 99"/>
            <p:cNvGrpSpPr>
              <a:grpSpLocks/>
            </p:cNvGrpSpPr>
            <p:nvPr/>
          </p:nvGrpSpPr>
          <p:grpSpPr bwMode="auto">
            <a:xfrm>
              <a:off x="4621" y="1898"/>
              <a:ext cx="441" cy="134"/>
              <a:chOff x="4840" y="2328"/>
              <a:chExt cx="441" cy="134"/>
            </a:xfrm>
          </p:grpSpPr>
          <p:sp>
            <p:nvSpPr>
              <p:cNvPr id="33877" name="Line 100"/>
              <p:cNvSpPr>
                <a:spLocks noChangeShapeType="1"/>
              </p:cNvSpPr>
              <p:nvPr/>
            </p:nvSpPr>
            <p:spPr bwMode="auto">
              <a:xfrm>
                <a:off x="4840" y="246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78" name="Line 101"/>
              <p:cNvSpPr>
                <a:spLocks noChangeShapeType="1"/>
              </p:cNvSpPr>
              <p:nvPr/>
            </p:nvSpPr>
            <p:spPr bwMode="auto">
              <a:xfrm flipV="1">
                <a:off x="4928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79" name="Line 102"/>
              <p:cNvSpPr>
                <a:spLocks noChangeShapeType="1"/>
              </p:cNvSpPr>
              <p:nvPr/>
            </p:nvSpPr>
            <p:spPr bwMode="auto">
              <a:xfrm>
                <a:off x="4928" y="2328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80" name="Line 103"/>
              <p:cNvSpPr>
                <a:spLocks noChangeShapeType="1"/>
              </p:cNvSpPr>
              <p:nvPr/>
            </p:nvSpPr>
            <p:spPr bwMode="auto">
              <a:xfrm>
                <a:off x="5016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81" name="Line 104"/>
              <p:cNvSpPr>
                <a:spLocks noChangeShapeType="1"/>
              </p:cNvSpPr>
              <p:nvPr/>
            </p:nvSpPr>
            <p:spPr bwMode="auto">
              <a:xfrm>
                <a:off x="5016" y="2462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82" name="Line 105"/>
              <p:cNvSpPr>
                <a:spLocks noChangeShapeType="1"/>
              </p:cNvSpPr>
              <p:nvPr/>
            </p:nvSpPr>
            <p:spPr bwMode="auto">
              <a:xfrm flipV="1">
                <a:off x="5105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83" name="Line 106"/>
              <p:cNvSpPr>
                <a:spLocks noChangeShapeType="1"/>
              </p:cNvSpPr>
              <p:nvPr/>
            </p:nvSpPr>
            <p:spPr bwMode="auto">
              <a:xfrm>
                <a:off x="5105" y="2328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84" name="Line 107"/>
              <p:cNvSpPr>
                <a:spLocks noChangeShapeType="1"/>
              </p:cNvSpPr>
              <p:nvPr/>
            </p:nvSpPr>
            <p:spPr bwMode="auto">
              <a:xfrm>
                <a:off x="5193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85" name="Line 108"/>
              <p:cNvSpPr>
                <a:spLocks noChangeShapeType="1"/>
              </p:cNvSpPr>
              <p:nvPr/>
            </p:nvSpPr>
            <p:spPr bwMode="auto">
              <a:xfrm>
                <a:off x="5193" y="246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3805" name="Line 109"/>
            <p:cNvSpPr>
              <a:spLocks noChangeShapeType="1"/>
            </p:cNvSpPr>
            <p:nvPr/>
          </p:nvSpPr>
          <p:spPr bwMode="auto">
            <a:xfrm>
              <a:off x="1973" y="2522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6" name="Line 110"/>
            <p:cNvSpPr>
              <a:spLocks noChangeShapeType="1"/>
            </p:cNvSpPr>
            <p:nvPr/>
          </p:nvSpPr>
          <p:spPr bwMode="auto">
            <a:xfrm>
              <a:off x="1973" y="2745"/>
              <a:ext cx="1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7" name="Line 111"/>
            <p:cNvSpPr>
              <a:spLocks noChangeShapeType="1"/>
            </p:cNvSpPr>
            <p:nvPr/>
          </p:nvSpPr>
          <p:spPr bwMode="auto">
            <a:xfrm flipV="1">
              <a:off x="3959" y="2522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8" name="Line 112"/>
            <p:cNvSpPr>
              <a:spLocks noChangeShapeType="1"/>
            </p:cNvSpPr>
            <p:nvPr/>
          </p:nvSpPr>
          <p:spPr bwMode="auto">
            <a:xfrm>
              <a:off x="2944" y="2522"/>
              <a:ext cx="0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9" name="Line 113"/>
            <p:cNvSpPr>
              <a:spLocks noChangeShapeType="1"/>
            </p:cNvSpPr>
            <p:nvPr/>
          </p:nvSpPr>
          <p:spPr bwMode="auto">
            <a:xfrm flipH="1">
              <a:off x="1002" y="2745"/>
              <a:ext cx="9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10" name="Line 114"/>
            <p:cNvSpPr>
              <a:spLocks noChangeShapeType="1"/>
            </p:cNvSpPr>
            <p:nvPr/>
          </p:nvSpPr>
          <p:spPr bwMode="auto">
            <a:xfrm flipV="1">
              <a:off x="1002" y="2522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11" name="AutoShape 115"/>
            <p:cNvSpPr>
              <a:spLocks noChangeArrowheads="1"/>
            </p:cNvSpPr>
            <p:nvPr/>
          </p:nvSpPr>
          <p:spPr bwMode="auto">
            <a:xfrm>
              <a:off x="2326" y="3101"/>
              <a:ext cx="441" cy="312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Oval 116"/>
            <p:cNvSpPr>
              <a:spLocks noChangeArrowheads="1"/>
            </p:cNvSpPr>
            <p:nvPr/>
          </p:nvSpPr>
          <p:spPr bwMode="auto">
            <a:xfrm>
              <a:off x="2767" y="3191"/>
              <a:ext cx="88" cy="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Line 117"/>
            <p:cNvSpPr>
              <a:spLocks noChangeShapeType="1"/>
            </p:cNvSpPr>
            <p:nvPr/>
          </p:nvSpPr>
          <p:spPr bwMode="auto">
            <a:xfrm>
              <a:off x="2855" y="3235"/>
              <a:ext cx="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14" name="Line 118"/>
            <p:cNvSpPr>
              <a:spLocks noChangeShapeType="1"/>
            </p:cNvSpPr>
            <p:nvPr/>
          </p:nvSpPr>
          <p:spPr bwMode="auto">
            <a:xfrm flipH="1">
              <a:off x="2017" y="3137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15" name="Line 119"/>
            <p:cNvSpPr>
              <a:spLocks noChangeShapeType="1"/>
            </p:cNvSpPr>
            <p:nvPr/>
          </p:nvSpPr>
          <p:spPr bwMode="auto">
            <a:xfrm flipH="1">
              <a:off x="2017" y="3262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16" name="Text Box 120"/>
            <p:cNvSpPr txBox="1">
              <a:spLocks noChangeArrowheads="1"/>
            </p:cNvSpPr>
            <p:nvPr/>
          </p:nvSpPr>
          <p:spPr bwMode="auto">
            <a:xfrm>
              <a:off x="1796" y="2958"/>
              <a:ext cx="2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C0B0A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33817" name="Text Box 121"/>
            <p:cNvSpPr txBox="1">
              <a:spLocks noChangeArrowheads="1"/>
            </p:cNvSpPr>
            <p:nvPr/>
          </p:nvSpPr>
          <p:spPr bwMode="auto">
            <a:xfrm>
              <a:off x="1796" y="3166"/>
              <a:ext cx="2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000">
                  <a:solidFill>
                    <a:srgbClr val="0C0B0A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33818" name="Line 122"/>
            <p:cNvSpPr>
              <a:spLocks noChangeShapeType="1"/>
            </p:cNvSpPr>
            <p:nvPr/>
          </p:nvSpPr>
          <p:spPr bwMode="auto">
            <a:xfrm flipH="1">
              <a:off x="2017" y="3378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19" name="Text Box 123"/>
            <p:cNvSpPr txBox="1">
              <a:spLocks noChangeArrowheads="1"/>
            </p:cNvSpPr>
            <p:nvPr/>
          </p:nvSpPr>
          <p:spPr bwMode="auto">
            <a:xfrm>
              <a:off x="1796" y="3298"/>
              <a:ext cx="2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C0B0A"/>
                  </a:solidFill>
                </a:rPr>
                <a:t>D</a:t>
              </a:r>
              <a:endParaRPr lang="en-US" sz="2000"/>
            </a:p>
          </p:txBody>
        </p:sp>
        <p:sp>
          <p:nvSpPr>
            <p:cNvPr id="33820" name="Text Box 124"/>
            <p:cNvSpPr txBox="1">
              <a:spLocks noChangeArrowheads="1"/>
            </p:cNvSpPr>
            <p:nvPr/>
          </p:nvSpPr>
          <p:spPr bwMode="auto">
            <a:xfrm>
              <a:off x="4577" y="1586"/>
              <a:ext cx="5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/>
                <a:t>30kHz</a:t>
              </a:r>
            </a:p>
          </p:txBody>
        </p:sp>
        <p:grpSp>
          <p:nvGrpSpPr>
            <p:cNvPr id="33821" name="Group 125"/>
            <p:cNvGrpSpPr>
              <a:grpSpLocks/>
            </p:cNvGrpSpPr>
            <p:nvPr/>
          </p:nvGrpSpPr>
          <p:grpSpPr bwMode="auto">
            <a:xfrm>
              <a:off x="737" y="1586"/>
              <a:ext cx="662" cy="936"/>
              <a:chOff x="956" y="2016"/>
              <a:chExt cx="662" cy="936"/>
            </a:xfrm>
          </p:grpSpPr>
          <p:grpSp>
            <p:nvGrpSpPr>
              <p:cNvPr id="33867" name="Group 126"/>
              <p:cNvGrpSpPr>
                <a:grpSpLocks/>
              </p:cNvGrpSpPr>
              <p:nvPr/>
            </p:nvGrpSpPr>
            <p:grpSpPr bwMode="auto">
              <a:xfrm>
                <a:off x="956" y="2016"/>
                <a:ext cx="662" cy="847"/>
                <a:chOff x="3072" y="1680"/>
                <a:chExt cx="720" cy="912"/>
              </a:xfrm>
            </p:grpSpPr>
            <p:sp>
              <p:nvSpPr>
                <p:cNvPr id="33874" name="Rectangle 127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75" name="Oval 128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76" name="AutoShape 129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868" name="Text Box 130"/>
              <p:cNvSpPr txBox="1">
                <a:spLocks noChangeArrowheads="1"/>
              </p:cNvSpPr>
              <p:nvPr/>
            </p:nvSpPr>
            <p:spPr bwMode="auto">
              <a:xfrm>
                <a:off x="1353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3869" name="Text Box 131"/>
              <p:cNvSpPr txBox="1">
                <a:spLocks noChangeArrowheads="1"/>
              </p:cNvSpPr>
              <p:nvPr/>
            </p:nvSpPr>
            <p:spPr bwMode="auto">
              <a:xfrm>
                <a:off x="1353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3870" name="Text Box 132"/>
              <p:cNvSpPr txBox="1">
                <a:spLocks noChangeArrowheads="1"/>
              </p:cNvSpPr>
              <p:nvPr/>
            </p:nvSpPr>
            <p:spPr bwMode="auto">
              <a:xfrm>
                <a:off x="956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33871" name="Text Box 133"/>
              <p:cNvSpPr txBox="1">
                <a:spLocks noChangeArrowheads="1"/>
              </p:cNvSpPr>
              <p:nvPr/>
            </p:nvSpPr>
            <p:spPr bwMode="auto">
              <a:xfrm>
                <a:off x="1089" y="2328"/>
                <a:ext cx="44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3872" name="Text Box 134"/>
              <p:cNvSpPr txBox="1">
                <a:spLocks noChangeArrowheads="1"/>
              </p:cNvSpPr>
              <p:nvPr/>
            </p:nvSpPr>
            <p:spPr bwMode="auto">
              <a:xfrm>
                <a:off x="1044" y="2685"/>
                <a:ext cx="39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3873" name="Oval 135"/>
              <p:cNvSpPr>
                <a:spLocks noChangeArrowheads="1"/>
              </p:cNvSpPr>
              <p:nvPr/>
            </p:nvSpPr>
            <p:spPr bwMode="auto">
              <a:xfrm>
                <a:off x="1177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3797" name="Object 136"/>
              <p:cNvGraphicFramePr>
                <a:graphicFrameLocks noChangeAspect="1"/>
              </p:cNvGraphicFramePr>
              <p:nvPr/>
            </p:nvGraphicFramePr>
            <p:xfrm>
              <a:off x="1008" y="2539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2" name="Equation" r:id="rId3" imgW="164880" imgH="203040" progId="Equation.3">
                      <p:embed/>
                    </p:oleObj>
                  </mc:Choice>
                  <mc:Fallback>
                    <p:oleObj name="Equation" r:id="rId3" imgW="164880" imgH="203040" progId="Equation.3">
                      <p:embed/>
                      <p:pic>
                        <p:nvPicPr>
                          <p:cNvPr id="0" name="Object 1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2539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822" name="Group 137"/>
            <p:cNvGrpSpPr>
              <a:grpSpLocks/>
            </p:cNvGrpSpPr>
            <p:nvPr/>
          </p:nvGrpSpPr>
          <p:grpSpPr bwMode="auto">
            <a:xfrm>
              <a:off x="1399" y="1586"/>
              <a:ext cx="971" cy="936"/>
              <a:chOff x="1618" y="2016"/>
              <a:chExt cx="971" cy="936"/>
            </a:xfrm>
          </p:grpSpPr>
          <p:grpSp>
            <p:nvGrpSpPr>
              <p:cNvPr id="33854" name="Group 138"/>
              <p:cNvGrpSpPr>
                <a:grpSpLocks/>
              </p:cNvGrpSpPr>
              <p:nvPr/>
            </p:nvGrpSpPr>
            <p:grpSpPr bwMode="auto">
              <a:xfrm>
                <a:off x="1927" y="2016"/>
                <a:ext cx="662" cy="847"/>
                <a:chOff x="3072" y="1680"/>
                <a:chExt cx="720" cy="912"/>
              </a:xfrm>
            </p:grpSpPr>
            <p:sp>
              <p:nvSpPr>
                <p:cNvPr id="33864" name="Rectangle 139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5" name="Oval 140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6" name="AutoShape 141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855" name="Text Box 142"/>
              <p:cNvSpPr txBox="1">
                <a:spLocks noChangeArrowheads="1"/>
              </p:cNvSpPr>
              <p:nvPr/>
            </p:nvSpPr>
            <p:spPr bwMode="auto">
              <a:xfrm>
                <a:off x="2324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3856" name="Text Box 143"/>
              <p:cNvSpPr txBox="1">
                <a:spLocks noChangeArrowheads="1"/>
              </p:cNvSpPr>
              <p:nvPr/>
            </p:nvSpPr>
            <p:spPr bwMode="auto">
              <a:xfrm>
                <a:off x="2324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3857" name="Text Box 144"/>
              <p:cNvSpPr txBox="1">
                <a:spLocks noChangeArrowheads="1"/>
              </p:cNvSpPr>
              <p:nvPr/>
            </p:nvSpPr>
            <p:spPr bwMode="auto">
              <a:xfrm>
                <a:off x="1927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33858" name="Text Box 145"/>
              <p:cNvSpPr txBox="1">
                <a:spLocks noChangeArrowheads="1"/>
              </p:cNvSpPr>
              <p:nvPr/>
            </p:nvSpPr>
            <p:spPr bwMode="auto">
              <a:xfrm>
                <a:off x="2059" y="2328"/>
                <a:ext cx="4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3859" name="Text Box 146"/>
              <p:cNvSpPr txBox="1">
                <a:spLocks noChangeArrowheads="1"/>
              </p:cNvSpPr>
              <p:nvPr/>
            </p:nvSpPr>
            <p:spPr bwMode="auto">
              <a:xfrm>
                <a:off x="2015" y="2685"/>
                <a:ext cx="3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3860" name="Oval 147"/>
              <p:cNvSpPr>
                <a:spLocks noChangeArrowheads="1"/>
              </p:cNvSpPr>
              <p:nvPr/>
            </p:nvSpPr>
            <p:spPr bwMode="auto">
              <a:xfrm>
                <a:off x="2148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1" name="Line 148"/>
              <p:cNvSpPr>
                <a:spLocks noChangeShapeType="1"/>
              </p:cNvSpPr>
              <p:nvPr/>
            </p:nvSpPr>
            <p:spPr bwMode="auto">
              <a:xfrm flipH="1">
                <a:off x="1751" y="2150"/>
                <a:ext cx="1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62" name="Line 149"/>
              <p:cNvSpPr>
                <a:spLocks noChangeShapeType="1"/>
              </p:cNvSpPr>
              <p:nvPr/>
            </p:nvSpPr>
            <p:spPr bwMode="auto">
              <a:xfrm>
                <a:off x="1751" y="215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63" name="Line 150"/>
              <p:cNvSpPr>
                <a:spLocks noChangeShapeType="1"/>
              </p:cNvSpPr>
              <p:nvPr/>
            </p:nvSpPr>
            <p:spPr bwMode="auto">
              <a:xfrm flipH="1">
                <a:off x="1618" y="2417"/>
                <a:ext cx="1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3796" name="Object 151"/>
              <p:cNvGraphicFramePr>
                <a:graphicFrameLocks noChangeAspect="1"/>
              </p:cNvGraphicFramePr>
              <p:nvPr/>
            </p:nvGraphicFramePr>
            <p:xfrm>
              <a:off x="1973" y="2563"/>
              <a:ext cx="143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3" name="Equation" r:id="rId5" imgW="152280" imgH="215640" progId="Equation.3">
                      <p:embed/>
                    </p:oleObj>
                  </mc:Choice>
                  <mc:Fallback>
                    <p:oleObj name="Equation" r:id="rId5" imgW="152280" imgH="215640" progId="Equation.3">
                      <p:embed/>
                      <p:pic>
                        <p:nvPicPr>
                          <p:cNvPr id="0" name="Object 1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2563"/>
                            <a:ext cx="143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823" name="Group 152"/>
            <p:cNvGrpSpPr>
              <a:grpSpLocks/>
            </p:cNvGrpSpPr>
            <p:nvPr/>
          </p:nvGrpSpPr>
          <p:grpSpPr bwMode="auto">
            <a:xfrm>
              <a:off x="2370" y="1586"/>
              <a:ext cx="971" cy="936"/>
              <a:chOff x="2589" y="2016"/>
              <a:chExt cx="971" cy="936"/>
            </a:xfrm>
          </p:grpSpPr>
          <p:sp>
            <p:nvSpPr>
              <p:cNvPr id="33842" name="Rectangle 153"/>
              <p:cNvSpPr>
                <a:spLocks noChangeArrowheads="1"/>
              </p:cNvSpPr>
              <p:nvPr/>
            </p:nvSpPr>
            <p:spPr bwMode="auto">
              <a:xfrm>
                <a:off x="2898" y="2016"/>
                <a:ext cx="574" cy="8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3" name="Oval 154"/>
              <p:cNvSpPr>
                <a:spLocks noChangeArrowheads="1"/>
              </p:cNvSpPr>
              <p:nvPr/>
            </p:nvSpPr>
            <p:spPr bwMode="auto">
              <a:xfrm>
                <a:off x="3472" y="237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4" name="AutoShape 155"/>
              <p:cNvSpPr>
                <a:spLocks noChangeArrowheads="1"/>
              </p:cNvSpPr>
              <p:nvPr/>
            </p:nvSpPr>
            <p:spPr bwMode="auto">
              <a:xfrm rot="-5514269">
                <a:off x="3383" y="2373"/>
                <a:ext cx="89" cy="8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5" name="Text Box 156"/>
              <p:cNvSpPr txBox="1">
                <a:spLocks noChangeArrowheads="1"/>
              </p:cNvSpPr>
              <p:nvPr/>
            </p:nvSpPr>
            <p:spPr bwMode="auto">
              <a:xfrm>
                <a:off x="3295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3846" name="Text Box 157"/>
              <p:cNvSpPr txBox="1">
                <a:spLocks noChangeArrowheads="1"/>
              </p:cNvSpPr>
              <p:nvPr/>
            </p:nvSpPr>
            <p:spPr bwMode="auto">
              <a:xfrm>
                <a:off x="3295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3847" name="Text Box 158"/>
              <p:cNvSpPr txBox="1">
                <a:spLocks noChangeArrowheads="1"/>
              </p:cNvSpPr>
              <p:nvPr/>
            </p:nvSpPr>
            <p:spPr bwMode="auto">
              <a:xfrm>
                <a:off x="2898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B</a:t>
                </a:r>
                <a:endParaRPr lang="en-US"/>
              </a:p>
            </p:txBody>
          </p:sp>
          <p:sp>
            <p:nvSpPr>
              <p:cNvPr id="33848" name="Line 159"/>
              <p:cNvSpPr>
                <a:spLocks noChangeShapeType="1"/>
              </p:cNvSpPr>
              <p:nvPr/>
            </p:nvSpPr>
            <p:spPr bwMode="auto">
              <a:xfrm flipH="1">
                <a:off x="2721" y="2150"/>
                <a:ext cx="1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49" name="Line 160"/>
              <p:cNvSpPr>
                <a:spLocks noChangeShapeType="1"/>
              </p:cNvSpPr>
              <p:nvPr/>
            </p:nvSpPr>
            <p:spPr bwMode="auto">
              <a:xfrm>
                <a:off x="2721" y="215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50" name="Line 161"/>
              <p:cNvSpPr>
                <a:spLocks noChangeShapeType="1"/>
              </p:cNvSpPr>
              <p:nvPr/>
            </p:nvSpPr>
            <p:spPr bwMode="auto">
              <a:xfrm flipH="1">
                <a:off x="2589" y="2417"/>
                <a:ext cx="1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51" name="Text Box 162"/>
              <p:cNvSpPr txBox="1">
                <a:spLocks noChangeArrowheads="1"/>
              </p:cNvSpPr>
              <p:nvPr/>
            </p:nvSpPr>
            <p:spPr bwMode="auto">
              <a:xfrm>
                <a:off x="3030" y="2328"/>
                <a:ext cx="4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3852" name="Text Box 163"/>
              <p:cNvSpPr txBox="1">
                <a:spLocks noChangeArrowheads="1"/>
              </p:cNvSpPr>
              <p:nvPr/>
            </p:nvSpPr>
            <p:spPr bwMode="auto">
              <a:xfrm>
                <a:off x="2986" y="2685"/>
                <a:ext cx="3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3853" name="Oval 164"/>
              <p:cNvSpPr>
                <a:spLocks noChangeArrowheads="1"/>
              </p:cNvSpPr>
              <p:nvPr/>
            </p:nvSpPr>
            <p:spPr bwMode="auto">
              <a:xfrm>
                <a:off x="3119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3795" name="Object 165"/>
              <p:cNvGraphicFramePr>
                <a:graphicFrameLocks noChangeAspect="1"/>
              </p:cNvGraphicFramePr>
              <p:nvPr/>
            </p:nvGraphicFramePr>
            <p:xfrm>
              <a:off x="2947" y="2568"/>
              <a:ext cx="14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4" name="Equation" r:id="rId7" imgW="152280" imgH="203040" progId="Equation.3">
                      <p:embed/>
                    </p:oleObj>
                  </mc:Choice>
                  <mc:Fallback>
                    <p:oleObj name="Equation" r:id="rId7" imgW="152280" imgH="203040" progId="Equation.3">
                      <p:embed/>
                      <p:pic>
                        <p:nvPicPr>
                          <p:cNvPr id="0" name="Object 1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7" y="2568"/>
                            <a:ext cx="14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824" name="Group 166"/>
            <p:cNvGrpSpPr>
              <a:grpSpLocks/>
            </p:cNvGrpSpPr>
            <p:nvPr/>
          </p:nvGrpSpPr>
          <p:grpSpPr bwMode="auto">
            <a:xfrm>
              <a:off x="3341" y="1586"/>
              <a:ext cx="1236" cy="936"/>
              <a:chOff x="3560" y="2016"/>
              <a:chExt cx="1236" cy="936"/>
            </a:xfrm>
          </p:grpSpPr>
          <p:sp>
            <p:nvSpPr>
              <p:cNvPr id="33827" name="Rectangle 167"/>
              <p:cNvSpPr>
                <a:spLocks noChangeArrowheads="1"/>
              </p:cNvSpPr>
              <p:nvPr/>
            </p:nvSpPr>
            <p:spPr bwMode="auto">
              <a:xfrm>
                <a:off x="3869" y="2016"/>
                <a:ext cx="574" cy="8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8" name="Oval 168"/>
              <p:cNvSpPr>
                <a:spLocks noChangeArrowheads="1"/>
              </p:cNvSpPr>
              <p:nvPr/>
            </p:nvSpPr>
            <p:spPr bwMode="auto">
              <a:xfrm>
                <a:off x="4443" y="237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9" name="AutoShape 169"/>
              <p:cNvSpPr>
                <a:spLocks noChangeArrowheads="1"/>
              </p:cNvSpPr>
              <p:nvPr/>
            </p:nvSpPr>
            <p:spPr bwMode="auto">
              <a:xfrm rot="-5514269">
                <a:off x="4354" y="2374"/>
                <a:ext cx="89" cy="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0" name="Text Box 170"/>
              <p:cNvSpPr txBox="1">
                <a:spLocks noChangeArrowheads="1"/>
              </p:cNvSpPr>
              <p:nvPr/>
            </p:nvSpPr>
            <p:spPr bwMode="auto">
              <a:xfrm>
                <a:off x="4266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3831" name="Text Box 171"/>
              <p:cNvSpPr txBox="1">
                <a:spLocks noChangeArrowheads="1"/>
              </p:cNvSpPr>
              <p:nvPr/>
            </p:nvSpPr>
            <p:spPr bwMode="auto">
              <a:xfrm>
                <a:off x="4266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3832" name="Text Box 172"/>
              <p:cNvSpPr txBox="1">
                <a:spLocks noChangeArrowheads="1"/>
              </p:cNvSpPr>
              <p:nvPr/>
            </p:nvSpPr>
            <p:spPr bwMode="auto">
              <a:xfrm>
                <a:off x="3869" y="2061"/>
                <a:ext cx="2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33833" name="Line 173"/>
              <p:cNvSpPr>
                <a:spLocks noChangeShapeType="1"/>
              </p:cNvSpPr>
              <p:nvPr/>
            </p:nvSpPr>
            <p:spPr bwMode="auto">
              <a:xfrm flipH="1">
                <a:off x="3692" y="2150"/>
                <a:ext cx="1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34" name="Line 174"/>
              <p:cNvSpPr>
                <a:spLocks noChangeShapeType="1"/>
              </p:cNvSpPr>
              <p:nvPr/>
            </p:nvSpPr>
            <p:spPr bwMode="auto">
              <a:xfrm>
                <a:off x="3692" y="215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35" name="Line 175"/>
              <p:cNvSpPr>
                <a:spLocks noChangeShapeType="1"/>
              </p:cNvSpPr>
              <p:nvPr/>
            </p:nvSpPr>
            <p:spPr bwMode="auto">
              <a:xfrm flipH="1">
                <a:off x="3560" y="2417"/>
                <a:ext cx="1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36" name="Line 176"/>
              <p:cNvSpPr>
                <a:spLocks noChangeShapeType="1"/>
              </p:cNvSpPr>
              <p:nvPr/>
            </p:nvSpPr>
            <p:spPr bwMode="auto">
              <a:xfrm>
                <a:off x="4443" y="2150"/>
                <a:ext cx="3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37" name="Line 177"/>
              <p:cNvSpPr>
                <a:spLocks noChangeShapeType="1"/>
              </p:cNvSpPr>
              <p:nvPr/>
            </p:nvSpPr>
            <p:spPr bwMode="auto">
              <a:xfrm>
                <a:off x="4443" y="2640"/>
                <a:ext cx="3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38" name="Line 178"/>
              <p:cNvSpPr>
                <a:spLocks noChangeShapeType="1"/>
              </p:cNvSpPr>
              <p:nvPr/>
            </p:nvSpPr>
            <p:spPr bwMode="auto">
              <a:xfrm>
                <a:off x="4531" y="2417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39" name="Text Box 179"/>
              <p:cNvSpPr txBox="1">
                <a:spLocks noChangeArrowheads="1"/>
              </p:cNvSpPr>
              <p:nvPr/>
            </p:nvSpPr>
            <p:spPr bwMode="auto">
              <a:xfrm>
                <a:off x="4001" y="2328"/>
                <a:ext cx="4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3840" name="Text Box 180"/>
              <p:cNvSpPr txBox="1">
                <a:spLocks noChangeArrowheads="1"/>
              </p:cNvSpPr>
              <p:nvPr/>
            </p:nvSpPr>
            <p:spPr bwMode="auto">
              <a:xfrm>
                <a:off x="3957" y="2685"/>
                <a:ext cx="3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3841" name="Oval 181"/>
              <p:cNvSpPr>
                <a:spLocks noChangeArrowheads="1"/>
              </p:cNvSpPr>
              <p:nvPr/>
            </p:nvSpPr>
            <p:spPr bwMode="auto">
              <a:xfrm>
                <a:off x="4134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3794" name="Object 182"/>
              <p:cNvGraphicFramePr>
                <a:graphicFrameLocks noChangeAspect="1"/>
              </p:cNvGraphicFramePr>
              <p:nvPr/>
            </p:nvGraphicFramePr>
            <p:xfrm>
              <a:off x="3917" y="2568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5" name="Equation" r:id="rId9" imgW="164880" imgH="203040" progId="Equation.3">
                      <p:embed/>
                    </p:oleObj>
                  </mc:Choice>
                  <mc:Fallback>
                    <p:oleObj name="Equation" r:id="rId9" imgW="164880" imgH="203040" progId="Equation.3">
                      <p:embed/>
                      <p:pic>
                        <p:nvPicPr>
                          <p:cNvPr id="0" name="Object 1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7" y="2568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825" name="Oval 183"/>
            <p:cNvSpPr>
              <a:spLocks noChangeArrowheads="1"/>
            </p:cNvSpPr>
            <p:nvPr/>
          </p:nvSpPr>
          <p:spPr bwMode="auto">
            <a:xfrm>
              <a:off x="1939" y="2713"/>
              <a:ext cx="57" cy="5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Oval 184"/>
            <p:cNvSpPr>
              <a:spLocks noChangeArrowheads="1"/>
            </p:cNvSpPr>
            <p:nvPr/>
          </p:nvSpPr>
          <p:spPr bwMode="auto">
            <a:xfrm>
              <a:off x="2913" y="2720"/>
              <a:ext cx="57" cy="5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348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92B9A-776E-4B0F-8847-6222446BA033}" type="slidenum">
              <a:rPr lang="en-GB" smtClean="0"/>
              <a:pPr/>
              <a:t>56</a:t>
            </a:fld>
            <a:endParaRPr lang="en-GB" sz="1400" smtClean="0"/>
          </a:p>
        </p:txBody>
      </p:sp>
      <p:sp>
        <p:nvSpPr>
          <p:cNvPr id="348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995363"/>
            <a:ext cx="6451600" cy="442912"/>
          </a:xfrm>
        </p:spPr>
        <p:txBody>
          <a:bodyPr/>
          <a:lstStyle/>
          <a:p>
            <a:pPr algn="ctr" eaLnBrk="1" hangingPunct="1"/>
            <a:r>
              <a:rPr lang="en-GB" sz="2800" smtClean="0">
                <a:solidFill>
                  <a:srgbClr val="786DCB"/>
                </a:solidFill>
              </a:rPr>
              <a:t>What is the frequency at output D?</a:t>
            </a:r>
            <a:endParaRPr lang="en-US" sz="2800" smtClean="0">
              <a:solidFill>
                <a:srgbClr val="786DCB"/>
              </a:solidFill>
            </a:endParaRPr>
          </a:p>
        </p:txBody>
      </p:sp>
      <p:sp>
        <p:nvSpPr>
          <p:cNvPr id="34825" name="Text Box 272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sp>
        <p:nvSpPr>
          <p:cNvPr id="187665" name="Text Box 273"/>
          <p:cNvSpPr txBox="1">
            <a:spLocks noChangeArrowheads="1"/>
          </p:cNvSpPr>
          <p:nvPr/>
        </p:nvSpPr>
        <p:spPr bwMode="auto">
          <a:xfrm>
            <a:off x="693738" y="1579563"/>
            <a:ext cx="8137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>
                <a:solidFill>
                  <a:srgbClr val="CC3300"/>
                </a:solidFill>
              </a:rPr>
              <a:t>CLK frequency / MOD Number = 30kHz/14 = 2.14kHz</a:t>
            </a:r>
          </a:p>
        </p:txBody>
      </p:sp>
      <p:grpSp>
        <p:nvGrpSpPr>
          <p:cNvPr id="34827" name="Group 274"/>
          <p:cNvGrpSpPr>
            <a:grpSpLocks/>
          </p:cNvGrpSpPr>
          <p:nvPr/>
        </p:nvGrpSpPr>
        <p:grpSpPr bwMode="auto">
          <a:xfrm>
            <a:off x="1517650" y="2371725"/>
            <a:ext cx="6958013" cy="3114675"/>
            <a:chOff x="737" y="1586"/>
            <a:chExt cx="4383" cy="1962"/>
          </a:xfrm>
        </p:grpSpPr>
        <p:grpSp>
          <p:nvGrpSpPr>
            <p:cNvPr id="34828" name="Group 275"/>
            <p:cNvGrpSpPr>
              <a:grpSpLocks/>
            </p:cNvGrpSpPr>
            <p:nvPr/>
          </p:nvGrpSpPr>
          <p:grpSpPr bwMode="auto">
            <a:xfrm>
              <a:off x="4621" y="1898"/>
              <a:ext cx="441" cy="134"/>
              <a:chOff x="4840" y="2328"/>
              <a:chExt cx="441" cy="134"/>
            </a:xfrm>
          </p:grpSpPr>
          <p:sp>
            <p:nvSpPr>
              <p:cNvPr id="34901" name="Line 276"/>
              <p:cNvSpPr>
                <a:spLocks noChangeShapeType="1"/>
              </p:cNvSpPr>
              <p:nvPr/>
            </p:nvSpPr>
            <p:spPr bwMode="auto">
              <a:xfrm>
                <a:off x="4840" y="246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902" name="Line 277"/>
              <p:cNvSpPr>
                <a:spLocks noChangeShapeType="1"/>
              </p:cNvSpPr>
              <p:nvPr/>
            </p:nvSpPr>
            <p:spPr bwMode="auto">
              <a:xfrm flipV="1">
                <a:off x="4928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903" name="Line 278"/>
              <p:cNvSpPr>
                <a:spLocks noChangeShapeType="1"/>
              </p:cNvSpPr>
              <p:nvPr/>
            </p:nvSpPr>
            <p:spPr bwMode="auto">
              <a:xfrm>
                <a:off x="4928" y="2328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904" name="Line 279"/>
              <p:cNvSpPr>
                <a:spLocks noChangeShapeType="1"/>
              </p:cNvSpPr>
              <p:nvPr/>
            </p:nvSpPr>
            <p:spPr bwMode="auto">
              <a:xfrm>
                <a:off x="5016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905" name="Line 280"/>
              <p:cNvSpPr>
                <a:spLocks noChangeShapeType="1"/>
              </p:cNvSpPr>
              <p:nvPr/>
            </p:nvSpPr>
            <p:spPr bwMode="auto">
              <a:xfrm>
                <a:off x="5016" y="2462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906" name="Line 281"/>
              <p:cNvSpPr>
                <a:spLocks noChangeShapeType="1"/>
              </p:cNvSpPr>
              <p:nvPr/>
            </p:nvSpPr>
            <p:spPr bwMode="auto">
              <a:xfrm flipV="1">
                <a:off x="5105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907" name="Line 282"/>
              <p:cNvSpPr>
                <a:spLocks noChangeShapeType="1"/>
              </p:cNvSpPr>
              <p:nvPr/>
            </p:nvSpPr>
            <p:spPr bwMode="auto">
              <a:xfrm>
                <a:off x="5105" y="2328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908" name="Line 283"/>
              <p:cNvSpPr>
                <a:spLocks noChangeShapeType="1"/>
              </p:cNvSpPr>
              <p:nvPr/>
            </p:nvSpPr>
            <p:spPr bwMode="auto">
              <a:xfrm>
                <a:off x="5193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909" name="Line 284"/>
              <p:cNvSpPr>
                <a:spLocks noChangeShapeType="1"/>
              </p:cNvSpPr>
              <p:nvPr/>
            </p:nvSpPr>
            <p:spPr bwMode="auto">
              <a:xfrm>
                <a:off x="5193" y="246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4829" name="Line 285"/>
            <p:cNvSpPr>
              <a:spLocks noChangeShapeType="1"/>
            </p:cNvSpPr>
            <p:nvPr/>
          </p:nvSpPr>
          <p:spPr bwMode="auto">
            <a:xfrm>
              <a:off x="1973" y="2522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0" name="Line 286"/>
            <p:cNvSpPr>
              <a:spLocks noChangeShapeType="1"/>
            </p:cNvSpPr>
            <p:nvPr/>
          </p:nvSpPr>
          <p:spPr bwMode="auto">
            <a:xfrm>
              <a:off x="1973" y="2745"/>
              <a:ext cx="1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1" name="Line 287"/>
            <p:cNvSpPr>
              <a:spLocks noChangeShapeType="1"/>
            </p:cNvSpPr>
            <p:nvPr/>
          </p:nvSpPr>
          <p:spPr bwMode="auto">
            <a:xfrm flipV="1">
              <a:off x="3959" y="2522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2" name="Line 288"/>
            <p:cNvSpPr>
              <a:spLocks noChangeShapeType="1"/>
            </p:cNvSpPr>
            <p:nvPr/>
          </p:nvSpPr>
          <p:spPr bwMode="auto">
            <a:xfrm>
              <a:off x="2944" y="2522"/>
              <a:ext cx="0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3" name="Line 289"/>
            <p:cNvSpPr>
              <a:spLocks noChangeShapeType="1"/>
            </p:cNvSpPr>
            <p:nvPr/>
          </p:nvSpPr>
          <p:spPr bwMode="auto">
            <a:xfrm flipH="1">
              <a:off x="1002" y="2745"/>
              <a:ext cx="9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34" name="Line 290"/>
            <p:cNvSpPr>
              <a:spLocks noChangeShapeType="1"/>
            </p:cNvSpPr>
            <p:nvPr/>
          </p:nvSpPr>
          <p:spPr bwMode="auto">
            <a:xfrm flipV="1">
              <a:off x="1002" y="2522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35" name="AutoShape 291"/>
            <p:cNvSpPr>
              <a:spLocks noChangeArrowheads="1"/>
            </p:cNvSpPr>
            <p:nvPr/>
          </p:nvSpPr>
          <p:spPr bwMode="auto">
            <a:xfrm>
              <a:off x="2326" y="3101"/>
              <a:ext cx="441" cy="312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Oval 292"/>
            <p:cNvSpPr>
              <a:spLocks noChangeArrowheads="1"/>
            </p:cNvSpPr>
            <p:nvPr/>
          </p:nvSpPr>
          <p:spPr bwMode="auto">
            <a:xfrm>
              <a:off x="2767" y="3191"/>
              <a:ext cx="88" cy="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Line 293"/>
            <p:cNvSpPr>
              <a:spLocks noChangeShapeType="1"/>
            </p:cNvSpPr>
            <p:nvPr/>
          </p:nvSpPr>
          <p:spPr bwMode="auto">
            <a:xfrm>
              <a:off x="2855" y="3235"/>
              <a:ext cx="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8" name="Line 294"/>
            <p:cNvSpPr>
              <a:spLocks noChangeShapeType="1"/>
            </p:cNvSpPr>
            <p:nvPr/>
          </p:nvSpPr>
          <p:spPr bwMode="auto">
            <a:xfrm flipH="1">
              <a:off x="2017" y="3137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9" name="Line 295"/>
            <p:cNvSpPr>
              <a:spLocks noChangeShapeType="1"/>
            </p:cNvSpPr>
            <p:nvPr/>
          </p:nvSpPr>
          <p:spPr bwMode="auto">
            <a:xfrm flipH="1">
              <a:off x="2017" y="3262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0" name="Text Box 296"/>
            <p:cNvSpPr txBox="1">
              <a:spLocks noChangeArrowheads="1"/>
            </p:cNvSpPr>
            <p:nvPr/>
          </p:nvSpPr>
          <p:spPr bwMode="auto">
            <a:xfrm>
              <a:off x="1796" y="2958"/>
              <a:ext cx="2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C0B0A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34841" name="Text Box 297"/>
            <p:cNvSpPr txBox="1">
              <a:spLocks noChangeArrowheads="1"/>
            </p:cNvSpPr>
            <p:nvPr/>
          </p:nvSpPr>
          <p:spPr bwMode="auto">
            <a:xfrm>
              <a:off x="1796" y="3166"/>
              <a:ext cx="2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000">
                  <a:solidFill>
                    <a:srgbClr val="0C0B0A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34842" name="Line 298"/>
            <p:cNvSpPr>
              <a:spLocks noChangeShapeType="1"/>
            </p:cNvSpPr>
            <p:nvPr/>
          </p:nvSpPr>
          <p:spPr bwMode="auto">
            <a:xfrm flipH="1">
              <a:off x="2017" y="3378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3" name="Text Box 299"/>
            <p:cNvSpPr txBox="1">
              <a:spLocks noChangeArrowheads="1"/>
            </p:cNvSpPr>
            <p:nvPr/>
          </p:nvSpPr>
          <p:spPr bwMode="auto">
            <a:xfrm>
              <a:off x="1796" y="3298"/>
              <a:ext cx="2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C0B0A"/>
                  </a:solidFill>
                </a:rPr>
                <a:t>D</a:t>
              </a:r>
              <a:endParaRPr lang="en-US" sz="2000"/>
            </a:p>
          </p:txBody>
        </p:sp>
        <p:sp>
          <p:nvSpPr>
            <p:cNvPr id="34844" name="Text Box 300"/>
            <p:cNvSpPr txBox="1">
              <a:spLocks noChangeArrowheads="1"/>
            </p:cNvSpPr>
            <p:nvPr/>
          </p:nvSpPr>
          <p:spPr bwMode="auto">
            <a:xfrm>
              <a:off x="4577" y="1586"/>
              <a:ext cx="5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/>
                <a:t>30kHz</a:t>
              </a:r>
            </a:p>
          </p:txBody>
        </p:sp>
        <p:grpSp>
          <p:nvGrpSpPr>
            <p:cNvPr id="34845" name="Group 301"/>
            <p:cNvGrpSpPr>
              <a:grpSpLocks/>
            </p:cNvGrpSpPr>
            <p:nvPr/>
          </p:nvGrpSpPr>
          <p:grpSpPr bwMode="auto">
            <a:xfrm>
              <a:off x="737" y="1586"/>
              <a:ext cx="662" cy="936"/>
              <a:chOff x="956" y="2016"/>
              <a:chExt cx="662" cy="936"/>
            </a:xfrm>
          </p:grpSpPr>
          <p:grpSp>
            <p:nvGrpSpPr>
              <p:cNvPr id="34891" name="Group 302"/>
              <p:cNvGrpSpPr>
                <a:grpSpLocks/>
              </p:cNvGrpSpPr>
              <p:nvPr/>
            </p:nvGrpSpPr>
            <p:grpSpPr bwMode="auto">
              <a:xfrm>
                <a:off x="956" y="2016"/>
                <a:ext cx="662" cy="847"/>
                <a:chOff x="3072" y="1680"/>
                <a:chExt cx="720" cy="912"/>
              </a:xfrm>
            </p:grpSpPr>
            <p:sp>
              <p:nvSpPr>
                <p:cNvPr id="34898" name="Rectangle 303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9" name="Oval 304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0" name="AutoShape 305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92" name="Text Box 306"/>
              <p:cNvSpPr txBox="1">
                <a:spLocks noChangeArrowheads="1"/>
              </p:cNvSpPr>
              <p:nvPr/>
            </p:nvSpPr>
            <p:spPr bwMode="auto">
              <a:xfrm>
                <a:off x="1353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4893" name="Text Box 307"/>
              <p:cNvSpPr txBox="1">
                <a:spLocks noChangeArrowheads="1"/>
              </p:cNvSpPr>
              <p:nvPr/>
            </p:nvSpPr>
            <p:spPr bwMode="auto">
              <a:xfrm>
                <a:off x="1353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4894" name="Text Box 308"/>
              <p:cNvSpPr txBox="1">
                <a:spLocks noChangeArrowheads="1"/>
              </p:cNvSpPr>
              <p:nvPr/>
            </p:nvSpPr>
            <p:spPr bwMode="auto">
              <a:xfrm>
                <a:off x="956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34895" name="Text Box 309"/>
              <p:cNvSpPr txBox="1">
                <a:spLocks noChangeArrowheads="1"/>
              </p:cNvSpPr>
              <p:nvPr/>
            </p:nvSpPr>
            <p:spPr bwMode="auto">
              <a:xfrm>
                <a:off x="1089" y="2328"/>
                <a:ext cx="44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4896" name="Text Box 310"/>
              <p:cNvSpPr txBox="1">
                <a:spLocks noChangeArrowheads="1"/>
              </p:cNvSpPr>
              <p:nvPr/>
            </p:nvSpPr>
            <p:spPr bwMode="auto">
              <a:xfrm>
                <a:off x="1044" y="2685"/>
                <a:ext cx="39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4897" name="Oval 311"/>
              <p:cNvSpPr>
                <a:spLocks noChangeArrowheads="1"/>
              </p:cNvSpPr>
              <p:nvPr/>
            </p:nvSpPr>
            <p:spPr bwMode="auto">
              <a:xfrm>
                <a:off x="1177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4821" name="Object 312"/>
              <p:cNvGraphicFramePr>
                <a:graphicFrameLocks noChangeAspect="1"/>
              </p:cNvGraphicFramePr>
              <p:nvPr/>
            </p:nvGraphicFramePr>
            <p:xfrm>
              <a:off x="1008" y="2539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46" name="Equation" r:id="rId3" imgW="164880" imgH="203040" progId="Equation.3">
                      <p:embed/>
                    </p:oleObj>
                  </mc:Choice>
                  <mc:Fallback>
                    <p:oleObj name="Equation" r:id="rId3" imgW="164880" imgH="203040" progId="Equation.3">
                      <p:embed/>
                      <p:pic>
                        <p:nvPicPr>
                          <p:cNvPr id="0" name="Object 3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2539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46" name="Group 313"/>
            <p:cNvGrpSpPr>
              <a:grpSpLocks/>
            </p:cNvGrpSpPr>
            <p:nvPr/>
          </p:nvGrpSpPr>
          <p:grpSpPr bwMode="auto">
            <a:xfrm>
              <a:off x="1399" y="1586"/>
              <a:ext cx="971" cy="936"/>
              <a:chOff x="1618" y="2016"/>
              <a:chExt cx="971" cy="936"/>
            </a:xfrm>
          </p:grpSpPr>
          <p:grpSp>
            <p:nvGrpSpPr>
              <p:cNvPr id="34878" name="Group 314"/>
              <p:cNvGrpSpPr>
                <a:grpSpLocks/>
              </p:cNvGrpSpPr>
              <p:nvPr/>
            </p:nvGrpSpPr>
            <p:grpSpPr bwMode="auto">
              <a:xfrm>
                <a:off x="1927" y="2016"/>
                <a:ext cx="662" cy="847"/>
                <a:chOff x="3072" y="1680"/>
                <a:chExt cx="720" cy="912"/>
              </a:xfrm>
            </p:grpSpPr>
            <p:sp>
              <p:nvSpPr>
                <p:cNvPr id="34888" name="Rectangle 315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89" name="Oval 316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0" name="AutoShape 317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79" name="Text Box 318"/>
              <p:cNvSpPr txBox="1">
                <a:spLocks noChangeArrowheads="1"/>
              </p:cNvSpPr>
              <p:nvPr/>
            </p:nvSpPr>
            <p:spPr bwMode="auto">
              <a:xfrm>
                <a:off x="2324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4880" name="Text Box 319"/>
              <p:cNvSpPr txBox="1">
                <a:spLocks noChangeArrowheads="1"/>
              </p:cNvSpPr>
              <p:nvPr/>
            </p:nvSpPr>
            <p:spPr bwMode="auto">
              <a:xfrm>
                <a:off x="2324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4881" name="Text Box 320"/>
              <p:cNvSpPr txBox="1">
                <a:spLocks noChangeArrowheads="1"/>
              </p:cNvSpPr>
              <p:nvPr/>
            </p:nvSpPr>
            <p:spPr bwMode="auto">
              <a:xfrm>
                <a:off x="1927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34882" name="Text Box 321"/>
              <p:cNvSpPr txBox="1">
                <a:spLocks noChangeArrowheads="1"/>
              </p:cNvSpPr>
              <p:nvPr/>
            </p:nvSpPr>
            <p:spPr bwMode="auto">
              <a:xfrm>
                <a:off x="2059" y="2328"/>
                <a:ext cx="4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4883" name="Text Box 322"/>
              <p:cNvSpPr txBox="1">
                <a:spLocks noChangeArrowheads="1"/>
              </p:cNvSpPr>
              <p:nvPr/>
            </p:nvSpPr>
            <p:spPr bwMode="auto">
              <a:xfrm>
                <a:off x="2015" y="2685"/>
                <a:ext cx="3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4884" name="Oval 323"/>
              <p:cNvSpPr>
                <a:spLocks noChangeArrowheads="1"/>
              </p:cNvSpPr>
              <p:nvPr/>
            </p:nvSpPr>
            <p:spPr bwMode="auto">
              <a:xfrm>
                <a:off x="2148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5" name="Line 324"/>
              <p:cNvSpPr>
                <a:spLocks noChangeShapeType="1"/>
              </p:cNvSpPr>
              <p:nvPr/>
            </p:nvSpPr>
            <p:spPr bwMode="auto">
              <a:xfrm flipH="1">
                <a:off x="1751" y="2150"/>
                <a:ext cx="1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86" name="Line 325"/>
              <p:cNvSpPr>
                <a:spLocks noChangeShapeType="1"/>
              </p:cNvSpPr>
              <p:nvPr/>
            </p:nvSpPr>
            <p:spPr bwMode="auto">
              <a:xfrm>
                <a:off x="1751" y="215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87" name="Line 326"/>
              <p:cNvSpPr>
                <a:spLocks noChangeShapeType="1"/>
              </p:cNvSpPr>
              <p:nvPr/>
            </p:nvSpPr>
            <p:spPr bwMode="auto">
              <a:xfrm flipH="1">
                <a:off x="1618" y="2417"/>
                <a:ext cx="1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4820" name="Object 327"/>
              <p:cNvGraphicFramePr>
                <a:graphicFrameLocks noChangeAspect="1"/>
              </p:cNvGraphicFramePr>
              <p:nvPr/>
            </p:nvGraphicFramePr>
            <p:xfrm>
              <a:off x="1973" y="2563"/>
              <a:ext cx="143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47" name="Equation" r:id="rId5" imgW="152280" imgH="215640" progId="Equation.3">
                      <p:embed/>
                    </p:oleObj>
                  </mc:Choice>
                  <mc:Fallback>
                    <p:oleObj name="Equation" r:id="rId5" imgW="152280" imgH="215640" progId="Equation.3">
                      <p:embed/>
                      <p:pic>
                        <p:nvPicPr>
                          <p:cNvPr id="0" name="Object 3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2563"/>
                            <a:ext cx="143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47" name="Group 328"/>
            <p:cNvGrpSpPr>
              <a:grpSpLocks/>
            </p:cNvGrpSpPr>
            <p:nvPr/>
          </p:nvGrpSpPr>
          <p:grpSpPr bwMode="auto">
            <a:xfrm>
              <a:off x="2370" y="1586"/>
              <a:ext cx="971" cy="936"/>
              <a:chOff x="2589" y="2016"/>
              <a:chExt cx="971" cy="936"/>
            </a:xfrm>
          </p:grpSpPr>
          <p:sp>
            <p:nvSpPr>
              <p:cNvPr id="34866" name="Rectangle 329"/>
              <p:cNvSpPr>
                <a:spLocks noChangeArrowheads="1"/>
              </p:cNvSpPr>
              <p:nvPr/>
            </p:nvSpPr>
            <p:spPr bwMode="auto">
              <a:xfrm>
                <a:off x="2898" y="2016"/>
                <a:ext cx="574" cy="8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7" name="Oval 330"/>
              <p:cNvSpPr>
                <a:spLocks noChangeArrowheads="1"/>
              </p:cNvSpPr>
              <p:nvPr/>
            </p:nvSpPr>
            <p:spPr bwMode="auto">
              <a:xfrm>
                <a:off x="3472" y="237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8" name="AutoShape 331"/>
              <p:cNvSpPr>
                <a:spLocks noChangeArrowheads="1"/>
              </p:cNvSpPr>
              <p:nvPr/>
            </p:nvSpPr>
            <p:spPr bwMode="auto">
              <a:xfrm rot="-5514269">
                <a:off x="3383" y="2373"/>
                <a:ext cx="89" cy="8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9" name="Text Box 332"/>
              <p:cNvSpPr txBox="1">
                <a:spLocks noChangeArrowheads="1"/>
              </p:cNvSpPr>
              <p:nvPr/>
            </p:nvSpPr>
            <p:spPr bwMode="auto">
              <a:xfrm>
                <a:off x="3295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4870" name="Text Box 333"/>
              <p:cNvSpPr txBox="1">
                <a:spLocks noChangeArrowheads="1"/>
              </p:cNvSpPr>
              <p:nvPr/>
            </p:nvSpPr>
            <p:spPr bwMode="auto">
              <a:xfrm>
                <a:off x="3295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4871" name="Text Box 334"/>
              <p:cNvSpPr txBox="1">
                <a:spLocks noChangeArrowheads="1"/>
              </p:cNvSpPr>
              <p:nvPr/>
            </p:nvSpPr>
            <p:spPr bwMode="auto">
              <a:xfrm>
                <a:off x="2898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B</a:t>
                </a:r>
                <a:endParaRPr lang="en-US"/>
              </a:p>
            </p:txBody>
          </p:sp>
          <p:sp>
            <p:nvSpPr>
              <p:cNvPr id="34872" name="Line 335"/>
              <p:cNvSpPr>
                <a:spLocks noChangeShapeType="1"/>
              </p:cNvSpPr>
              <p:nvPr/>
            </p:nvSpPr>
            <p:spPr bwMode="auto">
              <a:xfrm flipH="1">
                <a:off x="2721" y="2150"/>
                <a:ext cx="1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73" name="Line 336"/>
              <p:cNvSpPr>
                <a:spLocks noChangeShapeType="1"/>
              </p:cNvSpPr>
              <p:nvPr/>
            </p:nvSpPr>
            <p:spPr bwMode="auto">
              <a:xfrm>
                <a:off x="2721" y="215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74" name="Line 337"/>
              <p:cNvSpPr>
                <a:spLocks noChangeShapeType="1"/>
              </p:cNvSpPr>
              <p:nvPr/>
            </p:nvSpPr>
            <p:spPr bwMode="auto">
              <a:xfrm flipH="1">
                <a:off x="2589" y="2417"/>
                <a:ext cx="1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75" name="Text Box 338"/>
              <p:cNvSpPr txBox="1">
                <a:spLocks noChangeArrowheads="1"/>
              </p:cNvSpPr>
              <p:nvPr/>
            </p:nvSpPr>
            <p:spPr bwMode="auto">
              <a:xfrm>
                <a:off x="3030" y="2328"/>
                <a:ext cx="4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4876" name="Text Box 339"/>
              <p:cNvSpPr txBox="1">
                <a:spLocks noChangeArrowheads="1"/>
              </p:cNvSpPr>
              <p:nvPr/>
            </p:nvSpPr>
            <p:spPr bwMode="auto">
              <a:xfrm>
                <a:off x="2986" y="2685"/>
                <a:ext cx="3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4877" name="Oval 340"/>
              <p:cNvSpPr>
                <a:spLocks noChangeArrowheads="1"/>
              </p:cNvSpPr>
              <p:nvPr/>
            </p:nvSpPr>
            <p:spPr bwMode="auto">
              <a:xfrm>
                <a:off x="3119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4819" name="Object 341"/>
              <p:cNvGraphicFramePr>
                <a:graphicFrameLocks noChangeAspect="1"/>
              </p:cNvGraphicFramePr>
              <p:nvPr/>
            </p:nvGraphicFramePr>
            <p:xfrm>
              <a:off x="2947" y="2568"/>
              <a:ext cx="14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48" name="Equation" r:id="rId7" imgW="152280" imgH="203040" progId="Equation.3">
                      <p:embed/>
                    </p:oleObj>
                  </mc:Choice>
                  <mc:Fallback>
                    <p:oleObj name="Equation" r:id="rId7" imgW="152280" imgH="203040" progId="Equation.3">
                      <p:embed/>
                      <p:pic>
                        <p:nvPicPr>
                          <p:cNvPr id="0" name="Object 3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7" y="2568"/>
                            <a:ext cx="14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48" name="Group 342"/>
            <p:cNvGrpSpPr>
              <a:grpSpLocks/>
            </p:cNvGrpSpPr>
            <p:nvPr/>
          </p:nvGrpSpPr>
          <p:grpSpPr bwMode="auto">
            <a:xfrm>
              <a:off x="3341" y="1586"/>
              <a:ext cx="1236" cy="936"/>
              <a:chOff x="3560" y="2016"/>
              <a:chExt cx="1236" cy="936"/>
            </a:xfrm>
          </p:grpSpPr>
          <p:sp>
            <p:nvSpPr>
              <p:cNvPr id="34851" name="Rectangle 343"/>
              <p:cNvSpPr>
                <a:spLocks noChangeArrowheads="1"/>
              </p:cNvSpPr>
              <p:nvPr/>
            </p:nvSpPr>
            <p:spPr bwMode="auto">
              <a:xfrm>
                <a:off x="3869" y="2016"/>
                <a:ext cx="574" cy="8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2" name="Oval 344"/>
              <p:cNvSpPr>
                <a:spLocks noChangeArrowheads="1"/>
              </p:cNvSpPr>
              <p:nvPr/>
            </p:nvSpPr>
            <p:spPr bwMode="auto">
              <a:xfrm>
                <a:off x="4443" y="237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3" name="AutoShape 345"/>
              <p:cNvSpPr>
                <a:spLocks noChangeArrowheads="1"/>
              </p:cNvSpPr>
              <p:nvPr/>
            </p:nvSpPr>
            <p:spPr bwMode="auto">
              <a:xfrm rot="-5514269">
                <a:off x="4354" y="2374"/>
                <a:ext cx="89" cy="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4" name="Text Box 346"/>
              <p:cNvSpPr txBox="1">
                <a:spLocks noChangeArrowheads="1"/>
              </p:cNvSpPr>
              <p:nvPr/>
            </p:nvSpPr>
            <p:spPr bwMode="auto">
              <a:xfrm>
                <a:off x="4266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4855" name="Text Box 347"/>
              <p:cNvSpPr txBox="1">
                <a:spLocks noChangeArrowheads="1"/>
              </p:cNvSpPr>
              <p:nvPr/>
            </p:nvSpPr>
            <p:spPr bwMode="auto">
              <a:xfrm>
                <a:off x="4266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4856" name="Text Box 348"/>
              <p:cNvSpPr txBox="1">
                <a:spLocks noChangeArrowheads="1"/>
              </p:cNvSpPr>
              <p:nvPr/>
            </p:nvSpPr>
            <p:spPr bwMode="auto">
              <a:xfrm>
                <a:off x="3869" y="2061"/>
                <a:ext cx="2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34857" name="Line 349"/>
              <p:cNvSpPr>
                <a:spLocks noChangeShapeType="1"/>
              </p:cNvSpPr>
              <p:nvPr/>
            </p:nvSpPr>
            <p:spPr bwMode="auto">
              <a:xfrm flipH="1">
                <a:off x="3692" y="2150"/>
                <a:ext cx="1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58" name="Line 350"/>
              <p:cNvSpPr>
                <a:spLocks noChangeShapeType="1"/>
              </p:cNvSpPr>
              <p:nvPr/>
            </p:nvSpPr>
            <p:spPr bwMode="auto">
              <a:xfrm>
                <a:off x="3692" y="215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59" name="Line 351"/>
              <p:cNvSpPr>
                <a:spLocks noChangeShapeType="1"/>
              </p:cNvSpPr>
              <p:nvPr/>
            </p:nvSpPr>
            <p:spPr bwMode="auto">
              <a:xfrm flipH="1">
                <a:off x="3560" y="2417"/>
                <a:ext cx="1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60" name="Line 352"/>
              <p:cNvSpPr>
                <a:spLocks noChangeShapeType="1"/>
              </p:cNvSpPr>
              <p:nvPr/>
            </p:nvSpPr>
            <p:spPr bwMode="auto">
              <a:xfrm>
                <a:off x="4443" y="2150"/>
                <a:ext cx="3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61" name="Line 353"/>
              <p:cNvSpPr>
                <a:spLocks noChangeShapeType="1"/>
              </p:cNvSpPr>
              <p:nvPr/>
            </p:nvSpPr>
            <p:spPr bwMode="auto">
              <a:xfrm>
                <a:off x="4443" y="2640"/>
                <a:ext cx="3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62" name="Line 354"/>
              <p:cNvSpPr>
                <a:spLocks noChangeShapeType="1"/>
              </p:cNvSpPr>
              <p:nvPr/>
            </p:nvSpPr>
            <p:spPr bwMode="auto">
              <a:xfrm>
                <a:off x="4531" y="2417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63" name="Text Box 355"/>
              <p:cNvSpPr txBox="1">
                <a:spLocks noChangeArrowheads="1"/>
              </p:cNvSpPr>
              <p:nvPr/>
            </p:nvSpPr>
            <p:spPr bwMode="auto">
              <a:xfrm>
                <a:off x="4001" y="2328"/>
                <a:ext cx="4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4864" name="Text Box 356"/>
              <p:cNvSpPr txBox="1">
                <a:spLocks noChangeArrowheads="1"/>
              </p:cNvSpPr>
              <p:nvPr/>
            </p:nvSpPr>
            <p:spPr bwMode="auto">
              <a:xfrm>
                <a:off x="3957" y="2685"/>
                <a:ext cx="3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4865" name="Oval 357"/>
              <p:cNvSpPr>
                <a:spLocks noChangeArrowheads="1"/>
              </p:cNvSpPr>
              <p:nvPr/>
            </p:nvSpPr>
            <p:spPr bwMode="auto">
              <a:xfrm>
                <a:off x="4134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4818" name="Object 358"/>
              <p:cNvGraphicFramePr>
                <a:graphicFrameLocks noChangeAspect="1"/>
              </p:cNvGraphicFramePr>
              <p:nvPr/>
            </p:nvGraphicFramePr>
            <p:xfrm>
              <a:off x="3917" y="2568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49" name="Equation" r:id="rId9" imgW="164880" imgH="203040" progId="Equation.3">
                      <p:embed/>
                    </p:oleObj>
                  </mc:Choice>
                  <mc:Fallback>
                    <p:oleObj name="Equation" r:id="rId9" imgW="164880" imgH="203040" progId="Equation.3">
                      <p:embed/>
                      <p:pic>
                        <p:nvPicPr>
                          <p:cNvPr id="0" name="Object 3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7" y="2568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849" name="Oval 359"/>
            <p:cNvSpPr>
              <a:spLocks noChangeArrowheads="1"/>
            </p:cNvSpPr>
            <p:nvPr/>
          </p:nvSpPr>
          <p:spPr bwMode="auto">
            <a:xfrm>
              <a:off x="1939" y="2713"/>
              <a:ext cx="57" cy="5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0" name="Oval 360"/>
            <p:cNvSpPr>
              <a:spLocks noChangeArrowheads="1"/>
            </p:cNvSpPr>
            <p:nvPr/>
          </p:nvSpPr>
          <p:spPr bwMode="auto">
            <a:xfrm>
              <a:off x="2913" y="2720"/>
              <a:ext cx="57" cy="5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665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68C588-838C-482A-BD04-4A27B32F333F}" type="slidenum">
              <a:rPr lang="en-GB" smtClean="0"/>
              <a:pPr/>
              <a:t>57</a:t>
            </a:fld>
            <a:endParaRPr lang="en-GB" sz="1400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765175"/>
            <a:ext cx="7772400" cy="623888"/>
          </a:xfrm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786DCB"/>
                </a:solidFill>
              </a:rPr>
              <a:t>General Design Procedure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346200" y="2074863"/>
            <a:ext cx="6751638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buFontTx/>
              <a:buChar char="•"/>
              <a:defRPr/>
            </a:pPr>
            <a:r>
              <a:rPr lang="en-GB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sz="2800">
                <a:solidFill>
                  <a:srgbClr val="009900"/>
                </a:solidFill>
              </a:rPr>
              <a:t>Find the smallest number of FFs required, </a:t>
            </a:r>
          </a:p>
          <a:p>
            <a:pPr algn="l">
              <a:lnSpc>
                <a:spcPct val="50000"/>
              </a:lnSpc>
              <a:defRPr/>
            </a:pPr>
            <a:r>
              <a:rPr lang="en-GB" sz="2800">
                <a:solidFill>
                  <a:srgbClr val="980000"/>
                </a:solidFill>
              </a:rPr>
              <a:t>   </a:t>
            </a:r>
            <a:r>
              <a:rPr lang="en-GB" sz="2800">
                <a:solidFill>
                  <a:srgbClr val="009900"/>
                </a:solidFill>
              </a:rPr>
              <a:t>such that</a:t>
            </a:r>
            <a:r>
              <a:rPr lang="en-GB" sz="2800">
                <a:solidFill>
                  <a:srgbClr val="980000"/>
                </a:solidFill>
              </a:rPr>
              <a:t> </a:t>
            </a:r>
            <a:r>
              <a:rPr lang="en-GB" sz="2800">
                <a:solidFill>
                  <a:srgbClr val="FF3300"/>
                </a:solidFill>
              </a:rPr>
              <a:t>2</a:t>
            </a:r>
            <a:r>
              <a:rPr lang="en-GB" sz="2800" baseline="30000">
                <a:solidFill>
                  <a:srgbClr val="FF3300"/>
                </a:solidFill>
              </a:rPr>
              <a:t>N</a:t>
            </a:r>
            <a:r>
              <a:rPr lang="en-GB" sz="2800">
                <a:solidFill>
                  <a:srgbClr val="FF3300"/>
                </a:solidFill>
              </a:rPr>
              <a:t> </a:t>
            </a:r>
            <a:r>
              <a:rPr lang="en-GB" sz="2800" b="1">
                <a:solidFill>
                  <a:srgbClr val="FF3300"/>
                </a:solidFill>
              </a:rPr>
              <a:t>&gt;=</a:t>
            </a:r>
            <a:r>
              <a:rPr lang="en-GB" sz="2800">
                <a:solidFill>
                  <a:srgbClr val="FF3300"/>
                </a:solidFill>
              </a:rPr>
              <a:t> X</a:t>
            </a:r>
            <a:r>
              <a:rPr lang="en-GB" sz="2800">
                <a:solidFill>
                  <a:srgbClr val="980000"/>
                </a:solidFill>
              </a:rPr>
              <a:t>.   </a:t>
            </a:r>
            <a:r>
              <a:rPr lang="en-GB" sz="2800">
                <a:solidFill>
                  <a:srgbClr val="009900"/>
                </a:solidFill>
              </a:rPr>
              <a:t>If</a:t>
            </a:r>
            <a:r>
              <a:rPr lang="en-GB" sz="2800">
                <a:solidFill>
                  <a:srgbClr val="980000"/>
                </a:solidFill>
              </a:rPr>
              <a:t> </a:t>
            </a:r>
            <a:r>
              <a:rPr lang="en-GB" sz="2800">
                <a:solidFill>
                  <a:srgbClr val="FF3300"/>
                </a:solidFill>
              </a:rPr>
              <a:t>2</a:t>
            </a:r>
            <a:r>
              <a:rPr lang="en-GB" sz="2800" baseline="30000">
                <a:solidFill>
                  <a:srgbClr val="FF3300"/>
                </a:solidFill>
              </a:rPr>
              <a:t>N</a:t>
            </a:r>
            <a:r>
              <a:rPr lang="en-GB" sz="2800">
                <a:solidFill>
                  <a:srgbClr val="FF3300"/>
                </a:solidFill>
              </a:rPr>
              <a:t> </a:t>
            </a:r>
            <a:r>
              <a:rPr lang="en-GB" sz="2800" b="1">
                <a:solidFill>
                  <a:srgbClr val="FF3300"/>
                </a:solidFill>
              </a:rPr>
              <a:t>= </a:t>
            </a:r>
            <a:r>
              <a:rPr lang="en-GB" sz="2800">
                <a:solidFill>
                  <a:srgbClr val="FF3300"/>
                </a:solidFill>
              </a:rPr>
              <a:t>X</a:t>
            </a:r>
            <a:r>
              <a:rPr lang="en-GB" sz="2800">
                <a:solidFill>
                  <a:srgbClr val="980000"/>
                </a:solidFill>
              </a:rPr>
              <a:t>  </a:t>
            </a:r>
            <a:r>
              <a:rPr lang="en-GB" sz="2800">
                <a:solidFill>
                  <a:srgbClr val="009900"/>
                </a:solidFill>
              </a:rPr>
              <a:t>stop</a:t>
            </a:r>
            <a:r>
              <a:rPr lang="en-GB" sz="2800">
                <a:solidFill>
                  <a:srgbClr val="980000"/>
                </a:solidFill>
              </a:rPr>
              <a:t>.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333500" y="3371850"/>
            <a:ext cx="70516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70000"/>
              </a:lnSpc>
              <a:buFontTx/>
              <a:buChar char="•"/>
            </a:pPr>
            <a:r>
              <a:rPr lang="en-GB" sz="3600"/>
              <a:t> </a:t>
            </a:r>
            <a:r>
              <a:rPr lang="en-GB" sz="2800">
                <a:solidFill>
                  <a:srgbClr val="009900"/>
                </a:solidFill>
              </a:rPr>
              <a:t>Connect a </a:t>
            </a:r>
            <a:r>
              <a:rPr lang="en-GB" sz="2800">
                <a:solidFill>
                  <a:srgbClr val="FF3300"/>
                </a:solidFill>
              </a:rPr>
              <a:t>NAND</a:t>
            </a:r>
            <a:r>
              <a:rPr lang="en-GB" sz="2800">
                <a:solidFill>
                  <a:srgbClr val="009900"/>
                </a:solidFill>
              </a:rPr>
              <a:t> output to the asynchronous</a:t>
            </a:r>
          </a:p>
          <a:p>
            <a:pPr algn="l">
              <a:lnSpc>
                <a:spcPct val="50000"/>
              </a:lnSpc>
            </a:pPr>
            <a:r>
              <a:rPr lang="en-GB" sz="2800">
                <a:solidFill>
                  <a:srgbClr val="009900"/>
                </a:solidFill>
              </a:rPr>
              <a:t>   </a:t>
            </a:r>
            <a:r>
              <a:rPr lang="en-GB" sz="2800">
                <a:solidFill>
                  <a:srgbClr val="FF3300"/>
                </a:solidFill>
              </a:rPr>
              <a:t>CLR</a:t>
            </a:r>
            <a:r>
              <a:rPr lang="en-GB" sz="2800">
                <a:solidFill>
                  <a:srgbClr val="009900"/>
                </a:solidFill>
              </a:rPr>
              <a:t> inputs of all FFs.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319213" y="4430713"/>
            <a:ext cx="6929437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61938" indent="-261938" algn="l">
              <a:buFontTx/>
              <a:buChar char="•"/>
              <a:defRPr/>
            </a:pPr>
            <a:r>
              <a:rPr lang="en-GB" sz="2800">
                <a:solidFill>
                  <a:srgbClr val="009900"/>
                </a:solidFill>
              </a:rPr>
              <a:t>Determine which FF outputs will be ‘HIGH’ at the </a:t>
            </a:r>
            <a:r>
              <a:rPr lang="en-GB" sz="2800">
                <a:solidFill>
                  <a:srgbClr val="FF3300"/>
                </a:solidFill>
              </a:rPr>
              <a:t>count </a:t>
            </a:r>
            <a:r>
              <a:rPr lang="en-GB" sz="2800" b="1">
                <a:solidFill>
                  <a:srgbClr val="FF3300"/>
                </a:solidFill>
              </a:rPr>
              <a:t>=</a:t>
            </a:r>
            <a:r>
              <a:rPr lang="en-GB" sz="2800">
                <a:solidFill>
                  <a:srgbClr val="FF3300"/>
                </a:solidFill>
              </a:rPr>
              <a:t> X</a:t>
            </a:r>
            <a:r>
              <a:rPr lang="en-GB" sz="2800">
                <a:solidFill>
                  <a:srgbClr val="009900"/>
                </a:solidFill>
              </a:rPr>
              <a:t>  then connect them to the </a:t>
            </a:r>
            <a:r>
              <a:rPr lang="en-GB" sz="2800">
                <a:solidFill>
                  <a:srgbClr val="FF3300"/>
                </a:solidFill>
              </a:rPr>
              <a:t>NAND</a:t>
            </a:r>
            <a:r>
              <a:rPr lang="en-GB" sz="2800">
                <a:solidFill>
                  <a:srgbClr val="009900"/>
                </a:solidFill>
              </a:rPr>
              <a:t> inputs.</a:t>
            </a:r>
            <a:r>
              <a:rPr lang="en-GB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endParaRPr lang="en-GB" sz="2800">
              <a:solidFill>
                <a:schemeClr val="tx2"/>
              </a:solidFill>
            </a:endParaRPr>
          </a:p>
        </p:txBody>
      </p:sp>
      <p:sp>
        <p:nvSpPr>
          <p:cNvPr id="77832" name="Text Box 6"/>
          <p:cNvSpPr txBox="1">
            <a:spLocks noChangeArrowheads="1"/>
          </p:cNvSpPr>
          <p:nvPr/>
        </p:nvSpPr>
        <p:spPr bwMode="auto">
          <a:xfrm>
            <a:off x="2403475" y="1384300"/>
            <a:ext cx="4856163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800">
                <a:solidFill>
                  <a:srgbClr val="009900"/>
                </a:solidFill>
              </a:rPr>
              <a:t>To construct a</a:t>
            </a:r>
            <a:r>
              <a:rPr lang="en-GB" sz="2800">
                <a:solidFill>
                  <a:srgbClr val="C6385A"/>
                </a:solidFill>
              </a:rPr>
              <a:t> </a:t>
            </a:r>
            <a:r>
              <a:rPr lang="en-GB" sz="2800">
                <a:solidFill>
                  <a:srgbClr val="FF3300"/>
                </a:solidFill>
              </a:rPr>
              <a:t>MOD X</a:t>
            </a:r>
            <a:r>
              <a:rPr lang="en-GB" sz="2800">
                <a:solidFill>
                  <a:srgbClr val="C6385A"/>
                </a:solidFill>
              </a:rPr>
              <a:t> </a:t>
            </a:r>
            <a:r>
              <a:rPr lang="en-GB" sz="2800">
                <a:solidFill>
                  <a:srgbClr val="009900"/>
                </a:solidFill>
              </a:rPr>
              <a:t>counter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3670300" y="2889250"/>
            <a:ext cx="19732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1"/>
              <a:t>   or else …</a:t>
            </a:r>
          </a:p>
        </p:txBody>
      </p:sp>
      <p:sp>
        <p:nvSpPr>
          <p:cNvPr id="77834" name="Text Box 8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  <p:bldP spid="69636" grpId="0" autoUpdateAnimBg="0"/>
      <p:bldP spid="69637" grpId="0" autoUpdateAnimBg="0"/>
      <p:bldP spid="696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C50E49-4CC9-44D3-A1B0-5AB34FD266B4}" type="slidenum">
              <a:rPr lang="en-GB" smtClean="0"/>
              <a:pPr/>
              <a:t>58</a:t>
            </a:fld>
            <a:endParaRPr lang="en-GB" sz="1400" smtClean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5038" y="938213"/>
            <a:ext cx="5494337" cy="587375"/>
          </a:xfrm>
        </p:spPr>
        <p:txBody>
          <a:bodyPr/>
          <a:lstStyle/>
          <a:p>
            <a:pPr eaLnBrk="1" hangingPunct="1"/>
            <a:r>
              <a:rPr lang="en-GB" sz="3200" smtClean="0">
                <a:solidFill>
                  <a:srgbClr val="786DCB"/>
                </a:solidFill>
              </a:rPr>
              <a:t>Construct a MOD-10 counter.</a:t>
            </a:r>
            <a:endParaRPr lang="en-US" sz="3200" smtClean="0">
              <a:solidFill>
                <a:srgbClr val="786DCB"/>
              </a:solidFill>
            </a:endParaRPr>
          </a:p>
        </p:txBody>
      </p:sp>
      <p:grpSp>
        <p:nvGrpSpPr>
          <p:cNvPr id="78853" name="Group 93"/>
          <p:cNvGrpSpPr>
            <a:grpSpLocks/>
          </p:cNvGrpSpPr>
          <p:nvPr/>
        </p:nvGrpSpPr>
        <p:grpSpPr bwMode="auto">
          <a:xfrm>
            <a:off x="982663" y="933450"/>
            <a:ext cx="652462" cy="657225"/>
            <a:chOff x="1020" y="1344"/>
            <a:chExt cx="411" cy="414"/>
          </a:xfrm>
        </p:grpSpPr>
        <p:sp>
          <p:nvSpPr>
            <p:cNvPr id="78855" name="Rectangle 94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6" name="AutoShape 95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7" name="Line 96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8854" name="Text Box 108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358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67D526-1BC6-4CD9-A3A1-7DE581B03FB8}" type="slidenum">
              <a:rPr lang="en-GB" smtClean="0"/>
              <a:pPr/>
              <a:t>59</a:t>
            </a:fld>
            <a:endParaRPr lang="en-GB" sz="1400" smtClean="0"/>
          </a:p>
        </p:txBody>
      </p:sp>
      <p:sp>
        <p:nvSpPr>
          <p:cNvPr id="358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92175"/>
            <a:ext cx="5102225" cy="588963"/>
          </a:xfrm>
        </p:spPr>
        <p:txBody>
          <a:bodyPr/>
          <a:lstStyle/>
          <a:p>
            <a:pPr eaLnBrk="1" hangingPunct="1"/>
            <a:r>
              <a:rPr lang="en-GB" sz="3200" smtClean="0">
                <a:solidFill>
                  <a:srgbClr val="786DCB"/>
                </a:solidFill>
              </a:rPr>
              <a:t>Construct a MOD-10 counter.</a:t>
            </a:r>
            <a:endParaRPr lang="en-US" sz="3200" smtClean="0">
              <a:solidFill>
                <a:srgbClr val="786DCB"/>
              </a:solidFill>
            </a:endParaRP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1625600" y="1622425"/>
            <a:ext cx="4327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3200">
                <a:solidFill>
                  <a:srgbClr val="CC3300"/>
                </a:solidFill>
              </a:rPr>
              <a:t>How many FFs required?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5210175" y="4383088"/>
            <a:ext cx="3475038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 b="1"/>
              <a:t>This is also known as </a:t>
            </a:r>
          </a:p>
          <a:p>
            <a:pPr algn="l"/>
            <a:r>
              <a:rPr lang="en-GB" sz="2800" b="1"/>
              <a:t>a </a:t>
            </a:r>
            <a:r>
              <a:rPr lang="en-GB" sz="2800" b="1">
                <a:solidFill>
                  <a:srgbClr val="FF3300"/>
                </a:solidFill>
              </a:rPr>
              <a:t>DECADE</a:t>
            </a:r>
            <a:r>
              <a:rPr lang="en-GB" sz="2800" b="1"/>
              <a:t> counter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6130925" y="1638300"/>
            <a:ext cx="2398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3200"/>
              <a:t>Reset at 1010</a:t>
            </a: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2749550" y="4222750"/>
            <a:ext cx="1909763" cy="1209675"/>
            <a:chOff x="1732" y="2660"/>
            <a:chExt cx="1203" cy="762"/>
          </a:xfrm>
        </p:grpSpPr>
        <p:sp>
          <p:nvSpPr>
            <p:cNvPr id="35932" name="Line 24"/>
            <p:cNvSpPr>
              <a:spLocks noChangeShapeType="1"/>
            </p:cNvSpPr>
            <p:nvPr/>
          </p:nvSpPr>
          <p:spPr bwMode="auto">
            <a:xfrm>
              <a:off x="2935" y="2660"/>
              <a:ext cx="0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933" name="Line 25"/>
            <p:cNvSpPr>
              <a:spLocks noChangeShapeType="1"/>
            </p:cNvSpPr>
            <p:nvPr/>
          </p:nvSpPr>
          <p:spPr bwMode="auto">
            <a:xfrm>
              <a:off x="2846" y="3162"/>
              <a:ext cx="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934" name="AutoShape 29"/>
            <p:cNvSpPr>
              <a:spLocks noChangeArrowheads="1"/>
            </p:cNvSpPr>
            <p:nvPr/>
          </p:nvSpPr>
          <p:spPr bwMode="auto">
            <a:xfrm>
              <a:off x="2317" y="3028"/>
              <a:ext cx="441" cy="312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35" name="Oval 30"/>
            <p:cNvSpPr>
              <a:spLocks noChangeArrowheads="1"/>
            </p:cNvSpPr>
            <p:nvPr/>
          </p:nvSpPr>
          <p:spPr bwMode="auto">
            <a:xfrm>
              <a:off x="2758" y="3118"/>
              <a:ext cx="88" cy="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36" name="Line 31"/>
            <p:cNvSpPr>
              <a:spLocks noChangeShapeType="1"/>
            </p:cNvSpPr>
            <p:nvPr/>
          </p:nvSpPr>
          <p:spPr bwMode="auto">
            <a:xfrm flipH="1">
              <a:off x="1999" y="3089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937" name="Line 32"/>
            <p:cNvSpPr>
              <a:spLocks noChangeShapeType="1"/>
            </p:cNvSpPr>
            <p:nvPr/>
          </p:nvSpPr>
          <p:spPr bwMode="auto">
            <a:xfrm flipH="1">
              <a:off x="1998" y="3277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938" name="Text Box 33"/>
            <p:cNvSpPr txBox="1">
              <a:spLocks noChangeArrowheads="1"/>
            </p:cNvSpPr>
            <p:nvPr/>
          </p:nvSpPr>
          <p:spPr bwMode="auto">
            <a:xfrm>
              <a:off x="1741" y="291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rgbClr val="FF3300"/>
                  </a:solidFill>
                </a:rPr>
                <a:t>D</a:t>
              </a:r>
            </a:p>
          </p:txBody>
        </p:sp>
        <p:sp>
          <p:nvSpPr>
            <p:cNvPr id="35939" name="Text Box 34"/>
            <p:cNvSpPr txBox="1">
              <a:spLocks noChangeArrowheads="1"/>
            </p:cNvSpPr>
            <p:nvPr/>
          </p:nvSpPr>
          <p:spPr bwMode="auto">
            <a:xfrm>
              <a:off x="1732" y="3134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rgbClr val="FF3300"/>
                  </a:solidFill>
                </a:rPr>
                <a:t>B</a:t>
              </a:r>
            </a:p>
          </p:txBody>
        </p:sp>
      </p:grpSp>
      <p:sp>
        <p:nvSpPr>
          <p:cNvPr id="35853" name="Text Box 97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7273925" y="869950"/>
            <a:ext cx="1303338" cy="857250"/>
            <a:chOff x="4582" y="548"/>
            <a:chExt cx="821" cy="540"/>
          </a:xfrm>
        </p:grpSpPr>
        <p:sp>
          <p:nvSpPr>
            <p:cNvPr id="35928" name="Text Box 99"/>
            <p:cNvSpPr txBox="1">
              <a:spLocks noChangeArrowheads="1"/>
            </p:cNvSpPr>
            <p:nvPr/>
          </p:nvSpPr>
          <p:spPr bwMode="auto">
            <a:xfrm>
              <a:off x="5083" y="548"/>
              <a:ext cx="3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FF3300"/>
                  </a:solidFill>
                </a:rPr>
                <a:t>B</a:t>
              </a:r>
            </a:p>
          </p:txBody>
        </p:sp>
        <p:sp>
          <p:nvSpPr>
            <p:cNvPr id="35929" name="Line 100"/>
            <p:cNvSpPr>
              <a:spLocks noChangeShapeType="1"/>
            </p:cNvSpPr>
            <p:nvPr/>
          </p:nvSpPr>
          <p:spPr bwMode="auto">
            <a:xfrm>
              <a:off x="4773" y="805"/>
              <a:ext cx="64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930" name="Line 101"/>
            <p:cNvSpPr>
              <a:spLocks noChangeShapeType="1"/>
            </p:cNvSpPr>
            <p:nvPr/>
          </p:nvSpPr>
          <p:spPr bwMode="auto">
            <a:xfrm flipH="1">
              <a:off x="5102" y="795"/>
              <a:ext cx="109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931" name="Text Box 102"/>
            <p:cNvSpPr txBox="1">
              <a:spLocks noChangeArrowheads="1"/>
            </p:cNvSpPr>
            <p:nvPr/>
          </p:nvSpPr>
          <p:spPr bwMode="auto">
            <a:xfrm>
              <a:off x="4582" y="550"/>
              <a:ext cx="3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FF3300"/>
                  </a:solidFill>
                </a:rPr>
                <a:t>D</a:t>
              </a:r>
            </a:p>
          </p:txBody>
        </p:sp>
      </p:grpSp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1155700" y="2401888"/>
            <a:ext cx="6865938" cy="1884362"/>
            <a:chOff x="728" y="1513"/>
            <a:chExt cx="4325" cy="1187"/>
          </a:xfrm>
        </p:grpSpPr>
        <p:grpSp>
          <p:nvGrpSpPr>
            <p:cNvPr id="35856" name="Group 11"/>
            <p:cNvGrpSpPr>
              <a:grpSpLocks/>
            </p:cNvGrpSpPr>
            <p:nvPr/>
          </p:nvGrpSpPr>
          <p:grpSpPr bwMode="auto">
            <a:xfrm>
              <a:off x="4612" y="1825"/>
              <a:ext cx="441" cy="134"/>
              <a:chOff x="4840" y="2328"/>
              <a:chExt cx="441" cy="134"/>
            </a:xfrm>
          </p:grpSpPr>
          <p:sp>
            <p:nvSpPr>
              <p:cNvPr id="35919" name="Line 12"/>
              <p:cNvSpPr>
                <a:spLocks noChangeShapeType="1"/>
              </p:cNvSpPr>
              <p:nvPr/>
            </p:nvSpPr>
            <p:spPr bwMode="auto">
              <a:xfrm>
                <a:off x="4840" y="246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920" name="Line 13"/>
              <p:cNvSpPr>
                <a:spLocks noChangeShapeType="1"/>
              </p:cNvSpPr>
              <p:nvPr/>
            </p:nvSpPr>
            <p:spPr bwMode="auto">
              <a:xfrm flipV="1">
                <a:off x="4928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921" name="Line 14"/>
              <p:cNvSpPr>
                <a:spLocks noChangeShapeType="1"/>
              </p:cNvSpPr>
              <p:nvPr/>
            </p:nvSpPr>
            <p:spPr bwMode="auto">
              <a:xfrm>
                <a:off x="4928" y="2328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922" name="Line 15"/>
              <p:cNvSpPr>
                <a:spLocks noChangeShapeType="1"/>
              </p:cNvSpPr>
              <p:nvPr/>
            </p:nvSpPr>
            <p:spPr bwMode="auto">
              <a:xfrm>
                <a:off x="5016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923" name="Line 16"/>
              <p:cNvSpPr>
                <a:spLocks noChangeShapeType="1"/>
              </p:cNvSpPr>
              <p:nvPr/>
            </p:nvSpPr>
            <p:spPr bwMode="auto">
              <a:xfrm>
                <a:off x="5016" y="2462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924" name="Line 17"/>
              <p:cNvSpPr>
                <a:spLocks noChangeShapeType="1"/>
              </p:cNvSpPr>
              <p:nvPr/>
            </p:nvSpPr>
            <p:spPr bwMode="auto">
              <a:xfrm flipV="1">
                <a:off x="5105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925" name="Line 18"/>
              <p:cNvSpPr>
                <a:spLocks noChangeShapeType="1"/>
              </p:cNvSpPr>
              <p:nvPr/>
            </p:nvSpPr>
            <p:spPr bwMode="auto">
              <a:xfrm>
                <a:off x="5105" y="2328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926" name="Line 19"/>
              <p:cNvSpPr>
                <a:spLocks noChangeShapeType="1"/>
              </p:cNvSpPr>
              <p:nvPr/>
            </p:nvSpPr>
            <p:spPr bwMode="auto">
              <a:xfrm>
                <a:off x="5193" y="2328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927" name="Line 20"/>
              <p:cNvSpPr>
                <a:spLocks noChangeShapeType="1"/>
              </p:cNvSpPr>
              <p:nvPr/>
            </p:nvSpPr>
            <p:spPr bwMode="auto">
              <a:xfrm>
                <a:off x="5193" y="246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5857" name="Line 21"/>
            <p:cNvSpPr>
              <a:spLocks noChangeShapeType="1"/>
            </p:cNvSpPr>
            <p:nvPr/>
          </p:nvSpPr>
          <p:spPr bwMode="auto">
            <a:xfrm>
              <a:off x="1964" y="2449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58" name="Line 22"/>
            <p:cNvSpPr>
              <a:spLocks noChangeShapeType="1"/>
            </p:cNvSpPr>
            <p:nvPr/>
          </p:nvSpPr>
          <p:spPr bwMode="auto">
            <a:xfrm>
              <a:off x="1964" y="2672"/>
              <a:ext cx="1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59" name="Line 23"/>
            <p:cNvSpPr>
              <a:spLocks noChangeShapeType="1"/>
            </p:cNvSpPr>
            <p:nvPr/>
          </p:nvSpPr>
          <p:spPr bwMode="auto">
            <a:xfrm flipV="1">
              <a:off x="3950" y="2449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60" name="Line 35"/>
            <p:cNvSpPr>
              <a:spLocks noChangeShapeType="1"/>
            </p:cNvSpPr>
            <p:nvPr/>
          </p:nvSpPr>
          <p:spPr bwMode="auto">
            <a:xfrm flipH="1">
              <a:off x="1390" y="1914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61" name="Line 36"/>
            <p:cNvSpPr>
              <a:spLocks noChangeShapeType="1"/>
            </p:cNvSpPr>
            <p:nvPr/>
          </p:nvSpPr>
          <p:spPr bwMode="auto">
            <a:xfrm flipH="1">
              <a:off x="993" y="2672"/>
              <a:ext cx="9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862" name="Line 37"/>
            <p:cNvSpPr>
              <a:spLocks noChangeShapeType="1"/>
            </p:cNvSpPr>
            <p:nvPr/>
          </p:nvSpPr>
          <p:spPr bwMode="auto">
            <a:xfrm flipV="1">
              <a:off x="993" y="2449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35863" name="Group 38"/>
            <p:cNvGrpSpPr>
              <a:grpSpLocks/>
            </p:cNvGrpSpPr>
            <p:nvPr/>
          </p:nvGrpSpPr>
          <p:grpSpPr bwMode="auto">
            <a:xfrm>
              <a:off x="728" y="1513"/>
              <a:ext cx="662" cy="936"/>
              <a:chOff x="956" y="2016"/>
              <a:chExt cx="662" cy="936"/>
            </a:xfrm>
          </p:grpSpPr>
          <p:grpSp>
            <p:nvGrpSpPr>
              <p:cNvPr id="35909" name="Group 39"/>
              <p:cNvGrpSpPr>
                <a:grpSpLocks/>
              </p:cNvGrpSpPr>
              <p:nvPr/>
            </p:nvGrpSpPr>
            <p:grpSpPr bwMode="auto">
              <a:xfrm>
                <a:off x="956" y="2016"/>
                <a:ext cx="662" cy="847"/>
                <a:chOff x="3072" y="1680"/>
                <a:chExt cx="720" cy="912"/>
              </a:xfrm>
            </p:grpSpPr>
            <p:sp>
              <p:nvSpPr>
                <p:cNvPr id="35916" name="Rectangle 40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17" name="Oval 41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18" name="AutoShape 42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910" name="Text Box 43"/>
              <p:cNvSpPr txBox="1">
                <a:spLocks noChangeArrowheads="1"/>
              </p:cNvSpPr>
              <p:nvPr/>
            </p:nvSpPr>
            <p:spPr bwMode="auto">
              <a:xfrm>
                <a:off x="1353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5911" name="Text Box 44"/>
              <p:cNvSpPr txBox="1">
                <a:spLocks noChangeArrowheads="1"/>
              </p:cNvSpPr>
              <p:nvPr/>
            </p:nvSpPr>
            <p:spPr bwMode="auto">
              <a:xfrm>
                <a:off x="1353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5912" name="Text Box 45"/>
              <p:cNvSpPr txBox="1">
                <a:spLocks noChangeArrowheads="1"/>
              </p:cNvSpPr>
              <p:nvPr/>
            </p:nvSpPr>
            <p:spPr bwMode="auto">
              <a:xfrm>
                <a:off x="956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35913" name="Text Box 46"/>
              <p:cNvSpPr txBox="1">
                <a:spLocks noChangeArrowheads="1"/>
              </p:cNvSpPr>
              <p:nvPr/>
            </p:nvSpPr>
            <p:spPr bwMode="auto">
              <a:xfrm>
                <a:off x="1089" y="2328"/>
                <a:ext cx="44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5914" name="Text Box 47"/>
              <p:cNvSpPr txBox="1">
                <a:spLocks noChangeArrowheads="1"/>
              </p:cNvSpPr>
              <p:nvPr/>
            </p:nvSpPr>
            <p:spPr bwMode="auto">
              <a:xfrm>
                <a:off x="1044" y="2685"/>
                <a:ext cx="39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5915" name="Oval 48"/>
              <p:cNvSpPr>
                <a:spLocks noChangeArrowheads="1"/>
              </p:cNvSpPr>
              <p:nvPr/>
            </p:nvSpPr>
            <p:spPr bwMode="auto">
              <a:xfrm>
                <a:off x="1177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5845" name="Object 49"/>
              <p:cNvGraphicFramePr>
                <a:graphicFrameLocks noChangeAspect="1"/>
              </p:cNvGraphicFramePr>
              <p:nvPr/>
            </p:nvGraphicFramePr>
            <p:xfrm>
              <a:off x="997" y="2568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70" name="Equation" r:id="rId3" imgW="164880" imgH="203040" progId="Equation.3">
                      <p:embed/>
                    </p:oleObj>
                  </mc:Choice>
                  <mc:Fallback>
                    <p:oleObj name="Equation" r:id="rId3" imgW="164880" imgH="20304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7" y="2568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64" name="Group 50"/>
            <p:cNvGrpSpPr>
              <a:grpSpLocks/>
            </p:cNvGrpSpPr>
            <p:nvPr/>
          </p:nvGrpSpPr>
          <p:grpSpPr bwMode="auto">
            <a:xfrm>
              <a:off x="1523" y="1513"/>
              <a:ext cx="838" cy="936"/>
              <a:chOff x="1751" y="2016"/>
              <a:chExt cx="838" cy="936"/>
            </a:xfrm>
          </p:grpSpPr>
          <p:grpSp>
            <p:nvGrpSpPr>
              <p:cNvPr id="35897" name="Group 51"/>
              <p:cNvGrpSpPr>
                <a:grpSpLocks/>
              </p:cNvGrpSpPr>
              <p:nvPr/>
            </p:nvGrpSpPr>
            <p:grpSpPr bwMode="auto">
              <a:xfrm>
                <a:off x="1927" y="2016"/>
                <a:ext cx="662" cy="847"/>
                <a:chOff x="3072" y="1680"/>
                <a:chExt cx="720" cy="912"/>
              </a:xfrm>
            </p:grpSpPr>
            <p:sp>
              <p:nvSpPr>
                <p:cNvPr id="35906" name="Rectangle 52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07" name="Oval 53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08" name="AutoShape 54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898" name="Text Box 55"/>
              <p:cNvSpPr txBox="1">
                <a:spLocks noChangeArrowheads="1"/>
              </p:cNvSpPr>
              <p:nvPr/>
            </p:nvSpPr>
            <p:spPr bwMode="auto">
              <a:xfrm>
                <a:off x="2324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5899" name="Text Box 56"/>
              <p:cNvSpPr txBox="1">
                <a:spLocks noChangeArrowheads="1"/>
              </p:cNvSpPr>
              <p:nvPr/>
            </p:nvSpPr>
            <p:spPr bwMode="auto">
              <a:xfrm>
                <a:off x="2324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5900" name="Text Box 57"/>
              <p:cNvSpPr txBox="1">
                <a:spLocks noChangeArrowheads="1"/>
              </p:cNvSpPr>
              <p:nvPr/>
            </p:nvSpPr>
            <p:spPr bwMode="auto">
              <a:xfrm>
                <a:off x="1927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35901" name="Text Box 58"/>
              <p:cNvSpPr txBox="1">
                <a:spLocks noChangeArrowheads="1"/>
              </p:cNvSpPr>
              <p:nvPr/>
            </p:nvSpPr>
            <p:spPr bwMode="auto">
              <a:xfrm>
                <a:off x="2059" y="2328"/>
                <a:ext cx="4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5902" name="Text Box 59"/>
              <p:cNvSpPr txBox="1">
                <a:spLocks noChangeArrowheads="1"/>
              </p:cNvSpPr>
              <p:nvPr/>
            </p:nvSpPr>
            <p:spPr bwMode="auto">
              <a:xfrm>
                <a:off x="2015" y="2685"/>
                <a:ext cx="3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5903" name="Oval 60"/>
              <p:cNvSpPr>
                <a:spLocks noChangeArrowheads="1"/>
              </p:cNvSpPr>
              <p:nvPr/>
            </p:nvSpPr>
            <p:spPr bwMode="auto">
              <a:xfrm>
                <a:off x="2148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4" name="Line 61"/>
              <p:cNvSpPr>
                <a:spLocks noChangeShapeType="1"/>
              </p:cNvSpPr>
              <p:nvPr/>
            </p:nvSpPr>
            <p:spPr bwMode="auto">
              <a:xfrm flipH="1">
                <a:off x="1751" y="2150"/>
                <a:ext cx="1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905" name="Line 62"/>
              <p:cNvSpPr>
                <a:spLocks noChangeShapeType="1"/>
              </p:cNvSpPr>
              <p:nvPr/>
            </p:nvSpPr>
            <p:spPr bwMode="auto">
              <a:xfrm>
                <a:off x="1751" y="215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5844" name="Object 63"/>
              <p:cNvGraphicFramePr>
                <a:graphicFrameLocks noChangeAspect="1"/>
              </p:cNvGraphicFramePr>
              <p:nvPr/>
            </p:nvGraphicFramePr>
            <p:xfrm>
              <a:off x="1960" y="2563"/>
              <a:ext cx="143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71" name="Equation" r:id="rId5" imgW="152280" imgH="215640" progId="Equation.3">
                      <p:embed/>
                    </p:oleObj>
                  </mc:Choice>
                  <mc:Fallback>
                    <p:oleObj name="Equation" r:id="rId5" imgW="152280" imgH="215640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0" y="2563"/>
                            <a:ext cx="143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65" name="Group 64"/>
            <p:cNvGrpSpPr>
              <a:grpSpLocks/>
            </p:cNvGrpSpPr>
            <p:nvPr/>
          </p:nvGrpSpPr>
          <p:grpSpPr bwMode="auto">
            <a:xfrm>
              <a:off x="2361" y="1513"/>
              <a:ext cx="971" cy="936"/>
              <a:chOff x="2589" y="2016"/>
              <a:chExt cx="971" cy="936"/>
            </a:xfrm>
          </p:grpSpPr>
          <p:sp>
            <p:nvSpPr>
              <p:cNvPr id="35885" name="Rectangle 65"/>
              <p:cNvSpPr>
                <a:spLocks noChangeArrowheads="1"/>
              </p:cNvSpPr>
              <p:nvPr/>
            </p:nvSpPr>
            <p:spPr bwMode="auto">
              <a:xfrm>
                <a:off x="2898" y="2016"/>
                <a:ext cx="574" cy="8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6" name="Oval 66"/>
              <p:cNvSpPr>
                <a:spLocks noChangeArrowheads="1"/>
              </p:cNvSpPr>
              <p:nvPr/>
            </p:nvSpPr>
            <p:spPr bwMode="auto">
              <a:xfrm>
                <a:off x="3472" y="237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7" name="AutoShape 67"/>
              <p:cNvSpPr>
                <a:spLocks noChangeArrowheads="1"/>
              </p:cNvSpPr>
              <p:nvPr/>
            </p:nvSpPr>
            <p:spPr bwMode="auto">
              <a:xfrm rot="-5514269">
                <a:off x="3383" y="2373"/>
                <a:ext cx="89" cy="8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8" name="Text Box 68"/>
              <p:cNvSpPr txBox="1">
                <a:spLocks noChangeArrowheads="1"/>
              </p:cNvSpPr>
              <p:nvPr/>
            </p:nvSpPr>
            <p:spPr bwMode="auto">
              <a:xfrm>
                <a:off x="3295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5889" name="Text Box 69"/>
              <p:cNvSpPr txBox="1">
                <a:spLocks noChangeArrowheads="1"/>
              </p:cNvSpPr>
              <p:nvPr/>
            </p:nvSpPr>
            <p:spPr bwMode="auto">
              <a:xfrm>
                <a:off x="3295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5890" name="Text Box 70"/>
              <p:cNvSpPr txBox="1">
                <a:spLocks noChangeArrowheads="1"/>
              </p:cNvSpPr>
              <p:nvPr/>
            </p:nvSpPr>
            <p:spPr bwMode="auto">
              <a:xfrm>
                <a:off x="2898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B</a:t>
                </a:r>
                <a:endParaRPr lang="en-US"/>
              </a:p>
            </p:txBody>
          </p:sp>
          <p:sp>
            <p:nvSpPr>
              <p:cNvPr id="35891" name="Line 71"/>
              <p:cNvSpPr>
                <a:spLocks noChangeShapeType="1"/>
              </p:cNvSpPr>
              <p:nvPr/>
            </p:nvSpPr>
            <p:spPr bwMode="auto">
              <a:xfrm flipH="1">
                <a:off x="2721" y="2150"/>
                <a:ext cx="1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892" name="Line 72"/>
              <p:cNvSpPr>
                <a:spLocks noChangeShapeType="1"/>
              </p:cNvSpPr>
              <p:nvPr/>
            </p:nvSpPr>
            <p:spPr bwMode="auto">
              <a:xfrm>
                <a:off x="2721" y="215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893" name="Line 73"/>
              <p:cNvSpPr>
                <a:spLocks noChangeShapeType="1"/>
              </p:cNvSpPr>
              <p:nvPr/>
            </p:nvSpPr>
            <p:spPr bwMode="auto">
              <a:xfrm flipH="1">
                <a:off x="2589" y="2417"/>
                <a:ext cx="1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894" name="Text Box 74"/>
              <p:cNvSpPr txBox="1">
                <a:spLocks noChangeArrowheads="1"/>
              </p:cNvSpPr>
              <p:nvPr/>
            </p:nvSpPr>
            <p:spPr bwMode="auto">
              <a:xfrm>
                <a:off x="3030" y="2328"/>
                <a:ext cx="4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5895" name="Text Box 75"/>
              <p:cNvSpPr txBox="1">
                <a:spLocks noChangeArrowheads="1"/>
              </p:cNvSpPr>
              <p:nvPr/>
            </p:nvSpPr>
            <p:spPr bwMode="auto">
              <a:xfrm>
                <a:off x="2986" y="2685"/>
                <a:ext cx="3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5896" name="Oval 76"/>
              <p:cNvSpPr>
                <a:spLocks noChangeArrowheads="1"/>
              </p:cNvSpPr>
              <p:nvPr/>
            </p:nvSpPr>
            <p:spPr bwMode="auto">
              <a:xfrm>
                <a:off x="3119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5843" name="Object 77"/>
              <p:cNvGraphicFramePr>
                <a:graphicFrameLocks noChangeAspect="1"/>
              </p:cNvGraphicFramePr>
              <p:nvPr/>
            </p:nvGraphicFramePr>
            <p:xfrm>
              <a:off x="2947" y="2568"/>
              <a:ext cx="14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72" name="Equation" r:id="rId7" imgW="152280" imgH="203040" progId="Equation.3">
                      <p:embed/>
                    </p:oleObj>
                  </mc:Choice>
                  <mc:Fallback>
                    <p:oleObj name="Equation" r:id="rId7" imgW="152280" imgH="203040" progId="Equation.3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7" y="2568"/>
                            <a:ext cx="14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66" name="Group 78"/>
            <p:cNvGrpSpPr>
              <a:grpSpLocks/>
            </p:cNvGrpSpPr>
            <p:nvPr/>
          </p:nvGrpSpPr>
          <p:grpSpPr bwMode="auto">
            <a:xfrm>
              <a:off x="3332" y="1513"/>
              <a:ext cx="1236" cy="936"/>
              <a:chOff x="3560" y="2016"/>
              <a:chExt cx="1236" cy="936"/>
            </a:xfrm>
          </p:grpSpPr>
          <p:sp>
            <p:nvSpPr>
              <p:cNvPr id="35870" name="Rectangle 79"/>
              <p:cNvSpPr>
                <a:spLocks noChangeArrowheads="1"/>
              </p:cNvSpPr>
              <p:nvPr/>
            </p:nvSpPr>
            <p:spPr bwMode="auto">
              <a:xfrm>
                <a:off x="3869" y="2016"/>
                <a:ext cx="574" cy="8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1" name="Oval 80"/>
              <p:cNvSpPr>
                <a:spLocks noChangeArrowheads="1"/>
              </p:cNvSpPr>
              <p:nvPr/>
            </p:nvSpPr>
            <p:spPr bwMode="auto">
              <a:xfrm>
                <a:off x="4443" y="237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2" name="AutoShape 81"/>
              <p:cNvSpPr>
                <a:spLocks noChangeArrowheads="1"/>
              </p:cNvSpPr>
              <p:nvPr/>
            </p:nvSpPr>
            <p:spPr bwMode="auto">
              <a:xfrm rot="-5514269">
                <a:off x="4354" y="2374"/>
                <a:ext cx="89" cy="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3" name="Text Box 82"/>
              <p:cNvSpPr txBox="1">
                <a:spLocks noChangeArrowheads="1"/>
              </p:cNvSpPr>
              <p:nvPr/>
            </p:nvSpPr>
            <p:spPr bwMode="auto">
              <a:xfrm>
                <a:off x="4266" y="206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35874" name="Text Box 83"/>
              <p:cNvSpPr txBox="1">
                <a:spLocks noChangeArrowheads="1"/>
              </p:cNvSpPr>
              <p:nvPr/>
            </p:nvSpPr>
            <p:spPr bwMode="auto">
              <a:xfrm>
                <a:off x="4266" y="2551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35875" name="Text Box 84"/>
              <p:cNvSpPr txBox="1">
                <a:spLocks noChangeArrowheads="1"/>
              </p:cNvSpPr>
              <p:nvPr/>
            </p:nvSpPr>
            <p:spPr bwMode="auto">
              <a:xfrm>
                <a:off x="3869" y="2061"/>
                <a:ext cx="2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35876" name="Line 85"/>
              <p:cNvSpPr>
                <a:spLocks noChangeShapeType="1"/>
              </p:cNvSpPr>
              <p:nvPr/>
            </p:nvSpPr>
            <p:spPr bwMode="auto">
              <a:xfrm flipH="1">
                <a:off x="3692" y="2150"/>
                <a:ext cx="1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877" name="Line 86"/>
              <p:cNvSpPr>
                <a:spLocks noChangeShapeType="1"/>
              </p:cNvSpPr>
              <p:nvPr/>
            </p:nvSpPr>
            <p:spPr bwMode="auto">
              <a:xfrm>
                <a:off x="3692" y="2150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878" name="Line 87"/>
              <p:cNvSpPr>
                <a:spLocks noChangeShapeType="1"/>
              </p:cNvSpPr>
              <p:nvPr/>
            </p:nvSpPr>
            <p:spPr bwMode="auto">
              <a:xfrm flipH="1">
                <a:off x="3560" y="2417"/>
                <a:ext cx="1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879" name="Line 88"/>
              <p:cNvSpPr>
                <a:spLocks noChangeShapeType="1"/>
              </p:cNvSpPr>
              <p:nvPr/>
            </p:nvSpPr>
            <p:spPr bwMode="auto">
              <a:xfrm>
                <a:off x="4443" y="2150"/>
                <a:ext cx="3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880" name="Line 89"/>
              <p:cNvSpPr>
                <a:spLocks noChangeShapeType="1"/>
              </p:cNvSpPr>
              <p:nvPr/>
            </p:nvSpPr>
            <p:spPr bwMode="auto">
              <a:xfrm>
                <a:off x="4443" y="2640"/>
                <a:ext cx="3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881" name="Line 90"/>
              <p:cNvSpPr>
                <a:spLocks noChangeShapeType="1"/>
              </p:cNvSpPr>
              <p:nvPr/>
            </p:nvSpPr>
            <p:spPr bwMode="auto">
              <a:xfrm>
                <a:off x="4531" y="2417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882" name="Text Box 91"/>
              <p:cNvSpPr txBox="1">
                <a:spLocks noChangeArrowheads="1"/>
              </p:cNvSpPr>
              <p:nvPr/>
            </p:nvSpPr>
            <p:spPr bwMode="auto">
              <a:xfrm>
                <a:off x="4001" y="2328"/>
                <a:ext cx="4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sp>
            <p:nvSpPr>
              <p:cNvPr id="35883" name="Text Box 92"/>
              <p:cNvSpPr txBox="1">
                <a:spLocks noChangeArrowheads="1"/>
              </p:cNvSpPr>
              <p:nvPr/>
            </p:nvSpPr>
            <p:spPr bwMode="auto">
              <a:xfrm>
                <a:off x="3957" y="2685"/>
                <a:ext cx="3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CLR</a:t>
                </a:r>
                <a:endParaRPr lang="en-US" sz="1200"/>
              </a:p>
            </p:txBody>
          </p:sp>
          <p:sp>
            <p:nvSpPr>
              <p:cNvPr id="35884" name="Oval 93"/>
              <p:cNvSpPr>
                <a:spLocks noChangeArrowheads="1"/>
              </p:cNvSpPr>
              <p:nvPr/>
            </p:nvSpPr>
            <p:spPr bwMode="auto">
              <a:xfrm>
                <a:off x="4134" y="2863"/>
                <a:ext cx="88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5842" name="Object 94"/>
              <p:cNvGraphicFramePr>
                <a:graphicFrameLocks noChangeAspect="1"/>
              </p:cNvGraphicFramePr>
              <p:nvPr/>
            </p:nvGraphicFramePr>
            <p:xfrm>
              <a:off x="3917" y="2568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73" name="Equation" r:id="rId9" imgW="164880" imgH="203040" progId="Equation.3">
                      <p:embed/>
                    </p:oleObj>
                  </mc:Choice>
                  <mc:Fallback>
                    <p:oleObj name="Equation" r:id="rId9" imgW="164880" imgH="203040" progId="Equation.3">
                      <p:embed/>
                      <p:pic>
                        <p:nvPicPr>
                          <p:cNvPr id="0" name="Object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7" y="2568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67" name="Oval 95"/>
            <p:cNvSpPr>
              <a:spLocks noChangeArrowheads="1"/>
            </p:cNvSpPr>
            <p:nvPr/>
          </p:nvSpPr>
          <p:spPr bwMode="auto">
            <a:xfrm>
              <a:off x="1926" y="2635"/>
              <a:ext cx="57" cy="5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Oval 96"/>
            <p:cNvSpPr>
              <a:spLocks noChangeArrowheads="1"/>
            </p:cNvSpPr>
            <p:nvPr/>
          </p:nvSpPr>
          <p:spPr bwMode="auto">
            <a:xfrm>
              <a:off x="2901" y="2643"/>
              <a:ext cx="57" cy="5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Line 108"/>
            <p:cNvSpPr>
              <a:spLocks noChangeShapeType="1"/>
            </p:cNvSpPr>
            <p:nvPr/>
          </p:nvSpPr>
          <p:spPr bwMode="auto">
            <a:xfrm>
              <a:off x="2926" y="2441"/>
              <a:ext cx="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904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utoUpdateAnimBg="0"/>
      <p:bldP spid="190468" grpId="0" autoUpdateAnimBg="0"/>
      <p:bldP spid="190468" grpId="1"/>
      <p:bldP spid="19046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48105D-9B9B-4730-ABA9-4617F8D6A3A1}" type="slidenum">
              <a:rPr lang="en-GB" smtClean="0"/>
              <a:pPr/>
              <a:t>6</a:t>
            </a:fld>
            <a:endParaRPr lang="en-GB" sz="140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8538" y="646113"/>
            <a:ext cx="2343150" cy="287337"/>
          </a:xfrm>
        </p:spPr>
        <p:txBody>
          <a:bodyPr/>
          <a:lstStyle/>
          <a:p>
            <a:pPr eaLnBrk="1" hangingPunct="1"/>
            <a:r>
              <a:rPr lang="en-US" sz="1000" smtClean="0"/>
              <a:t>JK F/F – using it to build a counter</a:t>
            </a:r>
          </a:p>
        </p:txBody>
      </p:sp>
      <p:grpSp>
        <p:nvGrpSpPr>
          <p:cNvPr id="2055" name="Group 54"/>
          <p:cNvGrpSpPr>
            <a:grpSpLocks/>
          </p:cNvGrpSpPr>
          <p:nvPr/>
        </p:nvGrpSpPr>
        <p:grpSpPr bwMode="auto">
          <a:xfrm>
            <a:off x="5988050" y="2366963"/>
            <a:ext cx="1905000" cy="1447800"/>
            <a:chOff x="2144" y="1177"/>
            <a:chExt cx="1200" cy="912"/>
          </a:xfrm>
        </p:grpSpPr>
        <p:sp>
          <p:nvSpPr>
            <p:cNvPr id="2091" name="Rectangle 55"/>
            <p:cNvSpPr>
              <a:spLocks noChangeArrowheads="1"/>
            </p:cNvSpPr>
            <p:nvPr/>
          </p:nvSpPr>
          <p:spPr bwMode="auto">
            <a:xfrm>
              <a:off x="2336" y="1177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2" name="Oval 56"/>
            <p:cNvSpPr>
              <a:spLocks noChangeArrowheads="1"/>
            </p:cNvSpPr>
            <p:nvPr/>
          </p:nvSpPr>
          <p:spPr bwMode="auto">
            <a:xfrm>
              <a:off x="2960" y="1561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3" name="AutoShape 57"/>
            <p:cNvSpPr>
              <a:spLocks noChangeArrowheads="1"/>
            </p:cNvSpPr>
            <p:nvPr/>
          </p:nvSpPr>
          <p:spPr bwMode="auto">
            <a:xfrm rot="-5514269">
              <a:off x="2864" y="1561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4" name="Text Box 58"/>
            <p:cNvSpPr txBox="1">
              <a:spLocks noChangeArrowheads="1"/>
            </p:cNvSpPr>
            <p:nvPr/>
          </p:nvSpPr>
          <p:spPr bwMode="auto">
            <a:xfrm>
              <a:off x="2768" y="122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2095" name="Text Box 59"/>
            <p:cNvSpPr txBox="1">
              <a:spLocks noChangeArrowheads="1"/>
            </p:cNvSpPr>
            <p:nvPr/>
          </p:nvSpPr>
          <p:spPr bwMode="auto">
            <a:xfrm>
              <a:off x="2768" y="1753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2096" name="Text Box 60"/>
            <p:cNvSpPr txBox="1">
              <a:spLocks noChangeArrowheads="1"/>
            </p:cNvSpPr>
            <p:nvPr/>
          </p:nvSpPr>
          <p:spPr bwMode="auto">
            <a:xfrm>
              <a:off x="2336" y="122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2097" name="Line 61"/>
            <p:cNvSpPr>
              <a:spLocks noChangeShapeType="1"/>
            </p:cNvSpPr>
            <p:nvPr/>
          </p:nvSpPr>
          <p:spPr bwMode="auto">
            <a:xfrm flipH="1">
              <a:off x="2144" y="132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98" name="Line 62"/>
            <p:cNvSpPr>
              <a:spLocks noChangeShapeType="1"/>
            </p:cNvSpPr>
            <p:nvPr/>
          </p:nvSpPr>
          <p:spPr bwMode="auto">
            <a:xfrm>
              <a:off x="2960" y="132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99" name="Line 63"/>
            <p:cNvSpPr>
              <a:spLocks noChangeShapeType="1"/>
            </p:cNvSpPr>
            <p:nvPr/>
          </p:nvSpPr>
          <p:spPr bwMode="auto">
            <a:xfrm>
              <a:off x="2960" y="184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0" name="Line 64"/>
            <p:cNvSpPr>
              <a:spLocks noChangeShapeType="1"/>
            </p:cNvSpPr>
            <p:nvPr/>
          </p:nvSpPr>
          <p:spPr bwMode="auto">
            <a:xfrm>
              <a:off x="3056" y="160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1" name="Text Box 65"/>
            <p:cNvSpPr txBox="1">
              <a:spLocks noChangeArrowheads="1"/>
            </p:cNvSpPr>
            <p:nvPr/>
          </p:nvSpPr>
          <p:spPr bwMode="auto">
            <a:xfrm>
              <a:off x="2480" y="1513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2051" name="Object 66"/>
            <p:cNvGraphicFramePr>
              <a:graphicFrameLocks noChangeAspect="1"/>
            </p:cNvGraphicFramePr>
            <p:nvPr/>
          </p:nvGraphicFramePr>
          <p:xfrm>
            <a:off x="2390" y="176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3" imgW="164880" imgH="203040" progId="Equation.3">
                    <p:embed/>
                  </p:oleObj>
                </mc:Choice>
                <mc:Fallback>
                  <p:oleObj name="Equation" r:id="rId3" imgW="164880" imgH="20304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176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6" name="Group 67"/>
          <p:cNvGrpSpPr>
            <a:grpSpLocks/>
          </p:cNvGrpSpPr>
          <p:nvPr/>
        </p:nvGrpSpPr>
        <p:grpSpPr bwMode="auto">
          <a:xfrm>
            <a:off x="1016000" y="2197100"/>
            <a:ext cx="3789363" cy="2671763"/>
            <a:chOff x="676" y="1006"/>
            <a:chExt cx="2387" cy="1683"/>
          </a:xfrm>
        </p:grpSpPr>
        <p:sp>
          <p:nvSpPr>
            <p:cNvPr id="2086" name="Line 68"/>
            <p:cNvSpPr>
              <a:spLocks noChangeShapeType="1"/>
            </p:cNvSpPr>
            <p:nvPr/>
          </p:nvSpPr>
          <p:spPr bwMode="auto">
            <a:xfrm>
              <a:off x="676" y="1354"/>
              <a:ext cx="2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87" name="Line 69"/>
            <p:cNvSpPr>
              <a:spLocks noChangeShapeType="1"/>
            </p:cNvSpPr>
            <p:nvPr/>
          </p:nvSpPr>
          <p:spPr bwMode="auto">
            <a:xfrm>
              <a:off x="1380" y="1098"/>
              <a:ext cx="0" cy="1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88" name="Text Box 70"/>
            <p:cNvSpPr txBox="1">
              <a:spLocks noChangeArrowheads="1"/>
            </p:cNvSpPr>
            <p:nvPr/>
          </p:nvSpPr>
          <p:spPr bwMode="auto">
            <a:xfrm>
              <a:off x="685" y="1006"/>
              <a:ext cx="24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/>
                <a:t>J</a:t>
              </a:r>
              <a:r>
                <a:rPr lang="en-US"/>
                <a:t>     </a:t>
              </a:r>
            </a:p>
          </p:txBody>
        </p:sp>
        <p:sp>
          <p:nvSpPr>
            <p:cNvPr id="2089" name="Text Box 71"/>
            <p:cNvSpPr txBox="1">
              <a:spLocks noChangeArrowheads="1"/>
            </p:cNvSpPr>
            <p:nvPr/>
          </p:nvSpPr>
          <p:spPr bwMode="auto">
            <a:xfrm>
              <a:off x="1007" y="1037"/>
              <a:ext cx="329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K</a:t>
              </a:r>
              <a:r>
                <a:rPr lang="en-US"/>
                <a:t>     </a:t>
              </a:r>
            </a:p>
          </p:txBody>
        </p:sp>
        <p:sp>
          <p:nvSpPr>
            <p:cNvPr id="2090" name="Text Box 72"/>
            <p:cNvSpPr txBox="1">
              <a:spLocks noChangeArrowheads="1"/>
            </p:cNvSpPr>
            <p:nvPr/>
          </p:nvSpPr>
          <p:spPr bwMode="auto">
            <a:xfrm>
              <a:off x="1461" y="1042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A</a:t>
              </a:r>
            </a:p>
          </p:txBody>
        </p:sp>
      </p:grpSp>
      <p:grpSp>
        <p:nvGrpSpPr>
          <p:cNvPr id="2057" name="Group 73"/>
          <p:cNvGrpSpPr>
            <a:grpSpLocks/>
          </p:cNvGrpSpPr>
          <p:nvPr/>
        </p:nvGrpSpPr>
        <p:grpSpPr bwMode="auto">
          <a:xfrm>
            <a:off x="1004888" y="2708275"/>
            <a:ext cx="1003300" cy="430213"/>
            <a:chOff x="669" y="1328"/>
            <a:chExt cx="632" cy="271"/>
          </a:xfrm>
        </p:grpSpPr>
        <p:sp>
          <p:nvSpPr>
            <p:cNvPr id="2084" name="Text Box 74"/>
            <p:cNvSpPr txBox="1">
              <a:spLocks noChangeArrowheads="1"/>
            </p:cNvSpPr>
            <p:nvPr/>
          </p:nvSpPr>
          <p:spPr bwMode="auto">
            <a:xfrm>
              <a:off x="669" y="1328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2085" name="Text Box 75"/>
            <p:cNvSpPr txBox="1">
              <a:spLocks noChangeArrowheads="1"/>
            </p:cNvSpPr>
            <p:nvPr/>
          </p:nvSpPr>
          <p:spPr bwMode="auto">
            <a:xfrm>
              <a:off x="1036" y="1330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</p:grpSp>
      <p:grpSp>
        <p:nvGrpSpPr>
          <p:cNvPr id="2058" name="Group 76"/>
          <p:cNvGrpSpPr>
            <a:grpSpLocks/>
          </p:cNvGrpSpPr>
          <p:nvPr/>
        </p:nvGrpSpPr>
        <p:grpSpPr bwMode="auto">
          <a:xfrm>
            <a:off x="2236788" y="2676525"/>
            <a:ext cx="2800350" cy="519113"/>
            <a:chOff x="1445" y="1308"/>
            <a:chExt cx="1764" cy="327"/>
          </a:xfrm>
        </p:grpSpPr>
        <p:sp>
          <p:nvSpPr>
            <p:cNvPr id="2082" name="Text Box 77"/>
            <p:cNvSpPr txBox="1">
              <a:spLocks noChangeArrowheads="1"/>
            </p:cNvSpPr>
            <p:nvPr/>
          </p:nvSpPr>
          <p:spPr bwMode="auto">
            <a:xfrm>
              <a:off x="1445" y="1344"/>
              <a:ext cx="329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A</a:t>
              </a:r>
              <a:r>
                <a:rPr lang="en-US" sz="2800" b="1" baseline="-25000"/>
                <a:t>0</a:t>
              </a:r>
            </a:p>
          </p:txBody>
        </p:sp>
        <p:sp>
          <p:nvSpPr>
            <p:cNvPr id="2083" name="Text Box 78"/>
            <p:cNvSpPr txBox="1">
              <a:spLocks noChangeArrowheads="1"/>
            </p:cNvSpPr>
            <p:nvPr/>
          </p:nvSpPr>
          <p:spPr bwMode="auto">
            <a:xfrm>
              <a:off x="1856" y="1308"/>
              <a:ext cx="1353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/>
                <a:t>(No change)</a:t>
              </a:r>
            </a:p>
          </p:txBody>
        </p:sp>
      </p:grpSp>
      <p:grpSp>
        <p:nvGrpSpPr>
          <p:cNvPr id="2059" name="Group 79"/>
          <p:cNvGrpSpPr>
            <a:grpSpLocks/>
          </p:cNvGrpSpPr>
          <p:nvPr/>
        </p:nvGrpSpPr>
        <p:grpSpPr bwMode="auto">
          <a:xfrm>
            <a:off x="1023938" y="4302125"/>
            <a:ext cx="965200" cy="433388"/>
            <a:chOff x="681" y="2332"/>
            <a:chExt cx="608" cy="273"/>
          </a:xfrm>
        </p:grpSpPr>
        <p:sp>
          <p:nvSpPr>
            <p:cNvPr id="2080" name="Text Box 80"/>
            <p:cNvSpPr txBox="1">
              <a:spLocks noChangeArrowheads="1"/>
            </p:cNvSpPr>
            <p:nvPr/>
          </p:nvSpPr>
          <p:spPr bwMode="auto">
            <a:xfrm>
              <a:off x="681" y="2336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2081" name="Text Box 81"/>
            <p:cNvSpPr txBox="1">
              <a:spLocks noChangeArrowheads="1"/>
            </p:cNvSpPr>
            <p:nvPr/>
          </p:nvSpPr>
          <p:spPr bwMode="auto">
            <a:xfrm>
              <a:off x="1024" y="2332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</p:grpSp>
      <p:sp>
        <p:nvSpPr>
          <p:cNvPr id="2060" name="Text Box 82"/>
          <p:cNvSpPr txBox="1">
            <a:spLocks noChangeArrowheads="1"/>
          </p:cNvSpPr>
          <p:nvPr/>
        </p:nvSpPr>
        <p:spPr bwMode="auto">
          <a:xfrm>
            <a:off x="996950" y="3271838"/>
            <a:ext cx="42068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800"/>
              <a:t>0</a:t>
            </a:r>
          </a:p>
        </p:txBody>
      </p:sp>
      <p:sp>
        <p:nvSpPr>
          <p:cNvPr id="2061" name="Text Box 83"/>
          <p:cNvSpPr txBox="1">
            <a:spLocks noChangeArrowheads="1"/>
          </p:cNvSpPr>
          <p:nvPr/>
        </p:nvSpPr>
        <p:spPr bwMode="auto">
          <a:xfrm>
            <a:off x="1568450" y="3271838"/>
            <a:ext cx="42068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800"/>
              <a:t>1</a:t>
            </a:r>
          </a:p>
        </p:txBody>
      </p:sp>
      <p:grpSp>
        <p:nvGrpSpPr>
          <p:cNvPr id="2062" name="Group 84"/>
          <p:cNvGrpSpPr>
            <a:grpSpLocks/>
          </p:cNvGrpSpPr>
          <p:nvPr/>
        </p:nvGrpSpPr>
        <p:grpSpPr bwMode="auto">
          <a:xfrm>
            <a:off x="2251075" y="3187700"/>
            <a:ext cx="1992313" cy="511175"/>
            <a:chOff x="1454" y="1630"/>
            <a:chExt cx="1255" cy="322"/>
          </a:xfrm>
        </p:grpSpPr>
        <p:sp>
          <p:nvSpPr>
            <p:cNvPr id="2078" name="Text Box 85"/>
            <p:cNvSpPr txBox="1">
              <a:spLocks noChangeArrowheads="1"/>
            </p:cNvSpPr>
            <p:nvPr/>
          </p:nvSpPr>
          <p:spPr bwMode="auto">
            <a:xfrm>
              <a:off x="1454" y="1683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2079" name="Text Box 86"/>
            <p:cNvSpPr txBox="1">
              <a:spLocks noChangeArrowheads="1"/>
            </p:cNvSpPr>
            <p:nvPr/>
          </p:nvSpPr>
          <p:spPr bwMode="auto">
            <a:xfrm>
              <a:off x="1895" y="1630"/>
              <a:ext cx="814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(Clear)</a:t>
              </a:r>
            </a:p>
          </p:txBody>
        </p:sp>
      </p:grpSp>
      <p:grpSp>
        <p:nvGrpSpPr>
          <p:cNvPr id="2063" name="Group 87"/>
          <p:cNvGrpSpPr>
            <a:grpSpLocks/>
          </p:cNvGrpSpPr>
          <p:nvPr/>
        </p:nvGrpSpPr>
        <p:grpSpPr bwMode="auto">
          <a:xfrm>
            <a:off x="1031875" y="3748088"/>
            <a:ext cx="941388" cy="441325"/>
            <a:chOff x="686" y="1983"/>
            <a:chExt cx="593" cy="278"/>
          </a:xfrm>
        </p:grpSpPr>
        <p:sp>
          <p:nvSpPr>
            <p:cNvPr id="2076" name="Text Box 88"/>
            <p:cNvSpPr txBox="1">
              <a:spLocks noChangeArrowheads="1"/>
            </p:cNvSpPr>
            <p:nvPr/>
          </p:nvSpPr>
          <p:spPr bwMode="auto">
            <a:xfrm>
              <a:off x="1014" y="1992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2077" name="Text Box 89"/>
            <p:cNvSpPr txBox="1">
              <a:spLocks noChangeArrowheads="1"/>
            </p:cNvSpPr>
            <p:nvPr/>
          </p:nvSpPr>
          <p:spPr bwMode="auto">
            <a:xfrm>
              <a:off x="686" y="1983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</p:grpSp>
      <p:grpSp>
        <p:nvGrpSpPr>
          <p:cNvPr id="2064" name="Group 90"/>
          <p:cNvGrpSpPr>
            <a:grpSpLocks/>
          </p:cNvGrpSpPr>
          <p:nvPr/>
        </p:nvGrpSpPr>
        <p:grpSpPr bwMode="auto">
          <a:xfrm>
            <a:off x="2282825" y="3713163"/>
            <a:ext cx="1643063" cy="481012"/>
            <a:chOff x="1474" y="1961"/>
            <a:chExt cx="1035" cy="303"/>
          </a:xfrm>
        </p:grpSpPr>
        <p:sp>
          <p:nvSpPr>
            <p:cNvPr id="2074" name="Text Box 91"/>
            <p:cNvSpPr txBox="1">
              <a:spLocks noChangeArrowheads="1"/>
            </p:cNvSpPr>
            <p:nvPr/>
          </p:nvSpPr>
          <p:spPr bwMode="auto">
            <a:xfrm>
              <a:off x="1474" y="1995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2075" name="Text Box 92"/>
            <p:cNvSpPr txBox="1">
              <a:spLocks noChangeArrowheads="1"/>
            </p:cNvSpPr>
            <p:nvPr/>
          </p:nvSpPr>
          <p:spPr bwMode="auto">
            <a:xfrm>
              <a:off x="1906" y="1961"/>
              <a:ext cx="603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(Set)</a:t>
              </a:r>
            </a:p>
          </p:txBody>
        </p:sp>
      </p:grpSp>
      <p:grpSp>
        <p:nvGrpSpPr>
          <p:cNvPr id="2065" name="Group 93"/>
          <p:cNvGrpSpPr>
            <a:grpSpLocks/>
          </p:cNvGrpSpPr>
          <p:nvPr/>
        </p:nvGrpSpPr>
        <p:grpSpPr bwMode="auto">
          <a:xfrm>
            <a:off x="2233613" y="4257675"/>
            <a:ext cx="2217737" cy="560388"/>
            <a:chOff x="1443" y="2304"/>
            <a:chExt cx="1397" cy="353"/>
          </a:xfrm>
        </p:grpSpPr>
        <p:graphicFrame>
          <p:nvGraphicFramePr>
            <p:cNvPr id="2050" name="Object 94"/>
            <p:cNvGraphicFramePr>
              <a:graphicFrameLocks noChangeAspect="1"/>
            </p:cNvGraphicFramePr>
            <p:nvPr/>
          </p:nvGraphicFramePr>
          <p:xfrm>
            <a:off x="1443" y="2304"/>
            <a:ext cx="31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5" imgW="190440" imgH="215640" progId="Equation.3">
                    <p:embed/>
                  </p:oleObj>
                </mc:Choice>
                <mc:Fallback>
                  <p:oleObj name="Equation" r:id="rId5" imgW="190440" imgH="215640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2304"/>
                          <a:ext cx="312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3" name="Text Box 95"/>
            <p:cNvSpPr txBox="1">
              <a:spLocks noChangeArrowheads="1"/>
            </p:cNvSpPr>
            <p:nvPr/>
          </p:nvSpPr>
          <p:spPr bwMode="auto">
            <a:xfrm>
              <a:off x="1889" y="2311"/>
              <a:ext cx="951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(Toggle)</a:t>
              </a:r>
            </a:p>
          </p:txBody>
        </p:sp>
      </p:grpSp>
      <p:sp>
        <p:nvSpPr>
          <p:cNvPr id="2066" name="Text Box 96"/>
          <p:cNvSpPr txBox="1">
            <a:spLocks noChangeArrowheads="1"/>
          </p:cNvSpPr>
          <p:nvPr/>
        </p:nvSpPr>
        <p:spPr bwMode="auto">
          <a:xfrm>
            <a:off x="1058863" y="1006475"/>
            <a:ext cx="1320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D80000"/>
                </a:solidFill>
              </a:rPr>
              <a:t>J K F/F</a:t>
            </a:r>
          </a:p>
        </p:txBody>
      </p:sp>
      <p:sp>
        <p:nvSpPr>
          <p:cNvPr id="317537" name="Text Box 97"/>
          <p:cNvSpPr txBox="1">
            <a:spLocks noChangeArrowheads="1"/>
          </p:cNvSpPr>
          <p:nvPr/>
        </p:nvSpPr>
        <p:spPr bwMode="auto">
          <a:xfrm>
            <a:off x="2239963" y="998538"/>
            <a:ext cx="46434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D80000"/>
                </a:solidFill>
              </a:rPr>
              <a:t> --   to use it to build a counter</a:t>
            </a:r>
          </a:p>
        </p:txBody>
      </p:sp>
      <p:grpSp>
        <p:nvGrpSpPr>
          <p:cNvPr id="11" name="Group 98"/>
          <p:cNvGrpSpPr>
            <a:grpSpLocks/>
          </p:cNvGrpSpPr>
          <p:nvPr/>
        </p:nvGrpSpPr>
        <p:grpSpPr bwMode="auto">
          <a:xfrm>
            <a:off x="7523163" y="2166938"/>
            <a:ext cx="379412" cy="1695450"/>
            <a:chOff x="4775" y="987"/>
            <a:chExt cx="239" cy="1068"/>
          </a:xfrm>
        </p:grpSpPr>
        <p:sp>
          <p:nvSpPr>
            <p:cNvPr id="2071" name="Text Box 99"/>
            <p:cNvSpPr txBox="1">
              <a:spLocks noChangeArrowheads="1"/>
            </p:cNvSpPr>
            <p:nvPr/>
          </p:nvSpPr>
          <p:spPr bwMode="auto">
            <a:xfrm>
              <a:off x="4775" y="987"/>
              <a:ext cx="228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 b="1">
                  <a:solidFill>
                    <a:srgbClr val="D80000"/>
                  </a:solidFill>
                </a:rPr>
                <a:t>1</a:t>
              </a:r>
            </a:p>
          </p:txBody>
        </p:sp>
        <p:sp>
          <p:nvSpPr>
            <p:cNvPr id="2072" name="Text Box 100"/>
            <p:cNvSpPr txBox="1">
              <a:spLocks noChangeArrowheads="1"/>
            </p:cNvSpPr>
            <p:nvPr/>
          </p:nvSpPr>
          <p:spPr bwMode="auto">
            <a:xfrm>
              <a:off x="4786" y="1786"/>
              <a:ext cx="228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 b="1">
                  <a:solidFill>
                    <a:srgbClr val="D80000"/>
                  </a:solidFill>
                </a:rPr>
                <a:t>1</a:t>
              </a:r>
            </a:p>
          </p:txBody>
        </p:sp>
      </p:grpSp>
      <p:sp>
        <p:nvSpPr>
          <p:cNvPr id="317541" name="Rectangle 101"/>
          <p:cNvSpPr>
            <a:spLocks noChangeArrowheads="1"/>
          </p:cNvSpPr>
          <p:nvPr/>
        </p:nvSpPr>
        <p:spPr bwMode="auto">
          <a:xfrm>
            <a:off x="696913" y="4257675"/>
            <a:ext cx="4078287" cy="581025"/>
          </a:xfrm>
          <a:prstGeom prst="rect">
            <a:avLst/>
          </a:prstGeom>
          <a:noFill/>
          <a:ln w="19050" algn="ctr">
            <a:solidFill>
              <a:srgbClr val="D8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3" name="Text Box 103"/>
          <p:cNvSpPr txBox="1">
            <a:spLocks noChangeArrowheads="1"/>
          </p:cNvSpPr>
          <p:nvPr/>
        </p:nvSpPr>
        <p:spPr bwMode="auto">
          <a:xfrm>
            <a:off x="5797550" y="4092575"/>
            <a:ext cx="2017713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D80000"/>
                </a:solidFill>
              </a:rPr>
              <a:t> J &amp; K must be set to Toggle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7" grpId="0"/>
      <p:bldP spid="317541" grpId="0" animBg="1"/>
      <p:bldP spid="31754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31C435-89D1-4E30-A333-B346EDED93E6}" type="slidenum">
              <a:rPr lang="en-GB" smtClean="0"/>
              <a:pPr/>
              <a:t>60</a:t>
            </a:fld>
            <a:endParaRPr lang="en-GB" sz="1400" smtClean="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758825" y="939800"/>
            <a:ext cx="7772400" cy="679450"/>
          </a:xfrm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786DCB"/>
                </a:solidFill>
              </a:rPr>
              <a:t>Decade Counters / BCD Counters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660400" y="1876425"/>
            <a:ext cx="7931150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4625" indent="-174625" algn="l">
              <a:lnSpc>
                <a:spcPct val="70000"/>
              </a:lnSpc>
              <a:spcBef>
                <a:spcPct val="25000"/>
              </a:spcBef>
              <a:buFontTx/>
              <a:buChar char="•"/>
              <a:tabLst>
                <a:tab pos="363538" algn="l"/>
              </a:tabLst>
              <a:defRPr/>
            </a:pPr>
            <a:r>
              <a:rPr lang="en-GB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sz="3200"/>
              <a:t>A decade counter is any counter that has 10</a:t>
            </a:r>
          </a:p>
          <a:p>
            <a:pPr marL="174625" indent="-174625" algn="l">
              <a:lnSpc>
                <a:spcPct val="70000"/>
              </a:lnSpc>
              <a:spcBef>
                <a:spcPct val="25000"/>
              </a:spcBef>
              <a:tabLst>
                <a:tab pos="363538" algn="l"/>
              </a:tabLst>
              <a:defRPr/>
            </a:pPr>
            <a:r>
              <a:rPr lang="en-GB" sz="3200"/>
              <a:t>  distinct states, </a:t>
            </a:r>
            <a:r>
              <a:rPr lang="en-GB" sz="3200">
                <a:solidFill>
                  <a:srgbClr val="FF3300"/>
                </a:solidFill>
              </a:rPr>
              <a:t>no matter what the sequence. </a:t>
            </a:r>
          </a:p>
          <a:p>
            <a:pPr marL="174625" indent="-174625" algn="l">
              <a:lnSpc>
                <a:spcPct val="70000"/>
              </a:lnSpc>
              <a:spcBef>
                <a:spcPct val="25000"/>
              </a:spcBef>
              <a:tabLst>
                <a:tab pos="363538" algn="l"/>
              </a:tabLst>
              <a:defRPr/>
            </a:pPr>
            <a:r>
              <a:rPr lang="en-GB" sz="3200">
                <a:solidFill>
                  <a:srgbClr val="FF3300"/>
                </a:solidFill>
              </a:rPr>
              <a:t>	e.g. 0-1-2-3-4-8-9-10-11-12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617538" y="3727450"/>
            <a:ext cx="7902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spcBef>
                <a:spcPct val="0"/>
              </a:spcBef>
              <a:buFontTx/>
              <a:buChar char="•"/>
            </a:pPr>
            <a:r>
              <a:rPr lang="en-GB" sz="3200"/>
              <a:t>A decade counter which counts </a:t>
            </a:r>
            <a:r>
              <a:rPr lang="en-GB" sz="3200">
                <a:solidFill>
                  <a:srgbClr val="FF3300"/>
                </a:solidFill>
              </a:rPr>
              <a:t>in sequence</a:t>
            </a:r>
            <a:r>
              <a:rPr lang="en-GB" sz="3200"/>
              <a:t> from </a:t>
            </a:r>
            <a:r>
              <a:rPr lang="en-GB" sz="3200">
                <a:solidFill>
                  <a:srgbClr val="FF3300"/>
                </a:solidFill>
              </a:rPr>
              <a:t>0000</a:t>
            </a:r>
            <a:r>
              <a:rPr lang="en-GB" sz="3200"/>
              <a:t> to </a:t>
            </a:r>
            <a:r>
              <a:rPr lang="en-GB" sz="3200">
                <a:solidFill>
                  <a:srgbClr val="FF3300"/>
                </a:solidFill>
              </a:rPr>
              <a:t>1001</a:t>
            </a:r>
            <a:r>
              <a:rPr lang="en-GB" sz="3200"/>
              <a:t> is known as </a:t>
            </a:r>
            <a:r>
              <a:rPr lang="en-GB" sz="3200">
                <a:solidFill>
                  <a:srgbClr val="FF3300"/>
                </a:solidFill>
              </a:rPr>
              <a:t>BCD</a:t>
            </a:r>
            <a:r>
              <a:rPr lang="en-GB" sz="3200"/>
              <a:t> counter</a:t>
            </a:r>
            <a:endParaRPr lang="en-GB" sz="3600"/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autoUpdateAnimBg="0"/>
      <p:bldP spid="13005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E93DCA-1E33-4226-ADA0-A902E15541FC}" type="slidenum">
              <a:rPr lang="en-GB" smtClean="0"/>
              <a:pPr/>
              <a:t>61</a:t>
            </a:fld>
            <a:endParaRPr lang="en-GB" sz="1400" smtClean="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36613"/>
            <a:ext cx="7772400" cy="762000"/>
          </a:xfrm>
        </p:spPr>
        <p:txBody>
          <a:bodyPr/>
          <a:lstStyle/>
          <a:p>
            <a:pPr algn="ctr" eaLnBrk="1" hangingPunct="1"/>
            <a:r>
              <a:rPr lang="en-GB" sz="3600" smtClean="0">
                <a:solidFill>
                  <a:srgbClr val="786DCB"/>
                </a:solidFill>
              </a:rPr>
              <a:t>Application of Counter: Digital Clock</a:t>
            </a:r>
            <a:endParaRPr lang="en-US" sz="3600" smtClean="0">
              <a:solidFill>
                <a:srgbClr val="786DCB"/>
              </a:solidFill>
            </a:endParaRPr>
          </a:p>
        </p:txBody>
      </p:sp>
      <p:grpSp>
        <p:nvGrpSpPr>
          <p:cNvPr id="80901" name="Group 58"/>
          <p:cNvGrpSpPr>
            <a:grpSpLocks/>
          </p:cNvGrpSpPr>
          <p:nvPr/>
        </p:nvGrpSpPr>
        <p:grpSpPr bwMode="auto">
          <a:xfrm>
            <a:off x="1773238" y="2781300"/>
            <a:ext cx="1292225" cy="930275"/>
            <a:chOff x="1104" y="2112"/>
            <a:chExt cx="814" cy="586"/>
          </a:xfrm>
        </p:grpSpPr>
        <p:sp>
          <p:nvSpPr>
            <p:cNvPr id="80937" name="Rectangle 7"/>
            <p:cNvSpPr>
              <a:spLocks noChangeArrowheads="1"/>
            </p:cNvSpPr>
            <p:nvPr/>
          </p:nvSpPr>
          <p:spPr bwMode="auto">
            <a:xfrm>
              <a:off x="1104" y="2112"/>
              <a:ext cx="814" cy="586"/>
            </a:xfrm>
            <a:prstGeom prst="rect">
              <a:avLst/>
            </a:prstGeom>
            <a:solidFill>
              <a:srgbClr val="00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0938" name="Text Box 8"/>
            <p:cNvSpPr txBox="1">
              <a:spLocks noChangeArrowheads="1"/>
            </p:cNvSpPr>
            <p:nvPr/>
          </p:nvSpPr>
          <p:spPr bwMode="auto">
            <a:xfrm>
              <a:off x="1104" y="2208"/>
              <a:ext cx="8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b="1">
                  <a:solidFill>
                    <a:srgbClr val="0C0B0A"/>
                  </a:solidFill>
                </a:rPr>
                <a:t>Pulse shaper</a:t>
              </a:r>
            </a:p>
          </p:txBody>
        </p:sp>
      </p:grpSp>
      <p:grpSp>
        <p:nvGrpSpPr>
          <p:cNvPr id="80902" name="Group 57"/>
          <p:cNvGrpSpPr>
            <a:grpSpLocks/>
          </p:cNvGrpSpPr>
          <p:nvPr/>
        </p:nvGrpSpPr>
        <p:grpSpPr bwMode="auto">
          <a:xfrm>
            <a:off x="4211638" y="2781300"/>
            <a:ext cx="1600200" cy="930275"/>
            <a:chOff x="2640" y="2112"/>
            <a:chExt cx="1008" cy="586"/>
          </a:xfrm>
        </p:grpSpPr>
        <p:sp>
          <p:nvSpPr>
            <p:cNvPr id="80935" name="Rectangle 20"/>
            <p:cNvSpPr>
              <a:spLocks noChangeArrowheads="1"/>
            </p:cNvSpPr>
            <p:nvPr/>
          </p:nvSpPr>
          <p:spPr bwMode="auto">
            <a:xfrm>
              <a:off x="2640" y="2112"/>
              <a:ext cx="1008" cy="586"/>
            </a:xfrm>
            <a:prstGeom prst="rect">
              <a:avLst/>
            </a:prstGeom>
            <a:solidFill>
              <a:srgbClr val="00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0936" name="Text Box 21"/>
            <p:cNvSpPr txBox="1">
              <a:spLocks noChangeArrowheads="1"/>
            </p:cNvSpPr>
            <p:nvPr/>
          </p:nvSpPr>
          <p:spPr bwMode="auto">
            <a:xfrm>
              <a:off x="2640" y="2256"/>
              <a:ext cx="1008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GB" b="1">
                  <a:solidFill>
                    <a:srgbClr val="0C0B0A"/>
                  </a:solidFill>
                </a:rPr>
                <a:t>MOD-60</a:t>
              </a:r>
            </a:p>
            <a:p>
              <a:pPr>
                <a:lnSpc>
                  <a:spcPct val="60000"/>
                </a:lnSpc>
              </a:pPr>
              <a:r>
                <a:rPr lang="en-GB" b="1">
                  <a:solidFill>
                    <a:srgbClr val="0C0B0A"/>
                  </a:solidFill>
                </a:rPr>
                <a:t>counter</a:t>
              </a:r>
            </a:p>
          </p:txBody>
        </p:sp>
      </p:grpSp>
      <p:grpSp>
        <p:nvGrpSpPr>
          <p:cNvPr id="80903" name="Group 56"/>
          <p:cNvGrpSpPr>
            <a:grpSpLocks/>
          </p:cNvGrpSpPr>
          <p:nvPr/>
        </p:nvGrpSpPr>
        <p:grpSpPr bwMode="auto">
          <a:xfrm>
            <a:off x="6954838" y="2781300"/>
            <a:ext cx="1520825" cy="930275"/>
            <a:chOff x="4368" y="2112"/>
            <a:chExt cx="958" cy="586"/>
          </a:xfrm>
        </p:grpSpPr>
        <p:sp>
          <p:nvSpPr>
            <p:cNvPr id="80933" name="Rectangle 26"/>
            <p:cNvSpPr>
              <a:spLocks noChangeArrowheads="1"/>
            </p:cNvSpPr>
            <p:nvPr/>
          </p:nvSpPr>
          <p:spPr bwMode="auto">
            <a:xfrm>
              <a:off x="4368" y="2112"/>
              <a:ext cx="958" cy="586"/>
            </a:xfrm>
            <a:prstGeom prst="rect">
              <a:avLst/>
            </a:prstGeom>
            <a:solidFill>
              <a:srgbClr val="00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0934" name="Text Box 27"/>
            <p:cNvSpPr txBox="1">
              <a:spLocks noChangeArrowheads="1"/>
            </p:cNvSpPr>
            <p:nvPr/>
          </p:nvSpPr>
          <p:spPr bwMode="auto">
            <a:xfrm>
              <a:off x="4368" y="2208"/>
              <a:ext cx="958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GB" b="1">
                  <a:solidFill>
                    <a:srgbClr val="0C0B0A"/>
                  </a:solidFill>
                </a:rPr>
                <a:t>Counters</a:t>
              </a:r>
            </a:p>
            <a:p>
              <a:pPr>
                <a:lnSpc>
                  <a:spcPct val="60000"/>
                </a:lnSpc>
              </a:pPr>
              <a:r>
                <a:rPr lang="en-GB" b="1">
                  <a:solidFill>
                    <a:srgbClr val="0C0B0A"/>
                  </a:solidFill>
                </a:rPr>
                <a:t>displays, etc</a:t>
              </a:r>
            </a:p>
          </p:txBody>
        </p:sp>
      </p:grpSp>
      <p:grpSp>
        <p:nvGrpSpPr>
          <p:cNvPr id="80904" name="Group 54"/>
          <p:cNvGrpSpPr>
            <a:grpSpLocks/>
          </p:cNvGrpSpPr>
          <p:nvPr/>
        </p:nvGrpSpPr>
        <p:grpSpPr bwMode="auto">
          <a:xfrm>
            <a:off x="3144838" y="2095500"/>
            <a:ext cx="1143000" cy="990600"/>
            <a:chOff x="1968" y="1680"/>
            <a:chExt cx="720" cy="624"/>
          </a:xfrm>
        </p:grpSpPr>
        <p:sp>
          <p:nvSpPr>
            <p:cNvPr id="80920" name="Line 12"/>
            <p:cNvSpPr>
              <a:spLocks noChangeShapeType="1"/>
            </p:cNvSpPr>
            <p:nvPr/>
          </p:nvSpPr>
          <p:spPr bwMode="auto">
            <a:xfrm>
              <a:off x="2016" y="230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80921" name="Group 30"/>
            <p:cNvGrpSpPr>
              <a:grpSpLocks/>
            </p:cNvGrpSpPr>
            <p:nvPr/>
          </p:nvGrpSpPr>
          <p:grpSpPr bwMode="auto">
            <a:xfrm>
              <a:off x="2064" y="1968"/>
              <a:ext cx="528" cy="144"/>
              <a:chOff x="816" y="3312"/>
              <a:chExt cx="1392" cy="384"/>
            </a:xfrm>
          </p:grpSpPr>
          <p:grpSp>
            <p:nvGrpSpPr>
              <p:cNvPr id="80923" name="Group 31"/>
              <p:cNvGrpSpPr>
                <a:grpSpLocks/>
              </p:cNvGrpSpPr>
              <p:nvPr/>
            </p:nvGrpSpPr>
            <p:grpSpPr bwMode="auto">
              <a:xfrm>
                <a:off x="816" y="3312"/>
                <a:ext cx="1152" cy="384"/>
                <a:chOff x="816" y="3312"/>
                <a:chExt cx="1152" cy="384"/>
              </a:xfrm>
            </p:grpSpPr>
            <p:sp>
              <p:nvSpPr>
                <p:cNvPr id="80926" name="Line 32"/>
                <p:cNvSpPr>
                  <a:spLocks noChangeShapeType="1"/>
                </p:cNvSpPr>
                <p:nvPr/>
              </p:nvSpPr>
              <p:spPr bwMode="auto">
                <a:xfrm>
                  <a:off x="816" y="36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092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104" y="331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0928" name="Line 34"/>
                <p:cNvSpPr>
                  <a:spLocks noChangeShapeType="1"/>
                </p:cNvSpPr>
                <p:nvPr/>
              </p:nvSpPr>
              <p:spPr bwMode="auto">
                <a:xfrm>
                  <a:off x="1104" y="33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0929" name="Line 35"/>
                <p:cNvSpPr>
                  <a:spLocks noChangeShapeType="1"/>
                </p:cNvSpPr>
                <p:nvPr/>
              </p:nvSpPr>
              <p:spPr bwMode="auto">
                <a:xfrm>
                  <a:off x="1392" y="331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0930" name="Line 36"/>
                <p:cNvSpPr>
                  <a:spLocks noChangeShapeType="1"/>
                </p:cNvSpPr>
                <p:nvPr/>
              </p:nvSpPr>
              <p:spPr bwMode="auto">
                <a:xfrm>
                  <a:off x="1392" y="36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093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680" y="331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0932" name="Line 38"/>
                <p:cNvSpPr>
                  <a:spLocks noChangeShapeType="1"/>
                </p:cNvSpPr>
                <p:nvPr/>
              </p:nvSpPr>
              <p:spPr bwMode="auto">
                <a:xfrm>
                  <a:off x="1680" y="33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80924" name="Line 39"/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0925" name="Line 40"/>
              <p:cNvSpPr>
                <a:spLocks noChangeShapeType="1"/>
              </p:cNvSpPr>
              <p:nvPr/>
            </p:nvSpPr>
            <p:spPr bwMode="auto">
              <a:xfrm>
                <a:off x="1968" y="369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80922" name="Text Box 41"/>
            <p:cNvSpPr txBox="1">
              <a:spLocks noChangeArrowheads="1"/>
            </p:cNvSpPr>
            <p:nvPr/>
          </p:nvSpPr>
          <p:spPr bwMode="auto">
            <a:xfrm>
              <a:off x="1968" y="1680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/>
                <a:t>60Hz</a:t>
              </a:r>
              <a:endParaRPr lang="en-US" sz="2000"/>
            </a:p>
          </p:txBody>
        </p:sp>
      </p:grpSp>
      <p:grpSp>
        <p:nvGrpSpPr>
          <p:cNvPr id="80905" name="Group 55"/>
          <p:cNvGrpSpPr>
            <a:grpSpLocks/>
          </p:cNvGrpSpPr>
          <p:nvPr/>
        </p:nvGrpSpPr>
        <p:grpSpPr bwMode="auto">
          <a:xfrm>
            <a:off x="5888038" y="2171700"/>
            <a:ext cx="1219200" cy="914400"/>
            <a:chOff x="3696" y="1728"/>
            <a:chExt cx="768" cy="576"/>
          </a:xfrm>
        </p:grpSpPr>
        <p:sp>
          <p:nvSpPr>
            <p:cNvPr id="80912" name="Line 23"/>
            <p:cNvSpPr>
              <a:spLocks noChangeShapeType="1"/>
            </p:cNvSpPr>
            <p:nvPr/>
          </p:nvSpPr>
          <p:spPr bwMode="auto">
            <a:xfrm>
              <a:off x="3696" y="230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80913" name="Group 47"/>
            <p:cNvGrpSpPr>
              <a:grpSpLocks/>
            </p:cNvGrpSpPr>
            <p:nvPr/>
          </p:nvGrpSpPr>
          <p:grpSpPr bwMode="auto">
            <a:xfrm>
              <a:off x="3936" y="1968"/>
              <a:ext cx="336" cy="144"/>
              <a:chOff x="2208" y="3792"/>
              <a:chExt cx="506" cy="192"/>
            </a:xfrm>
          </p:grpSpPr>
          <p:sp>
            <p:nvSpPr>
              <p:cNvPr id="80915" name="Line 42"/>
              <p:cNvSpPr>
                <a:spLocks noChangeShapeType="1"/>
              </p:cNvSpPr>
              <p:nvPr/>
            </p:nvSpPr>
            <p:spPr bwMode="auto">
              <a:xfrm>
                <a:off x="2208" y="3984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0916" name="Line 43"/>
              <p:cNvSpPr>
                <a:spLocks noChangeShapeType="1"/>
              </p:cNvSpPr>
              <p:nvPr/>
            </p:nvSpPr>
            <p:spPr bwMode="auto">
              <a:xfrm flipV="1">
                <a:off x="2377" y="37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0917" name="Line 44"/>
              <p:cNvSpPr>
                <a:spLocks noChangeShapeType="1"/>
              </p:cNvSpPr>
              <p:nvPr/>
            </p:nvSpPr>
            <p:spPr bwMode="auto">
              <a:xfrm>
                <a:off x="2377" y="3792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0918" name="Line 45"/>
              <p:cNvSpPr>
                <a:spLocks noChangeShapeType="1"/>
              </p:cNvSpPr>
              <p:nvPr/>
            </p:nvSpPr>
            <p:spPr bwMode="auto">
              <a:xfrm>
                <a:off x="2544" y="3792"/>
                <a:ext cx="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0919" name="Line 46"/>
              <p:cNvSpPr>
                <a:spLocks noChangeShapeType="1"/>
              </p:cNvSpPr>
              <p:nvPr/>
            </p:nvSpPr>
            <p:spPr bwMode="auto">
              <a:xfrm>
                <a:off x="2546" y="3984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80914" name="Text Box 48"/>
            <p:cNvSpPr txBox="1">
              <a:spLocks noChangeArrowheads="1"/>
            </p:cNvSpPr>
            <p:nvPr/>
          </p:nvSpPr>
          <p:spPr bwMode="auto">
            <a:xfrm>
              <a:off x="3744" y="1728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/>
                <a:t>1Hz</a:t>
              </a:r>
              <a:endParaRPr lang="en-US" sz="2000"/>
            </a:p>
          </p:txBody>
        </p:sp>
      </p:grpSp>
      <p:grpSp>
        <p:nvGrpSpPr>
          <p:cNvPr id="80906" name="Group 59"/>
          <p:cNvGrpSpPr>
            <a:grpSpLocks/>
          </p:cNvGrpSpPr>
          <p:nvPr/>
        </p:nvGrpSpPr>
        <p:grpSpPr bwMode="auto">
          <a:xfrm>
            <a:off x="706438" y="2171700"/>
            <a:ext cx="1143000" cy="1096963"/>
            <a:chOff x="432" y="1728"/>
            <a:chExt cx="720" cy="691"/>
          </a:xfrm>
        </p:grpSpPr>
        <p:sp>
          <p:nvSpPr>
            <p:cNvPr id="80909" name="Line 10"/>
            <p:cNvSpPr>
              <a:spLocks noChangeShapeType="1"/>
            </p:cNvSpPr>
            <p:nvPr/>
          </p:nvSpPr>
          <p:spPr bwMode="auto">
            <a:xfrm>
              <a:off x="758" y="2419"/>
              <a:ext cx="3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910" name="Freeform 52"/>
            <p:cNvSpPr>
              <a:spLocks/>
            </p:cNvSpPr>
            <p:nvPr/>
          </p:nvSpPr>
          <p:spPr bwMode="auto">
            <a:xfrm>
              <a:off x="576" y="2016"/>
              <a:ext cx="384" cy="320"/>
            </a:xfrm>
            <a:custGeom>
              <a:avLst/>
              <a:gdLst>
                <a:gd name="T0" fmla="*/ 0 w 1392"/>
                <a:gd name="T1" fmla="*/ 273 h 864"/>
                <a:gd name="T2" fmla="*/ 53 w 1392"/>
                <a:gd name="T3" fmla="*/ 41 h 864"/>
                <a:gd name="T4" fmla="*/ 93 w 1392"/>
                <a:gd name="T5" fmla="*/ 59 h 864"/>
                <a:gd name="T6" fmla="*/ 132 w 1392"/>
                <a:gd name="T7" fmla="*/ 255 h 864"/>
                <a:gd name="T8" fmla="*/ 132 w 1392"/>
                <a:gd name="T9" fmla="*/ 273 h 864"/>
                <a:gd name="T10" fmla="*/ 185 w 1392"/>
                <a:gd name="T11" fmla="*/ 308 h 864"/>
                <a:gd name="T12" fmla="*/ 212 w 1392"/>
                <a:gd name="T13" fmla="*/ 201 h 864"/>
                <a:gd name="T14" fmla="*/ 225 w 1392"/>
                <a:gd name="T15" fmla="*/ 41 h 864"/>
                <a:gd name="T16" fmla="*/ 238 w 1392"/>
                <a:gd name="T17" fmla="*/ 24 h 864"/>
                <a:gd name="T18" fmla="*/ 252 w 1392"/>
                <a:gd name="T19" fmla="*/ 6 h 864"/>
                <a:gd name="T20" fmla="*/ 291 w 1392"/>
                <a:gd name="T21" fmla="*/ 59 h 864"/>
                <a:gd name="T22" fmla="*/ 318 w 1392"/>
                <a:gd name="T23" fmla="*/ 219 h 864"/>
                <a:gd name="T24" fmla="*/ 331 w 1392"/>
                <a:gd name="T25" fmla="*/ 290 h 864"/>
                <a:gd name="T26" fmla="*/ 358 w 1392"/>
                <a:gd name="T27" fmla="*/ 308 h 864"/>
                <a:gd name="T28" fmla="*/ 371 w 1392"/>
                <a:gd name="T29" fmla="*/ 219 h 864"/>
                <a:gd name="T30" fmla="*/ 384 w 1392"/>
                <a:gd name="T31" fmla="*/ 113 h 8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2"/>
                <a:gd name="T49" fmla="*/ 0 h 864"/>
                <a:gd name="T50" fmla="*/ 1392 w 1392"/>
                <a:gd name="T51" fmla="*/ 864 h 8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2" h="864">
                  <a:moveTo>
                    <a:pt x="0" y="736"/>
                  </a:moveTo>
                  <a:cubicBezTo>
                    <a:pt x="68" y="472"/>
                    <a:pt x="136" y="208"/>
                    <a:pt x="192" y="112"/>
                  </a:cubicBezTo>
                  <a:cubicBezTo>
                    <a:pt x="248" y="16"/>
                    <a:pt x="288" y="64"/>
                    <a:pt x="336" y="160"/>
                  </a:cubicBezTo>
                  <a:cubicBezTo>
                    <a:pt x="384" y="256"/>
                    <a:pt x="456" y="592"/>
                    <a:pt x="480" y="688"/>
                  </a:cubicBezTo>
                  <a:cubicBezTo>
                    <a:pt x="504" y="784"/>
                    <a:pt x="448" y="712"/>
                    <a:pt x="480" y="736"/>
                  </a:cubicBezTo>
                  <a:cubicBezTo>
                    <a:pt x="512" y="760"/>
                    <a:pt x="624" y="864"/>
                    <a:pt x="672" y="832"/>
                  </a:cubicBezTo>
                  <a:cubicBezTo>
                    <a:pt x="720" y="800"/>
                    <a:pt x="744" y="664"/>
                    <a:pt x="768" y="544"/>
                  </a:cubicBezTo>
                  <a:cubicBezTo>
                    <a:pt x="792" y="424"/>
                    <a:pt x="800" y="192"/>
                    <a:pt x="816" y="112"/>
                  </a:cubicBezTo>
                  <a:cubicBezTo>
                    <a:pt x="832" y="32"/>
                    <a:pt x="848" y="80"/>
                    <a:pt x="864" y="64"/>
                  </a:cubicBezTo>
                  <a:cubicBezTo>
                    <a:pt x="880" y="48"/>
                    <a:pt x="880" y="0"/>
                    <a:pt x="912" y="16"/>
                  </a:cubicBezTo>
                  <a:cubicBezTo>
                    <a:pt x="944" y="32"/>
                    <a:pt x="1016" y="64"/>
                    <a:pt x="1056" y="160"/>
                  </a:cubicBezTo>
                  <a:cubicBezTo>
                    <a:pt x="1096" y="256"/>
                    <a:pt x="1128" y="488"/>
                    <a:pt x="1152" y="592"/>
                  </a:cubicBezTo>
                  <a:cubicBezTo>
                    <a:pt x="1176" y="696"/>
                    <a:pt x="1176" y="744"/>
                    <a:pt x="1200" y="784"/>
                  </a:cubicBezTo>
                  <a:cubicBezTo>
                    <a:pt x="1224" y="824"/>
                    <a:pt x="1272" y="864"/>
                    <a:pt x="1296" y="832"/>
                  </a:cubicBezTo>
                  <a:cubicBezTo>
                    <a:pt x="1320" y="800"/>
                    <a:pt x="1328" y="680"/>
                    <a:pt x="1344" y="592"/>
                  </a:cubicBezTo>
                  <a:cubicBezTo>
                    <a:pt x="1360" y="504"/>
                    <a:pt x="1376" y="404"/>
                    <a:pt x="1392" y="3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Text Box 53"/>
            <p:cNvSpPr txBox="1">
              <a:spLocks noChangeArrowheads="1"/>
            </p:cNvSpPr>
            <p:nvPr/>
          </p:nvSpPr>
          <p:spPr bwMode="auto">
            <a:xfrm>
              <a:off x="432" y="1728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/>
                <a:t>60Hz</a:t>
              </a:r>
              <a:endParaRPr lang="en-US" sz="2000"/>
            </a:p>
          </p:txBody>
        </p:sp>
      </p:grpSp>
      <p:sp>
        <p:nvSpPr>
          <p:cNvPr id="80907" name="Rectangle 62"/>
          <p:cNvSpPr>
            <a:spLocks noChangeArrowheads="1"/>
          </p:cNvSpPr>
          <p:nvPr/>
        </p:nvSpPr>
        <p:spPr bwMode="auto">
          <a:xfrm>
            <a:off x="1917700" y="4376738"/>
            <a:ext cx="5359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>
                <a:solidFill>
                  <a:srgbClr val="009900"/>
                </a:solidFill>
                <a:hlinkClick r:id="rId2"/>
              </a:rPr>
              <a:t>http://www.howstuffworks.com/digital-clock1.htm</a:t>
            </a:r>
            <a:endParaRPr lang="en-GB" sz="2000">
              <a:solidFill>
                <a:srgbClr val="009900"/>
              </a:solidFill>
            </a:endParaRPr>
          </a:p>
        </p:txBody>
      </p:sp>
      <p:sp>
        <p:nvSpPr>
          <p:cNvPr id="80908" name="Text Box 64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ED0206-349C-43FC-808C-4D79FA882A0B}" type="slidenum">
              <a:rPr lang="en-GB" smtClean="0"/>
              <a:pPr/>
              <a:t>62</a:t>
            </a:fld>
            <a:endParaRPr lang="en-GB" sz="1400" smtClean="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7888" y="1096963"/>
            <a:ext cx="5857875" cy="558800"/>
          </a:xfrm>
        </p:spPr>
        <p:txBody>
          <a:bodyPr/>
          <a:lstStyle/>
          <a:p>
            <a:pPr algn="ctr" eaLnBrk="1" hangingPunct="1"/>
            <a:r>
              <a:rPr lang="en-GB" sz="2800" smtClean="0">
                <a:solidFill>
                  <a:srgbClr val="786DCB"/>
                </a:solidFill>
              </a:rPr>
              <a:t>Construct a MOD-60 counter.</a:t>
            </a:r>
            <a:endParaRPr lang="en-US" sz="2800" smtClean="0">
              <a:solidFill>
                <a:srgbClr val="786DCB"/>
              </a:solidFill>
            </a:endParaRPr>
          </a:p>
        </p:txBody>
      </p:sp>
      <p:grpSp>
        <p:nvGrpSpPr>
          <p:cNvPr id="81925" name="Group 95"/>
          <p:cNvGrpSpPr>
            <a:grpSpLocks/>
          </p:cNvGrpSpPr>
          <p:nvPr/>
        </p:nvGrpSpPr>
        <p:grpSpPr bwMode="auto">
          <a:xfrm>
            <a:off x="1217613" y="1047750"/>
            <a:ext cx="652462" cy="657225"/>
            <a:chOff x="1020" y="1344"/>
            <a:chExt cx="411" cy="414"/>
          </a:xfrm>
        </p:grpSpPr>
        <p:sp>
          <p:nvSpPr>
            <p:cNvPr id="81927" name="Rectangle 96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8" name="AutoShape 97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9" name="Line 98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1926" name="Text Box 99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2C43B4-DF75-4DC9-995A-82C1AE4A0136}" type="slidenum">
              <a:rPr lang="en-GB" smtClean="0"/>
              <a:pPr/>
              <a:t>63</a:t>
            </a:fld>
            <a:endParaRPr lang="en-GB" sz="1400" smtClean="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052513"/>
            <a:ext cx="7772400" cy="558800"/>
          </a:xfrm>
        </p:spPr>
        <p:txBody>
          <a:bodyPr/>
          <a:lstStyle/>
          <a:p>
            <a:pPr algn="ctr" eaLnBrk="1" hangingPunct="1"/>
            <a:r>
              <a:rPr lang="en-GB" sz="2800" smtClean="0">
                <a:solidFill>
                  <a:srgbClr val="786DCB"/>
                </a:solidFill>
              </a:rPr>
              <a:t>Construct a MOD-60 counter.</a:t>
            </a:r>
            <a:endParaRPr lang="en-US" sz="2800" smtClean="0">
              <a:solidFill>
                <a:srgbClr val="786DCB"/>
              </a:solidFill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1016000" y="2959100"/>
            <a:ext cx="542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>
                <a:solidFill>
                  <a:srgbClr val="CC3300"/>
                </a:solidFill>
              </a:rPr>
              <a:t>Counter should reset when it reaches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6775450" y="2690813"/>
            <a:ext cx="1403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3200" b="1">
                <a:solidFill>
                  <a:srgbClr val="009900"/>
                </a:solidFill>
              </a:rPr>
              <a:t>111100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2536825" y="2082800"/>
            <a:ext cx="2317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/>
              <a:t>FFs is required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1366838" y="1922463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/>
              <a:t>  </a:t>
            </a:r>
            <a:r>
              <a:rPr lang="en-GB" sz="320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>
            <a:off x="1219200" y="4495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1190625" y="3854450"/>
            <a:ext cx="2571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200">
                <a:solidFill>
                  <a:srgbClr val="009900"/>
                </a:solidFill>
              </a:rPr>
              <a:t>Q</a:t>
            </a:r>
            <a:r>
              <a:rPr lang="en-GB" sz="3200" baseline="-25000">
                <a:solidFill>
                  <a:srgbClr val="009900"/>
                </a:solidFill>
              </a:rPr>
              <a:t>5, </a:t>
            </a:r>
            <a:r>
              <a:rPr lang="en-GB" sz="3200">
                <a:solidFill>
                  <a:srgbClr val="009900"/>
                </a:solidFill>
              </a:rPr>
              <a:t>Q</a:t>
            </a:r>
            <a:r>
              <a:rPr lang="en-GB" sz="3200" baseline="-25000">
                <a:solidFill>
                  <a:srgbClr val="009900"/>
                </a:solidFill>
              </a:rPr>
              <a:t>4, </a:t>
            </a:r>
            <a:r>
              <a:rPr lang="en-GB" sz="3200">
                <a:solidFill>
                  <a:srgbClr val="009900"/>
                </a:solidFill>
              </a:rPr>
              <a:t>Q</a:t>
            </a:r>
            <a:r>
              <a:rPr lang="en-GB" sz="3200" baseline="-25000">
                <a:solidFill>
                  <a:srgbClr val="009900"/>
                </a:solidFill>
              </a:rPr>
              <a:t>3, </a:t>
            </a:r>
            <a:r>
              <a:rPr lang="en-GB" sz="3200">
                <a:solidFill>
                  <a:srgbClr val="009900"/>
                </a:solidFill>
              </a:rPr>
              <a:t>Q</a:t>
            </a:r>
            <a:r>
              <a:rPr lang="en-GB" sz="3200" baseline="-25000">
                <a:solidFill>
                  <a:srgbClr val="009900"/>
                </a:solidFill>
              </a:rPr>
              <a:t>2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130300" y="3900488"/>
            <a:ext cx="7581900" cy="1325562"/>
            <a:chOff x="712" y="2457"/>
            <a:chExt cx="4776" cy="835"/>
          </a:xfrm>
        </p:grpSpPr>
        <p:sp>
          <p:nvSpPr>
            <p:cNvPr id="82959" name="Text Box 11"/>
            <p:cNvSpPr txBox="1">
              <a:spLocks noChangeArrowheads="1"/>
            </p:cNvSpPr>
            <p:nvPr/>
          </p:nvSpPr>
          <p:spPr bwMode="auto">
            <a:xfrm>
              <a:off x="2416" y="2457"/>
              <a:ext cx="30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800"/>
                <a:t>should be connected</a:t>
              </a:r>
              <a:r>
                <a:rPr lang="en-GB" sz="3600"/>
                <a:t> </a:t>
              </a:r>
              <a:r>
                <a:rPr lang="en-GB" sz="2800"/>
                <a:t>be to</a:t>
              </a:r>
              <a:endParaRPr lang="en-GB" sz="3600"/>
            </a:p>
          </p:txBody>
        </p:sp>
        <p:sp>
          <p:nvSpPr>
            <p:cNvPr id="82960" name="Text Box 12"/>
            <p:cNvSpPr txBox="1">
              <a:spLocks noChangeArrowheads="1"/>
            </p:cNvSpPr>
            <p:nvPr/>
          </p:nvSpPr>
          <p:spPr bwMode="auto">
            <a:xfrm>
              <a:off x="712" y="2965"/>
              <a:ext cx="23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800"/>
                <a:t>to the NAND inputs</a:t>
              </a:r>
            </a:p>
          </p:txBody>
        </p:sp>
      </p:grpSp>
      <p:sp>
        <p:nvSpPr>
          <p:cNvPr id="82956" name="Text Box 17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sp>
        <p:nvSpPr>
          <p:cNvPr id="191506" name="Line 18"/>
          <p:cNvSpPr>
            <a:spLocks noChangeShapeType="1"/>
          </p:cNvSpPr>
          <p:nvPr/>
        </p:nvSpPr>
        <p:spPr bwMode="auto">
          <a:xfrm flipV="1">
            <a:off x="1425575" y="2525713"/>
            <a:ext cx="931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1507" name="Line 19"/>
          <p:cNvSpPr>
            <a:spLocks noChangeShapeType="1"/>
          </p:cNvSpPr>
          <p:nvPr/>
        </p:nvSpPr>
        <p:spPr bwMode="auto">
          <a:xfrm>
            <a:off x="6775450" y="3352800"/>
            <a:ext cx="147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utoUpdateAnimBg="0"/>
      <p:bldP spid="191492" grpId="0" autoUpdateAnimBg="0"/>
      <p:bldP spid="191493" grpId="0" autoUpdateAnimBg="0"/>
      <p:bldP spid="191494" grpId="0" autoUpdateAnimBg="0"/>
      <p:bldP spid="191496" grpId="0" animBg="1"/>
      <p:bldP spid="191497" grpId="0" autoUpdateAnimBg="0"/>
      <p:bldP spid="191506" grpId="0" animBg="1"/>
      <p:bldP spid="19150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E50E72-C325-4D31-9025-D68DD1D83DB4}" type="slidenum">
              <a:rPr lang="en-GB" smtClean="0"/>
              <a:pPr/>
              <a:t>64</a:t>
            </a:fld>
            <a:endParaRPr lang="en-GB" sz="1400" smtClean="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14575"/>
            <a:ext cx="7772400" cy="558800"/>
          </a:xfrm>
        </p:spPr>
        <p:txBody>
          <a:bodyPr/>
          <a:lstStyle/>
          <a:p>
            <a:pPr algn="ctr" eaLnBrk="1" hangingPunct="1"/>
            <a:r>
              <a:rPr lang="en-GB" sz="3600" b="1" smtClean="0">
                <a:solidFill>
                  <a:srgbClr val="5E51C1"/>
                </a:solidFill>
              </a:rPr>
              <a:t>IC Asynchronous Counters </a:t>
            </a:r>
            <a:r>
              <a:rPr lang="en-GB" sz="3600" smtClean="0">
                <a:solidFill>
                  <a:srgbClr val="FF0066"/>
                </a:solidFill>
              </a:rPr>
              <a:t>74LS293</a:t>
            </a:r>
            <a:endParaRPr lang="en-US" sz="3600" smtClean="0">
              <a:solidFill>
                <a:srgbClr val="FF0066"/>
              </a:solidFill>
            </a:endParaRPr>
          </a:p>
        </p:txBody>
      </p:sp>
      <p:sp>
        <p:nvSpPr>
          <p:cNvPr id="83973" name="Text Box 12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sp>
        <p:nvSpPr>
          <p:cNvPr id="83974" name="Rectangle 15"/>
          <p:cNvSpPr>
            <a:spLocks noChangeArrowheads="1"/>
          </p:cNvSpPr>
          <p:nvPr/>
        </p:nvSpPr>
        <p:spPr bwMode="auto">
          <a:xfrm>
            <a:off x="781050" y="1374775"/>
            <a:ext cx="75819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8000"/>
                </a:solidFill>
              </a:rPr>
              <a:t>Next, we are going to learn the counter IC which we will be using in the Lab</a:t>
            </a:r>
            <a:endParaRPr lang="en-GB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368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7F6B18-46D4-4BC9-80F0-A2BD5E31C156}" type="slidenum">
              <a:rPr lang="en-GB" smtClean="0"/>
              <a:pPr/>
              <a:t>65</a:t>
            </a:fld>
            <a:endParaRPr lang="en-GB" sz="1400" smtClean="0"/>
          </a:p>
        </p:txBody>
      </p:sp>
      <p:sp>
        <p:nvSpPr>
          <p:cNvPr id="36874" name="Line 2"/>
          <p:cNvSpPr>
            <a:spLocks noChangeShapeType="1"/>
          </p:cNvSpPr>
          <p:nvPr/>
        </p:nvSpPr>
        <p:spPr bwMode="auto">
          <a:xfrm>
            <a:off x="4202113" y="3716338"/>
            <a:ext cx="0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75" name="Line 3"/>
          <p:cNvSpPr>
            <a:spLocks noChangeShapeType="1"/>
          </p:cNvSpPr>
          <p:nvPr/>
        </p:nvSpPr>
        <p:spPr bwMode="auto">
          <a:xfrm>
            <a:off x="4224338" y="4017963"/>
            <a:ext cx="305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76" name="Line 4"/>
          <p:cNvSpPr>
            <a:spLocks noChangeShapeType="1"/>
          </p:cNvSpPr>
          <p:nvPr/>
        </p:nvSpPr>
        <p:spPr bwMode="auto">
          <a:xfrm flipV="1">
            <a:off x="7278688" y="3698875"/>
            <a:ext cx="0" cy="319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77" name="Rectangle 5"/>
          <p:cNvSpPr>
            <a:spLocks noChangeArrowheads="1"/>
          </p:cNvSpPr>
          <p:nvPr/>
        </p:nvSpPr>
        <p:spPr bwMode="auto">
          <a:xfrm>
            <a:off x="3798888" y="2362200"/>
            <a:ext cx="884237" cy="12096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6"/>
          <p:cNvSpPr>
            <a:spLocks noChangeArrowheads="1"/>
          </p:cNvSpPr>
          <p:nvPr/>
        </p:nvSpPr>
        <p:spPr bwMode="auto">
          <a:xfrm>
            <a:off x="3657600" y="2911475"/>
            <a:ext cx="136525" cy="127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7"/>
          <p:cNvSpPr txBox="1">
            <a:spLocks noChangeArrowheads="1"/>
          </p:cNvSpPr>
          <p:nvPr/>
        </p:nvSpPr>
        <p:spPr bwMode="auto">
          <a:xfrm>
            <a:off x="4410075" y="24272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C0B0A"/>
                </a:solidFill>
              </a:rPr>
              <a:t>Q</a:t>
            </a:r>
            <a:endParaRPr lang="en-US"/>
          </a:p>
        </p:txBody>
      </p:sp>
      <p:sp>
        <p:nvSpPr>
          <p:cNvPr id="36880" name="Text Box 8"/>
          <p:cNvSpPr txBox="1">
            <a:spLocks noChangeArrowheads="1"/>
          </p:cNvSpPr>
          <p:nvPr/>
        </p:nvSpPr>
        <p:spPr bwMode="auto">
          <a:xfrm>
            <a:off x="3798888" y="2427288"/>
            <a:ext cx="341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C0B0A"/>
                </a:solidFill>
              </a:rPr>
              <a:t>J</a:t>
            </a:r>
            <a:endParaRPr lang="en-US"/>
          </a:p>
        </p:txBody>
      </p:sp>
      <p:sp>
        <p:nvSpPr>
          <p:cNvPr id="36881" name="Text Box 9"/>
          <p:cNvSpPr txBox="1">
            <a:spLocks noChangeArrowheads="1"/>
          </p:cNvSpPr>
          <p:nvPr/>
        </p:nvSpPr>
        <p:spPr bwMode="auto">
          <a:xfrm>
            <a:off x="3732213" y="3127375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C0B0A"/>
                </a:solidFill>
              </a:rPr>
              <a:t>K</a:t>
            </a:r>
            <a:endParaRPr lang="en-US"/>
          </a:p>
        </p:txBody>
      </p:sp>
      <p:sp>
        <p:nvSpPr>
          <p:cNvPr id="36882" name="Text Box 10"/>
          <p:cNvSpPr txBox="1">
            <a:spLocks noChangeArrowheads="1"/>
          </p:cNvSpPr>
          <p:nvPr/>
        </p:nvSpPr>
        <p:spPr bwMode="auto">
          <a:xfrm>
            <a:off x="3805238" y="2841625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C0B0A"/>
                </a:solidFill>
              </a:rPr>
              <a:t>CP</a:t>
            </a:r>
            <a:endParaRPr lang="en-US">
              <a:solidFill>
                <a:srgbClr val="0C0B0A"/>
              </a:solidFill>
            </a:endParaRPr>
          </a:p>
        </p:txBody>
      </p:sp>
      <p:sp>
        <p:nvSpPr>
          <p:cNvPr id="36883" name="Text Box 11"/>
          <p:cNvSpPr txBox="1">
            <a:spLocks noChangeArrowheads="1"/>
          </p:cNvSpPr>
          <p:nvPr/>
        </p:nvSpPr>
        <p:spPr bwMode="auto">
          <a:xfrm>
            <a:off x="3952875" y="3254375"/>
            <a:ext cx="61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C0B0A"/>
                </a:solidFill>
              </a:rPr>
              <a:t>C</a:t>
            </a:r>
            <a:r>
              <a:rPr lang="en-US" sz="1400" b="1" baseline="-25000">
                <a:solidFill>
                  <a:srgbClr val="0C0B0A"/>
                </a:solidFill>
              </a:rPr>
              <a:t>D</a:t>
            </a:r>
          </a:p>
        </p:txBody>
      </p:sp>
      <p:sp>
        <p:nvSpPr>
          <p:cNvPr id="36884" name="Oval 12"/>
          <p:cNvSpPr>
            <a:spLocks noChangeArrowheads="1"/>
          </p:cNvSpPr>
          <p:nvPr/>
        </p:nvSpPr>
        <p:spPr bwMode="auto">
          <a:xfrm>
            <a:off x="4140200" y="3571875"/>
            <a:ext cx="134938" cy="127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AutoShape 13"/>
          <p:cNvSpPr>
            <a:spLocks noChangeArrowheads="1"/>
          </p:cNvSpPr>
          <p:nvPr/>
        </p:nvSpPr>
        <p:spPr bwMode="auto">
          <a:xfrm rot="5485425">
            <a:off x="3740944" y="2904331"/>
            <a:ext cx="273050" cy="1476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14"/>
          <p:cNvSpPr>
            <a:spLocks noChangeArrowheads="1"/>
          </p:cNvSpPr>
          <p:nvPr/>
        </p:nvSpPr>
        <p:spPr bwMode="auto">
          <a:xfrm>
            <a:off x="5349875" y="2362200"/>
            <a:ext cx="882650" cy="12096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Oval 15"/>
          <p:cNvSpPr>
            <a:spLocks noChangeArrowheads="1"/>
          </p:cNvSpPr>
          <p:nvPr/>
        </p:nvSpPr>
        <p:spPr bwMode="auto">
          <a:xfrm>
            <a:off x="5208588" y="2911475"/>
            <a:ext cx="134937" cy="127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Text Box 16"/>
          <p:cNvSpPr txBox="1">
            <a:spLocks noChangeArrowheads="1"/>
          </p:cNvSpPr>
          <p:nvPr/>
        </p:nvSpPr>
        <p:spPr bwMode="auto">
          <a:xfrm>
            <a:off x="5961063" y="24272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C0B0A"/>
                </a:solidFill>
              </a:rPr>
              <a:t>Q</a:t>
            </a:r>
            <a:endParaRPr lang="en-US"/>
          </a:p>
        </p:txBody>
      </p:sp>
      <p:sp>
        <p:nvSpPr>
          <p:cNvPr id="36889" name="Text Box 17"/>
          <p:cNvSpPr txBox="1">
            <a:spLocks noChangeArrowheads="1"/>
          </p:cNvSpPr>
          <p:nvPr/>
        </p:nvSpPr>
        <p:spPr bwMode="auto">
          <a:xfrm>
            <a:off x="5349875" y="24272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C0B0A"/>
                </a:solidFill>
              </a:rPr>
              <a:t>J</a:t>
            </a:r>
            <a:endParaRPr lang="en-US"/>
          </a:p>
        </p:txBody>
      </p:sp>
      <p:sp>
        <p:nvSpPr>
          <p:cNvPr id="36890" name="Text Box 18"/>
          <p:cNvSpPr txBox="1">
            <a:spLocks noChangeArrowheads="1"/>
          </p:cNvSpPr>
          <p:nvPr/>
        </p:nvSpPr>
        <p:spPr bwMode="auto">
          <a:xfrm>
            <a:off x="5281613" y="31273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C0B0A"/>
                </a:solidFill>
              </a:rPr>
              <a:t>K</a:t>
            </a:r>
            <a:endParaRPr lang="en-US"/>
          </a:p>
        </p:txBody>
      </p:sp>
      <p:sp>
        <p:nvSpPr>
          <p:cNvPr id="36891" name="Text Box 19"/>
          <p:cNvSpPr txBox="1">
            <a:spLocks noChangeArrowheads="1"/>
          </p:cNvSpPr>
          <p:nvPr/>
        </p:nvSpPr>
        <p:spPr bwMode="auto">
          <a:xfrm>
            <a:off x="5356225" y="2841625"/>
            <a:ext cx="677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C0B0A"/>
                </a:solidFill>
              </a:rPr>
              <a:t>CP</a:t>
            </a:r>
            <a:endParaRPr lang="en-US">
              <a:solidFill>
                <a:srgbClr val="0C0B0A"/>
              </a:solidFill>
            </a:endParaRPr>
          </a:p>
        </p:txBody>
      </p:sp>
      <p:sp>
        <p:nvSpPr>
          <p:cNvPr id="36892" name="Text Box 20"/>
          <p:cNvSpPr txBox="1">
            <a:spLocks noChangeArrowheads="1"/>
          </p:cNvSpPr>
          <p:nvPr/>
        </p:nvSpPr>
        <p:spPr bwMode="auto">
          <a:xfrm>
            <a:off x="5503863" y="3254375"/>
            <a:ext cx="61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C0B0A"/>
                </a:solidFill>
              </a:rPr>
              <a:t>C</a:t>
            </a:r>
            <a:r>
              <a:rPr lang="en-US" sz="1400" b="1" baseline="-25000">
                <a:solidFill>
                  <a:srgbClr val="0C0B0A"/>
                </a:solidFill>
              </a:rPr>
              <a:t>D</a:t>
            </a:r>
          </a:p>
        </p:txBody>
      </p:sp>
      <p:sp>
        <p:nvSpPr>
          <p:cNvPr id="36893" name="Oval 21"/>
          <p:cNvSpPr>
            <a:spLocks noChangeArrowheads="1"/>
          </p:cNvSpPr>
          <p:nvPr/>
        </p:nvSpPr>
        <p:spPr bwMode="auto">
          <a:xfrm>
            <a:off x="5689600" y="3571875"/>
            <a:ext cx="134938" cy="127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AutoShape 22"/>
          <p:cNvSpPr>
            <a:spLocks noChangeArrowheads="1"/>
          </p:cNvSpPr>
          <p:nvPr/>
        </p:nvSpPr>
        <p:spPr bwMode="auto">
          <a:xfrm rot="5485425">
            <a:off x="5291932" y="2904331"/>
            <a:ext cx="273050" cy="1476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23"/>
          <p:cNvSpPr>
            <a:spLocks noChangeArrowheads="1"/>
          </p:cNvSpPr>
          <p:nvPr/>
        </p:nvSpPr>
        <p:spPr bwMode="auto">
          <a:xfrm>
            <a:off x="6826250" y="2362200"/>
            <a:ext cx="882650" cy="12096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Oval 24"/>
          <p:cNvSpPr>
            <a:spLocks noChangeArrowheads="1"/>
          </p:cNvSpPr>
          <p:nvPr/>
        </p:nvSpPr>
        <p:spPr bwMode="auto">
          <a:xfrm>
            <a:off x="6684963" y="2911475"/>
            <a:ext cx="134937" cy="127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Text Box 25"/>
          <p:cNvSpPr txBox="1">
            <a:spLocks noChangeArrowheads="1"/>
          </p:cNvSpPr>
          <p:nvPr/>
        </p:nvSpPr>
        <p:spPr bwMode="auto">
          <a:xfrm>
            <a:off x="7437438" y="24272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C0B0A"/>
                </a:solidFill>
              </a:rPr>
              <a:t>Q</a:t>
            </a:r>
            <a:endParaRPr lang="en-US"/>
          </a:p>
        </p:txBody>
      </p:sp>
      <p:sp>
        <p:nvSpPr>
          <p:cNvPr id="36898" name="Text Box 26"/>
          <p:cNvSpPr txBox="1">
            <a:spLocks noChangeArrowheads="1"/>
          </p:cNvSpPr>
          <p:nvPr/>
        </p:nvSpPr>
        <p:spPr bwMode="auto">
          <a:xfrm>
            <a:off x="6826250" y="24272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C0B0A"/>
                </a:solidFill>
              </a:rPr>
              <a:t>J</a:t>
            </a:r>
            <a:endParaRPr lang="en-US"/>
          </a:p>
        </p:txBody>
      </p:sp>
      <p:sp>
        <p:nvSpPr>
          <p:cNvPr id="36899" name="Text Box 27"/>
          <p:cNvSpPr txBox="1">
            <a:spLocks noChangeArrowheads="1"/>
          </p:cNvSpPr>
          <p:nvPr/>
        </p:nvSpPr>
        <p:spPr bwMode="auto">
          <a:xfrm>
            <a:off x="6759575" y="3127375"/>
            <a:ext cx="474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C0B0A"/>
                </a:solidFill>
              </a:rPr>
              <a:t>K</a:t>
            </a:r>
            <a:endParaRPr lang="en-US"/>
          </a:p>
        </p:txBody>
      </p:sp>
      <p:sp>
        <p:nvSpPr>
          <p:cNvPr id="36900" name="Text Box 28"/>
          <p:cNvSpPr txBox="1">
            <a:spLocks noChangeArrowheads="1"/>
          </p:cNvSpPr>
          <p:nvPr/>
        </p:nvSpPr>
        <p:spPr bwMode="auto">
          <a:xfrm>
            <a:off x="6832600" y="2841625"/>
            <a:ext cx="677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C0B0A"/>
                </a:solidFill>
              </a:rPr>
              <a:t>CP</a:t>
            </a:r>
            <a:endParaRPr lang="en-US">
              <a:solidFill>
                <a:srgbClr val="0C0B0A"/>
              </a:solidFill>
            </a:endParaRPr>
          </a:p>
        </p:txBody>
      </p:sp>
      <p:sp>
        <p:nvSpPr>
          <p:cNvPr id="36901" name="Text Box 29"/>
          <p:cNvSpPr txBox="1">
            <a:spLocks noChangeArrowheads="1"/>
          </p:cNvSpPr>
          <p:nvPr/>
        </p:nvSpPr>
        <p:spPr bwMode="auto">
          <a:xfrm>
            <a:off x="6980238" y="3254375"/>
            <a:ext cx="61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C0B0A"/>
                </a:solidFill>
              </a:rPr>
              <a:t>C</a:t>
            </a:r>
            <a:r>
              <a:rPr lang="en-US" sz="1400" b="1" baseline="-25000">
                <a:solidFill>
                  <a:srgbClr val="0C0B0A"/>
                </a:solidFill>
              </a:rPr>
              <a:t>D</a:t>
            </a:r>
          </a:p>
        </p:txBody>
      </p:sp>
      <p:sp>
        <p:nvSpPr>
          <p:cNvPr id="36902" name="Oval 30"/>
          <p:cNvSpPr>
            <a:spLocks noChangeArrowheads="1"/>
          </p:cNvSpPr>
          <p:nvPr/>
        </p:nvSpPr>
        <p:spPr bwMode="auto">
          <a:xfrm>
            <a:off x="7165975" y="3571875"/>
            <a:ext cx="136525" cy="127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AutoShape 31"/>
          <p:cNvSpPr>
            <a:spLocks noChangeArrowheads="1"/>
          </p:cNvSpPr>
          <p:nvPr/>
        </p:nvSpPr>
        <p:spPr bwMode="auto">
          <a:xfrm rot="5485425">
            <a:off x="6768307" y="2904331"/>
            <a:ext cx="273050" cy="1476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Line 32"/>
          <p:cNvSpPr>
            <a:spLocks noChangeShapeType="1"/>
          </p:cNvSpPr>
          <p:nvPr/>
        </p:nvSpPr>
        <p:spPr bwMode="auto">
          <a:xfrm>
            <a:off x="5757863" y="3694113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05" name="Line 33"/>
          <p:cNvSpPr>
            <a:spLocks noChangeShapeType="1"/>
          </p:cNvSpPr>
          <p:nvPr/>
        </p:nvSpPr>
        <p:spPr bwMode="auto">
          <a:xfrm>
            <a:off x="7718425" y="2568575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06" name="Line 34"/>
          <p:cNvSpPr>
            <a:spLocks noChangeShapeType="1"/>
          </p:cNvSpPr>
          <p:nvPr/>
        </p:nvSpPr>
        <p:spPr bwMode="auto">
          <a:xfrm flipH="1">
            <a:off x="3584575" y="2979738"/>
            <a:ext cx="73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07" name="Line 35"/>
          <p:cNvSpPr>
            <a:spLocks noChangeShapeType="1"/>
          </p:cNvSpPr>
          <p:nvPr/>
        </p:nvSpPr>
        <p:spPr bwMode="auto">
          <a:xfrm flipH="1">
            <a:off x="6434138" y="2979738"/>
            <a:ext cx="2444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36866" name="Object 36"/>
          <p:cNvGraphicFramePr>
            <a:graphicFrameLocks noChangeAspect="1"/>
          </p:cNvGraphicFramePr>
          <p:nvPr/>
        </p:nvGraphicFramePr>
        <p:xfrm>
          <a:off x="4427538" y="3141663"/>
          <a:ext cx="2270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Equation" r:id="rId3" imgW="152280" imgH="241200" progId="Equation.3">
                  <p:embed/>
                </p:oleObj>
              </mc:Choice>
              <mc:Fallback>
                <p:oleObj name="Equation" r:id="rId3" imgW="152280" imgH="241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141663"/>
                        <a:ext cx="22701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7"/>
          <p:cNvGraphicFramePr>
            <a:graphicFrameLocks noChangeAspect="1"/>
          </p:cNvGraphicFramePr>
          <p:nvPr/>
        </p:nvGraphicFramePr>
        <p:xfrm>
          <a:off x="6011863" y="3141663"/>
          <a:ext cx="2270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Equation" r:id="rId5" imgW="152280" imgH="241200" progId="Equation.3">
                  <p:embed/>
                </p:oleObj>
              </mc:Choice>
              <mc:Fallback>
                <p:oleObj name="Equation" r:id="rId5" imgW="152280" imgH="241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141663"/>
                        <a:ext cx="22701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38"/>
          <p:cNvGraphicFramePr>
            <a:graphicFrameLocks noChangeAspect="1"/>
          </p:cNvGraphicFramePr>
          <p:nvPr/>
        </p:nvGraphicFramePr>
        <p:xfrm>
          <a:off x="7451725" y="3141663"/>
          <a:ext cx="2270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Equation" r:id="rId6" imgW="152280" imgH="241200" progId="Equation.3">
                  <p:embed/>
                </p:oleObj>
              </mc:Choice>
              <mc:Fallback>
                <p:oleObj name="Equation" r:id="rId6" imgW="152280" imgH="241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141663"/>
                        <a:ext cx="22701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8" name="Line 39"/>
          <p:cNvSpPr>
            <a:spLocks noChangeShapeType="1"/>
          </p:cNvSpPr>
          <p:nvPr/>
        </p:nvSpPr>
        <p:spPr bwMode="auto">
          <a:xfrm>
            <a:off x="4687888" y="2565400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09" name="Line 40"/>
          <p:cNvSpPr>
            <a:spLocks noChangeShapeType="1"/>
          </p:cNvSpPr>
          <p:nvPr/>
        </p:nvSpPr>
        <p:spPr bwMode="auto">
          <a:xfrm flipH="1">
            <a:off x="4932363" y="2979738"/>
            <a:ext cx="2524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10" name="Oval 41"/>
          <p:cNvSpPr>
            <a:spLocks noChangeArrowheads="1"/>
          </p:cNvSpPr>
          <p:nvPr/>
        </p:nvSpPr>
        <p:spPr bwMode="auto">
          <a:xfrm>
            <a:off x="4156075" y="3957638"/>
            <a:ext cx="90488" cy="9048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1" name="Oval 42"/>
          <p:cNvSpPr>
            <a:spLocks noChangeArrowheads="1"/>
          </p:cNvSpPr>
          <p:nvPr/>
        </p:nvSpPr>
        <p:spPr bwMode="auto">
          <a:xfrm>
            <a:off x="5705475" y="3957638"/>
            <a:ext cx="90488" cy="9048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4587" name="Rectangle 43"/>
          <p:cNvSpPr>
            <a:spLocks noGrp="1" noChangeArrowheads="1"/>
          </p:cNvSpPr>
          <p:nvPr>
            <p:ph type="title"/>
          </p:nvPr>
        </p:nvSpPr>
        <p:spPr>
          <a:xfrm>
            <a:off x="1042988" y="836613"/>
            <a:ext cx="77724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b="1" smtClean="0">
                <a:solidFill>
                  <a:srgbClr val="5E51C1"/>
                </a:solidFill>
              </a:rPr>
              <a:t>IC Asynchronous Counters </a:t>
            </a:r>
            <a:r>
              <a:rPr lang="en-GB" sz="3600" smtClean="0">
                <a:solidFill>
                  <a:srgbClr val="FF0066"/>
                </a:solidFill>
              </a:rPr>
              <a:t>74LS293</a:t>
            </a:r>
            <a:r>
              <a:rPr lang="en-GB" sz="4800" b="1" smtClean="0">
                <a:solidFill>
                  <a:srgbClr val="786DC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4800" b="1" smtClean="0">
              <a:solidFill>
                <a:srgbClr val="786DCB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913" name="AutoShape 44"/>
          <p:cNvSpPr>
            <a:spLocks noChangeArrowheads="1"/>
          </p:cNvSpPr>
          <p:nvPr/>
        </p:nvSpPr>
        <p:spPr bwMode="auto">
          <a:xfrm>
            <a:off x="2332038" y="4643438"/>
            <a:ext cx="677862" cy="446087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4" name="Oval 45"/>
          <p:cNvSpPr>
            <a:spLocks noChangeArrowheads="1"/>
          </p:cNvSpPr>
          <p:nvPr/>
        </p:nvSpPr>
        <p:spPr bwMode="auto">
          <a:xfrm>
            <a:off x="3009900" y="4772025"/>
            <a:ext cx="136525" cy="127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5" name="Line 46"/>
          <p:cNvSpPr>
            <a:spLocks noChangeShapeType="1"/>
          </p:cNvSpPr>
          <p:nvPr/>
        </p:nvSpPr>
        <p:spPr bwMode="auto">
          <a:xfrm>
            <a:off x="3146425" y="4835525"/>
            <a:ext cx="136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16" name="Line 47"/>
          <p:cNvSpPr>
            <a:spLocks noChangeShapeType="1"/>
          </p:cNvSpPr>
          <p:nvPr/>
        </p:nvSpPr>
        <p:spPr bwMode="auto">
          <a:xfrm flipH="1">
            <a:off x="1755775" y="47085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917" name="Line 48"/>
          <p:cNvSpPr>
            <a:spLocks noChangeShapeType="1"/>
          </p:cNvSpPr>
          <p:nvPr/>
        </p:nvSpPr>
        <p:spPr bwMode="auto">
          <a:xfrm flipH="1">
            <a:off x="1770063" y="4957763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4593" name="Text Box 49"/>
          <p:cNvSpPr txBox="1">
            <a:spLocks noChangeArrowheads="1"/>
          </p:cNvSpPr>
          <p:nvPr/>
        </p:nvSpPr>
        <p:spPr bwMode="auto">
          <a:xfrm>
            <a:off x="2212975" y="5494338"/>
            <a:ext cx="85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MR1</a:t>
            </a:r>
          </a:p>
        </p:txBody>
      </p:sp>
      <p:sp>
        <p:nvSpPr>
          <p:cNvPr id="364594" name="Text Box 50"/>
          <p:cNvSpPr txBox="1">
            <a:spLocks noChangeArrowheads="1"/>
          </p:cNvSpPr>
          <p:nvPr/>
        </p:nvSpPr>
        <p:spPr bwMode="auto">
          <a:xfrm>
            <a:off x="1162050" y="5499100"/>
            <a:ext cx="92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003399"/>
                </a:solidFill>
              </a:rPr>
              <a:t>MR2</a:t>
            </a:r>
          </a:p>
        </p:txBody>
      </p:sp>
      <p:sp>
        <p:nvSpPr>
          <p:cNvPr id="36920" name="Line 51"/>
          <p:cNvSpPr>
            <a:spLocks noChangeShapeType="1"/>
          </p:cNvSpPr>
          <p:nvPr/>
        </p:nvSpPr>
        <p:spPr bwMode="auto">
          <a:xfrm flipH="1">
            <a:off x="2730500" y="4017963"/>
            <a:ext cx="149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21" name="Line 52"/>
          <p:cNvSpPr>
            <a:spLocks noChangeShapeType="1"/>
          </p:cNvSpPr>
          <p:nvPr/>
        </p:nvSpPr>
        <p:spPr bwMode="auto">
          <a:xfrm>
            <a:off x="3378200" y="2568575"/>
            <a:ext cx="0" cy="24685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36922" name="Group 53"/>
          <p:cNvGrpSpPr>
            <a:grpSpLocks/>
          </p:cNvGrpSpPr>
          <p:nvPr/>
        </p:nvGrpSpPr>
        <p:grpSpPr bwMode="auto">
          <a:xfrm>
            <a:off x="6242050" y="2568575"/>
            <a:ext cx="201613" cy="3308350"/>
            <a:chOff x="3932" y="1618"/>
            <a:chExt cx="127" cy="2039"/>
          </a:xfrm>
        </p:grpSpPr>
        <p:sp>
          <p:nvSpPr>
            <p:cNvPr id="36957" name="Line 54"/>
            <p:cNvSpPr>
              <a:spLocks noChangeShapeType="1"/>
            </p:cNvSpPr>
            <p:nvPr/>
          </p:nvSpPr>
          <p:spPr bwMode="auto">
            <a:xfrm>
              <a:off x="3932" y="1618"/>
              <a:ext cx="1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958" name="Line 55"/>
            <p:cNvSpPr>
              <a:spLocks noChangeShapeType="1"/>
            </p:cNvSpPr>
            <p:nvPr/>
          </p:nvSpPr>
          <p:spPr bwMode="auto">
            <a:xfrm>
              <a:off x="4059" y="1618"/>
              <a:ext cx="0" cy="20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923" name="Line 56"/>
          <p:cNvSpPr>
            <a:spLocks noChangeShapeType="1"/>
          </p:cNvSpPr>
          <p:nvPr/>
        </p:nvSpPr>
        <p:spPr bwMode="auto">
          <a:xfrm>
            <a:off x="7956550" y="2571750"/>
            <a:ext cx="15875" cy="3311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924" name="Line 57"/>
          <p:cNvSpPr>
            <a:spLocks noChangeShapeType="1"/>
          </p:cNvSpPr>
          <p:nvPr/>
        </p:nvSpPr>
        <p:spPr bwMode="auto">
          <a:xfrm flipV="1">
            <a:off x="3289300" y="4008438"/>
            <a:ext cx="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25" name="Line 58"/>
          <p:cNvSpPr>
            <a:spLocks noChangeShapeType="1"/>
          </p:cNvSpPr>
          <p:nvPr/>
        </p:nvSpPr>
        <p:spPr bwMode="auto">
          <a:xfrm>
            <a:off x="3584575" y="2979738"/>
            <a:ext cx="0" cy="143986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26" name="Line 59"/>
          <p:cNvSpPr>
            <a:spLocks noChangeShapeType="1"/>
          </p:cNvSpPr>
          <p:nvPr/>
        </p:nvSpPr>
        <p:spPr bwMode="auto">
          <a:xfrm flipH="1">
            <a:off x="2181225" y="4419600"/>
            <a:ext cx="140335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4604" name="Text Box 60"/>
          <p:cNvSpPr txBox="1">
            <a:spLocks noChangeArrowheads="1"/>
          </p:cNvSpPr>
          <p:nvPr/>
        </p:nvSpPr>
        <p:spPr bwMode="auto">
          <a:xfrm>
            <a:off x="3389313" y="5521325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400">
                <a:solidFill>
                  <a:srgbClr val="FF3300"/>
                </a:solidFill>
              </a:rPr>
              <a:t>Q0</a:t>
            </a: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929188" y="5511800"/>
            <a:ext cx="3581400" cy="482600"/>
            <a:chOff x="3105" y="3472"/>
            <a:chExt cx="2256" cy="304"/>
          </a:xfrm>
        </p:grpSpPr>
        <p:sp>
          <p:nvSpPr>
            <p:cNvPr id="36954" name="Text Box 62"/>
            <p:cNvSpPr txBox="1">
              <a:spLocks noChangeArrowheads="1"/>
            </p:cNvSpPr>
            <p:nvPr/>
          </p:nvSpPr>
          <p:spPr bwMode="auto">
            <a:xfrm>
              <a:off x="3105" y="3488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400"/>
                <a:t>Q1</a:t>
              </a:r>
            </a:p>
          </p:txBody>
        </p:sp>
        <p:sp>
          <p:nvSpPr>
            <p:cNvPr id="36955" name="Text Box 63"/>
            <p:cNvSpPr txBox="1">
              <a:spLocks noChangeArrowheads="1"/>
            </p:cNvSpPr>
            <p:nvPr/>
          </p:nvSpPr>
          <p:spPr bwMode="auto">
            <a:xfrm>
              <a:off x="4043" y="3480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400"/>
                <a:t>Q2</a:t>
              </a:r>
            </a:p>
          </p:txBody>
        </p:sp>
        <p:sp>
          <p:nvSpPr>
            <p:cNvPr id="36956" name="Text Box 64"/>
            <p:cNvSpPr txBox="1">
              <a:spLocks noChangeArrowheads="1"/>
            </p:cNvSpPr>
            <p:nvPr/>
          </p:nvSpPr>
          <p:spPr bwMode="auto">
            <a:xfrm>
              <a:off x="5010" y="3472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400"/>
                <a:t>Q3</a:t>
              </a:r>
            </a:p>
          </p:txBody>
        </p:sp>
      </p:grpSp>
      <p:sp>
        <p:nvSpPr>
          <p:cNvPr id="36929" name="Line 65"/>
          <p:cNvSpPr>
            <a:spLocks noChangeShapeType="1"/>
          </p:cNvSpPr>
          <p:nvPr/>
        </p:nvSpPr>
        <p:spPr bwMode="auto">
          <a:xfrm flipH="1">
            <a:off x="1885950" y="4419600"/>
            <a:ext cx="327025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4610" name="Rectangle 66"/>
          <p:cNvSpPr>
            <a:spLocks noChangeArrowheads="1"/>
          </p:cNvSpPr>
          <p:nvPr/>
        </p:nvSpPr>
        <p:spPr bwMode="auto">
          <a:xfrm>
            <a:off x="914400" y="1981200"/>
            <a:ext cx="7772400" cy="3581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1" name="Line 67"/>
          <p:cNvSpPr>
            <a:spLocks noChangeShapeType="1"/>
          </p:cNvSpPr>
          <p:nvPr/>
        </p:nvSpPr>
        <p:spPr bwMode="auto">
          <a:xfrm>
            <a:off x="3376613" y="50292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932" name="Line 68"/>
          <p:cNvSpPr>
            <a:spLocks noChangeShapeType="1"/>
          </p:cNvSpPr>
          <p:nvPr/>
        </p:nvSpPr>
        <p:spPr bwMode="auto">
          <a:xfrm>
            <a:off x="2220913" y="4724400"/>
            <a:ext cx="0" cy="11493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33" name="Line 69"/>
          <p:cNvSpPr>
            <a:spLocks noChangeShapeType="1"/>
          </p:cNvSpPr>
          <p:nvPr/>
        </p:nvSpPr>
        <p:spPr bwMode="auto">
          <a:xfrm flipV="1">
            <a:off x="1905000" y="4927600"/>
            <a:ext cx="0" cy="9461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934" name="Line 70"/>
          <p:cNvSpPr>
            <a:spLocks noChangeShapeType="1"/>
          </p:cNvSpPr>
          <p:nvPr/>
        </p:nvSpPr>
        <p:spPr bwMode="auto">
          <a:xfrm>
            <a:off x="684213" y="2979738"/>
            <a:ext cx="1114425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935" name="Line 71"/>
          <p:cNvSpPr>
            <a:spLocks noChangeShapeType="1"/>
          </p:cNvSpPr>
          <p:nvPr/>
        </p:nvSpPr>
        <p:spPr bwMode="auto">
          <a:xfrm flipV="1">
            <a:off x="685800" y="4419600"/>
            <a:ext cx="1230313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364616" name="Object 72"/>
          <p:cNvGraphicFramePr>
            <a:graphicFrameLocks noChangeAspect="1"/>
          </p:cNvGraphicFramePr>
          <p:nvPr/>
        </p:nvGraphicFramePr>
        <p:xfrm>
          <a:off x="328613" y="2490788"/>
          <a:ext cx="5476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Equation" r:id="rId7" imgW="279360" imgH="215640" progId="Equation.3">
                  <p:embed/>
                </p:oleObj>
              </mc:Choice>
              <mc:Fallback>
                <p:oleObj name="Equation" r:id="rId7" imgW="279360" imgH="21564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2490788"/>
                        <a:ext cx="5476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617" name="Object 73"/>
          <p:cNvGraphicFramePr>
            <a:graphicFrameLocks noChangeAspect="1"/>
          </p:cNvGraphicFramePr>
          <p:nvPr/>
        </p:nvGraphicFramePr>
        <p:xfrm>
          <a:off x="368300" y="3978275"/>
          <a:ext cx="5492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Equation" r:id="rId9" imgW="279360" imgH="215640" progId="Equation.3">
                  <p:embed/>
                </p:oleObj>
              </mc:Choice>
              <mc:Fallback>
                <p:oleObj name="Equation" r:id="rId9" imgW="279360" imgH="21564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3978275"/>
                        <a:ext cx="5492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36" name="Line 74"/>
          <p:cNvSpPr>
            <a:spLocks noChangeShapeType="1"/>
          </p:cNvSpPr>
          <p:nvPr/>
        </p:nvSpPr>
        <p:spPr bwMode="auto">
          <a:xfrm>
            <a:off x="4932363" y="2565400"/>
            <a:ext cx="0" cy="3311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937" name="Rectangle 75"/>
          <p:cNvSpPr>
            <a:spLocks noChangeArrowheads="1"/>
          </p:cNvSpPr>
          <p:nvPr/>
        </p:nvSpPr>
        <p:spPr bwMode="auto">
          <a:xfrm>
            <a:off x="2322513" y="2362200"/>
            <a:ext cx="882650" cy="12096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8" name="Oval 76"/>
          <p:cNvSpPr>
            <a:spLocks noChangeArrowheads="1"/>
          </p:cNvSpPr>
          <p:nvPr/>
        </p:nvSpPr>
        <p:spPr bwMode="auto">
          <a:xfrm>
            <a:off x="2181225" y="2911475"/>
            <a:ext cx="134938" cy="127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9" name="Text Box 77"/>
          <p:cNvSpPr txBox="1">
            <a:spLocks noChangeArrowheads="1"/>
          </p:cNvSpPr>
          <p:nvPr/>
        </p:nvSpPr>
        <p:spPr bwMode="auto">
          <a:xfrm>
            <a:off x="2933700" y="24272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C0B0A"/>
                </a:solidFill>
              </a:rPr>
              <a:t>Q</a:t>
            </a:r>
            <a:endParaRPr lang="en-US"/>
          </a:p>
        </p:txBody>
      </p:sp>
      <p:sp>
        <p:nvSpPr>
          <p:cNvPr id="36940" name="Text Box 78"/>
          <p:cNvSpPr txBox="1">
            <a:spLocks noChangeArrowheads="1"/>
          </p:cNvSpPr>
          <p:nvPr/>
        </p:nvSpPr>
        <p:spPr bwMode="auto">
          <a:xfrm>
            <a:off x="2322513" y="24272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C0B0A"/>
                </a:solidFill>
              </a:rPr>
              <a:t>J</a:t>
            </a:r>
            <a:endParaRPr lang="en-US"/>
          </a:p>
        </p:txBody>
      </p:sp>
      <p:sp>
        <p:nvSpPr>
          <p:cNvPr id="36941" name="Text Box 79"/>
          <p:cNvSpPr txBox="1">
            <a:spLocks noChangeArrowheads="1"/>
          </p:cNvSpPr>
          <p:nvPr/>
        </p:nvSpPr>
        <p:spPr bwMode="auto">
          <a:xfrm>
            <a:off x="2255838" y="3127375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C0B0A"/>
                </a:solidFill>
              </a:rPr>
              <a:t>K</a:t>
            </a:r>
            <a:endParaRPr lang="en-US"/>
          </a:p>
        </p:txBody>
      </p:sp>
      <p:sp>
        <p:nvSpPr>
          <p:cNvPr id="36942" name="Text Box 80"/>
          <p:cNvSpPr txBox="1">
            <a:spLocks noChangeArrowheads="1"/>
          </p:cNvSpPr>
          <p:nvPr/>
        </p:nvSpPr>
        <p:spPr bwMode="auto">
          <a:xfrm>
            <a:off x="2328863" y="2841625"/>
            <a:ext cx="677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C0B0A"/>
                </a:solidFill>
              </a:rPr>
              <a:t>CP</a:t>
            </a:r>
            <a:endParaRPr lang="en-US">
              <a:solidFill>
                <a:srgbClr val="0C0B0A"/>
              </a:solidFill>
            </a:endParaRPr>
          </a:p>
        </p:txBody>
      </p:sp>
      <p:sp>
        <p:nvSpPr>
          <p:cNvPr id="36943" name="Text Box 81"/>
          <p:cNvSpPr txBox="1">
            <a:spLocks noChangeArrowheads="1"/>
          </p:cNvSpPr>
          <p:nvPr/>
        </p:nvSpPr>
        <p:spPr bwMode="auto">
          <a:xfrm>
            <a:off x="2476500" y="3254375"/>
            <a:ext cx="61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C0B0A"/>
                </a:solidFill>
              </a:rPr>
              <a:t>C</a:t>
            </a:r>
            <a:r>
              <a:rPr lang="en-US" sz="1400" b="1" baseline="-25000">
                <a:solidFill>
                  <a:srgbClr val="0C0B0A"/>
                </a:solidFill>
              </a:rPr>
              <a:t>D</a:t>
            </a:r>
          </a:p>
        </p:txBody>
      </p:sp>
      <p:sp>
        <p:nvSpPr>
          <p:cNvPr id="36944" name="Oval 82"/>
          <p:cNvSpPr>
            <a:spLocks noChangeArrowheads="1"/>
          </p:cNvSpPr>
          <p:nvPr/>
        </p:nvSpPr>
        <p:spPr bwMode="auto">
          <a:xfrm>
            <a:off x="2662238" y="3571875"/>
            <a:ext cx="136525" cy="127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45" name="Line 83"/>
          <p:cNvSpPr>
            <a:spLocks noChangeShapeType="1"/>
          </p:cNvSpPr>
          <p:nvPr/>
        </p:nvSpPr>
        <p:spPr bwMode="auto">
          <a:xfrm flipV="1">
            <a:off x="2730500" y="3698875"/>
            <a:ext cx="0" cy="319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46" name="AutoShape 84"/>
          <p:cNvSpPr>
            <a:spLocks noChangeArrowheads="1"/>
          </p:cNvSpPr>
          <p:nvPr/>
        </p:nvSpPr>
        <p:spPr bwMode="auto">
          <a:xfrm rot="5485425">
            <a:off x="2264569" y="2904331"/>
            <a:ext cx="273050" cy="1476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47" name="Line 85"/>
          <p:cNvSpPr>
            <a:spLocks noChangeShapeType="1"/>
          </p:cNvSpPr>
          <p:nvPr/>
        </p:nvSpPr>
        <p:spPr bwMode="auto">
          <a:xfrm>
            <a:off x="3214688" y="2568575"/>
            <a:ext cx="1063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48" name="Line 86"/>
          <p:cNvSpPr>
            <a:spLocks noChangeShapeType="1"/>
          </p:cNvSpPr>
          <p:nvPr/>
        </p:nvSpPr>
        <p:spPr bwMode="auto">
          <a:xfrm>
            <a:off x="3214688" y="2568575"/>
            <a:ext cx="177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36871" name="Object 87"/>
          <p:cNvGraphicFramePr>
            <a:graphicFrameLocks noChangeAspect="1"/>
          </p:cNvGraphicFramePr>
          <p:nvPr/>
        </p:nvGraphicFramePr>
        <p:xfrm>
          <a:off x="2987675" y="3113088"/>
          <a:ext cx="2270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Equation" r:id="rId11" imgW="152280" imgH="241200" progId="Equation.3">
                  <p:embed/>
                </p:oleObj>
              </mc:Choice>
              <mc:Fallback>
                <p:oleObj name="Equation" r:id="rId11" imgW="152280" imgH="2412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113088"/>
                        <a:ext cx="22701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49" name="Oval 88"/>
          <p:cNvSpPr>
            <a:spLocks noChangeArrowheads="1"/>
          </p:cNvSpPr>
          <p:nvPr/>
        </p:nvSpPr>
        <p:spPr bwMode="auto">
          <a:xfrm>
            <a:off x="3238500" y="3957638"/>
            <a:ext cx="90488" cy="9048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50" name="Text Box 89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sp>
        <p:nvSpPr>
          <p:cNvPr id="36951" name="Line 90"/>
          <p:cNvSpPr>
            <a:spLocks noChangeShapeType="1"/>
          </p:cNvSpPr>
          <p:nvPr/>
        </p:nvSpPr>
        <p:spPr bwMode="auto">
          <a:xfrm>
            <a:off x="1755775" y="2974975"/>
            <a:ext cx="436563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52" name="Oval 91"/>
          <p:cNvSpPr>
            <a:spLocks noChangeArrowheads="1"/>
          </p:cNvSpPr>
          <p:nvPr/>
        </p:nvSpPr>
        <p:spPr bwMode="auto">
          <a:xfrm>
            <a:off x="4889500" y="2916238"/>
            <a:ext cx="88900" cy="101600"/>
          </a:xfrm>
          <a:prstGeom prst="ellipse">
            <a:avLst/>
          </a:prstGeom>
          <a:solidFill>
            <a:srgbClr val="000000"/>
          </a:solidFill>
          <a:ln w="1905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53" name="Oval 92"/>
          <p:cNvSpPr>
            <a:spLocks noChangeArrowheads="1"/>
          </p:cNvSpPr>
          <p:nvPr/>
        </p:nvSpPr>
        <p:spPr bwMode="auto">
          <a:xfrm>
            <a:off x="6400800" y="2933700"/>
            <a:ext cx="88900" cy="101600"/>
          </a:xfrm>
          <a:prstGeom prst="ellipse">
            <a:avLst/>
          </a:prstGeom>
          <a:solidFill>
            <a:srgbClr val="000000"/>
          </a:solidFill>
          <a:ln w="1905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93" grpId="0"/>
      <p:bldP spid="364594" grpId="0"/>
      <p:bldP spid="364604" grpId="0"/>
      <p:bldP spid="3646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6E1804-A4AB-4DCB-AFDB-B761F4A3C18A}" type="slidenum">
              <a:rPr lang="en-GB" smtClean="0"/>
              <a:pPr/>
              <a:t>66</a:t>
            </a:fld>
            <a:endParaRPr lang="en-GB" sz="1400" smtClean="0"/>
          </a:p>
        </p:txBody>
      </p:sp>
      <p:sp>
        <p:nvSpPr>
          <p:cNvPr id="366635" name="Rectangle 43"/>
          <p:cNvSpPr>
            <a:spLocks noGrp="1" noChangeArrowheads="1"/>
          </p:cNvSpPr>
          <p:nvPr>
            <p:ph type="title"/>
          </p:nvPr>
        </p:nvSpPr>
        <p:spPr>
          <a:xfrm>
            <a:off x="1042988" y="836613"/>
            <a:ext cx="77724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b="1" smtClean="0">
                <a:solidFill>
                  <a:srgbClr val="5E51C1"/>
                </a:solidFill>
              </a:rPr>
              <a:t>IC Asynchronous Counters </a:t>
            </a:r>
            <a:r>
              <a:rPr lang="en-GB" sz="3600" smtClean="0">
                <a:solidFill>
                  <a:srgbClr val="FF0066"/>
                </a:solidFill>
              </a:rPr>
              <a:t>74LS293</a:t>
            </a:r>
            <a:r>
              <a:rPr lang="en-GB" sz="4800" b="1" smtClean="0">
                <a:solidFill>
                  <a:srgbClr val="786DC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4800" b="1" smtClean="0">
              <a:solidFill>
                <a:srgbClr val="786DCB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4997" name="Text Box 89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sp>
        <p:nvSpPr>
          <p:cNvPr id="84998" name="Text Box 91"/>
          <p:cNvSpPr txBox="1">
            <a:spLocks noChangeArrowheads="1"/>
          </p:cNvSpPr>
          <p:nvPr/>
        </p:nvSpPr>
        <p:spPr bwMode="auto">
          <a:xfrm>
            <a:off x="1117600" y="1741488"/>
            <a:ext cx="7197725" cy="405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FF3300"/>
                </a:solidFill>
              </a:rPr>
              <a:t>Take note </a:t>
            </a:r>
          </a:p>
          <a:p>
            <a:pPr algn="l"/>
            <a:r>
              <a:rPr lang="en-GB" sz="2000">
                <a:solidFill>
                  <a:srgbClr val="008000"/>
                </a:solidFill>
              </a:rPr>
              <a:t>There are 2 clock inputs, CP0 is for the 1</a:t>
            </a:r>
            <a:r>
              <a:rPr lang="en-GB" sz="2000" baseline="30000">
                <a:solidFill>
                  <a:srgbClr val="008000"/>
                </a:solidFill>
              </a:rPr>
              <a:t>st</a:t>
            </a:r>
            <a:r>
              <a:rPr lang="en-GB" sz="2000">
                <a:solidFill>
                  <a:srgbClr val="008000"/>
                </a:solidFill>
              </a:rPr>
              <a:t> FF, CP1 is for the 2</a:t>
            </a:r>
            <a:r>
              <a:rPr lang="en-GB" sz="2000" baseline="30000">
                <a:solidFill>
                  <a:srgbClr val="008000"/>
                </a:solidFill>
              </a:rPr>
              <a:t>nd</a:t>
            </a:r>
            <a:r>
              <a:rPr lang="en-GB" sz="2000">
                <a:solidFill>
                  <a:srgbClr val="008000"/>
                </a:solidFill>
              </a:rPr>
              <a:t> FF</a:t>
            </a:r>
          </a:p>
          <a:p>
            <a:pPr algn="l"/>
            <a:r>
              <a:rPr lang="en-GB" sz="2000"/>
              <a:t>1</a:t>
            </a:r>
            <a:r>
              <a:rPr lang="en-GB" sz="2000" baseline="30000"/>
              <a:t>st</a:t>
            </a:r>
            <a:r>
              <a:rPr lang="en-GB" sz="2000"/>
              <a:t> FF output (Q0) is not connected to the CLK of 2</a:t>
            </a:r>
            <a:r>
              <a:rPr lang="en-GB" sz="2000" baseline="30000"/>
              <a:t>nd</a:t>
            </a:r>
            <a:r>
              <a:rPr lang="en-GB" sz="2000"/>
              <a:t> FF</a:t>
            </a:r>
          </a:p>
          <a:p>
            <a:pPr algn="l"/>
            <a:r>
              <a:rPr lang="en-GB" sz="2000"/>
              <a:t>2</a:t>
            </a:r>
            <a:r>
              <a:rPr lang="en-GB" sz="2000" baseline="30000"/>
              <a:t>nd</a:t>
            </a:r>
            <a:r>
              <a:rPr lang="en-GB" sz="2000"/>
              <a:t>, 3</a:t>
            </a:r>
            <a:r>
              <a:rPr lang="en-GB" sz="2000" baseline="30000"/>
              <a:t>rd</a:t>
            </a:r>
            <a:r>
              <a:rPr lang="en-GB" sz="2000"/>
              <a:t> and 4</a:t>
            </a:r>
            <a:r>
              <a:rPr lang="en-GB" sz="2000" baseline="30000"/>
              <a:t>th</a:t>
            </a:r>
            <a:r>
              <a:rPr lang="en-GB" sz="2000"/>
              <a:t> FFs are already cascaded internally (forming a group of 3 FFs)</a:t>
            </a:r>
          </a:p>
          <a:p>
            <a:pPr algn="l"/>
            <a:r>
              <a:rPr lang="en-GB" sz="2000">
                <a:sym typeface="Wingdings" pitchFamily="2" charset="2"/>
              </a:rPr>
              <a:t></a:t>
            </a:r>
            <a:r>
              <a:rPr lang="en-GB" sz="2000"/>
              <a:t>If you need all 4 FFs, remember to connect Q0 to CP1, and feed the clock to CP0.</a:t>
            </a:r>
          </a:p>
          <a:p>
            <a:pPr algn="l"/>
            <a:r>
              <a:rPr lang="en-GB" sz="2000">
                <a:solidFill>
                  <a:srgbClr val="B830AE"/>
                </a:solidFill>
              </a:rPr>
              <a:t>If no decoding is required (i.e. no need to reset counter), connect MR1, MR2 to ‘0’, </a:t>
            </a:r>
          </a:p>
          <a:p>
            <a:pPr algn="l"/>
            <a:endParaRPr lang="en-GB" sz="2000">
              <a:solidFill>
                <a:srgbClr val="B830A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E87CC4-0ED5-42C2-833E-7AFAE3C6F7E4}" type="slidenum">
              <a:rPr lang="en-GB" smtClean="0"/>
              <a:pPr/>
              <a:t>67</a:t>
            </a:fld>
            <a:endParaRPr lang="en-GB" sz="1400" smtClean="0"/>
          </a:p>
        </p:txBody>
      </p:sp>
      <p:sp>
        <p:nvSpPr>
          <p:cNvPr id="37894" name="Line 177"/>
          <p:cNvSpPr>
            <a:spLocks noChangeShapeType="1"/>
          </p:cNvSpPr>
          <p:nvPr/>
        </p:nvSpPr>
        <p:spPr bwMode="auto">
          <a:xfrm>
            <a:off x="3376613" y="50292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895" name="Line 183"/>
          <p:cNvSpPr>
            <a:spLocks noChangeShapeType="1"/>
          </p:cNvSpPr>
          <p:nvPr/>
        </p:nvSpPr>
        <p:spPr bwMode="auto">
          <a:xfrm>
            <a:off x="2220913" y="4724400"/>
            <a:ext cx="0" cy="11493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896" name="Line 184"/>
          <p:cNvSpPr>
            <a:spLocks noChangeShapeType="1"/>
          </p:cNvSpPr>
          <p:nvPr/>
        </p:nvSpPr>
        <p:spPr bwMode="auto">
          <a:xfrm flipV="1">
            <a:off x="1905000" y="4927600"/>
            <a:ext cx="0" cy="9461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897" name="Line 186"/>
          <p:cNvSpPr>
            <a:spLocks noChangeShapeType="1"/>
          </p:cNvSpPr>
          <p:nvPr/>
        </p:nvSpPr>
        <p:spPr bwMode="auto">
          <a:xfrm flipV="1">
            <a:off x="685800" y="4419600"/>
            <a:ext cx="1230313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898" name="Line 185"/>
          <p:cNvSpPr>
            <a:spLocks noChangeShapeType="1"/>
          </p:cNvSpPr>
          <p:nvPr/>
        </p:nvSpPr>
        <p:spPr bwMode="auto">
          <a:xfrm>
            <a:off x="684213" y="2968625"/>
            <a:ext cx="1114425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899" name="Line 203"/>
          <p:cNvSpPr>
            <a:spLocks noChangeShapeType="1"/>
          </p:cNvSpPr>
          <p:nvPr/>
        </p:nvSpPr>
        <p:spPr bwMode="auto">
          <a:xfrm>
            <a:off x="4932363" y="2565400"/>
            <a:ext cx="0" cy="331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36613"/>
            <a:ext cx="77724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200" b="1" smtClean="0">
                <a:solidFill>
                  <a:srgbClr val="5E51C1"/>
                </a:solidFill>
              </a:rPr>
              <a:t>IC Asynchronous Counters </a:t>
            </a:r>
            <a:r>
              <a:rPr lang="en-GB" sz="3200" smtClean="0">
                <a:solidFill>
                  <a:srgbClr val="FF0066"/>
                </a:solidFill>
              </a:rPr>
              <a:t>74LS293</a:t>
            </a:r>
            <a:r>
              <a:rPr lang="en-GB" b="1" smtClean="0">
                <a:solidFill>
                  <a:srgbClr val="786DC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b="1" smtClean="0">
              <a:solidFill>
                <a:srgbClr val="786DCB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901" name="AutoShape 60"/>
          <p:cNvSpPr>
            <a:spLocks noChangeArrowheads="1"/>
          </p:cNvSpPr>
          <p:nvPr/>
        </p:nvSpPr>
        <p:spPr bwMode="auto">
          <a:xfrm>
            <a:off x="2332038" y="4643438"/>
            <a:ext cx="677862" cy="446087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Oval 61"/>
          <p:cNvSpPr>
            <a:spLocks noChangeArrowheads="1"/>
          </p:cNvSpPr>
          <p:nvPr/>
        </p:nvSpPr>
        <p:spPr bwMode="auto">
          <a:xfrm>
            <a:off x="3009900" y="4772025"/>
            <a:ext cx="136525" cy="127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62"/>
          <p:cNvSpPr>
            <a:spLocks noChangeShapeType="1"/>
          </p:cNvSpPr>
          <p:nvPr/>
        </p:nvSpPr>
        <p:spPr bwMode="auto">
          <a:xfrm>
            <a:off x="3146425" y="4835525"/>
            <a:ext cx="136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04" name="Line 63"/>
          <p:cNvSpPr>
            <a:spLocks noChangeShapeType="1"/>
          </p:cNvSpPr>
          <p:nvPr/>
        </p:nvSpPr>
        <p:spPr bwMode="auto">
          <a:xfrm flipH="1">
            <a:off x="1755775" y="47085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05" name="Line 64"/>
          <p:cNvSpPr>
            <a:spLocks noChangeShapeType="1"/>
          </p:cNvSpPr>
          <p:nvPr/>
        </p:nvSpPr>
        <p:spPr bwMode="auto">
          <a:xfrm flipH="1">
            <a:off x="1770063" y="4957763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06" name="Text Box 65"/>
          <p:cNvSpPr txBox="1">
            <a:spLocks noChangeArrowheads="1"/>
          </p:cNvSpPr>
          <p:nvPr/>
        </p:nvSpPr>
        <p:spPr bwMode="auto">
          <a:xfrm>
            <a:off x="2212975" y="5494338"/>
            <a:ext cx="85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MR1</a:t>
            </a:r>
          </a:p>
        </p:txBody>
      </p:sp>
      <p:sp>
        <p:nvSpPr>
          <p:cNvPr id="37907" name="Text Box 66"/>
          <p:cNvSpPr txBox="1">
            <a:spLocks noChangeArrowheads="1"/>
          </p:cNvSpPr>
          <p:nvPr/>
        </p:nvSpPr>
        <p:spPr bwMode="auto">
          <a:xfrm>
            <a:off x="1162050" y="5499100"/>
            <a:ext cx="92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003399"/>
                </a:solidFill>
              </a:rPr>
              <a:t>MR2</a:t>
            </a:r>
          </a:p>
        </p:txBody>
      </p:sp>
      <p:sp>
        <p:nvSpPr>
          <p:cNvPr id="37908" name="Line 136"/>
          <p:cNvSpPr>
            <a:spLocks noChangeShapeType="1"/>
          </p:cNvSpPr>
          <p:nvPr/>
        </p:nvSpPr>
        <p:spPr bwMode="auto">
          <a:xfrm>
            <a:off x="3378200" y="2568575"/>
            <a:ext cx="0" cy="24685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37909" name="Group 205"/>
          <p:cNvGrpSpPr>
            <a:grpSpLocks/>
          </p:cNvGrpSpPr>
          <p:nvPr/>
        </p:nvGrpSpPr>
        <p:grpSpPr bwMode="auto">
          <a:xfrm>
            <a:off x="6242050" y="2568575"/>
            <a:ext cx="201613" cy="3308350"/>
            <a:chOff x="3932" y="1618"/>
            <a:chExt cx="127" cy="2039"/>
          </a:xfrm>
        </p:grpSpPr>
        <p:sp>
          <p:nvSpPr>
            <p:cNvPr id="37920" name="Line 144"/>
            <p:cNvSpPr>
              <a:spLocks noChangeShapeType="1"/>
            </p:cNvSpPr>
            <p:nvPr/>
          </p:nvSpPr>
          <p:spPr bwMode="auto">
            <a:xfrm>
              <a:off x="3932" y="1618"/>
              <a:ext cx="1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921" name="Line 145"/>
            <p:cNvSpPr>
              <a:spLocks noChangeShapeType="1"/>
            </p:cNvSpPr>
            <p:nvPr/>
          </p:nvSpPr>
          <p:spPr bwMode="auto">
            <a:xfrm>
              <a:off x="4059" y="1618"/>
              <a:ext cx="0" cy="2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7910" name="Line 148"/>
          <p:cNvSpPr>
            <a:spLocks noChangeShapeType="1"/>
          </p:cNvSpPr>
          <p:nvPr/>
        </p:nvSpPr>
        <p:spPr bwMode="auto">
          <a:xfrm>
            <a:off x="7956550" y="2571750"/>
            <a:ext cx="15875" cy="331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911" name="Line 149"/>
          <p:cNvSpPr>
            <a:spLocks noChangeShapeType="1"/>
          </p:cNvSpPr>
          <p:nvPr/>
        </p:nvSpPr>
        <p:spPr bwMode="auto">
          <a:xfrm flipV="1">
            <a:off x="3289300" y="4008438"/>
            <a:ext cx="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912" name="Text Box 153"/>
          <p:cNvSpPr txBox="1">
            <a:spLocks noChangeArrowheads="1"/>
          </p:cNvSpPr>
          <p:nvPr/>
        </p:nvSpPr>
        <p:spPr bwMode="auto">
          <a:xfrm>
            <a:off x="3389313" y="5521325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400">
                <a:solidFill>
                  <a:srgbClr val="FF3300"/>
                </a:solidFill>
              </a:rPr>
              <a:t>Q0</a:t>
            </a:r>
          </a:p>
        </p:txBody>
      </p:sp>
      <p:grpSp>
        <p:nvGrpSpPr>
          <p:cNvPr id="37913" name="Group 215"/>
          <p:cNvGrpSpPr>
            <a:grpSpLocks/>
          </p:cNvGrpSpPr>
          <p:nvPr/>
        </p:nvGrpSpPr>
        <p:grpSpPr bwMode="auto">
          <a:xfrm>
            <a:off x="4929188" y="5511800"/>
            <a:ext cx="3581400" cy="482600"/>
            <a:chOff x="3105" y="3472"/>
            <a:chExt cx="2256" cy="304"/>
          </a:xfrm>
        </p:grpSpPr>
        <p:sp>
          <p:nvSpPr>
            <p:cNvPr id="37917" name="Text Box 163"/>
            <p:cNvSpPr txBox="1">
              <a:spLocks noChangeArrowheads="1"/>
            </p:cNvSpPr>
            <p:nvPr/>
          </p:nvSpPr>
          <p:spPr bwMode="auto">
            <a:xfrm>
              <a:off x="3105" y="3488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400"/>
                <a:t>Q1</a:t>
              </a:r>
            </a:p>
          </p:txBody>
        </p:sp>
        <p:sp>
          <p:nvSpPr>
            <p:cNvPr id="37918" name="Text Box 164"/>
            <p:cNvSpPr txBox="1">
              <a:spLocks noChangeArrowheads="1"/>
            </p:cNvSpPr>
            <p:nvPr/>
          </p:nvSpPr>
          <p:spPr bwMode="auto">
            <a:xfrm>
              <a:off x="4043" y="3480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400"/>
                <a:t>Q2</a:t>
              </a:r>
            </a:p>
          </p:txBody>
        </p:sp>
        <p:sp>
          <p:nvSpPr>
            <p:cNvPr id="37919" name="Text Box 165"/>
            <p:cNvSpPr txBox="1">
              <a:spLocks noChangeArrowheads="1"/>
            </p:cNvSpPr>
            <p:nvPr/>
          </p:nvSpPr>
          <p:spPr bwMode="auto">
            <a:xfrm>
              <a:off x="5010" y="3472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400"/>
                <a:t>Q3</a:t>
              </a:r>
            </a:p>
          </p:txBody>
        </p:sp>
      </p:grpSp>
      <p:sp>
        <p:nvSpPr>
          <p:cNvPr id="37914" name="Rectangle 175"/>
          <p:cNvSpPr>
            <a:spLocks noChangeArrowheads="1"/>
          </p:cNvSpPr>
          <p:nvPr/>
        </p:nvSpPr>
        <p:spPr bwMode="auto">
          <a:xfrm>
            <a:off x="965200" y="1868488"/>
            <a:ext cx="7772400" cy="3581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4000">
                <a:solidFill>
                  <a:srgbClr val="FF0066"/>
                </a:solidFill>
              </a:rPr>
              <a:t>74LS293</a:t>
            </a:r>
          </a:p>
        </p:txBody>
      </p:sp>
      <p:graphicFrame>
        <p:nvGraphicFramePr>
          <p:cNvPr id="37890" name="Object 200"/>
          <p:cNvGraphicFramePr>
            <a:graphicFrameLocks noChangeAspect="1"/>
          </p:cNvGraphicFramePr>
          <p:nvPr/>
        </p:nvGraphicFramePr>
        <p:xfrm>
          <a:off x="328613" y="2490788"/>
          <a:ext cx="5476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3" imgW="279360" imgH="215640" progId="Equation.3">
                  <p:embed/>
                </p:oleObj>
              </mc:Choice>
              <mc:Fallback>
                <p:oleObj name="Equation" r:id="rId3" imgW="279360" imgH="215640" progId="Equation.3">
                  <p:embed/>
                  <p:pic>
                    <p:nvPicPr>
                      <p:cNvPr id="0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2490788"/>
                        <a:ext cx="5476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201"/>
          <p:cNvGraphicFramePr>
            <a:graphicFrameLocks noChangeAspect="1"/>
          </p:cNvGraphicFramePr>
          <p:nvPr/>
        </p:nvGraphicFramePr>
        <p:xfrm>
          <a:off x="368300" y="3978275"/>
          <a:ext cx="5492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5" imgW="279360" imgH="215640" progId="Equation.3">
                  <p:embed/>
                </p:oleObj>
              </mc:Choice>
              <mc:Fallback>
                <p:oleObj name="Equation" r:id="rId5" imgW="279360" imgH="215640" progId="Equation.3">
                  <p:embed/>
                  <p:pic>
                    <p:nvPicPr>
                      <p:cNvPr id="0" name="Object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3978275"/>
                        <a:ext cx="5492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Text Box 209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sp>
        <p:nvSpPr>
          <p:cNvPr id="133336" name="Rectangle 216"/>
          <p:cNvSpPr>
            <a:spLocks noChangeArrowheads="1"/>
          </p:cNvSpPr>
          <p:nvPr/>
        </p:nvSpPr>
        <p:spPr bwMode="auto">
          <a:xfrm>
            <a:off x="2444750" y="2462213"/>
            <a:ext cx="460375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8000"/>
                </a:solidFill>
              </a:rPr>
              <a:t>We will use this symbol in our counter design</a:t>
            </a:r>
            <a:endParaRPr lang="en-GB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3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860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7B4A2F-F070-4BE5-BEAA-3F2F2A085267}" type="slidenum">
              <a:rPr lang="en-GB" smtClean="0"/>
              <a:pPr/>
              <a:t>68</a:t>
            </a:fld>
            <a:endParaRPr lang="en-GB" sz="1400" smtClean="0"/>
          </a:p>
        </p:txBody>
      </p:sp>
      <p:sp>
        <p:nvSpPr>
          <p:cNvPr id="86020" name="Text Box 121"/>
          <p:cNvSpPr>
            <a:spLocks noGrp="1" noChangeArrowheads="1"/>
          </p:cNvSpPr>
          <p:nvPr>
            <p:ph type="title"/>
          </p:nvPr>
        </p:nvSpPr>
        <p:spPr>
          <a:xfrm>
            <a:off x="1317625" y="865188"/>
            <a:ext cx="7481888" cy="76200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sz="3200" smtClean="0">
                <a:solidFill>
                  <a:srgbClr val="786DCB"/>
                </a:solidFill>
              </a:rPr>
              <a:t>Construct a MOD-2 counter using 74LS293</a:t>
            </a:r>
            <a:r>
              <a:rPr lang="en-GB" sz="3200" smtClean="0"/>
              <a:t>.</a:t>
            </a:r>
          </a:p>
        </p:txBody>
      </p:sp>
      <p:grpSp>
        <p:nvGrpSpPr>
          <p:cNvPr id="86021" name="Group 126"/>
          <p:cNvGrpSpPr>
            <a:grpSpLocks/>
          </p:cNvGrpSpPr>
          <p:nvPr/>
        </p:nvGrpSpPr>
        <p:grpSpPr bwMode="auto">
          <a:xfrm>
            <a:off x="287338" y="962025"/>
            <a:ext cx="652462" cy="657225"/>
            <a:chOff x="1020" y="1344"/>
            <a:chExt cx="411" cy="414"/>
          </a:xfrm>
        </p:grpSpPr>
        <p:sp>
          <p:nvSpPr>
            <p:cNvPr id="86023" name="Rectangle 127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4" name="AutoShape 128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5" name="Line 129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6022" name="Text Box 130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A4CE98-A9D2-4C4B-A1A2-36C265190B47}" type="slidenum">
              <a:rPr lang="en-GB" smtClean="0"/>
              <a:pPr/>
              <a:t>69</a:t>
            </a:fld>
            <a:endParaRPr lang="en-GB" sz="1400" smtClean="0"/>
          </a:p>
        </p:txBody>
      </p:sp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1130300" y="1577975"/>
            <a:ext cx="3255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200">
                <a:solidFill>
                  <a:srgbClr val="CC3300"/>
                </a:solidFill>
              </a:rPr>
              <a:t>Require            FF, </a:t>
            </a:r>
            <a:endParaRPr lang="en-GB" sz="3200" baseline="-25000">
              <a:solidFill>
                <a:srgbClr val="CC3300"/>
              </a:solidFill>
            </a:endParaRPr>
          </a:p>
        </p:txBody>
      </p:sp>
      <p:sp>
        <p:nvSpPr>
          <p:cNvPr id="38919" name="Text Box 3"/>
          <p:cNvSpPr>
            <a:spLocks noGrp="1" noChangeArrowheads="1"/>
          </p:cNvSpPr>
          <p:nvPr>
            <p:ph type="title"/>
          </p:nvPr>
        </p:nvSpPr>
        <p:spPr>
          <a:xfrm>
            <a:off x="1042988" y="1098550"/>
            <a:ext cx="7772400" cy="500063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sz="3200" smtClean="0">
                <a:solidFill>
                  <a:srgbClr val="786DCB"/>
                </a:solidFill>
              </a:rPr>
              <a:t>Construct a MOD-2 counter using 74LS293.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6350" y="4749800"/>
            <a:ext cx="685800" cy="914400"/>
            <a:chOff x="1968" y="3456"/>
            <a:chExt cx="432" cy="576"/>
          </a:xfrm>
        </p:grpSpPr>
        <p:sp>
          <p:nvSpPr>
            <p:cNvPr id="38960" name="Line 5"/>
            <p:cNvSpPr>
              <a:spLocks noChangeShapeType="1"/>
            </p:cNvSpPr>
            <p:nvPr/>
          </p:nvSpPr>
          <p:spPr bwMode="auto">
            <a:xfrm>
              <a:off x="1968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61" name="Line 6"/>
            <p:cNvSpPr>
              <a:spLocks noChangeShapeType="1"/>
            </p:cNvSpPr>
            <p:nvPr/>
          </p:nvSpPr>
          <p:spPr bwMode="auto">
            <a:xfrm>
              <a:off x="2256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62" name="Line 7"/>
            <p:cNvSpPr>
              <a:spLocks noChangeShapeType="1"/>
            </p:cNvSpPr>
            <p:nvPr/>
          </p:nvSpPr>
          <p:spPr bwMode="auto">
            <a:xfrm>
              <a:off x="1968" y="37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63" name="Line 8"/>
            <p:cNvSpPr>
              <a:spLocks noChangeShapeType="1"/>
            </p:cNvSpPr>
            <p:nvPr/>
          </p:nvSpPr>
          <p:spPr bwMode="auto">
            <a:xfrm>
              <a:off x="225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64" name="Line 9"/>
            <p:cNvSpPr>
              <a:spLocks noChangeShapeType="1"/>
            </p:cNvSpPr>
            <p:nvPr/>
          </p:nvSpPr>
          <p:spPr bwMode="auto">
            <a:xfrm>
              <a:off x="2160" y="39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65" name="Line 10"/>
            <p:cNvSpPr>
              <a:spLocks noChangeShapeType="1"/>
            </p:cNvSpPr>
            <p:nvPr/>
          </p:nvSpPr>
          <p:spPr bwMode="auto">
            <a:xfrm>
              <a:off x="2208" y="39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66" name="Line 11"/>
            <p:cNvSpPr>
              <a:spLocks noChangeShapeType="1"/>
            </p:cNvSpPr>
            <p:nvPr/>
          </p:nvSpPr>
          <p:spPr bwMode="auto">
            <a:xfrm>
              <a:off x="2256" y="403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21" name="Group 12"/>
          <p:cNvGrpSpPr>
            <a:grpSpLocks/>
          </p:cNvGrpSpPr>
          <p:nvPr/>
        </p:nvGrpSpPr>
        <p:grpSpPr bwMode="auto">
          <a:xfrm>
            <a:off x="2384425" y="2768600"/>
            <a:ext cx="4343400" cy="2378075"/>
            <a:chOff x="1045" y="2219"/>
            <a:chExt cx="2736" cy="1498"/>
          </a:xfrm>
        </p:grpSpPr>
        <p:sp>
          <p:nvSpPr>
            <p:cNvPr id="38946" name="Rectangle 13"/>
            <p:cNvSpPr>
              <a:spLocks noChangeArrowheads="1"/>
            </p:cNvSpPr>
            <p:nvPr/>
          </p:nvSpPr>
          <p:spPr bwMode="auto">
            <a:xfrm>
              <a:off x="1755" y="2219"/>
              <a:ext cx="2016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sz="3600"/>
                <a:t>74LS293</a:t>
              </a:r>
            </a:p>
          </p:txBody>
        </p:sp>
        <p:sp>
          <p:nvSpPr>
            <p:cNvPr id="38947" name="AutoShape 14"/>
            <p:cNvSpPr>
              <a:spLocks noChangeArrowheads="1"/>
            </p:cNvSpPr>
            <p:nvPr/>
          </p:nvSpPr>
          <p:spPr bwMode="auto">
            <a:xfrm rot="5523944">
              <a:off x="1755" y="2315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AutoShape 15"/>
            <p:cNvSpPr>
              <a:spLocks noChangeArrowheads="1"/>
            </p:cNvSpPr>
            <p:nvPr/>
          </p:nvSpPr>
          <p:spPr bwMode="auto">
            <a:xfrm rot="5523944">
              <a:off x="1755" y="2747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Line 16"/>
            <p:cNvSpPr>
              <a:spLocks noChangeShapeType="1"/>
            </p:cNvSpPr>
            <p:nvPr/>
          </p:nvSpPr>
          <p:spPr bwMode="auto">
            <a:xfrm flipV="1">
              <a:off x="1947" y="30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50" name="Line 17"/>
            <p:cNvSpPr>
              <a:spLocks noChangeShapeType="1"/>
            </p:cNvSpPr>
            <p:nvPr/>
          </p:nvSpPr>
          <p:spPr bwMode="auto">
            <a:xfrm flipV="1">
              <a:off x="2235" y="30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51" name="Line 18"/>
            <p:cNvSpPr>
              <a:spLocks noChangeShapeType="1"/>
            </p:cNvSpPr>
            <p:nvPr/>
          </p:nvSpPr>
          <p:spPr bwMode="auto">
            <a:xfrm>
              <a:off x="2907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52" name="Line 19"/>
            <p:cNvSpPr>
              <a:spLocks noChangeShapeType="1"/>
            </p:cNvSpPr>
            <p:nvPr/>
          </p:nvSpPr>
          <p:spPr bwMode="auto">
            <a:xfrm>
              <a:off x="309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53" name="Line 20"/>
            <p:cNvSpPr>
              <a:spLocks noChangeShapeType="1"/>
            </p:cNvSpPr>
            <p:nvPr/>
          </p:nvSpPr>
          <p:spPr bwMode="auto">
            <a:xfrm>
              <a:off x="333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54" name="Line 21"/>
            <p:cNvSpPr>
              <a:spLocks noChangeShapeType="1"/>
            </p:cNvSpPr>
            <p:nvPr/>
          </p:nvSpPr>
          <p:spPr bwMode="auto">
            <a:xfrm>
              <a:off x="357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55" name="Text Box 22"/>
            <p:cNvSpPr txBox="1">
              <a:spLocks noChangeArrowheads="1"/>
            </p:cNvSpPr>
            <p:nvPr/>
          </p:nvSpPr>
          <p:spPr bwMode="auto">
            <a:xfrm>
              <a:off x="1707" y="3467"/>
              <a:ext cx="20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/>
                <a:t>MR</a:t>
              </a:r>
              <a:r>
                <a:rPr lang="en-GB" sz="2000" baseline="-25000"/>
                <a:t>1</a:t>
              </a:r>
              <a:r>
                <a:rPr lang="en-GB" sz="2000"/>
                <a:t> MR</a:t>
              </a:r>
              <a:r>
                <a:rPr lang="en-GB" sz="2000" baseline="-25000"/>
                <a:t>2</a:t>
              </a:r>
              <a:r>
                <a:rPr lang="en-GB" sz="2000"/>
                <a:t>           Q</a:t>
              </a:r>
              <a:r>
                <a:rPr lang="en-GB" sz="2000" baseline="-25000"/>
                <a:t>3</a:t>
              </a:r>
              <a:r>
                <a:rPr lang="en-GB" sz="2000"/>
                <a:t> Q</a:t>
              </a:r>
              <a:r>
                <a:rPr lang="en-GB" sz="2000" baseline="-25000"/>
                <a:t>2</a:t>
              </a:r>
              <a:r>
                <a:rPr lang="en-GB" sz="2000"/>
                <a:t> Q</a:t>
              </a:r>
              <a:r>
                <a:rPr lang="en-GB" sz="2000" baseline="-25000"/>
                <a:t>1</a:t>
              </a:r>
              <a:r>
                <a:rPr lang="en-GB" sz="2000"/>
                <a:t>  Q</a:t>
              </a:r>
              <a:r>
                <a:rPr lang="en-GB" sz="2000" baseline="-25000"/>
                <a:t>0</a:t>
              </a:r>
            </a:p>
          </p:txBody>
        </p:sp>
        <p:sp>
          <p:nvSpPr>
            <p:cNvPr id="38956" name="Oval 23"/>
            <p:cNvSpPr>
              <a:spLocks noChangeArrowheads="1"/>
            </p:cNvSpPr>
            <p:nvPr/>
          </p:nvSpPr>
          <p:spPr bwMode="auto">
            <a:xfrm>
              <a:off x="1659" y="2363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7" name="Oval 24"/>
            <p:cNvSpPr>
              <a:spLocks noChangeArrowheads="1"/>
            </p:cNvSpPr>
            <p:nvPr/>
          </p:nvSpPr>
          <p:spPr bwMode="auto">
            <a:xfrm>
              <a:off x="1659" y="2795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8" name="Line 25"/>
            <p:cNvSpPr>
              <a:spLocks noChangeShapeType="1"/>
            </p:cNvSpPr>
            <p:nvPr/>
          </p:nvSpPr>
          <p:spPr bwMode="auto">
            <a:xfrm flipH="1">
              <a:off x="1371" y="241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59" name="Line 26"/>
            <p:cNvSpPr>
              <a:spLocks noChangeShapeType="1"/>
            </p:cNvSpPr>
            <p:nvPr/>
          </p:nvSpPr>
          <p:spPr bwMode="auto">
            <a:xfrm flipH="1">
              <a:off x="1419" y="284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38914" name="Object 27"/>
            <p:cNvGraphicFramePr>
              <a:graphicFrameLocks noChangeAspect="1"/>
            </p:cNvGraphicFramePr>
            <p:nvPr/>
          </p:nvGraphicFramePr>
          <p:xfrm>
            <a:off x="1045" y="2307"/>
            <a:ext cx="26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8" name="Equation" r:id="rId3" imgW="279360" imgH="215640" progId="Equation.3">
                    <p:embed/>
                  </p:oleObj>
                </mc:Choice>
                <mc:Fallback>
                  <p:oleObj name="Equation" r:id="rId3" imgW="27936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307"/>
                          <a:ext cx="26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5" name="Object 28"/>
            <p:cNvGraphicFramePr>
              <a:graphicFrameLocks noChangeAspect="1"/>
            </p:cNvGraphicFramePr>
            <p:nvPr/>
          </p:nvGraphicFramePr>
          <p:xfrm>
            <a:off x="1045" y="2715"/>
            <a:ext cx="26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9" name="Equation" r:id="rId5" imgW="279360" imgH="215640" progId="Equation.3">
                    <p:embed/>
                  </p:oleObj>
                </mc:Choice>
                <mc:Fallback>
                  <p:oleObj name="Equation" r:id="rId5" imgW="27936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715"/>
                          <a:ext cx="26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2" name="Text Box 33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sp>
        <p:nvSpPr>
          <p:cNvPr id="365602" name="Text Box 34"/>
          <p:cNvSpPr txBox="1">
            <a:spLocks noChangeArrowheads="1"/>
          </p:cNvSpPr>
          <p:nvPr/>
        </p:nvSpPr>
        <p:spPr bwMode="auto">
          <a:xfrm>
            <a:off x="2932113" y="1552575"/>
            <a:ext cx="3778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/>
              <a:t>1   </a:t>
            </a:r>
          </a:p>
        </p:txBody>
      </p:sp>
      <p:sp>
        <p:nvSpPr>
          <p:cNvPr id="365603" name="Text Box 35"/>
          <p:cNvSpPr txBox="1">
            <a:spLocks noChangeArrowheads="1"/>
          </p:cNvSpPr>
          <p:nvPr/>
        </p:nvSpPr>
        <p:spPr bwMode="auto">
          <a:xfrm>
            <a:off x="1135063" y="2178050"/>
            <a:ext cx="64436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No special reset required because 2</a:t>
            </a:r>
            <a:r>
              <a:rPr lang="en-US" sz="2400" baseline="30000">
                <a:solidFill>
                  <a:srgbClr val="008000"/>
                </a:solidFill>
              </a:rPr>
              <a:t>1</a:t>
            </a:r>
            <a:r>
              <a:rPr lang="en-US" sz="2400">
                <a:solidFill>
                  <a:srgbClr val="008000"/>
                </a:solidFill>
              </a:rPr>
              <a:t> = 2 exactly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584700" y="1611313"/>
            <a:ext cx="3281363" cy="519112"/>
            <a:chOff x="2888" y="1015"/>
            <a:chExt cx="2067" cy="327"/>
          </a:xfrm>
        </p:grpSpPr>
        <p:sp>
          <p:nvSpPr>
            <p:cNvPr id="38944" name="Text Box 37"/>
            <p:cNvSpPr txBox="1">
              <a:spLocks noChangeArrowheads="1"/>
            </p:cNvSpPr>
            <p:nvPr/>
          </p:nvSpPr>
          <p:spPr bwMode="auto">
            <a:xfrm>
              <a:off x="2888" y="1015"/>
              <a:ext cx="206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800">
                  <a:solidFill>
                    <a:srgbClr val="CC3300"/>
                  </a:solidFill>
                </a:rPr>
                <a:t>CLK connect to CP</a:t>
              </a:r>
              <a:r>
                <a:rPr lang="en-GB" sz="2800" baseline="-25000">
                  <a:solidFill>
                    <a:srgbClr val="CC3300"/>
                  </a:solidFill>
                </a:rPr>
                <a:t>0</a:t>
              </a:r>
              <a:endParaRPr lang="en-US" sz="2800" baseline="-25000">
                <a:solidFill>
                  <a:srgbClr val="CC3300"/>
                </a:solidFill>
              </a:endParaRPr>
            </a:p>
          </p:txBody>
        </p:sp>
        <p:sp>
          <p:nvSpPr>
            <p:cNvPr id="38945" name="Line 38"/>
            <p:cNvSpPr>
              <a:spLocks noChangeShapeType="1"/>
            </p:cNvSpPr>
            <p:nvPr/>
          </p:nvSpPr>
          <p:spPr bwMode="auto">
            <a:xfrm>
              <a:off x="4443" y="1061"/>
              <a:ext cx="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627188" y="3621088"/>
            <a:ext cx="685800" cy="180975"/>
            <a:chOff x="4636" y="2198"/>
            <a:chExt cx="432" cy="114"/>
          </a:xfrm>
        </p:grpSpPr>
        <p:grpSp>
          <p:nvGrpSpPr>
            <p:cNvPr id="38934" name="Group 40"/>
            <p:cNvGrpSpPr>
              <a:grpSpLocks/>
            </p:cNvGrpSpPr>
            <p:nvPr/>
          </p:nvGrpSpPr>
          <p:grpSpPr bwMode="auto">
            <a:xfrm>
              <a:off x="4636" y="2198"/>
              <a:ext cx="346" cy="114"/>
              <a:chOff x="816" y="3312"/>
              <a:chExt cx="1152" cy="384"/>
            </a:xfrm>
          </p:grpSpPr>
          <p:sp>
            <p:nvSpPr>
              <p:cNvPr id="38937" name="Line 41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38" name="Line 42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39" name="Line 43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40" name="Line 44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41" name="Line 45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42" name="Line 46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43" name="Line 47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8935" name="Line 48"/>
            <p:cNvSpPr>
              <a:spLocks noChangeShapeType="1"/>
            </p:cNvSpPr>
            <p:nvPr/>
          </p:nvSpPr>
          <p:spPr bwMode="auto">
            <a:xfrm>
              <a:off x="4982" y="2198"/>
              <a:ext cx="0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36" name="Line 49"/>
            <p:cNvSpPr>
              <a:spLocks noChangeShapeType="1"/>
            </p:cNvSpPr>
            <p:nvPr/>
          </p:nvSpPr>
          <p:spPr bwMode="auto">
            <a:xfrm>
              <a:off x="4982" y="2312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65618" name="Text Box 50"/>
          <p:cNvSpPr txBox="1">
            <a:spLocks noChangeArrowheads="1"/>
          </p:cNvSpPr>
          <p:nvPr/>
        </p:nvSpPr>
        <p:spPr bwMode="auto">
          <a:xfrm>
            <a:off x="1697038" y="2759075"/>
            <a:ext cx="6397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980000"/>
                </a:solidFill>
              </a:rPr>
              <a:t>X</a:t>
            </a:r>
          </a:p>
        </p:txBody>
      </p:sp>
      <p:sp>
        <p:nvSpPr>
          <p:cNvPr id="365625" name="Oval 57"/>
          <p:cNvSpPr>
            <a:spLocks noChangeArrowheads="1"/>
          </p:cNvSpPr>
          <p:nvPr/>
        </p:nvSpPr>
        <p:spPr bwMode="auto">
          <a:xfrm>
            <a:off x="4194175" y="5210175"/>
            <a:ext cx="158750" cy="1317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5626" name="Text Box 58"/>
          <p:cNvSpPr txBox="1">
            <a:spLocks noChangeArrowheads="1"/>
          </p:cNvSpPr>
          <p:nvPr/>
        </p:nvSpPr>
        <p:spPr bwMode="auto">
          <a:xfrm>
            <a:off x="5159375" y="5145088"/>
            <a:ext cx="334963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800" b="1">
                <a:solidFill>
                  <a:srgbClr val="980000"/>
                </a:solidFill>
              </a:rPr>
              <a:t>X</a:t>
            </a:r>
          </a:p>
        </p:txBody>
      </p:sp>
      <p:sp>
        <p:nvSpPr>
          <p:cNvPr id="365629" name="Text Box 61"/>
          <p:cNvSpPr txBox="1">
            <a:spLocks noChangeArrowheads="1"/>
          </p:cNvSpPr>
          <p:nvPr/>
        </p:nvSpPr>
        <p:spPr bwMode="auto">
          <a:xfrm>
            <a:off x="5568950" y="5133975"/>
            <a:ext cx="334963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800" b="1">
                <a:solidFill>
                  <a:srgbClr val="980000"/>
                </a:solidFill>
              </a:rPr>
              <a:t>X</a:t>
            </a:r>
          </a:p>
        </p:txBody>
      </p:sp>
      <p:sp>
        <p:nvSpPr>
          <p:cNvPr id="365630" name="Text Box 62"/>
          <p:cNvSpPr txBox="1">
            <a:spLocks noChangeArrowheads="1"/>
          </p:cNvSpPr>
          <p:nvPr/>
        </p:nvSpPr>
        <p:spPr bwMode="auto">
          <a:xfrm>
            <a:off x="5907088" y="5122863"/>
            <a:ext cx="334962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800" b="1">
                <a:solidFill>
                  <a:srgbClr val="980000"/>
                </a:solidFill>
              </a:rPr>
              <a:t>X</a:t>
            </a:r>
          </a:p>
        </p:txBody>
      </p:sp>
      <p:sp>
        <p:nvSpPr>
          <p:cNvPr id="365631" name="Line 63"/>
          <p:cNvSpPr>
            <a:spLocks noChangeShapeType="1"/>
          </p:cNvSpPr>
          <p:nvPr/>
        </p:nvSpPr>
        <p:spPr bwMode="auto">
          <a:xfrm>
            <a:off x="2643188" y="2019300"/>
            <a:ext cx="944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5632" name="Text Box 64"/>
          <p:cNvSpPr txBox="1">
            <a:spLocks noChangeArrowheads="1"/>
          </p:cNvSpPr>
          <p:nvPr/>
        </p:nvSpPr>
        <p:spPr bwMode="auto">
          <a:xfrm>
            <a:off x="6610350" y="4849813"/>
            <a:ext cx="1830388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>
                <a:solidFill>
                  <a:srgbClr val="980000"/>
                </a:solidFill>
              </a:rPr>
              <a:t>Obtain output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>
                <a:solidFill>
                  <a:srgbClr val="980000"/>
                </a:solidFill>
              </a:rPr>
              <a:t>from Q0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/>
      <p:bldP spid="365602" grpId="0"/>
      <p:bldP spid="365603" grpId="0"/>
      <p:bldP spid="365618" grpId="0"/>
      <p:bldP spid="365625" grpId="0" animBg="1"/>
      <p:bldP spid="365626" grpId="0"/>
      <p:bldP spid="365629" grpId="0"/>
      <p:bldP spid="365630" grpId="0"/>
      <p:bldP spid="365631" grpId="0" animBg="1"/>
      <p:bldP spid="3656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91C63-1732-4D9E-B8CB-FBADE3354C45}" type="slidenum">
              <a:rPr lang="en-GB" smtClean="0"/>
              <a:pPr/>
              <a:t>7</a:t>
            </a:fld>
            <a:endParaRPr lang="en-GB" sz="140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8538" y="646113"/>
            <a:ext cx="2343150" cy="287337"/>
          </a:xfrm>
        </p:spPr>
        <p:txBody>
          <a:bodyPr/>
          <a:lstStyle/>
          <a:p>
            <a:pPr eaLnBrk="1" hangingPunct="1"/>
            <a:r>
              <a:rPr lang="en-US" sz="1000" smtClean="0"/>
              <a:t>JK F/F – using it to build a counter</a:t>
            </a:r>
          </a:p>
        </p:txBody>
      </p:sp>
      <p:grpSp>
        <p:nvGrpSpPr>
          <p:cNvPr id="3079" name="Group 3"/>
          <p:cNvGrpSpPr>
            <a:grpSpLocks/>
          </p:cNvGrpSpPr>
          <p:nvPr/>
        </p:nvGrpSpPr>
        <p:grpSpPr bwMode="auto">
          <a:xfrm>
            <a:off x="5988050" y="2366963"/>
            <a:ext cx="1905000" cy="1447800"/>
            <a:chOff x="2144" y="1177"/>
            <a:chExt cx="1200" cy="912"/>
          </a:xfrm>
        </p:grpSpPr>
        <p:sp>
          <p:nvSpPr>
            <p:cNvPr id="3124" name="Rectangle 4"/>
            <p:cNvSpPr>
              <a:spLocks noChangeArrowheads="1"/>
            </p:cNvSpPr>
            <p:nvPr/>
          </p:nvSpPr>
          <p:spPr bwMode="auto">
            <a:xfrm>
              <a:off x="2336" y="1177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Oval 5"/>
            <p:cNvSpPr>
              <a:spLocks noChangeArrowheads="1"/>
            </p:cNvSpPr>
            <p:nvPr/>
          </p:nvSpPr>
          <p:spPr bwMode="auto">
            <a:xfrm>
              <a:off x="2960" y="1561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AutoShape 6"/>
            <p:cNvSpPr>
              <a:spLocks noChangeArrowheads="1"/>
            </p:cNvSpPr>
            <p:nvPr/>
          </p:nvSpPr>
          <p:spPr bwMode="auto">
            <a:xfrm rot="-5514269">
              <a:off x="2864" y="1561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Text Box 7"/>
            <p:cNvSpPr txBox="1">
              <a:spLocks noChangeArrowheads="1"/>
            </p:cNvSpPr>
            <p:nvPr/>
          </p:nvSpPr>
          <p:spPr bwMode="auto">
            <a:xfrm>
              <a:off x="2768" y="122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3128" name="Text Box 8"/>
            <p:cNvSpPr txBox="1">
              <a:spLocks noChangeArrowheads="1"/>
            </p:cNvSpPr>
            <p:nvPr/>
          </p:nvSpPr>
          <p:spPr bwMode="auto">
            <a:xfrm>
              <a:off x="2768" y="1753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3129" name="Text Box 9"/>
            <p:cNvSpPr txBox="1">
              <a:spLocks noChangeArrowheads="1"/>
            </p:cNvSpPr>
            <p:nvPr/>
          </p:nvSpPr>
          <p:spPr bwMode="auto">
            <a:xfrm>
              <a:off x="2336" y="122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3130" name="Line 10"/>
            <p:cNvSpPr>
              <a:spLocks noChangeShapeType="1"/>
            </p:cNvSpPr>
            <p:nvPr/>
          </p:nvSpPr>
          <p:spPr bwMode="auto">
            <a:xfrm flipH="1">
              <a:off x="2144" y="132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31" name="Line 11"/>
            <p:cNvSpPr>
              <a:spLocks noChangeShapeType="1"/>
            </p:cNvSpPr>
            <p:nvPr/>
          </p:nvSpPr>
          <p:spPr bwMode="auto">
            <a:xfrm>
              <a:off x="2960" y="132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32" name="Line 12"/>
            <p:cNvSpPr>
              <a:spLocks noChangeShapeType="1"/>
            </p:cNvSpPr>
            <p:nvPr/>
          </p:nvSpPr>
          <p:spPr bwMode="auto">
            <a:xfrm>
              <a:off x="2960" y="184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33" name="Line 13"/>
            <p:cNvSpPr>
              <a:spLocks noChangeShapeType="1"/>
            </p:cNvSpPr>
            <p:nvPr/>
          </p:nvSpPr>
          <p:spPr bwMode="auto">
            <a:xfrm>
              <a:off x="3056" y="160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34" name="Text Box 14"/>
            <p:cNvSpPr txBox="1">
              <a:spLocks noChangeArrowheads="1"/>
            </p:cNvSpPr>
            <p:nvPr/>
          </p:nvSpPr>
          <p:spPr bwMode="auto">
            <a:xfrm>
              <a:off x="2480" y="1513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3075" name="Object 15"/>
            <p:cNvGraphicFramePr>
              <a:graphicFrameLocks noChangeAspect="1"/>
            </p:cNvGraphicFramePr>
            <p:nvPr/>
          </p:nvGraphicFramePr>
          <p:xfrm>
            <a:off x="2390" y="176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Equation" r:id="rId3" imgW="164880" imgH="203040" progId="Equation.3">
                    <p:embed/>
                  </p:oleObj>
                </mc:Choice>
                <mc:Fallback>
                  <p:oleObj name="Equation" r:id="rId3" imgW="16488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176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0" name="Group 16"/>
          <p:cNvGrpSpPr>
            <a:grpSpLocks/>
          </p:cNvGrpSpPr>
          <p:nvPr/>
        </p:nvGrpSpPr>
        <p:grpSpPr bwMode="auto">
          <a:xfrm>
            <a:off x="1016000" y="2197100"/>
            <a:ext cx="3789363" cy="2671763"/>
            <a:chOff x="676" y="1006"/>
            <a:chExt cx="2387" cy="1683"/>
          </a:xfrm>
        </p:grpSpPr>
        <p:sp>
          <p:nvSpPr>
            <p:cNvPr id="3119" name="Line 17"/>
            <p:cNvSpPr>
              <a:spLocks noChangeShapeType="1"/>
            </p:cNvSpPr>
            <p:nvPr/>
          </p:nvSpPr>
          <p:spPr bwMode="auto">
            <a:xfrm>
              <a:off x="676" y="1354"/>
              <a:ext cx="2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20" name="Line 18"/>
            <p:cNvSpPr>
              <a:spLocks noChangeShapeType="1"/>
            </p:cNvSpPr>
            <p:nvPr/>
          </p:nvSpPr>
          <p:spPr bwMode="auto">
            <a:xfrm>
              <a:off x="1380" y="1098"/>
              <a:ext cx="0" cy="1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21" name="Text Box 19"/>
            <p:cNvSpPr txBox="1">
              <a:spLocks noChangeArrowheads="1"/>
            </p:cNvSpPr>
            <p:nvPr/>
          </p:nvSpPr>
          <p:spPr bwMode="auto">
            <a:xfrm>
              <a:off x="685" y="1006"/>
              <a:ext cx="24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/>
                <a:t>J</a:t>
              </a:r>
              <a:r>
                <a:rPr lang="en-US"/>
                <a:t>     </a:t>
              </a:r>
            </a:p>
          </p:txBody>
        </p:sp>
        <p:sp>
          <p:nvSpPr>
            <p:cNvPr id="3122" name="Text Box 20"/>
            <p:cNvSpPr txBox="1">
              <a:spLocks noChangeArrowheads="1"/>
            </p:cNvSpPr>
            <p:nvPr/>
          </p:nvSpPr>
          <p:spPr bwMode="auto">
            <a:xfrm>
              <a:off x="1007" y="1037"/>
              <a:ext cx="329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K</a:t>
              </a:r>
              <a:r>
                <a:rPr lang="en-US"/>
                <a:t>     </a:t>
              </a:r>
            </a:p>
          </p:txBody>
        </p:sp>
        <p:sp>
          <p:nvSpPr>
            <p:cNvPr id="3123" name="Text Box 21"/>
            <p:cNvSpPr txBox="1">
              <a:spLocks noChangeArrowheads="1"/>
            </p:cNvSpPr>
            <p:nvPr/>
          </p:nvSpPr>
          <p:spPr bwMode="auto">
            <a:xfrm>
              <a:off x="1461" y="1042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A</a:t>
              </a:r>
            </a:p>
          </p:txBody>
        </p:sp>
      </p:grpSp>
      <p:grpSp>
        <p:nvGrpSpPr>
          <p:cNvPr id="3081" name="Group 22"/>
          <p:cNvGrpSpPr>
            <a:grpSpLocks/>
          </p:cNvGrpSpPr>
          <p:nvPr/>
        </p:nvGrpSpPr>
        <p:grpSpPr bwMode="auto">
          <a:xfrm>
            <a:off x="1004888" y="2708275"/>
            <a:ext cx="1003300" cy="430213"/>
            <a:chOff x="669" y="1328"/>
            <a:chExt cx="632" cy="271"/>
          </a:xfrm>
        </p:grpSpPr>
        <p:sp>
          <p:nvSpPr>
            <p:cNvPr id="3117" name="Text Box 23"/>
            <p:cNvSpPr txBox="1">
              <a:spLocks noChangeArrowheads="1"/>
            </p:cNvSpPr>
            <p:nvPr/>
          </p:nvSpPr>
          <p:spPr bwMode="auto">
            <a:xfrm>
              <a:off x="669" y="1328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3118" name="Text Box 24"/>
            <p:cNvSpPr txBox="1">
              <a:spLocks noChangeArrowheads="1"/>
            </p:cNvSpPr>
            <p:nvPr/>
          </p:nvSpPr>
          <p:spPr bwMode="auto">
            <a:xfrm>
              <a:off x="1036" y="1330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</p:grpSp>
      <p:grpSp>
        <p:nvGrpSpPr>
          <p:cNvPr id="3082" name="Group 25"/>
          <p:cNvGrpSpPr>
            <a:grpSpLocks/>
          </p:cNvGrpSpPr>
          <p:nvPr/>
        </p:nvGrpSpPr>
        <p:grpSpPr bwMode="auto">
          <a:xfrm>
            <a:off x="2236788" y="2676525"/>
            <a:ext cx="2800350" cy="519113"/>
            <a:chOff x="1445" y="1308"/>
            <a:chExt cx="1764" cy="327"/>
          </a:xfrm>
        </p:grpSpPr>
        <p:sp>
          <p:nvSpPr>
            <p:cNvPr id="3115" name="Text Box 26"/>
            <p:cNvSpPr txBox="1">
              <a:spLocks noChangeArrowheads="1"/>
            </p:cNvSpPr>
            <p:nvPr/>
          </p:nvSpPr>
          <p:spPr bwMode="auto">
            <a:xfrm>
              <a:off x="1445" y="1344"/>
              <a:ext cx="329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A</a:t>
              </a:r>
              <a:r>
                <a:rPr lang="en-US" sz="2800" b="1" baseline="-25000"/>
                <a:t>0</a:t>
              </a:r>
            </a:p>
          </p:txBody>
        </p:sp>
        <p:sp>
          <p:nvSpPr>
            <p:cNvPr id="3116" name="Text Box 27"/>
            <p:cNvSpPr txBox="1">
              <a:spLocks noChangeArrowheads="1"/>
            </p:cNvSpPr>
            <p:nvPr/>
          </p:nvSpPr>
          <p:spPr bwMode="auto">
            <a:xfrm>
              <a:off x="1856" y="1308"/>
              <a:ext cx="1353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/>
                <a:t>(No change)</a:t>
              </a:r>
            </a:p>
          </p:txBody>
        </p:sp>
      </p:grpSp>
      <p:grpSp>
        <p:nvGrpSpPr>
          <p:cNvPr id="3083" name="Group 28"/>
          <p:cNvGrpSpPr>
            <a:grpSpLocks/>
          </p:cNvGrpSpPr>
          <p:nvPr/>
        </p:nvGrpSpPr>
        <p:grpSpPr bwMode="auto">
          <a:xfrm>
            <a:off x="1023938" y="4302125"/>
            <a:ext cx="965200" cy="433388"/>
            <a:chOff x="681" y="2332"/>
            <a:chExt cx="608" cy="273"/>
          </a:xfrm>
        </p:grpSpPr>
        <p:sp>
          <p:nvSpPr>
            <p:cNvPr id="3113" name="Text Box 29"/>
            <p:cNvSpPr txBox="1">
              <a:spLocks noChangeArrowheads="1"/>
            </p:cNvSpPr>
            <p:nvPr/>
          </p:nvSpPr>
          <p:spPr bwMode="auto">
            <a:xfrm>
              <a:off x="681" y="2336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3114" name="Text Box 30"/>
            <p:cNvSpPr txBox="1">
              <a:spLocks noChangeArrowheads="1"/>
            </p:cNvSpPr>
            <p:nvPr/>
          </p:nvSpPr>
          <p:spPr bwMode="auto">
            <a:xfrm>
              <a:off x="1024" y="2332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</p:grpSp>
      <p:sp>
        <p:nvSpPr>
          <p:cNvPr id="3084" name="Text Box 31"/>
          <p:cNvSpPr txBox="1">
            <a:spLocks noChangeArrowheads="1"/>
          </p:cNvSpPr>
          <p:nvPr/>
        </p:nvSpPr>
        <p:spPr bwMode="auto">
          <a:xfrm>
            <a:off x="996950" y="3271838"/>
            <a:ext cx="42068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800"/>
              <a:t>0</a:t>
            </a:r>
          </a:p>
        </p:txBody>
      </p:sp>
      <p:sp>
        <p:nvSpPr>
          <p:cNvPr id="3085" name="Text Box 32"/>
          <p:cNvSpPr txBox="1">
            <a:spLocks noChangeArrowheads="1"/>
          </p:cNvSpPr>
          <p:nvPr/>
        </p:nvSpPr>
        <p:spPr bwMode="auto">
          <a:xfrm>
            <a:off x="1568450" y="3271838"/>
            <a:ext cx="42068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800"/>
              <a:t>1</a:t>
            </a:r>
          </a:p>
        </p:txBody>
      </p:sp>
      <p:grpSp>
        <p:nvGrpSpPr>
          <p:cNvPr id="3086" name="Group 33"/>
          <p:cNvGrpSpPr>
            <a:grpSpLocks/>
          </p:cNvGrpSpPr>
          <p:nvPr/>
        </p:nvGrpSpPr>
        <p:grpSpPr bwMode="auto">
          <a:xfrm>
            <a:off x="2251075" y="3187700"/>
            <a:ext cx="1992313" cy="511175"/>
            <a:chOff x="1454" y="1630"/>
            <a:chExt cx="1255" cy="322"/>
          </a:xfrm>
        </p:grpSpPr>
        <p:sp>
          <p:nvSpPr>
            <p:cNvPr id="3111" name="Text Box 34"/>
            <p:cNvSpPr txBox="1">
              <a:spLocks noChangeArrowheads="1"/>
            </p:cNvSpPr>
            <p:nvPr/>
          </p:nvSpPr>
          <p:spPr bwMode="auto">
            <a:xfrm>
              <a:off x="1454" y="1683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3112" name="Text Box 35"/>
            <p:cNvSpPr txBox="1">
              <a:spLocks noChangeArrowheads="1"/>
            </p:cNvSpPr>
            <p:nvPr/>
          </p:nvSpPr>
          <p:spPr bwMode="auto">
            <a:xfrm>
              <a:off x="1895" y="1630"/>
              <a:ext cx="814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(Clear)</a:t>
              </a:r>
            </a:p>
          </p:txBody>
        </p:sp>
      </p:grpSp>
      <p:grpSp>
        <p:nvGrpSpPr>
          <p:cNvPr id="3087" name="Group 36"/>
          <p:cNvGrpSpPr>
            <a:grpSpLocks/>
          </p:cNvGrpSpPr>
          <p:nvPr/>
        </p:nvGrpSpPr>
        <p:grpSpPr bwMode="auto">
          <a:xfrm>
            <a:off x="1031875" y="3748088"/>
            <a:ext cx="941388" cy="441325"/>
            <a:chOff x="686" y="1983"/>
            <a:chExt cx="593" cy="278"/>
          </a:xfrm>
        </p:grpSpPr>
        <p:sp>
          <p:nvSpPr>
            <p:cNvPr id="3109" name="Text Box 37"/>
            <p:cNvSpPr txBox="1">
              <a:spLocks noChangeArrowheads="1"/>
            </p:cNvSpPr>
            <p:nvPr/>
          </p:nvSpPr>
          <p:spPr bwMode="auto">
            <a:xfrm>
              <a:off x="1014" y="1992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686" y="1983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</p:grpSp>
      <p:grpSp>
        <p:nvGrpSpPr>
          <p:cNvPr id="3088" name="Group 39"/>
          <p:cNvGrpSpPr>
            <a:grpSpLocks/>
          </p:cNvGrpSpPr>
          <p:nvPr/>
        </p:nvGrpSpPr>
        <p:grpSpPr bwMode="auto">
          <a:xfrm>
            <a:off x="2282825" y="3713163"/>
            <a:ext cx="1643063" cy="481012"/>
            <a:chOff x="1474" y="1961"/>
            <a:chExt cx="1035" cy="303"/>
          </a:xfrm>
        </p:grpSpPr>
        <p:sp>
          <p:nvSpPr>
            <p:cNvPr id="3107" name="Text Box 40"/>
            <p:cNvSpPr txBox="1">
              <a:spLocks noChangeArrowheads="1"/>
            </p:cNvSpPr>
            <p:nvPr/>
          </p:nvSpPr>
          <p:spPr bwMode="auto">
            <a:xfrm>
              <a:off x="1474" y="1995"/>
              <a:ext cx="265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3108" name="Text Box 41"/>
            <p:cNvSpPr txBox="1">
              <a:spLocks noChangeArrowheads="1"/>
            </p:cNvSpPr>
            <p:nvPr/>
          </p:nvSpPr>
          <p:spPr bwMode="auto">
            <a:xfrm>
              <a:off x="1906" y="1961"/>
              <a:ext cx="603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(Set)</a:t>
              </a:r>
            </a:p>
          </p:txBody>
        </p:sp>
      </p:grpSp>
      <p:grpSp>
        <p:nvGrpSpPr>
          <p:cNvPr id="3089" name="Group 42"/>
          <p:cNvGrpSpPr>
            <a:grpSpLocks/>
          </p:cNvGrpSpPr>
          <p:nvPr/>
        </p:nvGrpSpPr>
        <p:grpSpPr bwMode="auto">
          <a:xfrm>
            <a:off x="2233613" y="4257675"/>
            <a:ext cx="2217737" cy="560388"/>
            <a:chOff x="1443" y="2304"/>
            <a:chExt cx="1397" cy="353"/>
          </a:xfrm>
        </p:grpSpPr>
        <p:graphicFrame>
          <p:nvGraphicFramePr>
            <p:cNvPr id="3074" name="Object 43"/>
            <p:cNvGraphicFramePr>
              <a:graphicFrameLocks noChangeAspect="1"/>
            </p:cNvGraphicFramePr>
            <p:nvPr/>
          </p:nvGraphicFramePr>
          <p:xfrm>
            <a:off x="1443" y="2304"/>
            <a:ext cx="31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Equation" r:id="rId5" imgW="190440" imgH="215640" progId="Equation.3">
                    <p:embed/>
                  </p:oleObj>
                </mc:Choice>
                <mc:Fallback>
                  <p:oleObj name="Equation" r:id="rId5" imgW="190440" imgH="21564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2304"/>
                          <a:ext cx="312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6" name="Text Box 44"/>
            <p:cNvSpPr txBox="1">
              <a:spLocks noChangeArrowheads="1"/>
            </p:cNvSpPr>
            <p:nvPr/>
          </p:nvSpPr>
          <p:spPr bwMode="auto">
            <a:xfrm>
              <a:off x="1889" y="2311"/>
              <a:ext cx="951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/>
                <a:t>(Toggle)</a:t>
              </a:r>
            </a:p>
          </p:txBody>
        </p:sp>
      </p:grpSp>
      <p:sp>
        <p:nvSpPr>
          <p:cNvPr id="3090" name="Text Box 45"/>
          <p:cNvSpPr txBox="1">
            <a:spLocks noChangeArrowheads="1"/>
          </p:cNvSpPr>
          <p:nvPr/>
        </p:nvSpPr>
        <p:spPr bwMode="auto">
          <a:xfrm>
            <a:off x="1217613" y="992188"/>
            <a:ext cx="13208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D80000"/>
                </a:solidFill>
              </a:rPr>
              <a:t>J K F/F</a:t>
            </a:r>
          </a:p>
        </p:txBody>
      </p:sp>
      <p:sp>
        <p:nvSpPr>
          <p:cNvPr id="3091" name="Text Box 46"/>
          <p:cNvSpPr txBox="1">
            <a:spLocks noChangeArrowheads="1"/>
          </p:cNvSpPr>
          <p:nvPr/>
        </p:nvSpPr>
        <p:spPr bwMode="auto">
          <a:xfrm>
            <a:off x="2428875" y="998538"/>
            <a:ext cx="46434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D80000"/>
                </a:solidFill>
              </a:rPr>
              <a:t> --   to use it to build a counter</a:t>
            </a:r>
          </a:p>
        </p:txBody>
      </p:sp>
      <p:grpSp>
        <p:nvGrpSpPr>
          <p:cNvPr id="3092" name="Group 47"/>
          <p:cNvGrpSpPr>
            <a:grpSpLocks/>
          </p:cNvGrpSpPr>
          <p:nvPr/>
        </p:nvGrpSpPr>
        <p:grpSpPr bwMode="auto">
          <a:xfrm>
            <a:off x="7523163" y="2166938"/>
            <a:ext cx="379412" cy="1695450"/>
            <a:chOff x="4775" y="987"/>
            <a:chExt cx="239" cy="1068"/>
          </a:xfrm>
        </p:grpSpPr>
        <p:sp>
          <p:nvSpPr>
            <p:cNvPr id="3104" name="Text Box 48"/>
            <p:cNvSpPr txBox="1">
              <a:spLocks noChangeArrowheads="1"/>
            </p:cNvSpPr>
            <p:nvPr/>
          </p:nvSpPr>
          <p:spPr bwMode="auto">
            <a:xfrm>
              <a:off x="4775" y="987"/>
              <a:ext cx="228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 b="1">
                  <a:solidFill>
                    <a:srgbClr val="BCB7E5"/>
                  </a:solidFill>
                </a:rPr>
                <a:t>1</a:t>
              </a:r>
            </a:p>
          </p:txBody>
        </p:sp>
        <p:sp>
          <p:nvSpPr>
            <p:cNvPr id="3105" name="Text Box 49"/>
            <p:cNvSpPr txBox="1">
              <a:spLocks noChangeArrowheads="1"/>
            </p:cNvSpPr>
            <p:nvPr/>
          </p:nvSpPr>
          <p:spPr bwMode="auto">
            <a:xfrm>
              <a:off x="4786" y="1786"/>
              <a:ext cx="228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 b="1">
                  <a:solidFill>
                    <a:srgbClr val="BCB7E5"/>
                  </a:solidFill>
                </a:rPr>
                <a:t>1</a:t>
              </a:r>
            </a:p>
          </p:txBody>
        </p:sp>
      </p:grpSp>
      <p:sp>
        <p:nvSpPr>
          <p:cNvPr id="3093" name="Rectangle 50"/>
          <p:cNvSpPr>
            <a:spLocks noChangeArrowheads="1"/>
          </p:cNvSpPr>
          <p:nvPr/>
        </p:nvSpPr>
        <p:spPr bwMode="auto">
          <a:xfrm>
            <a:off x="696913" y="4257675"/>
            <a:ext cx="4078287" cy="581025"/>
          </a:xfrm>
          <a:prstGeom prst="rect">
            <a:avLst/>
          </a:prstGeom>
          <a:noFill/>
          <a:ln w="19050" algn="ctr">
            <a:solidFill>
              <a:srgbClr val="D8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9235" name="Text Box 51"/>
          <p:cNvSpPr txBox="1">
            <a:spLocks noChangeArrowheads="1"/>
          </p:cNvSpPr>
          <p:nvPr/>
        </p:nvSpPr>
        <p:spPr bwMode="auto">
          <a:xfrm>
            <a:off x="5561013" y="4721225"/>
            <a:ext cx="2757487" cy="693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>
                <a:solidFill>
                  <a:srgbClr val="FF0000"/>
                </a:solidFill>
              </a:rPr>
              <a:t>Preset and Clear</a:t>
            </a:r>
          </a:p>
          <a:p>
            <a:pPr>
              <a:lnSpc>
                <a:spcPct val="70000"/>
              </a:lnSpc>
            </a:pPr>
            <a:r>
              <a:rPr lang="en-US" sz="2400">
                <a:solidFill>
                  <a:srgbClr val="FF0000"/>
                </a:solidFill>
              </a:rPr>
              <a:t>must be set to inactive</a:t>
            </a:r>
          </a:p>
        </p:txBody>
      </p:sp>
      <p:sp>
        <p:nvSpPr>
          <p:cNvPr id="3095" name="Oval 52"/>
          <p:cNvSpPr>
            <a:spLocks noChangeArrowheads="1"/>
          </p:cNvSpPr>
          <p:nvPr/>
        </p:nvSpPr>
        <p:spPr bwMode="auto">
          <a:xfrm>
            <a:off x="6691313" y="2206625"/>
            <a:ext cx="160337" cy="160338"/>
          </a:xfrm>
          <a:prstGeom prst="ellipse">
            <a:avLst/>
          </a:prstGeom>
          <a:solidFill>
            <a:srgbClr val="FF3399"/>
          </a:solidFill>
          <a:ln w="9525" algn="ctr">
            <a:solidFill>
              <a:srgbClr val="C3758B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Oval 53"/>
          <p:cNvSpPr>
            <a:spLocks noChangeArrowheads="1"/>
          </p:cNvSpPr>
          <p:nvPr/>
        </p:nvSpPr>
        <p:spPr bwMode="auto">
          <a:xfrm>
            <a:off x="6692900" y="3805238"/>
            <a:ext cx="160338" cy="160337"/>
          </a:xfrm>
          <a:prstGeom prst="ellipse">
            <a:avLst/>
          </a:prstGeom>
          <a:solidFill>
            <a:srgbClr val="FF3399"/>
          </a:solidFill>
          <a:ln w="9525" algn="ctr">
            <a:solidFill>
              <a:srgbClr val="C3758B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Line 56"/>
          <p:cNvSpPr>
            <a:spLocks noChangeShapeType="1"/>
          </p:cNvSpPr>
          <p:nvPr/>
        </p:nvSpPr>
        <p:spPr bwMode="auto">
          <a:xfrm>
            <a:off x="6764338" y="39782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98" name="Line 57"/>
          <p:cNvSpPr>
            <a:spLocks noChangeShapeType="1"/>
          </p:cNvSpPr>
          <p:nvPr/>
        </p:nvSpPr>
        <p:spPr bwMode="auto">
          <a:xfrm>
            <a:off x="6765925" y="19780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6569075" y="1560513"/>
            <a:ext cx="379413" cy="3087687"/>
            <a:chOff x="4138" y="983"/>
            <a:chExt cx="239" cy="1945"/>
          </a:xfrm>
        </p:grpSpPr>
        <p:sp>
          <p:nvSpPr>
            <p:cNvPr id="3102" name="Text Box 59"/>
            <p:cNvSpPr txBox="1">
              <a:spLocks noChangeArrowheads="1"/>
            </p:cNvSpPr>
            <p:nvPr/>
          </p:nvSpPr>
          <p:spPr bwMode="auto">
            <a:xfrm>
              <a:off x="4138" y="983"/>
              <a:ext cx="228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 b="1">
                  <a:solidFill>
                    <a:srgbClr val="D80000"/>
                  </a:solidFill>
                </a:rPr>
                <a:t>1</a:t>
              </a:r>
            </a:p>
          </p:txBody>
        </p:sp>
        <p:sp>
          <p:nvSpPr>
            <p:cNvPr id="3103" name="Text Box 60"/>
            <p:cNvSpPr txBox="1">
              <a:spLocks noChangeArrowheads="1"/>
            </p:cNvSpPr>
            <p:nvPr/>
          </p:nvSpPr>
          <p:spPr bwMode="auto">
            <a:xfrm>
              <a:off x="4149" y="2659"/>
              <a:ext cx="228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 b="1">
                  <a:solidFill>
                    <a:srgbClr val="D80000"/>
                  </a:solidFill>
                </a:rPr>
                <a:t>1</a:t>
              </a:r>
            </a:p>
          </p:txBody>
        </p:sp>
      </p:grpSp>
      <p:sp>
        <p:nvSpPr>
          <p:cNvPr id="3100" name="Text Box 62"/>
          <p:cNvSpPr txBox="1">
            <a:spLocks noChangeArrowheads="1"/>
          </p:cNvSpPr>
          <p:nvPr/>
        </p:nvSpPr>
        <p:spPr bwMode="auto">
          <a:xfrm>
            <a:off x="6284913" y="2278063"/>
            <a:ext cx="10144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FF3399"/>
                </a:solidFill>
              </a:rPr>
              <a:t>preset</a:t>
            </a:r>
          </a:p>
        </p:txBody>
      </p:sp>
      <p:sp>
        <p:nvSpPr>
          <p:cNvPr id="3101" name="Text Box 63"/>
          <p:cNvSpPr txBox="1">
            <a:spLocks noChangeArrowheads="1"/>
          </p:cNvSpPr>
          <p:nvPr/>
        </p:nvSpPr>
        <p:spPr bwMode="auto">
          <a:xfrm>
            <a:off x="6302375" y="3471863"/>
            <a:ext cx="1014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FF3399"/>
                </a:solidFill>
              </a:rPr>
              <a:t>clear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3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246CE2-2673-4815-99C8-BF1C7E1165B3}" type="slidenum">
              <a:rPr lang="en-GB" smtClean="0"/>
              <a:pPr/>
              <a:t>70</a:t>
            </a:fld>
            <a:endParaRPr lang="en-GB" sz="1400" smtClean="0"/>
          </a:p>
        </p:txBody>
      </p:sp>
      <p:sp>
        <p:nvSpPr>
          <p:cNvPr id="87044" name="Text Box 2"/>
          <p:cNvSpPr>
            <a:spLocks noGrp="1" noChangeArrowheads="1"/>
          </p:cNvSpPr>
          <p:nvPr>
            <p:ph type="title"/>
          </p:nvPr>
        </p:nvSpPr>
        <p:spPr>
          <a:xfrm>
            <a:off x="1371600" y="836613"/>
            <a:ext cx="7439025" cy="76200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sz="3200" smtClean="0">
                <a:solidFill>
                  <a:srgbClr val="786DCB"/>
                </a:solidFill>
              </a:rPr>
              <a:t>Construct a MOD-8 counter using 74LS293</a:t>
            </a:r>
            <a:r>
              <a:rPr lang="en-GB" sz="3200" smtClean="0"/>
              <a:t>.</a:t>
            </a:r>
          </a:p>
        </p:txBody>
      </p:sp>
      <p:grpSp>
        <p:nvGrpSpPr>
          <p:cNvPr id="87045" name="Group 3"/>
          <p:cNvGrpSpPr>
            <a:grpSpLocks/>
          </p:cNvGrpSpPr>
          <p:nvPr/>
        </p:nvGrpSpPr>
        <p:grpSpPr bwMode="auto">
          <a:xfrm>
            <a:off x="330200" y="931863"/>
            <a:ext cx="652463" cy="657225"/>
            <a:chOff x="1020" y="1344"/>
            <a:chExt cx="411" cy="414"/>
          </a:xfrm>
        </p:grpSpPr>
        <p:sp>
          <p:nvSpPr>
            <p:cNvPr id="87047" name="Rectangle 4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8" name="AutoShape 5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9" name="Line 6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7046" name="Text Box 7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301C0C-70E9-462F-99CC-834E95816694}" type="slidenum">
              <a:rPr lang="en-GB" smtClean="0"/>
              <a:pPr/>
              <a:t>71</a:t>
            </a:fld>
            <a:endParaRPr lang="en-GB" sz="1400" smtClean="0"/>
          </a:p>
        </p:txBody>
      </p:sp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1333500" y="1577975"/>
            <a:ext cx="3255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200">
                <a:solidFill>
                  <a:srgbClr val="CC3300"/>
                </a:solidFill>
              </a:rPr>
              <a:t>Require        FFs, </a:t>
            </a:r>
            <a:endParaRPr lang="en-GB" sz="3200" baseline="-25000">
              <a:solidFill>
                <a:srgbClr val="CC3300"/>
              </a:solidFill>
            </a:endParaRPr>
          </a:p>
        </p:txBody>
      </p:sp>
      <p:sp>
        <p:nvSpPr>
          <p:cNvPr id="39943" name="Text Box 3"/>
          <p:cNvSpPr>
            <a:spLocks noGrp="1" noChangeArrowheads="1"/>
          </p:cNvSpPr>
          <p:nvPr>
            <p:ph type="title"/>
          </p:nvPr>
        </p:nvSpPr>
        <p:spPr>
          <a:xfrm>
            <a:off x="1042988" y="1098550"/>
            <a:ext cx="7772400" cy="500063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sz="3200" smtClean="0">
                <a:solidFill>
                  <a:srgbClr val="786DCB"/>
                </a:solidFill>
              </a:rPr>
              <a:t>Construct a MOD-8 counter using 74LS293.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6350" y="4749800"/>
            <a:ext cx="685800" cy="914400"/>
            <a:chOff x="1968" y="3456"/>
            <a:chExt cx="432" cy="576"/>
          </a:xfrm>
        </p:grpSpPr>
        <p:sp>
          <p:nvSpPr>
            <p:cNvPr id="39987" name="Line 5"/>
            <p:cNvSpPr>
              <a:spLocks noChangeShapeType="1"/>
            </p:cNvSpPr>
            <p:nvPr/>
          </p:nvSpPr>
          <p:spPr bwMode="auto">
            <a:xfrm>
              <a:off x="1968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88" name="Line 6"/>
            <p:cNvSpPr>
              <a:spLocks noChangeShapeType="1"/>
            </p:cNvSpPr>
            <p:nvPr/>
          </p:nvSpPr>
          <p:spPr bwMode="auto">
            <a:xfrm>
              <a:off x="2256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89" name="Line 7"/>
            <p:cNvSpPr>
              <a:spLocks noChangeShapeType="1"/>
            </p:cNvSpPr>
            <p:nvPr/>
          </p:nvSpPr>
          <p:spPr bwMode="auto">
            <a:xfrm>
              <a:off x="1968" y="37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90" name="Line 8"/>
            <p:cNvSpPr>
              <a:spLocks noChangeShapeType="1"/>
            </p:cNvSpPr>
            <p:nvPr/>
          </p:nvSpPr>
          <p:spPr bwMode="auto">
            <a:xfrm>
              <a:off x="225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91" name="Line 9"/>
            <p:cNvSpPr>
              <a:spLocks noChangeShapeType="1"/>
            </p:cNvSpPr>
            <p:nvPr/>
          </p:nvSpPr>
          <p:spPr bwMode="auto">
            <a:xfrm>
              <a:off x="2160" y="39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92" name="Line 10"/>
            <p:cNvSpPr>
              <a:spLocks noChangeShapeType="1"/>
            </p:cNvSpPr>
            <p:nvPr/>
          </p:nvSpPr>
          <p:spPr bwMode="auto">
            <a:xfrm>
              <a:off x="2208" y="39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93" name="Line 11"/>
            <p:cNvSpPr>
              <a:spLocks noChangeShapeType="1"/>
            </p:cNvSpPr>
            <p:nvPr/>
          </p:nvSpPr>
          <p:spPr bwMode="auto">
            <a:xfrm>
              <a:off x="2256" y="403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9945" name="Group 12"/>
          <p:cNvGrpSpPr>
            <a:grpSpLocks/>
          </p:cNvGrpSpPr>
          <p:nvPr/>
        </p:nvGrpSpPr>
        <p:grpSpPr bwMode="auto">
          <a:xfrm>
            <a:off x="2384425" y="2768600"/>
            <a:ext cx="4343400" cy="2378075"/>
            <a:chOff x="1045" y="2219"/>
            <a:chExt cx="2736" cy="1498"/>
          </a:xfrm>
        </p:grpSpPr>
        <p:sp>
          <p:nvSpPr>
            <p:cNvPr id="39973" name="Rectangle 13"/>
            <p:cNvSpPr>
              <a:spLocks noChangeArrowheads="1"/>
            </p:cNvSpPr>
            <p:nvPr/>
          </p:nvSpPr>
          <p:spPr bwMode="auto">
            <a:xfrm>
              <a:off x="1755" y="2219"/>
              <a:ext cx="2016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sz="3600"/>
                <a:t>74LS293</a:t>
              </a:r>
            </a:p>
          </p:txBody>
        </p:sp>
        <p:sp>
          <p:nvSpPr>
            <p:cNvPr id="39974" name="AutoShape 14"/>
            <p:cNvSpPr>
              <a:spLocks noChangeArrowheads="1"/>
            </p:cNvSpPr>
            <p:nvPr/>
          </p:nvSpPr>
          <p:spPr bwMode="auto">
            <a:xfrm rot="5523944">
              <a:off x="1755" y="2315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AutoShape 15"/>
            <p:cNvSpPr>
              <a:spLocks noChangeArrowheads="1"/>
            </p:cNvSpPr>
            <p:nvPr/>
          </p:nvSpPr>
          <p:spPr bwMode="auto">
            <a:xfrm rot="5523944">
              <a:off x="1755" y="2747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16"/>
            <p:cNvSpPr>
              <a:spLocks noChangeShapeType="1"/>
            </p:cNvSpPr>
            <p:nvPr/>
          </p:nvSpPr>
          <p:spPr bwMode="auto">
            <a:xfrm flipV="1">
              <a:off x="1947" y="30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77" name="Line 17"/>
            <p:cNvSpPr>
              <a:spLocks noChangeShapeType="1"/>
            </p:cNvSpPr>
            <p:nvPr/>
          </p:nvSpPr>
          <p:spPr bwMode="auto">
            <a:xfrm flipV="1">
              <a:off x="2235" y="30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78" name="Line 18"/>
            <p:cNvSpPr>
              <a:spLocks noChangeShapeType="1"/>
            </p:cNvSpPr>
            <p:nvPr/>
          </p:nvSpPr>
          <p:spPr bwMode="auto">
            <a:xfrm>
              <a:off x="2907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79" name="Line 19"/>
            <p:cNvSpPr>
              <a:spLocks noChangeShapeType="1"/>
            </p:cNvSpPr>
            <p:nvPr/>
          </p:nvSpPr>
          <p:spPr bwMode="auto">
            <a:xfrm>
              <a:off x="309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80" name="Line 20"/>
            <p:cNvSpPr>
              <a:spLocks noChangeShapeType="1"/>
            </p:cNvSpPr>
            <p:nvPr/>
          </p:nvSpPr>
          <p:spPr bwMode="auto">
            <a:xfrm>
              <a:off x="333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81" name="Line 21"/>
            <p:cNvSpPr>
              <a:spLocks noChangeShapeType="1"/>
            </p:cNvSpPr>
            <p:nvPr/>
          </p:nvSpPr>
          <p:spPr bwMode="auto">
            <a:xfrm>
              <a:off x="357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82" name="Text Box 22"/>
            <p:cNvSpPr txBox="1">
              <a:spLocks noChangeArrowheads="1"/>
            </p:cNvSpPr>
            <p:nvPr/>
          </p:nvSpPr>
          <p:spPr bwMode="auto">
            <a:xfrm>
              <a:off x="1707" y="3467"/>
              <a:ext cx="20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/>
                <a:t>MR</a:t>
              </a:r>
              <a:r>
                <a:rPr lang="en-GB" sz="2000" baseline="-25000"/>
                <a:t>1</a:t>
              </a:r>
              <a:r>
                <a:rPr lang="en-GB" sz="2000"/>
                <a:t> MR</a:t>
              </a:r>
              <a:r>
                <a:rPr lang="en-GB" sz="2000" baseline="-25000"/>
                <a:t>2</a:t>
              </a:r>
              <a:r>
                <a:rPr lang="en-GB" sz="2000"/>
                <a:t>           Q</a:t>
              </a:r>
              <a:r>
                <a:rPr lang="en-GB" sz="2000" baseline="-25000"/>
                <a:t>3</a:t>
              </a:r>
              <a:r>
                <a:rPr lang="en-GB" sz="2000"/>
                <a:t> Q</a:t>
              </a:r>
              <a:r>
                <a:rPr lang="en-GB" sz="2000" baseline="-25000"/>
                <a:t>2</a:t>
              </a:r>
              <a:r>
                <a:rPr lang="en-GB" sz="2000"/>
                <a:t> Q</a:t>
              </a:r>
              <a:r>
                <a:rPr lang="en-GB" sz="2000" baseline="-25000"/>
                <a:t>1</a:t>
              </a:r>
              <a:r>
                <a:rPr lang="en-GB" sz="2000"/>
                <a:t> Q</a:t>
              </a:r>
              <a:r>
                <a:rPr lang="en-GB" sz="2000" baseline="-25000"/>
                <a:t>0</a:t>
              </a:r>
            </a:p>
          </p:txBody>
        </p:sp>
        <p:sp>
          <p:nvSpPr>
            <p:cNvPr id="39983" name="Oval 23"/>
            <p:cNvSpPr>
              <a:spLocks noChangeArrowheads="1"/>
            </p:cNvSpPr>
            <p:nvPr/>
          </p:nvSpPr>
          <p:spPr bwMode="auto">
            <a:xfrm>
              <a:off x="1659" y="2363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4" name="Oval 24"/>
            <p:cNvSpPr>
              <a:spLocks noChangeArrowheads="1"/>
            </p:cNvSpPr>
            <p:nvPr/>
          </p:nvSpPr>
          <p:spPr bwMode="auto">
            <a:xfrm>
              <a:off x="1659" y="2795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5" name="Line 25"/>
            <p:cNvSpPr>
              <a:spLocks noChangeShapeType="1"/>
            </p:cNvSpPr>
            <p:nvPr/>
          </p:nvSpPr>
          <p:spPr bwMode="auto">
            <a:xfrm flipH="1">
              <a:off x="1371" y="241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86" name="Line 26"/>
            <p:cNvSpPr>
              <a:spLocks noChangeShapeType="1"/>
            </p:cNvSpPr>
            <p:nvPr/>
          </p:nvSpPr>
          <p:spPr bwMode="auto">
            <a:xfrm flipH="1">
              <a:off x="1419" y="284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39938" name="Object 27"/>
            <p:cNvGraphicFramePr>
              <a:graphicFrameLocks noChangeAspect="1"/>
            </p:cNvGraphicFramePr>
            <p:nvPr/>
          </p:nvGraphicFramePr>
          <p:xfrm>
            <a:off x="1045" y="2307"/>
            <a:ext cx="26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2" name="Equation" r:id="rId3" imgW="279360" imgH="215640" progId="Equation.3">
                    <p:embed/>
                  </p:oleObj>
                </mc:Choice>
                <mc:Fallback>
                  <p:oleObj name="Equation" r:id="rId3" imgW="27936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307"/>
                          <a:ext cx="26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39" name="Object 28"/>
            <p:cNvGraphicFramePr>
              <a:graphicFrameLocks noChangeAspect="1"/>
            </p:cNvGraphicFramePr>
            <p:nvPr/>
          </p:nvGraphicFramePr>
          <p:xfrm>
            <a:off x="1045" y="2715"/>
            <a:ext cx="26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3" name="Equation" r:id="rId5" imgW="279360" imgH="215640" progId="Equation.3">
                    <p:embed/>
                  </p:oleObj>
                </mc:Choice>
                <mc:Fallback>
                  <p:oleObj name="Equation" r:id="rId5" imgW="27936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715"/>
                          <a:ext cx="26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6" name="Text Box 39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sp>
        <p:nvSpPr>
          <p:cNvPr id="261160" name="Text Box 40"/>
          <p:cNvSpPr txBox="1">
            <a:spLocks noChangeArrowheads="1"/>
          </p:cNvSpPr>
          <p:nvPr/>
        </p:nvSpPr>
        <p:spPr bwMode="auto">
          <a:xfrm>
            <a:off x="2886075" y="1595438"/>
            <a:ext cx="3778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/>
              <a:t>3</a:t>
            </a:r>
          </a:p>
        </p:txBody>
      </p:sp>
      <p:sp>
        <p:nvSpPr>
          <p:cNvPr id="261162" name="Text Box 42"/>
          <p:cNvSpPr txBox="1">
            <a:spLocks noChangeArrowheads="1"/>
          </p:cNvSpPr>
          <p:nvPr/>
        </p:nvSpPr>
        <p:spPr bwMode="auto">
          <a:xfrm>
            <a:off x="1320800" y="2135188"/>
            <a:ext cx="64436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No special reset required because 2</a:t>
            </a:r>
            <a:r>
              <a:rPr lang="en-US" sz="2400" baseline="30000">
                <a:solidFill>
                  <a:srgbClr val="008000"/>
                </a:solidFill>
              </a:rPr>
              <a:t>3</a:t>
            </a:r>
            <a:r>
              <a:rPr lang="en-US" sz="2400">
                <a:solidFill>
                  <a:srgbClr val="008000"/>
                </a:solidFill>
              </a:rPr>
              <a:t> = 8 exactly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584700" y="1611313"/>
            <a:ext cx="3281363" cy="519112"/>
            <a:chOff x="2888" y="1015"/>
            <a:chExt cx="2067" cy="327"/>
          </a:xfrm>
        </p:grpSpPr>
        <p:sp>
          <p:nvSpPr>
            <p:cNvPr id="39971" name="Text Box 41"/>
            <p:cNvSpPr txBox="1">
              <a:spLocks noChangeArrowheads="1"/>
            </p:cNvSpPr>
            <p:nvPr/>
          </p:nvSpPr>
          <p:spPr bwMode="auto">
            <a:xfrm>
              <a:off x="2888" y="1015"/>
              <a:ext cx="206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800">
                  <a:solidFill>
                    <a:srgbClr val="CC3300"/>
                  </a:solidFill>
                </a:rPr>
                <a:t>CLK connect to CP</a:t>
              </a:r>
              <a:r>
                <a:rPr lang="en-GB" sz="2800" baseline="-25000">
                  <a:solidFill>
                    <a:srgbClr val="CC3300"/>
                  </a:solidFill>
                </a:rPr>
                <a:t>1</a:t>
              </a:r>
              <a:endParaRPr lang="en-US" sz="2800" baseline="-25000">
                <a:solidFill>
                  <a:srgbClr val="CC3300"/>
                </a:solidFill>
              </a:endParaRPr>
            </a:p>
          </p:txBody>
        </p:sp>
        <p:sp>
          <p:nvSpPr>
            <p:cNvPr id="39972" name="Line 43"/>
            <p:cNvSpPr>
              <a:spLocks noChangeShapeType="1"/>
            </p:cNvSpPr>
            <p:nvPr/>
          </p:nvSpPr>
          <p:spPr bwMode="auto">
            <a:xfrm>
              <a:off x="4443" y="1061"/>
              <a:ext cx="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466850" y="2924175"/>
            <a:ext cx="685800" cy="180975"/>
            <a:chOff x="4636" y="2198"/>
            <a:chExt cx="432" cy="114"/>
          </a:xfrm>
        </p:grpSpPr>
        <p:grpSp>
          <p:nvGrpSpPr>
            <p:cNvPr id="39961" name="Group 46"/>
            <p:cNvGrpSpPr>
              <a:grpSpLocks/>
            </p:cNvGrpSpPr>
            <p:nvPr/>
          </p:nvGrpSpPr>
          <p:grpSpPr bwMode="auto">
            <a:xfrm>
              <a:off x="4636" y="2198"/>
              <a:ext cx="346" cy="114"/>
              <a:chOff x="816" y="3312"/>
              <a:chExt cx="1152" cy="384"/>
            </a:xfrm>
          </p:grpSpPr>
          <p:sp>
            <p:nvSpPr>
              <p:cNvPr id="39964" name="Line 47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65" name="Line 48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66" name="Line 49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67" name="Line 50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68" name="Line 51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69" name="Line 52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70" name="Line 53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9962" name="Line 54"/>
            <p:cNvSpPr>
              <a:spLocks noChangeShapeType="1"/>
            </p:cNvSpPr>
            <p:nvPr/>
          </p:nvSpPr>
          <p:spPr bwMode="auto">
            <a:xfrm>
              <a:off x="4982" y="2198"/>
              <a:ext cx="0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63" name="Line 55"/>
            <p:cNvSpPr>
              <a:spLocks noChangeShapeType="1"/>
            </p:cNvSpPr>
            <p:nvPr/>
          </p:nvSpPr>
          <p:spPr bwMode="auto">
            <a:xfrm>
              <a:off x="4982" y="2312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1176" name="Text Box 56"/>
          <p:cNvSpPr txBox="1">
            <a:spLocks noChangeArrowheads="1"/>
          </p:cNvSpPr>
          <p:nvPr/>
        </p:nvSpPr>
        <p:spPr bwMode="auto">
          <a:xfrm>
            <a:off x="1798638" y="3470275"/>
            <a:ext cx="6397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980000"/>
                </a:solidFill>
              </a:rPr>
              <a:t>X</a:t>
            </a:r>
          </a:p>
        </p:txBody>
      </p:sp>
      <p:sp>
        <p:nvSpPr>
          <p:cNvPr id="261177" name="Text Box 57"/>
          <p:cNvSpPr txBox="1">
            <a:spLocks noChangeArrowheads="1"/>
          </p:cNvSpPr>
          <p:nvPr/>
        </p:nvSpPr>
        <p:spPr bwMode="auto">
          <a:xfrm>
            <a:off x="6056313" y="5097463"/>
            <a:ext cx="6397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980000"/>
                </a:solidFill>
              </a:rPr>
              <a:t>X</a:t>
            </a:r>
          </a:p>
        </p:txBody>
      </p: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4687888" y="5094288"/>
            <a:ext cx="1525587" cy="661987"/>
            <a:chOff x="2953" y="3209"/>
            <a:chExt cx="961" cy="417"/>
          </a:xfrm>
        </p:grpSpPr>
        <p:sp>
          <p:nvSpPr>
            <p:cNvPr id="39957" name="Text Box 58"/>
            <p:cNvSpPr txBox="1">
              <a:spLocks noChangeArrowheads="1"/>
            </p:cNvSpPr>
            <p:nvPr/>
          </p:nvSpPr>
          <p:spPr bwMode="auto">
            <a:xfrm>
              <a:off x="2953" y="3309"/>
              <a:ext cx="456" cy="25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MSB</a:t>
              </a:r>
            </a:p>
          </p:txBody>
        </p:sp>
        <p:sp>
          <p:nvSpPr>
            <p:cNvPr id="39958" name="Text Box 59"/>
            <p:cNvSpPr txBox="1">
              <a:spLocks noChangeArrowheads="1"/>
            </p:cNvSpPr>
            <p:nvPr/>
          </p:nvSpPr>
          <p:spPr bwMode="auto">
            <a:xfrm>
              <a:off x="3477" y="3376"/>
              <a:ext cx="437" cy="25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LSB</a:t>
              </a:r>
            </a:p>
          </p:txBody>
        </p:sp>
        <p:sp>
          <p:nvSpPr>
            <p:cNvPr id="39959" name="Line 60"/>
            <p:cNvSpPr>
              <a:spLocks noChangeShapeType="1"/>
            </p:cNvSpPr>
            <p:nvPr/>
          </p:nvSpPr>
          <p:spPr bwMode="auto">
            <a:xfrm flipH="1">
              <a:off x="3191" y="3209"/>
              <a:ext cx="155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60" name="Line 61"/>
            <p:cNvSpPr>
              <a:spLocks noChangeShapeType="1"/>
            </p:cNvSpPr>
            <p:nvPr/>
          </p:nvSpPr>
          <p:spPr bwMode="auto">
            <a:xfrm flipH="1">
              <a:off x="3721" y="3227"/>
              <a:ext cx="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61183" name="Oval 63"/>
          <p:cNvSpPr>
            <a:spLocks noChangeArrowheads="1"/>
          </p:cNvSpPr>
          <p:nvPr/>
        </p:nvSpPr>
        <p:spPr bwMode="auto">
          <a:xfrm>
            <a:off x="4194175" y="5224463"/>
            <a:ext cx="160338" cy="1603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1184" name="Line 64"/>
          <p:cNvSpPr>
            <a:spLocks noChangeShapeType="1"/>
          </p:cNvSpPr>
          <p:nvPr/>
        </p:nvSpPr>
        <p:spPr bwMode="auto">
          <a:xfrm>
            <a:off x="2800350" y="2032000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61185" name="Text Box 65"/>
          <p:cNvSpPr txBox="1">
            <a:spLocks noChangeArrowheads="1"/>
          </p:cNvSpPr>
          <p:nvPr/>
        </p:nvSpPr>
        <p:spPr bwMode="auto">
          <a:xfrm>
            <a:off x="6610350" y="4849813"/>
            <a:ext cx="1830388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>
                <a:solidFill>
                  <a:srgbClr val="980000"/>
                </a:solidFill>
              </a:rPr>
              <a:t>Obtain output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>
                <a:solidFill>
                  <a:srgbClr val="980000"/>
                </a:solidFill>
              </a:rPr>
              <a:t>from Q3 Q2 Q1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/>
      <p:bldP spid="261160" grpId="0"/>
      <p:bldP spid="261162" grpId="0"/>
      <p:bldP spid="261176" grpId="0"/>
      <p:bldP spid="261177" grpId="0"/>
      <p:bldP spid="261183" grpId="0" animBg="1"/>
      <p:bldP spid="261184" grpId="0" animBg="1"/>
      <p:bldP spid="26118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880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7FB23E-A94B-4CC3-9E18-E33347C0A9AC}" type="slidenum">
              <a:rPr lang="en-GB" smtClean="0"/>
              <a:pPr/>
              <a:t>72</a:t>
            </a:fld>
            <a:endParaRPr lang="en-GB" sz="1400" smtClean="0"/>
          </a:p>
        </p:txBody>
      </p:sp>
      <p:sp>
        <p:nvSpPr>
          <p:cNvPr id="88068" name="Text Box 2"/>
          <p:cNvSpPr>
            <a:spLocks noGrp="1" noChangeArrowheads="1"/>
          </p:cNvSpPr>
          <p:nvPr>
            <p:ph type="title"/>
          </p:nvPr>
        </p:nvSpPr>
        <p:spPr>
          <a:xfrm>
            <a:off x="1449388" y="1054100"/>
            <a:ext cx="6815137" cy="544513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sz="2800" smtClean="0">
                <a:solidFill>
                  <a:srgbClr val="786DCB"/>
                </a:solidFill>
              </a:rPr>
              <a:t>Construct a MOD-16 counter using 74LS293</a:t>
            </a:r>
            <a:r>
              <a:rPr lang="en-GB" sz="2800" smtClean="0"/>
              <a:t>.</a:t>
            </a:r>
          </a:p>
        </p:txBody>
      </p:sp>
      <p:grpSp>
        <p:nvGrpSpPr>
          <p:cNvPr id="88069" name="Group 3"/>
          <p:cNvGrpSpPr>
            <a:grpSpLocks/>
          </p:cNvGrpSpPr>
          <p:nvPr/>
        </p:nvGrpSpPr>
        <p:grpSpPr bwMode="auto">
          <a:xfrm>
            <a:off x="533400" y="931863"/>
            <a:ext cx="652463" cy="657225"/>
            <a:chOff x="1020" y="1344"/>
            <a:chExt cx="411" cy="414"/>
          </a:xfrm>
        </p:grpSpPr>
        <p:sp>
          <p:nvSpPr>
            <p:cNvPr id="88071" name="Rectangle 4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2" name="AutoShape 5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3" name="Line 6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8070" name="Text Box 7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409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ADC2AF-0C17-40DA-802F-D729DD803E39}" type="slidenum">
              <a:rPr lang="en-GB" smtClean="0"/>
              <a:pPr/>
              <a:t>73</a:t>
            </a:fld>
            <a:endParaRPr lang="en-GB" sz="1400" smtClean="0"/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230313" y="1390650"/>
            <a:ext cx="3154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>
                <a:solidFill>
                  <a:srgbClr val="CC3300"/>
                </a:solidFill>
              </a:rPr>
              <a:t>Require                 FFs,</a:t>
            </a:r>
            <a:r>
              <a:rPr lang="en-GB" sz="2800">
                <a:solidFill>
                  <a:srgbClr val="CC3300"/>
                </a:solidFill>
              </a:rPr>
              <a:t> </a:t>
            </a:r>
            <a:endParaRPr lang="en-GB" sz="2800" baseline="-25000">
              <a:solidFill>
                <a:srgbClr val="CC3300"/>
              </a:solidFill>
            </a:endParaRPr>
          </a:p>
        </p:txBody>
      </p:sp>
      <p:sp>
        <p:nvSpPr>
          <p:cNvPr id="40968" name="Text Box 3"/>
          <p:cNvSpPr>
            <a:spLocks noGrp="1" noChangeArrowheads="1"/>
          </p:cNvSpPr>
          <p:nvPr>
            <p:ph type="title"/>
          </p:nvPr>
        </p:nvSpPr>
        <p:spPr>
          <a:xfrm>
            <a:off x="1042988" y="866775"/>
            <a:ext cx="7772400" cy="500063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sz="2800" smtClean="0"/>
              <a:t>Construct a MOD-16 counter using 74LS293.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556000" y="5184775"/>
            <a:ext cx="685800" cy="914400"/>
            <a:chOff x="1968" y="3456"/>
            <a:chExt cx="432" cy="576"/>
          </a:xfrm>
        </p:grpSpPr>
        <p:sp>
          <p:nvSpPr>
            <p:cNvPr id="41018" name="Line 25"/>
            <p:cNvSpPr>
              <a:spLocks noChangeShapeType="1"/>
            </p:cNvSpPr>
            <p:nvPr/>
          </p:nvSpPr>
          <p:spPr bwMode="auto">
            <a:xfrm>
              <a:off x="1968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019" name="Line 26"/>
            <p:cNvSpPr>
              <a:spLocks noChangeShapeType="1"/>
            </p:cNvSpPr>
            <p:nvPr/>
          </p:nvSpPr>
          <p:spPr bwMode="auto">
            <a:xfrm>
              <a:off x="2256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020" name="Line 27"/>
            <p:cNvSpPr>
              <a:spLocks noChangeShapeType="1"/>
            </p:cNvSpPr>
            <p:nvPr/>
          </p:nvSpPr>
          <p:spPr bwMode="auto">
            <a:xfrm>
              <a:off x="1968" y="37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021" name="Line 28"/>
            <p:cNvSpPr>
              <a:spLocks noChangeShapeType="1"/>
            </p:cNvSpPr>
            <p:nvPr/>
          </p:nvSpPr>
          <p:spPr bwMode="auto">
            <a:xfrm>
              <a:off x="225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022" name="Line 29"/>
            <p:cNvSpPr>
              <a:spLocks noChangeShapeType="1"/>
            </p:cNvSpPr>
            <p:nvPr/>
          </p:nvSpPr>
          <p:spPr bwMode="auto">
            <a:xfrm>
              <a:off x="2160" y="39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023" name="Line 30"/>
            <p:cNvSpPr>
              <a:spLocks noChangeShapeType="1"/>
            </p:cNvSpPr>
            <p:nvPr/>
          </p:nvSpPr>
          <p:spPr bwMode="auto">
            <a:xfrm>
              <a:off x="2208" y="39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024" name="Line 31"/>
            <p:cNvSpPr>
              <a:spLocks noChangeShapeType="1"/>
            </p:cNvSpPr>
            <p:nvPr/>
          </p:nvSpPr>
          <p:spPr bwMode="auto">
            <a:xfrm>
              <a:off x="2256" y="403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0970" name="Group 75"/>
          <p:cNvGrpSpPr>
            <a:grpSpLocks/>
          </p:cNvGrpSpPr>
          <p:nvPr/>
        </p:nvGrpSpPr>
        <p:grpSpPr bwMode="auto">
          <a:xfrm>
            <a:off x="2124075" y="3203575"/>
            <a:ext cx="4343400" cy="2378075"/>
            <a:chOff x="1045" y="2219"/>
            <a:chExt cx="2736" cy="1498"/>
          </a:xfrm>
        </p:grpSpPr>
        <p:sp>
          <p:nvSpPr>
            <p:cNvPr id="41004" name="Rectangle 5"/>
            <p:cNvSpPr>
              <a:spLocks noChangeArrowheads="1"/>
            </p:cNvSpPr>
            <p:nvPr/>
          </p:nvSpPr>
          <p:spPr bwMode="auto">
            <a:xfrm>
              <a:off x="1755" y="2219"/>
              <a:ext cx="2016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sz="3600"/>
                <a:t>74LS293</a:t>
              </a:r>
            </a:p>
          </p:txBody>
        </p:sp>
        <p:sp>
          <p:nvSpPr>
            <p:cNvPr id="41005" name="AutoShape 13"/>
            <p:cNvSpPr>
              <a:spLocks noChangeArrowheads="1"/>
            </p:cNvSpPr>
            <p:nvPr/>
          </p:nvSpPr>
          <p:spPr bwMode="auto">
            <a:xfrm rot="5523944">
              <a:off x="1755" y="2315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AutoShape 14"/>
            <p:cNvSpPr>
              <a:spLocks noChangeArrowheads="1"/>
            </p:cNvSpPr>
            <p:nvPr/>
          </p:nvSpPr>
          <p:spPr bwMode="auto">
            <a:xfrm rot="5523944">
              <a:off x="1755" y="2747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7" name="Line 6"/>
            <p:cNvSpPr>
              <a:spLocks noChangeShapeType="1"/>
            </p:cNvSpPr>
            <p:nvPr/>
          </p:nvSpPr>
          <p:spPr bwMode="auto">
            <a:xfrm flipV="1">
              <a:off x="1947" y="30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008" name="Line 7"/>
            <p:cNvSpPr>
              <a:spLocks noChangeShapeType="1"/>
            </p:cNvSpPr>
            <p:nvPr/>
          </p:nvSpPr>
          <p:spPr bwMode="auto">
            <a:xfrm flipV="1">
              <a:off x="2235" y="30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009" name="Line 8"/>
            <p:cNvSpPr>
              <a:spLocks noChangeShapeType="1"/>
            </p:cNvSpPr>
            <p:nvPr/>
          </p:nvSpPr>
          <p:spPr bwMode="auto">
            <a:xfrm>
              <a:off x="2907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010" name="Line 9"/>
            <p:cNvSpPr>
              <a:spLocks noChangeShapeType="1"/>
            </p:cNvSpPr>
            <p:nvPr/>
          </p:nvSpPr>
          <p:spPr bwMode="auto">
            <a:xfrm>
              <a:off x="309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011" name="Line 10"/>
            <p:cNvSpPr>
              <a:spLocks noChangeShapeType="1"/>
            </p:cNvSpPr>
            <p:nvPr/>
          </p:nvSpPr>
          <p:spPr bwMode="auto">
            <a:xfrm>
              <a:off x="333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012" name="Line 11"/>
            <p:cNvSpPr>
              <a:spLocks noChangeShapeType="1"/>
            </p:cNvSpPr>
            <p:nvPr/>
          </p:nvSpPr>
          <p:spPr bwMode="auto">
            <a:xfrm>
              <a:off x="357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013" name="Text Box 12"/>
            <p:cNvSpPr txBox="1">
              <a:spLocks noChangeArrowheads="1"/>
            </p:cNvSpPr>
            <p:nvPr/>
          </p:nvSpPr>
          <p:spPr bwMode="auto">
            <a:xfrm>
              <a:off x="1707" y="3467"/>
              <a:ext cx="20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/>
                <a:t>MR</a:t>
              </a:r>
              <a:r>
                <a:rPr lang="en-GB" sz="2000" baseline="-25000"/>
                <a:t>1</a:t>
              </a:r>
              <a:r>
                <a:rPr lang="en-GB" sz="2000"/>
                <a:t> MR</a:t>
              </a:r>
              <a:r>
                <a:rPr lang="en-GB" sz="2000" baseline="-25000"/>
                <a:t>2</a:t>
              </a:r>
              <a:r>
                <a:rPr lang="en-GB" sz="2000"/>
                <a:t>           Q</a:t>
              </a:r>
              <a:r>
                <a:rPr lang="en-GB" sz="2000" baseline="-25000"/>
                <a:t>3</a:t>
              </a:r>
              <a:r>
                <a:rPr lang="en-GB" sz="2000"/>
                <a:t> Q</a:t>
              </a:r>
              <a:r>
                <a:rPr lang="en-GB" sz="2000" baseline="-25000"/>
                <a:t>2</a:t>
              </a:r>
              <a:r>
                <a:rPr lang="en-GB" sz="2000"/>
                <a:t> Q</a:t>
              </a:r>
              <a:r>
                <a:rPr lang="en-GB" sz="2000" baseline="-25000"/>
                <a:t>1</a:t>
              </a:r>
              <a:r>
                <a:rPr lang="en-GB" sz="2000"/>
                <a:t> Q</a:t>
              </a:r>
              <a:r>
                <a:rPr lang="en-GB" sz="2000" baseline="-25000"/>
                <a:t>0</a:t>
              </a:r>
            </a:p>
          </p:txBody>
        </p:sp>
        <p:sp>
          <p:nvSpPr>
            <p:cNvPr id="41014" name="Oval 15"/>
            <p:cNvSpPr>
              <a:spLocks noChangeArrowheads="1"/>
            </p:cNvSpPr>
            <p:nvPr/>
          </p:nvSpPr>
          <p:spPr bwMode="auto">
            <a:xfrm>
              <a:off x="1659" y="2363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5" name="Oval 16"/>
            <p:cNvSpPr>
              <a:spLocks noChangeArrowheads="1"/>
            </p:cNvSpPr>
            <p:nvPr/>
          </p:nvSpPr>
          <p:spPr bwMode="auto">
            <a:xfrm>
              <a:off x="1659" y="2795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6" name="Line 17"/>
            <p:cNvSpPr>
              <a:spLocks noChangeShapeType="1"/>
            </p:cNvSpPr>
            <p:nvPr/>
          </p:nvSpPr>
          <p:spPr bwMode="auto">
            <a:xfrm flipH="1">
              <a:off x="1371" y="241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017" name="Line 18"/>
            <p:cNvSpPr>
              <a:spLocks noChangeShapeType="1"/>
            </p:cNvSpPr>
            <p:nvPr/>
          </p:nvSpPr>
          <p:spPr bwMode="auto">
            <a:xfrm flipH="1">
              <a:off x="1419" y="284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0963" name="Object 32"/>
            <p:cNvGraphicFramePr>
              <a:graphicFrameLocks noChangeAspect="1"/>
            </p:cNvGraphicFramePr>
            <p:nvPr/>
          </p:nvGraphicFramePr>
          <p:xfrm>
            <a:off x="1045" y="2307"/>
            <a:ext cx="26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3" name="Equation" r:id="rId3" imgW="279360" imgH="215640" progId="Equation.3">
                    <p:embed/>
                  </p:oleObj>
                </mc:Choice>
                <mc:Fallback>
                  <p:oleObj name="Equation" r:id="rId3" imgW="279360" imgH="2156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307"/>
                          <a:ext cx="26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4" name="Object 33"/>
            <p:cNvGraphicFramePr>
              <a:graphicFrameLocks noChangeAspect="1"/>
            </p:cNvGraphicFramePr>
            <p:nvPr/>
          </p:nvGraphicFramePr>
          <p:xfrm>
            <a:off x="1045" y="2715"/>
            <a:ext cx="26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4" name="Equation" r:id="rId5" imgW="279360" imgH="215640" progId="Equation.3">
                    <p:embed/>
                  </p:oleObj>
                </mc:Choice>
                <mc:Fallback>
                  <p:oleObj name="Equation" r:id="rId5" imgW="279360" imgH="2156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715"/>
                          <a:ext cx="26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2546" name="Object 34"/>
          <p:cNvGraphicFramePr>
            <a:graphicFrameLocks noChangeAspect="1"/>
          </p:cNvGraphicFramePr>
          <p:nvPr/>
        </p:nvGraphicFramePr>
        <p:xfrm>
          <a:off x="6854825" y="1409700"/>
          <a:ext cx="5826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Equation" r:id="rId7" imgW="279360" imgH="215640" progId="Equation.3">
                  <p:embed/>
                </p:oleObj>
              </mc:Choice>
              <mc:Fallback>
                <p:oleObj name="Equation" r:id="rId7" imgW="279360" imgH="215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825" y="1409700"/>
                        <a:ext cx="5826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6385A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876550" y="2822575"/>
            <a:ext cx="4032250" cy="2016125"/>
            <a:chOff x="1519" y="1979"/>
            <a:chExt cx="2540" cy="1270"/>
          </a:xfrm>
        </p:grpSpPr>
        <p:sp>
          <p:nvSpPr>
            <p:cNvPr id="41000" name="Line 70"/>
            <p:cNvSpPr>
              <a:spLocks noChangeShapeType="1"/>
            </p:cNvSpPr>
            <p:nvPr/>
          </p:nvSpPr>
          <p:spPr bwMode="auto">
            <a:xfrm>
              <a:off x="3581" y="3249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001" name="Line 71"/>
            <p:cNvSpPr>
              <a:spLocks noChangeShapeType="1"/>
            </p:cNvSpPr>
            <p:nvPr/>
          </p:nvSpPr>
          <p:spPr bwMode="auto">
            <a:xfrm flipV="1">
              <a:off x="1519" y="1979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002" name="Line 72"/>
            <p:cNvSpPr>
              <a:spLocks noChangeShapeType="1"/>
            </p:cNvSpPr>
            <p:nvPr/>
          </p:nvSpPr>
          <p:spPr bwMode="auto">
            <a:xfrm>
              <a:off x="1519" y="1979"/>
              <a:ext cx="2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003" name="Line 73"/>
            <p:cNvSpPr>
              <a:spLocks noChangeShapeType="1"/>
            </p:cNvSpPr>
            <p:nvPr/>
          </p:nvSpPr>
          <p:spPr bwMode="auto">
            <a:xfrm>
              <a:off x="4059" y="1979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0972" name="Text Box 76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sp>
        <p:nvSpPr>
          <p:cNvPr id="192589" name="Text Box 77"/>
          <p:cNvSpPr txBox="1">
            <a:spLocks noChangeArrowheads="1"/>
          </p:cNvSpPr>
          <p:nvPr/>
        </p:nvSpPr>
        <p:spPr bwMode="auto">
          <a:xfrm>
            <a:off x="2422525" y="1333500"/>
            <a:ext cx="10890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/>
              <a:t>All 4</a:t>
            </a:r>
          </a:p>
        </p:txBody>
      </p:sp>
      <p:sp>
        <p:nvSpPr>
          <p:cNvPr id="192590" name="Text Box 78"/>
          <p:cNvSpPr txBox="1">
            <a:spLocks noChangeArrowheads="1"/>
          </p:cNvSpPr>
          <p:nvPr/>
        </p:nvSpPr>
        <p:spPr bwMode="auto">
          <a:xfrm>
            <a:off x="4160838" y="1409700"/>
            <a:ext cx="2901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>
                <a:solidFill>
                  <a:srgbClr val="CC3300"/>
                </a:solidFill>
              </a:rPr>
              <a:t>Q</a:t>
            </a:r>
            <a:r>
              <a:rPr lang="en-GB" sz="2400" baseline="-25000">
                <a:solidFill>
                  <a:srgbClr val="CC3300"/>
                </a:solidFill>
              </a:rPr>
              <a:t>0</a:t>
            </a:r>
            <a:r>
              <a:rPr lang="en-GB" sz="2400">
                <a:solidFill>
                  <a:srgbClr val="CC3300"/>
                </a:solidFill>
              </a:rPr>
              <a:t> must connect to</a:t>
            </a:r>
            <a:endParaRPr lang="en-US" sz="2400"/>
          </a:p>
        </p:txBody>
      </p:sp>
      <p:sp>
        <p:nvSpPr>
          <p:cNvPr id="192591" name="Text Box 79"/>
          <p:cNvSpPr txBox="1">
            <a:spLocks noChangeArrowheads="1"/>
          </p:cNvSpPr>
          <p:nvPr/>
        </p:nvSpPr>
        <p:spPr bwMode="auto">
          <a:xfrm>
            <a:off x="1511300" y="2309813"/>
            <a:ext cx="64436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No special reset required because 2</a:t>
            </a:r>
            <a:r>
              <a:rPr lang="en-US" sz="2400" baseline="30000">
                <a:solidFill>
                  <a:srgbClr val="008000"/>
                </a:solidFill>
              </a:rPr>
              <a:t>4</a:t>
            </a:r>
            <a:r>
              <a:rPr lang="en-US" sz="2400">
                <a:solidFill>
                  <a:srgbClr val="008000"/>
                </a:solidFill>
              </a:rPr>
              <a:t> = 16 exactly</a:t>
            </a:r>
          </a:p>
        </p:txBody>
      </p: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338263" y="4056063"/>
            <a:ext cx="685800" cy="180975"/>
            <a:chOff x="4636" y="2198"/>
            <a:chExt cx="432" cy="114"/>
          </a:xfrm>
        </p:grpSpPr>
        <p:grpSp>
          <p:nvGrpSpPr>
            <p:cNvPr id="40990" name="Group 81"/>
            <p:cNvGrpSpPr>
              <a:grpSpLocks/>
            </p:cNvGrpSpPr>
            <p:nvPr/>
          </p:nvGrpSpPr>
          <p:grpSpPr bwMode="auto">
            <a:xfrm>
              <a:off x="4636" y="2198"/>
              <a:ext cx="346" cy="114"/>
              <a:chOff x="816" y="3312"/>
              <a:chExt cx="1152" cy="384"/>
            </a:xfrm>
          </p:grpSpPr>
          <p:sp>
            <p:nvSpPr>
              <p:cNvPr id="40993" name="Line 82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994" name="Line 83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995" name="Line 84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996" name="Line 85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997" name="Line 86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998" name="Line 87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999" name="Line 88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0991" name="Line 89"/>
            <p:cNvSpPr>
              <a:spLocks noChangeShapeType="1"/>
            </p:cNvSpPr>
            <p:nvPr/>
          </p:nvSpPr>
          <p:spPr bwMode="auto">
            <a:xfrm>
              <a:off x="4982" y="2198"/>
              <a:ext cx="0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92" name="Line 90"/>
            <p:cNvSpPr>
              <a:spLocks noChangeShapeType="1"/>
            </p:cNvSpPr>
            <p:nvPr/>
          </p:nvSpPr>
          <p:spPr bwMode="auto">
            <a:xfrm>
              <a:off x="4982" y="2312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97"/>
          <p:cNvGrpSpPr>
            <a:grpSpLocks/>
          </p:cNvGrpSpPr>
          <p:nvPr/>
        </p:nvGrpSpPr>
        <p:grpSpPr bwMode="auto">
          <a:xfrm>
            <a:off x="4586288" y="5572125"/>
            <a:ext cx="2297112" cy="644525"/>
            <a:chOff x="2889" y="3510"/>
            <a:chExt cx="1447" cy="406"/>
          </a:xfrm>
        </p:grpSpPr>
        <p:sp>
          <p:nvSpPr>
            <p:cNvPr id="40986" name="Text Box 93"/>
            <p:cNvSpPr txBox="1">
              <a:spLocks noChangeArrowheads="1"/>
            </p:cNvSpPr>
            <p:nvPr/>
          </p:nvSpPr>
          <p:spPr bwMode="auto">
            <a:xfrm>
              <a:off x="2889" y="3666"/>
              <a:ext cx="456" cy="25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MSB</a:t>
              </a:r>
            </a:p>
          </p:txBody>
        </p:sp>
        <p:sp>
          <p:nvSpPr>
            <p:cNvPr id="40987" name="Text Box 94"/>
            <p:cNvSpPr txBox="1">
              <a:spLocks noChangeArrowheads="1"/>
            </p:cNvSpPr>
            <p:nvPr/>
          </p:nvSpPr>
          <p:spPr bwMode="auto">
            <a:xfrm>
              <a:off x="3899" y="3641"/>
              <a:ext cx="437" cy="25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LSB</a:t>
              </a:r>
            </a:p>
          </p:txBody>
        </p:sp>
        <p:sp>
          <p:nvSpPr>
            <p:cNvPr id="40988" name="Line 95"/>
            <p:cNvSpPr>
              <a:spLocks noChangeShapeType="1"/>
            </p:cNvSpPr>
            <p:nvPr/>
          </p:nvSpPr>
          <p:spPr bwMode="auto">
            <a:xfrm flipH="1">
              <a:off x="3100" y="3510"/>
              <a:ext cx="155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989" name="Line 96"/>
            <p:cNvSpPr>
              <a:spLocks noChangeShapeType="1"/>
            </p:cNvSpPr>
            <p:nvPr/>
          </p:nvSpPr>
          <p:spPr bwMode="auto">
            <a:xfrm>
              <a:off x="3877" y="3511"/>
              <a:ext cx="238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2615" name="Line 103"/>
          <p:cNvSpPr>
            <a:spLocks noChangeShapeType="1"/>
          </p:cNvSpPr>
          <p:nvPr/>
        </p:nvSpPr>
        <p:spPr bwMode="auto">
          <a:xfrm>
            <a:off x="2495550" y="1830388"/>
            <a:ext cx="94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2616" name="Text Box 104"/>
          <p:cNvSpPr txBox="1">
            <a:spLocks noChangeArrowheads="1"/>
          </p:cNvSpPr>
          <p:nvPr/>
        </p:nvSpPr>
        <p:spPr bwMode="auto">
          <a:xfrm>
            <a:off x="6623050" y="5081588"/>
            <a:ext cx="206375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>
                <a:solidFill>
                  <a:srgbClr val="980000"/>
                </a:solidFill>
              </a:rPr>
              <a:t>Obtain output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>
                <a:solidFill>
                  <a:srgbClr val="980000"/>
                </a:solidFill>
              </a:rPr>
              <a:t>from Q3 Q2 Q1 Q0</a:t>
            </a:r>
          </a:p>
        </p:txBody>
      </p:sp>
      <p:sp>
        <p:nvSpPr>
          <p:cNvPr id="192617" name="Oval 105"/>
          <p:cNvSpPr>
            <a:spLocks noChangeArrowheads="1"/>
          </p:cNvSpPr>
          <p:nvPr/>
        </p:nvSpPr>
        <p:spPr bwMode="auto">
          <a:xfrm>
            <a:off x="3946525" y="5630863"/>
            <a:ext cx="117475" cy="1174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2618" name="Oval 106"/>
          <p:cNvSpPr>
            <a:spLocks noChangeArrowheads="1"/>
          </p:cNvSpPr>
          <p:nvPr/>
        </p:nvSpPr>
        <p:spPr bwMode="auto">
          <a:xfrm>
            <a:off x="6084888" y="4778375"/>
            <a:ext cx="117475" cy="1174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2619" name="Oval 107"/>
          <p:cNvSpPr>
            <a:spLocks noChangeArrowheads="1"/>
          </p:cNvSpPr>
          <p:nvPr/>
        </p:nvSpPr>
        <p:spPr bwMode="auto">
          <a:xfrm>
            <a:off x="2820988" y="3433763"/>
            <a:ext cx="117475" cy="1174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114"/>
          <p:cNvGrpSpPr>
            <a:grpSpLocks/>
          </p:cNvGrpSpPr>
          <p:nvPr/>
        </p:nvGrpSpPr>
        <p:grpSpPr bwMode="auto">
          <a:xfrm>
            <a:off x="4168775" y="1870075"/>
            <a:ext cx="3281363" cy="457200"/>
            <a:chOff x="2781" y="1177"/>
            <a:chExt cx="2067" cy="288"/>
          </a:xfrm>
        </p:grpSpPr>
        <p:sp>
          <p:nvSpPr>
            <p:cNvPr id="40984" name="Text Box 112"/>
            <p:cNvSpPr txBox="1">
              <a:spLocks noChangeArrowheads="1"/>
            </p:cNvSpPr>
            <p:nvPr/>
          </p:nvSpPr>
          <p:spPr bwMode="auto">
            <a:xfrm>
              <a:off x="2781" y="1177"/>
              <a:ext cx="206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400">
                  <a:solidFill>
                    <a:srgbClr val="CC3300"/>
                  </a:solidFill>
                </a:rPr>
                <a:t>CLK connect to CP</a:t>
              </a:r>
              <a:r>
                <a:rPr lang="en-GB" sz="2400" baseline="-25000">
                  <a:solidFill>
                    <a:srgbClr val="CC3300"/>
                  </a:solidFill>
                </a:rPr>
                <a:t>0</a:t>
              </a:r>
              <a:endParaRPr lang="en-US" sz="2400" baseline="-25000">
                <a:solidFill>
                  <a:srgbClr val="CC3300"/>
                </a:solidFill>
              </a:endParaRPr>
            </a:p>
          </p:txBody>
        </p:sp>
        <p:sp>
          <p:nvSpPr>
            <p:cNvPr id="40985" name="Line 113"/>
            <p:cNvSpPr>
              <a:spLocks noChangeShapeType="1"/>
            </p:cNvSpPr>
            <p:nvPr/>
          </p:nvSpPr>
          <p:spPr bwMode="auto">
            <a:xfrm>
              <a:off x="4116" y="1223"/>
              <a:ext cx="3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  <p:bldP spid="192589" grpId="0"/>
      <p:bldP spid="192590" grpId="0"/>
      <p:bldP spid="192591" grpId="0"/>
      <p:bldP spid="192615" grpId="0" animBg="1"/>
      <p:bldP spid="192616" grpId="0"/>
      <p:bldP spid="192617" grpId="0" animBg="1"/>
      <p:bldP spid="192618" grpId="0" animBg="1"/>
      <p:bldP spid="19261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DDAB8-1151-47A8-989C-E8C16EADACCF}" type="slidenum">
              <a:rPr lang="en-GB" smtClean="0"/>
              <a:pPr/>
              <a:t>74</a:t>
            </a:fld>
            <a:endParaRPr lang="en-GB" sz="1400" smtClean="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1068388"/>
            <a:ext cx="7089775" cy="515937"/>
          </a:xfrm>
        </p:spPr>
        <p:txBody>
          <a:bodyPr/>
          <a:lstStyle/>
          <a:p>
            <a:pPr algn="ctr" eaLnBrk="1" hangingPunct="1"/>
            <a:r>
              <a:rPr lang="en-GB" sz="2800" smtClean="0">
                <a:solidFill>
                  <a:srgbClr val="786DCB"/>
                </a:solidFill>
              </a:rPr>
              <a:t>Construct a MOD-10 counter using 74LS293</a:t>
            </a:r>
            <a:endParaRPr lang="en-US" sz="2800" smtClean="0">
              <a:solidFill>
                <a:srgbClr val="786DCB"/>
              </a:solidFill>
            </a:endParaRPr>
          </a:p>
        </p:txBody>
      </p:sp>
      <p:grpSp>
        <p:nvGrpSpPr>
          <p:cNvPr id="89093" name="Group 40"/>
          <p:cNvGrpSpPr>
            <a:grpSpLocks/>
          </p:cNvGrpSpPr>
          <p:nvPr/>
        </p:nvGrpSpPr>
        <p:grpSpPr bwMode="auto">
          <a:xfrm>
            <a:off x="519113" y="960438"/>
            <a:ext cx="652462" cy="657225"/>
            <a:chOff x="1020" y="1344"/>
            <a:chExt cx="411" cy="414"/>
          </a:xfrm>
        </p:grpSpPr>
        <p:sp>
          <p:nvSpPr>
            <p:cNvPr id="89095" name="Rectangle 41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6" name="AutoShape 42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7" name="Line 43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9094" name="Text Box 44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419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DF241D-0308-4842-BE92-A1019B019185}" type="slidenum">
              <a:rPr lang="en-GB" smtClean="0"/>
              <a:pPr/>
              <a:t>75</a:t>
            </a:fld>
            <a:endParaRPr lang="en-GB" sz="1400" smtClean="0"/>
          </a:p>
        </p:txBody>
      </p:sp>
      <p:sp>
        <p:nvSpPr>
          <p:cNvPr id="419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938213"/>
            <a:ext cx="7772400" cy="457200"/>
          </a:xfrm>
        </p:spPr>
        <p:txBody>
          <a:bodyPr/>
          <a:lstStyle/>
          <a:p>
            <a:pPr algn="ctr" eaLnBrk="1" hangingPunct="1"/>
            <a:r>
              <a:rPr lang="en-GB" sz="2800" smtClean="0">
                <a:solidFill>
                  <a:srgbClr val="786DCB"/>
                </a:solidFill>
              </a:rPr>
              <a:t>Construct a MOD-10 counter using 74LS293</a:t>
            </a:r>
            <a:endParaRPr lang="en-US" sz="2800" smtClean="0">
              <a:solidFill>
                <a:srgbClr val="786DCB"/>
              </a:solidFill>
            </a:endParaRPr>
          </a:p>
        </p:txBody>
      </p:sp>
      <p:sp>
        <p:nvSpPr>
          <p:cNvPr id="135204" name="Text Box 36"/>
          <p:cNvSpPr txBox="1">
            <a:spLocks noChangeArrowheads="1"/>
          </p:cNvSpPr>
          <p:nvPr/>
        </p:nvSpPr>
        <p:spPr bwMode="auto">
          <a:xfrm>
            <a:off x="1912938" y="2051050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>
                <a:solidFill>
                  <a:srgbClr val="808000"/>
                </a:solidFill>
              </a:rPr>
              <a:t>Count from 0000 to 1001, reset at 1010</a:t>
            </a:r>
          </a:p>
        </p:txBody>
      </p:sp>
      <p:sp>
        <p:nvSpPr>
          <p:cNvPr id="135205" name="Text Box 37"/>
          <p:cNvSpPr txBox="1">
            <a:spLocks noChangeArrowheads="1"/>
          </p:cNvSpPr>
          <p:nvPr/>
        </p:nvSpPr>
        <p:spPr bwMode="auto">
          <a:xfrm>
            <a:off x="6753225" y="2776538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/>
              <a:t>Q</a:t>
            </a:r>
            <a:r>
              <a:rPr lang="en-GB" sz="2400" baseline="-25000"/>
              <a:t>3  </a:t>
            </a:r>
            <a:r>
              <a:rPr lang="en-GB" sz="2400"/>
              <a:t>Q</a:t>
            </a:r>
            <a:r>
              <a:rPr lang="en-GB" sz="2400" baseline="-25000"/>
              <a:t>1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7000875" y="2574925"/>
            <a:ext cx="381000" cy="228600"/>
            <a:chOff x="4944" y="2160"/>
            <a:chExt cx="240" cy="144"/>
          </a:xfrm>
        </p:grpSpPr>
        <p:sp>
          <p:nvSpPr>
            <p:cNvPr id="42045" name="Line 50"/>
            <p:cNvSpPr>
              <a:spLocks noChangeShapeType="1"/>
            </p:cNvSpPr>
            <p:nvPr/>
          </p:nvSpPr>
          <p:spPr bwMode="auto">
            <a:xfrm>
              <a:off x="4944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46" name="Line 51"/>
            <p:cNvSpPr>
              <a:spLocks noChangeShapeType="1"/>
            </p:cNvSpPr>
            <p:nvPr/>
          </p:nvSpPr>
          <p:spPr bwMode="auto">
            <a:xfrm>
              <a:off x="5184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1995" name="Group 58"/>
          <p:cNvGrpSpPr>
            <a:grpSpLocks/>
          </p:cNvGrpSpPr>
          <p:nvPr/>
        </p:nvGrpSpPr>
        <p:grpSpPr bwMode="auto">
          <a:xfrm>
            <a:off x="1598613" y="3265488"/>
            <a:ext cx="4343400" cy="2378075"/>
            <a:chOff x="1045" y="2219"/>
            <a:chExt cx="2736" cy="1498"/>
          </a:xfrm>
        </p:grpSpPr>
        <p:sp>
          <p:nvSpPr>
            <p:cNvPr id="42031" name="Rectangle 59"/>
            <p:cNvSpPr>
              <a:spLocks noChangeArrowheads="1"/>
            </p:cNvSpPr>
            <p:nvPr/>
          </p:nvSpPr>
          <p:spPr bwMode="auto">
            <a:xfrm>
              <a:off x="1755" y="2219"/>
              <a:ext cx="2016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sz="3600"/>
                <a:t>74LS293</a:t>
              </a:r>
            </a:p>
          </p:txBody>
        </p:sp>
        <p:sp>
          <p:nvSpPr>
            <p:cNvPr id="42032" name="AutoShape 60"/>
            <p:cNvSpPr>
              <a:spLocks noChangeArrowheads="1"/>
            </p:cNvSpPr>
            <p:nvPr/>
          </p:nvSpPr>
          <p:spPr bwMode="auto">
            <a:xfrm rot="5523944">
              <a:off x="1755" y="2315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3" name="AutoShape 61"/>
            <p:cNvSpPr>
              <a:spLocks noChangeArrowheads="1"/>
            </p:cNvSpPr>
            <p:nvPr/>
          </p:nvSpPr>
          <p:spPr bwMode="auto">
            <a:xfrm rot="5523944">
              <a:off x="1755" y="2747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Line 62"/>
            <p:cNvSpPr>
              <a:spLocks noChangeShapeType="1"/>
            </p:cNvSpPr>
            <p:nvPr/>
          </p:nvSpPr>
          <p:spPr bwMode="auto">
            <a:xfrm flipV="1">
              <a:off x="1947" y="30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35" name="Line 63"/>
            <p:cNvSpPr>
              <a:spLocks noChangeShapeType="1"/>
            </p:cNvSpPr>
            <p:nvPr/>
          </p:nvSpPr>
          <p:spPr bwMode="auto">
            <a:xfrm flipV="1">
              <a:off x="2235" y="30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36" name="Line 64"/>
            <p:cNvSpPr>
              <a:spLocks noChangeShapeType="1"/>
            </p:cNvSpPr>
            <p:nvPr/>
          </p:nvSpPr>
          <p:spPr bwMode="auto">
            <a:xfrm>
              <a:off x="2907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37" name="Line 65"/>
            <p:cNvSpPr>
              <a:spLocks noChangeShapeType="1"/>
            </p:cNvSpPr>
            <p:nvPr/>
          </p:nvSpPr>
          <p:spPr bwMode="auto">
            <a:xfrm>
              <a:off x="309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38" name="Line 66"/>
            <p:cNvSpPr>
              <a:spLocks noChangeShapeType="1"/>
            </p:cNvSpPr>
            <p:nvPr/>
          </p:nvSpPr>
          <p:spPr bwMode="auto">
            <a:xfrm>
              <a:off x="333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39" name="Line 67"/>
            <p:cNvSpPr>
              <a:spLocks noChangeShapeType="1"/>
            </p:cNvSpPr>
            <p:nvPr/>
          </p:nvSpPr>
          <p:spPr bwMode="auto">
            <a:xfrm>
              <a:off x="357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40" name="Text Box 68"/>
            <p:cNvSpPr txBox="1">
              <a:spLocks noChangeArrowheads="1"/>
            </p:cNvSpPr>
            <p:nvPr/>
          </p:nvSpPr>
          <p:spPr bwMode="auto">
            <a:xfrm>
              <a:off x="1707" y="3467"/>
              <a:ext cx="20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/>
                <a:t>MR</a:t>
              </a:r>
              <a:r>
                <a:rPr lang="en-GB" sz="2000" baseline="-25000"/>
                <a:t>1</a:t>
              </a:r>
              <a:r>
                <a:rPr lang="en-GB" sz="2000"/>
                <a:t> MR</a:t>
              </a:r>
              <a:r>
                <a:rPr lang="en-GB" sz="2000" baseline="-25000"/>
                <a:t>2</a:t>
              </a:r>
              <a:r>
                <a:rPr lang="en-GB" sz="2000"/>
                <a:t>          Q</a:t>
              </a:r>
              <a:r>
                <a:rPr lang="en-GB" sz="2000" baseline="-25000"/>
                <a:t>3</a:t>
              </a:r>
              <a:r>
                <a:rPr lang="en-GB" sz="2000"/>
                <a:t>  Q</a:t>
              </a:r>
              <a:r>
                <a:rPr lang="en-GB" sz="2000" baseline="-25000"/>
                <a:t>2</a:t>
              </a:r>
              <a:r>
                <a:rPr lang="en-GB" sz="2000"/>
                <a:t>  Q</a:t>
              </a:r>
              <a:r>
                <a:rPr lang="en-GB" sz="2000" baseline="-25000"/>
                <a:t>1</a:t>
              </a:r>
              <a:r>
                <a:rPr lang="en-GB" sz="2000"/>
                <a:t> Q</a:t>
              </a:r>
              <a:r>
                <a:rPr lang="en-GB" sz="2000" baseline="-25000"/>
                <a:t>0</a:t>
              </a:r>
            </a:p>
          </p:txBody>
        </p:sp>
        <p:sp>
          <p:nvSpPr>
            <p:cNvPr id="42041" name="Oval 69"/>
            <p:cNvSpPr>
              <a:spLocks noChangeArrowheads="1"/>
            </p:cNvSpPr>
            <p:nvPr/>
          </p:nvSpPr>
          <p:spPr bwMode="auto">
            <a:xfrm>
              <a:off x="1659" y="2363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2" name="Oval 70"/>
            <p:cNvSpPr>
              <a:spLocks noChangeArrowheads="1"/>
            </p:cNvSpPr>
            <p:nvPr/>
          </p:nvSpPr>
          <p:spPr bwMode="auto">
            <a:xfrm>
              <a:off x="1659" y="2795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3" name="Line 71"/>
            <p:cNvSpPr>
              <a:spLocks noChangeShapeType="1"/>
            </p:cNvSpPr>
            <p:nvPr/>
          </p:nvSpPr>
          <p:spPr bwMode="auto">
            <a:xfrm flipH="1">
              <a:off x="1371" y="241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44" name="Line 72"/>
            <p:cNvSpPr>
              <a:spLocks noChangeShapeType="1"/>
            </p:cNvSpPr>
            <p:nvPr/>
          </p:nvSpPr>
          <p:spPr bwMode="auto">
            <a:xfrm flipH="1">
              <a:off x="1419" y="284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1987" name="Object 73"/>
            <p:cNvGraphicFramePr>
              <a:graphicFrameLocks noChangeAspect="1"/>
            </p:cNvGraphicFramePr>
            <p:nvPr/>
          </p:nvGraphicFramePr>
          <p:xfrm>
            <a:off x="1045" y="2307"/>
            <a:ext cx="26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7" name="Equation" r:id="rId3" imgW="279360" imgH="215640" progId="Equation.3">
                    <p:embed/>
                  </p:oleObj>
                </mc:Choice>
                <mc:Fallback>
                  <p:oleObj name="Equation" r:id="rId3" imgW="279360" imgH="21564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307"/>
                          <a:ext cx="26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8" name="Object 74"/>
            <p:cNvGraphicFramePr>
              <a:graphicFrameLocks noChangeAspect="1"/>
            </p:cNvGraphicFramePr>
            <p:nvPr/>
          </p:nvGraphicFramePr>
          <p:xfrm>
            <a:off x="1045" y="2715"/>
            <a:ext cx="26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8" name="Equation" r:id="rId5" imgW="279360" imgH="215640" progId="Equation.3">
                    <p:embed/>
                  </p:oleObj>
                </mc:Choice>
                <mc:Fallback>
                  <p:oleObj name="Equation" r:id="rId5" imgW="279360" imgH="21564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715"/>
                          <a:ext cx="26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3468688" y="5138738"/>
            <a:ext cx="1082675" cy="112712"/>
            <a:chOff x="2561" y="3612"/>
            <a:chExt cx="682" cy="71"/>
          </a:xfrm>
        </p:grpSpPr>
        <p:sp>
          <p:nvSpPr>
            <p:cNvPr id="42029" name="Line 75"/>
            <p:cNvSpPr>
              <a:spLocks noChangeShapeType="1"/>
            </p:cNvSpPr>
            <p:nvPr/>
          </p:nvSpPr>
          <p:spPr bwMode="auto">
            <a:xfrm>
              <a:off x="3243" y="3612"/>
              <a:ext cx="0" cy="6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30" name="Line 76"/>
            <p:cNvSpPr>
              <a:spLocks noChangeShapeType="1"/>
            </p:cNvSpPr>
            <p:nvPr/>
          </p:nvSpPr>
          <p:spPr bwMode="auto">
            <a:xfrm>
              <a:off x="2561" y="3683"/>
              <a:ext cx="680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3019425" y="5138738"/>
            <a:ext cx="2232025" cy="574675"/>
            <a:chOff x="2278" y="3612"/>
            <a:chExt cx="1406" cy="362"/>
          </a:xfrm>
        </p:grpSpPr>
        <p:sp>
          <p:nvSpPr>
            <p:cNvPr id="42026" name="Line 78"/>
            <p:cNvSpPr>
              <a:spLocks noChangeShapeType="1"/>
            </p:cNvSpPr>
            <p:nvPr/>
          </p:nvSpPr>
          <p:spPr bwMode="auto">
            <a:xfrm>
              <a:off x="3683" y="3612"/>
              <a:ext cx="0" cy="351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27" name="Line 79"/>
            <p:cNvSpPr>
              <a:spLocks noChangeShapeType="1"/>
            </p:cNvSpPr>
            <p:nvPr/>
          </p:nvSpPr>
          <p:spPr bwMode="auto">
            <a:xfrm flipH="1">
              <a:off x="2278" y="3974"/>
              <a:ext cx="1406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28" name="Line 80"/>
            <p:cNvSpPr>
              <a:spLocks noChangeShapeType="1"/>
            </p:cNvSpPr>
            <p:nvPr/>
          </p:nvSpPr>
          <p:spPr bwMode="auto">
            <a:xfrm>
              <a:off x="2278" y="3657"/>
              <a:ext cx="0" cy="31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1743075" y="1423988"/>
            <a:ext cx="2619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200">
                <a:solidFill>
                  <a:srgbClr val="CC3300"/>
                </a:solidFill>
              </a:rPr>
              <a:t>Require    FFs, </a:t>
            </a:r>
            <a:endParaRPr lang="en-GB" sz="3200" baseline="-25000">
              <a:solidFill>
                <a:srgbClr val="CC3300"/>
              </a:solidFill>
            </a:endParaRPr>
          </a:p>
        </p:txBody>
      </p:sp>
      <p:sp>
        <p:nvSpPr>
          <p:cNvPr id="41999" name="Text Box 85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4329113" y="1438275"/>
            <a:ext cx="3460750" cy="519113"/>
            <a:chOff x="2916" y="1041"/>
            <a:chExt cx="2180" cy="327"/>
          </a:xfrm>
        </p:grpSpPr>
        <p:graphicFrame>
          <p:nvGraphicFramePr>
            <p:cNvPr id="41986" name="Object 83"/>
            <p:cNvGraphicFramePr>
              <a:graphicFrameLocks noChangeAspect="1"/>
            </p:cNvGraphicFramePr>
            <p:nvPr/>
          </p:nvGraphicFramePr>
          <p:xfrm>
            <a:off x="4834" y="1118"/>
            <a:ext cx="26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9" name="Microsoft Equation 3.0" r:id="rId7" imgW="279360" imgH="215640" progId="Equation.3">
                    <p:embed/>
                  </p:oleObj>
                </mc:Choice>
                <mc:Fallback>
                  <p:oleObj name="Microsoft Equation 3.0" r:id="rId7" imgW="279360" imgH="21564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1118"/>
                          <a:ext cx="26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5" name="Text Box 87"/>
            <p:cNvSpPr txBox="1">
              <a:spLocks noChangeArrowheads="1"/>
            </p:cNvSpPr>
            <p:nvPr/>
          </p:nvSpPr>
          <p:spPr bwMode="auto">
            <a:xfrm>
              <a:off x="2916" y="1041"/>
              <a:ext cx="185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800">
                  <a:solidFill>
                    <a:srgbClr val="CC3300"/>
                  </a:solidFill>
                </a:rPr>
                <a:t>Q</a:t>
              </a:r>
              <a:r>
                <a:rPr lang="en-GB" sz="2800" baseline="-25000">
                  <a:solidFill>
                    <a:srgbClr val="CC3300"/>
                  </a:solidFill>
                </a:rPr>
                <a:t>0</a:t>
              </a:r>
              <a:r>
                <a:rPr lang="en-GB" sz="2800">
                  <a:solidFill>
                    <a:srgbClr val="CC3300"/>
                  </a:solidFill>
                </a:rPr>
                <a:t> must connect to</a:t>
              </a:r>
              <a:endParaRPr lang="en-US" sz="2800">
                <a:solidFill>
                  <a:srgbClr val="CC3300"/>
                </a:solidFill>
              </a:endParaRPr>
            </a:p>
          </p:txBody>
        </p:sp>
      </p:grpSp>
      <p:sp>
        <p:nvSpPr>
          <p:cNvPr id="135257" name="Text Box 89"/>
          <p:cNvSpPr txBox="1">
            <a:spLocks noChangeArrowheads="1"/>
          </p:cNvSpPr>
          <p:nvPr/>
        </p:nvSpPr>
        <p:spPr bwMode="auto">
          <a:xfrm>
            <a:off x="3111500" y="1454150"/>
            <a:ext cx="319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>
                <a:solidFill>
                  <a:srgbClr val="336699"/>
                </a:solidFill>
              </a:rPr>
              <a:t>4</a:t>
            </a:r>
            <a:endParaRPr lang="en-US" sz="2800">
              <a:solidFill>
                <a:srgbClr val="336699"/>
              </a:solidFill>
            </a:endParaRPr>
          </a:p>
        </p:txBody>
      </p:sp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3990975" y="5629275"/>
            <a:ext cx="2355850" cy="644525"/>
            <a:chOff x="2514" y="3546"/>
            <a:chExt cx="1484" cy="406"/>
          </a:xfrm>
        </p:grpSpPr>
        <p:sp>
          <p:nvSpPr>
            <p:cNvPr id="42021" name="Text Box 92"/>
            <p:cNvSpPr txBox="1">
              <a:spLocks noChangeArrowheads="1"/>
            </p:cNvSpPr>
            <p:nvPr/>
          </p:nvSpPr>
          <p:spPr bwMode="auto">
            <a:xfrm>
              <a:off x="2514" y="3702"/>
              <a:ext cx="456" cy="25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MSB</a:t>
              </a:r>
            </a:p>
          </p:txBody>
        </p:sp>
        <p:sp>
          <p:nvSpPr>
            <p:cNvPr id="42022" name="Text Box 93"/>
            <p:cNvSpPr txBox="1">
              <a:spLocks noChangeArrowheads="1"/>
            </p:cNvSpPr>
            <p:nvPr/>
          </p:nvSpPr>
          <p:spPr bwMode="auto">
            <a:xfrm>
              <a:off x="3561" y="3677"/>
              <a:ext cx="437" cy="25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LSB</a:t>
              </a:r>
            </a:p>
          </p:txBody>
        </p:sp>
        <p:sp>
          <p:nvSpPr>
            <p:cNvPr id="42023" name="Line 94"/>
            <p:cNvSpPr>
              <a:spLocks noChangeShapeType="1"/>
            </p:cNvSpPr>
            <p:nvPr/>
          </p:nvSpPr>
          <p:spPr bwMode="auto">
            <a:xfrm flipH="1">
              <a:off x="2725" y="3546"/>
              <a:ext cx="155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24" name="Line 95"/>
            <p:cNvSpPr>
              <a:spLocks noChangeShapeType="1"/>
            </p:cNvSpPr>
            <p:nvPr/>
          </p:nvSpPr>
          <p:spPr bwMode="auto">
            <a:xfrm>
              <a:off x="3603" y="3547"/>
              <a:ext cx="238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844550" y="4084638"/>
            <a:ext cx="685800" cy="180975"/>
            <a:chOff x="4636" y="2198"/>
            <a:chExt cx="432" cy="114"/>
          </a:xfrm>
        </p:grpSpPr>
        <p:grpSp>
          <p:nvGrpSpPr>
            <p:cNvPr id="42011" name="Group 98"/>
            <p:cNvGrpSpPr>
              <a:grpSpLocks/>
            </p:cNvGrpSpPr>
            <p:nvPr/>
          </p:nvGrpSpPr>
          <p:grpSpPr bwMode="auto">
            <a:xfrm>
              <a:off x="4636" y="2198"/>
              <a:ext cx="346" cy="114"/>
              <a:chOff x="816" y="3312"/>
              <a:chExt cx="1152" cy="384"/>
            </a:xfrm>
          </p:grpSpPr>
          <p:sp>
            <p:nvSpPr>
              <p:cNvPr id="42014" name="Line 99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015" name="Line 100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016" name="Line 101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017" name="Line 102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018" name="Line 103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019" name="Line 104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020" name="Line 105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2012" name="Line 106"/>
            <p:cNvSpPr>
              <a:spLocks noChangeShapeType="1"/>
            </p:cNvSpPr>
            <p:nvPr/>
          </p:nvSpPr>
          <p:spPr bwMode="auto">
            <a:xfrm>
              <a:off x="4982" y="2198"/>
              <a:ext cx="0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013" name="Line 107"/>
            <p:cNvSpPr>
              <a:spLocks noChangeShapeType="1"/>
            </p:cNvSpPr>
            <p:nvPr/>
          </p:nvSpPr>
          <p:spPr bwMode="auto">
            <a:xfrm>
              <a:off x="4982" y="2312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" name="Group 125"/>
          <p:cNvGrpSpPr>
            <a:grpSpLocks/>
          </p:cNvGrpSpPr>
          <p:nvPr/>
        </p:nvGrpSpPr>
        <p:grpSpPr bwMode="auto">
          <a:xfrm>
            <a:off x="2308225" y="2879725"/>
            <a:ext cx="4092575" cy="2058988"/>
            <a:chOff x="1454" y="1814"/>
            <a:chExt cx="2578" cy="1297"/>
          </a:xfrm>
        </p:grpSpPr>
        <p:sp>
          <p:nvSpPr>
            <p:cNvPr id="42005" name="Oval 113"/>
            <p:cNvSpPr>
              <a:spLocks noChangeArrowheads="1"/>
            </p:cNvSpPr>
            <p:nvPr/>
          </p:nvSpPr>
          <p:spPr bwMode="auto">
            <a:xfrm>
              <a:off x="3509" y="3037"/>
              <a:ext cx="74" cy="7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115"/>
            <p:cNvSpPr>
              <a:spLocks noChangeShapeType="1"/>
            </p:cNvSpPr>
            <p:nvPr/>
          </p:nvSpPr>
          <p:spPr bwMode="auto">
            <a:xfrm>
              <a:off x="3554" y="3084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07" name="Line 116"/>
            <p:cNvSpPr>
              <a:spLocks noChangeShapeType="1"/>
            </p:cNvSpPr>
            <p:nvPr/>
          </p:nvSpPr>
          <p:spPr bwMode="auto">
            <a:xfrm flipV="1">
              <a:off x="1492" y="1814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08" name="Line 117"/>
            <p:cNvSpPr>
              <a:spLocks noChangeShapeType="1"/>
            </p:cNvSpPr>
            <p:nvPr/>
          </p:nvSpPr>
          <p:spPr bwMode="auto">
            <a:xfrm>
              <a:off x="1492" y="1814"/>
              <a:ext cx="2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09" name="Line 118"/>
            <p:cNvSpPr>
              <a:spLocks noChangeShapeType="1"/>
            </p:cNvSpPr>
            <p:nvPr/>
          </p:nvSpPr>
          <p:spPr bwMode="auto">
            <a:xfrm>
              <a:off x="4032" y="1814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10" name="Oval 124"/>
            <p:cNvSpPr>
              <a:spLocks noChangeArrowheads="1"/>
            </p:cNvSpPr>
            <p:nvPr/>
          </p:nvSpPr>
          <p:spPr bwMode="auto">
            <a:xfrm>
              <a:off x="1454" y="2207"/>
              <a:ext cx="74" cy="7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04" grpId="0" autoUpdateAnimBg="0"/>
      <p:bldP spid="135205" grpId="0" autoUpdateAnimBg="0"/>
      <p:bldP spid="135172" grpId="0"/>
      <p:bldP spid="13525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901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5B487B-2251-4CEF-AF73-EB562F6DDED7}" type="slidenum">
              <a:rPr lang="en-GB" smtClean="0"/>
              <a:pPr/>
              <a:t>76</a:t>
            </a:fld>
            <a:endParaRPr lang="en-GB" sz="1400" smtClean="0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36613"/>
            <a:ext cx="7772400" cy="762000"/>
          </a:xfrm>
        </p:spPr>
        <p:txBody>
          <a:bodyPr/>
          <a:lstStyle/>
          <a:p>
            <a:pPr algn="ctr" eaLnBrk="1" hangingPunct="1"/>
            <a:r>
              <a:rPr lang="en-GB" sz="3200" smtClean="0">
                <a:solidFill>
                  <a:srgbClr val="786DCB"/>
                </a:solidFill>
              </a:rPr>
              <a:t>Construct a MOD-14 counter using 74LS293</a:t>
            </a:r>
            <a:endParaRPr lang="en-US" sz="3200" smtClean="0">
              <a:solidFill>
                <a:srgbClr val="786DCB"/>
              </a:solidFill>
            </a:endParaRPr>
          </a:p>
        </p:txBody>
      </p:sp>
      <p:grpSp>
        <p:nvGrpSpPr>
          <p:cNvPr id="90117" name="Group 55"/>
          <p:cNvGrpSpPr>
            <a:grpSpLocks/>
          </p:cNvGrpSpPr>
          <p:nvPr/>
        </p:nvGrpSpPr>
        <p:grpSpPr bwMode="auto">
          <a:xfrm>
            <a:off x="490538" y="931863"/>
            <a:ext cx="652462" cy="657225"/>
            <a:chOff x="1020" y="1344"/>
            <a:chExt cx="411" cy="414"/>
          </a:xfrm>
        </p:grpSpPr>
        <p:sp>
          <p:nvSpPr>
            <p:cNvPr id="90119" name="Rectangle 56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0" name="AutoShape 57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1" name="Line 58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0118" name="Text Box 59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430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BE06C-0A22-4E5E-98B4-1BDA9EB5C60C}" type="slidenum">
              <a:rPr lang="en-GB" smtClean="0"/>
              <a:pPr/>
              <a:t>77</a:t>
            </a:fld>
            <a:endParaRPr lang="en-GB" sz="1400" smtClean="0"/>
          </a:p>
        </p:txBody>
      </p:sp>
      <p:sp>
        <p:nvSpPr>
          <p:cNvPr id="43015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836613"/>
            <a:ext cx="7772400" cy="619125"/>
          </a:xfrm>
        </p:spPr>
        <p:txBody>
          <a:bodyPr/>
          <a:lstStyle/>
          <a:p>
            <a:pPr algn="ctr" eaLnBrk="1" hangingPunct="1"/>
            <a:r>
              <a:rPr lang="en-GB" sz="3200" smtClean="0">
                <a:solidFill>
                  <a:srgbClr val="786DCB"/>
                </a:solidFill>
              </a:rPr>
              <a:t>Construct a MOD-14 counter using 74LS293</a:t>
            </a:r>
            <a:endParaRPr lang="en-US" sz="3200" smtClean="0">
              <a:solidFill>
                <a:srgbClr val="786DCB"/>
              </a:solidFill>
            </a:endParaRP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1882775" y="1430338"/>
            <a:ext cx="27924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3200">
                <a:solidFill>
                  <a:srgbClr val="CC3300"/>
                </a:solidFill>
              </a:rPr>
              <a:t>Require     FFs, </a:t>
            </a:r>
            <a:endParaRPr lang="en-GB" sz="3200" baseline="-25000">
              <a:solidFill>
                <a:srgbClr val="CC3300"/>
              </a:solidFill>
            </a:endParaRP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1893888" y="2019300"/>
            <a:ext cx="65960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3200">
                <a:solidFill>
                  <a:srgbClr val="808000"/>
                </a:solidFill>
              </a:rPr>
              <a:t>Count from 0000 to 1101, reset at 1110</a:t>
            </a: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7299325" y="2790825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/>
              <a:t>Q</a:t>
            </a:r>
            <a:r>
              <a:rPr lang="en-GB" sz="2400" baseline="-25000"/>
              <a:t>3</a:t>
            </a:r>
            <a:r>
              <a:rPr lang="en-GB" sz="2400"/>
              <a:t>Q</a:t>
            </a:r>
            <a:r>
              <a:rPr lang="en-GB" sz="2400" baseline="-25000"/>
              <a:t>2</a:t>
            </a:r>
            <a:r>
              <a:rPr lang="en-GB" sz="2400"/>
              <a:t>Q</a:t>
            </a:r>
            <a:r>
              <a:rPr lang="en-GB" sz="2400" baseline="-25000"/>
              <a:t>1</a:t>
            </a:r>
          </a:p>
        </p:txBody>
      </p:sp>
      <p:sp>
        <p:nvSpPr>
          <p:cNvPr id="43019" name="Line 27"/>
          <p:cNvSpPr>
            <a:spLocks noChangeShapeType="1"/>
          </p:cNvSpPr>
          <p:nvPr/>
        </p:nvSpPr>
        <p:spPr bwMode="auto">
          <a:xfrm>
            <a:off x="3348038" y="3146425"/>
            <a:ext cx="0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629525" y="2514600"/>
            <a:ext cx="457200" cy="228600"/>
            <a:chOff x="4944" y="2160"/>
            <a:chExt cx="288" cy="144"/>
          </a:xfrm>
        </p:grpSpPr>
        <p:sp>
          <p:nvSpPr>
            <p:cNvPr id="43072" name="Line 33"/>
            <p:cNvSpPr>
              <a:spLocks noChangeShapeType="1"/>
            </p:cNvSpPr>
            <p:nvPr/>
          </p:nvSpPr>
          <p:spPr bwMode="auto">
            <a:xfrm>
              <a:off x="4944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73" name="Line 34"/>
            <p:cNvSpPr>
              <a:spLocks noChangeShapeType="1"/>
            </p:cNvSpPr>
            <p:nvPr/>
          </p:nvSpPr>
          <p:spPr bwMode="auto">
            <a:xfrm>
              <a:off x="5088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74" name="Line 35"/>
            <p:cNvSpPr>
              <a:spLocks noChangeShapeType="1"/>
            </p:cNvSpPr>
            <p:nvPr/>
          </p:nvSpPr>
          <p:spPr bwMode="auto">
            <a:xfrm>
              <a:off x="5232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3021" name="Group 51"/>
          <p:cNvGrpSpPr>
            <a:grpSpLocks/>
          </p:cNvGrpSpPr>
          <p:nvPr/>
        </p:nvGrpSpPr>
        <p:grpSpPr bwMode="auto">
          <a:xfrm>
            <a:off x="2124075" y="3074988"/>
            <a:ext cx="4033838" cy="2052637"/>
            <a:chOff x="1045" y="2219"/>
            <a:chExt cx="2736" cy="1547"/>
          </a:xfrm>
        </p:grpSpPr>
        <p:sp>
          <p:nvSpPr>
            <p:cNvPr id="43058" name="Rectangle 52"/>
            <p:cNvSpPr>
              <a:spLocks noChangeArrowheads="1"/>
            </p:cNvSpPr>
            <p:nvPr/>
          </p:nvSpPr>
          <p:spPr bwMode="auto">
            <a:xfrm>
              <a:off x="1755" y="2219"/>
              <a:ext cx="2016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sz="3600"/>
                <a:t>74LS293</a:t>
              </a:r>
            </a:p>
          </p:txBody>
        </p:sp>
        <p:sp>
          <p:nvSpPr>
            <p:cNvPr id="43059" name="AutoShape 53"/>
            <p:cNvSpPr>
              <a:spLocks noChangeArrowheads="1"/>
            </p:cNvSpPr>
            <p:nvPr/>
          </p:nvSpPr>
          <p:spPr bwMode="auto">
            <a:xfrm rot="5523944">
              <a:off x="1755" y="2315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0" name="AutoShape 54"/>
            <p:cNvSpPr>
              <a:spLocks noChangeArrowheads="1"/>
            </p:cNvSpPr>
            <p:nvPr/>
          </p:nvSpPr>
          <p:spPr bwMode="auto">
            <a:xfrm rot="5523944">
              <a:off x="1755" y="2747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1" name="Line 55"/>
            <p:cNvSpPr>
              <a:spLocks noChangeShapeType="1"/>
            </p:cNvSpPr>
            <p:nvPr/>
          </p:nvSpPr>
          <p:spPr bwMode="auto">
            <a:xfrm flipV="1">
              <a:off x="1947" y="30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62" name="Line 56"/>
            <p:cNvSpPr>
              <a:spLocks noChangeShapeType="1"/>
            </p:cNvSpPr>
            <p:nvPr/>
          </p:nvSpPr>
          <p:spPr bwMode="auto">
            <a:xfrm flipV="1">
              <a:off x="2235" y="30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63" name="Line 57"/>
            <p:cNvSpPr>
              <a:spLocks noChangeShapeType="1"/>
            </p:cNvSpPr>
            <p:nvPr/>
          </p:nvSpPr>
          <p:spPr bwMode="auto">
            <a:xfrm>
              <a:off x="2907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64" name="Line 58"/>
            <p:cNvSpPr>
              <a:spLocks noChangeShapeType="1"/>
            </p:cNvSpPr>
            <p:nvPr/>
          </p:nvSpPr>
          <p:spPr bwMode="auto">
            <a:xfrm>
              <a:off x="309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65" name="Line 59"/>
            <p:cNvSpPr>
              <a:spLocks noChangeShapeType="1"/>
            </p:cNvSpPr>
            <p:nvPr/>
          </p:nvSpPr>
          <p:spPr bwMode="auto">
            <a:xfrm>
              <a:off x="333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66" name="Line 60"/>
            <p:cNvSpPr>
              <a:spLocks noChangeShapeType="1"/>
            </p:cNvSpPr>
            <p:nvPr/>
          </p:nvSpPr>
          <p:spPr bwMode="auto">
            <a:xfrm>
              <a:off x="357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67" name="Text Box 61"/>
            <p:cNvSpPr txBox="1">
              <a:spLocks noChangeArrowheads="1"/>
            </p:cNvSpPr>
            <p:nvPr/>
          </p:nvSpPr>
          <p:spPr bwMode="auto">
            <a:xfrm>
              <a:off x="1707" y="3467"/>
              <a:ext cx="2074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/>
                <a:t>MR</a:t>
              </a:r>
              <a:r>
                <a:rPr lang="en-GB" sz="2000" baseline="-25000"/>
                <a:t>1</a:t>
              </a:r>
              <a:r>
                <a:rPr lang="en-GB" sz="2000"/>
                <a:t> MR</a:t>
              </a:r>
              <a:r>
                <a:rPr lang="en-GB" sz="2000" baseline="-25000"/>
                <a:t>2</a:t>
              </a:r>
              <a:r>
                <a:rPr lang="en-GB" sz="2000"/>
                <a:t>        Q</a:t>
              </a:r>
              <a:r>
                <a:rPr lang="en-GB" sz="2000" baseline="-25000"/>
                <a:t>3</a:t>
              </a:r>
              <a:r>
                <a:rPr lang="en-GB" sz="2000"/>
                <a:t> Q</a:t>
              </a:r>
              <a:r>
                <a:rPr lang="en-GB" sz="2000" baseline="-25000"/>
                <a:t>2</a:t>
              </a:r>
              <a:r>
                <a:rPr lang="en-GB" sz="2000"/>
                <a:t> Q</a:t>
              </a:r>
              <a:r>
                <a:rPr lang="en-GB" sz="2000" baseline="-25000"/>
                <a:t>1</a:t>
              </a:r>
              <a:r>
                <a:rPr lang="en-GB" sz="2000"/>
                <a:t> Q</a:t>
              </a:r>
              <a:r>
                <a:rPr lang="en-GB" sz="2000" baseline="-25000"/>
                <a:t>0</a:t>
              </a:r>
            </a:p>
          </p:txBody>
        </p:sp>
        <p:sp>
          <p:nvSpPr>
            <p:cNvPr id="43068" name="Oval 62"/>
            <p:cNvSpPr>
              <a:spLocks noChangeArrowheads="1"/>
            </p:cNvSpPr>
            <p:nvPr/>
          </p:nvSpPr>
          <p:spPr bwMode="auto">
            <a:xfrm>
              <a:off x="1659" y="2363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9" name="Oval 63"/>
            <p:cNvSpPr>
              <a:spLocks noChangeArrowheads="1"/>
            </p:cNvSpPr>
            <p:nvPr/>
          </p:nvSpPr>
          <p:spPr bwMode="auto">
            <a:xfrm>
              <a:off x="1659" y="2795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Line 64"/>
            <p:cNvSpPr>
              <a:spLocks noChangeShapeType="1"/>
            </p:cNvSpPr>
            <p:nvPr/>
          </p:nvSpPr>
          <p:spPr bwMode="auto">
            <a:xfrm flipH="1">
              <a:off x="1371" y="241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71" name="Line 65"/>
            <p:cNvSpPr>
              <a:spLocks noChangeShapeType="1"/>
            </p:cNvSpPr>
            <p:nvPr/>
          </p:nvSpPr>
          <p:spPr bwMode="auto">
            <a:xfrm flipH="1">
              <a:off x="1419" y="284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3011" name="Object 66"/>
            <p:cNvGraphicFramePr>
              <a:graphicFrameLocks noChangeAspect="1"/>
            </p:cNvGraphicFramePr>
            <p:nvPr/>
          </p:nvGraphicFramePr>
          <p:xfrm>
            <a:off x="1045" y="2307"/>
            <a:ext cx="26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1" name="Equation" r:id="rId3" imgW="279360" imgH="215640" progId="Equation.3">
                    <p:embed/>
                  </p:oleObj>
                </mc:Choice>
                <mc:Fallback>
                  <p:oleObj name="Equation" r:id="rId3" imgW="279360" imgH="21564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307"/>
                          <a:ext cx="26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2" name="Object 67"/>
            <p:cNvGraphicFramePr>
              <a:graphicFrameLocks noChangeAspect="1"/>
            </p:cNvGraphicFramePr>
            <p:nvPr/>
          </p:nvGraphicFramePr>
          <p:xfrm>
            <a:off x="1045" y="2715"/>
            <a:ext cx="26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2" name="Equation" r:id="rId5" imgW="279360" imgH="215640" progId="Equation.3">
                    <p:embed/>
                  </p:oleObj>
                </mc:Choice>
                <mc:Fallback>
                  <p:oleObj name="Equation" r:id="rId5" imgW="279360" imgH="21564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715"/>
                          <a:ext cx="26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3886200" y="4586288"/>
            <a:ext cx="974725" cy="144462"/>
            <a:chOff x="2357" y="3475"/>
            <a:chExt cx="614" cy="91"/>
          </a:xfrm>
        </p:grpSpPr>
        <p:sp>
          <p:nvSpPr>
            <p:cNvPr id="43056" name="Line 70"/>
            <p:cNvSpPr>
              <a:spLocks noChangeShapeType="1"/>
            </p:cNvSpPr>
            <p:nvPr/>
          </p:nvSpPr>
          <p:spPr bwMode="auto">
            <a:xfrm>
              <a:off x="2971" y="3475"/>
              <a:ext cx="0" cy="91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57" name="Line 71"/>
            <p:cNvSpPr>
              <a:spLocks noChangeShapeType="1"/>
            </p:cNvSpPr>
            <p:nvPr/>
          </p:nvSpPr>
          <p:spPr bwMode="auto">
            <a:xfrm flipH="1">
              <a:off x="2357" y="3566"/>
              <a:ext cx="61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3465513" y="4659313"/>
            <a:ext cx="2044700" cy="781050"/>
            <a:chOff x="2092" y="3521"/>
            <a:chExt cx="1288" cy="492"/>
          </a:xfrm>
        </p:grpSpPr>
        <p:sp>
          <p:nvSpPr>
            <p:cNvPr id="43049" name="Line 42"/>
            <p:cNvSpPr>
              <a:spLocks noChangeShapeType="1"/>
            </p:cNvSpPr>
            <p:nvPr/>
          </p:nvSpPr>
          <p:spPr bwMode="auto">
            <a:xfrm flipV="1">
              <a:off x="3377" y="3521"/>
              <a:ext cx="0" cy="403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50" name="AutoShape 43"/>
            <p:cNvSpPr>
              <a:spLocks noChangeArrowheads="1"/>
            </p:cNvSpPr>
            <p:nvPr/>
          </p:nvSpPr>
          <p:spPr bwMode="auto">
            <a:xfrm rot="-10788726">
              <a:off x="2517" y="3732"/>
              <a:ext cx="427" cy="281"/>
            </a:xfrm>
            <a:prstGeom prst="flowChartDelay">
              <a:avLst/>
            </a:prstGeom>
            <a:noFill/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1" name="Line 44"/>
            <p:cNvSpPr>
              <a:spLocks noChangeShapeType="1"/>
            </p:cNvSpPr>
            <p:nvPr/>
          </p:nvSpPr>
          <p:spPr bwMode="auto">
            <a:xfrm flipH="1">
              <a:off x="3152" y="3521"/>
              <a:ext cx="11" cy="283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52" name="Line 45"/>
            <p:cNvSpPr>
              <a:spLocks noChangeShapeType="1"/>
            </p:cNvSpPr>
            <p:nvPr/>
          </p:nvSpPr>
          <p:spPr bwMode="auto">
            <a:xfrm flipH="1">
              <a:off x="2947" y="3797"/>
              <a:ext cx="19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53" name="Line 46"/>
            <p:cNvSpPr>
              <a:spLocks noChangeShapeType="1"/>
            </p:cNvSpPr>
            <p:nvPr/>
          </p:nvSpPr>
          <p:spPr bwMode="auto">
            <a:xfrm flipH="1">
              <a:off x="2949" y="3933"/>
              <a:ext cx="431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54" name="Line 74"/>
            <p:cNvSpPr>
              <a:spLocks noChangeShapeType="1"/>
            </p:cNvSpPr>
            <p:nvPr/>
          </p:nvSpPr>
          <p:spPr bwMode="auto">
            <a:xfrm>
              <a:off x="2092" y="3521"/>
              <a:ext cx="0" cy="363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55" name="Line 75"/>
            <p:cNvSpPr>
              <a:spLocks noChangeShapeType="1"/>
            </p:cNvSpPr>
            <p:nvPr/>
          </p:nvSpPr>
          <p:spPr bwMode="auto">
            <a:xfrm>
              <a:off x="2096" y="3884"/>
              <a:ext cx="413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024" name="Text Box 78"/>
          <p:cNvSpPr txBox="1">
            <a:spLocks noChangeArrowheads="1"/>
          </p:cNvSpPr>
          <p:nvPr/>
        </p:nvSpPr>
        <p:spPr bwMode="auto">
          <a:xfrm>
            <a:off x="668338" y="463550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sp>
        <p:nvSpPr>
          <p:cNvPr id="195663" name="Text Box 79"/>
          <p:cNvSpPr txBox="1">
            <a:spLocks noChangeArrowheads="1"/>
          </p:cNvSpPr>
          <p:nvPr/>
        </p:nvSpPr>
        <p:spPr bwMode="auto">
          <a:xfrm>
            <a:off x="3311525" y="1452563"/>
            <a:ext cx="3349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>
                <a:solidFill>
                  <a:srgbClr val="336699"/>
                </a:solidFill>
              </a:rPr>
              <a:t>4</a:t>
            </a:r>
            <a:endParaRPr lang="en-US" sz="2800">
              <a:solidFill>
                <a:srgbClr val="336699"/>
              </a:solidFill>
            </a:endParaRPr>
          </a:p>
        </p:txBody>
      </p: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4646613" y="1468438"/>
            <a:ext cx="3482975" cy="519112"/>
            <a:chOff x="2487" y="1308"/>
            <a:chExt cx="2194" cy="327"/>
          </a:xfrm>
        </p:grpSpPr>
        <p:graphicFrame>
          <p:nvGraphicFramePr>
            <p:cNvPr id="43010" name="Object 77"/>
            <p:cNvGraphicFramePr>
              <a:graphicFrameLocks noChangeAspect="1"/>
            </p:cNvGraphicFramePr>
            <p:nvPr/>
          </p:nvGraphicFramePr>
          <p:xfrm>
            <a:off x="4419" y="1379"/>
            <a:ext cx="26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3" name="Equation" r:id="rId7" imgW="279360" imgH="215640" progId="Equation.3">
                    <p:embed/>
                  </p:oleObj>
                </mc:Choice>
                <mc:Fallback>
                  <p:oleObj name="Equation" r:id="rId7" imgW="279360" imgH="21564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" y="1379"/>
                          <a:ext cx="26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6385A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8" name="Text Box 80"/>
            <p:cNvSpPr txBox="1">
              <a:spLocks noChangeArrowheads="1"/>
            </p:cNvSpPr>
            <p:nvPr/>
          </p:nvSpPr>
          <p:spPr bwMode="auto">
            <a:xfrm>
              <a:off x="2487" y="1308"/>
              <a:ext cx="1892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800">
                  <a:solidFill>
                    <a:srgbClr val="CC3300"/>
                  </a:solidFill>
                </a:rPr>
                <a:t>Q</a:t>
              </a:r>
              <a:r>
                <a:rPr lang="en-GB" sz="2800" baseline="-25000">
                  <a:solidFill>
                    <a:srgbClr val="CC3300"/>
                  </a:solidFill>
                </a:rPr>
                <a:t>0</a:t>
              </a:r>
              <a:r>
                <a:rPr lang="en-GB" sz="2800">
                  <a:solidFill>
                    <a:srgbClr val="CC3300"/>
                  </a:solidFill>
                </a:rPr>
                <a:t> must connect to</a:t>
              </a:r>
              <a:endParaRPr lang="en-US"/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1322388" y="3751263"/>
            <a:ext cx="685800" cy="180975"/>
            <a:chOff x="4636" y="2198"/>
            <a:chExt cx="432" cy="114"/>
          </a:xfrm>
        </p:grpSpPr>
        <p:grpSp>
          <p:nvGrpSpPr>
            <p:cNvPr id="43038" name="Group 83"/>
            <p:cNvGrpSpPr>
              <a:grpSpLocks/>
            </p:cNvGrpSpPr>
            <p:nvPr/>
          </p:nvGrpSpPr>
          <p:grpSpPr bwMode="auto">
            <a:xfrm>
              <a:off x="4636" y="2198"/>
              <a:ext cx="346" cy="114"/>
              <a:chOff x="816" y="3312"/>
              <a:chExt cx="1152" cy="384"/>
            </a:xfrm>
          </p:grpSpPr>
          <p:sp>
            <p:nvSpPr>
              <p:cNvPr id="43041" name="Line 84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42" name="Line 85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43" name="Line 86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44" name="Line 87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45" name="Line 88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46" name="Line 89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47" name="Line 90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3039" name="Line 91"/>
            <p:cNvSpPr>
              <a:spLocks noChangeShapeType="1"/>
            </p:cNvSpPr>
            <p:nvPr/>
          </p:nvSpPr>
          <p:spPr bwMode="auto">
            <a:xfrm>
              <a:off x="4982" y="2198"/>
              <a:ext cx="0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40" name="Line 92"/>
            <p:cNvSpPr>
              <a:spLocks noChangeShapeType="1"/>
            </p:cNvSpPr>
            <p:nvPr/>
          </p:nvSpPr>
          <p:spPr bwMode="auto">
            <a:xfrm>
              <a:off x="4982" y="2312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9" name="Group 98"/>
          <p:cNvGrpSpPr>
            <a:grpSpLocks/>
          </p:cNvGrpSpPr>
          <p:nvPr/>
        </p:nvGrpSpPr>
        <p:grpSpPr bwMode="auto">
          <a:xfrm>
            <a:off x="6248400" y="4733925"/>
            <a:ext cx="1222375" cy="814388"/>
            <a:chOff x="3936" y="2982"/>
            <a:chExt cx="770" cy="513"/>
          </a:xfrm>
        </p:grpSpPr>
        <p:sp>
          <p:nvSpPr>
            <p:cNvPr id="43036" name="Text Box 94"/>
            <p:cNvSpPr txBox="1">
              <a:spLocks noChangeArrowheads="1"/>
            </p:cNvSpPr>
            <p:nvPr/>
          </p:nvSpPr>
          <p:spPr bwMode="auto">
            <a:xfrm>
              <a:off x="3939" y="3245"/>
              <a:ext cx="767" cy="25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Q3: MSB</a:t>
              </a:r>
            </a:p>
          </p:txBody>
        </p:sp>
        <p:sp>
          <p:nvSpPr>
            <p:cNvPr id="43037" name="Text Box 95"/>
            <p:cNvSpPr txBox="1">
              <a:spLocks noChangeArrowheads="1"/>
            </p:cNvSpPr>
            <p:nvPr/>
          </p:nvSpPr>
          <p:spPr bwMode="auto">
            <a:xfrm>
              <a:off x="3936" y="2982"/>
              <a:ext cx="711" cy="25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Q0: LSB</a:t>
              </a:r>
            </a:p>
          </p:txBody>
        </p:sp>
      </p:grpSp>
      <p:grpSp>
        <p:nvGrpSpPr>
          <p:cNvPr id="10" name="Group 99"/>
          <p:cNvGrpSpPr>
            <a:grpSpLocks/>
          </p:cNvGrpSpPr>
          <p:nvPr/>
        </p:nvGrpSpPr>
        <p:grpSpPr bwMode="auto">
          <a:xfrm>
            <a:off x="2743200" y="2763838"/>
            <a:ext cx="3829050" cy="1695450"/>
            <a:chOff x="1454" y="1814"/>
            <a:chExt cx="2578" cy="1297"/>
          </a:xfrm>
        </p:grpSpPr>
        <p:sp>
          <p:nvSpPr>
            <p:cNvPr id="43030" name="Oval 100"/>
            <p:cNvSpPr>
              <a:spLocks noChangeArrowheads="1"/>
            </p:cNvSpPr>
            <p:nvPr/>
          </p:nvSpPr>
          <p:spPr bwMode="auto">
            <a:xfrm>
              <a:off x="3509" y="3037"/>
              <a:ext cx="74" cy="7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101"/>
            <p:cNvSpPr>
              <a:spLocks noChangeShapeType="1"/>
            </p:cNvSpPr>
            <p:nvPr/>
          </p:nvSpPr>
          <p:spPr bwMode="auto">
            <a:xfrm>
              <a:off x="3554" y="3084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32" name="Line 102"/>
            <p:cNvSpPr>
              <a:spLocks noChangeShapeType="1"/>
            </p:cNvSpPr>
            <p:nvPr/>
          </p:nvSpPr>
          <p:spPr bwMode="auto">
            <a:xfrm flipV="1">
              <a:off x="1492" y="1814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33" name="Line 103"/>
            <p:cNvSpPr>
              <a:spLocks noChangeShapeType="1"/>
            </p:cNvSpPr>
            <p:nvPr/>
          </p:nvSpPr>
          <p:spPr bwMode="auto">
            <a:xfrm>
              <a:off x="1492" y="1814"/>
              <a:ext cx="2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34" name="Line 104"/>
            <p:cNvSpPr>
              <a:spLocks noChangeShapeType="1"/>
            </p:cNvSpPr>
            <p:nvPr/>
          </p:nvSpPr>
          <p:spPr bwMode="auto">
            <a:xfrm>
              <a:off x="4032" y="1814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35" name="Oval 105"/>
            <p:cNvSpPr>
              <a:spLocks noChangeArrowheads="1"/>
            </p:cNvSpPr>
            <p:nvPr/>
          </p:nvSpPr>
          <p:spPr bwMode="auto">
            <a:xfrm>
              <a:off x="1454" y="2207"/>
              <a:ext cx="74" cy="7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/>
      <p:bldP spid="195588" grpId="0" autoUpdateAnimBg="0"/>
      <p:bldP spid="195589" grpId="0" autoUpdateAnimBg="0"/>
      <p:bldP spid="19566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911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1CFB9D-C711-4442-8AAB-A4FE9DEAB508}" type="slidenum">
              <a:rPr lang="en-GB" smtClean="0"/>
              <a:pPr/>
              <a:t>78</a:t>
            </a:fld>
            <a:endParaRPr lang="en-GB" sz="1400" smtClean="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5075" y="965200"/>
            <a:ext cx="7177088" cy="558800"/>
          </a:xfrm>
        </p:spPr>
        <p:txBody>
          <a:bodyPr/>
          <a:lstStyle/>
          <a:p>
            <a:pPr algn="ctr" eaLnBrk="1" hangingPunct="1"/>
            <a:r>
              <a:rPr lang="en-GB" sz="2800" smtClean="0"/>
              <a:t>Construct a MOD-60 counter using 74LS293</a:t>
            </a:r>
            <a:endParaRPr lang="en-US" sz="2800" smtClean="0"/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1263650" y="2790825"/>
            <a:ext cx="467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400">
                <a:solidFill>
                  <a:srgbClr val="CC3300"/>
                </a:solidFill>
              </a:rPr>
              <a:t>Counter should reset when it reaches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6353175" y="2617788"/>
            <a:ext cx="1403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3200" b="1">
                <a:solidFill>
                  <a:srgbClr val="009900"/>
                </a:solidFill>
              </a:rPr>
              <a:t>111100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2536825" y="2082800"/>
            <a:ext cx="256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/>
              <a:t>FFs is required.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1366838" y="1922463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/>
              <a:t>  </a:t>
            </a:r>
            <a:r>
              <a:rPr lang="en-GB" sz="320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91145" name="Text Box 12"/>
          <p:cNvSpPr txBox="1">
            <a:spLocks noChangeArrowheads="1"/>
          </p:cNvSpPr>
          <p:nvPr/>
        </p:nvSpPr>
        <p:spPr bwMode="auto">
          <a:xfrm>
            <a:off x="668338" y="463550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sp>
        <p:nvSpPr>
          <p:cNvPr id="373773" name="Line 13"/>
          <p:cNvSpPr>
            <a:spLocks noChangeShapeType="1"/>
          </p:cNvSpPr>
          <p:nvPr/>
        </p:nvSpPr>
        <p:spPr bwMode="auto">
          <a:xfrm flipV="1">
            <a:off x="1425575" y="2525713"/>
            <a:ext cx="931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3774" name="Line 14"/>
          <p:cNvSpPr>
            <a:spLocks noChangeShapeType="1"/>
          </p:cNvSpPr>
          <p:nvPr/>
        </p:nvSpPr>
        <p:spPr bwMode="auto">
          <a:xfrm>
            <a:off x="6369050" y="3149600"/>
            <a:ext cx="147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3775" name="Rectangle 15"/>
          <p:cNvSpPr>
            <a:spLocks noChangeArrowheads="1"/>
          </p:cNvSpPr>
          <p:nvPr/>
        </p:nvSpPr>
        <p:spPr bwMode="auto">
          <a:xfrm>
            <a:off x="4883150" y="2070100"/>
            <a:ext cx="3443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FF3300"/>
                </a:solidFill>
                <a:sym typeface="Wingdings" pitchFamily="2" charset="2"/>
              </a:rPr>
              <a:t> </a:t>
            </a:r>
            <a:r>
              <a:rPr lang="en-GB" sz="2400">
                <a:solidFill>
                  <a:srgbClr val="FF3300"/>
                </a:solidFill>
              </a:rPr>
              <a:t>2</a:t>
            </a:r>
            <a:r>
              <a:rPr lang="en-GB" sz="2400"/>
              <a:t> 74LS293 are required</a:t>
            </a:r>
          </a:p>
        </p:txBody>
      </p:sp>
      <p:sp>
        <p:nvSpPr>
          <p:cNvPr id="373777" name="Rectangle 17"/>
          <p:cNvSpPr>
            <a:spLocks noChangeArrowheads="1"/>
          </p:cNvSpPr>
          <p:nvPr/>
        </p:nvSpPr>
        <p:spPr bwMode="auto">
          <a:xfrm>
            <a:off x="1292225" y="3597275"/>
            <a:ext cx="55991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008000"/>
                </a:solidFill>
              </a:rPr>
              <a:t>We can use the group of 3 FFs from each IC</a:t>
            </a:r>
          </a:p>
        </p:txBody>
      </p:sp>
      <p:grpSp>
        <p:nvGrpSpPr>
          <p:cNvPr id="91150" name="Group 18"/>
          <p:cNvGrpSpPr>
            <a:grpSpLocks/>
          </p:cNvGrpSpPr>
          <p:nvPr/>
        </p:nvGrpSpPr>
        <p:grpSpPr bwMode="auto">
          <a:xfrm>
            <a:off x="461963" y="990600"/>
            <a:ext cx="652462" cy="628650"/>
            <a:chOff x="1020" y="1344"/>
            <a:chExt cx="411" cy="414"/>
          </a:xfrm>
        </p:grpSpPr>
        <p:sp>
          <p:nvSpPr>
            <p:cNvPr id="91151" name="Rectangle 19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2" name="AutoShape 20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3" name="Line 21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autoUpdateAnimBg="0"/>
      <p:bldP spid="373764" grpId="0" autoUpdateAnimBg="0"/>
      <p:bldP spid="373765" grpId="0" autoUpdateAnimBg="0"/>
      <p:bldP spid="373766" grpId="0" autoUpdateAnimBg="0"/>
      <p:bldP spid="373773" grpId="0" animBg="1"/>
      <p:bldP spid="373774" grpId="0" animBg="1"/>
      <p:bldP spid="373775" grpId="0"/>
      <p:bldP spid="37377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440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E6A9CD-5E81-4ACF-8614-B7C8BA0F4AD1}" type="slidenum">
              <a:rPr lang="en-GB" smtClean="0"/>
              <a:pPr/>
              <a:t>79</a:t>
            </a:fld>
            <a:endParaRPr lang="en-GB" sz="1400" smtClean="0"/>
          </a:p>
        </p:txBody>
      </p:sp>
      <p:sp>
        <p:nvSpPr>
          <p:cNvPr id="44040" name="Text Box 11"/>
          <p:cNvSpPr txBox="1">
            <a:spLocks noChangeArrowheads="1"/>
          </p:cNvSpPr>
          <p:nvPr/>
        </p:nvSpPr>
        <p:spPr bwMode="auto">
          <a:xfrm>
            <a:off x="1555750" y="3387725"/>
            <a:ext cx="2755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MR</a:t>
            </a:r>
            <a:r>
              <a:rPr lang="en-GB" sz="2000" baseline="-25000"/>
              <a:t>1</a:t>
            </a:r>
            <a:r>
              <a:rPr lang="en-GB" sz="2000"/>
              <a:t> MR</a:t>
            </a:r>
            <a:r>
              <a:rPr lang="en-GB" sz="2000" baseline="-25000"/>
              <a:t>2</a:t>
            </a:r>
            <a:r>
              <a:rPr lang="en-GB" sz="2000"/>
              <a:t>  Q</a:t>
            </a:r>
            <a:r>
              <a:rPr lang="en-GB" sz="2000" baseline="-25000"/>
              <a:t>3</a:t>
            </a:r>
            <a:r>
              <a:rPr lang="en-GB" sz="2000"/>
              <a:t>Q</a:t>
            </a:r>
            <a:r>
              <a:rPr lang="en-GB" sz="2000" baseline="-25000"/>
              <a:t>2 </a:t>
            </a:r>
            <a:r>
              <a:rPr lang="en-GB" sz="2000"/>
              <a:t>Q</a:t>
            </a:r>
            <a:r>
              <a:rPr lang="en-GB" sz="2000" baseline="-25000"/>
              <a:t>1</a:t>
            </a:r>
            <a:r>
              <a:rPr lang="en-GB" sz="2000"/>
              <a:t>Q</a:t>
            </a:r>
            <a:r>
              <a:rPr lang="en-GB" sz="2000" baseline="-25000"/>
              <a:t>0</a:t>
            </a:r>
          </a:p>
        </p:txBody>
      </p:sp>
      <p:grpSp>
        <p:nvGrpSpPr>
          <p:cNvPr id="44041" name="Group 12"/>
          <p:cNvGrpSpPr>
            <a:grpSpLocks/>
          </p:cNvGrpSpPr>
          <p:nvPr/>
        </p:nvGrpSpPr>
        <p:grpSpPr bwMode="auto">
          <a:xfrm>
            <a:off x="314325" y="2278063"/>
            <a:ext cx="573088" cy="282575"/>
            <a:chOff x="816" y="3312"/>
            <a:chExt cx="1392" cy="384"/>
          </a:xfrm>
        </p:grpSpPr>
        <p:grpSp>
          <p:nvGrpSpPr>
            <p:cNvPr id="44111" name="Group 13"/>
            <p:cNvGrpSpPr>
              <a:grpSpLocks/>
            </p:cNvGrpSpPr>
            <p:nvPr/>
          </p:nvGrpSpPr>
          <p:grpSpPr bwMode="auto">
            <a:xfrm>
              <a:off x="816" y="3312"/>
              <a:ext cx="1152" cy="384"/>
              <a:chOff x="816" y="3312"/>
              <a:chExt cx="1152" cy="384"/>
            </a:xfrm>
          </p:grpSpPr>
          <p:sp>
            <p:nvSpPr>
              <p:cNvPr id="44114" name="Line 14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115" name="Line 15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116" name="Line 16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117" name="Line 17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118" name="Line 18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119" name="Line 19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120" name="Line 20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4112" name="Line 21"/>
            <p:cNvSpPr>
              <a:spLocks noChangeShapeType="1"/>
            </p:cNvSpPr>
            <p:nvPr/>
          </p:nvSpPr>
          <p:spPr bwMode="auto">
            <a:xfrm>
              <a:off x="1968" y="331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113" name="Line 22"/>
            <p:cNvSpPr>
              <a:spLocks noChangeShapeType="1"/>
            </p:cNvSpPr>
            <p:nvPr/>
          </p:nvSpPr>
          <p:spPr bwMode="auto">
            <a:xfrm>
              <a:off x="1968" y="369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4042" name="Text Box 27"/>
          <p:cNvSpPr txBox="1">
            <a:spLocks noChangeArrowheads="1"/>
          </p:cNvSpPr>
          <p:nvPr/>
        </p:nvSpPr>
        <p:spPr bwMode="auto">
          <a:xfrm>
            <a:off x="5718175" y="3419475"/>
            <a:ext cx="2720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MR</a:t>
            </a:r>
            <a:r>
              <a:rPr lang="en-GB" sz="2000" baseline="-25000"/>
              <a:t>1</a:t>
            </a:r>
            <a:r>
              <a:rPr lang="en-GB" sz="2000"/>
              <a:t> MR</a:t>
            </a:r>
            <a:r>
              <a:rPr lang="en-GB" sz="2000" baseline="-25000"/>
              <a:t>2</a:t>
            </a:r>
            <a:r>
              <a:rPr lang="en-GB" sz="2000"/>
              <a:t>    Q</a:t>
            </a:r>
            <a:r>
              <a:rPr lang="en-GB" sz="2000" baseline="-25000"/>
              <a:t>3</a:t>
            </a:r>
            <a:r>
              <a:rPr lang="en-GB" sz="2000"/>
              <a:t> Q</a:t>
            </a:r>
            <a:r>
              <a:rPr lang="en-GB" sz="2000" baseline="-25000"/>
              <a:t>2</a:t>
            </a:r>
            <a:r>
              <a:rPr lang="en-GB" sz="2000"/>
              <a:t> Q</a:t>
            </a:r>
            <a:r>
              <a:rPr lang="en-GB" sz="2000" baseline="-25000"/>
              <a:t>1</a:t>
            </a:r>
            <a:r>
              <a:rPr lang="en-GB" sz="2000"/>
              <a:t>Q</a:t>
            </a:r>
            <a:r>
              <a:rPr lang="en-GB" sz="2000" baseline="-25000"/>
              <a:t>0</a:t>
            </a:r>
          </a:p>
        </p:txBody>
      </p:sp>
      <p:sp>
        <p:nvSpPr>
          <p:cNvPr id="372769" name="Text Box 33"/>
          <p:cNvSpPr txBox="1">
            <a:spLocks noChangeArrowheads="1"/>
          </p:cNvSpPr>
          <p:nvPr/>
        </p:nvSpPr>
        <p:spPr bwMode="auto">
          <a:xfrm>
            <a:off x="7926388" y="3135313"/>
            <a:ext cx="288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400">
                <a:solidFill>
                  <a:srgbClr val="CC3300"/>
                </a:solidFill>
                <a:sym typeface="Webdings" pitchFamily="18" charset="2"/>
              </a:rPr>
              <a:t></a:t>
            </a:r>
            <a:endParaRPr lang="en-GB" sz="2400">
              <a:solidFill>
                <a:srgbClr val="CC3300"/>
              </a:solidFill>
            </a:endParaRPr>
          </a:p>
        </p:txBody>
      </p:sp>
      <p:sp>
        <p:nvSpPr>
          <p:cNvPr id="372770" name="Text Box 34"/>
          <p:cNvSpPr txBox="1">
            <a:spLocks noChangeArrowheads="1"/>
          </p:cNvSpPr>
          <p:nvPr/>
        </p:nvSpPr>
        <p:spPr bwMode="auto">
          <a:xfrm>
            <a:off x="5507038" y="264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>
                <a:solidFill>
                  <a:srgbClr val="CC3300"/>
                </a:solidFill>
                <a:sym typeface="Webdings" pitchFamily="18" charset="2"/>
              </a:rPr>
              <a:t></a:t>
            </a:r>
            <a:endParaRPr lang="en-GB" sz="2400">
              <a:solidFill>
                <a:srgbClr val="CC3300"/>
              </a:solidFill>
            </a:endParaRPr>
          </a:p>
        </p:txBody>
      </p:sp>
      <p:sp>
        <p:nvSpPr>
          <p:cNvPr id="44045" name="AutoShape 36"/>
          <p:cNvSpPr>
            <a:spLocks noChangeArrowheads="1"/>
          </p:cNvSpPr>
          <p:nvPr/>
        </p:nvSpPr>
        <p:spPr bwMode="auto">
          <a:xfrm rot="5523944">
            <a:off x="1774031" y="2288382"/>
            <a:ext cx="212725" cy="2079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AutoShape 37"/>
          <p:cNvSpPr>
            <a:spLocks noChangeArrowheads="1"/>
          </p:cNvSpPr>
          <p:nvPr/>
        </p:nvSpPr>
        <p:spPr bwMode="auto">
          <a:xfrm rot="5523944">
            <a:off x="1774031" y="2767807"/>
            <a:ext cx="212725" cy="2079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Oval 38"/>
          <p:cNvSpPr>
            <a:spLocks noChangeArrowheads="1"/>
          </p:cNvSpPr>
          <p:nvPr/>
        </p:nvSpPr>
        <p:spPr bwMode="auto">
          <a:xfrm>
            <a:off x="1673225" y="2339975"/>
            <a:ext cx="103188" cy="106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Oval 39"/>
          <p:cNvSpPr>
            <a:spLocks noChangeArrowheads="1"/>
          </p:cNvSpPr>
          <p:nvPr/>
        </p:nvSpPr>
        <p:spPr bwMode="auto">
          <a:xfrm>
            <a:off x="1673225" y="2817813"/>
            <a:ext cx="103188" cy="106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40"/>
          <p:cNvSpPr>
            <a:spLocks noChangeShapeType="1"/>
          </p:cNvSpPr>
          <p:nvPr/>
        </p:nvSpPr>
        <p:spPr bwMode="auto">
          <a:xfrm flipH="1">
            <a:off x="1412875" y="2871788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050" name="Rectangle 41"/>
          <p:cNvSpPr>
            <a:spLocks noChangeArrowheads="1"/>
          </p:cNvSpPr>
          <p:nvPr/>
        </p:nvSpPr>
        <p:spPr bwMode="auto">
          <a:xfrm>
            <a:off x="1776413" y="2179638"/>
            <a:ext cx="2182812" cy="9572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3600"/>
              <a:t>74LS293</a:t>
            </a:r>
          </a:p>
        </p:txBody>
      </p:sp>
      <p:sp>
        <p:nvSpPr>
          <p:cNvPr id="44051" name="Line 42"/>
          <p:cNvSpPr>
            <a:spLocks noChangeShapeType="1"/>
          </p:cNvSpPr>
          <p:nvPr/>
        </p:nvSpPr>
        <p:spPr bwMode="auto">
          <a:xfrm flipV="1">
            <a:off x="1984375" y="3136900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52" name="Line 43"/>
          <p:cNvSpPr>
            <a:spLocks noChangeShapeType="1"/>
          </p:cNvSpPr>
          <p:nvPr/>
        </p:nvSpPr>
        <p:spPr bwMode="auto">
          <a:xfrm flipV="1">
            <a:off x="2295525" y="3136900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53" name="Line 44"/>
          <p:cNvSpPr>
            <a:spLocks noChangeShapeType="1"/>
          </p:cNvSpPr>
          <p:nvPr/>
        </p:nvSpPr>
        <p:spPr bwMode="auto">
          <a:xfrm>
            <a:off x="2922588" y="313690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54" name="Line 45"/>
          <p:cNvSpPr>
            <a:spLocks noChangeShapeType="1"/>
          </p:cNvSpPr>
          <p:nvPr/>
        </p:nvSpPr>
        <p:spPr bwMode="auto">
          <a:xfrm>
            <a:off x="3217863" y="313690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55" name="Line 46"/>
          <p:cNvSpPr>
            <a:spLocks noChangeShapeType="1"/>
          </p:cNvSpPr>
          <p:nvPr/>
        </p:nvSpPr>
        <p:spPr bwMode="auto">
          <a:xfrm>
            <a:off x="3476625" y="313690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56" name="Line 47"/>
          <p:cNvSpPr>
            <a:spLocks noChangeShapeType="1"/>
          </p:cNvSpPr>
          <p:nvPr/>
        </p:nvSpPr>
        <p:spPr bwMode="auto">
          <a:xfrm flipH="1">
            <a:off x="1360488" y="2392363"/>
            <a:ext cx="312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057" name="Line 48"/>
          <p:cNvSpPr>
            <a:spLocks noChangeShapeType="1"/>
          </p:cNvSpPr>
          <p:nvPr/>
        </p:nvSpPr>
        <p:spPr bwMode="auto">
          <a:xfrm flipV="1">
            <a:off x="3736975" y="3133725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44034" name="Object 49"/>
          <p:cNvGraphicFramePr>
            <a:graphicFrameLocks noChangeAspect="1"/>
          </p:cNvGraphicFramePr>
          <p:nvPr/>
        </p:nvGraphicFramePr>
        <p:xfrm>
          <a:off x="949325" y="2205038"/>
          <a:ext cx="4159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Equation" r:id="rId3" imgW="279360" imgH="215640" progId="Equation.3">
                  <p:embed/>
                </p:oleObj>
              </mc:Choice>
              <mc:Fallback>
                <p:oleObj name="Equation" r:id="rId3" imgW="279360" imgH="2156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205038"/>
                        <a:ext cx="4159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50"/>
          <p:cNvGraphicFramePr>
            <a:graphicFrameLocks noChangeAspect="1"/>
          </p:cNvGraphicFramePr>
          <p:nvPr/>
        </p:nvGraphicFramePr>
        <p:xfrm>
          <a:off x="969963" y="2717800"/>
          <a:ext cx="4159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Equation" r:id="rId5" imgW="279360" imgH="215640" progId="Equation.3">
                  <p:embed/>
                </p:oleObj>
              </mc:Choice>
              <mc:Fallback>
                <p:oleObj name="Equation" r:id="rId5" imgW="279360" imgH="2156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717800"/>
                        <a:ext cx="4159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8" name="Line 52"/>
          <p:cNvSpPr>
            <a:spLocks noChangeShapeType="1"/>
          </p:cNvSpPr>
          <p:nvPr/>
        </p:nvSpPr>
        <p:spPr bwMode="auto">
          <a:xfrm flipH="1">
            <a:off x="5703888" y="2406650"/>
            <a:ext cx="312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059" name="Rectangle 53"/>
          <p:cNvSpPr>
            <a:spLocks noChangeArrowheads="1"/>
          </p:cNvSpPr>
          <p:nvPr/>
        </p:nvSpPr>
        <p:spPr bwMode="auto">
          <a:xfrm>
            <a:off x="6119813" y="2179638"/>
            <a:ext cx="2182812" cy="9572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3600"/>
              <a:t>74LS293</a:t>
            </a:r>
          </a:p>
        </p:txBody>
      </p:sp>
      <p:sp>
        <p:nvSpPr>
          <p:cNvPr id="44060" name="Line 54"/>
          <p:cNvSpPr>
            <a:spLocks noChangeShapeType="1"/>
          </p:cNvSpPr>
          <p:nvPr/>
        </p:nvSpPr>
        <p:spPr bwMode="auto">
          <a:xfrm flipV="1">
            <a:off x="6327775" y="3136900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61" name="Line 55"/>
          <p:cNvSpPr>
            <a:spLocks noChangeShapeType="1"/>
          </p:cNvSpPr>
          <p:nvPr/>
        </p:nvSpPr>
        <p:spPr bwMode="auto">
          <a:xfrm flipV="1">
            <a:off x="6638925" y="3136900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62" name="Line 56"/>
          <p:cNvSpPr>
            <a:spLocks noChangeShapeType="1"/>
          </p:cNvSpPr>
          <p:nvPr/>
        </p:nvSpPr>
        <p:spPr bwMode="auto">
          <a:xfrm>
            <a:off x="7239000" y="313690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63" name="Line 57"/>
          <p:cNvSpPr>
            <a:spLocks noChangeShapeType="1"/>
          </p:cNvSpPr>
          <p:nvPr/>
        </p:nvSpPr>
        <p:spPr bwMode="auto">
          <a:xfrm>
            <a:off x="7575550" y="313690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64" name="Line 58"/>
          <p:cNvSpPr>
            <a:spLocks noChangeShapeType="1"/>
          </p:cNvSpPr>
          <p:nvPr/>
        </p:nvSpPr>
        <p:spPr bwMode="auto">
          <a:xfrm>
            <a:off x="7834313" y="313690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65" name="AutoShape 59"/>
          <p:cNvSpPr>
            <a:spLocks noChangeArrowheads="1"/>
          </p:cNvSpPr>
          <p:nvPr/>
        </p:nvSpPr>
        <p:spPr bwMode="auto">
          <a:xfrm rot="5523944">
            <a:off x="6117431" y="2288382"/>
            <a:ext cx="212725" cy="2079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AutoShape 60"/>
          <p:cNvSpPr>
            <a:spLocks noChangeArrowheads="1"/>
          </p:cNvSpPr>
          <p:nvPr/>
        </p:nvSpPr>
        <p:spPr bwMode="auto">
          <a:xfrm rot="5523944">
            <a:off x="6117431" y="2767807"/>
            <a:ext cx="212725" cy="2079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Oval 61"/>
          <p:cNvSpPr>
            <a:spLocks noChangeArrowheads="1"/>
          </p:cNvSpPr>
          <p:nvPr/>
        </p:nvSpPr>
        <p:spPr bwMode="auto">
          <a:xfrm>
            <a:off x="6016625" y="2339975"/>
            <a:ext cx="103188" cy="106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Oval 62"/>
          <p:cNvSpPr>
            <a:spLocks noChangeArrowheads="1"/>
          </p:cNvSpPr>
          <p:nvPr/>
        </p:nvSpPr>
        <p:spPr bwMode="auto">
          <a:xfrm>
            <a:off x="6016625" y="2817813"/>
            <a:ext cx="103188" cy="106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9" name="Line 63"/>
          <p:cNvSpPr>
            <a:spLocks noChangeShapeType="1"/>
          </p:cNvSpPr>
          <p:nvPr/>
        </p:nvSpPr>
        <p:spPr bwMode="auto">
          <a:xfrm flipH="1">
            <a:off x="5756275" y="2871788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070" name="Line 64"/>
          <p:cNvSpPr>
            <a:spLocks noChangeShapeType="1"/>
          </p:cNvSpPr>
          <p:nvPr/>
        </p:nvSpPr>
        <p:spPr bwMode="auto">
          <a:xfrm flipV="1">
            <a:off x="8080375" y="31337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44036" name="Object 65"/>
          <p:cNvGraphicFramePr>
            <a:graphicFrameLocks noChangeAspect="1"/>
          </p:cNvGraphicFramePr>
          <p:nvPr/>
        </p:nvGraphicFramePr>
        <p:xfrm>
          <a:off x="5435600" y="1998663"/>
          <a:ext cx="4159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Equation" r:id="rId7" imgW="279360" imgH="215640" progId="Equation.3">
                  <p:embed/>
                </p:oleObj>
              </mc:Choice>
              <mc:Fallback>
                <p:oleObj name="Equation" r:id="rId7" imgW="279360" imgH="21564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998663"/>
                        <a:ext cx="4159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66"/>
          <p:cNvGraphicFramePr>
            <a:graphicFrameLocks noChangeAspect="1"/>
          </p:cNvGraphicFramePr>
          <p:nvPr/>
        </p:nvGraphicFramePr>
        <p:xfrm>
          <a:off x="5219700" y="2717800"/>
          <a:ext cx="4159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8" imgW="279360" imgH="215640" progId="Equation.3">
                  <p:embed/>
                </p:oleObj>
              </mc:Choice>
              <mc:Fallback>
                <p:oleObj name="Equation" r:id="rId8" imgW="279360" imgH="21564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717800"/>
                        <a:ext cx="4159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2917825" y="2405063"/>
            <a:ext cx="2784475" cy="1765300"/>
            <a:chOff x="1838" y="1515"/>
            <a:chExt cx="1754" cy="1112"/>
          </a:xfrm>
        </p:grpSpPr>
        <p:sp>
          <p:nvSpPr>
            <p:cNvPr id="44107" name="Line 8"/>
            <p:cNvSpPr>
              <a:spLocks noChangeShapeType="1"/>
            </p:cNvSpPr>
            <p:nvPr/>
          </p:nvSpPr>
          <p:spPr bwMode="auto">
            <a:xfrm>
              <a:off x="1838" y="2194"/>
              <a:ext cx="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108" name="Line 68"/>
            <p:cNvSpPr>
              <a:spLocks noChangeShapeType="1"/>
            </p:cNvSpPr>
            <p:nvPr/>
          </p:nvSpPr>
          <p:spPr bwMode="auto">
            <a:xfrm flipH="1">
              <a:off x="3161" y="1515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109" name="Line 69"/>
            <p:cNvSpPr>
              <a:spLocks noChangeShapeType="1"/>
            </p:cNvSpPr>
            <p:nvPr/>
          </p:nvSpPr>
          <p:spPr bwMode="auto">
            <a:xfrm>
              <a:off x="3170" y="1522"/>
              <a:ext cx="0" cy="10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110" name="Line 70"/>
            <p:cNvSpPr>
              <a:spLocks noChangeShapeType="1"/>
            </p:cNvSpPr>
            <p:nvPr/>
          </p:nvSpPr>
          <p:spPr bwMode="auto">
            <a:xfrm>
              <a:off x="1840" y="2620"/>
              <a:ext cx="13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4072" name="Text Box 72"/>
          <p:cNvSpPr txBox="1">
            <a:spLocks noChangeArrowheads="1"/>
          </p:cNvSpPr>
          <p:nvPr/>
        </p:nvSpPr>
        <p:spPr bwMode="auto">
          <a:xfrm>
            <a:off x="625475" y="420688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sp>
        <p:nvSpPr>
          <p:cNvPr id="44073" name="Rectangle 82"/>
          <p:cNvSpPr>
            <a:spLocks noGrp="1" noChangeArrowheads="1"/>
          </p:cNvSpPr>
          <p:nvPr>
            <p:ph type="title"/>
          </p:nvPr>
        </p:nvSpPr>
        <p:spPr>
          <a:xfrm>
            <a:off x="1757363" y="793750"/>
            <a:ext cx="6132512" cy="619125"/>
          </a:xfrm>
          <a:noFill/>
        </p:spPr>
        <p:txBody>
          <a:bodyPr/>
          <a:lstStyle/>
          <a:p>
            <a:pPr algn="ctr" eaLnBrk="1" hangingPunct="1"/>
            <a:r>
              <a:rPr lang="en-GB" sz="2400" smtClean="0"/>
              <a:t>Construct a MOD-60 counter using 74LS293</a:t>
            </a:r>
            <a:endParaRPr lang="en-US" sz="2400" smtClean="0"/>
          </a:p>
        </p:txBody>
      </p:sp>
      <p:sp>
        <p:nvSpPr>
          <p:cNvPr id="372824" name="Text Box 88"/>
          <p:cNvSpPr txBox="1">
            <a:spLocks noChangeArrowheads="1"/>
          </p:cNvSpPr>
          <p:nvPr/>
        </p:nvSpPr>
        <p:spPr bwMode="auto">
          <a:xfrm>
            <a:off x="1228725" y="26193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>
                <a:solidFill>
                  <a:srgbClr val="CC3300"/>
                </a:solidFill>
                <a:sym typeface="Webdings" pitchFamily="18" charset="2"/>
              </a:rPr>
              <a:t></a:t>
            </a:r>
            <a:endParaRPr lang="en-GB" sz="2400">
              <a:solidFill>
                <a:srgbClr val="CC3300"/>
              </a:solidFill>
            </a:endParaRPr>
          </a:p>
        </p:txBody>
      </p:sp>
      <p:sp>
        <p:nvSpPr>
          <p:cNvPr id="372825" name="Text Box 89"/>
          <p:cNvSpPr txBox="1">
            <a:spLocks noChangeArrowheads="1"/>
          </p:cNvSpPr>
          <p:nvPr/>
        </p:nvSpPr>
        <p:spPr bwMode="auto">
          <a:xfrm>
            <a:off x="3508375" y="3086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>
                <a:solidFill>
                  <a:srgbClr val="CC3300"/>
                </a:solidFill>
                <a:sym typeface="Webdings" pitchFamily="18" charset="2"/>
              </a:rPr>
              <a:t></a:t>
            </a:r>
            <a:endParaRPr lang="en-GB" sz="2400">
              <a:solidFill>
                <a:srgbClr val="CC3300"/>
              </a:solidFill>
            </a:endParaRPr>
          </a:p>
        </p:txBody>
      </p:sp>
      <p:sp>
        <p:nvSpPr>
          <p:cNvPr id="372829" name="AutoShape 93"/>
          <p:cNvSpPr>
            <a:spLocks noChangeArrowheads="1"/>
          </p:cNvSpPr>
          <p:nvPr/>
        </p:nvSpPr>
        <p:spPr bwMode="auto">
          <a:xfrm rot="-10788726">
            <a:off x="4543425" y="4576763"/>
            <a:ext cx="749300" cy="835025"/>
          </a:xfrm>
          <a:prstGeom prst="flowChartDelay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14"/>
          <p:cNvGrpSpPr>
            <a:grpSpLocks/>
          </p:cNvGrpSpPr>
          <p:nvPr/>
        </p:nvGrpSpPr>
        <p:grpSpPr bwMode="auto">
          <a:xfrm>
            <a:off x="5286375" y="3481388"/>
            <a:ext cx="1958975" cy="1243012"/>
            <a:chOff x="3330" y="2193"/>
            <a:chExt cx="1234" cy="783"/>
          </a:xfrm>
        </p:grpSpPr>
        <p:sp>
          <p:nvSpPr>
            <p:cNvPr id="44105" name="Line 24"/>
            <p:cNvSpPr>
              <a:spLocks noChangeShapeType="1"/>
            </p:cNvSpPr>
            <p:nvPr/>
          </p:nvSpPr>
          <p:spPr bwMode="auto">
            <a:xfrm>
              <a:off x="4560" y="2193"/>
              <a:ext cx="0" cy="7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106" name="Line 95"/>
            <p:cNvSpPr>
              <a:spLocks noChangeShapeType="1"/>
            </p:cNvSpPr>
            <p:nvPr/>
          </p:nvSpPr>
          <p:spPr bwMode="auto">
            <a:xfrm flipH="1">
              <a:off x="3330" y="2976"/>
              <a:ext cx="1234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115"/>
          <p:cNvGrpSpPr>
            <a:grpSpLocks/>
          </p:cNvGrpSpPr>
          <p:nvPr/>
        </p:nvGrpSpPr>
        <p:grpSpPr bwMode="auto">
          <a:xfrm>
            <a:off x="5289550" y="3438525"/>
            <a:ext cx="2284413" cy="1473200"/>
            <a:chOff x="3332" y="2166"/>
            <a:chExt cx="1439" cy="928"/>
          </a:xfrm>
        </p:grpSpPr>
        <p:sp>
          <p:nvSpPr>
            <p:cNvPr id="44103" name="Line 31"/>
            <p:cNvSpPr>
              <a:spLocks noChangeShapeType="1"/>
            </p:cNvSpPr>
            <p:nvPr/>
          </p:nvSpPr>
          <p:spPr bwMode="auto">
            <a:xfrm>
              <a:off x="4771" y="2166"/>
              <a:ext cx="0" cy="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104" name="Line 96"/>
            <p:cNvSpPr>
              <a:spLocks noChangeShapeType="1"/>
            </p:cNvSpPr>
            <p:nvPr/>
          </p:nvSpPr>
          <p:spPr bwMode="auto">
            <a:xfrm flipH="1">
              <a:off x="3332" y="3094"/>
              <a:ext cx="142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116"/>
          <p:cNvGrpSpPr>
            <a:grpSpLocks/>
          </p:cNvGrpSpPr>
          <p:nvPr/>
        </p:nvGrpSpPr>
        <p:grpSpPr bwMode="auto">
          <a:xfrm>
            <a:off x="5292725" y="3498850"/>
            <a:ext cx="2532063" cy="1603375"/>
            <a:chOff x="3334" y="2204"/>
            <a:chExt cx="1595" cy="1010"/>
          </a:xfrm>
        </p:grpSpPr>
        <p:sp>
          <p:nvSpPr>
            <p:cNvPr id="44101" name="Line 99"/>
            <p:cNvSpPr>
              <a:spLocks noChangeShapeType="1"/>
            </p:cNvSpPr>
            <p:nvPr/>
          </p:nvSpPr>
          <p:spPr bwMode="auto">
            <a:xfrm>
              <a:off x="4929" y="2204"/>
              <a:ext cx="0" cy="10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102" name="Line 100"/>
            <p:cNvSpPr>
              <a:spLocks noChangeShapeType="1"/>
            </p:cNvSpPr>
            <p:nvPr/>
          </p:nvSpPr>
          <p:spPr bwMode="auto">
            <a:xfrm flipH="1">
              <a:off x="3334" y="3214"/>
              <a:ext cx="1593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119"/>
          <p:cNvGrpSpPr>
            <a:grpSpLocks/>
          </p:cNvGrpSpPr>
          <p:nvPr/>
        </p:nvGrpSpPr>
        <p:grpSpPr bwMode="auto">
          <a:xfrm>
            <a:off x="3729038" y="4446588"/>
            <a:ext cx="804862" cy="530225"/>
            <a:chOff x="2349" y="2801"/>
            <a:chExt cx="507" cy="334"/>
          </a:xfrm>
        </p:grpSpPr>
        <p:sp>
          <p:nvSpPr>
            <p:cNvPr id="44098" name="Line 101"/>
            <p:cNvSpPr>
              <a:spLocks noChangeShapeType="1"/>
            </p:cNvSpPr>
            <p:nvPr/>
          </p:nvSpPr>
          <p:spPr bwMode="auto">
            <a:xfrm rot="5400000">
              <a:off x="2625" y="2903"/>
              <a:ext cx="0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99" name="Line 104"/>
            <p:cNvSpPr>
              <a:spLocks noChangeShapeType="1"/>
            </p:cNvSpPr>
            <p:nvPr/>
          </p:nvSpPr>
          <p:spPr bwMode="auto">
            <a:xfrm rot="10800000">
              <a:off x="2388" y="2850"/>
              <a:ext cx="0" cy="281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100" name="Oval 105"/>
            <p:cNvSpPr>
              <a:spLocks noChangeArrowheads="1"/>
            </p:cNvSpPr>
            <p:nvPr/>
          </p:nvSpPr>
          <p:spPr bwMode="auto">
            <a:xfrm>
              <a:off x="2349" y="2801"/>
              <a:ext cx="73" cy="7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2863850" y="4087813"/>
            <a:ext cx="2878138" cy="1514475"/>
            <a:chOff x="1804" y="2575"/>
            <a:chExt cx="1813" cy="954"/>
          </a:xfrm>
        </p:grpSpPr>
        <p:sp>
          <p:nvSpPr>
            <p:cNvPr id="44093" name="Line 97"/>
            <p:cNvSpPr>
              <a:spLocks noChangeShapeType="1"/>
            </p:cNvSpPr>
            <p:nvPr/>
          </p:nvSpPr>
          <p:spPr bwMode="auto">
            <a:xfrm>
              <a:off x="1845" y="2581"/>
              <a:ext cx="0" cy="94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94" name="Line 98"/>
            <p:cNvSpPr>
              <a:spLocks noChangeShapeType="1"/>
            </p:cNvSpPr>
            <p:nvPr/>
          </p:nvSpPr>
          <p:spPr bwMode="auto">
            <a:xfrm>
              <a:off x="1842" y="3521"/>
              <a:ext cx="1765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95" name="Line 102"/>
            <p:cNvSpPr>
              <a:spLocks noChangeShapeType="1"/>
            </p:cNvSpPr>
            <p:nvPr/>
          </p:nvSpPr>
          <p:spPr bwMode="auto">
            <a:xfrm>
              <a:off x="3613" y="3327"/>
              <a:ext cx="0" cy="18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96" name="Line 103"/>
            <p:cNvSpPr>
              <a:spLocks noChangeShapeType="1"/>
            </p:cNvSpPr>
            <p:nvPr/>
          </p:nvSpPr>
          <p:spPr bwMode="auto">
            <a:xfrm rot="5400000">
              <a:off x="3477" y="3189"/>
              <a:ext cx="0" cy="28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97" name="Oval 106"/>
            <p:cNvSpPr>
              <a:spLocks noChangeArrowheads="1"/>
            </p:cNvSpPr>
            <p:nvPr/>
          </p:nvSpPr>
          <p:spPr bwMode="auto">
            <a:xfrm>
              <a:off x="1804" y="2575"/>
              <a:ext cx="73" cy="7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23"/>
          <p:cNvGrpSpPr>
            <a:grpSpLocks/>
          </p:cNvGrpSpPr>
          <p:nvPr/>
        </p:nvGrpSpPr>
        <p:grpSpPr bwMode="auto">
          <a:xfrm>
            <a:off x="1978025" y="3514725"/>
            <a:ext cx="4672013" cy="1054100"/>
            <a:chOff x="1246" y="2214"/>
            <a:chExt cx="2943" cy="664"/>
          </a:xfrm>
        </p:grpSpPr>
        <p:sp>
          <p:nvSpPr>
            <p:cNvPr id="44085" name="Line 5"/>
            <p:cNvSpPr>
              <a:spLocks noChangeShapeType="1"/>
            </p:cNvSpPr>
            <p:nvPr/>
          </p:nvSpPr>
          <p:spPr bwMode="auto">
            <a:xfrm flipH="1">
              <a:off x="1246" y="2838"/>
              <a:ext cx="1143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86" name="Line 6"/>
            <p:cNvSpPr>
              <a:spLocks noChangeShapeType="1"/>
            </p:cNvSpPr>
            <p:nvPr/>
          </p:nvSpPr>
          <p:spPr bwMode="auto">
            <a:xfrm flipV="1">
              <a:off x="1246" y="221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87" name="Line 9"/>
            <p:cNvSpPr>
              <a:spLocks noChangeShapeType="1"/>
            </p:cNvSpPr>
            <p:nvPr/>
          </p:nvSpPr>
          <p:spPr bwMode="auto">
            <a:xfrm>
              <a:off x="1445" y="2233"/>
              <a:ext cx="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88" name="Line 25"/>
            <p:cNvSpPr>
              <a:spLocks noChangeShapeType="1"/>
            </p:cNvSpPr>
            <p:nvPr/>
          </p:nvSpPr>
          <p:spPr bwMode="auto">
            <a:xfrm>
              <a:off x="4187" y="221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89" name="Line 26"/>
            <p:cNvSpPr>
              <a:spLocks noChangeShapeType="1"/>
            </p:cNvSpPr>
            <p:nvPr/>
          </p:nvSpPr>
          <p:spPr bwMode="auto">
            <a:xfrm>
              <a:off x="2375" y="2838"/>
              <a:ext cx="1814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90" name="Line 30"/>
            <p:cNvSpPr>
              <a:spLocks noChangeShapeType="1"/>
            </p:cNvSpPr>
            <p:nvPr/>
          </p:nvSpPr>
          <p:spPr bwMode="auto">
            <a:xfrm flipV="1">
              <a:off x="3986" y="2214"/>
              <a:ext cx="0" cy="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91" name="Oval 107"/>
            <p:cNvSpPr>
              <a:spLocks noChangeArrowheads="1"/>
            </p:cNvSpPr>
            <p:nvPr/>
          </p:nvSpPr>
          <p:spPr bwMode="auto">
            <a:xfrm>
              <a:off x="1404" y="2805"/>
              <a:ext cx="73" cy="7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2" name="Oval 109"/>
            <p:cNvSpPr>
              <a:spLocks noChangeArrowheads="1"/>
            </p:cNvSpPr>
            <p:nvPr/>
          </p:nvSpPr>
          <p:spPr bwMode="auto">
            <a:xfrm>
              <a:off x="3931" y="2798"/>
              <a:ext cx="73" cy="73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2846" name="Text Box 110"/>
          <p:cNvSpPr txBox="1">
            <a:spLocks noChangeArrowheads="1"/>
          </p:cNvSpPr>
          <p:nvPr/>
        </p:nvSpPr>
        <p:spPr bwMode="auto">
          <a:xfrm>
            <a:off x="6999288" y="3744913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CC3300"/>
                </a:solidFill>
              </a:rPr>
              <a:t>Q</a:t>
            </a:r>
            <a:r>
              <a:rPr lang="en-GB" sz="2000" baseline="-25000">
                <a:solidFill>
                  <a:srgbClr val="CC3300"/>
                </a:solidFill>
              </a:rPr>
              <a:t>F </a:t>
            </a:r>
            <a:r>
              <a:rPr lang="en-GB" sz="2000">
                <a:solidFill>
                  <a:srgbClr val="CC3300"/>
                </a:solidFill>
              </a:rPr>
              <a:t>Q</a:t>
            </a:r>
            <a:r>
              <a:rPr lang="en-GB" sz="2000" baseline="-25000">
                <a:solidFill>
                  <a:srgbClr val="CC3300"/>
                </a:solidFill>
              </a:rPr>
              <a:t>E </a:t>
            </a:r>
            <a:r>
              <a:rPr lang="en-GB" sz="2000">
                <a:solidFill>
                  <a:srgbClr val="CC3300"/>
                </a:solidFill>
              </a:rPr>
              <a:t>Q</a:t>
            </a:r>
            <a:r>
              <a:rPr lang="en-GB" sz="2000" baseline="-25000">
                <a:solidFill>
                  <a:srgbClr val="CC3300"/>
                </a:solidFill>
              </a:rPr>
              <a:t>D</a:t>
            </a:r>
          </a:p>
        </p:txBody>
      </p:sp>
      <p:sp>
        <p:nvSpPr>
          <p:cNvPr id="372848" name="Text Box 112"/>
          <p:cNvSpPr txBox="1">
            <a:spLocks noChangeArrowheads="1"/>
          </p:cNvSpPr>
          <p:nvPr/>
        </p:nvSpPr>
        <p:spPr bwMode="auto">
          <a:xfrm>
            <a:off x="2690813" y="3648075"/>
            <a:ext cx="118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CC3300"/>
                </a:solidFill>
              </a:rPr>
              <a:t>Q</a:t>
            </a:r>
            <a:r>
              <a:rPr lang="en-GB" sz="2000" baseline="-25000">
                <a:solidFill>
                  <a:srgbClr val="CC3300"/>
                </a:solidFill>
              </a:rPr>
              <a:t>C</a:t>
            </a:r>
            <a:r>
              <a:rPr lang="en-GB" sz="2000">
                <a:solidFill>
                  <a:srgbClr val="CC3300"/>
                </a:solidFill>
              </a:rPr>
              <a:t>Q</a:t>
            </a:r>
            <a:r>
              <a:rPr lang="en-GB" sz="2000" baseline="-25000">
                <a:solidFill>
                  <a:srgbClr val="CC3300"/>
                </a:solidFill>
              </a:rPr>
              <a:t>B</a:t>
            </a:r>
            <a:r>
              <a:rPr lang="en-GB" sz="2000">
                <a:solidFill>
                  <a:srgbClr val="CC3300"/>
                </a:solidFill>
              </a:rPr>
              <a:t>Q</a:t>
            </a:r>
            <a:r>
              <a:rPr lang="en-GB" sz="2000" baseline="-25000">
                <a:solidFill>
                  <a:srgbClr val="CC33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7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69" grpId="0"/>
      <p:bldP spid="372770" grpId="0"/>
      <p:bldP spid="372824" grpId="0"/>
      <p:bldP spid="372825" grpId="0"/>
      <p:bldP spid="372829" grpId="0" animBg="1"/>
      <p:bldP spid="372846" grpId="0"/>
      <p:bldP spid="3728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13ECC-E694-4C1C-AD04-658D044926ED}" type="slidenum">
              <a:rPr lang="en-GB" smtClean="0"/>
              <a:pPr/>
              <a:t>8</a:t>
            </a:fld>
            <a:endParaRPr lang="en-GB" sz="1400" smtClean="0"/>
          </a:p>
        </p:txBody>
      </p:sp>
      <p:grpSp>
        <p:nvGrpSpPr>
          <p:cNvPr id="4101" name="Group 3"/>
          <p:cNvGrpSpPr>
            <a:grpSpLocks/>
          </p:cNvGrpSpPr>
          <p:nvPr/>
        </p:nvGrpSpPr>
        <p:grpSpPr bwMode="auto">
          <a:xfrm>
            <a:off x="6045200" y="1766888"/>
            <a:ext cx="1905000" cy="1447800"/>
            <a:chOff x="2144" y="1177"/>
            <a:chExt cx="1200" cy="912"/>
          </a:xfrm>
        </p:grpSpPr>
        <p:sp>
          <p:nvSpPr>
            <p:cNvPr id="4163" name="Rectangle 4"/>
            <p:cNvSpPr>
              <a:spLocks noChangeArrowheads="1"/>
            </p:cNvSpPr>
            <p:nvPr/>
          </p:nvSpPr>
          <p:spPr bwMode="auto">
            <a:xfrm>
              <a:off x="2336" y="1177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Oval 5"/>
            <p:cNvSpPr>
              <a:spLocks noChangeArrowheads="1"/>
            </p:cNvSpPr>
            <p:nvPr/>
          </p:nvSpPr>
          <p:spPr bwMode="auto">
            <a:xfrm>
              <a:off x="2960" y="1561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AutoShape 6"/>
            <p:cNvSpPr>
              <a:spLocks noChangeArrowheads="1"/>
            </p:cNvSpPr>
            <p:nvPr/>
          </p:nvSpPr>
          <p:spPr bwMode="auto">
            <a:xfrm rot="-5514269">
              <a:off x="2864" y="1561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Text Box 7"/>
            <p:cNvSpPr txBox="1">
              <a:spLocks noChangeArrowheads="1"/>
            </p:cNvSpPr>
            <p:nvPr/>
          </p:nvSpPr>
          <p:spPr bwMode="auto">
            <a:xfrm>
              <a:off x="2768" y="122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4167" name="Text Box 8"/>
            <p:cNvSpPr txBox="1">
              <a:spLocks noChangeArrowheads="1"/>
            </p:cNvSpPr>
            <p:nvPr/>
          </p:nvSpPr>
          <p:spPr bwMode="auto">
            <a:xfrm>
              <a:off x="2768" y="1753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4168" name="Text Box 9"/>
            <p:cNvSpPr txBox="1">
              <a:spLocks noChangeArrowheads="1"/>
            </p:cNvSpPr>
            <p:nvPr/>
          </p:nvSpPr>
          <p:spPr bwMode="auto">
            <a:xfrm>
              <a:off x="2336" y="122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4169" name="Line 10"/>
            <p:cNvSpPr>
              <a:spLocks noChangeShapeType="1"/>
            </p:cNvSpPr>
            <p:nvPr/>
          </p:nvSpPr>
          <p:spPr bwMode="auto">
            <a:xfrm flipH="1">
              <a:off x="2144" y="132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70" name="Line 11"/>
            <p:cNvSpPr>
              <a:spLocks noChangeShapeType="1"/>
            </p:cNvSpPr>
            <p:nvPr/>
          </p:nvSpPr>
          <p:spPr bwMode="auto">
            <a:xfrm>
              <a:off x="2960" y="132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71" name="Line 12"/>
            <p:cNvSpPr>
              <a:spLocks noChangeShapeType="1"/>
            </p:cNvSpPr>
            <p:nvPr/>
          </p:nvSpPr>
          <p:spPr bwMode="auto">
            <a:xfrm>
              <a:off x="2960" y="184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72" name="Line 13"/>
            <p:cNvSpPr>
              <a:spLocks noChangeShapeType="1"/>
            </p:cNvSpPr>
            <p:nvPr/>
          </p:nvSpPr>
          <p:spPr bwMode="auto">
            <a:xfrm>
              <a:off x="3056" y="160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73" name="Text Box 14"/>
            <p:cNvSpPr txBox="1">
              <a:spLocks noChangeArrowheads="1"/>
            </p:cNvSpPr>
            <p:nvPr/>
          </p:nvSpPr>
          <p:spPr bwMode="auto">
            <a:xfrm>
              <a:off x="2480" y="1513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4098" name="Object 15"/>
            <p:cNvGraphicFramePr>
              <a:graphicFrameLocks noChangeAspect="1"/>
            </p:cNvGraphicFramePr>
            <p:nvPr/>
          </p:nvGraphicFramePr>
          <p:xfrm>
            <a:off x="2390" y="1764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Equation" r:id="rId3" imgW="164880" imgH="203040" progId="Equation.3">
                    <p:embed/>
                  </p:oleObj>
                </mc:Choice>
                <mc:Fallback>
                  <p:oleObj name="Equation" r:id="rId3" imgW="16488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1764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2" name="Text Box 45"/>
          <p:cNvSpPr txBox="1">
            <a:spLocks noChangeArrowheads="1"/>
          </p:cNvSpPr>
          <p:nvPr/>
        </p:nvSpPr>
        <p:spPr bwMode="auto">
          <a:xfrm>
            <a:off x="1160463" y="900113"/>
            <a:ext cx="7169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D80000"/>
                </a:solidFill>
              </a:rPr>
              <a:t>J K F/F - - how does  it work as a counter?</a:t>
            </a:r>
          </a:p>
        </p:txBody>
      </p:sp>
      <p:grpSp>
        <p:nvGrpSpPr>
          <p:cNvPr id="4103" name="Group 47"/>
          <p:cNvGrpSpPr>
            <a:grpSpLocks/>
          </p:cNvGrpSpPr>
          <p:nvPr/>
        </p:nvGrpSpPr>
        <p:grpSpPr bwMode="auto">
          <a:xfrm>
            <a:off x="7580313" y="1566863"/>
            <a:ext cx="379412" cy="1695450"/>
            <a:chOff x="4775" y="987"/>
            <a:chExt cx="239" cy="1068"/>
          </a:xfrm>
        </p:grpSpPr>
        <p:sp>
          <p:nvSpPr>
            <p:cNvPr id="4161" name="Text Box 48"/>
            <p:cNvSpPr txBox="1">
              <a:spLocks noChangeArrowheads="1"/>
            </p:cNvSpPr>
            <p:nvPr/>
          </p:nvSpPr>
          <p:spPr bwMode="auto">
            <a:xfrm>
              <a:off x="4775" y="987"/>
              <a:ext cx="228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 b="1">
                  <a:solidFill>
                    <a:srgbClr val="D80000"/>
                  </a:solidFill>
                </a:rPr>
                <a:t>1</a:t>
              </a:r>
            </a:p>
          </p:txBody>
        </p:sp>
        <p:sp>
          <p:nvSpPr>
            <p:cNvPr id="4162" name="Text Box 49"/>
            <p:cNvSpPr txBox="1">
              <a:spLocks noChangeArrowheads="1"/>
            </p:cNvSpPr>
            <p:nvPr/>
          </p:nvSpPr>
          <p:spPr bwMode="auto">
            <a:xfrm>
              <a:off x="4786" y="1786"/>
              <a:ext cx="228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 b="1">
                  <a:solidFill>
                    <a:srgbClr val="D80000"/>
                  </a:solidFill>
                </a:rPr>
                <a:t>1</a:t>
              </a:r>
            </a:p>
          </p:txBody>
        </p:sp>
      </p:grpSp>
      <p:grpSp>
        <p:nvGrpSpPr>
          <p:cNvPr id="4" name="Group 163"/>
          <p:cNvGrpSpPr>
            <a:grpSpLocks/>
          </p:cNvGrpSpPr>
          <p:nvPr/>
        </p:nvGrpSpPr>
        <p:grpSpPr bwMode="auto">
          <a:xfrm>
            <a:off x="1536700" y="1644650"/>
            <a:ext cx="3352800" cy="712788"/>
            <a:chOff x="858" y="1292"/>
            <a:chExt cx="2112" cy="449"/>
          </a:xfrm>
        </p:grpSpPr>
        <p:sp>
          <p:nvSpPr>
            <p:cNvPr id="4136" name="Text Box 52"/>
            <p:cNvSpPr txBox="1">
              <a:spLocks noChangeArrowheads="1"/>
            </p:cNvSpPr>
            <p:nvPr/>
          </p:nvSpPr>
          <p:spPr bwMode="auto">
            <a:xfrm>
              <a:off x="858" y="1568"/>
              <a:ext cx="3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b="1">
                  <a:solidFill>
                    <a:srgbClr val="5E51C1"/>
                  </a:solidFill>
                </a:rPr>
                <a:t>CLK</a:t>
              </a:r>
              <a:endParaRPr lang="en-US"/>
            </a:p>
          </p:txBody>
        </p:sp>
        <p:sp>
          <p:nvSpPr>
            <p:cNvPr id="307253" name="Text Box 53"/>
            <p:cNvSpPr txBox="1">
              <a:spLocks noChangeArrowheads="1"/>
            </p:cNvSpPr>
            <p:nvPr/>
          </p:nvSpPr>
          <p:spPr bwMode="auto">
            <a:xfrm>
              <a:off x="1434" y="1292"/>
              <a:ext cx="15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12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1           2          3         4          5</a:t>
              </a:r>
              <a:endParaRPr lang="en-US" sz="1200"/>
            </a:p>
          </p:txBody>
        </p:sp>
        <p:sp>
          <p:nvSpPr>
            <p:cNvPr id="4138" name="Line 54"/>
            <p:cNvSpPr>
              <a:spLocks noChangeShapeType="1"/>
            </p:cNvSpPr>
            <p:nvPr/>
          </p:nvSpPr>
          <p:spPr bwMode="auto">
            <a:xfrm>
              <a:off x="1242" y="17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39" name="Line 55"/>
            <p:cNvSpPr>
              <a:spLocks noChangeShapeType="1"/>
            </p:cNvSpPr>
            <p:nvPr/>
          </p:nvSpPr>
          <p:spPr bwMode="auto">
            <a:xfrm flipV="1">
              <a:off x="1386" y="15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40" name="Line 56"/>
            <p:cNvSpPr>
              <a:spLocks noChangeShapeType="1"/>
            </p:cNvSpPr>
            <p:nvPr/>
          </p:nvSpPr>
          <p:spPr bwMode="auto">
            <a:xfrm>
              <a:off x="1386" y="15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41" name="Line 57"/>
            <p:cNvSpPr>
              <a:spLocks noChangeShapeType="1"/>
            </p:cNvSpPr>
            <p:nvPr/>
          </p:nvSpPr>
          <p:spPr bwMode="auto">
            <a:xfrm>
              <a:off x="1530" y="15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42" name="Line 58"/>
            <p:cNvSpPr>
              <a:spLocks noChangeShapeType="1"/>
            </p:cNvSpPr>
            <p:nvPr/>
          </p:nvSpPr>
          <p:spPr bwMode="auto">
            <a:xfrm>
              <a:off x="1530" y="17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43" name="Line 59"/>
            <p:cNvSpPr>
              <a:spLocks noChangeShapeType="1"/>
            </p:cNvSpPr>
            <p:nvPr/>
          </p:nvSpPr>
          <p:spPr bwMode="auto">
            <a:xfrm flipV="1">
              <a:off x="1674" y="15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44" name="Line 60"/>
            <p:cNvSpPr>
              <a:spLocks noChangeShapeType="1"/>
            </p:cNvSpPr>
            <p:nvPr/>
          </p:nvSpPr>
          <p:spPr bwMode="auto">
            <a:xfrm>
              <a:off x="1674" y="15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45" name="Line 61"/>
            <p:cNvSpPr>
              <a:spLocks noChangeShapeType="1"/>
            </p:cNvSpPr>
            <p:nvPr/>
          </p:nvSpPr>
          <p:spPr bwMode="auto">
            <a:xfrm>
              <a:off x="1818" y="15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46" name="Line 62"/>
            <p:cNvSpPr>
              <a:spLocks noChangeShapeType="1"/>
            </p:cNvSpPr>
            <p:nvPr/>
          </p:nvSpPr>
          <p:spPr bwMode="auto">
            <a:xfrm>
              <a:off x="1818" y="17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47" name="Line 63"/>
            <p:cNvSpPr>
              <a:spLocks noChangeShapeType="1"/>
            </p:cNvSpPr>
            <p:nvPr/>
          </p:nvSpPr>
          <p:spPr bwMode="auto">
            <a:xfrm flipV="1">
              <a:off x="1962" y="15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48" name="Line 64"/>
            <p:cNvSpPr>
              <a:spLocks noChangeShapeType="1"/>
            </p:cNvSpPr>
            <p:nvPr/>
          </p:nvSpPr>
          <p:spPr bwMode="auto">
            <a:xfrm>
              <a:off x="1962" y="15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49" name="Line 65"/>
            <p:cNvSpPr>
              <a:spLocks noChangeShapeType="1"/>
            </p:cNvSpPr>
            <p:nvPr/>
          </p:nvSpPr>
          <p:spPr bwMode="auto">
            <a:xfrm>
              <a:off x="2106" y="15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50" name="Line 66"/>
            <p:cNvSpPr>
              <a:spLocks noChangeShapeType="1"/>
            </p:cNvSpPr>
            <p:nvPr/>
          </p:nvSpPr>
          <p:spPr bwMode="auto">
            <a:xfrm>
              <a:off x="2106" y="17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51" name="Line 67"/>
            <p:cNvSpPr>
              <a:spLocks noChangeShapeType="1"/>
            </p:cNvSpPr>
            <p:nvPr/>
          </p:nvSpPr>
          <p:spPr bwMode="auto">
            <a:xfrm flipV="1">
              <a:off x="2250" y="15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52" name="Line 68"/>
            <p:cNvSpPr>
              <a:spLocks noChangeShapeType="1"/>
            </p:cNvSpPr>
            <p:nvPr/>
          </p:nvSpPr>
          <p:spPr bwMode="auto">
            <a:xfrm>
              <a:off x="2250" y="15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53" name="Line 69"/>
            <p:cNvSpPr>
              <a:spLocks noChangeShapeType="1"/>
            </p:cNvSpPr>
            <p:nvPr/>
          </p:nvSpPr>
          <p:spPr bwMode="auto">
            <a:xfrm>
              <a:off x="2394" y="15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54" name="Line 70"/>
            <p:cNvSpPr>
              <a:spLocks noChangeShapeType="1"/>
            </p:cNvSpPr>
            <p:nvPr/>
          </p:nvSpPr>
          <p:spPr bwMode="auto">
            <a:xfrm>
              <a:off x="2394" y="17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55" name="Line 71"/>
            <p:cNvSpPr>
              <a:spLocks noChangeShapeType="1"/>
            </p:cNvSpPr>
            <p:nvPr/>
          </p:nvSpPr>
          <p:spPr bwMode="auto">
            <a:xfrm flipV="1">
              <a:off x="2538" y="15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56" name="Line 72"/>
            <p:cNvSpPr>
              <a:spLocks noChangeShapeType="1"/>
            </p:cNvSpPr>
            <p:nvPr/>
          </p:nvSpPr>
          <p:spPr bwMode="auto">
            <a:xfrm>
              <a:off x="2538" y="15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57" name="Line 73"/>
            <p:cNvSpPr>
              <a:spLocks noChangeShapeType="1"/>
            </p:cNvSpPr>
            <p:nvPr/>
          </p:nvSpPr>
          <p:spPr bwMode="auto">
            <a:xfrm>
              <a:off x="2682" y="15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58" name="Line 74"/>
            <p:cNvSpPr>
              <a:spLocks noChangeShapeType="1"/>
            </p:cNvSpPr>
            <p:nvPr/>
          </p:nvSpPr>
          <p:spPr bwMode="auto">
            <a:xfrm>
              <a:off x="2682" y="17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59" name="Line 75"/>
            <p:cNvSpPr>
              <a:spLocks noChangeShapeType="1"/>
            </p:cNvSpPr>
            <p:nvPr/>
          </p:nvSpPr>
          <p:spPr bwMode="auto">
            <a:xfrm flipV="1">
              <a:off x="2826" y="15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60" name="Line 76"/>
            <p:cNvSpPr>
              <a:spLocks noChangeShapeType="1"/>
            </p:cNvSpPr>
            <p:nvPr/>
          </p:nvSpPr>
          <p:spPr bwMode="auto">
            <a:xfrm>
              <a:off x="2826" y="15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07326" name="Text Box 126"/>
          <p:cNvSpPr txBox="1">
            <a:spLocks noChangeArrowheads="1"/>
          </p:cNvSpPr>
          <p:nvPr/>
        </p:nvSpPr>
        <p:spPr bwMode="auto">
          <a:xfrm>
            <a:off x="1693863" y="26574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rgbClr val="5E51C1"/>
                </a:solidFill>
              </a:rPr>
              <a:t>A</a:t>
            </a:r>
            <a:endParaRPr lang="en-US"/>
          </a:p>
        </p:txBody>
      </p:sp>
      <p:sp>
        <p:nvSpPr>
          <p:cNvPr id="307327" name="Line 127"/>
          <p:cNvSpPr>
            <a:spLocks noChangeShapeType="1"/>
          </p:cNvSpPr>
          <p:nvPr/>
        </p:nvSpPr>
        <p:spPr bwMode="auto">
          <a:xfrm>
            <a:off x="2160588" y="29606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28" name="Line 128"/>
          <p:cNvSpPr>
            <a:spLocks noChangeShapeType="1"/>
          </p:cNvSpPr>
          <p:nvPr/>
        </p:nvSpPr>
        <p:spPr bwMode="auto">
          <a:xfrm flipV="1">
            <a:off x="2617788" y="2655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29" name="Line 129"/>
          <p:cNvSpPr>
            <a:spLocks noChangeShapeType="1"/>
          </p:cNvSpPr>
          <p:nvPr/>
        </p:nvSpPr>
        <p:spPr bwMode="auto">
          <a:xfrm>
            <a:off x="2617788" y="2655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30" name="Line 130"/>
          <p:cNvSpPr>
            <a:spLocks noChangeShapeType="1"/>
          </p:cNvSpPr>
          <p:nvPr/>
        </p:nvSpPr>
        <p:spPr bwMode="auto">
          <a:xfrm>
            <a:off x="3074988" y="2655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31" name="Line 131"/>
          <p:cNvSpPr>
            <a:spLocks noChangeShapeType="1"/>
          </p:cNvSpPr>
          <p:nvPr/>
        </p:nvSpPr>
        <p:spPr bwMode="auto">
          <a:xfrm>
            <a:off x="3074988" y="29606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32" name="Line 132"/>
          <p:cNvSpPr>
            <a:spLocks noChangeShapeType="1"/>
          </p:cNvSpPr>
          <p:nvPr/>
        </p:nvSpPr>
        <p:spPr bwMode="auto">
          <a:xfrm flipV="1">
            <a:off x="3532188" y="2655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33" name="Line 133"/>
          <p:cNvSpPr>
            <a:spLocks noChangeShapeType="1"/>
          </p:cNvSpPr>
          <p:nvPr/>
        </p:nvSpPr>
        <p:spPr bwMode="auto">
          <a:xfrm>
            <a:off x="3532188" y="2655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34" name="Line 134"/>
          <p:cNvSpPr>
            <a:spLocks noChangeShapeType="1"/>
          </p:cNvSpPr>
          <p:nvPr/>
        </p:nvSpPr>
        <p:spPr bwMode="auto">
          <a:xfrm>
            <a:off x="3989388" y="2655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35" name="Line 135"/>
          <p:cNvSpPr>
            <a:spLocks noChangeShapeType="1"/>
          </p:cNvSpPr>
          <p:nvPr/>
        </p:nvSpPr>
        <p:spPr bwMode="auto">
          <a:xfrm>
            <a:off x="3989388" y="29606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36" name="Line 136"/>
          <p:cNvSpPr>
            <a:spLocks noChangeShapeType="1"/>
          </p:cNvSpPr>
          <p:nvPr/>
        </p:nvSpPr>
        <p:spPr bwMode="auto">
          <a:xfrm flipV="1">
            <a:off x="4446588" y="2655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37" name="Line 137"/>
          <p:cNvSpPr>
            <a:spLocks noChangeShapeType="1"/>
          </p:cNvSpPr>
          <p:nvPr/>
        </p:nvSpPr>
        <p:spPr bwMode="auto">
          <a:xfrm>
            <a:off x="4446588" y="2655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17" name="Text Box 165"/>
          <p:cNvSpPr txBox="1">
            <a:spLocks noChangeArrowheads="1"/>
          </p:cNvSpPr>
          <p:nvPr/>
        </p:nvSpPr>
        <p:spPr bwMode="auto">
          <a:xfrm>
            <a:off x="2308225" y="3482975"/>
            <a:ext cx="4349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07366" name="Text Box 166"/>
          <p:cNvSpPr txBox="1">
            <a:spLocks noChangeArrowheads="1"/>
          </p:cNvSpPr>
          <p:nvPr/>
        </p:nvSpPr>
        <p:spPr bwMode="auto">
          <a:xfrm>
            <a:off x="2235200" y="3236913"/>
            <a:ext cx="288925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>
                <a:solidFill>
                  <a:srgbClr val="D80000"/>
                </a:solidFill>
              </a:rPr>
              <a:t>0</a:t>
            </a:r>
          </a:p>
        </p:txBody>
      </p:sp>
      <p:sp>
        <p:nvSpPr>
          <p:cNvPr id="307367" name="Text Box 167"/>
          <p:cNvSpPr txBox="1">
            <a:spLocks noChangeArrowheads="1"/>
          </p:cNvSpPr>
          <p:nvPr/>
        </p:nvSpPr>
        <p:spPr bwMode="auto">
          <a:xfrm>
            <a:off x="3240088" y="3225800"/>
            <a:ext cx="288925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>
                <a:solidFill>
                  <a:srgbClr val="D80000"/>
                </a:solidFill>
              </a:rPr>
              <a:t>0</a:t>
            </a:r>
          </a:p>
        </p:txBody>
      </p:sp>
      <p:sp>
        <p:nvSpPr>
          <p:cNvPr id="307368" name="Text Box 168"/>
          <p:cNvSpPr txBox="1">
            <a:spLocks noChangeArrowheads="1"/>
          </p:cNvSpPr>
          <p:nvPr/>
        </p:nvSpPr>
        <p:spPr bwMode="auto">
          <a:xfrm>
            <a:off x="2735263" y="3230563"/>
            <a:ext cx="288925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>
                <a:solidFill>
                  <a:srgbClr val="D80000"/>
                </a:solidFill>
              </a:rPr>
              <a:t>1</a:t>
            </a:r>
          </a:p>
        </p:txBody>
      </p:sp>
      <p:sp>
        <p:nvSpPr>
          <p:cNvPr id="307369" name="Text Box 169"/>
          <p:cNvSpPr txBox="1">
            <a:spLocks noChangeArrowheads="1"/>
          </p:cNvSpPr>
          <p:nvPr/>
        </p:nvSpPr>
        <p:spPr bwMode="auto">
          <a:xfrm>
            <a:off x="3697288" y="3216275"/>
            <a:ext cx="288925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>
                <a:solidFill>
                  <a:srgbClr val="D80000"/>
                </a:solidFill>
              </a:rPr>
              <a:t>1</a:t>
            </a:r>
          </a:p>
        </p:txBody>
      </p:sp>
      <p:sp>
        <p:nvSpPr>
          <p:cNvPr id="307370" name="Text Box 170"/>
          <p:cNvSpPr txBox="1">
            <a:spLocks noChangeArrowheads="1"/>
          </p:cNvSpPr>
          <p:nvPr/>
        </p:nvSpPr>
        <p:spPr bwMode="auto">
          <a:xfrm>
            <a:off x="4119563" y="3221038"/>
            <a:ext cx="288925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>
                <a:solidFill>
                  <a:srgbClr val="D80000"/>
                </a:solidFill>
              </a:rPr>
              <a:t>0</a:t>
            </a:r>
          </a:p>
        </p:txBody>
      </p:sp>
      <p:sp>
        <p:nvSpPr>
          <p:cNvPr id="307371" name="Text Box 171"/>
          <p:cNvSpPr txBox="1">
            <a:spLocks noChangeArrowheads="1"/>
          </p:cNvSpPr>
          <p:nvPr/>
        </p:nvSpPr>
        <p:spPr bwMode="auto">
          <a:xfrm>
            <a:off x="4602163" y="3224213"/>
            <a:ext cx="288925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>
                <a:solidFill>
                  <a:srgbClr val="D80000"/>
                </a:solidFill>
              </a:rPr>
              <a:t>1</a:t>
            </a:r>
          </a:p>
        </p:txBody>
      </p:sp>
      <p:sp>
        <p:nvSpPr>
          <p:cNvPr id="307372" name="Text Box 172"/>
          <p:cNvSpPr txBox="1">
            <a:spLocks noChangeArrowheads="1"/>
          </p:cNvSpPr>
          <p:nvPr/>
        </p:nvSpPr>
        <p:spPr bwMode="auto">
          <a:xfrm>
            <a:off x="3803650" y="5472113"/>
            <a:ext cx="482123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800"/>
              <a:t>This is a called a </a:t>
            </a:r>
            <a:r>
              <a:rPr lang="en-US" sz="2800">
                <a:solidFill>
                  <a:srgbClr val="D80000"/>
                </a:solidFill>
              </a:rPr>
              <a:t>mod 2</a:t>
            </a:r>
            <a:r>
              <a:rPr lang="en-US" sz="2800"/>
              <a:t> counter</a:t>
            </a:r>
          </a:p>
        </p:txBody>
      </p:sp>
      <p:grpSp>
        <p:nvGrpSpPr>
          <p:cNvPr id="5" name="Group 180"/>
          <p:cNvGrpSpPr>
            <a:grpSpLocks/>
          </p:cNvGrpSpPr>
          <p:nvPr/>
        </p:nvGrpSpPr>
        <p:grpSpPr bwMode="auto">
          <a:xfrm>
            <a:off x="2249488" y="3978275"/>
            <a:ext cx="638175" cy="450850"/>
            <a:chOff x="3995" y="2542"/>
            <a:chExt cx="402" cy="284"/>
          </a:xfrm>
        </p:grpSpPr>
        <p:sp>
          <p:nvSpPr>
            <p:cNvPr id="4134" name="Oval 173"/>
            <p:cNvSpPr>
              <a:spLocks noChangeArrowheads="1"/>
            </p:cNvSpPr>
            <p:nvPr/>
          </p:nvSpPr>
          <p:spPr bwMode="auto">
            <a:xfrm>
              <a:off x="3995" y="2542"/>
              <a:ext cx="402" cy="28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Text Box 174"/>
            <p:cNvSpPr txBox="1">
              <a:spLocks noChangeArrowheads="1"/>
            </p:cNvSpPr>
            <p:nvPr/>
          </p:nvSpPr>
          <p:spPr bwMode="auto">
            <a:xfrm>
              <a:off x="4106" y="2581"/>
              <a:ext cx="182" cy="2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400">
                  <a:solidFill>
                    <a:srgbClr val="D80000"/>
                  </a:solidFill>
                </a:rPr>
                <a:t>0</a:t>
              </a:r>
            </a:p>
          </p:txBody>
        </p:sp>
      </p:grpSp>
      <p:grpSp>
        <p:nvGrpSpPr>
          <p:cNvPr id="6" name="Group 181"/>
          <p:cNvGrpSpPr>
            <a:grpSpLocks/>
          </p:cNvGrpSpPr>
          <p:nvPr/>
        </p:nvGrpSpPr>
        <p:grpSpPr bwMode="auto">
          <a:xfrm>
            <a:off x="2293938" y="4906963"/>
            <a:ext cx="654050" cy="449262"/>
            <a:chOff x="4014" y="3072"/>
            <a:chExt cx="412" cy="283"/>
          </a:xfrm>
        </p:grpSpPr>
        <p:sp>
          <p:nvSpPr>
            <p:cNvPr id="4132" name="Oval 176"/>
            <p:cNvSpPr>
              <a:spLocks noChangeArrowheads="1"/>
            </p:cNvSpPr>
            <p:nvPr/>
          </p:nvSpPr>
          <p:spPr bwMode="auto">
            <a:xfrm>
              <a:off x="4014" y="3072"/>
              <a:ext cx="412" cy="28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Text Box 175"/>
            <p:cNvSpPr txBox="1">
              <a:spLocks noChangeArrowheads="1"/>
            </p:cNvSpPr>
            <p:nvPr/>
          </p:nvSpPr>
          <p:spPr bwMode="auto">
            <a:xfrm>
              <a:off x="4134" y="3120"/>
              <a:ext cx="182" cy="2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400">
                  <a:solidFill>
                    <a:srgbClr val="D80000"/>
                  </a:solidFill>
                </a:rPr>
                <a:t>1</a:t>
              </a:r>
            </a:p>
          </p:txBody>
        </p:sp>
      </p:grpSp>
      <p:sp>
        <p:nvSpPr>
          <p:cNvPr id="307377" name="AutoShape 177"/>
          <p:cNvSpPr>
            <a:spLocks noChangeArrowheads="1"/>
          </p:cNvSpPr>
          <p:nvPr/>
        </p:nvSpPr>
        <p:spPr bwMode="auto">
          <a:xfrm>
            <a:off x="3048000" y="4254500"/>
            <a:ext cx="406400" cy="695325"/>
          </a:xfrm>
          <a:prstGeom prst="curvedLeftArrow">
            <a:avLst>
              <a:gd name="adj1" fmla="val 34219"/>
              <a:gd name="adj2" fmla="val 68438"/>
              <a:gd name="adj3" fmla="val 33333"/>
            </a:avLst>
          </a:prstGeom>
          <a:solidFill>
            <a:schemeClr val="accent1"/>
          </a:solidFill>
          <a:ln w="9525">
            <a:solidFill>
              <a:srgbClr val="D8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9" name="AutoShape 179"/>
          <p:cNvSpPr>
            <a:spLocks noChangeArrowheads="1"/>
          </p:cNvSpPr>
          <p:nvPr/>
        </p:nvSpPr>
        <p:spPr bwMode="auto">
          <a:xfrm rot="10800000">
            <a:off x="1701800" y="4300538"/>
            <a:ext cx="406400" cy="695325"/>
          </a:xfrm>
          <a:prstGeom prst="curvedLeftArrow">
            <a:avLst>
              <a:gd name="adj1" fmla="val 34219"/>
              <a:gd name="adj2" fmla="val 68438"/>
              <a:gd name="adj3" fmla="val 33333"/>
            </a:avLst>
          </a:prstGeom>
          <a:solidFill>
            <a:schemeClr val="accent1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>
              <a:solidFill>
                <a:srgbClr val="D80000"/>
              </a:solidFill>
            </a:endParaRPr>
          </a:p>
        </p:txBody>
      </p:sp>
      <p:sp>
        <p:nvSpPr>
          <p:cNvPr id="307382" name="Text Box 182"/>
          <p:cNvSpPr txBox="1">
            <a:spLocks noChangeArrowheads="1"/>
          </p:cNvSpPr>
          <p:nvPr/>
        </p:nvSpPr>
        <p:spPr bwMode="auto">
          <a:xfrm>
            <a:off x="3438525" y="4832350"/>
            <a:ext cx="5268913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800"/>
              <a:t>The cycle repeats after every </a:t>
            </a:r>
            <a:r>
              <a:rPr lang="en-US" sz="2800">
                <a:solidFill>
                  <a:srgbClr val="D80000"/>
                </a:solidFill>
              </a:rPr>
              <a:t>2</a:t>
            </a:r>
            <a:r>
              <a:rPr lang="en-US" sz="2800"/>
              <a:t> states</a:t>
            </a:r>
          </a:p>
        </p:txBody>
      </p:sp>
      <p:sp>
        <p:nvSpPr>
          <p:cNvPr id="307383" name="Text Box 183"/>
          <p:cNvSpPr txBox="1">
            <a:spLocks noChangeArrowheads="1"/>
          </p:cNvSpPr>
          <p:nvPr/>
        </p:nvSpPr>
        <p:spPr bwMode="auto">
          <a:xfrm>
            <a:off x="3951288" y="3835400"/>
            <a:ext cx="4065587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800"/>
              <a:t>The count goes 0, 1, 0 , 1 … i.e. </a:t>
            </a:r>
            <a:r>
              <a:rPr lang="en-US" sz="2800">
                <a:solidFill>
                  <a:srgbClr val="FF0000"/>
                </a:solidFill>
              </a:rPr>
              <a:t>max count = 1</a:t>
            </a:r>
          </a:p>
        </p:txBody>
      </p:sp>
      <p:sp>
        <p:nvSpPr>
          <p:cNvPr id="4131" name="Rectangle 184"/>
          <p:cNvSpPr>
            <a:spLocks noChangeArrowheads="1"/>
          </p:cNvSpPr>
          <p:nvPr/>
        </p:nvSpPr>
        <p:spPr bwMode="auto">
          <a:xfrm>
            <a:off x="1276350" y="500063"/>
            <a:ext cx="892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spcBef>
                <a:spcPct val="0"/>
              </a:spcBef>
            </a:pPr>
            <a:r>
              <a:rPr lang="en-GB" sz="1000">
                <a:solidFill>
                  <a:schemeClr val="tx2"/>
                </a:solidFill>
              </a:rPr>
              <a:t>Mod 2 counter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7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7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7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7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7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7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07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7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0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0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0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0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7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7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6" grpId="0"/>
      <p:bldP spid="307327" grpId="0" animBg="1"/>
      <p:bldP spid="307328" grpId="0" animBg="1"/>
      <p:bldP spid="307329" grpId="0" animBg="1"/>
      <p:bldP spid="307330" grpId="0" animBg="1"/>
      <p:bldP spid="307331" grpId="0" animBg="1"/>
      <p:bldP spid="307332" grpId="0" animBg="1"/>
      <p:bldP spid="307333" grpId="0" animBg="1"/>
      <p:bldP spid="307334" grpId="0" animBg="1"/>
      <p:bldP spid="307335" grpId="0" animBg="1"/>
      <p:bldP spid="307336" grpId="0" animBg="1"/>
      <p:bldP spid="307337" grpId="0" animBg="1"/>
      <p:bldP spid="307366" grpId="0"/>
      <p:bldP spid="307367" grpId="0"/>
      <p:bldP spid="307368" grpId="0"/>
      <p:bldP spid="307369" grpId="0"/>
      <p:bldP spid="307370" grpId="0"/>
      <p:bldP spid="307371" grpId="0"/>
      <p:bldP spid="307372" grpId="0"/>
      <p:bldP spid="307377" grpId="0" animBg="1"/>
      <p:bldP spid="307379" grpId="0" animBg="1"/>
      <p:bldP spid="307382" grpId="0"/>
      <p:bldP spid="30738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450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93C463-F58B-444B-B2E8-DCAFB48F4145}" type="slidenum">
              <a:rPr lang="en-GB" smtClean="0"/>
              <a:pPr/>
              <a:t>80</a:t>
            </a:fld>
            <a:endParaRPr lang="en-GB" sz="1400" smtClean="0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754063"/>
            <a:ext cx="7772400" cy="660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smtClean="0">
                <a:solidFill>
                  <a:srgbClr val="5E51C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MOD-</a:t>
            </a:r>
            <a:r>
              <a:rPr lang="en-GB" sz="36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r>
              <a:rPr lang="en-GB" sz="3600" smtClean="0">
                <a:solidFill>
                  <a:srgbClr val="5E51C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Counter</a:t>
            </a:r>
            <a:r>
              <a:rPr lang="en-GB" b="1" smtClean="0">
                <a:solidFill>
                  <a:srgbClr val="786DC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b="1" smtClean="0">
              <a:solidFill>
                <a:srgbClr val="786DCB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1978025" y="3038475"/>
            <a:ext cx="1524000" cy="1066800"/>
            <a:chOff x="1292" y="2160"/>
            <a:chExt cx="960" cy="672"/>
          </a:xfrm>
        </p:grpSpPr>
        <p:sp>
          <p:nvSpPr>
            <p:cNvPr id="45136" name="Line 73"/>
            <p:cNvSpPr>
              <a:spLocks noChangeShapeType="1"/>
            </p:cNvSpPr>
            <p:nvPr/>
          </p:nvSpPr>
          <p:spPr bwMode="auto">
            <a:xfrm>
              <a:off x="2244" y="216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137" name="Line 74"/>
            <p:cNvSpPr>
              <a:spLocks noChangeShapeType="1"/>
            </p:cNvSpPr>
            <p:nvPr/>
          </p:nvSpPr>
          <p:spPr bwMode="auto">
            <a:xfrm flipH="1">
              <a:off x="1292" y="283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138" name="Line 75"/>
            <p:cNvSpPr>
              <a:spLocks noChangeShapeType="1"/>
            </p:cNvSpPr>
            <p:nvPr/>
          </p:nvSpPr>
          <p:spPr bwMode="auto">
            <a:xfrm flipV="1">
              <a:off x="1292" y="22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195"/>
          <p:cNvGrpSpPr>
            <a:grpSpLocks/>
          </p:cNvGrpSpPr>
          <p:nvPr/>
        </p:nvGrpSpPr>
        <p:grpSpPr bwMode="auto">
          <a:xfrm>
            <a:off x="2282825" y="3068638"/>
            <a:ext cx="766763" cy="762000"/>
            <a:chOff x="1484" y="2179"/>
            <a:chExt cx="483" cy="480"/>
          </a:xfrm>
        </p:grpSpPr>
        <p:sp>
          <p:nvSpPr>
            <p:cNvPr id="45133" name="Line 72"/>
            <p:cNvSpPr>
              <a:spLocks noChangeShapeType="1"/>
            </p:cNvSpPr>
            <p:nvPr/>
          </p:nvSpPr>
          <p:spPr bwMode="auto">
            <a:xfrm>
              <a:off x="1967" y="217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134" name="Line 76"/>
            <p:cNvSpPr>
              <a:spLocks noChangeShapeType="1"/>
            </p:cNvSpPr>
            <p:nvPr/>
          </p:nvSpPr>
          <p:spPr bwMode="auto">
            <a:xfrm>
              <a:off x="1491" y="222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135" name="Line 77"/>
            <p:cNvSpPr>
              <a:spLocks noChangeShapeType="1"/>
            </p:cNvSpPr>
            <p:nvPr/>
          </p:nvSpPr>
          <p:spPr bwMode="auto">
            <a:xfrm>
              <a:off x="1484" y="265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5067" name="Text Box 13"/>
          <p:cNvSpPr txBox="1">
            <a:spLocks noChangeArrowheads="1"/>
          </p:cNvSpPr>
          <p:nvPr/>
        </p:nvSpPr>
        <p:spPr bwMode="auto">
          <a:xfrm>
            <a:off x="1527175" y="3162300"/>
            <a:ext cx="2755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MR</a:t>
            </a:r>
            <a:r>
              <a:rPr lang="en-GB" sz="2000" baseline="-25000"/>
              <a:t>1</a:t>
            </a:r>
            <a:r>
              <a:rPr lang="en-GB" sz="2000"/>
              <a:t> MR</a:t>
            </a:r>
            <a:r>
              <a:rPr lang="en-GB" sz="2000" baseline="-25000"/>
              <a:t>2</a:t>
            </a:r>
            <a:r>
              <a:rPr lang="en-GB" sz="2000"/>
              <a:t>   Q</a:t>
            </a:r>
            <a:r>
              <a:rPr lang="en-GB" sz="2000" baseline="-25000"/>
              <a:t>3</a:t>
            </a:r>
            <a:r>
              <a:rPr lang="en-GB" sz="2000"/>
              <a:t>Q</a:t>
            </a:r>
            <a:r>
              <a:rPr lang="en-GB" sz="2000" baseline="-25000"/>
              <a:t>2</a:t>
            </a:r>
            <a:r>
              <a:rPr lang="en-GB" sz="2000"/>
              <a:t>Q</a:t>
            </a:r>
            <a:r>
              <a:rPr lang="en-GB" sz="2000" baseline="-25000"/>
              <a:t>1</a:t>
            </a:r>
            <a:r>
              <a:rPr lang="en-GB" sz="2000"/>
              <a:t>Q</a:t>
            </a:r>
            <a:r>
              <a:rPr lang="en-GB" sz="2000" baseline="-25000"/>
              <a:t>0</a:t>
            </a:r>
          </a:p>
        </p:txBody>
      </p:sp>
      <p:grpSp>
        <p:nvGrpSpPr>
          <p:cNvPr id="45068" name="Group 81"/>
          <p:cNvGrpSpPr>
            <a:grpSpLocks/>
          </p:cNvGrpSpPr>
          <p:nvPr/>
        </p:nvGrpSpPr>
        <p:grpSpPr bwMode="auto">
          <a:xfrm>
            <a:off x="344488" y="2428875"/>
            <a:ext cx="573087" cy="268288"/>
            <a:chOff x="816" y="3312"/>
            <a:chExt cx="1392" cy="384"/>
          </a:xfrm>
        </p:grpSpPr>
        <p:grpSp>
          <p:nvGrpSpPr>
            <p:cNvPr id="45123" name="Group 82"/>
            <p:cNvGrpSpPr>
              <a:grpSpLocks/>
            </p:cNvGrpSpPr>
            <p:nvPr/>
          </p:nvGrpSpPr>
          <p:grpSpPr bwMode="auto">
            <a:xfrm>
              <a:off x="816" y="3312"/>
              <a:ext cx="1152" cy="384"/>
              <a:chOff x="816" y="3312"/>
              <a:chExt cx="1152" cy="384"/>
            </a:xfrm>
          </p:grpSpPr>
          <p:sp>
            <p:nvSpPr>
              <p:cNvPr id="45126" name="Line 83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27" name="Line 84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28" name="Line 85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29" name="Line 86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30" name="Line 87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31" name="Line 88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32" name="Line 89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5124" name="Line 90"/>
            <p:cNvSpPr>
              <a:spLocks noChangeShapeType="1"/>
            </p:cNvSpPr>
            <p:nvPr/>
          </p:nvSpPr>
          <p:spPr bwMode="auto">
            <a:xfrm>
              <a:off x="1968" y="331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25" name="Line 91"/>
            <p:cNvSpPr>
              <a:spLocks noChangeShapeType="1"/>
            </p:cNvSpPr>
            <p:nvPr/>
          </p:nvSpPr>
          <p:spPr bwMode="auto">
            <a:xfrm>
              <a:off x="1968" y="369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200"/>
          <p:cNvGrpSpPr>
            <a:grpSpLocks/>
          </p:cNvGrpSpPr>
          <p:nvPr/>
        </p:nvGrpSpPr>
        <p:grpSpPr bwMode="auto">
          <a:xfrm>
            <a:off x="6632575" y="3038475"/>
            <a:ext cx="762000" cy="762000"/>
            <a:chOff x="4224" y="2160"/>
            <a:chExt cx="480" cy="480"/>
          </a:xfrm>
        </p:grpSpPr>
        <p:sp>
          <p:nvSpPr>
            <p:cNvPr id="45120" name="Line 115"/>
            <p:cNvSpPr>
              <a:spLocks noChangeShapeType="1"/>
            </p:cNvSpPr>
            <p:nvPr/>
          </p:nvSpPr>
          <p:spPr bwMode="auto">
            <a:xfrm>
              <a:off x="4688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121" name="Line 119"/>
            <p:cNvSpPr>
              <a:spLocks noChangeShapeType="1"/>
            </p:cNvSpPr>
            <p:nvPr/>
          </p:nvSpPr>
          <p:spPr bwMode="auto">
            <a:xfrm>
              <a:off x="4224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122" name="Line 120"/>
            <p:cNvSpPr>
              <a:spLocks noChangeShapeType="1"/>
            </p:cNvSpPr>
            <p:nvPr/>
          </p:nvSpPr>
          <p:spPr bwMode="auto">
            <a:xfrm>
              <a:off x="4224" y="26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5070" name="Text Box 133"/>
          <p:cNvSpPr txBox="1">
            <a:spLocks noChangeArrowheads="1"/>
          </p:cNvSpPr>
          <p:nvPr/>
        </p:nvSpPr>
        <p:spPr bwMode="auto">
          <a:xfrm>
            <a:off x="5718175" y="3038475"/>
            <a:ext cx="3155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MR</a:t>
            </a:r>
            <a:r>
              <a:rPr lang="en-GB" sz="2000" baseline="-25000"/>
              <a:t>1</a:t>
            </a:r>
            <a:r>
              <a:rPr lang="en-GB" sz="2000"/>
              <a:t> MR</a:t>
            </a:r>
            <a:r>
              <a:rPr lang="en-GB" sz="2000" baseline="-25000"/>
              <a:t>2</a:t>
            </a:r>
            <a:r>
              <a:rPr lang="en-GB" sz="2000"/>
              <a:t>    Q</a:t>
            </a:r>
            <a:r>
              <a:rPr lang="en-GB" sz="2000" baseline="-25000"/>
              <a:t>3</a:t>
            </a:r>
            <a:r>
              <a:rPr lang="en-GB" sz="2000"/>
              <a:t> Q</a:t>
            </a:r>
            <a:r>
              <a:rPr lang="en-GB" sz="2000" baseline="-25000"/>
              <a:t>2</a:t>
            </a:r>
            <a:r>
              <a:rPr lang="en-GB" sz="2000"/>
              <a:t> Q</a:t>
            </a:r>
            <a:r>
              <a:rPr lang="en-GB" sz="2000" baseline="-25000"/>
              <a:t>1</a:t>
            </a:r>
            <a:r>
              <a:rPr lang="en-GB" sz="2000"/>
              <a:t>Q</a:t>
            </a:r>
            <a:r>
              <a:rPr lang="en-GB" sz="2000" baseline="-25000"/>
              <a:t>0</a:t>
            </a:r>
          </a:p>
        </p:txBody>
      </p:sp>
      <p:grpSp>
        <p:nvGrpSpPr>
          <p:cNvPr id="7" name="Group 199"/>
          <p:cNvGrpSpPr>
            <a:grpSpLocks/>
          </p:cNvGrpSpPr>
          <p:nvPr/>
        </p:nvGrpSpPr>
        <p:grpSpPr bwMode="auto">
          <a:xfrm>
            <a:off x="6327775" y="3038475"/>
            <a:ext cx="1258888" cy="1066800"/>
            <a:chOff x="4032" y="2160"/>
            <a:chExt cx="793" cy="672"/>
          </a:xfrm>
        </p:grpSpPr>
        <p:sp>
          <p:nvSpPr>
            <p:cNvPr id="45117" name="Line 117"/>
            <p:cNvSpPr>
              <a:spLocks noChangeShapeType="1"/>
            </p:cNvSpPr>
            <p:nvPr/>
          </p:nvSpPr>
          <p:spPr bwMode="auto">
            <a:xfrm flipH="1">
              <a:off x="4032" y="2832"/>
              <a:ext cx="7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118" name="Line 118"/>
            <p:cNvSpPr>
              <a:spLocks noChangeShapeType="1"/>
            </p:cNvSpPr>
            <p:nvPr/>
          </p:nvSpPr>
          <p:spPr bwMode="auto">
            <a:xfrm flipV="1">
              <a:off x="4032" y="22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119" name="Line 134"/>
            <p:cNvSpPr>
              <a:spLocks noChangeShapeType="1"/>
            </p:cNvSpPr>
            <p:nvPr/>
          </p:nvSpPr>
          <p:spPr bwMode="auto">
            <a:xfrm>
              <a:off x="4817" y="216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202"/>
          <p:cNvGrpSpPr>
            <a:grpSpLocks/>
          </p:cNvGrpSpPr>
          <p:nvPr/>
        </p:nvGrpSpPr>
        <p:grpSpPr bwMode="auto">
          <a:xfrm>
            <a:off x="5507038" y="2246313"/>
            <a:ext cx="2736850" cy="869950"/>
            <a:chOff x="3515" y="1661"/>
            <a:chExt cx="1724" cy="548"/>
          </a:xfrm>
        </p:grpSpPr>
        <p:sp>
          <p:nvSpPr>
            <p:cNvPr id="45115" name="Text Box 172"/>
            <p:cNvSpPr txBox="1">
              <a:spLocks noChangeArrowheads="1"/>
            </p:cNvSpPr>
            <p:nvPr/>
          </p:nvSpPr>
          <p:spPr bwMode="auto">
            <a:xfrm>
              <a:off x="5057" y="1979"/>
              <a:ext cx="18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sz="2400">
                  <a:solidFill>
                    <a:srgbClr val="CC3300"/>
                  </a:solidFill>
                  <a:sym typeface="Webdings" pitchFamily="18" charset="2"/>
                </a:rPr>
                <a:t></a:t>
              </a:r>
              <a:endParaRPr lang="en-GB" sz="2400">
                <a:solidFill>
                  <a:srgbClr val="CC3300"/>
                </a:solidFill>
              </a:endParaRPr>
            </a:p>
          </p:txBody>
        </p:sp>
        <p:sp>
          <p:nvSpPr>
            <p:cNvPr id="45116" name="Text Box 173"/>
            <p:cNvSpPr txBox="1">
              <a:spLocks noChangeArrowheads="1"/>
            </p:cNvSpPr>
            <p:nvPr/>
          </p:nvSpPr>
          <p:spPr bwMode="auto">
            <a:xfrm>
              <a:off x="3515" y="1661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400">
                  <a:solidFill>
                    <a:srgbClr val="CC3300"/>
                  </a:solidFill>
                  <a:sym typeface="Webdings" pitchFamily="18" charset="2"/>
                </a:rPr>
                <a:t></a:t>
              </a:r>
              <a:endParaRPr lang="en-GB" sz="2400">
                <a:solidFill>
                  <a:srgbClr val="CC3300"/>
                </a:solidFill>
              </a:endParaRPr>
            </a:p>
          </p:txBody>
        </p:sp>
      </p:grpSp>
      <p:grpSp>
        <p:nvGrpSpPr>
          <p:cNvPr id="45073" name="Group 192"/>
          <p:cNvGrpSpPr>
            <a:grpSpLocks/>
          </p:cNvGrpSpPr>
          <p:nvPr/>
        </p:nvGrpSpPr>
        <p:grpSpPr bwMode="auto">
          <a:xfrm>
            <a:off x="949325" y="1779588"/>
            <a:ext cx="3009900" cy="1382712"/>
            <a:chOff x="644" y="1367"/>
            <a:chExt cx="1896" cy="871"/>
          </a:xfrm>
        </p:grpSpPr>
        <p:sp>
          <p:nvSpPr>
            <p:cNvPr id="45102" name="AutoShape 14"/>
            <p:cNvSpPr>
              <a:spLocks noChangeArrowheads="1"/>
            </p:cNvSpPr>
            <p:nvPr/>
          </p:nvSpPr>
          <p:spPr bwMode="auto">
            <a:xfrm rot="5523944">
              <a:off x="1164" y="1435"/>
              <a:ext cx="134" cy="13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3" name="AutoShape 15"/>
            <p:cNvSpPr>
              <a:spLocks noChangeArrowheads="1"/>
            </p:cNvSpPr>
            <p:nvPr/>
          </p:nvSpPr>
          <p:spPr bwMode="auto">
            <a:xfrm rot="5523944">
              <a:off x="1164" y="1737"/>
              <a:ext cx="134" cy="13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4" name="Oval 16"/>
            <p:cNvSpPr>
              <a:spLocks noChangeArrowheads="1"/>
            </p:cNvSpPr>
            <p:nvPr/>
          </p:nvSpPr>
          <p:spPr bwMode="auto">
            <a:xfrm>
              <a:off x="1100" y="1468"/>
              <a:ext cx="65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5" name="Oval 17"/>
            <p:cNvSpPr>
              <a:spLocks noChangeArrowheads="1"/>
            </p:cNvSpPr>
            <p:nvPr/>
          </p:nvSpPr>
          <p:spPr bwMode="auto">
            <a:xfrm>
              <a:off x="1100" y="1769"/>
              <a:ext cx="65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6" name="Line 19"/>
            <p:cNvSpPr>
              <a:spLocks noChangeShapeType="1"/>
            </p:cNvSpPr>
            <p:nvPr/>
          </p:nvSpPr>
          <p:spPr bwMode="auto">
            <a:xfrm flipH="1">
              <a:off x="936" y="1803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107" name="Rectangle 6"/>
            <p:cNvSpPr>
              <a:spLocks noChangeArrowheads="1"/>
            </p:cNvSpPr>
            <p:nvPr/>
          </p:nvSpPr>
          <p:spPr bwMode="auto">
            <a:xfrm>
              <a:off x="1165" y="1367"/>
              <a:ext cx="1375" cy="60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sz="3600"/>
                <a:t>74LS293</a:t>
              </a:r>
            </a:p>
          </p:txBody>
        </p:sp>
        <p:sp>
          <p:nvSpPr>
            <p:cNvPr id="45108" name="Line 7"/>
            <p:cNvSpPr>
              <a:spLocks noChangeShapeType="1"/>
            </p:cNvSpPr>
            <p:nvPr/>
          </p:nvSpPr>
          <p:spPr bwMode="auto">
            <a:xfrm flipV="1">
              <a:off x="1296" y="1970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109" name="Line 8"/>
            <p:cNvSpPr>
              <a:spLocks noChangeShapeType="1"/>
            </p:cNvSpPr>
            <p:nvPr/>
          </p:nvSpPr>
          <p:spPr bwMode="auto">
            <a:xfrm flipV="1">
              <a:off x="1492" y="1970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110" name="Line 9"/>
            <p:cNvSpPr>
              <a:spLocks noChangeShapeType="1"/>
            </p:cNvSpPr>
            <p:nvPr/>
          </p:nvSpPr>
          <p:spPr bwMode="auto">
            <a:xfrm>
              <a:off x="1968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111" name="Line 10"/>
            <p:cNvSpPr>
              <a:spLocks noChangeShapeType="1"/>
            </p:cNvSpPr>
            <p:nvPr/>
          </p:nvSpPr>
          <p:spPr bwMode="auto">
            <a:xfrm>
              <a:off x="2082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112" name="Line 11"/>
            <p:cNvSpPr>
              <a:spLocks noChangeShapeType="1"/>
            </p:cNvSpPr>
            <p:nvPr/>
          </p:nvSpPr>
          <p:spPr bwMode="auto">
            <a:xfrm>
              <a:off x="2245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113" name="Line 18"/>
            <p:cNvSpPr>
              <a:spLocks noChangeShapeType="1"/>
            </p:cNvSpPr>
            <p:nvPr/>
          </p:nvSpPr>
          <p:spPr bwMode="auto">
            <a:xfrm flipH="1">
              <a:off x="903" y="1501"/>
              <a:ext cx="1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114" name="Line 93"/>
            <p:cNvSpPr>
              <a:spLocks noChangeShapeType="1"/>
            </p:cNvSpPr>
            <p:nvPr/>
          </p:nvSpPr>
          <p:spPr bwMode="auto">
            <a:xfrm flipV="1">
              <a:off x="240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5060" name="Object 188"/>
            <p:cNvGraphicFramePr>
              <a:graphicFrameLocks noChangeAspect="1"/>
            </p:cNvGraphicFramePr>
            <p:nvPr/>
          </p:nvGraphicFramePr>
          <p:xfrm>
            <a:off x="644" y="1383"/>
            <a:ext cx="26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6" name="Equation" r:id="rId3" imgW="279360" imgH="215640" progId="Equation.3">
                    <p:embed/>
                  </p:oleObj>
                </mc:Choice>
                <mc:Fallback>
                  <p:oleObj name="Equation" r:id="rId3" imgW="279360" imgH="215640" progId="Equation.3">
                    <p:embed/>
                    <p:pic>
                      <p:nvPicPr>
                        <p:cNvPr id="0" name="Object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" y="1383"/>
                          <a:ext cx="26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1" name="Object 189"/>
            <p:cNvGraphicFramePr>
              <a:graphicFrameLocks noChangeAspect="1"/>
            </p:cNvGraphicFramePr>
            <p:nvPr/>
          </p:nvGraphicFramePr>
          <p:xfrm>
            <a:off x="657" y="1706"/>
            <a:ext cx="26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7" name="Equation" r:id="rId5" imgW="279360" imgH="215640" progId="Equation.3">
                    <p:embed/>
                  </p:oleObj>
                </mc:Choice>
                <mc:Fallback>
                  <p:oleObj name="Equation" r:id="rId5" imgW="279360" imgH="215640" progId="Equation.3">
                    <p:embed/>
                    <p:pic>
                      <p:nvPicPr>
                        <p:cNvPr id="0" name="Object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706"/>
                          <a:ext cx="26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74" name="Group 193"/>
          <p:cNvGrpSpPr>
            <a:grpSpLocks/>
          </p:cNvGrpSpPr>
          <p:nvPr/>
        </p:nvGrpSpPr>
        <p:grpSpPr bwMode="auto">
          <a:xfrm>
            <a:off x="5219700" y="1598613"/>
            <a:ext cx="3082925" cy="1563687"/>
            <a:chOff x="3334" y="1253"/>
            <a:chExt cx="1942" cy="985"/>
          </a:xfrm>
        </p:grpSpPr>
        <p:sp>
          <p:nvSpPr>
            <p:cNvPr id="45089" name="Line 106"/>
            <p:cNvSpPr>
              <a:spLocks noChangeShapeType="1"/>
            </p:cNvSpPr>
            <p:nvPr/>
          </p:nvSpPr>
          <p:spPr bwMode="auto">
            <a:xfrm flipH="1">
              <a:off x="3639" y="1501"/>
              <a:ext cx="1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090" name="Rectangle 96"/>
            <p:cNvSpPr>
              <a:spLocks noChangeArrowheads="1"/>
            </p:cNvSpPr>
            <p:nvPr/>
          </p:nvSpPr>
          <p:spPr bwMode="auto">
            <a:xfrm>
              <a:off x="3901" y="1367"/>
              <a:ext cx="1375" cy="60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sz="3600"/>
                <a:t>74LS293</a:t>
              </a:r>
            </a:p>
          </p:txBody>
        </p:sp>
        <p:sp>
          <p:nvSpPr>
            <p:cNvPr id="45091" name="Line 97"/>
            <p:cNvSpPr>
              <a:spLocks noChangeShapeType="1"/>
            </p:cNvSpPr>
            <p:nvPr/>
          </p:nvSpPr>
          <p:spPr bwMode="auto">
            <a:xfrm flipV="1">
              <a:off x="4032" y="1970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092" name="Line 98"/>
            <p:cNvSpPr>
              <a:spLocks noChangeShapeType="1"/>
            </p:cNvSpPr>
            <p:nvPr/>
          </p:nvSpPr>
          <p:spPr bwMode="auto">
            <a:xfrm flipV="1">
              <a:off x="4228" y="1970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093" name="Line 99"/>
            <p:cNvSpPr>
              <a:spLocks noChangeShapeType="1"/>
            </p:cNvSpPr>
            <p:nvPr/>
          </p:nvSpPr>
          <p:spPr bwMode="auto">
            <a:xfrm>
              <a:off x="4687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094" name="Line 100"/>
            <p:cNvSpPr>
              <a:spLocks noChangeShapeType="1"/>
            </p:cNvSpPr>
            <p:nvPr/>
          </p:nvSpPr>
          <p:spPr bwMode="auto">
            <a:xfrm>
              <a:off x="4818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095" name="Line 101"/>
            <p:cNvSpPr>
              <a:spLocks noChangeShapeType="1"/>
            </p:cNvSpPr>
            <p:nvPr/>
          </p:nvSpPr>
          <p:spPr bwMode="auto">
            <a:xfrm>
              <a:off x="4981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096" name="AutoShape 102"/>
            <p:cNvSpPr>
              <a:spLocks noChangeArrowheads="1"/>
            </p:cNvSpPr>
            <p:nvPr/>
          </p:nvSpPr>
          <p:spPr bwMode="auto">
            <a:xfrm rot="5523944">
              <a:off x="3900" y="1435"/>
              <a:ext cx="134" cy="13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AutoShape 103"/>
            <p:cNvSpPr>
              <a:spLocks noChangeArrowheads="1"/>
            </p:cNvSpPr>
            <p:nvPr/>
          </p:nvSpPr>
          <p:spPr bwMode="auto">
            <a:xfrm rot="5523944">
              <a:off x="3900" y="1737"/>
              <a:ext cx="134" cy="13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8" name="Oval 104"/>
            <p:cNvSpPr>
              <a:spLocks noChangeArrowheads="1"/>
            </p:cNvSpPr>
            <p:nvPr/>
          </p:nvSpPr>
          <p:spPr bwMode="auto">
            <a:xfrm>
              <a:off x="3836" y="1468"/>
              <a:ext cx="65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Oval 105"/>
            <p:cNvSpPr>
              <a:spLocks noChangeArrowheads="1"/>
            </p:cNvSpPr>
            <p:nvPr/>
          </p:nvSpPr>
          <p:spPr bwMode="auto">
            <a:xfrm>
              <a:off x="3836" y="1769"/>
              <a:ext cx="65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0" name="Line 107"/>
            <p:cNvSpPr>
              <a:spLocks noChangeShapeType="1"/>
            </p:cNvSpPr>
            <p:nvPr/>
          </p:nvSpPr>
          <p:spPr bwMode="auto">
            <a:xfrm flipH="1">
              <a:off x="3672" y="1803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101" name="Line 132"/>
            <p:cNvSpPr>
              <a:spLocks noChangeShapeType="1"/>
            </p:cNvSpPr>
            <p:nvPr/>
          </p:nvSpPr>
          <p:spPr bwMode="auto">
            <a:xfrm flipV="1">
              <a:off x="5136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5058" name="Object 190"/>
            <p:cNvGraphicFramePr>
              <a:graphicFrameLocks noChangeAspect="1"/>
            </p:cNvGraphicFramePr>
            <p:nvPr/>
          </p:nvGraphicFramePr>
          <p:xfrm>
            <a:off x="3470" y="1253"/>
            <a:ext cx="26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8" name="Equation" r:id="rId7" imgW="279360" imgH="215640" progId="Equation.3">
                    <p:embed/>
                  </p:oleObj>
                </mc:Choice>
                <mc:Fallback>
                  <p:oleObj name="Equation" r:id="rId7" imgW="279360" imgH="215640" progId="Equation.3">
                    <p:embed/>
                    <p:pic>
                      <p:nvPicPr>
                        <p:cNvPr id="0" name="Object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253"/>
                          <a:ext cx="26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59" name="Object 191"/>
            <p:cNvGraphicFramePr>
              <a:graphicFrameLocks noChangeAspect="1"/>
            </p:cNvGraphicFramePr>
            <p:nvPr/>
          </p:nvGraphicFramePr>
          <p:xfrm>
            <a:off x="3334" y="1706"/>
            <a:ext cx="26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9" name="Equation" r:id="rId8" imgW="279360" imgH="215640" progId="Equation.3">
                    <p:embed/>
                  </p:oleObj>
                </mc:Choice>
                <mc:Fallback>
                  <p:oleObj name="Equation" r:id="rId8" imgW="279360" imgH="215640" progId="Equation.3">
                    <p:embed/>
                    <p:pic>
                      <p:nvPicPr>
                        <p:cNvPr id="0" name="Object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706"/>
                          <a:ext cx="26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201"/>
          <p:cNvGrpSpPr>
            <a:grpSpLocks/>
          </p:cNvGrpSpPr>
          <p:nvPr/>
        </p:nvGrpSpPr>
        <p:grpSpPr bwMode="auto">
          <a:xfrm>
            <a:off x="2986088" y="1990725"/>
            <a:ext cx="2716212" cy="1911350"/>
            <a:chOff x="1927" y="1500"/>
            <a:chExt cx="1711" cy="1204"/>
          </a:xfrm>
        </p:grpSpPr>
        <p:sp>
          <p:nvSpPr>
            <p:cNvPr id="45085" name="Line 135"/>
            <p:cNvSpPr>
              <a:spLocks noChangeShapeType="1"/>
            </p:cNvSpPr>
            <p:nvPr/>
          </p:nvSpPr>
          <p:spPr bwMode="auto">
            <a:xfrm flipH="1">
              <a:off x="3207" y="1500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086" name="Line 136"/>
            <p:cNvSpPr>
              <a:spLocks noChangeShapeType="1"/>
            </p:cNvSpPr>
            <p:nvPr/>
          </p:nvSpPr>
          <p:spPr bwMode="auto">
            <a:xfrm>
              <a:off x="3216" y="1507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087" name="Line 137"/>
            <p:cNvSpPr>
              <a:spLocks noChangeShapeType="1"/>
            </p:cNvSpPr>
            <p:nvPr/>
          </p:nvSpPr>
          <p:spPr bwMode="auto">
            <a:xfrm>
              <a:off x="1968" y="2659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088" name="Oval 196"/>
            <p:cNvSpPr>
              <a:spLocks noChangeArrowheads="1"/>
            </p:cNvSpPr>
            <p:nvPr/>
          </p:nvSpPr>
          <p:spPr bwMode="auto">
            <a:xfrm>
              <a:off x="1927" y="2614"/>
              <a:ext cx="90" cy="9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76" name="Text Box 206"/>
          <p:cNvSpPr txBox="1">
            <a:spLocks noChangeArrowheads="1"/>
          </p:cNvSpPr>
          <p:nvPr/>
        </p:nvSpPr>
        <p:spPr bwMode="auto">
          <a:xfrm>
            <a:off x="625475" y="420688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grpSp>
        <p:nvGrpSpPr>
          <p:cNvPr id="12" name="Group 210"/>
          <p:cNvGrpSpPr>
            <a:grpSpLocks/>
          </p:cNvGrpSpPr>
          <p:nvPr/>
        </p:nvGrpSpPr>
        <p:grpSpPr bwMode="auto">
          <a:xfrm>
            <a:off x="1450975" y="1512888"/>
            <a:ext cx="2819400" cy="1436687"/>
            <a:chOff x="914" y="953"/>
            <a:chExt cx="1776" cy="905"/>
          </a:xfrm>
        </p:grpSpPr>
        <p:sp>
          <p:nvSpPr>
            <p:cNvPr id="45080" name="Line 23"/>
            <p:cNvSpPr>
              <a:spLocks noChangeShapeType="1"/>
            </p:cNvSpPr>
            <p:nvPr/>
          </p:nvSpPr>
          <p:spPr bwMode="auto">
            <a:xfrm>
              <a:off x="2363" y="1858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081" name="Line 24"/>
            <p:cNvSpPr>
              <a:spLocks noChangeShapeType="1"/>
            </p:cNvSpPr>
            <p:nvPr/>
          </p:nvSpPr>
          <p:spPr bwMode="auto">
            <a:xfrm flipV="1">
              <a:off x="2690" y="954"/>
              <a:ext cx="0" cy="9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082" name="Line 25"/>
            <p:cNvSpPr>
              <a:spLocks noChangeShapeType="1"/>
            </p:cNvSpPr>
            <p:nvPr/>
          </p:nvSpPr>
          <p:spPr bwMode="auto">
            <a:xfrm flipH="1">
              <a:off x="955" y="954"/>
              <a:ext cx="17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083" name="Line 26"/>
            <p:cNvSpPr>
              <a:spLocks noChangeShapeType="1"/>
            </p:cNvSpPr>
            <p:nvPr/>
          </p:nvSpPr>
          <p:spPr bwMode="auto">
            <a:xfrm>
              <a:off x="955" y="953"/>
              <a:ext cx="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084" name="Oval 208"/>
            <p:cNvSpPr>
              <a:spLocks noChangeArrowheads="1"/>
            </p:cNvSpPr>
            <p:nvPr/>
          </p:nvSpPr>
          <p:spPr bwMode="auto">
            <a:xfrm>
              <a:off x="914" y="1217"/>
              <a:ext cx="72" cy="7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431" name="Text Box 215"/>
          <p:cNvSpPr txBox="1">
            <a:spLocks noChangeArrowheads="1"/>
          </p:cNvSpPr>
          <p:nvPr/>
        </p:nvSpPr>
        <p:spPr bwMode="auto">
          <a:xfrm>
            <a:off x="6270625" y="4303713"/>
            <a:ext cx="1349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 b="1">
                <a:solidFill>
                  <a:srgbClr val="008000"/>
                </a:solidFill>
              </a:rPr>
              <a:t>MOD-6</a:t>
            </a:r>
          </a:p>
        </p:txBody>
      </p:sp>
      <p:sp>
        <p:nvSpPr>
          <p:cNvPr id="137433" name="Text Box 217"/>
          <p:cNvSpPr txBox="1">
            <a:spLocks noChangeArrowheads="1"/>
          </p:cNvSpPr>
          <p:nvPr/>
        </p:nvSpPr>
        <p:spPr bwMode="auto">
          <a:xfrm>
            <a:off x="1911350" y="4375150"/>
            <a:ext cx="1527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 b="1">
                <a:solidFill>
                  <a:srgbClr val="008000"/>
                </a:solidFill>
              </a:rPr>
              <a:t>MOD-10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431" grpId="0"/>
      <p:bldP spid="13743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460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3E130E-E027-4726-96CD-AB9C8AF5E124}" type="slidenum">
              <a:rPr lang="en-GB" smtClean="0"/>
              <a:pPr/>
              <a:t>81</a:t>
            </a:fld>
            <a:endParaRPr lang="en-GB" sz="1400" smtClean="0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754063"/>
            <a:ext cx="7772400" cy="660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smtClean="0">
                <a:solidFill>
                  <a:srgbClr val="5E51C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MOD-</a:t>
            </a:r>
            <a:r>
              <a:rPr lang="en-GB" sz="36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r>
              <a:rPr lang="en-GB" sz="3600" smtClean="0">
                <a:solidFill>
                  <a:srgbClr val="5E51C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Counter</a:t>
            </a:r>
            <a:r>
              <a:rPr lang="en-GB" b="1" smtClean="0">
                <a:solidFill>
                  <a:srgbClr val="786DC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b="1" smtClean="0">
              <a:solidFill>
                <a:srgbClr val="786DCB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6089" name="Group 10"/>
          <p:cNvGrpSpPr>
            <a:grpSpLocks/>
          </p:cNvGrpSpPr>
          <p:nvPr/>
        </p:nvGrpSpPr>
        <p:grpSpPr bwMode="auto">
          <a:xfrm>
            <a:off x="1978025" y="3038475"/>
            <a:ext cx="1524000" cy="1066800"/>
            <a:chOff x="1292" y="2160"/>
            <a:chExt cx="960" cy="672"/>
          </a:xfrm>
        </p:grpSpPr>
        <p:sp>
          <p:nvSpPr>
            <p:cNvPr id="46188" name="Line 11"/>
            <p:cNvSpPr>
              <a:spLocks noChangeShapeType="1"/>
            </p:cNvSpPr>
            <p:nvPr/>
          </p:nvSpPr>
          <p:spPr bwMode="auto">
            <a:xfrm>
              <a:off x="2244" y="216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89" name="Line 12"/>
            <p:cNvSpPr>
              <a:spLocks noChangeShapeType="1"/>
            </p:cNvSpPr>
            <p:nvPr/>
          </p:nvSpPr>
          <p:spPr bwMode="auto">
            <a:xfrm flipH="1">
              <a:off x="1292" y="283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90" name="Line 13"/>
            <p:cNvSpPr>
              <a:spLocks noChangeShapeType="1"/>
            </p:cNvSpPr>
            <p:nvPr/>
          </p:nvSpPr>
          <p:spPr bwMode="auto">
            <a:xfrm flipV="1">
              <a:off x="1292" y="22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6090" name="Group 14"/>
          <p:cNvGrpSpPr>
            <a:grpSpLocks/>
          </p:cNvGrpSpPr>
          <p:nvPr/>
        </p:nvGrpSpPr>
        <p:grpSpPr bwMode="auto">
          <a:xfrm>
            <a:off x="2282825" y="3068638"/>
            <a:ext cx="766763" cy="762000"/>
            <a:chOff x="1484" y="2179"/>
            <a:chExt cx="483" cy="480"/>
          </a:xfrm>
        </p:grpSpPr>
        <p:sp>
          <p:nvSpPr>
            <p:cNvPr id="46185" name="Line 15"/>
            <p:cNvSpPr>
              <a:spLocks noChangeShapeType="1"/>
            </p:cNvSpPr>
            <p:nvPr/>
          </p:nvSpPr>
          <p:spPr bwMode="auto">
            <a:xfrm>
              <a:off x="1967" y="217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86" name="Line 16"/>
            <p:cNvSpPr>
              <a:spLocks noChangeShapeType="1"/>
            </p:cNvSpPr>
            <p:nvPr/>
          </p:nvSpPr>
          <p:spPr bwMode="auto">
            <a:xfrm>
              <a:off x="1491" y="222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87" name="Line 17"/>
            <p:cNvSpPr>
              <a:spLocks noChangeShapeType="1"/>
            </p:cNvSpPr>
            <p:nvPr/>
          </p:nvSpPr>
          <p:spPr bwMode="auto">
            <a:xfrm>
              <a:off x="1484" y="265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6091" name="Text Box 18"/>
          <p:cNvSpPr txBox="1">
            <a:spLocks noChangeArrowheads="1"/>
          </p:cNvSpPr>
          <p:nvPr/>
        </p:nvSpPr>
        <p:spPr bwMode="auto">
          <a:xfrm>
            <a:off x="1527175" y="3162300"/>
            <a:ext cx="2755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MR</a:t>
            </a:r>
            <a:r>
              <a:rPr lang="en-GB" sz="2000" baseline="-25000"/>
              <a:t>1</a:t>
            </a:r>
            <a:r>
              <a:rPr lang="en-GB" sz="2000"/>
              <a:t> MR</a:t>
            </a:r>
            <a:r>
              <a:rPr lang="en-GB" sz="2000" baseline="-25000"/>
              <a:t>2</a:t>
            </a:r>
            <a:r>
              <a:rPr lang="en-GB" sz="2000"/>
              <a:t>   Q</a:t>
            </a:r>
            <a:r>
              <a:rPr lang="en-GB" sz="2000" baseline="-25000"/>
              <a:t>3</a:t>
            </a:r>
            <a:r>
              <a:rPr lang="en-GB" sz="2000"/>
              <a:t>Q</a:t>
            </a:r>
            <a:r>
              <a:rPr lang="en-GB" sz="2000" baseline="-25000"/>
              <a:t>2</a:t>
            </a:r>
            <a:r>
              <a:rPr lang="en-GB" sz="2000"/>
              <a:t>Q</a:t>
            </a:r>
            <a:r>
              <a:rPr lang="en-GB" sz="2000" baseline="-25000"/>
              <a:t>1</a:t>
            </a:r>
            <a:r>
              <a:rPr lang="en-GB" sz="2000"/>
              <a:t>Q</a:t>
            </a:r>
            <a:r>
              <a:rPr lang="en-GB" sz="2000" baseline="-25000"/>
              <a:t>0</a:t>
            </a:r>
          </a:p>
        </p:txBody>
      </p:sp>
      <p:grpSp>
        <p:nvGrpSpPr>
          <p:cNvPr id="46092" name="Group 19"/>
          <p:cNvGrpSpPr>
            <a:grpSpLocks/>
          </p:cNvGrpSpPr>
          <p:nvPr/>
        </p:nvGrpSpPr>
        <p:grpSpPr bwMode="auto">
          <a:xfrm>
            <a:off x="1516063" y="1514475"/>
            <a:ext cx="2754312" cy="1435100"/>
            <a:chOff x="1536" y="1968"/>
            <a:chExt cx="2544" cy="1296"/>
          </a:xfrm>
        </p:grpSpPr>
        <p:sp>
          <p:nvSpPr>
            <p:cNvPr id="46181" name="Line 20"/>
            <p:cNvSpPr>
              <a:spLocks noChangeShapeType="1"/>
            </p:cNvSpPr>
            <p:nvPr/>
          </p:nvSpPr>
          <p:spPr bwMode="auto">
            <a:xfrm>
              <a:off x="3600" y="32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82" name="Line 21"/>
            <p:cNvSpPr>
              <a:spLocks noChangeShapeType="1"/>
            </p:cNvSpPr>
            <p:nvPr/>
          </p:nvSpPr>
          <p:spPr bwMode="auto">
            <a:xfrm flipV="1">
              <a:off x="4080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83" name="Line 22"/>
            <p:cNvSpPr>
              <a:spLocks noChangeShapeType="1"/>
            </p:cNvSpPr>
            <p:nvPr/>
          </p:nvSpPr>
          <p:spPr bwMode="auto">
            <a:xfrm flipH="1">
              <a:off x="1536" y="1968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84" name="Line 23"/>
            <p:cNvSpPr>
              <a:spLocks noChangeShapeType="1"/>
            </p:cNvSpPr>
            <p:nvPr/>
          </p:nvSpPr>
          <p:spPr bwMode="auto">
            <a:xfrm>
              <a:off x="1536" y="19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6093" name="Group 25"/>
          <p:cNvGrpSpPr>
            <a:grpSpLocks/>
          </p:cNvGrpSpPr>
          <p:nvPr/>
        </p:nvGrpSpPr>
        <p:grpSpPr bwMode="auto">
          <a:xfrm>
            <a:off x="460375" y="2428875"/>
            <a:ext cx="457200" cy="152400"/>
            <a:chOff x="816" y="3312"/>
            <a:chExt cx="1392" cy="384"/>
          </a:xfrm>
        </p:grpSpPr>
        <p:grpSp>
          <p:nvGrpSpPr>
            <p:cNvPr id="46171" name="Group 26"/>
            <p:cNvGrpSpPr>
              <a:grpSpLocks/>
            </p:cNvGrpSpPr>
            <p:nvPr/>
          </p:nvGrpSpPr>
          <p:grpSpPr bwMode="auto">
            <a:xfrm>
              <a:off x="816" y="3312"/>
              <a:ext cx="1152" cy="384"/>
              <a:chOff x="816" y="3312"/>
              <a:chExt cx="1152" cy="384"/>
            </a:xfrm>
          </p:grpSpPr>
          <p:sp>
            <p:nvSpPr>
              <p:cNvPr id="46174" name="Line 27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175" name="Line 28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176" name="Line 29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177" name="Line 30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178" name="Line 31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179" name="Line 32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180" name="Line 33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6172" name="Line 34"/>
            <p:cNvSpPr>
              <a:spLocks noChangeShapeType="1"/>
            </p:cNvSpPr>
            <p:nvPr/>
          </p:nvSpPr>
          <p:spPr bwMode="auto">
            <a:xfrm>
              <a:off x="1968" y="331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173" name="Line 35"/>
            <p:cNvSpPr>
              <a:spLocks noChangeShapeType="1"/>
            </p:cNvSpPr>
            <p:nvPr/>
          </p:nvSpPr>
          <p:spPr bwMode="auto">
            <a:xfrm>
              <a:off x="1968" y="369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37956" name="Text Box 36"/>
          <p:cNvSpPr txBox="1">
            <a:spLocks noChangeArrowheads="1"/>
          </p:cNvSpPr>
          <p:nvPr/>
        </p:nvSpPr>
        <p:spPr bwMode="auto">
          <a:xfrm>
            <a:off x="520700" y="2571750"/>
            <a:ext cx="490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>
                <a:solidFill>
                  <a:srgbClr val="FF3300"/>
                </a:solidFill>
              </a:rPr>
              <a:t>f</a:t>
            </a:r>
            <a:r>
              <a:rPr lang="en-GB" sz="2800" baseline="-25000">
                <a:solidFill>
                  <a:srgbClr val="FF3300"/>
                </a:solidFill>
              </a:rPr>
              <a:t>in</a:t>
            </a: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041775" y="3876675"/>
            <a:ext cx="1554163" cy="519113"/>
            <a:chOff x="2736" y="2688"/>
            <a:chExt cx="979" cy="327"/>
          </a:xfrm>
        </p:grpSpPr>
        <p:grpSp>
          <p:nvGrpSpPr>
            <p:cNvPr id="46159" name="Group 38"/>
            <p:cNvGrpSpPr>
              <a:grpSpLocks/>
            </p:cNvGrpSpPr>
            <p:nvPr/>
          </p:nvGrpSpPr>
          <p:grpSpPr bwMode="auto">
            <a:xfrm>
              <a:off x="2736" y="2736"/>
              <a:ext cx="288" cy="96"/>
              <a:chOff x="816" y="3312"/>
              <a:chExt cx="1392" cy="384"/>
            </a:xfrm>
          </p:grpSpPr>
          <p:grpSp>
            <p:nvGrpSpPr>
              <p:cNvPr id="46161" name="Group 39"/>
              <p:cNvGrpSpPr>
                <a:grpSpLocks/>
              </p:cNvGrpSpPr>
              <p:nvPr/>
            </p:nvGrpSpPr>
            <p:grpSpPr bwMode="auto">
              <a:xfrm>
                <a:off x="816" y="3312"/>
                <a:ext cx="1152" cy="384"/>
                <a:chOff x="816" y="3312"/>
                <a:chExt cx="1152" cy="384"/>
              </a:xfrm>
            </p:grpSpPr>
            <p:sp>
              <p:nvSpPr>
                <p:cNvPr id="46164" name="Line 40"/>
                <p:cNvSpPr>
                  <a:spLocks noChangeShapeType="1"/>
                </p:cNvSpPr>
                <p:nvPr/>
              </p:nvSpPr>
              <p:spPr bwMode="auto">
                <a:xfrm>
                  <a:off x="816" y="36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6165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104" y="331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6166" name="Line 42"/>
                <p:cNvSpPr>
                  <a:spLocks noChangeShapeType="1"/>
                </p:cNvSpPr>
                <p:nvPr/>
              </p:nvSpPr>
              <p:spPr bwMode="auto">
                <a:xfrm>
                  <a:off x="1104" y="33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6167" name="Line 43"/>
                <p:cNvSpPr>
                  <a:spLocks noChangeShapeType="1"/>
                </p:cNvSpPr>
                <p:nvPr/>
              </p:nvSpPr>
              <p:spPr bwMode="auto">
                <a:xfrm>
                  <a:off x="1392" y="331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6168" name="Line 44"/>
                <p:cNvSpPr>
                  <a:spLocks noChangeShapeType="1"/>
                </p:cNvSpPr>
                <p:nvPr/>
              </p:nvSpPr>
              <p:spPr bwMode="auto">
                <a:xfrm>
                  <a:off x="1392" y="36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616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680" y="331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6170" name="Line 46"/>
                <p:cNvSpPr>
                  <a:spLocks noChangeShapeType="1"/>
                </p:cNvSpPr>
                <p:nvPr/>
              </p:nvSpPr>
              <p:spPr bwMode="auto">
                <a:xfrm>
                  <a:off x="1680" y="33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46162" name="Line 47"/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163" name="Line 48"/>
              <p:cNvSpPr>
                <a:spLocks noChangeShapeType="1"/>
              </p:cNvSpPr>
              <p:nvPr/>
            </p:nvSpPr>
            <p:spPr bwMode="auto">
              <a:xfrm>
                <a:off x="1968" y="369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6160" name="Text Box 49"/>
            <p:cNvSpPr txBox="1">
              <a:spLocks noChangeArrowheads="1"/>
            </p:cNvSpPr>
            <p:nvPr/>
          </p:nvSpPr>
          <p:spPr bwMode="auto">
            <a:xfrm>
              <a:off x="3120" y="2688"/>
              <a:ext cx="5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800">
                  <a:solidFill>
                    <a:srgbClr val="FF3300"/>
                  </a:solidFill>
                </a:rPr>
                <a:t>f</a:t>
              </a:r>
              <a:r>
                <a:rPr lang="en-GB" sz="2800" baseline="-25000">
                  <a:solidFill>
                    <a:srgbClr val="FF3300"/>
                  </a:solidFill>
                </a:rPr>
                <a:t>in</a:t>
              </a:r>
              <a:r>
                <a:rPr lang="en-GB" sz="2800">
                  <a:solidFill>
                    <a:srgbClr val="FF3300"/>
                  </a:solidFill>
                </a:rPr>
                <a:t>/10</a:t>
              </a:r>
            </a:p>
          </p:txBody>
        </p:sp>
      </p:grpSp>
      <p:grpSp>
        <p:nvGrpSpPr>
          <p:cNvPr id="46096" name="Group 50"/>
          <p:cNvGrpSpPr>
            <a:grpSpLocks/>
          </p:cNvGrpSpPr>
          <p:nvPr/>
        </p:nvGrpSpPr>
        <p:grpSpPr bwMode="auto">
          <a:xfrm>
            <a:off x="6632575" y="3038475"/>
            <a:ext cx="762000" cy="762000"/>
            <a:chOff x="4224" y="2160"/>
            <a:chExt cx="480" cy="480"/>
          </a:xfrm>
        </p:grpSpPr>
        <p:sp>
          <p:nvSpPr>
            <p:cNvPr id="46156" name="Line 51"/>
            <p:cNvSpPr>
              <a:spLocks noChangeShapeType="1"/>
            </p:cNvSpPr>
            <p:nvPr/>
          </p:nvSpPr>
          <p:spPr bwMode="auto">
            <a:xfrm>
              <a:off x="4688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57" name="Line 52"/>
            <p:cNvSpPr>
              <a:spLocks noChangeShapeType="1"/>
            </p:cNvSpPr>
            <p:nvPr/>
          </p:nvSpPr>
          <p:spPr bwMode="auto">
            <a:xfrm>
              <a:off x="4224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58" name="Line 53"/>
            <p:cNvSpPr>
              <a:spLocks noChangeShapeType="1"/>
            </p:cNvSpPr>
            <p:nvPr/>
          </p:nvSpPr>
          <p:spPr bwMode="auto">
            <a:xfrm>
              <a:off x="4224" y="26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6097" name="Text Box 54"/>
          <p:cNvSpPr txBox="1">
            <a:spLocks noChangeArrowheads="1"/>
          </p:cNvSpPr>
          <p:nvPr/>
        </p:nvSpPr>
        <p:spPr bwMode="auto">
          <a:xfrm>
            <a:off x="5718175" y="3038475"/>
            <a:ext cx="3155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MR</a:t>
            </a:r>
            <a:r>
              <a:rPr lang="en-GB" sz="2000" baseline="-25000"/>
              <a:t>1</a:t>
            </a:r>
            <a:r>
              <a:rPr lang="en-GB" sz="2000"/>
              <a:t> MR</a:t>
            </a:r>
            <a:r>
              <a:rPr lang="en-GB" sz="2000" baseline="-25000"/>
              <a:t>2</a:t>
            </a:r>
            <a:r>
              <a:rPr lang="en-GB" sz="2000"/>
              <a:t>    Q</a:t>
            </a:r>
            <a:r>
              <a:rPr lang="en-GB" sz="2000" baseline="-25000"/>
              <a:t>3</a:t>
            </a:r>
            <a:r>
              <a:rPr lang="en-GB" sz="2000"/>
              <a:t> Q</a:t>
            </a:r>
            <a:r>
              <a:rPr lang="en-GB" sz="2000" baseline="-25000"/>
              <a:t>2</a:t>
            </a:r>
            <a:r>
              <a:rPr lang="en-GB" sz="2000"/>
              <a:t> Q</a:t>
            </a:r>
            <a:r>
              <a:rPr lang="en-GB" sz="2000" baseline="-25000"/>
              <a:t>1</a:t>
            </a:r>
            <a:r>
              <a:rPr lang="en-GB" sz="2000"/>
              <a:t>Q</a:t>
            </a:r>
            <a:r>
              <a:rPr lang="en-GB" sz="2000" baseline="-25000"/>
              <a:t>0</a:t>
            </a:r>
          </a:p>
        </p:txBody>
      </p:sp>
      <p:grpSp>
        <p:nvGrpSpPr>
          <p:cNvPr id="46098" name="Group 55"/>
          <p:cNvGrpSpPr>
            <a:grpSpLocks/>
          </p:cNvGrpSpPr>
          <p:nvPr/>
        </p:nvGrpSpPr>
        <p:grpSpPr bwMode="auto">
          <a:xfrm>
            <a:off x="6327775" y="3038475"/>
            <a:ext cx="1258888" cy="1066800"/>
            <a:chOff x="4032" y="2160"/>
            <a:chExt cx="793" cy="672"/>
          </a:xfrm>
        </p:grpSpPr>
        <p:sp>
          <p:nvSpPr>
            <p:cNvPr id="46153" name="Line 56"/>
            <p:cNvSpPr>
              <a:spLocks noChangeShapeType="1"/>
            </p:cNvSpPr>
            <p:nvPr/>
          </p:nvSpPr>
          <p:spPr bwMode="auto">
            <a:xfrm flipH="1">
              <a:off x="4032" y="2832"/>
              <a:ext cx="7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54" name="Line 57"/>
            <p:cNvSpPr>
              <a:spLocks noChangeShapeType="1"/>
            </p:cNvSpPr>
            <p:nvPr/>
          </p:nvSpPr>
          <p:spPr bwMode="auto">
            <a:xfrm flipV="1">
              <a:off x="4032" y="22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55" name="Line 58"/>
            <p:cNvSpPr>
              <a:spLocks noChangeShapeType="1"/>
            </p:cNvSpPr>
            <p:nvPr/>
          </p:nvSpPr>
          <p:spPr bwMode="auto">
            <a:xfrm>
              <a:off x="4817" y="216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6099" name="Group 59"/>
          <p:cNvGrpSpPr>
            <a:grpSpLocks/>
          </p:cNvGrpSpPr>
          <p:nvPr/>
        </p:nvGrpSpPr>
        <p:grpSpPr bwMode="auto">
          <a:xfrm>
            <a:off x="5507038" y="2246313"/>
            <a:ext cx="2736850" cy="869950"/>
            <a:chOff x="3515" y="1661"/>
            <a:chExt cx="1724" cy="548"/>
          </a:xfrm>
        </p:grpSpPr>
        <p:sp>
          <p:nvSpPr>
            <p:cNvPr id="46151" name="Text Box 60"/>
            <p:cNvSpPr txBox="1">
              <a:spLocks noChangeArrowheads="1"/>
            </p:cNvSpPr>
            <p:nvPr/>
          </p:nvSpPr>
          <p:spPr bwMode="auto">
            <a:xfrm>
              <a:off x="5057" y="1979"/>
              <a:ext cx="18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sz="2400">
                  <a:solidFill>
                    <a:srgbClr val="CC3300"/>
                  </a:solidFill>
                  <a:sym typeface="Webdings" pitchFamily="18" charset="2"/>
                </a:rPr>
                <a:t></a:t>
              </a:r>
              <a:endParaRPr lang="en-GB" sz="2400">
                <a:solidFill>
                  <a:srgbClr val="CC3300"/>
                </a:solidFill>
              </a:endParaRPr>
            </a:p>
          </p:txBody>
        </p:sp>
        <p:sp>
          <p:nvSpPr>
            <p:cNvPr id="46152" name="Text Box 61"/>
            <p:cNvSpPr txBox="1">
              <a:spLocks noChangeArrowheads="1"/>
            </p:cNvSpPr>
            <p:nvPr/>
          </p:nvSpPr>
          <p:spPr bwMode="auto">
            <a:xfrm>
              <a:off x="3515" y="1661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400">
                  <a:solidFill>
                    <a:srgbClr val="CC3300"/>
                  </a:solidFill>
                  <a:sym typeface="Webdings" pitchFamily="18" charset="2"/>
                </a:rPr>
                <a:t></a:t>
              </a:r>
              <a:endParaRPr lang="en-GB" sz="2400">
                <a:solidFill>
                  <a:srgbClr val="CC3300"/>
                </a:solidFill>
              </a:endParaRPr>
            </a:p>
          </p:txBody>
        </p:sp>
      </p:grpSp>
      <p:grpSp>
        <p:nvGrpSpPr>
          <p:cNvPr id="46100" name="Group 62"/>
          <p:cNvGrpSpPr>
            <a:grpSpLocks/>
          </p:cNvGrpSpPr>
          <p:nvPr/>
        </p:nvGrpSpPr>
        <p:grpSpPr bwMode="auto">
          <a:xfrm>
            <a:off x="949325" y="1779588"/>
            <a:ext cx="3009900" cy="1382712"/>
            <a:chOff x="644" y="1367"/>
            <a:chExt cx="1896" cy="871"/>
          </a:xfrm>
        </p:grpSpPr>
        <p:sp>
          <p:nvSpPr>
            <p:cNvPr id="46138" name="AutoShape 63"/>
            <p:cNvSpPr>
              <a:spLocks noChangeArrowheads="1"/>
            </p:cNvSpPr>
            <p:nvPr/>
          </p:nvSpPr>
          <p:spPr bwMode="auto">
            <a:xfrm rot="5523944">
              <a:off x="1164" y="1435"/>
              <a:ext cx="134" cy="13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AutoShape 64"/>
            <p:cNvSpPr>
              <a:spLocks noChangeArrowheads="1"/>
            </p:cNvSpPr>
            <p:nvPr/>
          </p:nvSpPr>
          <p:spPr bwMode="auto">
            <a:xfrm rot="5523944">
              <a:off x="1164" y="1737"/>
              <a:ext cx="134" cy="13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Oval 65"/>
            <p:cNvSpPr>
              <a:spLocks noChangeArrowheads="1"/>
            </p:cNvSpPr>
            <p:nvPr/>
          </p:nvSpPr>
          <p:spPr bwMode="auto">
            <a:xfrm>
              <a:off x="1100" y="1468"/>
              <a:ext cx="65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Oval 66"/>
            <p:cNvSpPr>
              <a:spLocks noChangeArrowheads="1"/>
            </p:cNvSpPr>
            <p:nvPr/>
          </p:nvSpPr>
          <p:spPr bwMode="auto">
            <a:xfrm>
              <a:off x="1100" y="1769"/>
              <a:ext cx="65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Line 67"/>
            <p:cNvSpPr>
              <a:spLocks noChangeShapeType="1"/>
            </p:cNvSpPr>
            <p:nvPr/>
          </p:nvSpPr>
          <p:spPr bwMode="auto">
            <a:xfrm flipH="1">
              <a:off x="936" y="1803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43" name="Rectangle 68"/>
            <p:cNvSpPr>
              <a:spLocks noChangeArrowheads="1"/>
            </p:cNvSpPr>
            <p:nvPr/>
          </p:nvSpPr>
          <p:spPr bwMode="auto">
            <a:xfrm>
              <a:off x="1165" y="1367"/>
              <a:ext cx="1375" cy="60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sz="3600"/>
                <a:t>74LS293</a:t>
              </a:r>
            </a:p>
          </p:txBody>
        </p:sp>
        <p:sp>
          <p:nvSpPr>
            <p:cNvPr id="46144" name="Line 69"/>
            <p:cNvSpPr>
              <a:spLocks noChangeShapeType="1"/>
            </p:cNvSpPr>
            <p:nvPr/>
          </p:nvSpPr>
          <p:spPr bwMode="auto">
            <a:xfrm flipV="1">
              <a:off x="1296" y="1970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45" name="Line 70"/>
            <p:cNvSpPr>
              <a:spLocks noChangeShapeType="1"/>
            </p:cNvSpPr>
            <p:nvPr/>
          </p:nvSpPr>
          <p:spPr bwMode="auto">
            <a:xfrm flipV="1">
              <a:off x="1492" y="1970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46" name="Line 71"/>
            <p:cNvSpPr>
              <a:spLocks noChangeShapeType="1"/>
            </p:cNvSpPr>
            <p:nvPr/>
          </p:nvSpPr>
          <p:spPr bwMode="auto">
            <a:xfrm>
              <a:off x="1968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47" name="Line 72"/>
            <p:cNvSpPr>
              <a:spLocks noChangeShapeType="1"/>
            </p:cNvSpPr>
            <p:nvPr/>
          </p:nvSpPr>
          <p:spPr bwMode="auto">
            <a:xfrm>
              <a:off x="2082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48" name="Line 73"/>
            <p:cNvSpPr>
              <a:spLocks noChangeShapeType="1"/>
            </p:cNvSpPr>
            <p:nvPr/>
          </p:nvSpPr>
          <p:spPr bwMode="auto">
            <a:xfrm>
              <a:off x="2245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49" name="Line 74"/>
            <p:cNvSpPr>
              <a:spLocks noChangeShapeType="1"/>
            </p:cNvSpPr>
            <p:nvPr/>
          </p:nvSpPr>
          <p:spPr bwMode="auto">
            <a:xfrm flipH="1">
              <a:off x="903" y="1501"/>
              <a:ext cx="1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50" name="Line 75"/>
            <p:cNvSpPr>
              <a:spLocks noChangeShapeType="1"/>
            </p:cNvSpPr>
            <p:nvPr/>
          </p:nvSpPr>
          <p:spPr bwMode="auto">
            <a:xfrm flipV="1">
              <a:off x="240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6084" name="Object 76"/>
            <p:cNvGraphicFramePr>
              <a:graphicFrameLocks noChangeAspect="1"/>
            </p:cNvGraphicFramePr>
            <p:nvPr/>
          </p:nvGraphicFramePr>
          <p:xfrm>
            <a:off x="644" y="1383"/>
            <a:ext cx="26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0" name="Equation" r:id="rId3" imgW="279360" imgH="215640" progId="Equation.3">
                    <p:embed/>
                  </p:oleObj>
                </mc:Choice>
                <mc:Fallback>
                  <p:oleObj name="Equation" r:id="rId3" imgW="279360" imgH="21564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" y="1383"/>
                          <a:ext cx="26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" name="Object 77"/>
            <p:cNvGraphicFramePr>
              <a:graphicFrameLocks noChangeAspect="1"/>
            </p:cNvGraphicFramePr>
            <p:nvPr/>
          </p:nvGraphicFramePr>
          <p:xfrm>
            <a:off x="657" y="1706"/>
            <a:ext cx="26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1" name="Equation" r:id="rId5" imgW="279360" imgH="215640" progId="Equation.3">
                    <p:embed/>
                  </p:oleObj>
                </mc:Choice>
                <mc:Fallback>
                  <p:oleObj name="Equation" r:id="rId5" imgW="279360" imgH="21564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706"/>
                          <a:ext cx="26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01" name="Group 78"/>
          <p:cNvGrpSpPr>
            <a:grpSpLocks/>
          </p:cNvGrpSpPr>
          <p:nvPr/>
        </p:nvGrpSpPr>
        <p:grpSpPr bwMode="auto">
          <a:xfrm>
            <a:off x="5219700" y="1598613"/>
            <a:ext cx="3082925" cy="1563687"/>
            <a:chOff x="3334" y="1253"/>
            <a:chExt cx="1942" cy="985"/>
          </a:xfrm>
        </p:grpSpPr>
        <p:sp>
          <p:nvSpPr>
            <p:cNvPr id="46125" name="Line 79"/>
            <p:cNvSpPr>
              <a:spLocks noChangeShapeType="1"/>
            </p:cNvSpPr>
            <p:nvPr/>
          </p:nvSpPr>
          <p:spPr bwMode="auto">
            <a:xfrm flipH="1">
              <a:off x="3639" y="1501"/>
              <a:ext cx="1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26" name="Rectangle 80"/>
            <p:cNvSpPr>
              <a:spLocks noChangeArrowheads="1"/>
            </p:cNvSpPr>
            <p:nvPr/>
          </p:nvSpPr>
          <p:spPr bwMode="auto">
            <a:xfrm>
              <a:off x="3901" y="1367"/>
              <a:ext cx="1375" cy="60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sz="3600"/>
                <a:t>74LS293</a:t>
              </a:r>
            </a:p>
          </p:txBody>
        </p:sp>
        <p:sp>
          <p:nvSpPr>
            <p:cNvPr id="46127" name="Line 81"/>
            <p:cNvSpPr>
              <a:spLocks noChangeShapeType="1"/>
            </p:cNvSpPr>
            <p:nvPr/>
          </p:nvSpPr>
          <p:spPr bwMode="auto">
            <a:xfrm flipV="1">
              <a:off x="4032" y="1970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28" name="Line 82"/>
            <p:cNvSpPr>
              <a:spLocks noChangeShapeType="1"/>
            </p:cNvSpPr>
            <p:nvPr/>
          </p:nvSpPr>
          <p:spPr bwMode="auto">
            <a:xfrm flipV="1">
              <a:off x="4228" y="1970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29" name="Line 83"/>
            <p:cNvSpPr>
              <a:spLocks noChangeShapeType="1"/>
            </p:cNvSpPr>
            <p:nvPr/>
          </p:nvSpPr>
          <p:spPr bwMode="auto">
            <a:xfrm>
              <a:off x="4687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30" name="Line 84"/>
            <p:cNvSpPr>
              <a:spLocks noChangeShapeType="1"/>
            </p:cNvSpPr>
            <p:nvPr/>
          </p:nvSpPr>
          <p:spPr bwMode="auto">
            <a:xfrm>
              <a:off x="4818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31" name="Line 85"/>
            <p:cNvSpPr>
              <a:spLocks noChangeShapeType="1"/>
            </p:cNvSpPr>
            <p:nvPr/>
          </p:nvSpPr>
          <p:spPr bwMode="auto">
            <a:xfrm>
              <a:off x="4981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32" name="AutoShape 86"/>
            <p:cNvSpPr>
              <a:spLocks noChangeArrowheads="1"/>
            </p:cNvSpPr>
            <p:nvPr/>
          </p:nvSpPr>
          <p:spPr bwMode="auto">
            <a:xfrm rot="5523944">
              <a:off x="3900" y="1435"/>
              <a:ext cx="134" cy="13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AutoShape 87"/>
            <p:cNvSpPr>
              <a:spLocks noChangeArrowheads="1"/>
            </p:cNvSpPr>
            <p:nvPr/>
          </p:nvSpPr>
          <p:spPr bwMode="auto">
            <a:xfrm rot="5523944">
              <a:off x="3900" y="1737"/>
              <a:ext cx="134" cy="13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Oval 88"/>
            <p:cNvSpPr>
              <a:spLocks noChangeArrowheads="1"/>
            </p:cNvSpPr>
            <p:nvPr/>
          </p:nvSpPr>
          <p:spPr bwMode="auto">
            <a:xfrm>
              <a:off x="3836" y="1468"/>
              <a:ext cx="65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Oval 89"/>
            <p:cNvSpPr>
              <a:spLocks noChangeArrowheads="1"/>
            </p:cNvSpPr>
            <p:nvPr/>
          </p:nvSpPr>
          <p:spPr bwMode="auto">
            <a:xfrm>
              <a:off x="3836" y="1769"/>
              <a:ext cx="65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Line 90"/>
            <p:cNvSpPr>
              <a:spLocks noChangeShapeType="1"/>
            </p:cNvSpPr>
            <p:nvPr/>
          </p:nvSpPr>
          <p:spPr bwMode="auto">
            <a:xfrm flipH="1">
              <a:off x="3672" y="1803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37" name="Line 91"/>
            <p:cNvSpPr>
              <a:spLocks noChangeShapeType="1"/>
            </p:cNvSpPr>
            <p:nvPr/>
          </p:nvSpPr>
          <p:spPr bwMode="auto">
            <a:xfrm flipV="1">
              <a:off x="5136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6082" name="Object 92"/>
            <p:cNvGraphicFramePr>
              <a:graphicFrameLocks noChangeAspect="1"/>
            </p:cNvGraphicFramePr>
            <p:nvPr/>
          </p:nvGraphicFramePr>
          <p:xfrm>
            <a:off x="3470" y="1253"/>
            <a:ext cx="26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2" name="Equation" r:id="rId7" imgW="279360" imgH="215640" progId="Equation.3">
                    <p:embed/>
                  </p:oleObj>
                </mc:Choice>
                <mc:Fallback>
                  <p:oleObj name="Equation" r:id="rId7" imgW="279360" imgH="21564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253"/>
                          <a:ext cx="26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3" name="Object 93"/>
            <p:cNvGraphicFramePr>
              <a:graphicFrameLocks noChangeAspect="1"/>
            </p:cNvGraphicFramePr>
            <p:nvPr/>
          </p:nvGraphicFramePr>
          <p:xfrm>
            <a:off x="3334" y="1706"/>
            <a:ext cx="26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3" name="Equation" r:id="rId8" imgW="279360" imgH="215640" progId="Equation.3">
                    <p:embed/>
                  </p:oleObj>
                </mc:Choice>
                <mc:Fallback>
                  <p:oleObj name="Equation" r:id="rId8" imgW="279360" imgH="21564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706"/>
                          <a:ext cx="26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02" name="Group 94"/>
          <p:cNvGrpSpPr>
            <a:grpSpLocks/>
          </p:cNvGrpSpPr>
          <p:nvPr/>
        </p:nvGrpSpPr>
        <p:grpSpPr bwMode="auto">
          <a:xfrm>
            <a:off x="2986088" y="1990725"/>
            <a:ext cx="2716212" cy="1911350"/>
            <a:chOff x="1927" y="1500"/>
            <a:chExt cx="1711" cy="1204"/>
          </a:xfrm>
        </p:grpSpPr>
        <p:sp>
          <p:nvSpPr>
            <p:cNvPr id="46121" name="Line 95"/>
            <p:cNvSpPr>
              <a:spLocks noChangeShapeType="1"/>
            </p:cNvSpPr>
            <p:nvPr/>
          </p:nvSpPr>
          <p:spPr bwMode="auto">
            <a:xfrm flipH="1">
              <a:off x="3207" y="1500"/>
              <a:ext cx="431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22" name="Line 96"/>
            <p:cNvSpPr>
              <a:spLocks noChangeShapeType="1"/>
            </p:cNvSpPr>
            <p:nvPr/>
          </p:nvSpPr>
          <p:spPr bwMode="auto">
            <a:xfrm>
              <a:off x="3216" y="1507"/>
              <a:ext cx="0" cy="115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23" name="Line 97"/>
            <p:cNvSpPr>
              <a:spLocks noChangeShapeType="1"/>
            </p:cNvSpPr>
            <p:nvPr/>
          </p:nvSpPr>
          <p:spPr bwMode="auto">
            <a:xfrm>
              <a:off x="1968" y="2659"/>
              <a:ext cx="124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24" name="Oval 98"/>
            <p:cNvSpPr>
              <a:spLocks noChangeArrowheads="1"/>
            </p:cNvSpPr>
            <p:nvPr/>
          </p:nvSpPr>
          <p:spPr bwMode="auto">
            <a:xfrm>
              <a:off x="1927" y="2614"/>
              <a:ext cx="90" cy="9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03" name="Line 101"/>
          <p:cNvSpPr>
            <a:spLocks noChangeShapeType="1"/>
          </p:cNvSpPr>
          <p:nvPr/>
        </p:nvSpPr>
        <p:spPr bwMode="auto">
          <a:xfrm>
            <a:off x="7235825" y="3800475"/>
            <a:ext cx="1320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16" name="Group 102"/>
          <p:cNvGrpSpPr>
            <a:grpSpLocks/>
          </p:cNvGrpSpPr>
          <p:nvPr/>
        </p:nvGrpSpPr>
        <p:grpSpPr bwMode="auto">
          <a:xfrm>
            <a:off x="7997825" y="3571875"/>
            <a:ext cx="457200" cy="152400"/>
            <a:chOff x="816" y="3312"/>
            <a:chExt cx="1392" cy="384"/>
          </a:xfrm>
        </p:grpSpPr>
        <p:grpSp>
          <p:nvGrpSpPr>
            <p:cNvPr id="46111" name="Group 103"/>
            <p:cNvGrpSpPr>
              <a:grpSpLocks/>
            </p:cNvGrpSpPr>
            <p:nvPr/>
          </p:nvGrpSpPr>
          <p:grpSpPr bwMode="auto">
            <a:xfrm>
              <a:off x="816" y="3312"/>
              <a:ext cx="1152" cy="384"/>
              <a:chOff x="816" y="3312"/>
              <a:chExt cx="1152" cy="384"/>
            </a:xfrm>
          </p:grpSpPr>
          <p:sp>
            <p:nvSpPr>
              <p:cNvPr id="46114" name="Line 104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115" name="Line 105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116" name="Line 106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117" name="Line 107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118" name="Line 108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119" name="Line 109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120" name="Line 110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6112" name="Line 111"/>
            <p:cNvSpPr>
              <a:spLocks noChangeShapeType="1"/>
            </p:cNvSpPr>
            <p:nvPr/>
          </p:nvSpPr>
          <p:spPr bwMode="auto">
            <a:xfrm>
              <a:off x="1968" y="33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113" name="Line 112"/>
            <p:cNvSpPr>
              <a:spLocks noChangeShapeType="1"/>
            </p:cNvSpPr>
            <p:nvPr/>
          </p:nvSpPr>
          <p:spPr bwMode="auto">
            <a:xfrm>
              <a:off x="1968" y="36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38033" name="Text Box 113"/>
          <p:cNvSpPr txBox="1">
            <a:spLocks noChangeArrowheads="1"/>
          </p:cNvSpPr>
          <p:nvPr/>
        </p:nvSpPr>
        <p:spPr bwMode="auto">
          <a:xfrm>
            <a:off x="7607300" y="3876675"/>
            <a:ext cx="1233488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>
                <a:solidFill>
                  <a:srgbClr val="FF3300"/>
                </a:solidFill>
              </a:rPr>
              <a:t>f</a:t>
            </a:r>
            <a:r>
              <a:rPr lang="en-GB" sz="2800" baseline="-25000">
                <a:solidFill>
                  <a:srgbClr val="FF3300"/>
                </a:solidFill>
              </a:rPr>
              <a:t>in</a:t>
            </a:r>
            <a:r>
              <a:rPr lang="en-GB" sz="2800">
                <a:solidFill>
                  <a:srgbClr val="FF3300"/>
                </a:solidFill>
              </a:rPr>
              <a:t>/10/6</a:t>
            </a:r>
          </a:p>
          <a:p>
            <a:pPr algn="l"/>
            <a:r>
              <a:rPr lang="en-GB" sz="2800">
                <a:solidFill>
                  <a:srgbClr val="FF3300"/>
                </a:solidFill>
              </a:rPr>
              <a:t>= f</a:t>
            </a:r>
            <a:r>
              <a:rPr lang="en-GB" sz="2800" baseline="-25000">
                <a:solidFill>
                  <a:srgbClr val="FF3300"/>
                </a:solidFill>
              </a:rPr>
              <a:t>in</a:t>
            </a:r>
            <a:r>
              <a:rPr lang="en-GB" sz="2800">
                <a:solidFill>
                  <a:srgbClr val="FF3300"/>
                </a:solidFill>
              </a:rPr>
              <a:t>/60</a:t>
            </a:r>
          </a:p>
        </p:txBody>
      </p:sp>
      <p:sp>
        <p:nvSpPr>
          <p:cNvPr id="46106" name="Oval 114"/>
          <p:cNvSpPr>
            <a:spLocks noChangeArrowheads="1"/>
          </p:cNvSpPr>
          <p:nvPr/>
        </p:nvSpPr>
        <p:spPr bwMode="auto">
          <a:xfrm>
            <a:off x="7280275" y="3703638"/>
            <a:ext cx="142875" cy="1428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Text Box 115"/>
          <p:cNvSpPr txBox="1">
            <a:spLocks noChangeArrowheads="1"/>
          </p:cNvSpPr>
          <p:nvPr/>
        </p:nvSpPr>
        <p:spPr bwMode="auto">
          <a:xfrm>
            <a:off x="625475" y="420688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sp>
        <p:nvSpPr>
          <p:cNvPr id="46108" name="Text Box 116"/>
          <p:cNvSpPr txBox="1">
            <a:spLocks noChangeArrowheads="1"/>
          </p:cNvSpPr>
          <p:nvPr/>
        </p:nvSpPr>
        <p:spPr bwMode="auto">
          <a:xfrm>
            <a:off x="1911350" y="4375150"/>
            <a:ext cx="1527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 b="1">
                <a:solidFill>
                  <a:srgbClr val="008000"/>
                </a:solidFill>
              </a:rPr>
              <a:t>MOD-10</a:t>
            </a:r>
          </a:p>
        </p:txBody>
      </p:sp>
      <p:sp>
        <p:nvSpPr>
          <p:cNvPr id="46109" name="Text Box 117"/>
          <p:cNvSpPr txBox="1">
            <a:spLocks noChangeArrowheads="1"/>
          </p:cNvSpPr>
          <p:nvPr/>
        </p:nvSpPr>
        <p:spPr bwMode="auto">
          <a:xfrm>
            <a:off x="6270625" y="4303713"/>
            <a:ext cx="1349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 b="1">
                <a:solidFill>
                  <a:srgbClr val="008000"/>
                </a:solidFill>
              </a:rPr>
              <a:t>MOD-6</a:t>
            </a:r>
          </a:p>
        </p:txBody>
      </p:sp>
      <p:sp>
        <p:nvSpPr>
          <p:cNvPr id="46110" name="Oval 118"/>
          <p:cNvSpPr>
            <a:spLocks noChangeArrowheads="1"/>
          </p:cNvSpPr>
          <p:nvPr/>
        </p:nvSpPr>
        <p:spPr bwMode="auto">
          <a:xfrm>
            <a:off x="1452563" y="1900238"/>
            <a:ext cx="130175" cy="130175"/>
          </a:xfrm>
          <a:prstGeom prst="ellipse">
            <a:avLst/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6" grpId="0"/>
      <p:bldP spid="33803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471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B18E0A-7780-40A5-AD59-F75B67789ED7}" type="slidenum">
              <a:rPr lang="en-GB" smtClean="0"/>
              <a:pPr/>
              <a:t>82</a:t>
            </a:fld>
            <a:endParaRPr lang="en-GB" sz="1400" smtClean="0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754063"/>
            <a:ext cx="7772400" cy="660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smtClean="0">
                <a:solidFill>
                  <a:srgbClr val="5E51C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MOD-</a:t>
            </a:r>
            <a:r>
              <a:rPr lang="en-GB" sz="36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r>
              <a:rPr lang="en-GB" sz="3600" smtClean="0">
                <a:solidFill>
                  <a:srgbClr val="5E51C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Counter</a:t>
            </a:r>
            <a:r>
              <a:rPr lang="en-GB" b="1" smtClean="0">
                <a:solidFill>
                  <a:srgbClr val="786DC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b="1" smtClean="0">
              <a:solidFill>
                <a:srgbClr val="786DCB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7113" name="Group 3"/>
          <p:cNvGrpSpPr>
            <a:grpSpLocks/>
          </p:cNvGrpSpPr>
          <p:nvPr/>
        </p:nvGrpSpPr>
        <p:grpSpPr bwMode="auto">
          <a:xfrm>
            <a:off x="1978025" y="3038475"/>
            <a:ext cx="1524000" cy="1066800"/>
            <a:chOff x="1292" y="2160"/>
            <a:chExt cx="960" cy="672"/>
          </a:xfrm>
        </p:grpSpPr>
        <p:sp>
          <p:nvSpPr>
            <p:cNvPr id="47189" name="Line 4"/>
            <p:cNvSpPr>
              <a:spLocks noChangeShapeType="1"/>
            </p:cNvSpPr>
            <p:nvPr/>
          </p:nvSpPr>
          <p:spPr bwMode="auto">
            <a:xfrm>
              <a:off x="2244" y="216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90" name="Line 5"/>
            <p:cNvSpPr>
              <a:spLocks noChangeShapeType="1"/>
            </p:cNvSpPr>
            <p:nvPr/>
          </p:nvSpPr>
          <p:spPr bwMode="auto">
            <a:xfrm flipH="1">
              <a:off x="1292" y="283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91" name="Line 6"/>
            <p:cNvSpPr>
              <a:spLocks noChangeShapeType="1"/>
            </p:cNvSpPr>
            <p:nvPr/>
          </p:nvSpPr>
          <p:spPr bwMode="auto">
            <a:xfrm flipV="1">
              <a:off x="1292" y="22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7114" name="Group 7"/>
          <p:cNvGrpSpPr>
            <a:grpSpLocks/>
          </p:cNvGrpSpPr>
          <p:nvPr/>
        </p:nvGrpSpPr>
        <p:grpSpPr bwMode="auto">
          <a:xfrm>
            <a:off x="2282825" y="3068638"/>
            <a:ext cx="766763" cy="762000"/>
            <a:chOff x="1484" y="2179"/>
            <a:chExt cx="483" cy="480"/>
          </a:xfrm>
        </p:grpSpPr>
        <p:sp>
          <p:nvSpPr>
            <p:cNvPr id="47186" name="Line 8"/>
            <p:cNvSpPr>
              <a:spLocks noChangeShapeType="1"/>
            </p:cNvSpPr>
            <p:nvPr/>
          </p:nvSpPr>
          <p:spPr bwMode="auto">
            <a:xfrm>
              <a:off x="1967" y="217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87" name="Line 9"/>
            <p:cNvSpPr>
              <a:spLocks noChangeShapeType="1"/>
            </p:cNvSpPr>
            <p:nvPr/>
          </p:nvSpPr>
          <p:spPr bwMode="auto">
            <a:xfrm>
              <a:off x="1491" y="222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88" name="Line 10"/>
            <p:cNvSpPr>
              <a:spLocks noChangeShapeType="1"/>
            </p:cNvSpPr>
            <p:nvPr/>
          </p:nvSpPr>
          <p:spPr bwMode="auto">
            <a:xfrm>
              <a:off x="1484" y="265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1527175" y="3162300"/>
            <a:ext cx="2755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MR</a:t>
            </a:r>
            <a:r>
              <a:rPr lang="en-GB" sz="2000" baseline="-25000"/>
              <a:t>1</a:t>
            </a:r>
            <a:r>
              <a:rPr lang="en-GB" sz="2000"/>
              <a:t> MR</a:t>
            </a:r>
            <a:r>
              <a:rPr lang="en-GB" sz="2000" baseline="-25000"/>
              <a:t>2</a:t>
            </a:r>
            <a:r>
              <a:rPr lang="en-GB" sz="2000"/>
              <a:t>   Q</a:t>
            </a:r>
            <a:r>
              <a:rPr lang="en-GB" sz="2000" baseline="-25000"/>
              <a:t>3</a:t>
            </a:r>
            <a:r>
              <a:rPr lang="en-GB" sz="2000"/>
              <a:t>Q</a:t>
            </a:r>
            <a:r>
              <a:rPr lang="en-GB" sz="2000" baseline="-25000"/>
              <a:t>2</a:t>
            </a:r>
            <a:r>
              <a:rPr lang="en-GB" sz="2000"/>
              <a:t>Q</a:t>
            </a:r>
            <a:r>
              <a:rPr lang="en-GB" sz="2000" baseline="-25000"/>
              <a:t>1</a:t>
            </a:r>
            <a:r>
              <a:rPr lang="en-GB" sz="2000"/>
              <a:t>Q</a:t>
            </a:r>
            <a:r>
              <a:rPr lang="en-GB" sz="2000" baseline="-25000"/>
              <a:t>0</a:t>
            </a:r>
          </a:p>
        </p:txBody>
      </p:sp>
      <p:grpSp>
        <p:nvGrpSpPr>
          <p:cNvPr id="47116" name="Group 13"/>
          <p:cNvGrpSpPr>
            <a:grpSpLocks/>
          </p:cNvGrpSpPr>
          <p:nvPr/>
        </p:nvGrpSpPr>
        <p:grpSpPr bwMode="auto">
          <a:xfrm>
            <a:off x="460375" y="2428875"/>
            <a:ext cx="457200" cy="152400"/>
            <a:chOff x="816" y="3312"/>
            <a:chExt cx="1392" cy="384"/>
          </a:xfrm>
        </p:grpSpPr>
        <p:grpSp>
          <p:nvGrpSpPr>
            <p:cNvPr id="47176" name="Group 14"/>
            <p:cNvGrpSpPr>
              <a:grpSpLocks/>
            </p:cNvGrpSpPr>
            <p:nvPr/>
          </p:nvGrpSpPr>
          <p:grpSpPr bwMode="auto">
            <a:xfrm>
              <a:off x="816" y="3312"/>
              <a:ext cx="1152" cy="384"/>
              <a:chOff x="816" y="3312"/>
              <a:chExt cx="1152" cy="384"/>
            </a:xfrm>
          </p:grpSpPr>
          <p:sp>
            <p:nvSpPr>
              <p:cNvPr id="47179" name="Line 15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80" name="Line 16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81" name="Line 17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82" name="Line 18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83" name="Line 19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84" name="Line 20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85" name="Line 21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7177" name="Line 22"/>
            <p:cNvSpPr>
              <a:spLocks noChangeShapeType="1"/>
            </p:cNvSpPr>
            <p:nvPr/>
          </p:nvSpPr>
          <p:spPr bwMode="auto">
            <a:xfrm>
              <a:off x="1968" y="331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78" name="Line 23"/>
            <p:cNvSpPr>
              <a:spLocks noChangeShapeType="1"/>
            </p:cNvSpPr>
            <p:nvPr/>
          </p:nvSpPr>
          <p:spPr bwMode="auto">
            <a:xfrm>
              <a:off x="1968" y="369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7117" name="Text Box 24"/>
          <p:cNvSpPr txBox="1">
            <a:spLocks noChangeArrowheads="1"/>
          </p:cNvSpPr>
          <p:nvPr/>
        </p:nvSpPr>
        <p:spPr bwMode="auto">
          <a:xfrm>
            <a:off x="520700" y="2571750"/>
            <a:ext cx="490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>
                <a:solidFill>
                  <a:srgbClr val="FF3300"/>
                </a:solidFill>
              </a:rPr>
              <a:t>f</a:t>
            </a:r>
            <a:r>
              <a:rPr lang="en-GB" sz="2800" baseline="-25000">
                <a:solidFill>
                  <a:srgbClr val="FF3300"/>
                </a:solidFill>
              </a:rPr>
              <a:t>in</a:t>
            </a:r>
          </a:p>
        </p:txBody>
      </p:sp>
      <p:grpSp>
        <p:nvGrpSpPr>
          <p:cNvPr id="47118" name="Group 25"/>
          <p:cNvGrpSpPr>
            <a:grpSpLocks/>
          </p:cNvGrpSpPr>
          <p:nvPr/>
        </p:nvGrpSpPr>
        <p:grpSpPr bwMode="auto">
          <a:xfrm>
            <a:off x="6632575" y="3038475"/>
            <a:ext cx="762000" cy="762000"/>
            <a:chOff x="4224" y="2160"/>
            <a:chExt cx="480" cy="480"/>
          </a:xfrm>
        </p:grpSpPr>
        <p:sp>
          <p:nvSpPr>
            <p:cNvPr id="47173" name="Line 26"/>
            <p:cNvSpPr>
              <a:spLocks noChangeShapeType="1"/>
            </p:cNvSpPr>
            <p:nvPr/>
          </p:nvSpPr>
          <p:spPr bwMode="auto">
            <a:xfrm>
              <a:off x="4688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74" name="Line 27"/>
            <p:cNvSpPr>
              <a:spLocks noChangeShapeType="1"/>
            </p:cNvSpPr>
            <p:nvPr/>
          </p:nvSpPr>
          <p:spPr bwMode="auto">
            <a:xfrm>
              <a:off x="4224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75" name="Line 28"/>
            <p:cNvSpPr>
              <a:spLocks noChangeShapeType="1"/>
            </p:cNvSpPr>
            <p:nvPr/>
          </p:nvSpPr>
          <p:spPr bwMode="auto">
            <a:xfrm>
              <a:off x="4224" y="26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7119" name="Text Box 29"/>
          <p:cNvSpPr txBox="1">
            <a:spLocks noChangeArrowheads="1"/>
          </p:cNvSpPr>
          <p:nvPr/>
        </p:nvSpPr>
        <p:spPr bwMode="auto">
          <a:xfrm>
            <a:off x="5718175" y="3038475"/>
            <a:ext cx="3155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MR</a:t>
            </a:r>
            <a:r>
              <a:rPr lang="en-GB" sz="2000" baseline="-25000"/>
              <a:t>1</a:t>
            </a:r>
            <a:r>
              <a:rPr lang="en-GB" sz="2000"/>
              <a:t> MR</a:t>
            </a:r>
            <a:r>
              <a:rPr lang="en-GB" sz="2000" baseline="-25000"/>
              <a:t>2</a:t>
            </a:r>
            <a:r>
              <a:rPr lang="en-GB" sz="2000"/>
              <a:t>    Q</a:t>
            </a:r>
            <a:r>
              <a:rPr lang="en-GB" sz="2000" baseline="-25000"/>
              <a:t>3</a:t>
            </a:r>
            <a:r>
              <a:rPr lang="en-GB" sz="2000"/>
              <a:t> Q</a:t>
            </a:r>
            <a:r>
              <a:rPr lang="en-GB" sz="2000" baseline="-25000"/>
              <a:t>2</a:t>
            </a:r>
            <a:r>
              <a:rPr lang="en-GB" sz="2000"/>
              <a:t> Q</a:t>
            </a:r>
            <a:r>
              <a:rPr lang="en-GB" sz="2000" baseline="-25000"/>
              <a:t>1</a:t>
            </a:r>
            <a:r>
              <a:rPr lang="en-GB" sz="2000"/>
              <a:t>Q</a:t>
            </a:r>
            <a:r>
              <a:rPr lang="en-GB" sz="2000" baseline="-25000"/>
              <a:t>0</a:t>
            </a:r>
          </a:p>
        </p:txBody>
      </p:sp>
      <p:grpSp>
        <p:nvGrpSpPr>
          <p:cNvPr id="47120" name="Group 30"/>
          <p:cNvGrpSpPr>
            <a:grpSpLocks/>
          </p:cNvGrpSpPr>
          <p:nvPr/>
        </p:nvGrpSpPr>
        <p:grpSpPr bwMode="auto">
          <a:xfrm>
            <a:off x="6327775" y="3038475"/>
            <a:ext cx="1258888" cy="1066800"/>
            <a:chOff x="4032" y="2160"/>
            <a:chExt cx="793" cy="672"/>
          </a:xfrm>
        </p:grpSpPr>
        <p:sp>
          <p:nvSpPr>
            <p:cNvPr id="47170" name="Line 31"/>
            <p:cNvSpPr>
              <a:spLocks noChangeShapeType="1"/>
            </p:cNvSpPr>
            <p:nvPr/>
          </p:nvSpPr>
          <p:spPr bwMode="auto">
            <a:xfrm flipH="1">
              <a:off x="4032" y="2832"/>
              <a:ext cx="7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71" name="Line 32"/>
            <p:cNvSpPr>
              <a:spLocks noChangeShapeType="1"/>
            </p:cNvSpPr>
            <p:nvPr/>
          </p:nvSpPr>
          <p:spPr bwMode="auto">
            <a:xfrm flipV="1">
              <a:off x="4032" y="22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72" name="Line 33"/>
            <p:cNvSpPr>
              <a:spLocks noChangeShapeType="1"/>
            </p:cNvSpPr>
            <p:nvPr/>
          </p:nvSpPr>
          <p:spPr bwMode="auto">
            <a:xfrm>
              <a:off x="4817" y="216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7121" name="Group 34"/>
          <p:cNvGrpSpPr>
            <a:grpSpLocks/>
          </p:cNvGrpSpPr>
          <p:nvPr/>
        </p:nvGrpSpPr>
        <p:grpSpPr bwMode="auto">
          <a:xfrm>
            <a:off x="5507038" y="2246313"/>
            <a:ext cx="2736850" cy="869950"/>
            <a:chOff x="3515" y="1661"/>
            <a:chExt cx="1724" cy="548"/>
          </a:xfrm>
        </p:grpSpPr>
        <p:sp>
          <p:nvSpPr>
            <p:cNvPr id="47168" name="Text Box 35"/>
            <p:cNvSpPr txBox="1">
              <a:spLocks noChangeArrowheads="1"/>
            </p:cNvSpPr>
            <p:nvPr/>
          </p:nvSpPr>
          <p:spPr bwMode="auto">
            <a:xfrm>
              <a:off x="5057" y="1979"/>
              <a:ext cx="18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sz="2400">
                  <a:solidFill>
                    <a:srgbClr val="CC3300"/>
                  </a:solidFill>
                  <a:sym typeface="Webdings" pitchFamily="18" charset="2"/>
                </a:rPr>
                <a:t></a:t>
              </a:r>
              <a:endParaRPr lang="en-GB" sz="2400">
                <a:solidFill>
                  <a:srgbClr val="CC3300"/>
                </a:solidFill>
              </a:endParaRPr>
            </a:p>
          </p:txBody>
        </p:sp>
        <p:sp>
          <p:nvSpPr>
            <p:cNvPr id="47169" name="Text Box 36"/>
            <p:cNvSpPr txBox="1">
              <a:spLocks noChangeArrowheads="1"/>
            </p:cNvSpPr>
            <p:nvPr/>
          </p:nvSpPr>
          <p:spPr bwMode="auto">
            <a:xfrm>
              <a:off x="3515" y="1661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400">
                  <a:solidFill>
                    <a:srgbClr val="CC3300"/>
                  </a:solidFill>
                  <a:sym typeface="Webdings" pitchFamily="18" charset="2"/>
                </a:rPr>
                <a:t></a:t>
              </a:r>
              <a:endParaRPr lang="en-GB" sz="2400">
                <a:solidFill>
                  <a:srgbClr val="CC3300"/>
                </a:solidFill>
              </a:endParaRPr>
            </a:p>
          </p:txBody>
        </p:sp>
      </p:grpSp>
      <p:grpSp>
        <p:nvGrpSpPr>
          <p:cNvPr id="47122" name="Group 37"/>
          <p:cNvGrpSpPr>
            <a:grpSpLocks/>
          </p:cNvGrpSpPr>
          <p:nvPr/>
        </p:nvGrpSpPr>
        <p:grpSpPr bwMode="auto">
          <a:xfrm>
            <a:off x="949325" y="1779588"/>
            <a:ext cx="3009900" cy="1382712"/>
            <a:chOff x="644" y="1367"/>
            <a:chExt cx="1896" cy="871"/>
          </a:xfrm>
        </p:grpSpPr>
        <p:sp>
          <p:nvSpPr>
            <p:cNvPr id="47155" name="AutoShape 38"/>
            <p:cNvSpPr>
              <a:spLocks noChangeArrowheads="1"/>
            </p:cNvSpPr>
            <p:nvPr/>
          </p:nvSpPr>
          <p:spPr bwMode="auto">
            <a:xfrm rot="5523944">
              <a:off x="1164" y="1435"/>
              <a:ext cx="134" cy="13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6" name="AutoShape 39"/>
            <p:cNvSpPr>
              <a:spLocks noChangeArrowheads="1"/>
            </p:cNvSpPr>
            <p:nvPr/>
          </p:nvSpPr>
          <p:spPr bwMode="auto">
            <a:xfrm rot="5523944">
              <a:off x="1164" y="1737"/>
              <a:ext cx="134" cy="13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7" name="Oval 40"/>
            <p:cNvSpPr>
              <a:spLocks noChangeArrowheads="1"/>
            </p:cNvSpPr>
            <p:nvPr/>
          </p:nvSpPr>
          <p:spPr bwMode="auto">
            <a:xfrm>
              <a:off x="1100" y="1468"/>
              <a:ext cx="65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8" name="Oval 41"/>
            <p:cNvSpPr>
              <a:spLocks noChangeArrowheads="1"/>
            </p:cNvSpPr>
            <p:nvPr/>
          </p:nvSpPr>
          <p:spPr bwMode="auto">
            <a:xfrm>
              <a:off x="1100" y="1769"/>
              <a:ext cx="65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9" name="Line 42"/>
            <p:cNvSpPr>
              <a:spLocks noChangeShapeType="1"/>
            </p:cNvSpPr>
            <p:nvPr/>
          </p:nvSpPr>
          <p:spPr bwMode="auto">
            <a:xfrm flipH="1">
              <a:off x="936" y="1803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60" name="Rectangle 43"/>
            <p:cNvSpPr>
              <a:spLocks noChangeArrowheads="1"/>
            </p:cNvSpPr>
            <p:nvPr/>
          </p:nvSpPr>
          <p:spPr bwMode="auto">
            <a:xfrm>
              <a:off x="1165" y="1367"/>
              <a:ext cx="1375" cy="60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sz="3600"/>
                <a:t>74LS293</a:t>
              </a:r>
            </a:p>
          </p:txBody>
        </p:sp>
        <p:sp>
          <p:nvSpPr>
            <p:cNvPr id="47161" name="Line 44"/>
            <p:cNvSpPr>
              <a:spLocks noChangeShapeType="1"/>
            </p:cNvSpPr>
            <p:nvPr/>
          </p:nvSpPr>
          <p:spPr bwMode="auto">
            <a:xfrm flipV="1">
              <a:off x="1296" y="1970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62" name="Line 45"/>
            <p:cNvSpPr>
              <a:spLocks noChangeShapeType="1"/>
            </p:cNvSpPr>
            <p:nvPr/>
          </p:nvSpPr>
          <p:spPr bwMode="auto">
            <a:xfrm flipV="1">
              <a:off x="1492" y="1970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63" name="Line 46"/>
            <p:cNvSpPr>
              <a:spLocks noChangeShapeType="1"/>
            </p:cNvSpPr>
            <p:nvPr/>
          </p:nvSpPr>
          <p:spPr bwMode="auto">
            <a:xfrm>
              <a:off x="1968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64" name="Line 47"/>
            <p:cNvSpPr>
              <a:spLocks noChangeShapeType="1"/>
            </p:cNvSpPr>
            <p:nvPr/>
          </p:nvSpPr>
          <p:spPr bwMode="auto">
            <a:xfrm>
              <a:off x="2082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65" name="Line 48"/>
            <p:cNvSpPr>
              <a:spLocks noChangeShapeType="1"/>
            </p:cNvSpPr>
            <p:nvPr/>
          </p:nvSpPr>
          <p:spPr bwMode="auto">
            <a:xfrm>
              <a:off x="2245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66" name="Line 49"/>
            <p:cNvSpPr>
              <a:spLocks noChangeShapeType="1"/>
            </p:cNvSpPr>
            <p:nvPr/>
          </p:nvSpPr>
          <p:spPr bwMode="auto">
            <a:xfrm flipH="1">
              <a:off x="903" y="1501"/>
              <a:ext cx="1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67" name="Line 50"/>
            <p:cNvSpPr>
              <a:spLocks noChangeShapeType="1"/>
            </p:cNvSpPr>
            <p:nvPr/>
          </p:nvSpPr>
          <p:spPr bwMode="auto">
            <a:xfrm flipV="1">
              <a:off x="240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7108" name="Object 51"/>
            <p:cNvGraphicFramePr>
              <a:graphicFrameLocks noChangeAspect="1"/>
            </p:cNvGraphicFramePr>
            <p:nvPr/>
          </p:nvGraphicFramePr>
          <p:xfrm>
            <a:off x="644" y="1383"/>
            <a:ext cx="26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4" name="Equation" r:id="rId3" imgW="279360" imgH="215640" progId="Equation.3">
                    <p:embed/>
                  </p:oleObj>
                </mc:Choice>
                <mc:Fallback>
                  <p:oleObj name="Equation" r:id="rId3" imgW="279360" imgH="2156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" y="1383"/>
                          <a:ext cx="26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09" name="Object 52"/>
            <p:cNvGraphicFramePr>
              <a:graphicFrameLocks noChangeAspect="1"/>
            </p:cNvGraphicFramePr>
            <p:nvPr/>
          </p:nvGraphicFramePr>
          <p:xfrm>
            <a:off x="657" y="1706"/>
            <a:ext cx="26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5" name="Equation" r:id="rId5" imgW="279360" imgH="215640" progId="Equation.3">
                    <p:embed/>
                  </p:oleObj>
                </mc:Choice>
                <mc:Fallback>
                  <p:oleObj name="Equation" r:id="rId5" imgW="279360" imgH="2156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706"/>
                          <a:ext cx="26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23" name="Group 53"/>
          <p:cNvGrpSpPr>
            <a:grpSpLocks/>
          </p:cNvGrpSpPr>
          <p:nvPr/>
        </p:nvGrpSpPr>
        <p:grpSpPr bwMode="auto">
          <a:xfrm>
            <a:off x="5219700" y="1598613"/>
            <a:ext cx="3082925" cy="1563687"/>
            <a:chOff x="3334" y="1253"/>
            <a:chExt cx="1942" cy="985"/>
          </a:xfrm>
        </p:grpSpPr>
        <p:sp>
          <p:nvSpPr>
            <p:cNvPr id="47142" name="Line 54"/>
            <p:cNvSpPr>
              <a:spLocks noChangeShapeType="1"/>
            </p:cNvSpPr>
            <p:nvPr/>
          </p:nvSpPr>
          <p:spPr bwMode="auto">
            <a:xfrm flipH="1">
              <a:off x="3639" y="1501"/>
              <a:ext cx="1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43" name="Rectangle 55"/>
            <p:cNvSpPr>
              <a:spLocks noChangeArrowheads="1"/>
            </p:cNvSpPr>
            <p:nvPr/>
          </p:nvSpPr>
          <p:spPr bwMode="auto">
            <a:xfrm>
              <a:off x="3901" y="1367"/>
              <a:ext cx="1375" cy="60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sz="3600"/>
                <a:t>74LS293</a:t>
              </a:r>
            </a:p>
          </p:txBody>
        </p:sp>
        <p:sp>
          <p:nvSpPr>
            <p:cNvPr id="47144" name="Line 56"/>
            <p:cNvSpPr>
              <a:spLocks noChangeShapeType="1"/>
            </p:cNvSpPr>
            <p:nvPr/>
          </p:nvSpPr>
          <p:spPr bwMode="auto">
            <a:xfrm flipV="1">
              <a:off x="4032" y="1970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45" name="Line 57"/>
            <p:cNvSpPr>
              <a:spLocks noChangeShapeType="1"/>
            </p:cNvSpPr>
            <p:nvPr/>
          </p:nvSpPr>
          <p:spPr bwMode="auto">
            <a:xfrm flipV="1">
              <a:off x="4228" y="1970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46" name="Line 58"/>
            <p:cNvSpPr>
              <a:spLocks noChangeShapeType="1"/>
            </p:cNvSpPr>
            <p:nvPr/>
          </p:nvSpPr>
          <p:spPr bwMode="auto">
            <a:xfrm>
              <a:off x="4687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47" name="Line 59"/>
            <p:cNvSpPr>
              <a:spLocks noChangeShapeType="1"/>
            </p:cNvSpPr>
            <p:nvPr/>
          </p:nvSpPr>
          <p:spPr bwMode="auto">
            <a:xfrm>
              <a:off x="4818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48" name="Line 60"/>
            <p:cNvSpPr>
              <a:spLocks noChangeShapeType="1"/>
            </p:cNvSpPr>
            <p:nvPr/>
          </p:nvSpPr>
          <p:spPr bwMode="auto">
            <a:xfrm>
              <a:off x="4981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49" name="AutoShape 61"/>
            <p:cNvSpPr>
              <a:spLocks noChangeArrowheads="1"/>
            </p:cNvSpPr>
            <p:nvPr/>
          </p:nvSpPr>
          <p:spPr bwMode="auto">
            <a:xfrm rot="5523944">
              <a:off x="3900" y="1435"/>
              <a:ext cx="134" cy="13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0" name="AutoShape 62"/>
            <p:cNvSpPr>
              <a:spLocks noChangeArrowheads="1"/>
            </p:cNvSpPr>
            <p:nvPr/>
          </p:nvSpPr>
          <p:spPr bwMode="auto">
            <a:xfrm rot="5523944">
              <a:off x="3900" y="1737"/>
              <a:ext cx="134" cy="13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1" name="Oval 63"/>
            <p:cNvSpPr>
              <a:spLocks noChangeArrowheads="1"/>
            </p:cNvSpPr>
            <p:nvPr/>
          </p:nvSpPr>
          <p:spPr bwMode="auto">
            <a:xfrm>
              <a:off x="3836" y="1468"/>
              <a:ext cx="65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2" name="Oval 64"/>
            <p:cNvSpPr>
              <a:spLocks noChangeArrowheads="1"/>
            </p:cNvSpPr>
            <p:nvPr/>
          </p:nvSpPr>
          <p:spPr bwMode="auto">
            <a:xfrm>
              <a:off x="3836" y="1769"/>
              <a:ext cx="65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3" name="Line 65"/>
            <p:cNvSpPr>
              <a:spLocks noChangeShapeType="1"/>
            </p:cNvSpPr>
            <p:nvPr/>
          </p:nvSpPr>
          <p:spPr bwMode="auto">
            <a:xfrm flipH="1">
              <a:off x="3672" y="1803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54" name="Line 66"/>
            <p:cNvSpPr>
              <a:spLocks noChangeShapeType="1"/>
            </p:cNvSpPr>
            <p:nvPr/>
          </p:nvSpPr>
          <p:spPr bwMode="auto">
            <a:xfrm flipV="1">
              <a:off x="5136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7106" name="Object 67"/>
            <p:cNvGraphicFramePr>
              <a:graphicFrameLocks noChangeAspect="1"/>
            </p:cNvGraphicFramePr>
            <p:nvPr/>
          </p:nvGraphicFramePr>
          <p:xfrm>
            <a:off x="3470" y="1253"/>
            <a:ext cx="26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6" name="Equation" r:id="rId7" imgW="279360" imgH="215640" progId="Equation.3">
                    <p:embed/>
                  </p:oleObj>
                </mc:Choice>
                <mc:Fallback>
                  <p:oleObj name="Equation" r:id="rId7" imgW="279360" imgH="21564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253"/>
                          <a:ext cx="26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07" name="Object 68"/>
            <p:cNvGraphicFramePr>
              <a:graphicFrameLocks noChangeAspect="1"/>
            </p:cNvGraphicFramePr>
            <p:nvPr/>
          </p:nvGraphicFramePr>
          <p:xfrm>
            <a:off x="3334" y="1706"/>
            <a:ext cx="26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7" name="Equation" r:id="rId8" imgW="279360" imgH="215640" progId="Equation.3">
                    <p:embed/>
                  </p:oleObj>
                </mc:Choice>
                <mc:Fallback>
                  <p:oleObj name="Equation" r:id="rId8" imgW="279360" imgH="21564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706"/>
                          <a:ext cx="26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24" name="Group 69"/>
          <p:cNvGrpSpPr>
            <a:grpSpLocks/>
          </p:cNvGrpSpPr>
          <p:nvPr/>
        </p:nvGrpSpPr>
        <p:grpSpPr bwMode="auto">
          <a:xfrm>
            <a:off x="2986088" y="1990725"/>
            <a:ext cx="2716212" cy="1911350"/>
            <a:chOff x="1927" y="1500"/>
            <a:chExt cx="1711" cy="1204"/>
          </a:xfrm>
        </p:grpSpPr>
        <p:sp>
          <p:nvSpPr>
            <p:cNvPr id="47138" name="Line 70"/>
            <p:cNvSpPr>
              <a:spLocks noChangeShapeType="1"/>
            </p:cNvSpPr>
            <p:nvPr/>
          </p:nvSpPr>
          <p:spPr bwMode="auto">
            <a:xfrm flipH="1">
              <a:off x="3207" y="1500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39" name="Line 71"/>
            <p:cNvSpPr>
              <a:spLocks noChangeShapeType="1"/>
            </p:cNvSpPr>
            <p:nvPr/>
          </p:nvSpPr>
          <p:spPr bwMode="auto">
            <a:xfrm>
              <a:off x="3216" y="1507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40" name="Line 72"/>
            <p:cNvSpPr>
              <a:spLocks noChangeShapeType="1"/>
            </p:cNvSpPr>
            <p:nvPr/>
          </p:nvSpPr>
          <p:spPr bwMode="auto">
            <a:xfrm>
              <a:off x="1968" y="2659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41" name="Oval 73"/>
            <p:cNvSpPr>
              <a:spLocks noChangeArrowheads="1"/>
            </p:cNvSpPr>
            <p:nvPr/>
          </p:nvSpPr>
          <p:spPr bwMode="auto">
            <a:xfrm>
              <a:off x="1927" y="2614"/>
              <a:ext cx="90" cy="9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25" name="Line 74"/>
          <p:cNvSpPr>
            <a:spLocks noChangeShapeType="1"/>
          </p:cNvSpPr>
          <p:nvPr/>
        </p:nvSpPr>
        <p:spPr bwMode="auto">
          <a:xfrm>
            <a:off x="7394575" y="3800475"/>
            <a:ext cx="132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6" name="Oval 75"/>
          <p:cNvSpPr>
            <a:spLocks noChangeArrowheads="1"/>
          </p:cNvSpPr>
          <p:nvPr/>
        </p:nvSpPr>
        <p:spPr bwMode="auto">
          <a:xfrm>
            <a:off x="7296150" y="3703638"/>
            <a:ext cx="142875" cy="1428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Text Box 76"/>
          <p:cNvSpPr txBox="1">
            <a:spLocks noChangeArrowheads="1"/>
          </p:cNvSpPr>
          <p:nvPr/>
        </p:nvSpPr>
        <p:spPr bwMode="auto">
          <a:xfrm>
            <a:off x="625475" y="420688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grpSp>
        <p:nvGrpSpPr>
          <p:cNvPr id="47128" name="Group 77"/>
          <p:cNvGrpSpPr>
            <a:grpSpLocks/>
          </p:cNvGrpSpPr>
          <p:nvPr/>
        </p:nvGrpSpPr>
        <p:grpSpPr bwMode="auto">
          <a:xfrm>
            <a:off x="1450975" y="1512888"/>
            <a:ext cx="2819400" cy="1436687"/>
            <a:chOff x="914" y="953"/>
            <a:chExt cx="1776" cy="905"/>
          </a:xfrm>
        </p:grpSpPr>
        <p:sp>
          <p:nvSpPr>
            <p:cNvPr id="47133" name="Line 78"/>
            <p:cNvSpPr>
              <a:spLocks noChangeShapeType="1"/>
            </p:cNvSpPr>
            <p:nvPr/>
          </p:nvSpPr>
          <p:spPr bwMode="auto">
            <a:xfrm>
              <a:off x="2363" y="1858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34" name="Line 79"/>
            <p:cNvSpPr>
              <a:spLocks noChangeShapeType="1"/>
            </p:cNvSpPr>
            <p:nvPr/>
          </p:nvSpPr>
          <p:spPr bwMode="auto">
            <a:xfrm flipV="1">
              <a:off x="2690" y="954"/>
              <a:ext cx="0" cy="9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35" name="Line 80"/>
            <p:cNvSpPr>
              <a:spLocks noChangeShapeType="1"/>
            </p:cNvSpPr>
            <p:nvPr/>
          </p:nvSpPr>
          <p:spPr bwMode="auto">
            <a:xfrm flipH="1">
              <a:off x="955" y="954"/>
              <a:ext cx="17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36" name="Line 81"/>
            <p:cNvSpPr>
              <a:spLocks noChangeShapeType="1"/>
            </p:cNvSpPr>
            <p:nvPr/>
          </p:nvSpPr>
          <p:spPr bwMode="auto">
            <a:xfrm>
              <a:off x="955" y="953"/>
              <a:ext cx="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37" name="Oval 82"/>
            <p:cNvSpPr>
              <a:spLocks noChangeArrowheads="1"/>
            </p:cNvSpPr>
            <p:nvPr/>
          </p:nvSpPr>
          <p:spPr bwMode="auto">
            <a:xfrm>
              <a:off x="914" y="1217"/>
              <a:ext cx="72" cy="7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23" name="Text Box 83"/>
          <p:cNvSpPr txBox="1">
            <a:spLocks noChangeArrowheads="1"/>
          </p:cNvSpPr>
          <p:nvPr/>
        </p:nvSpPr>
        <p:spPr bwMode="auto">
          <a:xfrm>
            <a:off x="1008063" y="4994275"/>
            <a:ext cx="6921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3600">
                <a:solidFill>
                  <a:srgbClr val="CC3300"/>
                </a:solidFill>
              </a:rPr>
              <a:t>Overall MOD Number = </a:t>
            </a:r>
            <a:r>
              <a:rPr lang="en-GB" sz="3600">
                <a:solidFill>
                  <a:srgbClr val="008000"/>
                </a:solidFill>
              </a:rPr>
              <a:t>10</a:t>
            </a:r>
            <a:r>
              <a:rPr lang="en-GB" sz="3600">
                <a:solidFill>
                  <a:srgbClr val="CC3300"/>
                </a:solidFill>
              </a:rPr>
              <a:t> x </a:t>
            </a:r>
            <a:r>
              <a:rPr lang="en-GB" sz="3600">
                <a:solidFill>
                  <a:srgbClr val="008000"/>
                </a:solidFill>
              </a:rPr>
              <a:t>6</a:t>
            </a:r>
            <a:r>
              <a:rPr lang="en-GB" sz="3600">
                <a:solidFill>
                  <a:srgbClr val="CC3300"/>
                </a:solidFill>
              </a:rPr>
              <a:t> = 60</a:t>
            </a:r>
          </a:p>
        </p:txBody>
      </p:sp>
      <p:sp>
        <p:nvSpPr>
          <p:cNvPr id="47130" name="Text Box 84"/>
          <p:cNvSpPr txBox="1">
            <a:spLocks noChangeArrowheads="1"/>
          </p:cNvSpPr>
          <p:nvPr/>
        </p:nvSpPr>
        <p:spPr bwMode="auto">
          <a:xfrm>
            <a:off x="6126163" y="4346575"/>
            <a:ext cx="134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 b="1">
                <a:solidFill>
                  <a:srgbClr val="008000"/>
                </a:solidFill>
              </a:rPr>
              <a:t>MOD-6</a:t>
            </a:r>
          </a:p>
        </p:txBody>
      </p:sp>
      <p:sp>
        <p:nvSpPr>
          <p:cNvPr id="47131" name="Text Box 85"/>
          <p:cNvSpPr txBox="1">
            <a:spLocks noChangeArrowheads="1"/>
          </p:cNvSpPr>
          <p:nvPr/>
        </p:nvSpPr>
        <p:spPr bwMode="auto">
          <a:xfrm>
            <a:off x="2638425" y="4303713"/>
            <a:ext cx="1527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 b="1">
                <a:solidFill>
                  <a:srgbClr val="008000"/>
                </a:solidFill>
              </a:rPr>
              <a:t>MOD-10</a:t>
            </a:r>
          </a:p>
        </p:txBody>
      </p:sp>
      <p:sp>
        <p:nvSpPr>
          <p:cNvPr id="368726" name="Rectangle 86"/>
          <p:cNvSpPr>
            <a:spLocks noChangeArrowheads="1"/>
          </p:cNvSpPr>
          <p:nvPr/>
        </p:nvSpPr>
        <p:spPr bwMode="auto">
          <a:xfrm>
            <a:off x="7773988" y="3797300"/>
            <a:ext cx="9112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FF3300"/>
                </a:solidFill>
              </a:rPr>
              <a:t>fin/60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3" grpId="0"/>
      <p:bldP spid="36872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3782DC-62C6-48EA-894A-AA46E34D4DEC}" type="slidenum">
              <a:rPr lang="en-GB" smtClean="0"/>
              <a:pPr/>
              <a:t>83</a:t>
            </a:fld>
            <a:endParaRPr lang="en-GB" sz="1400" dirty="0" smtClean="0"/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title"/>
          </p:nvPr>
        </p:nvSpPr>
        <p:spPr>
          <a:xfrm>
            <a:off x="809625" y="720725"/>
            <a:ext cx="7772400" cy="1012825"/>
          </a:xfrm>
          <a:noFill/>
        </p:spPr>
        <p:txBody>
          <a:bodyPr/>
          <a:lstStyle/>
          <a:p>
            <a:pPr algn="ctr" eaLnBrk="1" hangingPunct="1"/>
            <a:r>
              <a:rPr lang="en-GB" sz="2800" dirty="0" smtClean="0">
                <a:solidFill>
                  <a:srgbClr val="FF3300"/>
                </a:solidFill>
              </a:rPr>
              <a:t>Counting in Binary Sequence</a:t>
            </a:r>
            <a:br>
              <a:rPr lang="en-GB" sz="2800" dirty="0" smtClean="0">
                <a:solidFill>
                  <a:srgbClr val="FF3300"/>
                </a:solidFill>
              </a:rPr>
            </a:br>
            <a:r>
              <a:rPr lang="en-GB" sz="2800" dirty="0" err="1">
                <a:solidFill>
                  <a:srgbClr val="FF3300"/>
                </a:solidFill>
              </a:rPr>
              <a:t>v</a:t>
            </a:r>
            <a:r>
              <a:rPr lang="en-GB" sz="2800" dirty="0" err="1" smtClean="0">
                <a:solidFill>
                  <a:srgbClr val="FF3300"/>
                </a:solidFill>
              </a:rPr>
              <a:t>s</a:t>
            </a:r>
            <a:r>
              <a:rPr lang="en-GB" sz="2800" dirty="0" smtClean="0">
                <a:solidFill>
                  <a:srgbClr val="FF3300"/>
                </a:solidFill>
              </a:rPr>
              <a:t> Non- Binary sequence</a:t>
            </a:r>
            <a:endParaRPr 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17550" y="1836738"/>
            <a:ext cx="473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>
                <a:solidFill>
                  <a:srgbClr val="008000"/>
                </a:solidFill>
              </a:rPr>
              <a:t>Notice that in the last 2 examples:</a:t>
            </a:r>
            <a:endParaRPr lang="en-GB" sz="2400" baseline="-25000">
              <a:solidFill>
                <a:srgbClr val="008000"/>
              </a:solidFill>
            </a:endParaRPr>
          </a:p>
        </p:txBody>
      </p:sp>
      <p:sp>
        <p:nvSpPr>
          <p:cNvPr id="92166" name="Text Box 17"/>
          <p:cNvSpPr txBox="1">
            <a:spLocks noChangeArrowheads="1"/>
          </p:cNvSpPr>
          <p:nvPr/>
        </p:nvSpPr>
        <p:spPr bwMode="auto">
          <a:xfrm>
            <a:off x="625475" y="420688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sp>
        <p:nvSpPr>
          <p:cNvPr id="92167" name="Text Box 19"/>
          <p:cNvSpPr txBox="1">
            <a:spLocks noChangeArrowheads="1"/>
          </p:cNvSpPr>
          <p:nvPr/>
        </p:nvSpPr>
        <p:spPr bwMode="auto">
          <a:xfrm>
            <a:off x="738188" y="2325688"/>
            <a:ext cx="800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800"/>
              <a:t>Both are MOD 60 counter, they are built differently!!!</a:t>
            </a:r>
          </a:p>
        </p:txBody>
      </p:sp>
      <p:sp>
        <p:nvSpPr>
          <p:cNvPr id="92168" name="Rectangle 25"/>
          <p:cNvSpPr>
            <a:spLocks noChangeArrowheads="1"/>
          </p:cNvSpPr>
          <p:nvPr/>
        </p:nvSpPr>
        <p:spPr bwMode="auto">
          <a:xfrm>
            <a:off x="733425" y="2867025"/>
            <a:ext cx="39766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800">
                <a:solidFill>
                  <a:srgbClr val="008000"/>
                </a:solidFill>
              </a:rPr>
              <a:t>Do they count differently?</a:t>
            </a:r>
          </a:p>
        </p:txBody>
      </p:sp>
      <p:sp>
        <p:nvSpPr>
          <p:cNvPr id="92169" name="Rectangle 26"/>
          <p:cNvSpPr>
            <a:spLocks noChangeArrowheads="1"/>
          </p:cNvSpPr>
          <p:nvPr/>
        </p:nvSpPr>
        <p:spPr bwMode="auto">
          <a:xfrm>
            <a:off x="690563" y="3400425"/>
            <a:ext cx="73945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>
                <a:solidFill>
                  <a:srgbClr val="003399"/>
                </a:solidFill>
              </a:rPr>
              <a:t>The 1st one count in binary sequence, the 2</a:t>
            </a:r>
            <a:r>
              <a:rPr lang="en-GB" sz="2400" baseline="30000">
                <a:solidFill>
                  <a:srgbClr val="003399"/>
                </a:solidFill>
              </a:rPr>
              <a:t>nd</a:t>
            </a:r>
            <a:r>
              <a:rPr lang="en-GB" sz="2400">
                <a:solidFill>
                  <a:srgbClr val="003399"/>
                </a:solidFill>
              </a:rPr>
              <a:t> one does not.</a:t>
            </a:r>
          </a:p>
        </p:txBody>
      </p:sp>
      <p:sp>
        <p:nvSpPr>
          <p:cNvPr id="92170" name="Rectangle 28"/>
          <p:cNvSpPr>
            <a:spLocks noChangeArrowheads="1"/>
          </p:cNvSpPr>
          <p:nvPr/>
        </p:nvSpPr>
        <p:spPr bwMode="auto">
          <a:xfrm>
            <a:off x="4843463" y="2841625"/>
            <a:ext cx="10588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800">
                <a:solidFill>
                  <a:srgbClr val="CC3300"/>
                </a:solidFill>
              </a:rPr>
              <a:t>YES</a:t>
            </a:r>
          </a:p>
        </p:txBody>
      </p:sp>
      <p:sp>
        <p:nvSpPr>
          <p:cNvPr id="92171" name="Rectangle 29"/>
          <p:cNvSpPr>
            <a:spLocks noChangeArrowheads="1"/>
          </p:cNvSpPr>
          <p:nvPr/>
        </p:nvSpPr>
        <p:spPr bwMode="auto">
          <a:xfrm>
            <a:off x="735013" y="3881438"/>
            <a:ext cx="7445375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 dirty="0" smtClean="0">
                <a:solidFill>
                  <a:srgbClr val="980000"/>
                </a:solidFill>
              </a:rPr>
              <a:t>However the </a:t>
            </a:r>
            <a:r>
              <a:rPr lang="en-GB" sz="2400" dirty="0">
                <a:solidFill>
                  <a:srgbClr val="980000"/>
                </a:solidFill>
              </a:rPr>
              <a:t>MSB waveform of  </a:t>
            </a:r>
            <a:r>
              <a:rPr lang="en-GB" sz="2400" dirty="0" smtClean="0">
                <a:solidFill>
                  <a:srgbClr val="980000"/>
                </a:solidFill>
              </a:rPr>
              <a:t>both  counters are not symmetrical </a:t>
            </a:r>
            <a:r>
              <a:rPr lang="en-GB" sz="2400" dirty="0">
                <a:solidFill>
                  <a:srgbClr val="980000"/>
                </a:solidFill>
              </a:rPr>
              <a:t>(not a square wave).</a:t>
            </a:r>
          </a:p>
          <a:p>
            <a:pPr algn="l"/>
            <a:r>
              <a:rPr lang="en-GB" sz="2400" dirty="0" smtClean="0">
                <a:solidFill>
                  <a:srgbClr val="980000"/>
                </a:solidFill>
              </a:rPr>
              <a:t>To obtain symmetrical waveform, the mod 60 must be built as a cascade such as Mod-15 followed by mod 4, whereby the MSD unit is a Mod </a:t>
            </a:r>
            <a:r>
              <a:rPr lang="en-US" sz="2400" b="1" dirty="0" smtClean="0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N </a:t>
            </a:r>
            <a:r>
              <a:rPr lang="en-GB" sz="2400" dirty="0" smtClean="0">
                <a:solidFill>
                  <a:srgbClr val="980000"/>
                </a:solidFill>
              </a:rPr>
              <a:t>counter.</a:t>
            </a:r>
            <a:endParaRPr lang="en-GB" sz="2400" dirty="0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4726E1-E2BF-49FF-BE86-41DA29F0278C}" type="slidenum">
              <a:rPr lang="en-GB" smtClean="0"/>
              <a:pPr/>
              <a:t>84</a:t>
            </a:fld>
            <a:endParaRPr lang="en-GB" sz="1400" smtClean="0"/>
          </a:p>
        </p:txBody>
      </p:sp>
      <p:sp>
        <p:nvSpPr>
          <p:cNvPr id="48135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836613"/>
            <a:ext cx="7772400" cy="533400"/>
          </a:xfrm>
          <a:noFill/>
        </p:spPr>
        <p:txBody>
          <a:bodyPr/>
          <a:lstStyle/>
          <a:p>
            <a:pPr algn="ctr" eaLnBrk="1" hangingPunct="1"/>
            <a:r>
              <a:rPr lang="en-GB" sz="2800" b="1" smtClean="0">
                <a:solidFill>
                  <a:srgbClr val="FF3300"/>
                </a:solidFill>
              </a:rPr>
              <a:t>Summary</a:t>
            </a:r>
            <a:endParaRPr lang="en-US" sz="2800" b="1" smtClean="0">
              <a:solidFill>
                <a:srgbClr val="FF3300"/>
              </a:solidFill>
            </a:endParaRPr>
          </a:p>
        </p:txBody>
      </p:sp>
      <p:sp>
        <p:nvSpPr>
          <p:cNvPr id="48136" name="Text Box 3"/>
          <p:cNvSpPr txBox="1">
            <a:spLocks noChangeArrowheads="1"/>
          </p:cNvSpPr>
          <p:nvPr/>
        </p:nvSpPr>
        <p:spPr bwMode="auto">
          <a:xfrm>
            <a:off x="708025" y="1470025"/>
            <a:ext cx="8064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2800"/>
              <a:t>For mod number = 2</a:t>
            </a:r>
            <a:r>
              <a:rPr lang="en-GB" sz="2800" baseline="30000"/>
              <a:t>N</a:t>
            </a:r>
            <a:r>
              <a:rPr lang="en-GB" sz="2800"/>
              <a:t>, tie MR</a:t>
            </a:r>
            <a:r>
              <a:rPr lang="en-GB" sz="2800" baseline="-25000"/>
              <a:t>1</a:t>
            </a:r>
            <a:r>
              <a:rPr lang="en-GB" sz="2800"/>
              <a:t> and MR</a:t>
            </a:r>
            <a:r>
              <a:rPr lang="en-GB" sz="2800" baseline="-25000"/>
              <a:t> </a:t>
            </a:r>
            <a:r>
              <a:rPr lang="en-GB" sz="2800"/>
              <a:t>to ground</a:t>
            </a:r>
          </a:p>
        </p:txBody>
      </p:sp>
      <p:sp>
        <p:nvSpPr>
          <p:cNvPr id="48137" name="Text Box 4"/>
          <p:cNvSpPr txBox="1">
            <a:spLocks noChangeArrowheads="1"/>
          </p:cNvSpPr>
          <p:nvPr/>
        </p:nvSpPr>
        <p:spPr bwMode="auto">
          <a:xfrm>
            <a:off x="703263" y="1966913"/>
            <a:ext cx="7423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800">
                <a:solidFill>
                  <a:srgbClr val="008000"/>
                </a:solidFill>
              </a:rPr>
              <a:t>For mod number &lt;= 8, use the 3-bit ripple counter section (Q</a:t>
            </a:r>
            <a:r>
              <a:rPr lang="en-GB" sz="2800" baseline="-25000">
                <a:solidFill>
                  <a:srgbClr val="008000"/>
                </a:solidFill>
              </a:rPr>
              <a:t>3</a:t>
            </a:r>
            <a:r>
              <a:rPr lang="en-GB" sz="2800">
                <a:solidFill>
                  <a:srgbClr val="008000"/>
                </a:solidFill>
              </a:rPr>
              <a:t> Q</a:t>
            </a:r>
            <a:r>
              <a:rPr lang="en-GB" sz="2800" baseline="-25000">
                <a:solidFill>
                  <a:srgbClr val="008000"/>
                </a:solidFill>
              </a:rPr>
              <a:t>2</a:t>
            </a:r>
            <a:r>
              <a:rPr lang="en-GB" sz="2800">
                <a:solidFill>
                  <a:srgbClr val="008000"/>
                </a:solidFill>
              </a:rPr>
              <a:t> Q</a:t>
            </a:r>
            <a:r>
              <a:rPr lang="en-GB" sz="2800" baseline="-25000">
                <a:solidFill>
                  <a:srgbClr val="008000"/>
                </a:solidFill>
              </a:rPr>
              <a:t>1</a:t>
            </a:r>
            <a:r>
              <a:rPr lang="en-GB" sz="2800">
                <a:solidFill>
                  <a:srgbClr val="008000"/>
                </a:solidFill>
              </a:rPr>
              <a:t>) with clock at</a:t>
            </a:r>
            <a:endParaRPr lang="en-GB" sz="2800" baseline="-25000">
              <a:solidFill>
                <a:srgbClr val="008000"/>
              </a:solidFill>
            </a:endParaRPr>
          </a:p>
        </p:txBody>
      </p:sp>
      <p:sp>
        <p:nvSpPr>
          <p:cNvPr id="48138" name="Text Box 5"/>
          <p:cNvSpPr txBox="1">
            <a:spLocks noChangeArrowheads="1"/>
          </p:cNvSpPr>
          <p:nvPr/>
        </p:nvSpPr>
        <p:spPr bwMode="auto">
          <a:xfrm>
            <a:off x="625475" y="420688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sp>
        <p:nvSpPr>
          <p:cNvPr id="48139" name="Text Box 6"/>
          <p:cNvSpPr txBox="1">
            <a:spLocks noChangeArrowheads="1"/>
          </p:cNvSpPr>
          <p:nvPr/>
        </p:nvSpPr>
        <p:spPr bwMode="auto">
          <a:xfrm>
            <a:off x="635000" y="2963863"/>
            <a:ext cx="8002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800"/>
              <a:t>For mod number &gt; 8 but &lt;=16,  connect </a:t>
            </a:r>
            <a:r>
              <a:rPr lang="en-GB" sz="2800">
                <a:solidFill>
                  <a:srgbClr val="5E51C1"/>
                </a:solidFill>
              </a:rPr>
              <a:t>Q</a:t>
            </a:r>
            <a:r>
              <a:rPr lang="en-GB" sz="2800" baseline="-25000">
                <a:solidFill>
                  <a:srgbClr val="5E51C1"/>
                </a:solidFill>
              </a:rPr>
              <a:t>0 </a:t>
            </a:r>
            <a:r>
              <a:rPr lang="en-GB" sz="2800">
                <a:solidFill>
                  <a:srgbClr val="5E51C1"/>
                </a:solidFill>
              </a:rPr>
              <a:t>to</a:t>
            </a:r>
            <a:r>
              <a:rPr lang="en-GB" sz="2800" baseline="-25000">
                <a:solidFill>
                  <a:srgbClr val="5E51C1"/>
                </a:solidFill>
              </a:rPr>
              <a:t>               </a:t>
            </a:r>
            <a:r>
              <a:rPr lang="en-GB" sz="2800"/>
              <a:t>and clock input to</a:t>
            </a:r>
          </a:p>
        </p:txBody>
      </p:sp>
      <p:graphicFrame>
        <p:nvGraphicFramePr>
          <p:cNvPr id="48130" name="Object 7"/>
          <p:cNvGraphicFramePr>
            <a:graphicFrameLocks noChangeAspect="1"/>
          </p:cNvGraphicFramePr>
          <p:nvPr/>
        </p:nvGraphicFramePr>
        <p:xfrm>
          <a:off x="7380288" y="2965450"/>
          <a:ext cx="6477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Equation" r:id="rId3" imgW="279360" imgH="215640" progId="Equation.3">
                  <p:embed/>
                </p:oleObj>
              </mc:Choice>
              <mc:Fallback>
                <p:oleObj name="Equation" r:id="rId3" imgW="2793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2965450"/>
                        <a:ext cx="6477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8"/>
          <p:cNvGraphicFramePr>
            <a:graphicFrameLocks noChangeAspect="1"/>
          </p:cNvGraphicFramePr>
          <p:nvPr/>
        </p:nvGraphicFramePr>
        <p:xfrm>
          <a:off x="3484563" y="3424238"/>
          <a:ext cx="6492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Equation" r:id="rId5" imgW="279360" imgH="215640" progId="Equation.3">
                  <p:embed/>
                </p:oleObj>
              </mc:Choice>
              <mc:Fallback>
                <p:oleObj name="Equation" r:id="rId5" imgW="2793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3424238"/>
                        <a:ext cx="6492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494338" y="2411413"/>
          <a:ext cx="7048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Equation" r:id="rId7" imgW="279360" imgH="215640" progId="Equation.3">
                  <p:embed/>
                </p:oleObj>
              </mc:Choice>
              <mc:Fallback>
                <p:oleObj name="Equation" r:id="rId7" imgW="27936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2411413"/>
                        <a:ext cx="7048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Rectangle 10"/>
          <p:cNvSpPr>
            <a:spLocks noChangeArrowheads="1"/>
          </p:cNvSpPr>
          <p:nvPr/>
        </p:nvSpPr>
        <p:spPr bwMode="auto">
          <a:xfrm>
            <a:off x="660400" y="3940175"/>
            <a:ext cx="75612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800">
                <a:solidFill>
                  <a:srgbClr val="008000"/>
                </a:solidFill>
              </a:rPr>
              <a:t>For mod number &gt;16, cascade additional ICs</a:t>
            </a:r>
          </a:p>
        </p:txBody>
      </p:sp>
      <p:sp>
        <p:nvSpPr>
          <p:cNvPr id="48141" name="Rectangle 11"/>
          <p:cNvSpPr>
            <a:spLocks noChangeArrowheads="1"/>
          </p:cNvSpPr>
          <p:nvPr/>
        </p:nvSpPr>
        <p:spPr bwMode="auto">
          <a:xfrm>
            <a:off x="704850" y="4487863"/>
            <a:ext cx="7729538" cy="1373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800">
                <a:solidFill>
                  <a:srgbClr val="003399"/>
                </a:solidFill>
              </a:rPr>
              <a:t>Two or more counters can be cascaded to provide an overall MOD number equal to the </a:t>
            </a:r>
            <a:r>
              <a:rPr lang="en-GB" sz="2800" b="1">
                <a:solidFill>
                  <a:srgbClr val="003399"/>
                </a:solidFill>
              </a:rPr>
              <a:t>product</a:t>
            </a:r>
            <a:r>
              <a:rPr lang="en-GB" sz="2800">
                <a:solidFill>
                  <a:srgbClr val="003399"/>
                </a:solidFill>
              </a:rPr>
              <a:t> of their individual MOD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499BEA-964A-431D-9950-80FA1830ED66}" type="slidenum">
              <a:rPr lang="en-GB" smtClean="0"/>
              <a:pPr/>
              <a:t>85</a:t>
            </a:fld>
            <a:endParaRPr lang="en-GB" sz="1400" smtClean="0"/>
          </a:p>
        </p:txBody>
      </p:sp>
      <p:sp>
        <p:nvSpPr>
          <p:cNvPr id="93188" name="Text Box 2"/>
          <p:cNvSpPr txBox="1">
            <a:spLocks noChangeArrowheads="1"/>
          </p:cNvSpPr>
          <p:nvPr/>
        </p:nvSpPr>
        <p:spPr bwMode="auto">
          <a:xfrm>
            <a:off x="533400" y="1981200"/>
            <a:ext cx="8305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/>
            <a:endParaRPr lang="en-GB" sz="3200"/>
          </a:p>
          <a:p>
            <a:pPr marL="457200" indent="-457200" algn="l"/>
            <a:endParaRPr lang="en-GB" sz="3200"/>
          </a:p>
        </p:txBody>
      </p:sp>
      <p:grpSp>
        <p:nvGrpSpPr>
          <p:cNvPr id="93189" name="Group 3"/>
          <p:cNvGrpSpPr>
            <a:grpSpLocks/>
          </p:cNvGrpSpPr>
          <p:nvPr/>
        </p:nvGrpSpPr>
        <p:grpSpPr bwMode="auto">
          <a:xfrm>
            <a:off x="317500" y="877888"/>
            <a:ext cx="652463" cy="657225"/>
            <a:chOff x="1020" y="1344"/>
            <a:chExt cx="411" cy="414"/>
          </a:xfrm>
        </p:grpSpPr>
        <p:sp>
          <p:nvSpPr>
            <p:cNvPr id="93193" name="Rectangle 4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4" name="AutoShape 5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5" name="Line 6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3190" name="Text Box 7"/>
          <p:cNvSpPr txBox="1">
            <a:spLocks noChangeArrowheads="1"/>
          </p:cNvSpPr>
          <p:nvPr/>
        </p:nvSpPr>
        <p:spPr bwMode="auto">
          <a:xfrm>
            <a:off x="625475" y="420688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sp>
        <p:nvSpPr>
          <p:cNvPr id="93191" name="Rectangle 8"/>
          <p:cNvSpPr>
            <a:spLocks noChangeArrowheads="1"/>
          </p:cNvSpPr>
          <p:nvPr/>
        </p:nvSpPr>
        <p:spPr bwMode="auto">
          <a:xfrm>
            <a:off x="1484313" y="808038"/>
            <a:ext cx="6637337" cy="1370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400"/>
              <a:t>Using 74293ICs design</a:t>
            </a:r>
            <a:br>
              <a:rPr lang="en-GB" sz="2400"/>
            </a:br>
            <a:r>
              <a:rPr lang="en-GB" sz="2400"/>
              <a:t>a) a MOD-6 counter that counts in a binary sequence</a:t>
            </a:r>
          </a:p>
          <a:p>
            <a:pPr algn="l"/>
            <a:r>
              <a:rPr lang="en-GB" sz="2400"/>
              <a:t>b) a MOD-6 counter with a square wave output</a:t>
            </a:r>
          </a:p>
        </p:txBody>
      </p:sp>
      <p:sp>
        <p:nvSpPr>
          <p:cNvPr id="93192" name="Text Box 9"/>
          <p:cNvSpPr txBox="1">
            <a:spLocks noChangeArrowheads="1"/>
          </p:cNvSpPr>
          <p:nvPr/>
        </p:nvSpPr>
        <p:spPr bwMode="auto">
          <a:xfrm>
            <a:off x="2351088" y="2813050"/>
            <a:ext cx="4411662" cy="133032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solidFill>
                  <a:srgbClr val="FF3300"/>
                </a:solidFill>
              </a:rPr>
              <a:t>To have the MSB waveform symmetrical (a square wave), if MOD number is not = 2</a:t>
            </a:r>
            <a:r>
              <a:rPr lang="en-GB" sz="2000" baseline="30000">
                <a:solidFill>
                  <a:srgbClr val="FF3300"/>
                </a:solidFill>
              </a:rPr>
              <a:t>N</a:t>
            </a:r>
            <a:r>
              <a:rPr lang="en-GB" sz="2000">
                <a:solidFill>
                  <a:srgbClr val="FF3300"/>
                </a:solidFill>
              </a:rPr>
              <a:t>, then cascade 2 counters, make sure the 2</a:t>
            </a:r>
            <a:r>
              <a:rPr lang="en-GB" sz="2000" baseline="30000">
                <a:solidFill>
                  <a:srgbClr val="FF3300"/>
                </a:solidFill>
              </a:rPr>
              <a:t>nd</a:t>
            </a:r>
            <a:r>
              <a:rPr lang="en-GB" sz="2000">
                <a:solidFill>
                  <a:srgbClr val="FF3300"/>
                </a:solidFill>
              </a:rPr>
              <a:t> MOD number is = 2</a:t>
            </a:r>
            <a:r>
              <a:rPr lang="en-GB" sz="2000" baseline="30000">
                <a:solidFill>
                  <a:srgbClr val="FF3300"/>
                </a:solidFill>
              </a:rPr>
              <a:t>N</a:t>
            </a:r>
            <a:r>
              <a:rPr lang="en-GB" sz="2000">
                <a:solidFill>
                  <a:srgbClr val="FF33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7C7A1A-C516-47BC-951A-B0F94D60B917}" type="slidenum">
              <a:rPr lang="en-GB" smtClean="0"/>
              <a:pPr/>
              <a:t>86</a:t>
            </a:fld>
            <a:endParaRPr lang="en-GB" sz="1400" smtClean="0"/>
          </a:p>
        </p:txBody>
      </p:sp>
      <p:sp>
        <p:nvSpPr>
          <p:cNvPr id="49158" name="Text Box 2"/>
          <p:cNvSpPr txBox="1">
            <a:spLocks noChangeArrowheads="1"/>
          </p:cNvSpPr>
          <p:nvPr/>
        </p:nvSpPr>
        <p:spPr bwMode="auto">
          <a:xfrm>
            <a:off x="3124200" y="2943225"/>
            <a:ext cx="2755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MR</a:t>
            </a:r>
            <a:r>
              <a:rPr lang="en-GB" sz="2000" baseline="-25000"/>
              <a:t>1</a:t>
            </a:r>
            <a:r>
              <a:rPr lang="en-GB" sz="2000"/>
              <a:t> MR</a:t>
            </a:r>
            <a:r>
              <a:rPr lang="en-GB" sz="2000" baseline="-25000"/>
              <a:t>2</a:t>
            </a:r>
            <a:r>
              <a:rPr lang="en-GB" sz="2000"/>
              <a:t>   Q</a:t>
            </a:r>
            <a:r>
              <a:rPr lang="en-GB" sz="2000" baseline="-25000"/>
              <a:t>3</a:t>
            </a:r>
            <a:r>
              <a:rPr lang="en-GB" sz="2000"/>
              <a:t>Q</a:t>
            </a:r>
            <a:r>
              <a:rPr lang="en-GB" sz="2000" baseline="-25000"/>
              <a:t>2</a:t>
            </a:r>
            <a:r>
              <a:rPr lang="en-GB" sz="2000"/>
              <a:t>Q</a:t>
            </a:r>
            <a:r>
              <a:rPr lang="en-GB" sz="2000" baseline="-25000"/>
              <a:t>1</a:t>
            </a:r>
            <a:r>
              <a:rPr lang="en-GB" sz="2000"/>
              <a:t>Q</a:t>
            </a:r>
            <a:r>
              <a:rPr lang="en-GB" sz="2000" baseline="-25000"/>
              <a:t>0</a:t>
            </a:r>
          </a:p>
        </p:txBody>
      </p:sp>
      <p:grpSp>
        <p:nvGrpSpPr>
          <p:cNvPr id="49159" name="Group 4"/>
          <p:cNvGrpSpPr>
            <a:grpSpLocks/>
          </p:cNvGrpSpPr>
          <p:nvPr/>
        </p:nvGrpSpPr>
        <p:grpSpPr bwMode="auto">
          <a:xfrm>
            <a:off x="1693863" y="1660525"/>
            <a:ext cx="762000" cy="311150"/>
            <a:chOff x="816" y="3312"/>
            <a:chExt cx="1392" cy="384"/>
          </a:xfrm>
        </p:grpSpPr>
        <p:grpSp>
          <p:nvGrpSpPr>
            <p:cNvPr id="49182" name="Group 5"/>
            <p:cNvGrpSpPr>
              <a:grpSpLocks/>
            </p:cNvGrpSpPr>
            <p:nvPr/>
          </p:nvGrpSpPr>
          <p:grpSpPr bwMode="auto">
            <a:xfrm>
              <a:off x="816" y="3312"/>
              <a:ext cx="1152" cy="384"/>
              <a:chOff x="816" y="3312"/>
              <a:chExt cx="1152" cy="384"/>
            </a:xfrm>
          </p:grpSpPr>
          <p:sp>
            <p:nvSpPr>
              <p:cNvPr id="49185" name="Line 6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86" name="Line 7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87" name="Line 8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88" name="Line 9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89" name="Line 10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90" name="Line 11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91" name="Line 12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9183" name="Line 13"/>
            <p:cNvSpPr>
              <a:spLocks noChangeShapeType="1"/>
            </p:cNvSpPr>
            <p:nvPr/>
          </p:nvSpPr>
          <p:spPr bwMode="auto">
            <a:xfrm>
              <a:off x="1968" y="331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184" name="Line 14"/>
            <p:cNvSpPr>
              <a:spLocks noChangeShapeType="1"/>
            </p:cNvSpPr>
            <p:nvPr/>
          </p:nvSpPr>
          <p:spPr bwMode="auto">
            <a:xfrm>
              <a:off x="1968" y="369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9160" name="Oval 19"/>
          <p:cNvSpPr>
            <a:spLocks noChangeArrowheads="1"/>
          </p:cNvSpPr>
          <p:nvPr/>
        </p:nvSpPr>
        <p:spPr bwMode="auto">
          <a:xfrm>
            <a:off x="3270250" y="1747838"/>
            <a:ext cx="103188" cy="106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Oval 20"/>
          <p:cNvSpPr>
            <a:spLocks noChangeArrowheads="1"/>
          </p:cNvSpPr>
          <p:nvPr/>
        </p:nvSpPr>
        <p:spPr bwMode="auto">
          <a:xfrm>
            <a:off x="3275013" y="2190750"/>
            <a:ext cx="103187" cy="106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21"/>
          <p:cNvSpPr>
            <a:spLocks noChangeShapeType="1"/>
          </p:cNvSpPr>
          <p:nvPr/>
        </p:nvSpPr>
        <p:spPr bwMode="auto">
          <a:xfrm flipH="1">
            <a:off x="3014663" y="2244725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63" name="Rectangle 22"/>
          <p:cNvSpPr>
            <a:spLocks noChangeArrowheads="1"/>
          </p:cNvSpPr>
          <p:nvPr/>
        </p:nvSpPr>
        <p:spPr bwMode="auto">
          <a:xfrm>
            <a:off x="3378200" y="1573213"/>
            <a:ext cx="2182813" cy="9572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3600"/>
              <a:t>74LS293</a:t>
            </a:r>
          </a:p>
        </p:txBody>
      </p:sp>
      <p:sp>
        <p:nvSpPr>
          <p:cNvPr id="49164" name="Line 23"/>
          <p:cNvSpPr>
            <a:spLocks noChangeShapeType="1"/>
          </p:cNvSpPr>
          <p:nvPr/>
        </p:nvSpPr>
        <p:spPr bwMode="auto">
          <a:xfrm flipV="1">
            <a:off x="3581400" y="2517775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165" name="Line 24"/>
          <p:cNvSpPr>
            <a:spLocks noChangeShapeType="1"/>
          </p:cNvSpPr>
          <p:nvPr/>
        </p:nvSpPr>
        <p:spPr bwMode="auto">
          <a:xfrm flipV="1">
            <a:off x="3892550" y="2517775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166" name="Line 25"/>
          <p:cNvSpPr>
            <a:spLocks noChangeShapeType="1"/>
          </p:cNvSpPr>
          <p:nvPr/>
        </p:nvSpPr>
        <p:spPr bwMode="auto">
          <a:xfrm>
            <a:off x="4648200" y="25177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167" name="Line 26"/>
          <p:cNvSpPr>
            <a:spLocks noChangeShapeType="1"/>
          </p:cNvSpPr>
          <p:nvPr/>
        </p:nvSpPr>
        <p:spPr bwMode="auto">
          <a:xfrm>
            <a:off x="4829175" y="25177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168" name="Line 27"/>
          <p:cNvSpPr>
            <a:spLocks noChangeShapeType="1"/>
          </p:cNvSpPr>
          <p:nvPr/>
        </p:nvSpPr>
        <p:spPr bwMode="auto">
          <a:xfrm>
            <a:off x="5087938" y="25177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169" name="Line 28"/>
          <p:cNvSpPr>
            <a:spLocks noChangeShapeType="1"/>
          </p:cNvSpPr>
          <p:nvPr/>
        </p:nvSpPr>
        <p:spPr bwMode="auto">
          <a:xfrm flipH="1">
            <a:off x="2957513" y="1800225"/>
            <a:ext cx="312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70" name="Line 29"/>
          <p:cNvSpPr>
            <a:spLocks noChangeShapeType="1"/>
          </p:cNvSpPr>
          <p:nvPr/>
        </p:nvSpPr>
        <p:spPr bwMode="auto">
          <a:xfrm flipV="1">
            <a:off x="5334000" y="2514600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49154" name="Object 30"/>
          <p:cNvGraphicFramePr>
            <a:graphicFrameLocks noChangeAspect="1"/>
          </p:cNvGraphicFramePr>
          <p:nvPr/>
        </p:nvGraphicFramePr>
        <p:xfrm>
          <a:off x="2546350" y="1612900"/>
          <a:ext cx="4159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Equation" r:id="rId3" imgW="279360" imgH="215640" progId="Equation.3">
                  <p:embed/>
                </p:oleObj>
              </mc:Choice>
              <mc:Fallback>
                <p:oleObj name="Equation" r:id="rId3" imgW="279360" imgH="215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1612900"/>
                        <a:ext cx="4159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1"/>
          <p:cNvGraphicFramePr>
            <a:graphicFrameLocks noChangeAspect="1"/>
          </p:cNvGraphicFramePr>
          <p:nvPr/>
        </p:nvGraphicFramePr>
        <p:xfrm>
          <a:off x="2571750" y="2062163"/>
          <a:ext cx="4159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5" imgW="279360" imgH="215640" progId="Equation.3">
                  <p:embed/>
                </p:oleObj>
              </mc:Choice>
              <mc:Fallback>
                <p:oleObj name="Equation" r:id="rId5" imgW="279360" imgH="215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062163"/>
                        <a:ext cx="4159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1" name="Rectangle 47"/>
          <p:cNvSpPr>
            <a:spLocks noChangeArrowheads="1"/>
          </p:cNvSpPr>
          <p:nvPr/>
        </p:nvSpPr>
        <p:spPr bwMode="auto">
          <a:xfrm>
            <a:off x="692150" y="850900"/>
            <a:ext cx="7670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/>
              <a:t>(a) This is a MOD-6 counter that counts in a binary sequence</a:t>
            </a:r>
          </a:p>
        </p:txBody>
      </p:sp>
      <p:sp>
        <p:nvSpPr>
          <p:cNvPr id="49172" name="Line 54"/>
          <p:cNvSpPr>
            <a:spLocks noChangeShapeType="1"/>
          </p:cNvSpPr>
          <p:nvPr/>
        </p:nvSpPr>
        <p:spPr bwMode="auto">
          <a:xfrm>
            <a:off x="3575050" y="2890838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73" name="Line 56"/>
          <p:cNvSpPr>
            <a:spLocks noChangeShapeType="1"/>
          </p:cNvSpPr>
          <p:nvPr/>
        </p:nvSpPr>
        <p:spPr bwMode="auto">
          <a:xfrm>
            <a:off x="4656138" y="28908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74" name="Line 57"/>
          <p:cNvSpPr>
            <a:spLocks noChangeShapeType="1"/>
          </p:cNvSpPr>
          <p:nvPr/>
        </p:nvSpPr>
        <p:spPr bwMode="auto">
          <a:xfrm>
            <a:off x="3898900" y="28908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75" name="Line 58"/>
          <p:cNvSpPr>
            <a:spLocks noChangeShapeType="1"/>
          </p:cNvSpPr>
          <p:nvPr/>
        </p:nvSpPr>
        <p:spPr bwMode="auto">
          <a:xfrm>
            <a:off x="3898900" y="3467100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76" name="Line 59"/>
          <p:cNvSpPr>
            <a:spLocks noChangeShapeType="1"/>
          </p:cNvSpPr>
          <p:nvPr/>
        </p:nvSpPr>
        <p:spPr bwMode="auto">
          <a:xfrm>
            <a:off x="4816475" y="28908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77" name="Line 60"/>
          <p:cNvSpPr>
            <a:spLocks noChangeShapeType="1"/>
          </p:cNvSpPr>
          <p:nvPr/>
        </p:nvSpPr>
        <p:spPr bwMode="auto">
          <a:xfrm>
            <a:off x="3575050" y="3827463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78" name="AutoShape 75"/>
          <p:cNvSpPr>
            <a:spLocks noChangeArrowheads="1"/>
          </p:cNvSpPr>
          <p:nvPr/>
        </p:nvSpPr>
        <p:spPr bwMode="auto">
          <a:xfrm>
            <a:off x="4498975" y="3911600"/>
            <a:ext cx="3584575" cy="1920875"/>
          </a:xfrm>
          <a:prstGeom prst="wedgeEllipseCallout">
            <a:avLst>
              <a:gd name="adj1" fmla="val -47519"/>
              <a:gd name="adj2" fmla="val -70991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sz="2400">
                <a:solidFill>
                  <a:srgbClr val="980000"/>
                </a:solidFill>
              </a:rPr>
              <a:t>Draw the </a:t>
            </a:r>
            <a:r>
              <a:rPr lang="en-GB" sz="2000">
                <a:solidFill>
                  <a:srgbClr val="980000"/>
                </a:solidFill>
              </a:rPr>
              <a:t>Q3</a:t>
            </a:r>
            <a:r>
              <a:rPr lang="en-GB">
                <a:solidFill>
                  <a:srgbClr val="980000"/>
                </a:solidFill>
              </a:rPr>
              <a:t> </a:t>
            </a:r>
            <a:r>
              <a:rPr lang="en-GB" sz="2400">
                <a:solidFill>
                  <a:srgbClr val="980000"/>
                </a:solidFill>
              </a:rPr>
              <a:t>waveform, and examine the counting sequence</a:t>
            </a:r>
          </a:p>
        </p:txBody>
      </p:sp>
      <p:sp>
        <p:nvSpPr>
          <p:cNvPr id="49179" name="Text Box 78"/>
          <p:cNvSpPr txBox="1">
            <a:spLocks noChangeArrowheads="1"/>
          </p:cNvSpPr>
          <p:nvPr/>
        </p:nvSpPr>
        <p:spPr bwMode="auto">
          <a:xfrm>
            <a:off x="625475" y="420688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sp>
        <p:nvSpPr>
          <p:cNvPr id="49180" name="Text Box 84"/>
          <p:cNvSpPr txBox="1">
            <a:spLocks noChangeArrowheads="1"/>
          </p:cNvSpPr>
          <p:nvPr/>
        </p:nvSpPr>
        <p:spPr bwMode="auto">
          <a:xfrm>
            <a:off x="5183188" y="2584450"/>
            <a:ext cx="288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400">
                <a:solidFill>
                  <a:srgbClr val="CC3300"/>
                </a:solidFill>
                <a:sym typeface="Webdings" pitchFamily="18" charset="2"/>
              </a:rPr>
              <a:t></a:t>
            </a:r>
            <a:endParaRPr lang="en-GB" sz="2400">
              <a:solidFill>
                <a:srgbClr val="CC3300"/>
              </a:solidFill>
            </a:endParaRPr>
          </a:p>
        </p:txBody>
      </p:sp>
      <p:sp>
        <p:nvSpPr>
          <p:cNvPr id="49181" name="Text Box 85"/>
          <p:cNvSpPr txBox="1">
            <a:spLocks noChangeArrowheads="1"/>
          </p:cNvSpPr>
          <p:nvPr/>
        </p:nvSpPr>
        <p:spPr bwMode="auto">
          <a:xfrm>
            <a:off x="2962275" y="2017713"/>
            <a:ext cx="288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400">
                <a:solidFill>
                  <a:srgbClr val="CC3300"/>
                </a:solidFill>
                <a:sym typeface="Webdings" pitchFamily="18" charset="2"/>
              </a:rPr>
              <a:t></a:t>
            </a:r>
            <a:endParaRPr lang="en-GB" sz="240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942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1AEB5F-29B7-4FF6-8D8E-FCEDACCC99C4}" type="slidenum">
              <a:rPr lang="en-GB" smtClean="0"/>
              <a:pPr/>
              <a:t>87</a:t>
            </a:fld>
            <a:endParaRPr lang="en-GB" sz="1400" smtClean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836613"/>
            <a:ext cx="7772400" cy="555625"/>
          </a:xfrm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786DCB"/>
                </a:solidFill>
              </a:rPr>
              <a:t>MOD-6 Counter Waveform (a)</a:t>
            </a:r>
            <a:endParaRPr lang="en-GB" sz="3200" b="1" baseline="30000" smtClean="0">
              <a:solidFill>
                <a:srgbClr val="786DCB"/>
              </a:solidFill>
            </a:endParaRPr>
          </a:p>
        </p:txBody>
      </p:sp>
      <p:sp>
        <p:nvSpPr>
          <p:cNvPr id="94213" name="Text Box 3"/>
          <p:cNvSpPr txBox="1">
            <a:spLocks noChangeArrowheads="1"/>
          </p:cNvSpPr>
          <p:nvPr/>
        </p:nvSpPr>
        <p:spPr bwMode="auto">
          <a:xfrm>
            <a:off x="1419225" y="5103813"/>
            <a:ext cx="627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000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862138" y="4843463"/>
            <a:ext cx="62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001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333625" y="5103813"/>
            <a:ext cx="625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010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2806700" y="4870450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011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3248025" y="5103813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100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3689350" y="48990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101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4148138" y="5118100"/>
            <a:ext cx="627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000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94220" name="Line 92"/>
          <p:cNvSpPr>
            <a:spLocks noChangeShapeType="1"/>
          </p:cNvSpPr>
          <p:nvPr/>
        </p:nvSpPr>
        <p:spPr bwMode="auto">
          <a:xfrm>
            <a:off x="1952625" y="2251075"/>
            <a:ext cx="0" cy="3962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4221" name="Line 93"/>
          <p:cNvSpPr>
            <a:spLocks noChangeShapeType="1"/>
          </p:cNvSpPr>
          <p:nvPr/>
        </p:nvSpPr>
        <p:spPr bwMode="auto">
          <a:xfrm>
            <a:off x="2409825" y="2251075"/>
            <a:ext cx="0" cy="3962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4222" name="Line 95"/>
          <p:cNvSpPr>
            <a:spLocks noChangeShapeType="1"/>
          </p:cNvSpPr>
          <p:nvPr/>
        </p:nvSpPr>
        <p:spPr bwMode="auto">
          <a:xfrm>
            <a:off x="3324225" y="2251075"/>
            <a:ext cx="0" cy="3962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4223" name="Line 96"/>
          <p:cNvSpPr>
            <a:spLocks noChangeShapeType="1"/>
          </p:cNvSpPr>
          <p:nvPr/>
        </p:nvSpPr>
        <p:spPr bwMode="auto">
          <a:xfrm>
            <a:off x="3781425" y="2251075"/>
            <a:ext cx="0" cy="3962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4224" name="Line 97"/>
          <p:cNvSpPr>
            <a:spLocks noChangeShapeType="1"/>
          </p:cNvSpPr>
          <p:nvPr/>
        </p:nvSpPr>
        <p:spPr bwMode="auto">
          <a:xfrm>
            <a:off x="4238625" y="2251075"/>
            <a:ext cx="0" cy="3962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94225" name="Group 199"/>
          <p:cNvGrpSpPr>
            <a:grpSpLocks/>
          </p:cNvGrpSpPr>
          <p:nvPr/>
        </p:nvGrpSpPr>
        <p:grpSpPr bwMode="auto">
          <a:xfrm>
            <a:off x="1495425" y="1946275"/>
            <a:ext cx="5715000" cy="304800"/>
            <a:chOff x="720" y="1440"/>
            <a:chExt cx="3600" cy="192"/>
          </a:xfrm>
        </p:grpSpPr>
        <p:grpSp>
          <p:nvGrpSpPr>
            <p:cNvPr id="94355" name="Group 185"/>
            <p:cNvGrpSpPr>
              <a:grpSpLocks/>
            </p:cNvGrpSpPr>
            <p:nvPr/>
          </p:nvGrpSpPr>
          <p:grpSpPr bwMode="auto">
            <a:xfrm>
              <a:off x="720" y="1440"/>
              <a:ext cx="288" cy="192"/>
              <a:chOff x="720" y="1440"/>
              <a:chExt cx="288" cy="192"/>
            </a:xfrm>
          </p:grpSpPr>
          <p:sp>
            <p:nvSpPr>
              <p:cNvPr id="94411" name="Line 22"/>
              <p:cNvSpPr>
                <a:spLocks noChangeShapeType="1"/>
              </p:cNvSpPr>
              <p:nvPr/>
            </p:nvSpPr>
            <p:spPr bwMode="auto">
              <a:xfrm>
                <a:off x="720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412" name="Line 23"/>
              <p:cNvSpPr>
                <a:spLocks noChangeShapeType="1"/>
              </p:cNvSpPr>
              <p:nvPr/>
            </p:nvSpPr>
            <p:spPr bwMode="auto">
              <a:xfrm flipV="1">
                <a:off x="864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413" name="Line 24"/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4356" name="Line 25"/>
            <p:cNvSpPr>
              <a:spLocks noChangeShapeType="1"/>
            </p:cNvSpPr>
            <p:nvPr/>
          </p:nvSpPr>
          <p:spPr bwMode="auto">
            <a:xfrm>
              <a:off x="100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4357" name="Group 186"/>
            <p:cNvGrpSpPr>
              <a:grpSpLocks/>
            </p:cNvGrpSpPr>
            <p:nvPr/>
          </p:nvGrpSpPr>
          <p:grpSpPr bwMode="auto">
            <a:xfrm>
              <a:off x="1008" y="1440"/>
              <a:ext cx="288" cy="192"/>
              <a:chOff x="1008" y="1440"/>
              <a:chExt cx="288" cy="192"/>
            </a:xfrm>
          </p:grpSpPr>
          <p:sp>
            <p:nvSpPr>
              <p:cNvPr id="94408" name="Line 26"/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409" name="Line 27"/>
              <p:cNvSpPr>
                <a:spLocks noChangeShapeType="1"/>
              </p:cNvSpPr>
              <p:nvPr/>
            </p:nvSpPr>
            <p:spPr bwMode="auto">
              <a:xfrm flipV="1">
                <a:off x="1152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410" name="Line 28"/>
              <p:cNvSpPr>
                <a:spLocks noChangeShapeType="1"/>
              </p:cNvSpPr>
              <p:nvPr/>
            </p:nvSpPr>
            <p:spPr bwMode="auto">
              <a:xfrm>
                <a:off x="1152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4358" name="Line 29"/>
            <p:cNvSpPr>
              <a:spLocks noChangeShapeType="1"/>
            </p:cNvSpPr>
            <p:nvPr/>
          </p:nvSpPr>
          <p:spPr bwMode="auto">
            <a:xfrm>
              <a:off x="129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59" name="Line 33"/>
            <p:cNvSpPr>
              <a:spLocks noChangeShapeType="1"/>
            </p:cNvSpPr>
            <p:nvPr/>
          </p:nvSpPr>
          <p:spPr bwMode="auto">
            <a:xfrm>
              <a:off x="158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4360" name="Group 188"/>
            <p:cNvGrpSpPr>
              <a:grpSpLocks/>
            </p:cNvGrpSpPr>
            <p:nvPr/>
          </p:nvGrpSpPr>
          <p:grpSpPr bwMode="auto">
            <a:xfrm>
              <a:off x="1584" y="1440"/>
              <a:ext cx="288" cy="192"/>
              <a:chOff x="1584" y="1440"/>
              <a:chExt cx="288" cy="192"/>
            </a:xfrm>
          </p:grpSpPr>
          <p:sp>
            <p:nvSpPr>
              <p:cNvPr id="94405" name="Line 34"/>
              <p:cNvSpPr>
                <a:spLocks noChangeShapeType="1"/>
              </p:cNvSpPr>
              <p:nvPr/>
            </p:nvSpPr>
            <p:spPr bwMode="auto">
              <a:xfrm>
                <a:off x="1584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406" name="Line 35"/>
              <p:cNvSpPr>
                <a:spLocks noChangeShapeType="1"/>
              </p:cNvSpPr>
              <p:nvPr/>
            </p:nvSpPr>
            <p:spPr bwMode="auto">
              <a:xfrm flipV="1">
                <a:off x="172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407" name="Line 36"/>
              <p:cNvSpPr>
                <a:spLocks noChangeShapeType="1"/>
              </p:cNvSpPr>
              <p:nvPr/>
            </p:nvSpPr>
            <p:spPr bwMode="auto">
              <a:xfrm>
                <a:off x="1728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4361" name="Line 37"/>
            <p:cNvSpPr>
              <a:spLocks noChangeShapeType="1"/>
            </p:cNvSpPr>
            <p:nvPr/>
          </p:nvSpPr>
          <p:spPr bwMode="auto">
            <a:xfrm>
              <a:off x="187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4362" name="Group 189"/>
            <p:cNvGrpSpPr>
              <a:grpSpLocks/>
            </p:cNvGrpSpPr>
            <p:nvPr/>
          </p:nvGrpSpPr>
          <p:grpSpPr bwMode="auto">
            <a:xfrm>
              <a:off x="1872" y="1440"/>
              <a:ext cx="288" cy="192"/>
              <a:chOff x="1872" y="1440"/>
              <a:chExt cx="288" cy="192"/>
            </a:xfrm>
          </p:grpSpPr>
          <p:sp>
            <p:nvSpPr>
              <p:cNvPr id="94402" name="Line 38"/>
              <p:cNvSpPr>
                <a:spLocks noChangeShapeType="1"/>
              </p:cNvSpPr>
              <p:nvPr/>
            </p:nvSpPr>
            <p:spPr bwMode="auto">
              <a:xfrm>
                <a:off x="1872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403" name="Line 39"/>
              <p:cNvSpPr>
                <a:spLocks noChangeShapeType="1"/>
              </p:cNvSpPr>
              <p:nvPr/>
            </p:nvSpPr>
            <p:spPr bwMode="auto">
              <a:xfrm flipV="1">
                <a:off x="2016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404" name="Line 40"/>
              <p:cNvSpPr>
                <a:spLocks noChangeShapeType="1"/>
              </p:cNvSpPr>
              <p:nvPr/>
            </p:nvSpPr>
            <p:spPr bwMode="auto">
              <a:xfrm>
                <a:off x="2016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4363" name="Line 41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4364" name="Group 190"/>
            <p:cNvGrpSpPr>
              <a:grpSpLocks/>
            </p:cNvGrpSpPr>
            <p:nvPr/>
          </p:nvGrpSpPr>
          <p:grpSpPr bwMode="auto">
            <a:xfrm>
              <a:off x="2160" y="1440"/>
              <a:ext cx="288" cy="192"/>
              <a:chOff x="2160" y="1440"/>
              <a:chExt cx="288" cy="192"/>
            </a:xfrm>
          </p:grpSpPr>
          <p:sp>
            <p:nvSpPr>
              <p:cNvPr id="94399" name="Line 42"/>
              <p:cNvSpPr>
                <a:spLocks noChangeShapeType="1"/>
              </p:cNvSpPr>
              <p:nvPr/>
            </p:nvSpPr>
            <p:spPr bwMode="auto">
              <a:xfrm>
                <a:off x="2160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400" name="Line 43"/>
              <p:cNvSpPr>
                <a:spLocks noChangeShapeType="1"/>
              </p:cNvSpPr>
              <p:nvPr/>
            </p:nvSpPr>
            <p:spPr bwMode="auto">
              <a:xfrm flipV="1">
                <a:off x="2304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401" name="Line 44"/>
              <p:cNvSpPr>
                <a:spLocks noChangeShapeType="1"/>
              </p:cNvSpPr>
              <p:nvPr/>
            </p:nvSpPr>
            <p:spPr bwMode="auto">
              <a:xfrm>
                <a:off x="2304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4365" name="Line 45"/>
            <p:cNvSpPr>
              <a:spLocks noChangeShapeType="1"/>
            </p:cNvSpPr>
            <p:nvPr/>
          </p:nvSpPr>
          <p:spPr bwMode="auto">
            <a:xfrm>
              <a:off x="244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4366" name="Group 191"/>
            <p:cNvGrpSpPr>
              <a:grpSpLocks/>
            </p:cNvGrpSpPr>
            <p:nvPr/>
          </p:nvGrpSpPr>
          <p:grpSpPr bwMode="auto">
            <a:xfrm>
              <a:off x="2448" y="1440"/>
              <a:ext cx="288" cy="192"/>
              <a:chOff x="2448" y="1440"/>
              <a:chExt cx="288" cy="192"/>
            </a:xfrm>
          </p:grpSpPr>
          <p:sp>
            <p:nvSpPr>
              <p:cNvPr id="94396" name="Line 46"/>
              <p:cNvSpPr>
                <a:spLocks noChangeShapeType="1"/>
              </p:cNvSpPr>
              <p:nvPr/>
            </p:nvSpPr>
            <p:spPr bwMode="auto">
              <a:xfrm>
                <a:off x="2448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97" name="Line 47"/>
              <p:cNvSpPr>
                <a:spLocks noChangeShapeType="1"/>
              </p:cNvSpPr>
              <p:nvPr/>
            </p:nvSpPr>
            <p:spPr bwMode="auto">
              <a:xfrm flipV="1">
                <a:off x="2592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98" name="Line 48"/>
              <p:cNvSpPr>
                <a:spLocks noChangeShapeType="1"/>
              </p:cNvSpPr>
              <p:nvPr/>
            </p:nvSpPr>
            <p:spPr bwMode="auto">
              <a:xfrm>
                <a:off x="2592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4367" name="Line 49"/>
            <p:cNvSpPr>
              <a:spLocks noChangeShapeType="1"/>
            </p:cNvSpPr>
            <p:nvPr/>
          </p:nvSpPr>
          <p:spPr bwMode="auto">
            <a:xfrm>
              <a:off x="273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4368" name="Group 192"/>
            <p:cNvGrpSpPr>
              <a:grpSpLocks/>
            </p:cNvGrpSpPr>
            <p:nvPr/>
          </p:nvGrpSpPr>
          <p:grpSpPr bwMode="auto">
            <a:xfrm>
              <a:off x="2736" y="1440"/>
              <a:ext cx="288" cy="192"/>
              <a:chOff x="2736" y="1440"/>
              <a:chExt cx="288" cy="192"/>
            </a:xfrm>
          </p:grpSpPr>
          <p:sp>
            <p:nvSpPr>
              <p:cNvPr id="94393" name="Line 50"/>
              <p:cNvSpPr>
                <a:spLocks noChangeShapeType="1"/>
              </p:cNvSpPr>
              <p:nvPr/>
            </p:nvSpPr>
            <p:spPr bwMode="auto">
              <a:xfrm>
                <a:off x="2736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94" name="Line 51"/>
              <p:cNvSpPr>
                <a:spLocks noChangeShapeType="1"/>
              </p:cNvSpPr>
              <p:nvPr/>
            </p:nvSpPr>
            <p:spPr bwMode="auto">
              <a:xfrm flipV="1">
                <a:off x="2880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95" name="Line 52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4369" name="Line 53"/>
            <p:cNvSpPr>
              <a:spLocks noChangeShapeType="1"/>
            </p:cNvSpPr>
            <p:nvPr/>
          </p:nvSpPr>
          <p:spPr bwMode="auto">
            <a:xfrm>
              <a:off x="302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4370" name="Group 193"/>
            <p:cNvGrpSpPr>
              <a:grpSpLocks/>
            </p:cNvGrpSpPr>
            <p:nvPr/>
          </p:nvGrpSpPr>
          <p:grpSpPr bwMode="auto">
            <a:xfrm>
              <a:off x="3024" y="1440"/>
              <a:ext cx="288" cy="192"/>
              <a:chOff x="3024" y="1440"/>
              <a:chExt cx="288" cy="192"/>
            </a:xfrm>
          </p:grpSpPr>
          <p:sp>
            <p:nvSpPr>
              <p:cNvPr id="94390" name="Line 54"/>
              <p:cNvSpPr>
                <a:spLocks noChangeShapeType="1"/>
              </p:cNvSpPr>
              <p:nvPr/>
            </p:nvSpPr>
            <p:spPr bwMode="auto">
              <a:xfrm>
                <a:off x="3024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91" name="Line 55"/>
              <p:cNvSpPr>
                <a:spLocks noChangeShapeType="1"/>
              </p:cNvSpPr>
              <p:nvPr/>
            </p:nvSpPr>
            <p:spPr bwMode="auto">
              <a:xfrm flipV="1">
                <a:off x="316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92" name="Line 56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4371" name="Line 57"/>
            <p:cNvSpPr>
              <a:spLocks noChangeShapeType="1"/>
            </p:cNvSpPr>
            <p:nvPr/>
          </p:nvSpPr>
          <p:spPr bwMode="auto">
            <a:xfrm>
              <a:off x="331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4372" name="Group 194"/>
            <p:cNvGrpSpPr>
              <a:grpSpLocks/>
            </p:cNvGrpSpPr>
            <p:nvPr/>
          </p:nvGrpSpPr>
          <p:grpSpPr bwMode="auto">
            <a:xfrm>
              <a:off x="3312" y="1440"/>
              <a:ext cx="288" cy="192"/>
              <a:chOff x="3312" y="1440"/>
              <a:chExt cx="288" cy="192"/>
            </a:xfrm>
          </p:grpSpPr>
          <p:sp>
            <p:nvSpPr>
              <p:cNvPr id="94387" name="Line 58"/>
              <p:cNvSpPr>
                <a:spLocks noChangeShapeType="1"/>
              </p:cNvSpPr>
              <p:nvPr/>
            </p:nvSpPr>
            <p:spPr bwMode="auto">
              <a:xfrm>
                <a:off x="3312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88" name="Line 59"/>
              <p:cNvSpPr>
                <a:spLocks noChangeShapeType="1"/>
              </p:cNvSpPr>
              <p:nvPr/>
            </p:nvSpPr>
            <p:spPr bwMode="auto">
              <a:xfrm flipV="1">
                <a:off x="3456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89" name="Line 60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4373" name="Line 61"/>
            <p:cNvSpPr>
              <a:spLocks noChangeShapeType="1"/>
            </p:cNvSpPr>
            <p:nvPr/>
          </p:nvSpPr>
          <p:spPr bwMode="auto">
            <a:xfrm>
              <a:off x="360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4374" name="Group 195"/>
            <p:cNvGrpSpPr>
              <a:grpSpLocks/>
            </p:cNvGrpSpPr>
            <p:nvPr/>
          </p:nvGrpSpPr>
          <p:grpSpPr bwMode="auto">
            <a:xfrm>
              <a:off x="3600" y="1440"/>
              <a:ext cx="288" cy="192"/>
              <a:chOff x="3600" y="1440"/>
              <a:chExt cx="288" cy="192"/>
            </a:xfrm>
          </p:grpSpPr>
          <p:sp>
            <p:nvSpPr>
              <p:cNvPr id="94384" name="Line 62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85" name="Line 63"/>
              <p:cNvSpPr>
                <a:spLocks noChangeShapeType="1"/>
              </p:cNvSpPr>
              <p:nvPr/>
            </p:nvSpPr>
            <p:spPr bwMode="auto">
              <a:xfrm flipV="1">
                <a:off x="3744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86" name="Line 64"/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4375" name="Line 65"/>
            <p:cNvSpPr>
              <a:spLocks noChangeShapeType="1"/>
            </p:cNvSpPr>
            <p:nvPr/>
          </p:nvSpPr>
          <p:spPr bwMode="auto">
            <a:xfrm>
              <a:off x="388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4376" name="Group 196"/>
            <p:cNvGrpSpPr>
              <a:grpSpLocks/>
            </p:cNvGrpSpPr>
            <p:nvPr/>
          </p:nvGrpSpPr>
          <p:grpSpPr bwMode="auto">
            <a:xfrm>
              <a:off x="3888" y="1440"/>
              <a:ext cx="288" cy="192"/>
              <a:chOff x="3888" y="1440"/>
              <a:chExt cx="288" cy="192"/>
            </a:xfrm>
          </p:grpSpPr>
          <p:sp>
            <p:nvSpPr>
              <p:cNvPr id="94381" name="Line 66"/>
              <p:cNvSpPr>
                <a:spLocks noChangeShapeType="1"/>
              </p:cNvSpPr>
              <p:nvPr/>
            </p:nvSpPr>
            <p:spPr bwMode="auto">
              <a:xfrm>
                <a:off x="3888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82" name="Line 67"/>
              <p:cNvSpPr>
                <a:spLocks noChangeShapeType="1"/>
              </p:cNvSpPr>
              <p:nvPr/>
            </p:nvSpPr>
            <p:spPr bwMode="auto">
              <a:xfrm flipV="1">
                <a:off x="4032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83" name="Line 68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4377" name="Line 69"/>
            <p:cNvSpPr>
              <a:spLocks noChangeShapeType="1"/>
            </p:cNvSpPr>
            <p:nvPr/>
          </p:nvSpPr>
          <p:spPr bwMode="auto">
            <a:xfrm>
              <a:off x="417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4378" name="Group 197"/>
            <p:cNvGrpSpPr>
              <a:grpSpLocks/>
            </p:cNvGrpSpPr>
            <p:nvPr/>
          </p:nvGrpSpPr>
          <p:grpSpPr bwMode="auto">
            <a:xfrm>
              <a:off x="4176" y="1440"/>
              <a:ext cx="144" cy="192"/>
              <a:chOff x="4176" y="1440"/>
              <a:chExt cx="144" cy="192"/>
            </a:xfrm>
          </p:grpSpPr>
          <p:sp>
            <p:nvSpPr>
              <p:cNvPr id="94379" name="Line 70"/>
              <p:cNvSpPr>
                <a:spLocks noChangeShapeType="1"/>
              </p:cNvSpPr>
              <p:nvPr/>
            </p:nvSpPr>
            <p:spPr bwMode="auto">
              <a:xfrm>
                <a:off x="4176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80" name="Line 71"/>
              <p:cNvSpPr>
                <a:spLocks noChangeShapeType="1"/>
              </p:cNvSpPr>
              <p:nvPr/>
            </p:nvSpPr>
            <p:spPr bwMode="auto">
              <a:xfrm flipV="1">
                <a:off x="4320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94226" name="Group 187"/>
          <p:cNvGrpSpPr>
            <a:grpSpLocks/>
          </p:cNvGrpSpPr>
          <p:nvPr/>
        </p:nvGrpSpPr>
        <p:grpSpPr bwMode="auto">
          <a:xfrm>
            <a:off x="2409825" y="1946275"/>
            <a:ext cx="457200" cy="4267200"/>
            <a:chOff x="1296" y="1440"/>
            <a:chExt cx="288" cy="2688"/>
          </a:xfrm>
        </p:grpSpPr>
        <p:sp>
          <p:nvSpPr>
            <p:cNvPr id="94351" name="Line 30"/>
            <p:cNvSpPr>
              <a:spLocks noChangeShapeType="1"/>
            </p:cNvSpPr>
            <p:nvPr/>
          </p:nvSpPr>
          <p:spPr bwMode="auto">
            <a:xfrm>
              <a:off x="129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52" name="Line 31"/>
            <p:cNvSpPr>
              <a:spLocks noChangeShapeType="1"/>
            </p:cNvSpPr>
            <p:nvPr/>
          </p:nvSpPr>
          <p:spPr bwMode="auto">
            <a:xfrm flipV="1">
              <a:off x="14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53" name="Line 32"/>
            <p:cNvSpPr>
              <a:spLocks noChangeShapeType="1"/>
            </p:cNvSpPr>
            <p:nvPr/>
          </p:nvSpPr>
          <p:spPr bwMode="auto">
            <a:xfrm>
              <a:off x="1440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54" name="Line 94"/>
            <p:cNvSpPr>
              <a:spLocks noChangeShapeType="1"/>
            </p:cNvSpPr>
            <p:nvPr/>
          </p:nvSpPr>
          <p:spPr bwMode="auto">
            <a:xfrm>
              <a:off x="1584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4227" name="Text Box 20"/>
          <p:cNvSpPr txBox="1">
            <a:spLocks noChangeArrowheads="1"/>
          </p:cNvSpPr>
          <p:nvPr/>
        </p:nvSpPr>
        <p:spPr bwMode="auto">
          <a:xfrm>
            <a:off x="885825" y="2003425"/>
            <a:ext cx="757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CLK</a:t>
            </a:r>
            <a:endParaRPr lang="en-US" sz="2000"/>
          </a:p>
        </p:txBody>
      </p:sp>
      <p:sp>
        <p:nvSpPr>
          <p:cNvPr id="94228" name="Line 111"/>
          <p:cNvSpPr>
            <a:spLocks noChangeShapeType="1"/>
          </p:cNvSpPr>
          <p:nvPr/>
        </p:nvSpPr>
        <p:spPr bwMode="auto">
          <a:xfrm>
            <a:off x="1495425" y="30130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6" name="Group 233"/>
          <p:cNvGrpSpPr>
            <a:grpSpLocks/>
          </p:cNvGrpSpPr>
          <p:nvPr/>
        </p:nvGrpSpPr>
        <p:grpSpPr bwMode="auto">
          <a:xfrm>
            <a:off x="1952625" y="2708275"/>
            <a:ext cx="457200" cy="304800"/>
            <a:chOff x="1230" y="1706"/>
            <a:chExt cx="288" cy="192"/>
          </a:xfrm>
        </p:grpSpPr>
        <p:sp>
          <p:nvSpPr>
            <p:cNvPr id="94349" name="Line 112"/>
            <p:cNvSpPr>
              <a:spLocks noChangeShapeType="1"/>
            </p:cNvSpPr>
            <p:nvPr/>
          </p:nvSpPr>
          <p:spPr bwMode="auto">
            <a:xfrm flipV="1">
              <a:off x="1230" y="1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50" name="Line 113"/>
            <p:cNvSpPr>
              <a:spLocks noChangeShapeType="1"/>
            </p:cNvSpPr>
            <p:nvPr/>
          </p:nvSpPr>
          <p:spPr bwMode="auto">
            <a:xfrm>
              <a:off x="1230" y="170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7" name="Group 237"/>
          <p:cNvGrpSpPr>
            <a:grpSpLocks/>
          </p:cNvGrpSpPr>
          <p:nvPr/>
        </p:nvGrpSpPr>
        <p:grpSpPr bwMode="auto">
          <a:xfrm>
            <a:off x="2409825" y="2708275"/>
            <a:ext cx="457200" cy="304800"/>
            <a:chOff x="1518" y="1706"/>
            <a:chExt cx="288" cy="192"/>
          </a:xfrm>
        </p:grpSpPr>
        <p:sp>
          <p:nvSpPr>
            <p:cNvPr id="94347" name="Line 114"/>
            <p:cNvSpPr>
              <a:spLocks noChangeShapeType="1"/>
            </p:cNvSpPr>
            <p:nvPr/>
          </p:nvSpPr>
          <p:spPr bwMode="auto">
            <a:xfrm>
              <a:off x="1518" y="1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48" name="Line 115"/>
            <p:cNvSpPr>
              <a:spLocks noChangeShapeType="1"/>
            </p:cNvSpPr>
            <p:nvPr/>
          </p:nvSpPr>
          <p:spPr bwMode="auto">
            <a:xfrm>
              <a:off x="1518" y="189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8" name="Group 241"/>
          <p:cNvGrpSpPr>
            <a:grpSpLocks/>
          </p:cNvGrpSpPr>
          <p:nvPr/>
        </p:nvGrpSpPr>
        <p:grpSpPr bwMode="auto">
          <a:xfrm>
            <a:off x="2867025" y="2708275"/>
            <a:ext cx="457200" cy="304800"/>
            <a:chOff x="1806" y="1706"/>
            <a:chExt cx="288" cy="192"/>
          </a:xfrm>
        </p:grpSpPr>
        <p:sp>
          <p:nvSpPr>
            <p:cNvPr id="94345" name="Line 116"/>
            <p:cNvSpPr>
              <a:spLocks noChangeShapeType="1"/>
            </p:cNvSpPr>
            <p:nvPr/>
          </p:nvSpPr>
          <p:spPr bwMode="auto">
            <a:xfrm flipV="1">
              <a:off x="1806" y="1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46" name="Line 117"/>
            <p:cNvSpPr>
              <a:spLocks noChangeShapeType="1"/>
            </p:cNvSpPr>
            <p:nvPr/>
          </p:nvSpPr>
          <p:spPr bwMode="auto">
            <a:xfrm>
              <a:off x="1806" y="170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9" name="Group 250"/>
          <p:cNvGrpSpPr>
            <a:grpSpLocks/>
          </p:cNvGrpSpPr>
          <p:nvPr/>
        </p:nvGrpSpPr>
        <p:grpSpPr bwMode="auto">
          <a:xfrm>
            <a:off x="3781425" y="2708275"/>
            <a:ext cx="457200" cy="304800"/>
            <a:chOff x="2382" y="1706"/>
            <a:chExt cx="288" cy="192"/>
          </a:xfrm>
        </p:grpSpPr>
        <p:sp>
          <p:nvSpPr>
            <p:cNvPr id="94343" name="Line 120"/>
            <p:cNvSpPr>
              <a:spLocks noChangeShapeType="1"/>
            </p:cNvSpPr>
            <p:nvPr/>
          </p:nvSpPr>
          <p:spPr bwMode="auto">
            <a:xfrm flipV="1">
              <a:off x="2382" y="1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44" name="Line 121"/>
            <p:cNvSpPr>
              <a:spLocks noChangeShapeType="1"/>
            </p:cNvSpPr>
            <p:nvPr/>
          </p:nvSpPr>
          <p:spPr bwMode="auto">
            <a:xfrm>
              <a:off x="2382" y="170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4233" name="Text Box 110"/>
          <p:cNvSpPr txBox="1">
            <a:spLocks noChangeArrowheads="1"/>
          </p:cNvSpPr>
          <p:nvPr/>
        </p:nvSpPr>
        <p:spPr bwMode="auto">
          <a:xfrm>
            <a:off x="1042988" y="2768600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Q1</a:t>
            </a:r>
            <a:endParaRPr lang="en-US" sz="2000"/>
          </a:p>
        </p:txBody>
      </p:sp>
      <p:sp>
        <p:nvSpPr>
          <p:cNvPr id="94234" name="Line 148"/>
          <p:cNvSpPr>
            <a:spLocks noChangeShapeType="1"/>
          </p:cNvSpPr>
          <p:nvPr/>
        </p:nvSpPr>
        <p:spPr bwMode="auto">
          <a:xfrm>
            <a:off x="1619250" y="3789363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0" name="Group 238"/>
          <p:cNvGrpSpPr>
            <a:grpSpLocks/>
          </p:cNvGrpSpPr>
          <p:nvPr/>
        </p:nvGrpSpPr>
        <p:grpSpPr bwMode="auto">
          <a:xfrm>
            <a:off x="2409825" y="3470275"/>
            <a:ext cx="433388" cy="304800"/>
            <a:chOff x="1518" y="2186"/>
            <a:chExt cx="273" cy="192"/>
          </a:xfrm>
        </p:grpSpPr>
        <p:sp>
          <p:nvSpPr>
            <p:cNvPr id="94341" name="Line 149"/>
            <p:cNvSpPr>
              <a:spLocks noChangeShapeType="1"/>
            </p:cNvSpPr>
            <p:nvPr/>
          </p:nvSpPr>
          <p:spPr bwMode="auto">
            <a:xfrm flipV="1">
              <a:off x="1518" y="218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42" name="Line 150"/>
            <p:cNvSpPr>
              <a:spLocks noChangeShapeType="1"/>
            </p:cNvSpPr>
            <p:nvPr/>
          </p:nvSpPr>
          <p:spPr bwMode="auto">
            <a:xfrm>
              <a:off x="1518" y="2186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1" name="Group 246"/>
          <p:cNvGrpSpPr>
            <a:grpSpLocks/>
          </p:cNvGrpSpPr>
          <p:nvPr/>
        </p:nvGrpSpPr>
        <p:grpSpPr bwMode="auto">
          <a:xfrm>
            <a:off x="3324225" y="2708275"/>
            <a:ext cx="457200" cy="304800"/>
            <a:chOff x="2094" y="1706"/>
            <a:chExt cx="288" cy="192"/>
          </a:xfrm>
        </p:grpSpPr>
        <p:sp>
          <p:nvSpPr>
            <p:cNvPr id="94339" name="Line 118"/>
            <p:cNvSpPr>
              <a:spLocks noChangeShapeType="1"/>
            </p:cNvSpPr>
            <p:nvPr/>
          </p:nvSpPr>
          <p:spPr bwMode="auto">
            <a:xfrm>
              <a:off x="2094" y="1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40" name="Line 119"/>
            <p:cNvSpPr>
              <a:spLocks noChangeShapeType="1"/>
            </p:cNvSpPr>
            <p:nvPr/>
          </p:nvSpPr>
          <p:spPr bwMode="auto">
            <a:xfrm>
              <a:off x="2094" y="189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2" name="Group 282"/>
          <p:cNvGrpSpPr>
            <a:grpSpLocks/>
          </p:cNvGrpSpPr>
          <p:nvPr/>
        </p:nvGrpSpPr>
        <p:grpSpPr bwMode="auto">
          <a:xfrm>
            <a:off x="3324225" y="3470275"/>
            <a:ext cx="434975" cy="304800"/>
            <a:chOff x="2094" y="2186"/>
            <a:chExt cx="274" cy="192"/>
          </a:xfrm>
        </p:grpSpPr>
        <p:sp>
          <p:nvSpPr>
            <p:cNvPr id="94337" name="Line 151"/>
            <p:cNvSpPr>
              <a:spLocks noChangeShapeType="1"/>
            </p:cNvSpPr>
            <p:nvPr/>
          </p:nvSpPr>
          <p:spPr bwMode="auto">
            <a:xfrm>
              <a:off x="2094" y="218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38" name="Line 152"/>
            <p:cNvSpPr>
              <a:spLocks noChangeShapeType="1"/>
            </p:cNvSpPr>
            <p:nvPr/>
          </p:nvSpPr>
          <p:spPr bwMode="auto">
            <a:xfrm>
              <a:off x="2094" y="2378"/>
              <a:ext cx="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4238" name="Text Box 147"/>
          <p:cNvSpPr txBox="1">
            <a:spLocks noChangeArrowheads="1"/>
          </p:cNvSpPr>
          <p:nvPr/>
        </p:nvSpPr>
        <p:spPr bwMode="auto">
          <a:xfrm>
            <a:off x="1042988" y="3533775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Q2</a:t>
            </a:r>
            <a:endParaRPr lang="en-US" sz="2000"/>
          </a:p>
        </p:txBody>
      </p:sp>
      <p:sp>
        <p:nvSpPr>
          <p:cNvPr id="94239" name="Text Box 166"/>
          <p:cNvSpPr txBox="1">
            <a:spLocks noChangeArrowheads="1"/>
          </p:cNvSpPr>
          <p:nvPr/>
        </p:nvSpPr>
        <p:spPr bwMode="auto">
          <a:xfrm>
            <a:off x="1042988" y="4300538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Q3</a:t>
            </a:r>
            <a:endParaRPr lang="en-US" sz="2000"/>
          </a:p>
        </p:txBody>
      </p:sp>
      <p:sp>
        <p:nvSpPr>
          <p:cNvPr id="94240" name="Line 167"/>
          <p:cNvSpPr>
            <a:spLocks noChangeShapeType="1"/>
          </p:cNvSpPr>
          <p:nvPr/>
        </p:nvSpPr>
        <p:spPr bwMode="auto">
          <a:xfrm>
            <a:off x="1547813" y="4437063"/>
            <a:ext cx="407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3" name="Group 248"/>
          <p:cNvGrpSpPr>
            <a:grpSpLocks/>
          </p:cNvGrpSpPr>
          <p:nvPr/>
        </p:nvGrpSpPr>
        <p:grpSpPr bwMode="auto">
          <a:xfrm>
            <a:off x="3324225" y="4156075"/>
            <a:ext cx="434975" cy="304800"/>
            <a:chOff x="2094" y="2618"/>
            <a:chExt cx="274" cy="192"/>
          </a:xfrm>
        </p:grpSpPr>
        <p:sp>
          <p:nvSpPr>
            <p:cNvPr id="94335" name="Line 168"/>
            <p:cNvSpPr>
              <a:spLocks noChangeShapeType="1"/>
            </p:cNvSpPr>
            <p:nvPr/>
          </p:nvSpPr>
          <p:spPr bwMode="auto">
            <a:xfrm flipV="1">
              <a:off x="2094" y="261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36" name="Line 169"/>
            <p:cNvSpPr>
              <a:spLocks noChangeShapeType="1"/>
            </p:cNvSpPr>
            <p:nvPr/>
          </p:nvSpPr>
          <p:spPr bwMode="auto">
            <a:xfrm>
              <a:off x="2094" y="2618"/>
              <a:ext cx="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4242" name="Text Box 220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sp>
        <p:nvSpPr>
          <p:cNvPr id="121053" name="Text Box 221"/>
          <p:cNvSpPr txBox="1">
            <a:spLocks noChangeArrowheads="1"/>
          </p:cNvSpPr>
          <p:nvPr/>
        </p:nvSpPr>
        <p:spPr bwMode="auto">
          <a:xfrm>
            <a:off x="1763713" y="14128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21058" name="Text Box 226"/>
          <p:cNvSpPr txBox="1">
            <a:spLocks noChangeArrowheads="1"/>
          </p:cNvSpPr>
          <p:nvPr/>
        </p:nvSpPr>
        <p:spPr bwMode="auto">
          <a:xfrm>
            <a:off x="2220913" y="14128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21059" name="Text Box 227"/>
          <p:cNvSpPr txBox="1">
            <a:spLocks noChangeArrowheads="1"/>
          </p:cNvSpPr>
          <p:nvPr/>
        </p:nvSpPr>
        <p:spPr bwMode="auto">
          <a:xfrm>
            <a:off x="2679700" y="14128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21060" name="Text Box 228"/>
          <p:cNvSpPr txBox="1">
            <a:spLocks noChangeArrowheads="1"/>
          </p:cNvSpPr>
          <p:nvPr/>
        </p:nvSpPr>
        <p:spPr bwMode="auto">
          <a:xfrm>
            <a:off x="3136900" y="14128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21062" name="Text Box 230"/>
          <p:cNvSpPr txBox="1">
            <a:spLocks noChangeArrowheads="1"/>
          </p:cNvSpPr>
          <p:nvPr/>
        </p:nvSpPr>
        <p:spPr bwMode="auto">
          <a:xfrm>
            <a:off x="3595688" y="14128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5</a:t>
            </a:r>
          </a:p>
        </p:txBody>
      </p:sp>
      <p:sp>
        <p:nvSpPr>
          <p:cNvPr id="121066" name="Line 234"/>
          <p:cNvSpPr>
            <a:spLocks noChangeShapeType="1"/>
          </p:cNvSpPr>
          <p:nvPr/>
        </p:nvSpPr>
        <p:spPr bwMode="auto">
          <a:xfrm>
            <a:off x="1979613" y="378936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1067" name="Line 235"/>
          <p:cNvSpPr>
            <a:spLocks noChangeShapeType="1"/>
          </p:cNvSpPr>
          <p:nvPr/>
        </p:nvSpPr>
        <p:spPr bwMode="auto">
          <a:xfrm>
            <a:off x="1979613" y="443706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1071" name="Line 239"/>
          <p:cNvSpPr>
            <a:spLocks noChangeShapeType="1"/>
          </p:cNvSpPr>
          <p:nvPr/>
        </p:nvSpPr>
        <p:spPr bwMode="auto">
          <a:xfrm>
            <a:off x="2411413" y="443706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1075" name="Line 243"/>
          <p:cNvSpPr>
            <a:spLocks noChangeShapeType="1"/>
          </p:cNvSpPr>
          <p:nvPr/>
        </p:nvSpPr>
        <p:spPr bwMode="auto">
          <a:xfrm>
            <a:off x="2843213" y="347186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1076" name="Line 244"/>
          <p:cNvSpPr>
            <a:spLocks noChangeShapeType="1"/>
          </p:cNvSpPr>
          <p:nvPr/>
        </p:nvSpPr>
        <p:spPr bwMode="auto">
          <a:xfrm>
            <a:off x="2859088" y="4427538"/>
            <a:ext cx="465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1083" name="Line 251"/>
          <p:cNvSpPr>
            <a:spLocks noChangeShapeType="1"/>
          </p:cNvSpPr>
          <p:nvPr/>
        </p:nvSpPr>
        <p:spPr bwMode="auto">
          <a:xfrm>
            <a:off x="3759200" y="3787775"/>
            <a:ext cx="50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1084" name="Line 252"/>
          <p:cNvSpPr>
            <a:spLocks noChangeShapeType="1"/>
          </p:cNvSpPr>
          <p:nvPr/>
        </p:nvSpPr>
        <p:spPr bwMode="auto">
          <a:xfrm>
            <a:off x="3773488" y="4151313"/>
            <a:ext cx="479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4255" name="Line 98"/>
          <p:cNvSpPr>
            <a:spLocks noChangeShapeType="1"/>
          </p:cNvSpPr>
          <p:nvPr/>
        </p:nvSpPr>
        <p:spPr bwMode="auto">
          <a:xfrm>
            <a:off x="4695825" y="2251075"/>
            <a:ext cx="0" cy="3962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4256" name="Line 99"/>
          <p:cNvSpPr>
            <a:spLocks noChangeShapeType="1"/>
          </p:cNvSpPr>
          <p:nvPr/>
        </p:nvSpPr>
        <p:spPr bwMode="auto">
          <a:xfrm>
            <a:off x="5153025" y="2251075"/>
            <a:ext cx="0" cy="3962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4257" name="Line 100"/>
          <p:cNvSpPr>
            <a:spLocks noChangeShapeType="1"/>
          </p:cNvSpPr>
          <p:nvPr/>
        </p:nvSpPr>
        <p:spPr bwMode="auto">
          <a:xfrm>
            <a:off x="5610225" y="2251075"/>
            <a:ext cx="0" cy="3962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4258" name="Line 101"/>
          <p:cNvSpPr>
            <a:spLocks noChangeShapeType="1"/>
          </p:cNvSpPr>
          <p:nvPr/>
        </p:nvSpPr>
        <p:spPr bwMode="auto">
          <a:xfrm>
            <a:off x="6067425" y="2251075"/>
            <a:ext cx="0" cy="3962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4259" name="Line 102"/>
          <p:cNvSpPr>
            <a:spLocks noChangeShapeType="1"/>
          </p:cNvSpPr>
          <p:nvPr/>
        </p:nvSpPr>
        <p:spPr bwMode="auto">
          <a:xfrm>
            <a:off x="6524625" y="2251075"/>
            <a:ext cx="0" cy="3962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4260" name="Line 103"/>
          <p:cNvSpPr>
            <a:spLocks noChangeShapeType="1"/>
          </p:cNvSpPr>
          <p:nvPr/>
        </p:nvSpPr>
        <p:spPr bwMode="auto">
          <a:xfrm>
            <a:off x="6981825" y="2251075"/>
            <a:ext cx="0" cy="3962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1063" name="Text Box 231"/>
          <p:cNvSpPr txBox="1">
            <a:spLocks noChangeArrowheads="1"/>
          </p:cNvSpPr>
          <p:nvPr/>
        </p:nvSpPr>
        <p:spPr bwMode="auto">
          <a:xfrm>
            <a:off x="4054475" y="14128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6</a:t>
            </a:r>
          </a:p>
        </p:txBody>
      </p:sp>
      <p:grpSp>
        <p:nvGrpSpPr>
          <p:cNvPr id="24" name="Group 294"/>
          <p:cNvGrpSpPr>
            <a:grpSpLocks/>
          </p:cNvGrpSpPr>
          <p:nvPr/>
        </p:nvGrpSpPr>
        <p:grpSpPr bwMode="auto">
          <a:xfrm>
            <a:off x="4511675" y="1412875"/>
            <a:ext cx="2724150" cy="366713"/>
            <a:chOff x="2842" y="890"/>
            <a:chExt cx="1716" cy="231"/>
          </a:xfrm>
        </p:grpSpPr>
        <p:sp>
          <p:nvSpPr>
            <p:cNvPr id="94329" name="Text Box 225"/>
            <p:cNvSpPr txBox="1">
              <a:spLocks noChangeArrowheads="1"/>
            </p:cNvSpPr>
            <p:nvPr/>
          </p:nvSpPr>
          <p:spPr bwMode="auto">
            <a:xfrm>
              <a:off x="2842" y="890"/>
              <a:ext cx="181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</a:t>
              </a:r>
            </a:p>
          </p:txBody>
        </p:sp>
        <p:sp>
          <p:nvSpPr>
            <p:cNvPr id="94330" name="Text Box 222"/>
            <p:cNvSpPr txBox="1">
              <a:spLocks noChangeArrowheads="1"/>
            </p:cNvSpPr>
            <p:nvPr/>
          </p:nvSpPr>
          <p:spPr bwMode="auto">
            <a:xfrm>
              <a:off x="4286" y="890"/>
              <a:ext cx="272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12</a:t>
              </a:r>
            </a:p>
          </p:txBody>
        </p:sp>
        <p:sp>
          <p:nvSpPr>
            <p:cNvPr id="94331" name="Text Box 223"/>
            <p:cNvSpPr txBox="1">
              <a:spLocks noChangeArrowheads="1"/>
            </p:cNvSpPr>
            <p:nvPr/>
          </p:nvSpPr>
          <p:spPr bwMode="auto">
            <a:xfrm>
              <a:off x="3420" y="890"/>
              <a:ext cx="181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9</a:t>
              </a:r>
            </a:p>
          </p:txBody>
        </p:sp>
        <p:sp>
          <p:nvSpPr>
            <p:cNvPr id="94332" name="Text Box 224"/>
            <p:cNvSpPr txBox="1">
              <a:spLocks noChangeArrowheads="1"/>
            </p:cNvSpPr>
            <p:nvPr/>
          </p:nvSpPr>
          <p:spPr bwMode="auto">
            <a:xfrm>
              <a:off x="3131" y="890"/>
              <a:ext cx="181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8</a:t>
              </a:r>
            </a:p>
          </p:txBody>
        </p:sp>
        <p:sp>
          <p:nvSpPr>
            <p:cNvPr id="94333" name="Text Box 229"/>
            <p:cNvSpPr txBox="1">
              <a:spLocks noChangeArrowheads="1"/>
            </p:cNvSpPr>
            <p:nvPr/>
          </p:nvSpPr>
          <p:spPr bwMode="auto">
            <a:xfrm>
              <a:off x="3708" y="890"/>
              <a:ext cx="261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10</a:t>
              </a:r>
            </a:p>
          </p:txBody>
        </p:sp>
        <p:sp>
          <p:nvSpPr>
            <p:cNvPr id="94334" name="Text Box 232"/>
            <p:cNvSpPr txBox="1">
              <a:spLocks noChangeArrowheads="1"/>
            </p:cNvSpPr>
            <p:nvPr/>
          </p:nvSpPr>
          <p:spPr bwMode="auto">
            <a:xfrm>
              <a:off x="3997" y="890"/>
              <a:ext cx="289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11</a:t>
              </a:r>
            </a:p>
          </p:txBody>
        </p:sp>
      </p:grpSp>
      <p:grpSp>
        <p:nvGrpSpPr>
          <p:cNvPr id="25" name="Group 256"/>
          <p:cNvGrpSpPr>
            <a:grpSpLocks/>
          </p:cNvGrpSpPr>
          <p:nvPr/>
        </p:nvGrpSpPr>
        <p:grpSpPr bwMode="auto">
          <a:xfrm>
            <a:off x="4238625" y="2708275"/>
            <a:ext cx="457200" cy="304800"/>
            <a:chOff x="2670" y="1706"/>
            <a:chExt cx="288" cy="192"/>
          </a:xfrm>
        </p:grpSpPr>
        <p:sp>
          <p:nvSpPr>
            <p:cNvPr id="94327" name="Line 122"/>
            <p:cNvSpPr>
              <a:spLocks noChangeShapeType="1"/>
            </p:cNvSpPr>
            <p:nvPr/>
          </p:nvSpPr>
          <p:spPr bwMode="auto">
            <a:xfrm>
              <a:off x="2670" y="1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28" name="Line 123"/>
            <p:cNvSpPr>
              <a:spLocks noChangeShapeType="1"/>
            </p:cNvSpPr>
            <p:nvPr/>
          </p:nvSpPr>
          <p:spPr bwMode="auto">
            <a:xfrm>
              <a:off x="2670" y="189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" name="Group 283"/>
          <p:cNvGrpSpPr>
            <a:grpSpLocks/>
          </p:cNvGrpSpPr>
          <p:nvPr/>
        </p:nvGrpSpPr>
        <p:grpSpPr bwMode="auto">
          <a:xfrm>
            <a:off x="4238625" y="3470275"/>
            <a:ext cx="449263" cy="304800"/>
            <a:chOff x="2670" y="2186"/>
            <a:chExt cx="283" cy="192"/>
          </a:xfrm>
        </p:grpSpPr>
        <p:sp>
          <p:nvSpPr>
            <p:cNvPr id="94325" name="Line 156"/>
            <p:cNvSpPr>
              <a:spLocks noChangeShapeType="1"/>
            </p:cNvSpPr>
            <p:nvPr/>
          </p:nvSpPr>
          <p:spPr bwMode="auto">
            <a:xfrm>
              <a:off x="2766" y="2378"/>
              <a:ext cx="18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26" name="Line 207"/>
            <p:cNvSpPr>
              <a:spLocks noChangeShapeType="1"/>
            </p:cNvSpPr>
            <p:nvPr/>
          </p:nvSpPr>
          <p:spPr bwMode="auto">
            <a:xfrm>
              <a:off x="2670" y="2186"/>
              <a:ext cx="96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7" name="Group 297"/>
          <p:cNvGrpSpPr>
            <a:grpSpLocks/>
          </p:cNvGrpSpPr>
          <p:nvPr/>
        </p:nvGrpSpPr>
        <p:grpSpPr bwMode="auto">
          <a:xfrm>
            <a:off x="4238625" y="4156075"/>
            <a:ext cx="463550" cy="304800"/>
            <a:chOff x="2670" y="2618"/>
            <a:chExt cx="292" cy="192"/>
          </a:xfrm>
        </p:grpSpPr>
        <p:sp>
          <p:nvSpPr>
            <p:cNvPr id="94323" name="Line 170"/>
            <p:cNvSpPr>
              <a:spLocks noChangeShapeType="1"/>
            </p:cNvSpPr>
            <p:nvPr/>
          </p:nvSpPr>
          <p:spPr bwMode="auto">
            <a:xfrm>
              <a:off x="2670" y="2618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24" name="Line 171"/>
            <p:cNvSpPr>
              <a:spLocks noChangeShapeType="1"/>
            </p:cNvSpPr>
            <p:nvPr/>
          </p:nvSpPr>
          <p:spPr bwMode="auto">
            <a:xfrm>
              <a:off x="2670" y="2810"/>
              <a:ext cx="2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8" name="Group 298"/>
          <p:cNvGrpSpPr>
            <a:grpSpLocks/>
          </p:cNvGrpSpPr>
          <p:nvPr/>
        </p:nvGrpSpPr>
        <p:grpSpPr bwMode="auto">
          <a:xfrm>
            <a:off x="4659313" y="2708275"/>
            <a:ext cx="2779712" cy="1752600"/>
            <a:chOff x="2935" y="1706"/>
            <a:chExt cx="1751" cy="1104"/>
          </a:xfrm>
        </p:grpSpPr>
        <p:grpSp>
          <p:nvGrpSpPr>
            <p:cNvPr id="94282" name="Group 258"/>
            <p:cNvGrpSpPr>
              <a:grpSpLocks/>
            </p:cNvGrpSpPr>
            <p:nvPr/>
          </p:nvGrpSpPr>
          <p:grpSpPr bwMode="auto">
            <a:xfrm>
              <a:off x="2958" y="1706"/>
              <a:ext cx="288" cy="192"/>
              <a:chOff x="2958" y="1706"/>
              <a:chExt cx="288" cy="192"/>
            </a:xfrm>
          </p:grpSpPr>
          <p:sp>
            <p:nvSpPr>
              <p:cNvPr id="94321" name="Line 124"/>
              <p:cNvSpPr>
                <a:spLocks noChangeShapeType="1"/>
              </p:cNvSpPr>
              <p:nvPr/>
            </p:nvSpPr>
            <p:spPr bwMode="auto">
              <a:xfrm flipV="1">
                <a:off x="2958" y="170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22" name="Line 125"/>
              <p:cNvSpPr>
                <a:spLocks noChangeShapeType="1"/>
              </p:cNvSpPr>
              <p:nvPr/>
            </p:nvSpPr>
            <p:spPr bwMode="auto">
              <a:xfrm>
                <a:off x="2958" y="170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4283" name="Group 266"/>
            <p:cNvGrpSpPr>
              <a:grpSpLocks/>
            </p:cNvGrpSpPr>
            <p:nvPr/>
          </p:nvGrpSpPr>
          <p:grpSpPr bwMode="auto">
            <a:xfrm>
              <a:off x="3534" y="1706"/>
              <a:ext cx="288" cy="192"/>
              <a:chOff x="3534" y="1706"/>
              <a:chExt cx="288" cy="192"/>
            </a:xfrm>
          </p:grpSpPr>
          <p:sp>
            <p:nvSpPr>
              <p:cNvPr id="94319" name="Line 127"/>
              <p:cNvSpPr>
                <a:spLocks noChangeShapeType="1"/>
              </p:cNvSpPr>
              <p:nvPr/>
            </p:nvSpPr>
            <p:spPr bwMode="auto">
              <a:xfrm flipV="1">
                <a:off x="3534" y="170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20" name="Line 128"/>
              <p:cNvSpPr>
                <a:spLocks noChangeShapeType="1"/>
              </p:cNvSpPr>
              <p:nvPr/>
            </p:nvSpPr>
            <p:spPr bwMode="auto">
              <a:xfrm>
                <a:off x="3534" y="170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4284" name="Group 270"/>
            <p:cNvGrpSpPr>
              <a:grpSpLocks/>
            </p:cNvGrpSpPr>
            <p:nvPr/>
          </p:nvGrpSpPr>
          <p:grpSpPr bwMode="auto">
            <a:xfrm>
              <a:off x="3822" y="1706"/>
              <a:ext cx="288" cy="192"/>
              <a:chOff x="3822" y="1706"/>
              <a:chExt cx="288" cy="192"/>
            </a:xfrm>
          </p:grpSpPr>
          <p:sp>
            <p:nvSpPr>
              <p:cNvPr id="94317" name="Line 129"/>
              <p:cNvSpPr>
                <a:spLocks noChangeShapeType="1"/>
              </p:cNvSpPr>
              <p:nvPr/>
            </p:nvSpPr>
            <p:spPr bwMode="auto">
              <a:xfrm>
                <a:off x="3822" y="170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18" name="Line 130"/>
              <p:cNvSpPr>
                <a:spLocks noChangeShapeType="1"/>
              </p:cNvSpPr>
              <p:nvPr/>
            </p:nvSpPr>
            <p:spPr bwMode="auto">
              <a:xfrm>
                <a:off x="3822" y="189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4285" name="Group 274"/>
            <p:cNvGrpSpPr>
              <a:grpSpLocks/>
            </p:cNvGrpSpPr>
            <p:nvPr/>
          </p:nvGrpSpPr>
          <p:grpSpPr bwMode="auto">
            <a:xfrm>
              <a:off x="4110" y="1706"/>
              <a:ext cx="288" cy="192"/>
              <a:chOff x="4110" y="1706"/>
              <a:chExt cx="288" cy="192"/>
            </a:xfrm>
          </p:grpSpPr>
          <p:sp>
            <p:nvSpPr>
              <p:cNvPr id="94315" name="Line 131"/>
              <p:cNvSpPr>
                <a:spLocks noChangeShapeType="1"/>
              </p:cNvSpPr>
              <p:nvPr/>
            </p:nvSpPr>
            <p:spPr bwMode="auto">
              <a:xfrm flipV="1">
                <a:off x="4110" y="170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16" name="Line 132"/>
              <p:cNvSpPr>
                <a:spLocks noChangeShapeType="1"/>
              </p:cNvSpPr>
              <p:nvPr/>
            </p:nvSpPr>
            <p:spPr bwMode="auto">
              <a:xfrm>
                <a:off x="4110" y="170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4286" name="Group 278"/>
            <p:cNvGrpSpPr>
              <a:grpSpLocks/>
            </p:cNvGrpSpPr>
            <p:nvPr/>
          </p:nvGrpSpPr>
          <p:grpSpPr bwMode="auto">
            <a:xfrm>
              <a:off x="4398" y="1706"/>
              <a:ext cx="288" cy="192"/>
              <a:chOff x="4398" y="1706"/>
              <a:chExt cx="288" cy="192"/>
            </a:xfrm>
          </p:grpSpPr>
          <p:sp>
            <p:nvSpPr>
              <p:cNvPr id="94313" name="Line 133"/>
              <p:cNvSpPr>
                <a:spLocks noChangeShapeType="1"/>
              </p:cNvSpPr>
              <p:nvPr/>
            </p:nvSpPr>
            <p:spPr bwMode="auto">
              <a:xfrm>
                <a:off x="4398" y="170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14" name="Line 134"/>
              <p:cNvSpPr>
                <a:spLocks noChangeShapeType="1"/>
              </p:cNvSpPr>
              <p:nvPr/>
            </p:nvSpPr>
            <p:spPr bwMode="auto">
              <a:xfrm>
                <a:off x="4398" y="189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4287" name="Group 262"/>
            <p:cNvGrpSpPr>
              <a:grpSpLocks/>
            </p:cNvGrpSpPr>
            <p:nvPr/>
          </p:nvGrpSpPr>
          <p:grpSpPr bwMode="auto">
            <a:xfrm>
              <a:off x="3246" y="1706"/>
              <a:ext cx="288" cy="192"/>
              <a:chOff x="3246" y="1706"/>
              <a:chExt cx="288" cy="192"/>
            </a:xfrm>
          </p:grpSpPr>
          <p:sp>
            <p:nvSpPr>
              <p:cNvPr id="94311" name="Line 126"/>
              <p:cNvSpPr>
                <a:spLocks noChangeShapeType="1"/>
              </p:cNvSpPr>
              <p:nvPr/>
            </p:nvSpPr>
            <p:spPr bwMode="auto">
              <a:xfrm>
                <a:off x="3246" y="170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12" name="Line 142"/>
              <p:cNvSpPr>
                <a:spLocks noChangeShapeType="1"/>
              </p:cNvSpPr>
              <p:nvPr/>
            </p:nvSpPr>
            <p:spPr bwMode="auto">
              <a:xfrm>
                <a:off x="3246" y="189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4288" name="Group 263"/>
            <p:cNvGrpSpPr>
              <a:grpSpLocks/>
            </p:cNvGrpSpPr>
            <p:nvPr/>
          </p:nvGrpSpPr>
          <p:grpSpPr bwMode="auto">
            <a:xfrm>
              <a:off x="3246" y="2186"/>
              <a:ext cx="292" cy="192"/>
              <a:chOff x="3246" y="2186"/>
              <a:chExt cx="292" cy="192"/>
            </a:xfrm>
          </p:grpSpPr>
          <p:sp>
            <p:nvSpPr>
              <p:cNvPr id="94309" name="Line 157"/>
              <p:cNvSpPr>
                <a:spLocks noChangeShapeType="1"/>
              </p:cNvSpPr>
              <p:nvPr/>
            </p:nvSpPr>
            <p:spPr bwMode="auto">
              <a:xfrm flipV="1">
                <a:off x="3246" y="218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10" name="Line 158"/>
              <p:cNvSpPr>
                <a:spLocks noChangeShapeType="1"/>
              </p:cNvSpPr>
              <p:nvPr/>
            </p:nvSpPr>
            <p:spPr bwMode="auto">
              <a:xfrm>
                <a:off x="3246" y="2186"/>
                <a:ext cx="2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4289" name="Group 271"/>
            <p:cNvGrpSpPr>
              <a:grpSpLocks/>
            </p:cNvGrpSpPr>
            <p:nvPr/>
          </p:nvGrpSpPr>
          <p:grpSpPr bwMode="auto">
            <a:xfrm>
              <a:off x="3822" y="2186"/>
              <a:ext cx="265" cy="192"/>
              <a:chOff x="3822" y="2186"/>
              <a:chExt cx="265" cy="192"/>
            </a:xfrm>
          </p:grpSpPr>
          <p:sp>
            <p:nvSpPr>
              <p:cNvPr id="94307" name="Line 159"/>
              <p:cNvSpPr>
                <a:spLocks noChangeShapeType="1"/>
              </p:cNvSpPr>
              <p:nvPr/>
            </p:nvSpPr>
            <p:spPr bwMode="auto">
              <a:xfrm>
                <a:off x="3822" y="218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08" name="Line 160"/>
              <p:cNvSpPr>
                <a:spLocks noChangeShapeType="1"/>
              </p:cNvSpPr>
              <p:nvPr/>
            </p:nvSpPr>
            <p:spPr bwMode="auto">
              <a:xfrm>
                <a:off x="3822" y="2378"/>
                <a:ext cx="26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4290" name="Line 208"/>
            <p:cNvSpPr>
              <a:spLocks noChangeShapeType="1"/>
            </p:cNvSpPr>
            <p:nvPr/>
          </p:nvSpPr>
          <p:spPr bwMode="auto">
            <a:xfrm flipV="1">
              <a:off x="4398" y="2186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4291" name="Group 279"/>
            <p:cNvGrpSpPr>
              <a:grpSpLocks/>
            </p:cNvGrpSpPr>
            <p:nvPr/>
          </p:nvGrpSpPr>
          <p:grpSpPr bwMode="auto">
            <a:xfrm>
              <a:off x="4398" y="2186"/>
              <a:ext cx="240" cy="192"/>
              <a:chOff x="4398" y="2186"/>
              <a:chExt cx="240" cy="192"/>
            </a:xfrm>
          </p:grpSpPr>
          <p:sp>
            <p:nvSpPr>
              <p:cNvPr id="94305" name="Line 209"/>
              <p:cNvSpPr>
                <a:spLocks noChangeShapeType="1"/>
              </p:cNvSpPr>
              <p:nvPr/>
            </p:nvSpPr>
            <p:spPr bwMode="auto">
              <a:xfrm>
                <a:off x="4398" y="2186"/>
                <a:ext cx="96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06" name="Line 210"/>
              <p:cNvSpPr>
                <a:spLocks noChangeShapeType="1"/>
              </p:cNvSpPr>
              <p:nvPr/>
            </p:nvSpPr>
            <p:spPr bwMode="auto">
              <a:xfrm>
                <a:off x="4494" y="237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4292" name="Group 272"/>
            <p:cNvGrpSpPr>
              <a:grpSpLocks/>
            </p:cNvGrpSpPr>
            <p:nvPr/>
          </p:nvGrpSpPr>
          <p:grpSpPr bwMode="auto">
            <a:xfrm>
              <a:off x="3822" y="2618"/>
              <a:ext cx="274" cy="192"/>
              <a:chOff x="3822" y="2618"/>
              <a:chExt cx="274" cy="192"/>
            </a:xfrm>
          </p:grpSpPr>
          <p:sp>
            <p:nvSpPr>
              <p:cNvPr id="94303" name="Line 172"/>
              <p:cNvSpPr>
                <a:spLocks noChangeShapeType="1"/>
              </p:cNvSpPr>
              <p:nvPr/>
            </p:nvSpPr>
            <p:spPr bwMode="auto">
              <a:xfrm flipV="1">
                <a:off x="3822" y="261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04" name="Line 211"/>
              <p:cNvSpPr>
                <a:spLocks noChangeShapeType="1"/>
              </p:cNvSpPr>
              <p:nvPr/>
            </p:nvSpPr>
            <p:spPr bwMode="auto">
              <a:xfrm>
                <a:off x="3822" y="2618"/>
                <a:ext cx="2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4293" name="Group 280"/>
            <p:cNvGrpSpPr>
              <a:grpSpLocks/>
            </p:cNvGrpSpPr>
            <p:nvPr/>
          </p:nvGrpSpPr>
          <p:grpSpPr bwMode="auto">
            <a:xfrm>
              <a:off x="4398" y="2618"/>
              <a:ext cx="240" cy="192"/>
              <a:chOff x="4398" y="2618"/>
              <a:chExt cx="240" cy="192"/>
            </a:xfrm>
          </p:grpSpPr>
          <p:sp>
            <p:nvSpPr>
              <p:cNvPr id="94301" name="Line 212"/>
              <p:cNvSpPr>
                <a:spLocks noChangeShapeType="1"/>
              </p:cNvSpPr>
              <p:nvPr/>
            </p:nvSpPr>
            <p:spPr bwMode="auto">
              <a:xfrm flipV="1">
                <a:off x="4398" y="261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02" name="Line 213"/>
              <p:cNvSpPr>
                <a:spLocks noChangeShapeType="1"/>
              </p:cNvSpPr>
              <p:nvPr/>
            </p:nvSpPr>
            <p:spPr bwMode="auto">
              <a:xfrm>
                <a:off x="4398" y="2810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4294" name="Line 259"/>
            <p:cNvSpPr>
              <a:spLocks noChangeShapeType="1"/>
            </p:cNvSpPr>
            <p:nvPr/>
          </p:nvSpPr>
          <p:spPr bwMode="auto">
            <a:xfrm>
              <a:off x="2953" y="2386"/>
              <a:ext cx="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295" name="Line 260"/>
            <p:cNvSpPr>
              <a:spLocks noChangeShapeType="1"/>
            </p:cNvSpPr>
            <p:nvPr/>
          </p:nvSpPr>
          <p:spPr bwMode="auto">
            <a:xfrm>
              <a:off x="2935" y="2807"/>
              <a:ext cx="3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296" name="Line 264"/>
            <p:cNvSpPr>
              <a:spLocks noChangeShapeType="1"/>
            </p:cNvSpPr>
            <p:nvPr/>
          </p:nvSpPr>
          <p:spPr bwMode="auto">
            <a:xfrm>
              <a:off x="3255" y="2807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297" name="Line 267"/>
            <p:cNvSpPr>
              <a:spLocks noChangeShapeType="1"/>
            </p:cNvSpPr>
            <p:nvPr/>
          </p:nvSpPr>
          <p:spPr bwMode="auto">
            <a:xfrm>
              <a:off x="3538" y="2194"/>
              <a:ext cx="2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298" name="Line 268"/>
            <p:cNvSpPr>
              <a:spLocks noChangeShapeType="1"/>
            </p:cNvSpPr>
            <p:nvPr/>
          </p:nvSpPr>
          <p:spPr bwMode="auto">
            <a:xfrm>
              <a:off x="3538" y="2807"/>
              <a:ext cx="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299" name="Line 275"/>
            <p:cNvSpPr>
              <a:spLocks noChangeShapeType="1"/>
            </p:cNvSpPr>
            <p:nvPr/>
          </p:nvSpPr>
          <p:spPr bwMode="auto">
            <a:xfrm>
              <a:off x="4096" y="2386"/>
              <a:ext cx="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300" name="Line 276"/>
            <p:cNvSpPr>
              <a:spLocks noChangeShapeType="1"/>
            </p:cNvSpPr>
            <p:nvPr/>
          </p:nvSpPr>
          <p:spPr bwMode="auto">
            <a:xfrm>
              <a:off x="4114" y="2615"/>
              <a:ext cx="2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" name="Group 296"/>
          <p:cNvGrpSpPr>
            <a:grpSpLocks/>
          </p:cNvGrpSpPr>
          <p:nvPr/>
        </p:nvGrpSpPr>
        <p:grpSpPr bwMode="auto">
          <a:xfrm>
            <a:off x="4619625" y="4856163"/>
            <a:ext cx="2870200" cy="644525"/>
            <a:chOff x="2910" y="3059"/>
            <a:chExt cx="1808" cy="406"/>
          </a:xfrm>
        </p:grpSpPr>
        <p:sp>
          <p:nvSpPr>
            <p:cNvPr id="94275" name="Text Box 12"/>
            <p:cNvSpPr txBox="1">
              <a:spLocks noChangeArrowheads="1"/>
            </p:cNvSpPr>
            <p:nvPr/>
          </p:nvSpPr>
          <p:spPr bwMode="auto">
            <a:xfrm>
              <a:off x="3486" y="3067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011</a:t>
              </a:r>
              <a:endParaRPr lang="en-US"/>
            </a:p>
          </p:txBody>
        </p:sp>
        <p:sp>
          <p:nvSpPr>
            <p:cNvPr id="94276" name="Text Box 14"/>
            <p:cNvSpPr txBox="1">
              <a:spLocks noChangeArrowheads="1"/>
            </p:cNvSpPr>
            <p:nvPr/>
          </p:nvSpPr>
          <p:spPr bwMode="auto">
            <a:xfrm>
              <a:off x="4026" y="3059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101</a:t>
              </a:r>
              <a:endParaRPr lang="en-US"/>
            </a:p>
          </p:txBody>
        </p:sp>
        <p:sp>
          <p:nvSpPr>
            <p:cNvPr id="94277" name="Text Box 10"/>
            <p:cNvSpPr txBox="1">
              <a:spLocks noChangeArrowheads="1"/>
            </p:cNvSpPr>
            <p:nvPr/>
          </p:nvSpPr>
          <p:spPr bwMode="auto">
            <a:xfrm>
              <a:off x="2910" y="3068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5E51C1"/>
                  </a:solidFill>
                </a:rPr>
                <a:t>001</a:t>
              </a:r>
              <a:endParaRPr lang="en-US"/>
            </a:p>
          </p:txBody>
        </p:sp>
        <p:sp>
          <p:nvSpPr>
            <p:cNvPr id="94278" name="Text Box 11"/>
            <p:cNvSpPr txBox="1">
              <a:spLocks noChangeArrowheads="1"/>
            </p:cNvSpPr>
            <p:nvPr/>
          </p:nvSpPr>
          <p:spPr bwMode="auto">
            <a:xfrm>
              <a:off x="3189" y="3233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010</a:t>
              </a:r>
              <a:endParaRPr lang="en-US"/>
            </a:p>
          </p:txBody>
        </p:sp>
        <p:sp>
          <p:nvSpPr>
            <p:cNvPr id="94279" name="Text Box 13"/>
            <p:cNvSpPr txBox="1">
              <a:spLocks noChangeArrowheads="1"/>
            </p:cNvSpPr>
            <p:nvPr/>
          </p:nvSpPr>
          <p:spPr bwMode="auto">
            <a:xfrm>
              <a:off x="3764" y="3224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100</a:t>
              </a:r>
              <a:endParaRPr lang="en-US"/>
            </a:p>
          </p:txBody>
        </p:sp>
        <p:sp>
          <p:nvSpPr>
            <p:cNvPr id="94280" name="Text Box 15"/>
            <p:cNvSpPr txBox="1">
              <a:spLocks noChangeArrowheads="1"/>
            </p:cNvSpPr>
            <p:nvPr/>
          </p:nvSpPr>
          <p:spPr bwMode="auto">
            <a:xfrm>
              <a:off x="4323" y="3059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000</a:t>
              </a:r>
            </a:p>
          </p:txBody>
        </p:sp>
        <p:sp>
          <p:nvSpPr>
            <p:cNvPr id="94281" name="Text Box 287"/>
            <p:cNvSpPr txBox="1">
              <a:spLocks noChangeArrowheads="1"/>
            </p:cNvSpPr>
            <p:nvPr/>
          </p:nvSpPr>
          <p:spPr bwMode="auto">
            <a:xfrm>
              <a:off x="4328" y="3234"/>
              <a:ext cx="38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21123" name="AutoShape 291"/>
          <p:cNvSpPr>
            <a:spLocks noChangeArrowheads="1"/>
          </p:cNvSpPr>
          <p:nvPr/>
        </p:nvSpPr>
        <p:spPr bwMode="auto">
          <a:xfrm>
            <a:off x="7345363" y="3714750"/>
            <a:ext cx="1581150" cy="1495425"/>
          </a:xfrm>
          <a:prstGeom prst="wedgeRoundRectCallout">
            <a:avLst>
              <a:gd name="adj1" fmla="val -61648"/>
              <a:gd name="adj2" fmla="val -3078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Note: </a:t>
            </a:r>
            <a:r>
              <a:rPr lang="en-US" b="1">
                <a:solidFill>
                  <a:srgbClr val="009900"/>
                </a:solidFill>
              </a:rPr>
              <a:t>MSB (Q3) waveform is not symmetrical</a:t>
            </a:r>
          </a:p>
        </p:txBody>
      </p:sp>
      <p:grpSp>
        <p:nvGrpSpPr>
          <p:cNvPr id="3" name="Group 302"/>
          <p:cNvGrpSpPr>
            <a:grpSpLocks/>
          </p:cNvGrpSpPr>
          <p:nvPr/>
        </p:nvGrpSpPr>
        <p:grpSpPr bwMode="auto">
          <a:xfrm>
            <a:off x="3759200" y="3470275"/>
            <a:ext cx="508000" cy="317500"/>
            <a:chOff x="2368" y="2186"/>
            <a:chExt cx="320" cy="200"/>
          </a:xfrm>
        </p:grpSpPr>
        <p:sp>
          <p:nvSpPr>
            <p:cNvPr id="94271" name="Line 153"/>
            <p:cNvSpPr>
              <a:spLocks noChangeShapeType="1"/>
            </p:cNvSpPr>
            <p:nvPr/>
          </p:nvSpPr>
          <p:spPr bwMode="auto">
            <a:xfrm flipV="1">
              <a:off x="2670" y="218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4272" name="Group 301"/>
            <p:cNvGrpSpPr>
              <a:grpSpLocks/>
            </p:cNvGrpSpPr>
            <p:nvPr/>
          </p:nvGrpSpPr>
          <p:grpSpPr bwMode="auto">
            <a:xfrm>
              <a:off x="2368" y="2186"/>
              <a:ext cx="320" cy="200"/>
              <a:chOff x="2368" y="2186"/>
              <a:chExt cx="320" cy="200"/>
            </a:xfrm>
          </p:grpSpPr>
          <p:sp>
            <p:nvSpPr>
              <p:cNvPr id="94273" name="Line 299"/>
              <p:cNvSpPr>
                <a:spLocks noChangeShapeType="1"/>
              </p:cNvSpPr>
              <p:nvPr/>
            </p:nvSpPr>
            <p:spPr bwMode="auto">
              <a:xfrm>
                <a:off x="2368" y="2386"/>
                <a:ext cx="3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4274" name="Line 300"/>
              <p:cNvSpPr>
                <a:spLocks noChangeShapeType="1"/>
              </p:cNvSpPr>
              <p:nvPr/>
            </p:nvSpPr>
            <p:spPr bwMode="auto">
              <a:xfrm flipV="1">
                <a:off x="2670" y="218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21135" name="Text Box 303"/>
          <p:cNvSpPr txBox="1">
            <a:spLocks noChangeArrowheads="1"/>
          </p:cNvSpPr>
          <p:nvPr/>
        </p:nvSpPr>
        <p:spPr bwMode="auto">
          <a:xfrm>
            <a:off x="1117600" y="5659438"/>
            <a:ext cx="4760913" cy="41592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solidFill>
                  <a:srgbClr val="980000"/>
                </a:solidFill>
              </a:rPr>
              <a:t>But the count is in Binary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2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2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2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2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/>
      <p:bldP spid="120838" grpId="0"/>
      <p:bldP spid="120839" grpId="0"/>
      <p:bldP spid="120840" grpId="0"/>
      <p:bldP spid="120841" grpId="0"/>
      <p:bldP spid="121053" grpId="0"/>
      <p:bldP spid="121058" grpId="0"/>
      <p:bldP spid="121059" grpId="0"/>
      <p:bldP spid="121060" grpId="0"/>
      <p:bldP spid="121062" grpId="0"/>
      <p:bldP spid="121066" grpId="0" animBg="1"/>
      <p:bldP spid="121067" grpId="0" animBg="1"/>
      <p:bldP spid="121071" grpId="0" animBg="1"/>
      <p:bldP spid="121075" grpId="0" animBg="1"/>
      <p:bldP spid="121076" grpId="0" animBg="1"/>
      <p:bldP spid="121083" grpId="0" animBg="1"/>
      <p:bldP spid="121084" grpId="0" animBg="1"/>
      <p:bldP spid="121063" grpId="0"/>
      <p:bldP spid="121123" grpId="0" animBg="1"/>
      <p:bldP spid="12113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501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9C79F5-7994-4DD1-B4FA-02634BECC975}" type="slidenum">
              <a:rPr lang="en-GB" smtClean="0"/>
              <a:pPr/>
              <a:t>88</a:t>
            </a:fld>
            <a:endParaRPr lang="en-GB" sz="1400" smtClean="0"/>
          </a:p>
        </p:txBody>
      </p:sp>
      <p:sp>
        <p:nvSpPr>
          <p:cNvPr id="50184" name="Text Box 2"/>
          <p:cNvSpPr txBox="1">
            <a:spLocks noChangeArrowheads="1"/>
          </p:cNvSpPr>
          <p:nvPr/>
        </p:nvSpPr>
        <p:spPr bwMode="auto">
          <a:xfrm>
            <a:off x="5621338" y="2901950"/>
            <a:ext cx="2755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MR</a:t>
            </a:r>
            <a:r>
              <a:rPr lang="en-GB" sz="2000" baseline="-25000"/>
              <a:t>1</a:t>
            </a:r>
            <a:r>
              <a:rPr lang="en-GB" sz="2000"/>
              <a:t> MR</a:t>
            </a:r>
            <a:r>
              <a:rPr lang="en-GB" sz="2000" baseline="-25000"/>
              <a:t>2</a:t>
            </a:r>
            <a:r>
              <a:rPr lang="en-GB" sz="2000"/>
              <a:t>   Q</a:t>
            </a:r>
            <a:r>
              <a:rPr lang="en-GB" sz="2000" baseline="-25000"/>
              <a:t>3</a:t>
            </a:r>
            <a:r>
              <a:rPr lang="en-GB" sz="2000"/>
              <a:t>Q</a:t>
            </a:r>
            <a:r>
              <a:rPr lang="en-GB" sz="2000" baseline="-25000"/>
              <a:t>2</a:t>
            </a:r>
            <a:r>
              <a:rPr lang="en-GB" sz="2000"/>
              <a:t>Q</a:t>
            </a:r>
            <a:r>
              <a:rPr lang="en-GB" sz="2000" baseline="-25000"/>
              <a:t>1</a:t>
            </a:r>
            <a:r>
              <a:rPr lang="en-GB" sz="2000"/>
              <a:t>Q</a:t>
            </a:r>
            <a:r>
              <a:rPr lang="en-GB" sz="2000" baseline="-25000"/>
              <a:t>0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3063" y="1747838"/>
            <a:ext cx="719137" cy="296862"/>
            <a:chOff x="816" y="3312"/>
            <a:chExt cx="1392" cy="384"/>
          </a:xfrm>
        </p:grpSpPr>
        <p:grpSp>
          <p:nvGrpSpPr>
            <p:cNvPr id="50246" name="Group 4"/>
            <p:cNvGrpSpPr>
              <a:grpSpLocks/>
            </p:cNvGrpSpPr>
            <p:nvPr/>
          </p:nvGrpSpPr>
          <p:grpSpPr bwMode="auto">
            <a:xfrm>
              <a:off x="816" y="3312"/>
              <a:ext cx="1152" cy="384"/>
              <a:chOff x="816" y="3312"/>
              <a:chExt cx="1152" cy="384"/>
            </a:xfrm>
          </p:grpSpPr>
          <p:sp>
            <p:nvSpPr>
              <p:cNvPr id="50249" name="Line 5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250" name="Line 6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251" name="Line 7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252" name="Line 8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253" name="Line 9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254" name="Line 10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255" name="Line 11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0247" name="Line 12"/>
            <p:cNvSpPr>
              <a:spLocks noChangeShapeType="1"/>
            </p:cNvSpPr>
            <p:nvPr/>
          </p:nvSpPr>
          <p:spPr bwMode="auto">
            <a:xfrm>
              <a:off x="1968" y="331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248" name="Line 13"/>
            <p:cNvSpPr>
              <a:spLocks noChangeShapeType="1"/>
            </p:cNvSpPr>
            <p:nvPr/>
          </p:nvSpPr>
          <p:spPr bwMode="auto">
            <a:xfrm>
              <a:off x="1968" y="369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0186" name="Oval 14"/>
          <p:cNvSpPr>
            <a:spLocks noChangeArrowheads="1"/>
          </p:cNvSpPr>
          <p:nvPr/>
        </p:nvSpPr>
        <p:spPr bwMode="auto">
          <a:xfrm>
            <a:off x="1906588" y="1835150"/>
            <a:ext cx="103187" cy="106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Oval 15"/>
          <p:cNvSpPr>
            <a:spLocks noChangeArrowheads="1"/>
          </p:cNvSpPr>
          <p:nvPr/>
        </p:nvSpPr>
        <p:spPr bwMode="auto">
          <a:xfrm>
            <a:off x="1911350" y="2278063"/>
            <a:ext cx="103188" cy="106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6"/>
          <p:cNvSpPr>
            <a:spLocks noChangeShapeType="1"/>
          </p:cNvSpPr>
          <p:nvPr/>
        </p:nvSpPr>
        <p:spPr bwMode="auto">
          <a:xfrm flipH="1">
            <a:off x="1651000" y="2332038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189" name="Rectangle 17"/>
          <p:cNvSpPr>
            <a:spLocks noChangeArrowheads="1"/>
          </p:cNvSpPr>
          <p:nvPr/>
        </p:nvSpPr>
        <p:spPr bwMode="auto">
          <a:xfrm>
            <a:off x="2014538" y="1660525"/>
            <a:ext cx="2182812" cy="9572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3600"/>
              <a:t>74LS293</a:t>
            </a:r>
          </a:p>
        </p:txBody>
      </p:sp>
      <p:sp>
        <p:nvSpPr>
          <p:cNvPr id="50190" name="Line 18"/>
          <p:cNvSpPr>
            <a:spLocks noChangeShapeType="1"/>
          </p:cNvSpPr>
          <p:nvPr/>
        </p:nvSpPr>
        <p:spPr bwMode="auto">
          <a:xfrm flipV="1">
            <a:off x="2217738" y="2605088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191" name="Line 19"/>
          <p:cNvSpPr>
            <a:spLocks noChangeShapeType="1"/>
          </p:cNvSpPr>
          <p:nvPr/>
        </p:nvSpPr>
        <p:spPr bwMode="auto">
          <a:xfrm flipV="1">
            <a:off x="2528888" y="2605088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192" name="Line 20"/>
          <p:cNvSpPr>
            <a:spLocks noChangeShapeType="1"/>
          </p:cNvSpPr>
          <p:nvPr/>
        </p:nvSpPr>
        <p:spPr bwMode="auto">
          <a:xfrm>
            <a:off x="3284538" y="260508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193" name="Line 21"/>
          <p:cNvSpPr>
            <a:spLocks noChangeShapeType="1"/>
          </p:cNvSpPr>
          <p:nvPr/>
        </p:nvSpPr>
        <p:spPr bwMode="auto">
          <a:xfrm>
            <a:off x="3465513" y="260508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194" name="Line 22"/>
          <p:cNvSpPr>
            <a:spLocks noChangeShapeType="1"/>
          </p:cNvSpPr>
          <p:nvPr/>
        </p:nvSpPr>
        <p:spPr bwMode="auto">
          <a:xfrm>
            <a:off x="3724275" y="260508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195" name="Line 23"/>
          <p:cNvSpPr>
            <a:spLocks noChangeShapeType="1"/>
          </p:cNvSpPr>
          <p:nvPr/>
        </p:nvSpPr>
        <p:spPr bwMode="auto">
          <a:xfrm flipH="1">
            <a:off x="1593850" y="1887538"/>
            <a:ext cx="312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196" name="Line 24"/>
          <p:cNvSpPr>
            <a:spLocks noChangeShapeType="1"/>
          </p:cNvSpPr>
          <p:nvPr/>
        </p:nvSpPr>
        <p:spPr bwMode="auto">
          <a:xfrm flipV="1">
            <a:off x="3970338" y="2601913"/>
            <a:ext cx="0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50178" name="Object 25"/>
          <p:cNvGraphicFramePr>
            <a:graphicFrameLocks noChangeAspect="1"/>
          </p:cNvGraphicFramePr>
          <p:nvPr/>
        </p:nvGraphicFramePr>
        <p:xfrm>
          <a:off x="1182688" y="1700213"/>
          <a:ext cx="4159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Equation" r:id="rId3" imgW="279360" imgH="215640" progId="Equation.3">
                  <p:embed/>
                </p:oleObj>
              </mc:Choice>
              <mc:Fallback>
                <p:oleObj name="Equation" r:id="rId3" imgW="279360" imgH="215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1700213"/>
                        <a:ext cx="4159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26"/>
          <p:cNvGraphicFramePr>
            <a:graphicFrameLocks noChangeAspect="1"/>
          </p:cNvGraphicFramePr>
          <p:nvPr/>
        </p:nvGraphicFramePr>
        <p:xfrm>
          <a:off x="1208088" y="2149475"/>
          <a:ext cx="4159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Equation" r:id="rId5" imgW="279360" imgH="215640" progId="Equation.3">
                  <p:embed/>
                </p:oleObj>
              </mc:Choice>
              <mc:Fallback>
                <p:oleObj name="Equation" r:id="rId5" imgW="279360" imgH="215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149475"/>
                        <a:ext cx="4159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7" name="Rectangle 27"/>
          <p:cNvSpPr>
            <a:spLocks noChangeArrowheads="1"/>
          </p:cNvSpPr>
          <p:nvPr/>
        </p:nvSpPr>
        <p:spPr bwMode="auto">
          <a:xfrm>
            <a:off x="692150" y="850900"/>
            <a:ext cx="7670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/>
              <a:t>(a) This is a MOD-6 counter with a square wave output</a:t>
            </a:r>
          </a:p>
        </p:txBody>
      </p:sp>
      <p:sp>
        <p:nvSpPr>
          <p:cNvPr id="50198" name="Text Box 35"/>
          <p:cNvSpPr txBox="1">
            <a:spLocks noChangeArrowheads="1"/>
          </p:cNvSpPr>
          <p:nvPr/>
        </p:nvSpPr>
        <p:spPr bwMode="auto">
          <a:xfrm>
            <a:off x="625475" y="420688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sp>
        <p:nvSpPr>
          <p:cNvPr id="385060" name="Text Box 36"/>
          <p:cNvSpPr txBox="1">
            <a:spLocks noChangeArrowheads="1"/>
          </p:cNvSpPr>
          <p:nvPr/>
        </p:nvSpPr>
        <p:spPr bwMode="auto">
          <a:xfrm>
            <a:off x="3819525" y="2671763"/>
            <a:ext cx="288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400">
                <a:solidFill>
                  <a:srgbClr val="CC3300"/>
                </a:solidFill>
                <a:sym typeface="Webdings" pitchFamily="18" charset="2"/>
              </a:rPr>
              <a:t></a:t>
            </a:r>
            <a:endParaRPr lang="en-GB" sz="2400">
              <a:solidFill>
                <a:srgbClr val="CC3300"/>
              </a:solidFill>
            </a:endParaRPr>
          </a:p>
        </p:txBody>
      </p:sp>
      <p:sp>
        <p:nvSpPr>
          <p:cNvPr id="385061" name="Text Box 37"/>
          <p:cNvSpPr txBox="1">
            <a:spLocks noChangeArrowheads="1"/>
          </p:cNvSpPr>
          <p:nvPr/>
        </p:nvSpPr>
        <p:spPr bwMode="auto">
          <a:xfrm>
            <a:off x="1598613" y="2119313"/>
            <a:ext cx="288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400">
                <a:solidFill>
                  <a:srgbClr val="CC3300"/>
                </a:solidFill>
                <a:sym typeface="Webdings" pitchFamily="18" charset="2"/>
              </a:rPr>
              <a:t></a:t>
            </a:r>
            <a:endParaRPr lang="en-GB" sz="2400">
              <a:solidFill>
                <a:srgbClr val="CC3300"/>
              </a:solidFill>
            </a:endParaRPr>
          </a:p>
        </p:txBody>
      </p:sp>
      <p:sp>
        <p:nvSpPr>
          <p:cNvPr id="385062" name="Text Box 38"/>
          <p:cNvSpPr txBox="1">
            <a:spLocks noChangeArrowheads="1"/>
          </p:cNvSpPr>
          <p:nvPr/>
        </p:nvSpPr>
        <p:spPr bwMode="auto">
          <a:xfrm>
            <a:off x="3140075" y="2646363"/>
            <a:ext cx="288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400">
                <a:solidFill>
                  <a:srgbClr val="CC3300"/>
                </a:solidFill>
                <a:sym typeface="Webdings" pitchFamily="18" charset="2"/>
              </a:rPr>
              <a:t></a:t>
            </a:r>
            <a:endParaRPr lang="en-GB" sz="2400">
              <a:solidFill>
                <a:srgbClr val="CC3300"/>
              </a:solidFill>
            </a:endParaRPr>
          </a:p>
        </p:txBody>
      </p:sp>
      <p:sp>
        <p:nvSpPr>
          <p:cNvPr id="50202" name="Oval 50"/>
          <p:cNvSpPr>
            <a:spLocks noChangeArrowheads="1"/>
          </p:cNvSpPr>
          <p:nvPr/>
        </p:nvSpPr>
        <p:spPr bwMode="auto">
          <a:xfrm>
            <a:off x="5710238" y="1824038"/>
            <a:ext cx="103187" cy="106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Oval 51"/>
          <p:cNvSpPr>
            <a:spLocks noChangeArrowheads="1"/>
          </p:cNvSpPr>
          <p:nvPr/>
        </p:nvSpPr>
        <p:spPr bwMode="auto">
          <a:xfrm>
            <a:off x="5715000" y="2266950"/>
            <a:ext cx="103188" cy="106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Line 52"/>
          <p:cNvSpPr>
            <a:spLocks noChangeShapeType="1"/>
          </p:cNvSpPr>
          <p:nvPr/>
        </p:nvSpPr>
        <p:spPr bwMode="auto">
          <a:xfrm flipH="1">
            <a:off x="5454650" y="2320925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205" name="Rectangle 53"/>
          <p:cNvSpPr>
            <a:spLocks noChangeArrowheads="1"/>
          </p:cNvSpPr>
          <p:nvPr/>
        </p:nvSpPr>
        <p:spPr bwMode="auto">
          <a:xfrm>
            <a:off x="5818188" y="1649413"/>
            <a:ext cx="2182812" cy="9572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3600"/>
              <a:t>74LS293</a:t>
            </a:r>
          </a:p>
        </p:txBody>
      </p:sp>
      <p:sp>
        <p:nvSpPr>
          <p:cNvPr id="50206" name="Line 54"/>
          <p:cNvSpPr>
            <a:spLocks noChangeShapeType="1"/>
          </p:cNvSpPr>
          <p:nvPr/>
        </p:nvSpPr>
        <p:spPr bwMode="auto">
          <a:xfrm flipV="1">
            <a:off x="6021388" y="2593975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207" name="Line 55"/>
          <p:cNvSpPr>
            <a:spLocks noChangeShapeType="1"/>
          </p:cNvSpPr>
          <p:nvPr/>
        </p:nvSpPr>
        <p:spPr bwMode="auto">
          <a:xfrm flipV="1">
            <a:off x="6332538" y="2593975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208" name="Line 59"/>
          <p:cNvSpPr>
            <a:spLocks noChangeShapeType="1"/>
          </p:cNvSpPr>
          <p:nvPr/>
        </p:nvSpPr>
        <p:spPr bwMode="auto">
          <a:xfrm flipH="1">
            <a:off x="5397500" y="1876425"/>
            <a:ext cx="312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209" name="Line 60"/>
          <p:cNvSpPr>
            <a:spLocks noChangeShapeType="1"/>
          </p:cNvSpPr>
          <p:nvPr/>
        </p:nvSpPr>
        <p:spPr bwMode="auto">
          <a:xfrm flipV="1">
            <a:off x="7773988" y="2590800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50180" name="Object 61"/>
          <p:cNvGraphicFramePr>
            <a:graphicFrameLocks noChangeAspect="1"/>
          </p:cNvGraphicFramePr>
          <p:nvPr/>
        </p:nvGraphicFramePr>
        <p:xfrm>
          <a:off x="4986338" y="1689100"/>
          <a:ext cx="4159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Equation" r:id="rId7" imgW="279360" imgH="215640" progId="Equation.3">
                  <p:embed/>
                </p:oleObj>
              </mc:Choice>
              <mc:Fallback>
                <p:oleObj name="Equation" r:id="rId7" imgW="279360" imgH="21564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1689100"/>
                        <a:ext cx="4159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62"/>
          <p:cNvGraphicFramePr>
            <a:graphicFrameLocks noChangeAspect="1"/>
          </p:cNvGraphicFramePr>
          <p:nvPr/>
        </p:nvGraphicFramePr>
        <p:xfrm>
          <a:off x="5011738" y="2138363"/>
          <a:ext cx="4159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name="Equation" r:id="rId8" imgW="279360" imgH="215640" progId="Equation.3">
                  <p:embed/>
                </p:oleObj>
              </mc:Choice>
              <mc:Fallback>
                <p:oleObj name="Equation" r:id="rId8" imgW="279360" imgH="21564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2138363"/>
                        <a:ext cx="4159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88" name="Text Box 64"/>
          <p:cNvSpPr txBox="1">
            <a:spLocks noChangeArrowheads="1"/>
          </p:cNvSpPr>
          <p:nvPr/>
        </p:nvSpPr>
        <p:spPr bwMode="auto">
          <a:xfrm>
            <a:off x="5402263" y="1687513"/>
            <a:ext cx="288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400">
                <a:solidFill>
                  <a:srgbClr val="CC3300"/>
                </a:solidFill>
                <a:sym typeface="Webdings" pitchFamily="18" charset="2"/>
              </a:rPr>
              <a:t></a:t>
            </a:r>
            <a:endParaRPr lang="en-GB" sz="2400">
              <a:solidFill>
                <a:srgbClr val="CC3300"/>
              </a:solidFill>
            </a:endParaRPr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6911975" y="2593975"/>
            <a:ext cx="755650" cy="431800"/>
            <a:chOff x="4354" y="1634"/>
            <a:chExt cx="476" cy="272"/>
          </a:xfrm>
        </p:grpSpPr>
        <p:sp>
          <p:nvSpPr>
            <p:cNvPr id="50240" name="Line 56"/>
            <p:cNvSpPr>
              <a:spLocks noChangeShapeType="1"/>
            </p:cNvSpPr>
            <p:nvPr/>
          </p:nvSpPr>
          <p:spPr bwMode="auto">
            <a:xfrm>
              <a:off x="4465" y="1634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41" name="Line 57"/>
            <p:cNvSpPr>
              <a:spLocks noChangeShapeType="1"/>
            </p:cNvSpPr>
            <p:nvPr/>
          </p:nvSpPr>
          <p:spPr bwMode="auto">
            <a:xfrm>
              <a:off x="4579" y="1634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42" name="Line 58"/>
            <p:cNvSpPr>
              <a:spLocks noChangeShapeType="1"/>
            </p:cNvSpPr>
            <p:nvPr/>
          </p:nvSpPr>
          <p:spPr bwMode="auto">
            <a:xfrm>
              <a:off x="4742" y="1634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43" name="Text Box 63"/>
            <p:cNvSpPr txBox="1">
              <a:spLocks noChangeArrowheads="1"/>
            </p:cNvSpPr>
            <p:nvPr/>
          </p:nvSpPr>
          <p:spPr bwMode="auto">
            <a:xfrm>
              <a:off x="4354" y="1676"/>
              <a:ext cx="18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sz="2400">
                  <a:solidFill>
                    <a:srgbClr val="CC3300"/>
                  </a:solidFill>
                  <a:sym typeface="Webdings" pitchFamily="18" charset="2"/>
                </a:rPr>
                <a:t></a:t>
              </a:r>
              <a:endParaRPr lang="en-GB" sz="2400">
                <a:solidFill>
                  <a:srgbClr val="CC3300"/>
                </a:solidFill>
              </a:endParaRPr>
            </a:p>
          </p:txBody>
        </p:sp>
        <p:sp>
          <p:nvSpPr>
            <p:cNvPr id="50244" name="Text Box 65"/>
            <p:cNvSpPr txBox="1">
              <a:spLocks noChangeArrowheads="1"/>
            </p:cNvSpPr>
            <p:nvPr/>
          </p:nvSpPr>
          <p:spPr bwMode="auto">
            <a:xfrm>
              <a:off x="4493" y="1660"/>
              <a:ext cx="18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sz="2400">
                  <a:solidFill>
                    <a:srgbClr val="CC3300"/>
                  </a:solidFill>
                  <a:sym typeface="Webdings" pitchFamily="18" charset="2"/>
                </a:rPr>
                <a:t></a:t>
              </a:r>
              <a:endParaRPr lang="en-GB" sz="2400">
                <a:solidFill>
                  <a:srgbClr val="CC3300"/>
                </a:solidFill>
              </a:endParaRPr>
            </a:p>
          </p:txBody>
        </p:sp>
        <p:sp>
          <p:nvSpPr>
            <p:cNvPr id="50245" name="Text Box 66"/>
            <p:cNvSpPr txBox="1">
              <a:spLocks noChangeArrowheads="1"/>
            </p:cNvSpPr>
            <p:nvPr/>
          </p:nvSpPr>
          <p:spPr bwMode="auto">
            <a:xfrm>
              <a:off x="4648" y="1659"/>
              <a:ext cx="18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sz="2400">
                  <a:solidFill>
                    <a:srgbClr val="CC3300"/>
                  </a:solidFill>
                  <a:sym typeface="Webdings" pitchFamily="18" charset="2"/>
                </a:rPr>
                <a:t></a:t>
              </a:r>
              <a:endParaRPr lang="en-GB" sz="2400">
                <a:solidFill>
                  <a:srgbClr val="CC3300"/>
                </a:solidFill>
              </a:endParaRPr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2211388" y="2963863"/>
            <a:ext cx="1528762" cy="950912"/>
            <a:chOff x="1393" y="1867"/>
            <a:chExt cx="963" cy="599"/>
          </a:xfrm>
        </p:grpSpPr>
        <p:sp>
          <p:nvSpPr>
            <p:cNvPr id="50234" name="Line 28"/>
            <p:cNvSpPr>
              <a:spLocks noChangeShapeType="1"/>
            </p:cNvSpPr>
            <p:nvPr/>
          </p:nvSpPr>
          <p:spPr bwMode="auto">
            <a:xfrm>
              <a:off x="1393" y="1876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35" name="Line 29"/>
            <p:cNvSpPr>
              <a:spLocks noChangeShapeType="1"/>
            </p:cNvSpPr>
            <p:nvPr/>
          </p:nvSpPr>
          <p:spPr bwMode="auto">
            <a:xfrm>
              <a:off x="2184" y="186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36" name="Line 30"/>
            <p:cNvSpPr>
              <a:spLocks noChangeShapeType="1"/>
            </p:cNvSpPr>
            <p:nvPr/>
          </p:nvSpPr>
          <p:spPr bwMode="auto">
            <a:xfrm>
              <a:off x="1597" y="187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37" name="Line 31"/>
            <p:cNvSpPr>
              <a:spLocks noChangeShapeType="1"/>
            </p:cNvSpPr>
            <p:nvPr/>
          </p:nvSpPr>
          <p:spPr bwMode="auto">
            <a:xfrm>
              <a:off x="1597" y="2239"/>
              <a:ext cx="5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38" name="Line 32"/>
            <p:cNvSpPr>
              <a:spLocks noChangeShapeType="1"/>
            </p:cNvSpPr>
            <p:nvPr/>
          </p:nvSpPr>
          <p:spPr bwMode="auto">
            <a:xfrm>
              <a:off x="2349" y="1868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39" name="Line 33"/>
            <p:cNvSpPr>
              <a:spLocks noChangeShapeType="1"/>
            </p:cNvSpPr>
            <p:nvPr/>
          </p:nvSpPr>
          <p:spPr bwMode="auto">
            <a:xfrm>
              <a:off x="1402" y="2466"/>
              <a:ext cx="9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3395663" y="2308225"/>
            <a:ext cx="2047875" cy="1276350"/>
            <a:chOff x="2139" y="1454"/>
            <a:chExt cx="1290" cy="804"/>
          </a:xfrm>
        </p:grpSpPr>
        <p:sp>
          <p:nvSpPr>
            <p:cNvPr id="50231" name="Line 74"/>
            <p:cNvSpPr>
              <a:spLocks noChangeShapeType="1"/>
            </p:cNvSpPr>
            <p:nvPr/>
          </p:nvSpPr>
          <p:spPr bwMode="auto">
            <a:xfrm>
              <a:off x="2176" y="2231"/>
              <a:ext cx="12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32" name="Line 75"/>
            <p:cNvSpPr>
              <a:spLocks noChangeShapeType="1"/>
            </p:cNvSpPr>
            <p:nvPr/>
          </p:nvSpPr>
          <p:spPr bwMode="auto">
            <a:xfrm>
              <a:off x="3429" y="1454"/>
              <a:ext cx="0" cy="7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33" name="Oval 76"/>
            <p:cNvSpPr>
              <a:spLocks noChangeArrowheads="1"/>
            </p:cNvSpPr>
            <p:nvPr/>
          </p:nvSpPr>
          <p:spPr bwMode="auto">
            <a:xfrm>
              <a:off x="2139" y="2185"/>
              <a:ext cx="73" cy="73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5102" name="Text Box 78"/>
          <p:cNvSpPr txBox="1">
            <a:spLocks noChangeArrowheads="1"/>
          </p:cNvSpPr>
          <p:nvPr/>
        </p:nvSpPr>
        <p:spPr bwMode="auto">
          <a:xfrm>
            <a:off x="2409825" y="3976688"/>
            <a:ext cx="12192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solidFill>
                  <a:srgbClr val="008000"/>
                </a:solidFill>
              </a:rPr>
              <a:t>MOD 3</a:t>
            </a:r>
          </a:p>
        </p:txBody>
      </p:sp>
      <p:sp>
        <p:nvSpPr>
          <p:cNvPr id="385103" name="Text Box 79"/>
          <p:cNvSpPr txBox="1">
            <a:spLocks noChangeArrowheads="1"/>
          </p:cNvSpPr>
          <p:nvPr/>
        </p:nvSpPr>
        <p:spPr bwMode="auto">
          <a:xfrm>
            <a:off x="6721475" y="3937000"/>
            <a:ext cx="12192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solidFill>
                  <a:srgbClr val="008000"/>
                </a:solidFill>
              </a:rPr>
              <a:t>MOD 2</a:t>
            </a:r>
          </a:p>
        </p:txBody>
      </p:sp>
      <p:sp>
        <p:nvSpPr>
          <p:cNvPr id="50216" name="Text Box 81"/>
          <p:cNvSpPr txBox="1">
            <a:spLocks noChangeArrowheads="1"/>
          </p:cNvSpPr>
          <p:nvPr/>
        </p:nvSpPr>
        <p:spPr bwMode="auto">
          <a:xfrm>
            <a:off x="1892300" y="2903538"/>
            <a:ext cx="2755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MR</a:t>
            </a:r>
            <a:r>
              <a:rPr lang="en-GB" sz="2000" baseline="-25000"/>
              <a:t>1</a:t>
            </a:r>
            <a:r>
              <a:rPr lang="en-GB" sz="2000"/>
              <a:t> MR</a:t>
            </a:r>
            <a:r>
              <a:rPr lang="en-GB" sz="2000" baseline="-25000"/>
              <a:t>2</a:t>
            </a:r>
            <a:r>
              <a:rPr lang="en-GB" sz="2000"/>
              <a:t> Q</a:t>
            </a:r>
            <a:r>
              <a:rPr lang="en-GB" sz="2000" baseline="-25000"/>
              <a:t>3</a:t>
            </a:r>
            <a:r>
              <a:rPr lang="en-GB" sz="2000"/>
              <a:t>Q</a:t>
            </a:r>
            <a:r>
              <a:rPr lang="en-GB" sz="2000" baseline="-25000"/>
              <a:t>2</a:t>
            </a:r>
            <a:r>
              <a:rPr lang="en-GB" sz="2000"/>
              <a:t>Q</a:t>
            </a:r>
            <a:r>
              <a:rPr lang="en-GB" sz="2000" baseline="-25000"/>
              <a:t>1</a:t>
            </a:r>
            <a:r>
              <a:rPr lang="en-GB" sz="2000"/>
              <a:t>Q</a:t>
            </a:r>
            <a:r>
              <a:rPr lang="en-GB" sz="2000" baseline="-25000"/>
              <a:t>0</a:t>
            </a:r>
          </a:p>
        </p:txBody>
      </p: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5718175" y="2989263"/>
            <a:ext cx="623888" cy="1206500"/>
            <a:chOff x="3602" y="1883"/>
            <a:chExt cx="393" cy="760"/>
          </a:xfrm>
        </p:grpSpPr>
        <p:grpSp>
          <p:nvGrpSpPr>
            <p:cNvPr id="50222" name="Group 80"/>
            <p:cNvGrpSpPr>
              <a:grpSpLocks/>
            </p:cNvGrpSpPr>
            <p:nvPr/>
          </p:nvGrpSpPr>
          <p:grpSpPr bwMode="auto">
            <a:xfrm>
              <a:off x="3602" y="2297"/>
              <a:ext cx="393" cy="346"/>
              <a:chOff x="3593" y="1858"/>
              <a:chExt cx="393" cy="346"/>
            </a:xfrm>
          </p:grpSpPr>
          <p:sp>
            <p:nvSpPr>
              <p:cNvPr id="50225" name="Line 68"/>
              <p:cNvSpPr>
                <a:spLocks noChangeShapeType="1"/>
              </p:cNvSpPr>
              <p:nvPr/>
            </p:nvSpPr>
            <p:spPr bwMode="auto">
              <a:xfrm flipV="1">
                <a:off x="3794" y="1874"/>
                <a:ext cx="0" cy="2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226" name="Line 70"/>
              <p:cNvSpPr>
                <a:spLocks noChangeShapeType="1"/>
              </p:cNvSpPr>
              <p:nvPr/>
            </p:nvSpPr>
            <p:spPr bwMode="auto">
              <a:xfrm>
                <a:off x="3794" y="1901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227" name="Line 71"/>
              <p:cNvSpPr>
                <a:spLocks noChangeShapeType="1"/>
              </p:cNvSpPr>
              <p:nvPr/>
            </p:nvSpPr>
            <p:spPr bwMode="auto">
              <a:xfrm>
                <a:off x="3593" y="2076"/>
                <a:ext cx="36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228" name="Line 72"/>
              <p:cNvSpPr>
                <a:spLocks noChangeShapeType="1"/>
              </p:cNvSpPr>
              <p:nvPr/>
            </p:nvSpPr>
            <p:spPr bwMode="auto">
              <a:xfrm>
                <a:off x="3666" y="2140"/>
                <a:ext cx="2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229" name="Line 73"/>
              <p:cNvSpPr>
                <a:spLocks noChangeShapeType="1"/>
              </p:cNvSpPr>
              <p:nvPr/>
            </p:nvSpPr>
            <p:spPr bwMode="auto">
              <a:xfrm>
                <a:off x="3739" y="2204"/>
                <a:ext cx="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230" name="Oval 77"/>
              <p:cNvSpPr>
                <a:spLocks noChangeArrowheads="1"/>
              </p:cNvSpPr>
              <p:nvPr/>
            </p:nvSpPr>
            <p:spPr bwMode="auto">
              <a:xfrm>
                <a:off x="3750" y="1858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223" name="Line 83"/>
            <p:cNvSpPr>
              <a:spLocks noChangeShapeType="1"/>
            </p:cNvSpPr>
            <p:nvPr/>
          </p:nvSpPr>
          <p:spPr bwMode="auto">
            <a:xfrm>
              <a:off x="3794" y="1883"/>
              <a:ext cx="0" cy="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24" name="Line 84"/>
            <p:cNvSpPr>
              <a:spLocks noChangeShapeType="1"/>
            </p:cNvSpPr>
            <p:nvPr/>
          </p:nvSpPr>
          <p:spPr bwMode="auto">
            <a:xfrm>
              <a:off x="3988" y="1885"/>
              <a:ext cx="0" cy="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5109" name="Text Box 85"/>
          <p:cNvSpPr txBox="1">
            <a:spLocks noChangeArrowheads="1"/>
          </p:cNvSpPr>
          <p:nvPr/>
        </p:nvSpPr>
        <p:spPr bwMode="auto">
          <a:xfrm>
            <a:off x="3106738" y="3194050"/>
            <a:ext cx="1001712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>
                <a:solidFill>
                  <a:srgbClr val="FF3300"/>
                </a:solidFill>
              </a:rPr>
              <a:t>B  A</a:t>
            </a:r>
          </a:p>
        </p:txBody>
      </p:sp>
      <p:sp>
        <p:nvSpPr>
          <p:cNvPr id="385110" name="Text Box 86"/>
          <p:cNvSpPr txBox="1">
            <a:spLocks noChangeArrowheads="1"/>
          </p:cNvSpPr>
          <p:nvPr/>
        </p:nvSpPr>
        <p:spPr bwMode="auto">
          <a:xfrm>
            <a:off x="7654925" y="3240088"/>
            <a:ext cx="3778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>
                <a:solidFill>
                  <a:srgbClr val="FF3300"/>
                </a:solidFill>
              </a:rPr>
              <a:t>C</a:t>
            </a:r>
          </a:p>
        </p:txBody>
      </p:sp>
      <p:sp>
        <p:nvSpPr>
          <p:cNvPr id="385122" name="Text Box 98"/>
          <p:cNvSpPr txBox="1">
            <a:spLocks noChangeArrowheads="1"/>
          </p:cNvSpPr>
          <p:nvPr/>
        </p:nvSpPr>
        <p:spPr bwMode="auto">
          <a:xfrm>
            <a:off x="598488" y="4432300"/>
            <a:ext cx="38036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solidFill>
                  <a:srgbClr val="008000"/>
                </a:solidFill>
              </a:rPr>
              <a:t>Overall MOD Number = 3 X 2 = 6</a:t>
            </a:r>
          </a:p>
        </p:txBody>
      </p:sp>
      <p:sp>
        <p:nvSpPr>
          <p:cNvPr id="385123" name="AutoShape 99"/>
          <p:cNvSpPr>
            <a:spLocks noChangeArrowheads="1"/>
          </p:cNvSpPr>
          <p:nvPr/>
        </p:nvSpPr>
        <p:spPr bwMode="auto">
          <a:xfrm>
            <a:off x="4340225" y="4492625"/>
            <a:ext cx="4238625" cy="1601788"/>
          </a:xfrm>
          <a:prstGeom prst="wedgeEllipseCallout">
            <a:avLst>
              <a:gd name="adj1" fmla="val 41125"/>
              <a:gd name="adj2" fmla="val -67046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sz="2400">
                <a:solidFill>
                  <a:srgbClr val="980000"/>
                </a:solidFill>
              </a:rPr>
              <a:t>Draw the </a:t>
            </a:r>
            <a:r>
              <a:rPr lang="en-GB" sz="2400">
                <a:solidFill>
                  <a:srgbClr val="FF3300"/>
                </a:solidFill>
              </a:rPr>
              <a:t>C</a:t>
            </a:r>
            <a:r>
              <a:rPr lang="en-GB" sz="2000">
                <a:solidFill>
                  <a:srgbClr val="980000"/>
                </a:solidFill>
              </a:rPr>
              <a:t> </a:t>
            </a:r>
            <a:r>
              <a:rPr lang="en-GB" sz="2400">
                <a:solidFill>
                  <a:srgbClr val="980000"/>
                </a:solidFill>
              </a:rPr>
              <a:t>waveform, and examine the counting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8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60" grpId="0"/>
      <p:bldP spid="385061" grpId="0"/>
      <p:bldP spid="385088" grpId="0"/>
      <p:bldP spid="385102" grpId="0"/>
      <p:bldP spid="385103" grpId="0"/>
      <p:bldP spid="385109" grpId="0"/>
      <p:bldP spid="385110" grpId="0"/>
      <p:bldP spid="385122" grpId="0"/>
      <p:bldP spid="38512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952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5575BC-08C3-4E1F-977C-1C21886B0476}" type="slidenum">
              <a:rPr lang="en-GB" smtClean="0"/>
              <a:pPr/>
              <a:t>89</a:t>
            </a:fld>
            <a:endParaRPr lang="en-GB" sz="1400" smtClean="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836613"/>
            <a:ext cx="7772400" cy="555625"/>
          </a:xfrm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786DCB"/>
                </a:solidFill>
              </a:rPr>
              <a:t>MOD-6 Counter Waveform (b)</a:t>
            </a:r>
            <a:endParaRPr lang="en-GB" sz="3200" b="1" baseline="30000" smtClean="0">
              <a:solidFill>
                <a:srgbClr val="786DCB"/>
              </a:solidFill>
            </a:endParaRPr>
          </a:p>
        </p:txBody>
      </p:sp>
      <p:sp>
        <p:nvSpPr>
          <p:cNvPr id="95237" name="Text Box 3"/>
          <p:cNvSpPr txBox="1">
            <a:spLocks noChangeArrowheads="1"/>
          </p:cNvSpPr>
          <p:nvPr/>
        </p:nvSpPr>
        <p:spPr bwMode="auto">
          <a:xfrm>
            <a:off x="1419225" y="5103813"/>
            <a:ext cx="627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C3300"/>
                </a:solidFill>
              </a:rPr>
              <a:t>0</a:t>
            </a:r>
            <a:r>
              <a:rPr lang="en-US" b="1">
                <a:solidFill>
                  <a:srgbClr val="009900"/>
                </a:solidFill>
              </a:rPr>
              <a:t>00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1862138" y="4843463"/>
            <a:ext cx="62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C3300"/>
                </a:solidFill>
              </a:rPr>
              <a:t>0</a:t>
            </a:r>
            <a:r>
              <a:rPr lang="en-US" b="1">
                <a:solidFill>
                  <a:srgbClr val="009900"/>
                </a:solidFill>
              </a:rPr>
              <a:t>01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2333625" y="5103813"/>
            <a:ext cx="625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C3300"/>
                </a:solidFill>
              </a:rPr>
              <a:t>0</a:t>
            </a:r>
            <a:r>
              <a:rPr lang="en-US" b="1">
                <a:solidFill>
                  <a:srgbClr val="009900"/>
                </a:solidFill>
              </a:rPr>
              <a:t>10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2806700" y="4870450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C3300"/>
                </a:solidFill>
              </a:rPr>
              <a:t>1</a:t>
            </a:r>
            <a:r>
              <a:rPr lang="en-US" b="1" u="sng">
                <a:solidFill>
                  <a:srgbClr val="008000"/>
                </a:solidFill>
              </a:rPr>
              <a:t>00</a:t>
            </a:r>
            <a:endParaRPr lang="en-US" u="sng">
              <a:solidFill>
                <a:srgbClr val="008000"/>
              </a:solidFill>
            </a:endParaRPr>
          </a:p>
        </p:txBody>
      </p:sp>
      <p:sp>
        <p:nvSpPr>
          <p:cNvPr id="382983" name="Text Box 7"/>
          <p:cNvSpPr txBox="1">
            <a:spLocks noChangeArrowheads="1"/>
          </p:cNvSpPr>
          <p:nvPr/>
        </p:nvSpPr>
        <p:spPr bwMode="auto">
          <a:xfrm>
            <a:off x="3248025" y="5103813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C3300"/>
                </a:solidFill>
              </a:rPr>
              <a:t>1</a:t>
            </a:r>
            <a:r>
              <a:rPr lang="en-US" b="1" u="sng">
                <a:solidFill>
                  <a:srgbClr val="008000"/>
                </a:solidFill>
              </a:rPr>
              <a:t>01</a:t>
            </a:r>
            <a:endParaRPr lang="en-US" u="sng">
              <a:solidFill>
                <a:srgbClr val="008000"/>
              </a:solidFill>
            </a:endParaRPr>
          </a:p>
        </p:txBody>
      </p:sp>
      <p:sp>
        <p:nvSpPr>
          <p:cNvPr id="382984" name="Text Box 8"/>
          <p:cNvSpPr txBox="1">
            <a:spLocks noChangeArrowheads="1"/>
          </p:cNvSpPr>
          <p:nvPr/>
        </p:nvSpPr>
        <p:spPr bwMode="auto">
          <a:xfrm>
            <a:off x="3689350" y="48990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C3300"/>
                </a:solidFill>
              </a:rPr>
              <a:t>1</a:t>
            </a:r>
            <a:r>
              <a:rPr lang="en-US" b="1" u="sng">
                <a:solidFill>
                  <a:srgbClr val="008000"/>
                </a:solidFill>
              </a:rPr>
              <a:t>10</a:t>
            </a:r>
            <a:endParaRPr lang="en-US" u="sng">
              <a:solidFill>
                <a:srgbClr val="008000"/>
              </a:solidFill>
            </a:endParaRPr>
          </a:p>
        </p:txBody>
      </p:sp>
      <p:sp>
        <p:nvSpPr>
          <p:cNvPr id="382985" name="Text Box 9"/>
          <p:cNvSpPr txBox="1">
            <a:spLocks noChangeArrowheads="1"/>
          </p:cNvSpPr>
          <p:nvPr/>
        </p:nvSpPr>
        <p:spPr bwMode="auto">
          <a:xfrm>
            <a:off x="4162425" y="5075238"/>
            <a:ext cx="627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000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95244" name="Line 10"/>
          <p:cNvSpPr>
            <a:spLocks noChangeShapeType="1"/>
          </p:cNvSpPr>
          <p:nvPr/>
        </p:nvSpPr>
        <p:spPr bwMode="auto">
          <a:xfrm>
            <a:off x="1952625" y="2251075"/>
            <a:ext cx="0" cy="3962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5245" name="Line 11"/>
          <p:cNvSpPr>
            <a:spLocks noChangeShapeType="1"/>
          </p:cNvSpPr>
          <p:nvPr/>
        </p:nvSpPr>
        <p:spPr bwMode="auto">
          <a:xfrm>
            <a:off x="2409825" y="2251075"/>
            <a:ext cx="0" cy="3962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5246" name="Line 12"/>
          <p:cNvSpPr>
            <a:spLocks noChangeShapeType="1"/>
          </p:cNvSpPr>
          <p:nvPr/>
        </p:nvSpPr>
        <p:spPr bwMode="auto">
          <a:xfrm>
            <a:off x="3324225" y="2251075"/>
            <a:ext cx="0" cy="3962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5247" name="Line 13"/>
          <p:cNvSpPr>
            <a:spLocks noChangeShapeType="1"/>
          </p:cNvSpPr>
          <p:nvPr/>
        </p:nvSpPr>
        <p:spPr bwMode="auto">
          <a:xfrm>
            <a:off x="3781425" y="2251075"/>
            <a:ext cx="0" cy="3962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5248" name="Line 14"/>
          <p:cNvSpPr>
            <a:spLocks noChangeShapeType="1"/>
          </p:cNvSpPr>
          <p:nvPr/>
        </p:nvSpPr>
        <p:spPr bwMode="auto">
          <a:xfrm>
            <a:off x="4238625" y="2251075"/>
            <a:ext cx="0" cy="3962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95249" name="Group 15"/>
          <p:cNvGrpSpPr>
            <a:grpSpLocks/>
          </p:cNvGrpSpPr>
          <p:nvPr/>
        </p:nvGrpSpPr>
        <p:grpSpPr bwMode="auto">
          <a:xfrm>
            <a:off x="1495425" y="1946275"/>
            <a:ext cx="5715000" cy="304800"/>
            <a:chOff x="720" y="1440"/>
            <a:chExt cx="3600" cy="192"/>
          </a:xfrm>
        </p:grpSpPr>
        <p:grpSp>
          <p:nvGrpSpPr>
            <p:cNvPr id="95380" name="Group 16"/>
            <p:cNvGrpSpPr>
              <a:grpSpLocks/>
            </p:cNvGrpSpPr>
            <p:nvPr/>
          </p:nvGrpSpPr>
          <p:grpSpPr bwMode="auto">
            <a:xfrm>
              <a:off x="720" y="1440"/>
              <a:ext cx="288" cy="192"/>
              <a:chOff x="720" y="1440"/>
              <a:chExt cx="288" cy="192"/>
            </a:xfrm>
          </p:grpSpPr>
          <p:sp>
            <p:nvSpPr>
              <p:cNvPr id="95436" name="Line 17"/>
              <p:cNvSpPr>
                <a:spLocks noChangeShapeType="1"/>
              </p:cNvSpPr>
              <p:nvPr/>
            </p:nvSpPr>
            <p:spPr bwMode="auto">
              <a:xfrm>
                <a:off x="720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37" name="Line 18"/>
              <p:cNvSpPr>
                <a:spLocks noChangeShapeType="1"/>
              </p:cNvSpPr>
              <p:nvPr/>
            </p:nvSpPr>
            <p:spPr bwMode="auto">
              <a:xfrm flipV="1">
                <a:off x="864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38" name="Line 19"/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5381" name="Line 20"/>
            <p:cNvSpPr>
              <a:spLocks noChangeShapeType="1"/>
            </p:cNvSpPr>
            <p:nvPr/>
          </p:nvSpPr>
          <p:spPr bwMode="auto">
            <a:xfrm>
              <a:off x="100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5382" name="Group 21"/>
            <p:cNvGrpSpPr>
              <a:grpSpLocks/>
            </p:cNvGrpSpPr>
            <p:nvPr/>
          </p:nvGrpSpPr>
          <p:grpSpPr bwMode="auto">
            <a:xfrm>
              <a:off x="1008" y="1440"/>
              <a:ext cx="288" cy="192"/>
              <a:chOff x="1008" y="1440"/>
              <a:chExt cx="288" cy="192"/>
            </a:xfrm>
          </p:grpSpPr>
          <p:sp>
            <p:nvSpPr>
              <p:cNvPr id="95433" name="Line 22"/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34" name="Line 23"/>
              <p:cNvSpPr>
                <a:spLocks noChangeShapeType="1"/>
              </p:cNvSpPr>
              <p:nvPr/>
            </p:nvSpPr>
            <p:spPr bwMode="auto">
              <a:xfrm flipV="1">
                <a:off x="1152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35" name="Line 24"/>
              <p:cNvSpPr>
                <a:spLocks noChangeShapeType="1"/>
              </p:cNvSpPr>
              <p:nvPr/>
            </p:nvSpPr>
            <p:spPr bwMode="auto">
              <a:xfrm>
                <a:off x="1152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5383" name="Line 25"/>
            <p:cNvSpPr>
              <a:spLocks noChangeShapeType="1"/>
            </p:cNvSpPr>
            <p:nvPr/>
          </p:nvSpPr>
          <p:spPr bwMode="auto">
            <a:xfrm>
              <a:off x="129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384" name="Line 26"/>
            <p:cNvSpPr>
              <a:spLocks noChangeShapeType="1"/>
            </p:cNvSpPr>
            <p:nvPr/>
          </p:nvSpPr>
          <p:spPr bwMode="auto">
            <a:xfrm>
              <a:off x="158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5385" name="Group 27"/>
            <p:cNvGrpSpPr>
              <a:grpSpLocks/>
            </p:cNvGrpSpPr>
            <p:nvPr/>
          </p:nvGrpSpPr>
          <p:grpSpPr bwMode="auto">
            <a:xfrm>
              <a:off x="1584" y="1440"/>
              <a:ext cx="288" cy="192"/>
              <a:chOff x="1584" y="1440"/>
              <a:chExt cx="288" cy="192"/>
            </a:xfrm>
          </p:grpSpPr>
          <p:sp>
            <p:nvSpPr>
              <p:cNvPr id="95430" name="Line 28"/>
              <p:cNvSpPr>
                <a:spLocks noChangeShapeType="1"/>
              </p:cNvSpPr>
              <p:nvPr/>
            </p:nvSpPr>
            <p:spPr bwMode="auto">
              <a:xfrm>
                <a:off x="1584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31" name="Line 29"/>
              <p:cNvSpPr>
                <a:spLocks noChangeShapeType="1"/>
              </p:cNvSpPr>
              <p:nvPr/>
            </p:nvSpPr>
            <p:spPr bwMode="auto">
              <a:xfrm flipV="1">
                <a:off x="172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32" name="Line 30"/>
              <p:cNvSpPr>
                <a:spLocks noChangeShapeType="1"/>
              </p:cNvSpPr>
              <p:nvPr/>
            </p:nvSpPr>
            <p:spPr bwMode="auto">
              <a:xfrm>
                <a:off x="1728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5386" name="Line 31"/>
            <p:cNvSpPr>
              <a:spLocks noChangeShapeType="1"/>
            </p:cNvSpPr>
            <p:nvPr/>
          </p:nvSpPr>
          <p:spPr bwMode="auto">
            <a:xfrm>
              <a:off x="187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5387" name="Group 32"/>
            <p:cNvGrpSpPr>
              <a:grpSpLocks/>
            </p:cNvGrpSpPr>
            <p:nvPr/>
          </p:nvGrpSpPr>
          <p:grpSpPr bwMode="auto">
            <a:xfrm>
              <a:off x="1872" y="1440"/>
              <a:ext cx="288" cy="192"/>
              <a:chOff x="1872" y="1440"/>
              <a:chExt cx="288" cy="192"/>
            </a:xfrm>
          </p:grpSpPr>
          <p:sp>
            <p:nvSpPr>
              <p:cNvPr id="95427" name="Line 33"/>
              <p:cNvSpPr>
                <a:spLocks noChangeShapeType="1"/>
              </p:cNvSpPr>
              <p:nvPr/>
            </p:nvSpPr>
            <p:spPr bwMode="auto">
              <a:xfrm>
                <a:off x="1872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28" name="Line 34"/>
              <p:cNvSpPr>
                <a:spLocks noChangeShapeType="1"/>
              </p:cNvSpPr>
              <p:nvPr/>
            </p:nvSpPr>
            <p:spPr bwMode="auto">
              <a:xfrm flipV="1">
                <a:off x="2016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29" name="Line 35"/>
              <p:cNvSpPr>
                <a:spLocks noChangeShapeType="1"/>
              </p:cNvSpPr>
              <p:nvPr/>
            </p:nvSpPr>
            <p:spPr bwMode="auto">
              <a:xfrm>
                <a:off x="2016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5388" name="Line 36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5389" name="Group 37"/>
            <p:cNvGrpSpPr>
              <a:grpSpLocks/>
            </p:cNvGrpSpPr>
            <p:nvPr/>
          </p:nvGrpSpPr>
          <p:grpSpPr bwMode="auto">
            <a:xfrm>
              <a:off x="2160" y="1440"/>
              <a:ext cx="288" cy="192"/>
              <a:chOff x="2160" y="1440"/>
              <a:chExt cx="288" cy="192"/>
            </a:xfrm>
          </p:grpSpPr>
          <p:sp>
            <p:nvSpPr>
              <p:cNvPr id="95424" name="Line 38"/>
              <p:cNvSpPr>
                <a:spLocks noChangeShapeType="1"/>
              </p:cNvSpPr>
              <p:nvPr/>
            </p:nvSpPr>
            <p:spPr bwMode="auto">
              <a:xfrm>
                <a:off x="2160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25" name="Line 39"/>
              <p:cNvSpPr>
                <a:spLocks noChangeShapeType="1"/>
              </p:cNvSpPr>
              <p:nvPr/>
            </p:nvSpPr>
            <p:spPr bwMode="auto">
              <a:xfrm flipV="1">
                <a:off x="2304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26" name="Line 40"/>
              <p:cNvSpPr>
                <a:spLocks noChangeShapeType="1"/>
              </p:cNvSpPr>
              <p:nvPr/>
            </p:nvSpPr>
            <p:spPr bwMode="auto">
              <a:xfrm>
                <a:off x="2304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5390" name="Line 41"/>
            <p:cNvSpPr>
              <a:spLocks noChangeShapeType="1"/>
            </p:cNvSpPr>
            <p:nvPr/>
          </p:nvSpPr>
          <p:spPr bwMode="auto">
            <a:xfrm>
              <a:off x="244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5391" name="Group 42"/>
            <p:cNvGrpSpPr>
              <a:grpSpLocks/>
            </p:cNvGrpSpPr>
            <p:nvPr/>
          </p:nvGrpSpPr>
          <p:grpSpPr bwMode="auto">
            <a:xfrm>
              <a:off x="2448" y="1440"/>
              <a:ext cx="288" cy="192"/>
              <a:chOff x="2448" y="1440"/>
              <a:chExt cx="288" cy="192"/>
            </a:xfrm>
          </p:grpSpPr>
          <p:sp>
            <p:nvSpPr>
              <p:cNvPr id="95421" name="Line 43"/>
              <p:cNvSpPr>
                <a:spLocks noChangeShapeType="1"/>
              </p:cNvSpPr>
              <p:nvPr/>
            </p:nvSpPr>
            <p:spPr bwMode="auto">
              <a:xfrm>
                <a:off x="2448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22" name="Line 44"/>
              <p:cNvSpPr>
                <a:spLocks noChangeShapeType="1"/>
              </p:cNvSpPr>
              <p:nvPr/>
            </p:nvSpPr>
            <p:spPr bwMode="auto">
              <a:xfrm flipV="1">
                <a:off x="2592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23" name="Line 45"/>
              <p:cNvSpPr>
                <a:spLocks noChangeShapeType="1"/>
              </p:cNvSpPr>
              <p:nvPr/>
            </p:nvSpPr>
            <p:spPr bwMode="auto">
              <a:xfrm>
                <a:off x="2592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5392" name="Line 46"/>
            <p:cNvSpPr>
              <a:spLocks noChangeShapeType="1"/>
            </p:cNvSpPr>
            <p:nvPr/>
          </p:nvSpPr>
          <p:spPr bwMode="auto">
            <a:xfrm>
              <a:off x="273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5393" name="Group 47"/>
            <p:cNvGrpSpPr>
              <a:grpSpLocks/>
            </p:cNvGrpSpPr>
            <p:nvPr/>
          </p:nvGrpSpPr>
          <p:grpSpPr bwMode="auto">
            <a:xfrm>
              <a:off x="2736" y="1440"/>
              <a:ext cx="288" cy="192"/>
              <a:chOff x="2736" y="1440"/>
              <a:chExt cx="288" cy="192"/>
            </a:xfrm>
          </p:grpSpPr>
          <p:sp>
            <p:nvSpPr>
              <p:cNvPr id="95418" name="Line 48"/>
              <p:cNvSpPr>
                <a:spLocks noChangeShapeType="1"/>
              </p:cNvSpPr>
              <p:nvPr/>
            </p:nvSpPr>
            <p:spPr bwMode="auto">
              <a:xfrm>
                <a:off x="2736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19" name="Line 49"/>
              <p:cNvSpPr>
                <a:spLocks noChangeShapeType="1"/>
              </p:cNvSpPr>
              <p:nvPr/>
            </p:nvSpPr>
            <p:spPr bwMode="auto">
              <a:xfrm flipV="1">
                <a:off x="2880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20" name="Line 50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5394" name="Line 51"/>
            <p:cNvSpPr>
              <a:spLocks noChangeShapeType="1"/>
            </p:cNvSpPr>
            <p:nvPr/>
          </p:nvSpPr>
          <p:spPr bwMode="auto">
            <a:xfrm>
              <a:off x="302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5395" name="Group 52"/>
            <p:cNvGrpSpPr>
              <a:grpSpLocks/>
            </p:cNvGrpSpPr>
            <p:nvPr/>
          </p:nvGrpSpPr>
          <p:grpSpPr bwMode="auto">
            <a:xfrm>
              <a:off x="3024" y="1440"/>
              <a:ext cx="288" cy="192"/>
              <a:chOff x="3024" y="1440"/>
              <a:chExt cx="288" cy="192"/>
            </a:xfrm>
          </p:grpSpPr>
          <p:sp>
            <p:nvSpPr>
              <p:cNvPr id="95415" name="Line 53"/>
              <p:cNvSpPr>
                <a:spLocks noChangeShapeType="1"/>
              </p:cNvSpPr>
              <p:nvPr/>
            </p:nvSpPr>
            <p:spPr bwMode="auto">
              <a:xfrm>
                <a:off x="3024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16" name="Line 54"/>
              <p:cNvSpPr>
                <a:spLocks noChangeShapeType="1"/>
              </p:cNvSpPr>
              <p:nvPr/>
            </p:nvSpPr>
            <p:spPr bwMode="auto">
              <a:xfrm flipV="1">
                <a:off x="316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17" name="Line 55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5396" name="Line 56"/>
            <p:cNvSpPr>
              <a:spLocks noChangeShapeType="1"/>
            </p:cNvSpPr>
            <p:nvPr/>
          </p:nvSpPr>
          <p:spPr bwMode="auto">
            <a:xfrm>
              <a:off x="331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5397" name="Group 57"/>
            <p:cNvGrpSpPr>
              <a:grpSpLocks/>
            </p:cNvGrpSpPr>
            <p:nvPr/>
          </p:nvGrpSpPr>
          <p:grpSpPr bwMode="auto">
            <a:xfrm>
              <a:off x="3312" y="1440"/>
              <a:ext cx="288" cy="192"/>
              <a:chOff x="3312" y="1440"/>
              <a:chExt cx="288" cy="192"/>
            </a:xfrm>
          </p:grpSpPr>
          <p:sp>
            <p:nvSpPr>
              <p:cNvPr id="95412" name="Line 58"/>
              <p:cNvSpPr>
                <a:spLocks noChangeShapeType="1"/>
              </p:cNvSpPr>
              <p:nvPr/>
            </p:nvSpPr>
            <p:spPr bwMode="auto">
              <a:xfrm>
                <a:off x="3312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13" name="Line 59"/>
              <p:cNvSpPr>
                <a:spLocks noChangeShapeType="1"/>
              </p:cNvSpPr>
              <p:nvPr/>
            </p:nvSpPr>
            <p:spPr bwMode="auto">
              <a:xfrm flipV="1">
                <a:off x="3456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14" name="Line 60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5398" name="Line 61"/>
            <p:cNvSpPr>
              <a:spLocks noChangeShapeType="1"/>
            </p:cNvSpPr>
            <p:nvPr/>
          </p:nvSpPr>
          <p:spPr bwMode="auto">
            <a:xfrm>
              <a:off x="360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5399" name="Group 62"/>
            <p:cNvGrpSpPr>
              <a:grpSpLocks/>
            </p:cNvGrpSpPr>
            <p:nvPr/>
          </p:nvGrpSpPr>
          <p:grpSpPr bwMode="auto">
            <a:xfrm>
              <a:off x="3600" y="1440"/>
              <a:ext cx="288" cy="192"/>
              <a:chOff x="3600" y="1440"/>
              <a:chExt cx="288" cy="192"/>
            </a:xfrm>
          </p:grpSpPr>
          <p:sp>
            <p:nvSpPr>
              <p:cNvPr id="95409" name="Line 6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10" name="Line 64"/>
              <p:cNvSpPr>
                <a:spLocks noChangeShapeType="1"/>
              </p:cNvSpPr>
              <p:nvPr/>
            </p:nvSpPr>
            <p:spPr bwMode="auto">
              <a:xfrm flipV="1">
                <a:off x="3744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11" name="Line 65"/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5400" name="Line 66"/>
            <p:cNvSpPr>
              <a:spLocks noChangeShapeType="1"/>
            </p:cNvSpPr>
            <p:nvPr/>
          </p:nvSpPr>
          <p:spPr bwMode="auto">
            <a:xfrm>
              <a:off x="388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5401" name="Group 67"/>
            <p:cNvGrpSpPr>
              <a:grpSpLocks/>
            </p:cNvGrpSpPr>
            <p:nvPr/>
          </p:nvGrpSpPr>
          <p:grpSpPr bwMode="auto">
            <a:xfrm>
              <a:off x="3888" y="1440"/>
              <a:ext cx="288" cy="192"/>
              <a:chOff x="3888" y="1440"/>
              <a:chExt cx="288" cy="192"/>
            </a:xfrm>
          </p:grpSpPr>
          <p:sp>
            <p:nvSpPr>
              <p:cNvPr id="95406" name="Line 68"/>
              <p:cNvSpPr>
                <a:spLocks noChangeShapeType="1"/>
              </p:cNvSpPr>
              <p:nvPr/>
            </p:nvSpPr>
            <p:spPr bwMode="auto">
              <a:xfrm>
                <a:off x="3888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07" name="Line 69"/>
              <p:cNvSpPr>
                <a:spLocks noChangeShapeType="1"/>
              </p:cNvSpPr>
              <p:nvPr/>
            </p:nvSpPr>
            <p:spPr bwMode="auto">
              <a:xfrm flipV="1">
                <a:off x="4032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08" name="Line 70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5402" name="Line 71"/>
            <p:cNvSpPr>
              <a:spLocks noChangeShapeType="1"/>
            </p:cNvSpPr>
            <p:nvPr/>
          </p:nvSpPr>
          <p:spPr bwMode="auto">
            <a:xfrm>
              <a:off x="417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5403" name="Group 72"/>
            <p:cNvGrpSpPr>
              <a:grpSpLocks/>
            </p:cNvGrpSpPr>
            <p:nvPr/>
          </p:nvGrpSpPr>
          <p:grpSpPr bwMode="auto">
            <a:xfrm>
              <a:off x="4176" y="1440"/>
              <a:ext cx="144" cy="192"/>
              <a:chOff x="4176" y="1440"/>
              <a:chExt cx="144" cy="192"/>
            </a:xfrm>
          </p:grpSpPr>
          <p:sp>
            <p:nvSpPr>
              <p:cNvPr id="95404" name="Line 73"/>
              <p:cNvSpPr>
                <a:spLocks noChangeShapeType="1"/>
              </p:cNvSpPr>
              <p:nvPr/>
            </p:nvSpPr>
            <p:spPr bwMode="auto">
              <a:xfrm>
                <a:off x="4176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405" name="Line 74"/>
              <p:cNvSpPr>
                <a:spLocks noChangeShapeType="1"/>
              </p:cNvSpPr>
              <p:nvPr/>
            </p:nvSpPr>
            <p:spPr bwMode="auto">
              <a:xfrm flipV="1">
                <a:off x="4320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95250" name="Group 75"/>
          <p:cNvGrpSpPr>
            <a:grpSpLocks/>
          </p:cNvGrpSpPr>
          <p:nvPr/>
        </p:nvGrpSpPr>
        <p:grpSpPr bwMode="auto">
          <a:xfrm>
            <a:off x="2409825" y="1946275"/>
            <a:ext cx="457200" cy="4267200"/>
            <a:chOff x="1296" y="1440"/>
            <a:chExt cx="288" cy="2688"/>
          </a:xfrm>
        </p:grpSpPr>
        <p:sp>
          <p:nvSpPr>
            <p:cNvPr id="95376" name="Line 76"/>
            <p:cNvSpPr>
              <a:spLocks noChangeShapeType="1"/>
            </p:cNvSpPr>
            <p:nvPr/>
          </p:nvSpPr>
          <p:spPr bwMode="auto">
            <a:xfrm>
              <a:off x="129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377" name="Line 77"/>
            <p:cNvSpPr>
              <a:spLocks noChangeShapeType="1"/>
            </p:cNvSpPr>
            <p:nvPr/>
          </p:nvSpPr>
          <p:spPr bwMode="auto">
            <a:xfrm flipV="1">
              <a:off x="14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378" name="Line 78"/>
            <p:cNvSpPr>
              <a:spLocks noChangeShapeType="1"/>
            </p:cNvSpPr>
            <p:nvPr/>
          </p:nvSpPr>
          <p:spPr bwMode="auto">
            <a:xfrm>
              <a:off x="1440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379" name="Line 79"/>
            <p:cNvSpPr>
              <a:spLocks noChangeShapeType="1"/>
            </p:cNvSpPr>
            <p:nvPr/>
          </p:nvSpPr>
          <p:spPr bwMode="auto">
            <a:xfrm>
              <a:off x="1584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5251" name="Text Box 80"/>
          <p:cNvSpPr txBox="1">
            <a:spLocks noChangeArrowheads="1"/>
          </p:cNvSpPr>
          <p:nvPr/>
        </p:nvSpPr>
        <p:spPr bwMode="auto">
          <a:xfrm>
            <a:off x="885825" y="2003425"/>
            <a:ext cx="757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CLK</a:t>
            </a:r>
            <a:endParaRPr lang="en-US" sz="2000"/>
          </a:p>
        </p:txBody>
      </p:sp>
      <p:sp>
        <p:nvSpPr>
          <p:cNvPr id="95252" name="Line 81"/>
          <p:cNvSpPr>
            <a:spLocks noChangeShapeType="1"/>
          </p:cNvSpPr>
          <p:nvPr/>
        </p:nvSpPr>
        <p:spPr bwMode="auto">
          <a:xfrm>
            <a:off x="1495425" y="30130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6" name="Group 82"/>
          <p:cNvGrpSpPr>
            <a:grpSpLocks/>
          </p:cNvGrpSpPr>
          <p:nvPr/>
        </p:nvGrpSpPr>
        <p:grpSpPr bwMode="auto">
          <a:xfrm>
            <a:off x="1952625" y="2708275"/>
            <a:ext cx="457200" cy="304800"/>
            <a:chOff x="1230" y="1706"/>
            <a:chExt cx="288" cy="192"/>
          </a:xfrm>
        </p:grpSpPr>
        <p:sp>
          <p:nvSpPr>
            <p:cNvPr id="95374" name="Line 83"/>
            <p:cNvSpPr>
              <a:spLocks noChangeShapeType="1"/>
            </p:cNvSpPr>
            <p:nvPr/>
          </p:nvSpPr>
          <p:spPr bwMode="auto">
            <a:xfrm flipV="1">
              <a:off x="1230" y="1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375" name="Line 84"/>
            <p:cNvSpPr>
              <a:spLocks noChangeShapeType="1"/>
            </p:cNvSpPr>
            <p:nvPr/>
          </p:nvSpPr>
          <p:spPr bwMode="auto">
            <a:xfrm>
              <a:off x="1230" y="170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7" name="Group 85"/>
          <p:cNvGrpSpPr>
            <a:grpSpLocks/>
          </p:cNvGrpSpPr>
          <p:nvPr/>
        </p:nvGrpSpPr>
        <p:grpSpPr bwMode="auto">
          <a:xfrm>
            <a:off x="2409825" y="2708275"/>
            <a:ext cx="457200" cy="304800"/>
            <a:chOff x="1518" y="1706"/>
            <a:chExt cx="288" cy="192"/>
          </a:xfrm>
        </p:grpSpPr>
        <p:sp>
          <p:nvSpPr>
            <p:cNvPr id="95372" name="Line 86"/>
            <p:cNvSpPr>
              <a:spLocks noChangeShapeType="1"/>
            </p:cNvSpPr>
            <p:nvPr/>
          </p:nvSpPr>
          <p:spPr bwMode="auto">
            <a:xfrm>
              <a:off x="1518" y="1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373" name="Line 87"/>
            <p:cNvSpPr>
              <a:spLocks noChangeShapeType="1"/>
            </p:cNvSpPr>
            <p:nvPr/>
          </p:nvSpPr>
          <p:spPr bwMode="auto">
            <a:xfrm>
              <a:off x="1518" y="189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5255" name="Text Box 94"/>
          <p:cNvSpPr txBox="1">
            <a:spLocks noChangeArrowheads="1"/>
          </p:cNvSpPr>
          <p:nvPr/>
        </p:nvSpPr>
        <p:spPr bwMode="auto">
          <a:xfrm>
            <a:off x="1042988" y="2768600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A</a:t>
            </a:r>
            <a:endParaRPr lang="en-US" sz="2000"/>
          </a:p>
        </p:txBody>
      </p:sp>
      <p:sp>
        <p:nvSpPr>
          <p:cNvPr id="95256" name="Line 95"/>
          <p:cNvSpPr>
            <a:spLocks noChangeShapeType="1"/>
          </p:cNvSpPr>
          <p:nvPr/>
        </p:nvSpPr>
        <p:spPr bwMode="auto">
          <a:xfrm>
            <a:off x="1619250" y="3789363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8" name="Group 96"/>
          <p:cNvGrpSpPr>
            <a:grpSpLocks/>
          </p:cNvGrpSpPr>
          <p:nvPr/>
        </p:nvGrpSpPr>
        <p:grpSpPr bwMode="auto">
          <a:xfrm>
            <a:off x="2409825" y="3484563"/>
            <a:ext cx="447675" cy="290512"/>
            <a:chOff x="1518" y="2186"/>
            <a:chExt cx="273" cy="192"/>
          </a:xfrm>
        </p:grpSpPr>
        <p:sp>
          <p:nvSpPr>
            <p:cNvPr id="95370" name="Line 97"/>
            <p:cNvSpPr>
              <a:spLocks noChangeShapeType="1"/>
            </p:cNvSpPr>
            <p:nvPr/>
          </p:nvSpPr>
          <p:spPr bwMode="auto">
            <a:xfrm flipV="1">
              <a:off x="1518" y="218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371" name="Line 98"/>
            <p:cNvSpPr>
              <a:spLocks noChangeShapeType="1"/>
            </p:cNvSpPr>
            <p:nvPr/>
          </p:nvSpPr>
          <p:spPr bwMode="auto">
            <a:xfrm>
              <a:off x="1518" y="2186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9" name="Group 102"/>
          <p:cNvGrpSpPr>
            <a:grpSpLocks/>
          </p:cNvGrpSpPr>
          <p:nvPr/>
        </p:nvGrpSpPr>
        <p:grpSpPr bwMode="auto">
          <a:xfrm>
            <a:off x="2860675" y="3470275"/>
            <a:ext cx="449263" cy="304800"/>
            <a:chOff x="2094" y="2186"/>
            <a:chExt cx="274" cy="192"/>
          </a:xfrm>
        </p:grpSpPr>
        <p:sp>
          <p:nvSpPr>
            <p:cNvPr id="95368" name="Line 103"/>
            <p:cNvSpPr>
              <a:spLocks noChangeShapeType="1"/>
            </p:cNvSpPr>
            <p:nvPr/>
          </p:nvSpPr>
          <p:spPr bwMode="auto">
            <a:xfrm>
              <a:off x="2094" y="218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369" name="Line 104"/>
            <p:cNvSpPr>
              <a:spLocks noChangeShapeType="1"/>
            </p:cNvSpPr>
            <p:nvPr/>
          </p:nvSpPr>
          <p:spPr bwMode="auto">
            <a:xfrm>
              <a:off x="2094" y="2378"/>
              <a:ext cx="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5259" name="Text Box 105"/>
          <p:cNvSpPr txBox="1">
            <a:spLocks noChangeArrowheads="1"/>
          </p:cNvSpPr>
          <p:nvPr/>
        </p:nvSpPr>
        <p:spPr bwMode="auto">
          <a:xfrm>
            <a:off x="1042988" y="3533775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B</a:t>
            </a:r>
            <a:endParaRPr lang="en-US" sz="2000"/>
          </a:p>
        </p:txBody>
      </p:sp>
      <p:sp>
        <p:nvSpPr>
          <p:cNvPr id="95260" name="Text Box 106"/>
          <p:cNvSpPr txBox="1">
            <a:spLocks noChangeArrowheads="1"/>
          </p:cNvSpPr>
          <p:nvPr/>
        </p:nvSpPr>
        <p:spPr bwMode="auto">
          <a:xfrm>
            <a:off x="1042988" y="4300538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C</a:t>
            </a:r>
            <a:endParaRPr lang="en-US" sz="2000"/>
          </a:p>
        </p:txBody>
      </p:sp>
      <p:sp>
        <p:nvSpPr>
          <p:cNvPr id="95261" name="Line 107"/>
          <p:cNvSpPr>
            <a:spLocks noChangeShapeType="1"/>
          </p:cNvSpPr>
          <p:nvPr/>
        </p:nvSpPr>
        <p:spPr bwMode="auto">
          <a:xfrm>
            <a:off x="1547813" y="4437063"/>
            <a:ext cx="407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0" name="Group 108"/>
          <p:cNvGrpSpPr>
            <a:grpSpLocks/>
          </p:cNvGrpSpPr>
          <p:nvPr/>
        </p:nvGrpSpPr>
        <p:grpSpPr bwMode="auto">
          <a:xfrm>
            <a:off x="2867025" y="4156075"/>
            <a:ext cx="463550" cy="304800"/>
            <a:chOff x="2094" y="2618"/>
            <a:chExt cx="274" cy="192"/>
          </a:xfrm>
        </p:grpSpPr>
        <p:sp>
          <p:nvSpPr>
            <p:cNvPr id="95366" name="Line 109"/>
            <p:cNvSpPr>
              <a:spLocks noChangeShapeType="1"/>
            </p:cNvSpPr>
            <p:nvPr/>
          </p:nvSpPr>
          <p:spPr bwMode="auto">
            <a:xfrm flipV="1">
              <a:off x="2094" y="261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367" name="Line 110"/>
            <p:cNvSpPr>
              <a:spLocks noChangeShapeType="1"/>
            </p:cNvSpPr>
            <p:nvPr/>
          </p:nvSpPr>
          <p:spPr bwMode="auto">
            <a:xfrm>
              <a:off x="2094" y="2618"/>
              <a:ext cx="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5263" name="Text Box 111"/>
          <p:cNvSpPr txBox="1">
            <a:spLocks noChangeArrowheads="1"/>
          </p:cNvSpPr>
          <p:nvPr/>
        </p:nvSpPr>
        <p:spPr bwMode="auto">
          <a:xfrm>
            <a:off x="755650" y="404813"/>
            <a:ext cx="5111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7.2 – Counters with MOD number &lt; 2</a:t>
            </a:r>
            <a:r>
              <a:rPr lang="en-GB" sz="2000" b="1" baseline="30000"/>
              <a:t>N</a:t>
            </a:r>
          </a:p>
        </p:txBody>
      </p:sp>
      <p:sp>
        <p:nvSpPr>
          <p:cNvPr id="383088" name="Text Box 112"/>
          <p:cNvSpPr txBox="1">
            <a:spLocks noChangeArrowheads="1"/>
          </p:cNvSpPr>
          <p:nvPr/>
        </p:nvSpPr>
        <p:spPr bwMode="auto">
          <a:xfrm>
            <a:off x="1763713" y="14128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383089" name="Text Box 113"/>
          <p:cNvSpPr txBox="1">
            <a:spLocks noChangeArrowheads="1"/>
          </p:cNvSpPr>
          <p:nvPr/>
        </p:nvSpPr>
        <p:spPr bwMode="auto">
          <a:xfrm>
            <a:off x="2220913" y="14128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383090" name="Text Box 114"/>
          <p:cNvSpPr txBox="1">
            <a:spLocks noChangeArrowheads="1"/>
          </p:cNvSpPr>
          <p:nvPr/>
        </p:nvSpPr>
        <p:spPr bwMode="auto">
          <a:xfrm>
            <a:off x="2679700" y="14128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383091" name="Text Box 115"/>
          <p:cNvSpPr txBox="1">
            <a:spLocks noChangeArrowheads="1"/>
          </p:cNvSpPr>
          <p:nvPr/>
        </p:nvSpPr>
        <p:spPr bwMode="auto">
          <a:xfrm>
            <a:off x="3136900" y="14128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383092" name="Text Box 116"/>
          <p:cNvSpPr txBox="1">
            <a:spLocks noChangeArrowheads="1"/>
          </p:cNvSpPr>
          <p:nvPr/>
        </p:nvSpPr>
        <p:spPr bwMode="auto">
          <a:xfrm>
            <a:off x="3595688" y="14128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5</a:t>
            </a:r>
          </a:p>
        </p:txBody>
      </p:sp>
      <p:sp>
        <p:nvSpPr>
          <p:cNvPr id="383093" name="Line 117"/>
          <p:cNvSpPr>
            <a:spLocks noChangeShapeType="1"/>
          </p:cNvSpPr>
          <p:nvPr/>
        </p:nvSpPr>
        <p:spPr bwMode="auto">
          <a:xfrm>
            <a:off x="1979613" y="378936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3094" name="Line 118"/>
          <p:cNvSpPr>
            <a:spLocks noChangeShapeType="1"/>
          </p:cNvSpPr>
          <p:nvPr/>
        </p:nvSpPr>
        <p:spPr bwMode="auto">
          <a:xfrm>
            <a:off x="1965325" y="4437063"/>
            <a:ext cx="4460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3095" name="Line 119"/>
          <p:cNvSpPr>
            <a:spLocks noChangeShapeType="1"/>
          </p:cNvSpPr>
          <p:nvPr/>
        </p:nvSpPr>
        <p:spPr bwMode="auto">
          <a:xfrm>
            <a:off x="2411413" y="4437063"/>
            <a:ext cx="4603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3099" name="Line 123"/>
          <p:cNvSpPr>
            <a:spLocks noChangeShapeType="1"/>
          </p:cNvSpPr>
          <p:nvPr/>
        </p:nvSpPr>
        <p:spPr bwMode="auto">
          <a:xfrm>
            <a:off x="3265488" y="4151313"/>
            <a:ext cx="50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5273" name="Line 124"/>
          <p:cNvSpPr>
            <a:spLocks noChangeShapeType="1"/>
          </p:cNvSpPr>
          <p:nvPr/>
        </p:nvSpPr>
        <p:spPr bwMode="auto">
          <a:xfrm>
            <a:off x="4695825" y="2251075"/>
            <a:ext cx="0" cy="3962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5274" name="Line 125"/>
          <p:cNvSpPr>
            <a:spLocks noChangeShapeType="1"/>
          </p:cNvSpPr>
          <p:nvPr/>
        </p:nvSpPr>
        <p:spPr bwMode="auto">
          <a:xfrm>
            <a:off x="5153025" y="2251075"/>
            <a:ext cx="0" cy="3962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5275" name="Line 126"/>
          <p:cNvSpPr>
            <a:spLocks noChangeShapeType="1"/>
          </p:cNvSpPr>
          <p:nvPr/>
        </p:nvSpPr>
        <p:spPr bwMode="auto">
          <a:xfrm>
            <a:off x="5610225" y="2251075"/>
            <a:ext cx="0" cy="3962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5276" name="Line 127"/>
          <p:cNvSpPr>
            <a:spLocks noChangeShapeType="1"/>
          </p:cNvSpPr>
          <p:nvPr/>
        </p:nvSpPr>
        <p:spPr bwMode="auto">
          <a:xfrm>
            <a:off x="6067425" y="2251075"/>
            <a:ext cx="0" cy="3962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5277" name="Line 128"/>
          <p:cNvSpPr>
            <a:spLocks noChangeShapeType="1"/>
          </p:cNvSpPr>
          <p:nvPr/>
        </p:nvSpPr>
        <p:spPr bwMode="auto">
          <a:xfrm>
            <a:off x="6524625" y="2251075"/>
            <a:ext cx="0" cy="3962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5278" name="Line 129"/>
          <p:cNvSpPr>
            <a:spLocks noChangeShapeType="1"/>
          </p:cNvSpPr>
          <p:nvPr/>
        </p:nvSpPr>
        <p:spPr bwMode="auto">
          <a:xfrm>
            <a:off x="6981825" y="2251075"/>
            <a:ext cx="0" cy="3962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3106" name="Text Box 130"/>
          <p:cNvSpPr txBox="1">
            <a:spLocks noChangeArrowheads="1"/>
          </p:cNvSpPr>
          <p:nvPr/>
        </p:nvSpPr>
        <p:spPr bwMode="auto">
          <a:xfrm>
            <a:off x="4054475" y="14128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6</a:t>
            </a:r>
          </a:p>
        </p:txBody>
      </p:sp>
      <p:grpSp>
        <p:nvGrpSpPr>
          <p:cNvPr id="21" name="Group 131"/>
          <p:cNvGrpSpPr>
            <a:grpSpLocks/>
          </p:cNvGrpSpPr>
          <p:nvPr/>
        </p:nvGrpSpPr>
        <p:grpSpPr bwMode="auto">
          <a:xfrm>
            <a:off x="4511675" y="1412875"/>
            <a:ext cx="2724150" cy="366713"/>
            <a:chOff x="2842" y="890"/>
            <a:chExt cx="1716" cy="231"/>
          </a:xfrm>
        </p:grpSpPr>
        <p:sp>
          <p:nvSpPr>
            <p:cNvPr id="95360" name="Text Box 132"/>
            <p:cNvSpPr txBox="1">
              <a:spLocks noChangeArrowheads="1"/>
            </p:cNvSpPr>
            <p:nvPr/>
          </p:nvSpPr>
          <p:spPr bwMode="auto">
            <a:xfrm>
              <a:off x="2842" y="890"/>
              <a:ext cx="181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</a:t>
              </a:r>
            </a:p>
          </p:txBody>
        </p:sp>
        <p:sp>
          <p:nvSpPr>
            <p:cNvPr id="95361" name="Text Box 133"/>
            <p:cNvSpPr txBox="1">
              <a:spLocks noChangeArrowheads="1"/>
            </p:cNvSpPr>
            <p:nvPr/>
          </p:nvSpPr>
          <p:spPr bwMode="auto">
            <a:xfrm>
              <a:off x="4286" y="890"/>
              <a:ext cx="272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12</a:t>
              </a:r>
            </a:p>
          </p:txBody>
        </p:sp>
        <p:sp>
          <p:nvSpPr>
            <p:cNvPr id="95362" name="Text Box 134"/>
            <p:cNvSpPr txBox="1">
              <a:spLocks noChangeArrowheads="1"/>
            </p:cNvSpPr>
            <p:nvPr/>
          </p:nvSpPr>
          <p:spPr bwMode="auto">
            <a:xfrm>
              <a:off x="3420" y="890"/>
              <a:ext cx="181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9</a:t>
              </a:r>
            </a:p>
          </p:txBody>
        </p:sp>
        <p:sp>
          <p:nvSpPr>
            <p:cNvPr id="95363" name="Text Box 135"/>
            <p:cNvSpPr txBox="1">
              <a:spLocks noChangeArrowheads="1"/>
            </p:cNvSpPr>
            <p:nvPr/>
          </p:nvSpPr>
          <p:spPr bwMode="auto">
            <a:xfrm>
              <a:off x="3131" y="890"/>
              <a:ext cx="181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8</a:t>
              </a:r>
            </a:p>
          </p:txBody>
        </p:sp>
        <p:sp>
          <p:nvSpPr>
            <p:cNvPr id="95364" name="Text Box 136"/>
            <p:cNvSpPr txBox="1">
              <a:spLocks noChangeArrowheads="1"/>
            </p:cNvSpPr>
            <p:nvPr/>
          </p:nvSpPr>
          <p:spPr bwMode="auto">
            <a:xfrm>
              <a:off x="3708" y="890"/>
              <a:ext cx="261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10</a:t>
              </a:r>
            </a:p>
          </p:txBody>
        </p:sp>
        <p:sp>
          <p:nvSpPr>
            <p:cNvPr id="95365" name="Text Box 137"/>
            <p:cNvSpPr txBox="1">
              <a:spLocks noChangeArrowheads="1"/>
            </p:cNvSpPr>
            <p:nvPr/>
          </p:nvSpPr>
          <p:spPr bwMode="auto">
            <a:xfrm>
              <a:off x="3997" y="890"/>
              <a:ext cx="289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11</a:t>
              </a:r>
            </a:p>
          </p:txBody>
        </p:sp>
      </p:grpSp>
      <p:grpSp>
        <p:nvGrpSpPr>
          <p:cNvPr id="22" name="Group 270"/>
          <p:cNvGrpSpPr>
            <a:grpSpLocks/>
          </p:cNvGrpSpPr>
          <p:nvPr/>
        </p:nvGrpSpPr>
        <p:grpSpPr bwMode="auto">
          <a:xfrm>
            <a:off x="4238625" y="4156075"/>
            <a:ext cx="477838" cy="304800"/>
            <a:chOff x="2670" y="2618"/>
            <a:chExt cx="301" cy="192"/>
          </a:xfrm>
        </p:grpSpPr>
        <p:sp>
          <p:nvSpPr>
            <p:cNvPr id="95358" name="Line 145"/>
            <p:cNvSpPr>
              <a:spLocks noChangeShapeType="1"/>
            </p:cNvSpPr>
            <p:nvPr/>
          </p:nvSpPr>
          <p:spPr bwMode="auto">
            <a:xfrm>
              <a:off x="2670" y="2618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359" name="Line 146"/>
            <p:cNvSpPr>
              <a:spLocks noChangeShapeType="1"/>
            </p:cNvSpPr>
            <p:nvPr/>
          </p:nvSpPr>
          <p:spPr bwMode="auto">
            <a:xfrm>
              <a:off x="2670" y="2810"/>
              <a:ext cx="301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3" name="Group 274"/>
          <p:cNvGrpSpPr>
            <a:grpSpLocks/>
          </p:cNvGrpSpPr>
          <p:nvPr/>
        </p:nvGrpSpPr>
        <p:grpSpPr bwMode="auto">
          <a:xfrm>
            <a:off x="4619625" y="4856163"/>
            <a:ext cx="2913063" cy="642937"/>
            <a:chOff x="2910" y="3059"/>
            <a:chExt cx="1835" cy="405"/>
          </a:xfrm>
        </p:grpSpPr>
        <p:sp>
          <p:nvSpPr>
            <p:cNvPr id="95352" name="Text Box 190"/>
            <p:cNvSpPr txBox="1">
              <a:spLocks noChangeArrowheads="1"/>
            </p:cNvSpPr>
            <p:nvPr/>
          </p:nvSpPr>
          <p:spPr bwMode="auto">
            <a:xfrm>
              <a:off x="3486" y="3067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100</a:t>
              </a:r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95353" name="Text Box 191"/>
            <p:cNvSpPr txBox="1">
              <a:spLocks noChangeArrowheads="1"/>
            </p:cNvSpPr>
            <p:nvPr/>
          </p:nvSpPr>
          <p:spPr bwMode="auto">
            <a:xfrm>
              <a:off x="4026" y="3059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110</a:t>
              </a:r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95354" name="Text Box 192"/>
            <p:cNvSpPr txBox="1">
              <a:spLocks noChangeArrowheads="1"/>
            </p:cNvSpPr>
            <p:nvPr/>
          </p:nvSpPr>
          <p:spPr bwMode="auto">
            <a:xfrm>
              <a:off x="2910" y="3068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001</a:t>
              </a:r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95355" name="Text Box 193"/>
            <p:cNvSpPr txBox="1">
              <a:spLocks noChangeArrowheads="1"/>
            </p:cNvSpPr>
            <p:nvPr/>
          </p:nvSpPr>
          <p:spPr bwMode="auto">
            <a:xfrm>
              <a:off x="3189" y="3233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010</a:t>
              </a:r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95356" name="Text Box 194"/>
            <p:cNvSpPr txBox="1">
              <a:spLocks noChangeArrowheads="1"/>
            </p:cNvSpPr>
            <p:nvPr/>
          </p:nvSpPr>
          <p:spPr bwMode="auto">
            <a:xfrm>
              <a:off x="3764" y="3224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101</a:t>
              </a:r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95357" name="Text Box 195"/>
            <p:cNvSpPr txBox="1">
              <a:spLocks noChangeArrowheads="1"/>
            </p:cNvSpPr>
            <p:nvPr/>
          </p:nvSpPr>
          <p:spPr bwMode="auto">
            <a:xfrm>
              <a:off x="4350" y="3224"/>
              <a:ext cx="39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CC3300"/>
                  </a:solidFill>
                </a:rPr>
                <a:t>0</a:t>
              </a:r>
              <a:r>
                <a:rPr lang="en-US" b="1">
                  <a:solidFill>
                    <a:srgbClr val="008000"/>
                  </a:solidFill>
                </a:rPr>
                <a:t>00</a:t>
              </a:r>
            </a:p>
          </p:txBody>
        </p:sp>
      </p:grpSp>
      <p:sp>
        <p:nvSpPr>
          <p:cNvPr id="383173" name="AutoShape 197"/>
          <p:cNvSpPr>
            <a:spLocks noChangeArrowheads="1"/>
          </p:cNvSpPr>
          <p:nvPr/>
        </p:nvSpPr>
        <p:spPr bwMode="auto">
          <a:xfrm>
            <a:off x="7359650" y="3816350"/>
            <a:ext cx="1581150" cy="1495425"/>
          </a:xfrm>
          <a:prstGeom prst="wedgeRoundRectCallout">
            <a:avLst>
              <a:gd name="adj1" fmla="val -61648"/>
              <a:gd name="adj2" fmla="val -3078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Note: </a:t>
            </a:r>
            <a:r>
              <a:rPr lang="en-US" b="1">
                <a:solidFill>
                  <a:srgbClr val="009900"/>
                </a:solidFill>
              </a:rPr>
              <a:t>MSB (C) waveform is symmetrical</a:t>
            </a:r>
          </a:p>
        </p:txBody>
      </p:sp>
      <p:grpSp>
        <p:nvGrpSpPr>
          <p:cNvPr id="24" name="Group 266"/>
          <p:cNvGrpSpPr>
            <a:grpSpLocks/>
          </p:cNvGrpSpPr>
          <p:nvPr/>
        </p:nvGrpSpPr>
        <p:grpSpPr bwMode="auto">
          <a:xfrm>
            <a:off x="2862263" y="2705100"/>
            <a:ext cx="449262" cy="314325"/>
            <a:chOff x="1803" y="1704"/>
            <a:chExt cx="283" cy="198"/>
          </a:xfrm>
        </p:grpSpPr>
        <p:grpSp>
          <p:nvGrpSpPr>
            <p:cNvPr id="95348" name="Group 203"/>
            <p:cNvGrpSpPr>
              <a:grpSpLocks/>
            </p:cNvGrpSpPr>
            <p:nvPr/>
          </p:nvGrpSpPr>
          <p:grpSpPr bwMode="auto">
            <a:xfrm>
              <a:off x="1803" y="1704"/>
              <a:ext cx="283" cy="192"/>
              <a:chOff x="2670" y="2186"/>
              <a:chExt cx="283" cy="192"/>
            </a:xfrm>
          </p:grpSpPr>
          <p:sp>
            <p:nvSpPr>
              <p:cNvPr id="95350" name="Line 204"/>
              <p:cNvSpPr>
                <a:spLocks noChangeShapeType="1"/>
              </p:cNvSpPr>
              <p:nvPr/>
            </p:nvSpPr>
            <p:spPr bwMode="auto">
              <a:xfrm>
                <a:off x="2766" y="2378"/>
                <a:ext cx="187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351" name="Line 205"/>
              <p:cNvSpPr>
                <a:spLocks noChangeShapeType="1"/>
              </p:cNvSpPr>
              <p:nvPr/>
            </p:nvSpPr>
            <p:spPr bwMode="auto">
              <a:xfrm>
                <a:off x="2670" y="2186"/>
                <a:ext cx="96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5349" name="Line 206"/>
            <p:cNvSpPr>
              <a:spLocks noChangeShapeType="1"/>
            </p:cNvSpPr>
            <p:nvPr/>
          </p:nvSpPr>
          <p:spPr bwMode="auto">
            <a:xfrm>
              <a:off x="1810" y="171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6" name="Group 207"/>
          <p:cNvGrpSpPr>
            <a:grpSpLocks/>
          </p:cNvGrpSpPr>
          <p:nvPr/>
        </p:nvGrpSpPr>
        <p:grpSpPr bwMode="auto">
          <a:xfrm>
            <a:off x="3330575" y="2700338"/>
            <a:ext cx="457200" cy="304800"/>
            <a:chOff x="1230" y="1706"/>
            <a:chExt cx="288" cy="192"/>
          </a:xfrm>
        </p:grpSpPr>
        <p:sp>
          <p:nvSpPr>
            <p:cNvPr id="95346" name="Line 208"/>
            <p:cNvSpPr>
              <a:spLocks noChangeShapeType="1"/>
            </p:cNvSpPr>
            <p:nvPr/>
          </p:nvSpPr>
          <p:spPr bwMode="auto">
            <a:xfrm flipV="1">
              <a:off x="1230" y="1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347" name="Line 209"/>
            <p:cNvSpPr>
              <a:spLocks noChangeShapeType="1"/>
            </p:cNvSpPr>
            <p:nvPr/>
          </p:nvSpPr>
          <p:spPr bwMode="auto">
            <a:xfrm>
              <a:off x="1230" y="170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7" name="Group 210"/>
          <p:cNvGrpSpPr>
            <a:grpSpLocks/>
          </p:cNvGrpSpPr>
          <p:nvPr/>
        </p:nvGrpSpPr>
        <p:grpSpPr bwMode="auto">
          <a:xfrm>
            <a:off x="3787775" y="2700338"/>
            <a:ext cx="457200" cy="304800"/>
            <a:chOff x="1518" y="1706"/>
            <a:chExt cx="288" cy="192"/>
          </a:xfrm>
        </p:grpSpPr>
        <p:sp>
          <p:nvSpPr>
            <p:cNvPr id="95344" name="Line 211"/>
            <p:cNvSpPr>
              <a:spLocks noChangeShapeType="1"/>
            </p:cNvSpPr>
            <p:nvPr/>
          </p:nvSpPr>
          <p:spPr bwMode="auto">
            <a:xfrm>
              <a:off x="1518" y="1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345" name="Line 212"/>
            <p:cNvSpPr>
              <a:spLocks noChangeShapeType="1"/>
            </p:cNvSpPr>
            <p:nvPr/>
          </p:nvSpPr>
          <p:spPr bwMode="auto">
            <a:xfrm>
              <a:off x="1518" y="189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8" name="Group 268"/>
          <p:cNvGrpSpPr>
            <a:grpSpLocks/>
          </p:cNvGrpSpPr>
          <p:nvPr/>
        </p:nvGrpSpPr>
        <p:grpSpPr bwMode="auto">
          <a:xfrm>
            <a:off x="4240213" y="2697163"/>
            <a:ext cx="449262" cy="314325"/>
            <a:chOff x="2671" y="1699"/>
            <a:chExt cx="283" cy="198"/>
          </a:xfrm>
        </p:grpSpPr>
        <p:sp>
          <p:nvSpPr>
            <p:cNvPr id="95341" name="Line 214"/>
            <p:cNvSpPr>
              <a:spLocks noChangeShapeType="1"/>
            </p:cNvSpPr>
            <p:nvPr/>
          </p:nvSpPr>
          <p:spPr bwMode="auto">
            <a:xfrm>
              <a:off x="2767" y="1891"/>
              <a:ext cx="18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342" name="Line 215"/>
            <p:cNvSpPr>
              <a:spLocks noChangeShapeType="1"/>
            </p:cNvSpPr>
            <p:nvPr/>
          </p:nvSpPr>
          <p:spPr bwMode="auto">
            <a:xfrm>
              <a:off x="2671" y="1699"/>
              <a:ext cx="96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343" name="Line 216"/>
            <p:cNvSpPr>
              <a:spLocks noChangeShapeType="1"/>
            </p:cNvSpPr>
            <p:nvPr/>
          </p:nvSpPr>
          <p:spPr bwMode="auto">
            <a:xfrm>
              <a:off x="2678" y="1705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" name="Group 271"/>
          <p:cNvGrpSpPr>
            <a:grpSpLocks/>
          </p:cNvGrpSpPr>
          <p:nvPr/>
        </p:nvGrpSpPr>
        <p:grpSpPr bwMode="auto">
          <a:xfrm>
            <a:off x="4702175" y="2668588"/>
            <a:ext cx="2730500" cy="328612"/>
            <a:chOff x="2962" y="1681"/>
            <a:chExt cx="1720" cy="207"/>
          </a:xfrm>
        </p:grpSpPr>
        <p:grpSp>
          <p:nvGrpSpPr>
            <p:cNvPr id="95321" name="Group 217"/>
            <p:cNvGrpSpPr>
              <a:grpSpLocks/>
            </p:cNvGrpSpPr>
            <p:nvPr/>
          </p:nvGrpSpPr>
          <p:grpSpPr bwMode="auto">
            <a:xfrm>
              <a:off x="2962" y="1692"/>
              <a:ext cx="288" cy="192"/>
              <a:chOff x="1230" y="1706"/>
              <a:chExt cx="288" cy="192"/>
            </a:xfrm>
          </p:grpSpPr>
          <p:sp>
            <p:nvSpPr>
              <p:cNvPr id="95339" name="Line 218"/>
              <p:cNvSpPr>
                <a:spLocks noChangeShapeType="1"/>
              </p:cNvSpPr>
              <p:nvPr/>
            </p:nvSpPr>
            <p:spPr bwMode="auto">
              <a:xfrm flipV="1">
                <a:off x="1230" y="170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340" name="Line 219"/>
              <p:cNvSpPr>
                <a:spLocks noChangeShapeType="1"/>
              </p:cNvSpPr>
              <p:nvPr/>
            </p:nvSpPr>
            <p:spPr bwMode="auto">
              <a:xfrm>
                <a:off x="1230" y="170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5322" name="Group 220"/>
            <p:cNvGrpSpPr>
              <a:grpSpLocks/>
            </p:cNvGrpSpPr>
            <p:nvPr/>
          </p:nvGrpSpPr>
          <p:grpSpPr bwMode="auto">
            <a:xfrm>
              <a:off x="3250" y="1692"/>
              <a:ext cx="288" cy="192"/>
              <a:chOff x="1518" y="1706"/>
              <a:chExt cx="288" cy="192"/>
            </a:xfrm>
          </p:grpSpPr>
          <p:sp>
            <p:nvSpPr>
              <p:cNvPr id="95337" name="Line 221"/>
              <p:cNvSpPr>
                <a:spLocks noChangeShapeType="1"/>
              </p:cNvSpPr>
              <p:nvPr/>
            </p:nvSpPr>
            <p:spPr bwMode="auto">
              <a:xfrm>
                <a:off x="1518" y="170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338" name="Line 222"/>
              <p:cNvSpPr>
                <a:spLocks noChangeShapeType="1"/>
              </p:cNvSpPr>
              <p:nvPr/>
            </p:nvSpPr>
            <p:spPr bwMode="auto">
              <a:xfrm>
                <a:off x="1518" y="189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5323" name="Group 223"/>
            <p:cNvGrpSpPr>
              <a:grpSpLocks/>
            </p:cNvGrpSpPr>
            <p:nvPr/>
          </p:nvGrpSpPr>
          <p:grpSpPr bwMode="auto">
            <a:xfrm>
              <a:off x="3535" y="1690"/>
              <a:ext cx="283" cy="192"/>
              <a:chOff x="2670" y="2186"/>
              <a:chExt cx="283" cy="192"/>
            </a:xfrm>
          </p:grpSpPr>
          <p:sp>
            <p:nvSpPr>
              <p:cNvPr id="95335" name="Line 224"/>
              <p:cNvSpPr>
                <a:spLocks noChangeShapeType="1"/>
              </p:cNvSpPr>
              <p:nvPr/>
            </p:nvSpPr>
            <p:spPr bwMode="auto">
              <a:xfrm>
                <a:off x="2766" y="2378"/>
                <a:ext cx="187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336" name="Line 225"/>
              <p:cNvSpPr>
                <a:spLocks noChangeShapeType="1"/>
              </p:cNvSpPr>
              <p:nvPr/>
            </p:nvSpPr>
            <p:spPr bwMode="auto">
              <a:xfrm>
                <a:off x="2670" y="2186"/>
                <a:ext cx="96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5324" name="Line 226"/>
            <p:cNvSpPr>
              <a:spLocks noChangeShapeType="1"/>
            </p:cNvSpPr>
            <p:nvPr/>
          </p:nvSpPr>
          <p:spPr bwMode="auto">
            <a:xfrm>
              <a:off x="3542" y="169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95325" name="Group 227"/>
            <p:cNvGrpSpPr>
              <a:grpSpLocks/>
            </p:cNvGrpSpPr>
            <p:nvPr/>
          </p:nvGrpSpPr>
          <p:grpSpPr bwMode="auto">
            <a:xfrm>
              <a:off x="3826" y="1683"/>
              <a:ext cx="288" cy="192"/>
              <a:chOff x="1230" y="1706"/>
              <a:chExt cx="288" cy="192"/>
            </a:xfrm>
          </p:grpSpPr>
          <p:sp>
            <p:nvSpPr>
              <p:cNvPr id="95333" name="Line 228"/>
              <p:cNvSpPr>
                <a:spLocks noChangeShapeType="1"/>
              </p:cNvSpPr>
              <p:nvPr/>
            </p:nvSpPr>
            <p:spPr bwMode="auto">
              <a:xfrm flipV="1">
                <a:off x="1230" y="170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334" name="Line 229"/>
              <p:cNvSpPr>
                <a:spLocks noChangeShapeType="1"/>
              </p:cNvSpPr>
              <p:nvPr/>
            </p:nvSpPr>
            <p:spPr bwMode="auto">
              <a:xfrm>
                <a:off x="1230" y="170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5326" name="Group 230"/>
            <p:cNvGrpSpPr>
              <a:grpSpLocks/>
            </p:cNvGrpSpPr>
            <p:nvPr/>
          </p:nvGrpSpPr>
          <p:grpSpPr bwMode="auto">
            <a:xfrm>
              <a:off x="4114" y="1683"/>
              <a:ext cx="288" cy="192"/>
              <a:chOff x="1518" y="1706"/>
              <a:chExt cx="288" cy="192"/>
            </a:xfrm>
          </p:grpSpPr>
          <p:sp>
            <p:nvSpPr>
              <p:cNvPr id="95331" name="Line 231"/>
              <p:cNvSpPr>
                <a:spLocks noChangeShapeType="1"/>
              </p:cNvSpPr>
              <p:nvPr/>
            </p:nvSpPr>
            <p:spPr bwMode="auto">
              <a:xfrm>
                <a:off x="1518" y="170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332" name="Line 232"/>
              <p:cNvSpPr>
                <a:spLocks noChangeShapeType="1"/>
              </p:cNvSpPr>
              <p:nvPr/>
            </p:nvSpPr>
            <p:spPr bwMode="auto">
              <a:xfrm>
                <a:off x="1518" y="189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5327" name="Group 233"/>
            <p:cNvGrpSpPr>
              <a:grpSpLocks/>
            </p:cNvGrpSpPr>
            <p:nvPr/>
          </p:nvGrpSpPr>
          <p:grpSpPr bwMode="auto">
            <a:xfrm>
              <a:off x="4399" y="1681"/>
              <a:ext cx="283" cy="192"/>
              <a:chOff x="2670" y="2186"/>
              <a:chExt cx="283" cy="192"/>
            </a:xfrm>
          </p:grpSpPr>
          <p:sp>
            <p:nvSpPr>
              <p:cNvPr id="95329" name="Line 234"/>
              <p:cNvSpPr>
                <a:spLocks noChangeShapeType="1"/>
              </p:cNvSpPr>
              <p:nvPr/>
            </p:nvSpPr>
            <p:spPr bwMode="auto">
              <a:xfrm>
                <a:off x="2766" y="2378"/>
                <a:ext cx="187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330" name="Line 235"/>
              <p:cNvSpPr>
                <a:spLocks noChangeShapeType="1"/>
              </p:cNvSpPr>
              <p:nvPr/>
            </p:nvSpPr>
            <p:spPr bwMode="auto">
              <a:xfrm>
                <a:off x="2670" y="2186"/>
                <a:ext cx="96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5328" name="Line 236"/>
            <p:cNvSpPr>
              <a:spLocks noChangeShapeType="1"/>
            </p:cNvSpPr>
            <p:nvPr/>
          </p:nvSpPr>
          <p:spPr bwMode="auto">
            <a:xfrm>
              <a:off x="4406" y="1687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2986" name="Group 238"/>
          <p:cNvGrpSpPr>
            <a:grpSpLocks/>
          </p:cNvGrpSpPr>
          <p:nvPr/>
        </p:nvGrpSpPr>
        <p:grpSpPr bwMode="auto">
          <a:xfrm>
            <a:off x="3787775" y="3476625"/>
            <a:ext cx="447675" cy="290513"/>
            <a:chOff x="1518" y="2186"/>
            <a:chExt cx="273" cy="192"/>
          </a:xfrm>
        </p:grpSpPr>
        <p:sp>
          <p:nvSpPr>
            <p:cNvPr id="95319" name="Line 239"/>
            <p:cNvSpPr>
              <a:spLocks noChangeShapeType="1"/>
            </p:cNvSpPr>
            <p:nvPr/>
          </p:nvSpPr>
          <p:spPr bwMode="auto">
            <a:xfrm flipV="1">
              <a:off x="1518" y="218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320" name="Line 240"/>
            <p:cNvSpPr>
              <a:spLocks noChangeShapeType="1"/>
            </p:cNvSpPr>
            <p:nvPr/>
          </p:nvSpPr>
          <p:spPr bwMode="auto">
            <a:xfrm>
              <a:off x="1518" y="2186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82987" name="Group 241"/>
          <p:cNvGrpSpPr>
            <a:grpSpLocks/>
          </p:cNvGrpSpPr>
          <p:nvPr/>
        </p:nvGrpSpPr>
        <p:grpSpPr bwMode="auto">
          <a:xfrm>
            <a:off x="4238625" y="3462338"/>
            <a:ext cx="449263" cy="304800"/>
            <a:chOff x="2094" y="2186"/>
            <a:chExt cx="274" cy="192"/>
          </a:xfrm>
        </p:grpSpPr>
        <p:sp>
          <p:nvSpPr>
            <p:cNvPr id="95317" name="Line 242"/>
            <p:cNvSpPr>
              <a:spLocks noChangeShapeType="1"/>
            </p:cNvSpPr>
            <p:nvPr/>
          </p:nvSpPr>
          <p:spPr bwMode="auto">
            <a:xfrm>
              <a:off x="2094" y="218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318" name="Line 243"/>
            <p:cNvSpPr>
              <a:spLocks noChangeShapeType="1"/>
            </p:cNvSpPr>
            <p:nvPr/>
          </p:nvSpPr>
          <p:spPr bwMode="auto">
            <a:xfrm>
              <a:off x="2094" y="2378"/>
              <a:ext cx="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83220" name="Line 244"/>
          <p:cNvSpPr>
            <a:spLocks noChangeShapeType="1"/>
          </p:cNvSpPr>
          <p:nvPr/>
        </p:nvSpPr>
        <p:spPr bwMode="auto">
          <a:xfrm>
            <a:off x="3314700" y="3781425"/>
            <a:ext cx="4746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382988" name="Group 272"/>
          <p:cNvGrpSpPr>
            <a:grpSpLocks/>
          </p:cNvGrpSpPr>
          <p:nvPr/>
        </p:nvGrpSpPr>
        <p:grpSpPr bwMode="auto">
          <a:xfrm>
            <a:off x="4686300" y="3425825"/>
            <a:ext cx="2736850" cy="341313"/>
            <a:chOff x="2952" y="2158"/>
            <a:chExt cx="1724" cy="215"/>
          </a:xfrm>
        </p:grpSpPr>
        <p:grpSp>
          <p:nvGrpSpPr>
            <p:cNvPr id="95303" name="Group 246"/>
            <p:cNvGrpSpPr>
              <a:grpSpLocks/>
            </p:cNvGrpSpPr>
            <p:nvPr/>
          </p:nvGrpSpPr>
          <p:grpSpPr bwMode="auto">
            <a:xfrm>
              <a:off x="3250" y="2181"/>
              <a:ext cx="282" cy="183"/>
              <a:chOff x="1518" y="2186"/>
              <a:chExt cx="273" cy="192"/>
            </a:xfrm>
          </p:grpSpPr>
          <p:sp>
            <p:nvSpPr>
              <p:cNvPr id="95315" name="Line 247"/>
              <p:cNvSpPr>
                <a:spLocks noChangeShapeType="1"/>
              </p:cNvSpPr>
              <p:nvPr/>
            </p:nvSpPr>
            <p:spPr bwMode="auto">
              <a:xfrm flipV="1">
                <a:off x="1518" y="218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316" name="Line 248"/>
              <p:cNvSpPr>
                <a:spLocks noChangeShapeType="1"/>
              </p:cNvSpPr>
              <p:nvPr/>
            </p:nvSpPr>
            <p:spPr bwMode="auto">
              <a:xfrm>
                <a:off x="1518" y="2186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5304" name="Group 249"/>
            <p:cNvGrpSpPr>
              <a:grpSpLocks/>
            </p:cNvGrpSpPr>
            <p:nvPr/>
          </p:nvGrpSpPr>
          <p:grpSpPr bwMode="auto">
            <a:xfrm>
              <a:off x="3534" y="2172"/>
              <a:ext cx="283" cy="192"/>
              <a:chOff x="2094" y="2186"/>
              <a:chExt cx="274" cy="192"/>
            </a:xfrm>
          </p:grpSpPr>
          <p:sp>
            <p:nvSpPr>
              <p:cNvPr id="95313" name="Line 250"/>
              <p:cNvSpPr>
                <a:spLocks noChangeShapeType="1"/>
              </p:cNvSpPr>
              <p:nvPr/>
            </p:nvSpPr>
            <p:spPr bwMode="auto">
              <a:xfrm>
                <a:off x="2094" y="218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314" name="Line 251"/>
              <p:cNvSpPr>
                <a:spLocks noChangeShapeType="1"/>
              </p:cNvSpPr>
              <p:nvPr/>
            </p:nvSpPr>
            <p:spPr bwMode="auto">
              <a:xfrm>
                <a:off x="2094" y="2378"/>
                <a:ext cx="2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5305" name="Line 252"/>
            <p:cNvSpPr>
              <a:spLocks noChangeShapeType="1"/>
            </p:cNvSpPr>
            <p:nvPr/>
          </p:nvSpPr>
          <p:spPr bwMode="auto">
            <a:xfrm>
              <a:off x="2952" y="2373"/>
              <a:ext cx="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95306" name="Group 253"/>
            <p:cNvGrpSpPr>
              <a:grpSpLocks/>
            </p:cNvGrpSpPr>
            <p:nvPr/>
          </p:nvGrpSpPr>
          <p:grpSpPr bwMode="auto">
            <a:xfrm>
              <a:off x="4109" y="2167"/>
              <a:ext cx="282" cy="183"/>
              <a:chOff x="1518" y="2186"/>
              <a:chExt cx="273" cy="192"/>
            </a:xfrm>
          </p:grpSpPr>
          <p:sp>
            <p:nvSpPr>
              <p:cNvPr id="95311" name="Line 254"/>
              <p:cNvSpPr>
                <a:spLocks noChangeShapeType="1"/>
              </p:cNvSpPr>
              <p:nvPr/>
            </p:nvSpPr>
            <p:spPr bwMode="auto">
              <a:xfrm flipV="1">
                <a:off x="1518" y="218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312" name="Line 255"/>
              <p:cNvSpPr>
                <a:spLocks noChangeShapeType="1"/>
              </p:cNvSpPr>
              <p:nvPr/>
            </p:nvSpPr>
            <p:spPr bwMode="auto">
              <a:xfrm>
                <a:off x="1518" y="2186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5307" name="Group 256"/>
            <p:cNvGrpSpPr>
              <a:grpSpLocks/>
            </p:cNvGrpSpPr>
            <p:nvPr/>
          </p:nvGrpSpPr>
          <p:grpSpPr bwMode="auto">
            <a:xfrm>
              <a:off x="4393" y="2158"/>
              <a:ext cx="283" cy="192"/>
              <a:chOff x="2094" y="2186"/>
              <a:chExt cx="274" cy="192"/>
            </a:xfrm>
          </p:grpSpPr>
          <p:sp>
            <p:nvSpPr>
              <p:cNvPr id="95309" name="Line 257"/>
              <p:cNvSpPr>
                <a:spLocks noChangeShapeType="1"/>
              </p:cNvSpPr>
              <p:nvPr/>
            </p:nvSpPr>
            <p:spPr bwMode="auto">
              <a:xfrm>
                <a:off x="2094" y="218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310" name="Line 258"/>
              <p:cNvSpPr>
                <a:spLocks noChangeShapeType="1"/>
              </p:cNvSpPr>
              <p:nvPr/>
            </p:nvSpPr>
            <p:spPr bwMode="auto">
              <a:xfrm>
                <a:off x="2094" y="2378"/>
                <a:ext cx="2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5308" name="Line 259"/>
            <p:cNvSpPr>
              <a:spLocks noChangeShapeType="1"/>
            </p:cNvSpPr>
            <p:nvPr/>
          </p:nvSpPr>
          <p:spPr bwMode="auto">
            <a:xfrm>
              <a:off x="3811" y="2359"/>
              <a:ext cx="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3243" name="Line 267"/>
          <p:cNvSpPr>
            <a:spLocks noChangeShapeType="1"/>
          </p:cNvSpPr>
          <p:nvPr/>
        </p:nvSpPr>
        <p:spPr bwMode="auto">
          <a:xfrm>
            <a:off x="3771900" y="4164013"/>
            <a:ext cx="466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82993" name="Group 273"/>
          <p:cNvGrpSpPr>
            <a:grpSpLocks/>
          </p:cNvGrpSpPr>
          <p:nvPr/>
        </p:nvGrpSpPr>
        <p:grpSpPr bwMode="auto">
          <a:xfrm>
            <a:off x="4706938" y="4133850"/>
            <a:ext cx="2679700" cy="330200"/>
            <a:chOff x="2965" y="2604"/>
            <a:chExt cx="1688" cy="208"/>
          </a:xfrm>
        </p:grpSpPr>
        <p:grpSp>
          <p:nvGrpSpPr>
            <p:cNvPr id="95296" name="Group 260"/>
            <p:cNvGrpSpPr>
              <a:grpSpLocks/>
            </p:cNvGrpSpPr>
            <p:nvPr/>
          </p:nvGrpSpPr>
          <p:grpSpPr bwMode="auto">
            <a:xfrm>
              <a:off x="3535" y="2610"/>
              <a:ext cx="292" cy="192"/>
              <a:chOff x="2094" y="2618"/>
              <a:chExt cx="274" cy="192"/>
            </a:xfrm>
          </p:grpSpPr>
          <p:sp>
            <p:nvSpPr>
              <p:cNvPr id="95301" name="Line 261"/>
              <p:cNvSpPr>
                <a:spLocks noChangeShapeType="1"/>
              </p:cNvSpPr>
              <p:nvPr/>
            </p:nvSpPr>
            <p:spPr bwMode="auto">
              <a:xfrm flipV="1">
                <a:off x="2094" y="261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302" name="Line 262"/>
              <p:cNvSpPr>
                <a:spLocks noChangeShapeType="1"/>
              </p:cNvSpPr>
              <p:nvPr/>
            </p:nvSpPr>
            <p:spPr bwMode="auto">
              <a:xfrm>
                <a:off x="2094" y="2618"/>
                <a:ext cx="27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5297" name="Line 263"/>
            <p:cNvSpPr>
              <a:spLocks noChangeShapeType="1"/>
            </p:cNvSpPr>
            <p:nvPr/>
          </p:nvSpPr>
          <p:spPr bwMode="auto">
            <a:xfrm>
              <a:off x="3825" y="2610"/>
              <a:ext cx="57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298" name="Line 264"/>
            <p:cNvSpPr>
              <a:spLocks noChangeShapeType="1"/>
            </p:cNvSpPr>
            <p:nvPr/>
          </p:nvSpPr>
          <p:spPr bwMode="auto">
            <a:xfrm>
              <a:off x="4402" y="2604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299" name="Line 265"/>
            <p:cNvSpPr>
              <a:spLocks noChangeShapeType="1"/>
            </p:cNvSpPr>
            <p:nvPr/>
          </p:nvSpPr>
          <p:spPr bwMode="auto">
            <a:xfrm>
              <a:off x="4396" y="2788"/>
              <a:ext cx="2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300" name="Line 269"/>
            <p:cNvSpPr>
              <a:spLocks noChangeShapeType="1"/>
            </p:cNvSpPr>
            <p:nvPr/>
          </p:nvSpPr>
          <p:spPr bwMode="auto">
            <a:xfrm>
              <a:off x="2965" y="2812"/>
              <a:ext cx="56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83251" name="Text Box 275"/>
          <p:cNvSpPr txBox="1">
            <a:spLocks noChangeArrowheads="1"/>
          </p:cNvSpPr>
          <p:nvPr/>
        </p:nvSpPr>
        <p:spPr bwMode="auto">
          <a:xfrm>
            <a:off x="1117600" y="5659438"/>
            <a:ext cx="4760913" cy="41592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solidFill>
                  <a:srgbClr val="980000"/>
                </a:solidFill>
              </a:rPr>
              <a:t>But the count is not in Binary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8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8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8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2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8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38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38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/>
      <p:bldP spid="382981" grpId="0"/>
      <p:bldP spid="382982" grpId="0"/>
      <p:bldP spid="382983" grpId="0"/>
      <p:bldP spid="382984" grpId="0" build="allAtOnce"/>
      <p:bldP spid="382985" grpId="0"/>
      <p:bldP spid="383088" grpId="0"/>
      <p:bldP spid="383089" grpId="0"/>
      <p:bldP spid="383090" grpId="0"/>
      <p:bldP spid="383091" grpId="0"/>
      <p:bldP spid="383092" grpId="0"/>
      <p:bldP spid="383093" grpId="0" animBg="1"/>
      <p:bldP spid="383094" grpId="0" animBg="1"/>
      <p:bldP spid="383095" grpId="0" animBg="1"/>
      <p:bldP spid="383099" grpId="0" animBg="1"/>
      <p:bldP spid="383106" grpId="0"/>
      <p:bldP spid="383173" grpId="0" animBg="1"/>
      <p:bldP spid="383220" grpId="0" animBg="1"/>
      <p:bldP spid="383243" grpId="0" animBg="1"/>
      <p:bldP spid="3832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734121-6262-4655-A500-BAC7F939930F}" type="slidenum">
              <a:rPr lang="en-GB" smtClean="0"/>
              <a:pPr/>
              <a:t>9</a:t>
            </a:fld>
            <a:endParaRPr lang="en-GB" sz="14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33963" y="2293938"/>
            <a:ext cx="762000" cy="228600"/>
            <a:chOff x="5184" y="2016"/>
            <a:chExt cx="480" cy="144"/>
          </a:xfrm>
        </p:grpSpPr>
        <p:grpSp>
          <p:nvGrpSpPr>
            <p:cNvPr id="5223" name="Group 4"/>
            <p:cNvGrpSpPr>
              <a:grpSpLocks/>
            </p:cNvGrpSpPr>
            <p:nvPr/>
          </p:nvGrpSpPr>
          <p:grpSpPr bwMode="auto">
            <a:xfrm>
              <a:off x="5184" y="2016"/>
              <a:ext cx="384" cy="144"/>
              <a:chOff x="816" y="3312"/>
              <a:chExt cx="1152" cy="384"/>
            </a:xfrm>
          </p:grpSpPr>
          <p:sp>
            <p:nvSpPr>
              <p:cNvPr id="5226" name="Line 5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7" name="Line 6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8" name="Line 7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9" name="Line 8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30" name="Line 9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31" name="Line 10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32" name="Line 11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224" name="Line 12"/>
            <p:cNvSpPr>
              <a:spLocks noChangeShapeType="1"/>
            </p:cNvSpPr>
            <p:nvPr/>
          </p:nvSpPr>
          <p:spPr bwMode="auto">
            <a:xfrm>
              <a:off x="5568" y="201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5" name="Line 13"/>
            <p:cNvSpPr>
              <a:spLocks noChangeShapeType="1"/>
            </p:cNvSpPr>
            <p:nvPr/>
          </p:nvSpPr>
          <p:spPr bwMode="auto">
            <a:xfrm>
              <a:off x="5568" y="21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08238" name="Text Box 14"/>
          <p:cNvSpPr txBox="1">
            <a:spLocks noChangeArrowheads="1"/>
          </p:cNvSpPr>
          <p:nvPr/>
        </p:nvSpPr>
        <p:spPr bwMode="auto">
          <a:xfrm>
            <a:off x="5368925" y="2695575"/>
            <a:ext cx="348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980000"/>
                </a:solidFill>
              </a:rPr>
              <a:t>All J, K, preset, clear  = 1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147763" y="1760538"/>
            <a:ext cx="1676400" cy="1447800"/>
            <a:chOff x="2736" y="1680"/>
            <a:chExt cx="1056" cy="912"/>
          </a:xfrm>
        </p:grpSpPr>
        <p:grpSp>
          <p:nvGrpSpPr>
            <p:cNvPr id="5211" name="Group 41"/>
            <p:cNvGrpSpPr>
              <a:grpSpLocks/>
            </p:cNvGrpSpPr>
            <p:nvPr/>
          </p:nvGrpSpPr>
          <p:grpSpPr bwMode="auto">
            <a:xfrm>
              <a:off x="3072" y="1680"/>
              <a:ext cx="720" cy="912"/>
              <a:chOff x="3072" y="1680"/>
              <a:chExt cx="720" cy="912"/>
            </a:xfrm>
          </p:grpSpPr>
          <p:sp>
            <p:nvSpPr>
              <p:cNvPr id="5220" name="Rectangle 42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1" name="Oval 43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2" name="AutoShape 44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12" name="Text Box 45"/>
            <p:cNvSpPr txBox="1">
              <a:spLocks noChangeArrowheads="1"/>
            </p:cNvSpPr>
            <p:nvPr/>
          </p:nvSpPr>
          <p:spPr bwMode="auto">
            <a:xfrm>
              <a:off x="3504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5213" name="Text Box 46"/>
            <p:cNvSpPr txBox="1">
              <a:spLocks noChangeArrowheads="1"/>
            </p:cNvSpPr>
            <p:nvPr/>
          </p:nvSpPr>
          <p:spPr bwMode="auto">
            <a:xfrm>
              <a:off x="3504" y="225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5214" name="Text Box 47"/>
            <p:cNvSpPr txBox="1">
              <a:spLocks noChangeArrowheads="1"/>
            </p:cNvSpPr>
            <p:nvPr/>
          </p:nvSpPr>
          <p:spPr bwMode="auto">
            <a:xfrm>
              <a:off x="3072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grpSp>
          <p:nvGrpSpPr>
            <p:cNvPr id="5215" name="Group 48"/>
            <p:cNvGrpSpPr>
              <a:grpSpLocks/>
            </p:cNvGrpSpPr>
            <p:nvPr/>
          </p:nvGrpSpPr>
          <p:grpSpPr bwMode="auto">
            <a:xfrm>
              <a:off x="2736" y="1824"/>
              <a:ext cx="336" cy="288"/>
              <a:chOff x="2736" y="1824"/>
              <a:chExt cx="336" cy="288"/>
            </a:xfrm>
          </p:grpSpPr>
          <p:sp>
            <p:nvSpPr>
              <p:cNvPr id="5217" name="Line 49"/>
              <p:cNvSpPr>
                <a:spLocks noChangeShapeType="1"/>
              </p:cNvSpPr>
              <p:nvPr/>
            </p:nvSpPr>
            <p:spPr bwMode="auto">
              <a:xfrm flipH="1">
                <a:off x="2880" y="18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18" name="Line 50"/>
              <p:cNvSpPr>
                <a:spLocks noChangeShapeType="1"/>
              </p:cNvSpPr>
              <p:nvPr/>
            </p:nvSpPr>
            <p:spPr bwMode="auto">
              <a:xfrm>
                <a:off x="2880" y="18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19" name="Line 51"/>
              <p:cNvSpPr>
                <a:spLocks noChangeShapeType="1"/>
              </p:cNvSpPr>
              <p:nvPr/>
            </p:nvSpPr>
            <p:spPr bwMode="auto">
              <a:xfrm flipH="1">
                <a:off x="2736" y="21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216" name="Text Box 52"/>
            <p:cNvSpPr txBox="1">
              <a:spLocks noChangeArrowheads="1"/>
            </p:cNvSpPr>
            <p:nvPr/>
          </p:nvSpPr>
          <p:spPr bwMode="auto">
            <a:xfrm>
              <a:off x="3216" y="201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5123" name="Object 53"/>
            <p:cNvGraphicFramePr>
              <a:graphicFrameLocks noChangeAspect="1"/>
            </p:cNvGraphicFramePr>
            <p:nvPr/>
          </p:nvGraphicFramePr>
          <p:xfrm>
            <a:off x="3128" y="2267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Equation" r:id="rId4" imgW="152280" imgH="203040" progId="Equation.3">
                    <p:embed/>
                  </p:oleObj>
                </mc:Choice>
                <mc:Fallback>
                  <p:oleObj name="Equation" r:id="rId4" imgW="152280" imgH="2030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2267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2824163" y="1760538"/>
            <a:ext cx="2133600" cy="1447800"/>
            <a:chOff x="3792" y="1680"/>
            <a:chExt cx="1344" cy="912"/>
          </a:xfrm>
        </p:grpSpPr>
        <p:sp>
          <p:nvSpPr>
            <p:cNvPr id="5198" name="Rectangle 55"/>
            <p:cNvSpPr>
              <a:spLocks noChangeArrowheads="1"/>
            </p:cNvSpPr>
            <p:nvPr/>
          </p:nvSpPr>
          <p:spPr bwMode="auto">
            <a:xfrm>
              <a:off x="4128" y="1680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Oval 56"/>
            <p:cNvSpPr>
              <a:spLocks noChangeArrowheads="1"/>
            </p:cNvSpPr>
            <p:nvPr/>
          </p:nvSpPr>
          <p:spPr bwMode="auto">
            <a:xfrm>
              <a:off x="4752" y="20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AutoShape 57"/>
            <p:cNvSpPr>
              <a:spLocks noChangeArrowheads="1"/>
            </p:cNvSpPr>
            <p:nvPr/>
          </p:nvSpPr>
          <p:spPr bwMode="auto">
            <a:xfrm rot="-5514269">
              <a:off x="4656" y="206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Text Box 58"/>
            <p:cNvSpPr txBox="1">
              <a:spLocks noChangeArrowheads="1"/>
            </p:cNvSpPr>
            <p:nvPr/>
          </p:nvSpPr>
          <p:spPr bwMode="auto">
            <a:xfrm>
              <a:off x="4560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5202" name="Text Box 59"/>
            <p:cNvSpPr txBox="1">
              <a:spLocks noChangeArrowheads="1"/>
            </p:cNvSpPr>
            <p:nvPr/>
          </p:nvSpPr>
          <p:spPr bwMode="auto">
            <a:xfrm>
              <a:off x="4560" y="225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5203" name="Text Box 60"/>
            <p:cNvSpPr txBox="1">
              <a:spLocks noChangeArrowheads="1"/>
            </p:cNvSpPr>
            <p:nvPr/>
          </p:nvSpPr>
          <p:spPr bwMode="auto">
            <a:xfrm>
              <a:off x="4128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5204" name="Line 61"/>
            <p:cNvSpPr>
              <a:spLocks noChangeShapeType="1"/>
            </p:cNvSpPr>
            <p:nvPr/>
          </p:nvSpPr>
          <p:spPr bwMode="auto">
            <a:xfrm flipH="1">
              <a:off x="393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05" name="Line 62"/>
            <p:cNvSpPr>
              <a:spLocks noChangeShapeType="1"/>
            </p:cNvSpPr>
            <p:nvPr/>
          </p:nvSpPr>
          <p:spPr bwMode="auto">
            <a:xfrm>
              <a:off x="3936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06" name="Line 63"/>
            <p:cNvSpPr>
              <a:spLocks noChangeShapeType="1"/>
            </p:cNvSpPr>
            <p:nvPr/>
          </p:nvSpPr>
          <p:spPr bwMode="auto">
            <a:xfrm flipH="1">
              <a:off x="3792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07" name="Line 64"/>
            <p:cNvSpPr>
              <a:spLocks noChangeShapeType="1"/>
            </p:cNvSpPr>
            <p:nvPr/>
          </p:nvSpPr>
          <p:spPr bwMode="auto">
            <a:xfrm>
              <a:off x="4752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08" name="Line 65"/>
            <p:cNvSpPr>
              <a:spLocks noChangeShapeType="1"/>
            </p:cNvSpPr>
            <p:nvPr/>
          </p:nvSpPr>
          <p:spPr bwMode="auto">
            <a:xfrm>
              <a:off x="4752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09" name="Line 66"/>
            <p:cNvSpPr>
              <a:spLocks noChangeShapeType="1"/>
            </p:cNvSpPr>
            <p:nvPr/>
          </p:nvSpPr>
          <p:spPr bwMode="auto">
            <a:xfrm>
              <a:off x="4848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10" name="Text Box 67"/>
            <p:cNvSpPr txBox="1">
              <a:spLocks noChangeArrowheads="1"/>
            </p:cNvSpPr>
            <p:nvPr/>
          </p:nvSpPr>
          <p:spPr bwMode="auto">
            <a:xfrm>
              <a:off x="4272" y="201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aphicFrame>
          <p:nvGraphicFramePr>
            <p:cNvPr id="5122" name="Object 68"/>
            <p:cNvGraphicFramePr>
              <a:graphicFrameLocks noChangeAspect="1"/>
            </p:cNvGraphicFramePr>
            <p:nvPr/>
          </p:nvGraphicFramePr>
          <p:xfrm>
            <a:off x="4182" y="2267"/>
            <a:ext cx="15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Equation" r:id="rId6" imgW="164880" imgH="203040" progId="Equation.3">
                    <p:embed/>
                  </p:oleObj>
                </mc:Choice>
                <mc:Fallback>
                  <p:oleObj name="Equation" r:id="rId6" imgW="164880" imgH="20304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2" y="2267"/>
                          <a:ext cx="15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00"/>
          <p:cNvGrpSpPr>
            <a:grpSpLocks/>
          </p:cNvGrpSpPr>
          <p:nvPr/>
        </p:nvGrpSpPr>
        <p:grpSpPr bwMode="auto">
          <a:xfrm>
            <a:off x="328613" y="3463925"/>
            <a:ext cx="5184775" cy="774700"/>
            <a:chOff x="135" y="1876"/>
            <a:chExt cx="3266" cy="488"/>
          </a:xfrm>
        </p:grpSpPr>
        <p:sp>
          <p:nvSpPr>
            <p:cNvPr id="5159" name="Text Box 73"/>
            <p:cNvSpPr txBox="1">
              <a:spLocks noChangeArrowheads="1"/>
            </p:cNvSpPr>
            <p:nvPr/>
          </p:nvSpPr>
          <p:spPr bwMode="auto">
            <a:xfrm>
              <a:off x="135" y="2152"/>
              <a:ext cx="4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5E51C1"/>
                  </a:solidFill>
                </a:rPr>
                <a:t>CLK</a:t>
              </a:r>
              <a:endParaRPr lang="en-US" sz="2000"/>
            </a:p>
          </p:txBody>
        </p:sp>
        <p:sp>
          <p:nvSpPr>
            <p:cNvPr id="308298" name="Text Box 74"/>
            <p:cNvSpPr txBox="1">
              <a:spLocks noChangeArrowheads="1"/>
            </p:cNvSpPr>
            <p:nvPr/>
          </p:nvSpPr>
          <p:spPr bwMode="auto">
            <a:xfrm>
              <a:off x="711" y="1876"/>
              <a:ext cx="26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12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1           2          3         4          5          6           7         8          9</a:t>
              </a:r>
              <a:endParaRPr lang="en-US" sz="1200"/>
            </a:p>
          </p:txBody>
        </p:sp>
        <p:sp>
          <p:nvSpPr>
            <p:cNvPr id="5161" name="Line 75"/>
            <p:cNvSpPr>
              <a:spLocks noChangeShapeType="1"/>
            </p:cNvSpPr>
            <p:nvPr/>
          </p:nvSpPr>
          <p:spPr bwMode="auto">
            <a:xfrm>
              <a:off x="519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62" name="Line 76"/>
            <p:cNvSpPr>
              <a:spLocks noChangeShapeType="1"/>
            </p:cNvSpPr>
            <p:nvPr/>
          </p:nvSpPr>
          <p:spPr bwMode="auto">
            <a:xfrm flipV="1">
              <a:off x="663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63" name="Line 77"/>
            <p:cNvSpPr>
              <a:spLocks noChangeShapeType="1"/>
            </p:cNvSpPr>
            <p:nvPr/>
          </p:nvSpPr>
          <p:spPr bwMode="auto">
            <a:xfrm>
              <a:off x="663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64" name="Line 78"/>
            <p:cNvSpPr>
              <a:spLocks noChangeShapeType="1"/>
            </p:cNvSpPr>
            <p:nvPr/>
          </p:nvSpPr>
          <p:spPr bwMode="auto">
            <a:xfrm>
              <a:off x="807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65" name="Line 79"/>
            <p:cNvSpPr>
              <a:spLocks noChangeShapeType="1"/>
            </p:cNvSpPr>
            <p:nvPr/>
          </p:nvSpPr>
          <p:spPr bwMode="auto">
            <a:xfrm>
              <a:off x="807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66" name="Line 80"/>
            <p:cNvSpPr>
              <a:spLocks noChangeShapeType="1"/>
            </p:cNvSpPr>
            <p:nvPr/>
          </p:nvSpPr>
          <p:spPr bwMode="auto">
            <a:xfrm flipV="1">
              <a:off x="951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67" name="Line 81"/>
            <p:cNvSpPr>
              <a:spLocks noChangeShapeType="1"/>
            </p:cNvSpPr>
            <p:nvPr/>
          </p:nvSpPr>
          <p:spPr bwMode="auto">
            <a:xfrm>
              <a:off x="951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68" name="Line 82"/>
            <p:cNvSpPr>
              <a:spLocks noChangeShapeType="1"/>
            </p:cNvSpPr>
            <p:nvPr/>
          </p:nvSpPr>
          <p:spPr bwMode="auto">
            <a:xfrm>
              <a:off x="1095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69" name="Line 83"/>
            <p:cNvSpPr>
              <a:spLocks noChangeShapeType="1"/>
            </p:cNvSpPr>
            <p:nvPr/>
          </p:nvSpPr>
          <p:spPr bwMode="auto">
            <a:xfrm>
              <a:off x="1095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70" name="Line 84"/>
            <p:cNvSpPr>
              <a:spLocks noChangeShapeType="1"/>
            </p:cNvSpPr>
            <p:nvPr/>
          </p:nvSpPr>
          <p:spPr bwMode="auto">
            <a:xfrm flipV="1">
              <a:off x="1239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71" name="Line 85"/>
            <p:cNvSpPr>
              <a:spLocks noChangeShapeType="1"/>
            </p:cNvSpPr>
            <p:nvPr/>
          </p:nvSpPr>
          <p:spPr bwMode="auto">
            <a:xfrm>
              <a:off x="1239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72" name="Line 86"/>
            <p:cNvSpPr>
              <a:spLocks noChangeShapeType="1"/>
            </p:cNvSpPr>
            <p:nvPr/>
          </p:nvSpPr>
          <p:spPr bwMode="auto">
            <a:xfrm>
              <a:off x="1383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73" name="Line 87"/>
            <p:cNvSpPr>
              <a:spLocks noChangeShapeType="1"/>
            </p:cNvSpPr>
            <p:nvPr/>
          </p:nvSpPr>
          <p:spPr bwMode="auto">
            <a:xfrm>
              <a:off x="1383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74" name="Line 88"/>
            <p:cNvSpPr>
              <a:spLocks noChangeShapeType="1"/>
            </p:cNvSpPr>
            <p:nvPr/>
          </p:nvSpPr>
          <p:spPr bwMode="auto">
            <a:xfrm flipV="1">
              <a:off x="1527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75" name="Line 89"/>
            <p:cNvSpPr>
              <a:spLocks noChangeShapeType="1"/>
            </p:cNvSpPr>
            <p:nvPr/>
          </p:nvSpPr>
          <p:spPr bwMode="auto">
            <a:xfrm>
              <a:off x="1527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76" name="Line 90"/>
            <p:cNvSpPr>
              <a:spLocks noChangeShapeType="1"/>
            </p:cNvSpPr>
            <p:nvPr/>
          </p:nvSpPr>
          <p:spPr bwMode="auto">
            <a:xfrm>
              <a:off x="1671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77" name="Line 91"/>
            <p:cNvSpPr>
              <a:spLocks noChangeShapeType="1"/>
            </p:cNvSpPr>
            <p:nvPr/>
          </p:nvSpPr>
          <p:spPr bwMode="auto">
            <a:xfrm>
              <a:off x="1671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78" name="Line 92"/>
            <p:cNvSpPr>
              <a:spLocks noChangeShapeType="1"/>
            </p:cNvSpPr>
            <p:nvPr/>
          </p:nvSpPr>
          <p:spPr bwMode="auto">
            <a:xfrm flipV="1">
              <a:off x="1815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79" name="Line 93"/>
            <p:cNvSpPr>
              <a:spLocks noChangeShapeType="1"/>
            </p:cNvSpPr>
            <p:nvPr/>
          </p:nvSpPr>
          <p:spPr bwMode="auto">
            <a:xfrm>
              <a:off x="1815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80" name="Line 94"/>
            <p:cNvSpPr>
              <a:spLocks noChangeShapeType="1"/>
            </p:cNvSpPr>
            <p:nvPr/>
          </p:nvSpPr>
          <p:spPr bwMode="auto">
            <a:xfrm>
              <a:off x="1959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81" name="Line 95"/>
            <p:cNvSpPr>
              <a:spLocks noChangeShapeType="1"/>
            </p:cNvSpPr>
            <p:nvPr/>
          </p:nvSpPr>
          <p:spPr bwMode="auto">
            <a:xfrm>
              <a:off x="1959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82" name="Line 96"/>
            <p:cNvSpPr>
              <a:spLocks noChangeShapeType="1"/>
            </p:cNvSpPr>
            <p:nvPr/>
          </p:nvSpPr>
          <p:spPr bwMode="auto">
            <a:xfrm flipV="1">
              <a:off x="2103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83" name="Line 97"/>
            <p:cNvSpPr>
              <a:spLocks noChangeShapeType="1"/>
            </p:cNvSpPr>
            <p:nvPr/>
          </p:nvSpPr>
          <p:spPr bwMode="auto">
            <a:xfrm>
              <a:off x="2103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84" name="Line 98"/>
            <p:cNvSpPr>
              <a:spLocks noChangeShapeType="1"/>
            </p:cNvSpPr>
            <p:nvPr/>
          </p:nvSpPr>
          <p:spPr bwMode="auto">
            <a:xfrm>
              <a:off x="2247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85" name="Line 99"/>
            <p:cNvSpPr>
              <a:spLocks noChangeShapeType="1"/>
            </p:cNvSpPr>
            <p:nvPr/>
          </p:nvSpPr>
          <p:spPr bwMode="auto">
            <a:xfrm>
              <a:off x="2247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86" name="Line 100"/>
            <p:cNvSpPr>
              <a:spLocks noChangeShapeType="1"/>
            </p:cNvSpPr>
            <p:nvPr/>
          </p:nvSpPr>
          <p:spPr bwMode="auto">
            <a:xfrm flipV="1">
              <a:off x="2391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87" name="Line 101"/>
            <p:cNvSpPr>
              <a:spLocks noChangeShapeType="1"/>
            </p:cNvSpPr>
            <p:nvPr/>
          </p:nvSpPr>
          <p:spPr bwMode="auto">
            <a:xfrm>
              <a:off x="2391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88" name="Line 102"/>
            <p:cNvSpPr>
              <a:spLocks noChangeShapeType="1"/>
            </p:cNvSpPr>
            <p:nvPr/>
          </p:nvSpPr>
          <p:spPr bwMode="auto">
            <a:xfrm>
              <a:off x="2535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89" name="Line 103"/>
            <p:cNvSpPr>
              <a:spLocks noChangeShapeType="1"/>
            </p:cNvSpPr>
            <p:nvPr/>
          </p:nvSpPr>
          <p:spPr bwMode="auto">
            <a:xfrm>
              <a:off x="2535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90" name="Line 104"/>
            <p:cNvSpPr>
              <a:spLocks noChangeShapeType="1"/>
            </p:cNvSpPr>
            <p:nvPr/>
          </p:nvSpPr>
          <p:spPr bwMode="auto">
            <a:xfrm flipV="1">
              <a:off x="2679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91" name="Line 105"/>
            <p:cNvSpPr>
              <a:spLocks noChangeShapeType="1"/>
            </p:cNvSpPr>
            <p:nvPr/>
          </p:nvSpPr>
          <p:spPr bwMode="auto">
            <a:xfrm>
              <a:off x="2679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92" name="Line 106"/>
            <p:cNvSpPr>
              <a:spLocks noChangeShapeType="1"/>
            </p:cNvSpPr>
            <p:nvPr/>
          </p:nvSpPr>
          <p:spPr bwMode="auto">
            <a:xfrm>
              <a:off x="2823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93" name="Line 107"/>
            <p:cNvSpPr>
              <a:spLocks noChangeShapeType="1"/>
            </p:cNvSpPr>
            <p:nvPr/>
          </p:nvSpPr>
          <p:spPr bwMode="auto">
            <a:xfrm>
              <a:off x="2823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94" name="Line 108"/>
            <p:cNvSpPr>
              <a:spLocks noChangeShapeType="1"/>
            </p:cNvSpPr>
            <p:nvPr/>
          </p:nvSpPr>
          <p:spPr bwMode="auto">
            <a:xfrm flipV="1">
              <a:off x="2967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95" name="Line 109"/>
            <p:cNvSpPr>
              <a:spLocks noChangeShapeType="1"/>
            </p:cNvSpPr>
            <p:nvPr/>
          </p:nvSpPr>
          <p:spPr bwMode="auto">
            <a:xfrm>
              <a:off x="2967" y="21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96" name="Line 110"/>
            <p:cNvSpPr>
              <a:spLocks noChangeShapeType="1"/>
            </p:cNvSpPr>
            <p:nvPr/>
          </p:nvSpPr>
          <p:spPr bwMode="auto">
            <a:xfrm>
              <a:off x="3111" y="21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97" name="Line 111"/>
            <p:cNvSpPr>
              <a:spLocks noChangeShapeType="1"/>
            </p:cNvSpPr>
            <p:nvPr/>
          </p:nvSpPr>
          <p:spPr bwMode="auto">
            <a:xfrm>
              <a:off x="3111" y="23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9" name="Group 204"/>
          <p:cNvGrpSpPr>
            <a:grpSpLocks/>
          </p:cNvGrpSpPr>
          <p:nvPr/>
        </p:nvGrpSpPr>
        <p:grpSpPr bwMode="auto">
          <a:xfrm>
            <a:off x="485775" y="4433888"/>
            <a:ext cx="5024438" cy="396875"/>
            <a:chOff x="234" y="2487"/>
            <a:chExt cx="3165" cy="250"/>
          </a:xfrm>
        </p:grpSpPr>
        <p:sp>
          <p:nvSpPr>
            <p:cNvPr id="5136" name="Text Box 145"/>
            <p:cNvSpPr txBox="1">
              <a:spLocks noChangeArrowheads="1"/>
            </p:cNvSpPr>
            <p:nvPr/>
          </p:nvSpPr>
          <p:spPr bwMode="auto">
            <a:xfrm>
              <a:off x="234" y="2525"/>
              <a:ext cx="2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5E51C1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5137" name="Line 146"/>
            <p:cNvSpPr>
              <a:spLocks noChangeShapeType="1"/>
            </p:cNvSpPr>
            <p:nvPr/>
          </p:nvSpPr>
          <p:spPr bwMode="auto">
            <a:xfrm>
              <a:off x="519" y="267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138" name="Group 201"/>
            <p:cNvGrpSpPr>
              <a:grpSpLocks/>
            </p:cNvGrpSpPr>
            <p:nvPr/>
          </p:nvGrpSpPr>
          <p:grpSpPr bwMode="auto">
            <a:xfrm>
              <a:off x="807" y="2487"/>
              <a:ext cx="288" cy="192"/>
              <a:chOff x="807" y="2487"/>
              <a:chExt cx="288" cy="192"/>
            </a:xfrm>
          </p:grpSpPr>
          <p:sp>
            <p:nvSpPr>
              <p:cNvPr id="5157" name="Line 147"/>
              <p:cNvSpPr>
                <a:spLocks noChangeShapeType="1"/>
              </p:cNvSpPr>
              <p:nvPr/>
            </p:nvSpPr>
            <p:spPr bwMode="auto">
              <a:xfrm flipV="1">
                <a:off x="807" y="248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58" name="Line 148"/>
              <p:cNvSpPr>
                <a:spLocks noChangeShapeType="1"/>
              </p:cNvSpPr>
              <p:nvPr/>
            </p:nvSpPr>
            <p:spPr bwMode="auto">
              <a:xfrm>
                <a:off x="807" y="2487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39" name="Group 202"/>
            <p:cNvGrpSpPr>
              <a:grpSpLocks/>
            </p:cNvGrpSpPr>
            <p:nvPr/>
          </p:nvGrpSpPr>
          <p:grpSpPr bwMode="auto">
            <a:xfrm>
              <a:off x="1095" y="2487"/>
              <a:ext cx="288" cy="192"/>
              <a:chOff x="1095" y="2487"/>
              <a:chExt cx="288" cy="192"/>
            </a:xfrm>
          </p:grpSpPr>
          <p:sp>
            <p:nvSpPr>
              <p:cNvPr id="5155" name="Line 149"/>
              <p:cNvSpPr>
                <a:spLocks noChangeShapeType="1"/>
              </p:cNvSpPr>
              <p:nvPr/>
            </p:nvSpPr>
            <p:spPr bwMode="auto">
              <a:xfrm>
                <a:off x="1095" y="248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56" name="Line 150"/>
              <p:cNvSpPr>
                <a:spLocks noChangeShapeType="1"/>
              </p:cNvSpPr>
              <p:nvPr/>
            </p:nvSpPr>
            <p:spPr bwMode="auto">
              <a:xfrm>
                <a:off x="1095" y="2679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40" name="Group 203"/>
            <p:cNvGrpSpPr>
              <a:grpSpLocks/>
            </p:cNvGrpSpPr>
            <p:nvPr/>
          </p:nvGrpSpPr>
          <p:grpSpPr bwMode="auto">
            <a:xfrm>
              <a:off x="1383" y="2487"/>
              <a:ext cx="288" cy="192"/>
              <a:chOff x="1383" y="2487"/>
              <a:chExt cx="288" cy="192"/>
            </a:xfrm>
          </p:grpSpPr>
          <p:sp>
            <p:nvSpPr>
              <p:cNvPr id="5153" name="Line 151"/>
              <p:cNvSpPr>
                <a:spLocks noChangeShapeType="1"/>
              </p:cNvSpPr>
              <p:nvPr/>
            </p:nvSpPr>
            <p:spPr bwMode="auto">
              <a:xfrm flipV="1">
                <a:off x="1383" y="248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54" name="Line 152"/>
              <p:cNvSpPr>
                <a:spLocks noChangeShapeType="1"/>
              </p:cNvSpPr>
              <p:nvPr/>
            </p:nvSpPr>
            <p:spPr bwMode="auto">
              <a:xfrm>
                <a:off x="1383" y="2487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141" name="Line 153"/>
            <p:cNvSpPr>
              <a:spLocks noChangeShapeType="1"/>
            </p:cNvSpPr>
            <p:nvPr/>
          </p:nvSpPr>
          <p:spPr bwMode="auto">
            <a:xfrm>
              <a:off x="1671" y="248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2" name="Line 154"/>
            <p:cNvSpPr>
              <a:spLocks noChangeShapeType="1"/>
            </p:cNvSpPr>
            <p:nvPr/>
          </p:nvSpPr>
          <p:spPr bwMode="auto">
            <a:xfrm>
              <a:off x="1671" y="267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3" name="Line 155"/>
            <p:cNvSpPr>
              <a:spLocks noChangeShapeType="1"/>
            </p:cNvSpPr>
            <p:nvPr/>
          </p:nvSpPr>
          <p:spPr bwMode="auto">
            <a:xfrm flipV="1">
              <a:off x="1959" y="248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4" name="Line 156"/>
            <p:cNvSpPr>
              <a:spLocks noChangeShapeType="1"/>
            </p:cNvSpPr>
            <p:nvPr/>
          </p:nvSpPr>
          <p:spPr bwMode="auto">
            <a:xfrm>
              <a:off x="1959" y="248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5" name="Line 157"/>
            <p:cNvSpPr>
              <a:spLocks noChangeShapeType="1"/>
            </p:cNvSpPr>
            <p:nvPr/>
          </p:nvSpPr>
          <p:spPr bwMode="auto">
            <a:xfrm>
              <a:off x="2247" y="248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6" name="Line 158"/>
            <p:cNvSpPr>
              <a:spLocks noChangeShapeType="1"/>
            </p:cNvSpPr>
            <p:nvPr/>
          </p:nvSpPr>
          <p:spPr bwMode="auto">
            <a:xfrm>
              <a:off x="2247" y="267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7" name="Line 159"/>
            <p:cNvSpPr>
              <a:spLocks noChangeShapeType="1"/>
            </p:cNvSpPr>
            <p:nvPr/>
          </p:nvSpPr>
          <p:spPr bwMode="auto">
            <a:xfrm flipV="1">
              <a:off x="2535" y="248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8" name="Line 160"/>
            <p:cNvSpPr>
              <a:spLocks noChangeShapeType="1"/>
            </p:cNvSpPr>
            <p:nvPr/>
          </p:nvSpPr>
          <p:spPr bwMode="auto">
            <a:xfrm>
              <a:off x="2535" y="248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9" name="Line 161"/>
            <p:cNvSpPr>
              <a:spLocks noChangeShapeType="1"/>
            </p:cNvSpPr>
            <p:nvPr/>
          </p:nvSpPr>
          <p:spPr bwMode="auto">
            <a:xfrm>
              <a:off x="2823" y="248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50" name="Line 162"/>
            <p:cNvSpPr>
              <a:spLocks noChangeShapeType="1"/>
            </p:cNvSpPr>
            <p:nvPr/>
          </p:nvSpPr>
          <p:spPr bwMode="auto">
            <a:xfrm flipV="1">
              <a:off x="3111" y="248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51" name="Line 163"/>
            <p:cNvSpPr>
              <a:spLocks noChangeShapeType="1"/>
            </p:cNvSpPr>
            <p:nvPr/>
          </p:nvSpPr>
          <p:spPr bwMode="auto">
            <a:xfrm>
              <a:off x="3111" y="248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52" name="Line 177"/>
            <p:cNvSpPr>
              <a:spLocks noChangeShapeType="1"/>
            </p:cNvSpPr>
            <p:nvPr/>
          </p:nvSpPr>
          <p:spPr bwMode="auto">
            <a:xfrm>
              <a:off x="2823" y="267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132" name="Rectangle 205"/>
          <p:cNvSpPr>
            <a:spLocks noChangeArrowheads="1"/>
          </p:cNvSpPr>
          <p:nvPr/>
        </p:nvSpPr>
        <p:spPr bwMode="auto">
          <a:xfrm>
            <a:off x="914400" y="369888"/>
            <a:ext cx="24320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spcBef>
                <a:spcPct val="0"/>
              </a:spcBef>
            </a:pPr>
            <a:r>
              <a:rPr lang="en-GB" sz="1000">
                <a:solidFill>
                  <a:schemeClr val="tx2"/>
                </a:solidFill>
              </a:rPr>
              <a:t>Mod 2 counter – building on - 1</a:t>
            </a:r>
          </a:p>
        </p:txBody>
      </p:sp>
      <p:sp>
        <p:nvSpPr>
          <p:cNvPr id="5133" name="Text Box 206"/>
          <p:cNvSpPr txBox="1">
            <a:spLocks noChangeArrowheads="1"/>
          </p:cNvSpPr>
          <p:nvPr/>
        </p:nvSpPr>
        <p:spPr bwMode="auto">
          <a:xfrm>
            <a:off x="1000125" y="725488"/>
            <a:ext cx="7169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D80000"/>
                </a:solidFill>
              </a:rPr>
              <a:t>How do we make it count more than 1?</a:t>
            </a:r>
          </a:p>
        </p:txBody>
      </p:sp>
      <p:sp>
        <p:nvSpPr>
          <p:cNvPr id="308431" name="Text Box 207"/>
          <p:cNvSpPr txBox="1">
            <a:spLocks noChangeArrowheads="1"/>
          </p:cNvSpPr>
          <p:nvPr/>
        </p:nvSpPr>
        <p:spPr bwMode="auto">
          <a:xfrm>
            <a:off x="1222375" y="1136650"/>
            <a:ext cx="73993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9900"/>
                </a:solidFill>
              </a:rPr>
              <a:t>  </a:t>
            </a:r>
            <a:r>
              <a:rPr lang="en-US" sz="2800">
                <a:solidFill>
                  <a:srgbClr val="009900"/>
                </a:solidFill>
                <a:sym typeface="Wingdings" pitchFamily="2" charset="2"/>
              </a:rPr>
              <a:t> </a:t>
            </a:r>
            <a:r>
              <a:rPr lang="en-US" sz="2800">
                <a:solidFill>
                  <a:srgbClr val="009900"/>
                </a:solidFill>
              </a:rPr>
              <a:t>Cascade the JK F/F (</a:t>
            </a:r>
            <a:r>
              <a:rPr lang="en-US" sz="2000">
                <a:solidFill>
                  <a:srgbClr val="009900"/>
                </a:solidFill>
              </a:rPr>
              <a:t>connect output to the next CLK)</a:t>
            </a:r>
          </a:p>
        </p:txBody>
      </p:sp>
      <p:sp>
        <p:nvSpPr>
          <p:cNvPr id="308432" name="Text Box 208"/>
          <p:cNvSpPr txBox="1">
            <a:spLocks noChangeArrowheads="1"/>
          </p:cNvSpPr>
          <p:nvPr/>
        </p:nvSpPr>
        <p:spPr bwMode="auto">
          <a:xfrm>
            <a:off x="5718175" y="4370388"/>
            <a:ext cx="27130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D80000"/>
                </a:solidFill>
              </a:rPr>
              <a:t>Con’t on Next slide </a:t>
            </a:r>
            <a:r>
              <a:rPr lang="en-US" sz="2000">
                <a:solidFill>
                  <a:srgbClr val="D80000"/>
                </a:solidFill>
                <a:sym typeface="Wingdings" pitchFamily="2" charset="2"/>
              </a:rPr>
              <a:t></a:t>
            </a:r>
            <a:endParaRPr lang="en-US" sz="2000">
              <a:solidFill>
                <a:srgbClr val="D8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8" grpId="0" autoUpdateAnimBg="0"/>
      <p:bldP spid="308431" grpId="0"/>
      <p:bldP spid="30843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962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E13A66-C656-4C77-9201-0F3534D53DC2}" type="slidenum">
              <a:rPr lang="en-GB" smtClean="0"/>
              <a:pPr/>
              <a:t>90</a:t>
            </a:fld>
            <a:endParaRPr lang="en-GB" sz="1400" smtClean="0"/>
          </a:p>
        </p:txBody>
      </p:sp>
      <p:sp>
        <p:nvSpPr>
          <p:cNvPr id="96260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8305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/>
            <a:endParaRPr lang="en-GB" sz="3200"/>
          </a:p>
          <a:p>
            <a:pPr marL="457200" indent="-457200" algn="l"/>
            <a:endParaRPr lang="en-GB" sz="3200"/>
          </a:p>
        </p:txBody>
      </p:sp>
      <p:grpSp>
        <p:nvGrpSpPr>
          <p:cNvPr id="96261" name="Group 49"/>
          <p:cNvGrpSpPr>
            <a:grpSpLocks/>
          </p:cNvGrpSpPr>
          <p:nvPr/>
        </p:nvGrpSpPr>
        <p:grpSpPr bwMode="auto">
          <a:xfrm>
            <a:off x="317500" y="877888"/>
            <a:ext cx="652463" cy="657225"/>
            <a:chOff x="1020" y="1344"/>
            <a:chExt cx="411" cy="414"/>
          </a:xfrm>
        </p:grpSpPr>
        <p:sp>
          <p:nvSpPr>
            <p:cNvPr id="96264" name="Rectangle 50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5" name="AutoShape 51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Line 52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6262" name="Text Box 53"/>
          <p:cNvSpPr txBox="1">
            <a:spLocks noChangeArrowheads="1"/>
          </p:cNvSpPr>
          <p:nvPr/>
        </p:nvSpPr>
        <p:spPr bwMode="auto">
          <a:xfrm>
            <a:off x="625475" y="420688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sp>
        <p:nvSpPr>
          <p:cNvPr id="96263" name="Rectangle 55"/>
          <p:cNvSpPr>
            <a:spLocks noChangeArrowheads="1"/>
          </p:cNvSpPr>
          <p:nvPr/>
        </p:nvSpPr>
        <p:spPr bwMode="auto">
          <a:xfrm>
            <a:off x="1484313" y="808038"/>
            <a:ext cx="6907212" cy="337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/>
              <a:t>Using 74293ICs design</a:t>
            </a:r>
            <a:br>
              <a:rPr lang="en-GB" sz="2400"/>
            </a:br>
            <a:r>
              <a:rPr lang="en-GB" sz="2400"/>
              <a:t>a) a MOD-24 counter that counts in a binary sequence</a:t>
            </a:r>
          </a:p>
          <a:p>
            <a:pPr algn="l"/>
            <a:r>
              <a:rPr lang="en-GB" sz="2400"/>
              <a:t>b) a MOD-24 counter with a square wave output</a:t>
            </a:r>
          </a:p>
          <a:p>
            <a:pPr algn="l"/>
            <a:endParaRPr lang="en-GB" sz="2400"/>
          </a:p>
          <a:p>
            <a:pPr algn="l"/>
            <a:r>
              <a:rPr lang="en-GB" sz="2400"/>
              <a:t>Draw the MSB waveforms and state transition Diagram to convince yourself.</a:t>
            </a:r>
          </a:p>
          <a:p>
            <a:pPr algn="l"/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512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B8358B-019B-424D-A0B2-A9614D24AE8C}" type="slidenum">
              <a:rPr lang="en-GB" smtClean="0"/>
              <a:pPr/>
              <a:t>91</a:t>
            </a:fld>
            <a:endParaRPr lang="en-GB" sz="1400" smtClean="0"/>
          </a:p>
        </p:txBody>
      </p:sp>
      <p:sp>
        <p:nvSpPr>
          <p:cNvPr id="51208" name="Text Box 2"/>
          <p:cNvSpPr txBox="1">
            <a:spLocks noChangeArrowheads="1"/>
          </p:cNvSpPr>
          <p:nvPr/>
        </p:nvSpPr>
        <p:spPr bwMode="auto">
          <a:xfrm>
            <a:off x="1600200" y="3378200"/>
            <a:ext cx="2755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MR</a:t>
            </a:r>
            <a:r>
              <a:rPr lang="en-GB" sz="2000" baseline="-25000"/>
              <a:t>1</a:t>
            </a:r>
            <a:r>
              <a:rPr lang="en-GB" sz="2000"/>
              <a:t> MR</a:t>
            </a:r>
            <a:r>
              <a:rPr lang="en-GB" sz="2000" baseline="-25000"/>
              <a:t>2</a:t>
            </a:r>
            <a:r>
              <a:rPr lang="en-GB" sz="2000"/>
              <a:t>   Q</a:t>
            </a:r>
            <a:r>
              <a:rPr lang="en-GB" sz="2000" baseline="-25000"/>
              <a:t>3</a:t>
            </a:r>
            <a:r>
              <a:rPr lang="en-GB" sz="2000"/>
              <a:t>Q</a:t>
            </a:r>
            <a:r>
              <a:rPr lang="en-GB" sz="2000" baseline="-25000"/>
              <a:t>2</a:t>
            </a:r>
            <a:r>
              <a:rPr lang="en-GB" sz="2000"/>
              <a:t>Q</a:t>
            </a:r>
            <a:r>
              <a:rPr lang="en-GB" sz="2000" baseline="-25000"/>
              <a:t>1</a:t>
            </a:r>
            <a:r>
              <a:rPr lang="en-GB" sz="2000"/>
              <a:t>Q</a:t>
            </a:r>
            <a:r>
              <a:rPr lang="en-GB" sz="2000" baseline="-25000"/>
              <a:t>0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2644775"/>
            <a:ext cx="550863" cy="661988"/>
            <a:chOff x="336" y="1776"/>
            <a:chExt cx="347" cy="417"/>
          </a:xfrm>
        </p:grpSpPr>
        <p:grpSp>
          <p:nvGrpSpPr>
            <p:cNvPr id="51272" name="Group 4"/>
            <p:cNvGrpSpPr>
              <a:grpSpLocks/>
            </p:cNvGrpSpPr>
            <p:nvPr/>
          </p:nvGrpSpPr>
          <p:grpSpPr bwMode="auto">
            <a:xfrm>
              <a:off x="336" y="1776"/>
              <a:ext cx="288" cy="96"/>
              <a:chOff x="816" y="3312"/>
              <a:chExt cx="1392" cy="384"/>
            </a:xfrm>
          </p:grpSpPr>
          <p:grpSp>
            <p:nvGrpSpPr>
              <p:cNvPr id="51274" name="Group 5"/>
              <p:cNvGrpSpPr>
                <a:grpSpLocks/>
              </p:cNvGrpSpPr>
              <p:nvPr/>
            </p:nvGrpSpPr>
            <p:grpSpPr bwMode="auto">
              <a:xfrm>
                <a:off x="816" y="3312"/>
                <a:ext cx="1152" cy="384"/>
                <a:chOff x="816" y="3312"/>
                <a:chExt cx="1152" cy="384"/>
              </a:xfrm>
            </p:grpSpPr>
            <p:sp>
              <p:nvSpPr>
                <p:cNvPr id="51277" name="Line 6"/>
                <p:cNvSpPr>
                  <a:spLocks noChangeShapeType="1"/>
                </p:cNvSpPr>
                <p:nvPr/>
              </p:nvSpPr>
              <p:spPr bwMode="auto">
                <a:xfrm>
                  <a:off x="816" y="36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278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104" y="331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279" name="Line 8"/>
                <p:cNvSpPr>
                  <a:spLocks noChangeShapeType="1"/>
                </p:cNvSpPr>
                <p:nvPr/>
              </p:nvSpPr>
              <p:spPr bwMode="auto">
                <a:xfrm>
                  <a:off x="1104" y="33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280" name="Line 9"/>
                <p:cNvSpPr>
                  <a:spLocks noChangeShapeType="1"/>
                </p:cNvSpPr>
                <p:nvPr/>
              </p:nvSpPr>
              <p:spPr bwMode="auto">
                <a:xfrm>
                  <a:off x="1392" y="331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281" name="Line 10"/>
                <p:cNvSpPr>
                  <a:spLocks noChangeShapeType="1"/>
                </p:cNvSpPr>
                <p:nvPr/>
              </p:nvSpPr>
              <p:spPr bwMode="auto">
                <a:xfrm>
                  <a:off x="1392" y="36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282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0" y="331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283" name="Line 12"/>
                <p:cNvSpPr>
                  <a:spLocks noChangeShapeType="1"/>
                </p:cNvSpPr>
                <p:nvPr/>
              </p:nvSpPr>
              <p:spPr bwMode="auto">
                <a:xfrm>
                  <a:off x="1680" y="33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51275" name="Line 13"/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276" name="Line 14"/>
              <p:cNvSpPr>
                <a:spLocks noChangeShapeType="1"/>
              </p:cNvSpPr>
              <p:nvPr/>
            </p:nvSpPr>
            <p:spPr bwMode="auto">
              <a:xfrm>
                <a:off x="1968" y="369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1273" name="Text Box 15"/>
            <p:cNvSpPr txBox="1">
              <a:spLocks noChangeArrowheads="1"/>
            </p:cNvSpPr>
            <p:nvPr/>
          </p:nvSpPr>
          <p:spPr bwMode="auto">
            <a:xfrm>
              <a:off x="374" y="1866"/>
              <a:ext cx="3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800"/>
                <a:t>f</a:t>
              </a:r>
              <a:r>
                <a:rPr lang="en-GB" sz="2800" baseline="-25000"/>
                <a:t>in</a:t>
              </a:r>
            </a:p>
          </p:txBody>
        </p:sp>
      </p:grpSp>
      <p:sp>
        <p:nvSpPr>
          <p:cNvPr id="51210" name="Text Box 16"/>
          <p:cNvSpPr txBox="1">
            <a:spLocks noChangeArrowheads="1"/>
          </p:cNvSpPr>
          <p:nvPr/>
        </p:nvSpPr>
        <p:spPr bwMode="auto">
          <a:xfrm>
            <a:off x="5791200" y="3254375"/>
            <a:ext cx="3155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MR</a:t>
            </a:r>
            <a:r>
              <a:rPr lang="en-GB" sz="2000" baseline="-25000"/>
              <a:t>1</a:t>
            </a:r>
            <a:r>
              <a:rPr lang="en-GB" sz="2000"/>
              <a:t> MR</a:t>
            </a:r>
            <a:r>
              <a:rPr lang="en-GB" sz="2000" baseline="-25000"/>
              <a:t>2</a:t>
            </a:r>
            <a:r>
              <a:rPr lang="en-GB" sz="2000"/>
              <a:t>    Q</a:t>
            </a:r>
            <a:r>
              <a:rPr lang="en-GB" sz="2000" baseline="-25000"/>
              <a:t>3</a:t>
            </a:r>
            <a:r>
              <a:rPr lang="en-GB" sz="2000"/>
              <a:t> Q</a:t>
            </a:r>
            <a:r>
              <a:rPr lang="en-GB" sz="2000" baseline="-25000"/>
              <a:t>2</a:t>
            </a:r>
            <a:r>
              <a:rPr lang="en-GB" sz="2000"/>
              <a:t> Q</a:t>
            </a:r>
            <a:r>
              <a:rPr lang="en-GB" sz="2000" baseline="-25000"/>
              <a:t>1</a:t>
            </a:r>
            <a:r>
              <a:rPr lang="en-GB" sz="2000"/>
              <a:t>Q</a:t>
            </a:r>
            <a:r>
              <a:rPr lang="en-GB" sz="2000" baseline="-25000"/>
              <a:t>0</a:t>
            </a:r>
          </a:p>
        </p:txBody>
      </p:sp>
      <p:sp>
        <p:nvSpPr>
          <p:cNvPr id="51211" name="AutoShape 18"/>
          <p:cNvSpPr>
            <a:spLocks noChangeArrowheads="1"/>
          </p:cNvSpPr>
          <p:nvPr/>
        </p:nvSpPr>
        <p:spPr bwMode="auto">
          <a:xfrm rot="5523944">
            <a:off x="1847056" y="2104232"/>
            <a:ext cx="212725" cy="2079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AutoShape 19"/>
          <p:cNvSpPr>
            <a:spLocks noChangeArrowheads="1"/>
          </p:cNvSpPr>
          <p:nvPr/>
        </p:nvSpPr>
        <p:spPr bwMode="auto">
          <a:xfrm rot="5523944">
            <a:off x="1847056" y="2583657"/>
            <a:ext cx="212725" cy="2079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Oval 20"/>
          <p:cNvSpPr>
            <a:spLocks noChangeArrowheads="1"/>
          </p:cNvSpPr>
          <p:nvPr/>
        </p:nvSpPr>
        <p:spPr bwMode="auto">
          <a:xfrm>
            <a:off x="1746250" y="2155825"/>
            <a:ext cx="103188" cy="106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Oval 21"/>
          <p:cNvSpPr>
            <a:spLocks noChangeArrowheads="1"/>
          </p:cNvSpPr>
          <p:nvPr/>
        </p:nvSpPr>
        <p:spPr bwMode="auto">
          <a:xfrm>
            <a:off x="1746250" y="2633663"/>
            <a:ext cx="103188" cy="106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22"/>
          <p:cNvSpPr>
            <a:spLocks noChangeShapeType="1"/>
          </p:cNvSpPr>
          <p:nvPr/>
        </p:nvSpPr>
        <p:spPr bwMode="auto">
          <a:xfrm flipH="1">
            <a:off x="1485900" y="2687638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216" name="Rectangle 23"/>
          <p:cNvSpPr>
            <a:spLocks noChangeArrowheads="1"/>
          </p:cNvSpPr>
          <p:nvPr/>
        </p:nvSpPr>
        <p:spPr bwMode="auto">
          <a:xfrm>
            <a:off x="1849438" y="1995488"/>
            <a:ext cx="2182812" cy="9572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3600"/>
              <a:t>74LS293</a:t>
            </a:r>
          </a:p>
        </p:txBody>
      </p:sp>
      <p:sp>
        <p:nvSpPr>
          <p:cNvPr id="51217" name="Line 24"/>
          <p:cNvSpPr>
            <a:spLocks noChangeShapeType="1"/>
          </p:cNvSpPr>
          <p:nvPr/>
        </p:nvSpPr>
        <p:spPr bwMode="auto">
          <a:xfrm flipV="1">
            <a:off x="2057400" y="2952750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218" name="Line 25"/>
          <p:cNvSpPr>
            <a:spLocks noChangeShapeType="1"/>
          </p:cNvSpPr>
          <p:nvPr/>
        </p:nvSpPr>
        <p:spPr bwMode="auto">
          <a:xfrm flipV="1">
            <a:off x="2368550" y="2952750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219" name="Line 26"/>
          <p:cNvSpPr>
            <a:spLocks noChangeShapeType="1"/>
          </p:cNvSpPr>
          <p:nvPr/>
        </p:nvSpPr>
        <p:spPr bwMode="auto">
          <a:xfrm>
            <a:off x="3124200" y="2952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220" name="Line 27"/>
          <p:cNvSpPr>
            <a:spLocks noChangeShapeType="1"/>
          </p:cNvSpPr>
          <p:nvPr/>
        </p:nvSpPr>
        <p:spPr bwMode="auto">
          <a:xfrm>
            <a:off x="3305175" y="2952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221" name="Line 28"/>
          <p:cNvSpPr>
            <a:spLocks noChangeShapeType="1"/>
          </p:cNvSpPr>
          <p:nvPr/>
        </p:nvSpPr>
        <p:spPr bwMode="auto">
          <a:xfrm>
            <a:off x="3563938" y="2952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222" name="Line 29"/>
          <p:cNvSpPr>
            <a:spLocks noChangeShapeType="1"/>
          </p:cNvSpPr>
          <p:nvPr/>
        </p:nvSpPr>
        <p:spPr bwMode="auto">
          <a:xfrm flipH="1">
            <a:off x="1433513" y="2208213"/>
            <a:ext cx="312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223" name="Line 30"/>
          <p:cNvSpPr>
            <a:spLocks noChangeShapeType="1"/>
          </p:cNvSpPr>
          <p:nvPr/>
        </p:nvSpPr>
        <p:spPr bwMode="auto">
          <a:xfrm flipV="1">
            <a:off x="3810000" y="2949575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51202" name="Object 31"/>
          <p:cNvGraphicFramePr>
            <a:graphicFrameLocks noChangeAspect="1"/>
          </p:cNvGraphicFramePr>
          <p:nvPr/>
        </p:nvGraphicFramePr>
        <p:xfrm>
          <a:off x="1022350" y="2020888"/>
          <a:ext cx="4159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0" name="Equation" r:id="rId3" imgW="279360" imgH="215640" progId="Equation.3">
                  <p:embed/>
                </p:oleObj>
              </mc:Choice>
              <mc:Fallback>
                <p:oleObj name="Equation" r:id="rId3" imgW="279360" imgH="215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2020888"/>
                        <a:ext cx="4159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2"/>
          <p:cNvGraphicFramePr>
            <a:graphicFrameLocks noChangeAspect="1"/>
          </p:cNvGraphicFramePr>
          <p:nvPr/>
        </p:nvGraphicFramePr>
        <p:xfrm>
          <a:off x="1042988" y="2533650"/>
          <a:ext cx="4159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Equation" r:id="rId5" imgW="279360" imgH="215640" progId="Equation.3">
                  <p:embed/>
                </p:oleObj>
              </mc:Choice>
              <mc:Fallback>
                <p:oleObj name="Equation" r:id="rId5" imgW="279360" imgH="215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33650"/>
                        <a:ext cx="4159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Line 33"/>
          <p:cNvSpPr>
            <a:spLocks noChangeShapeType="1"/>
          </p:cNvSpPr>
          <p:nvPr/>
        </p:nvSpPr>
        <p:spPr bwMode="auto">
          <a:xfrm flipH="1">
            <a:off x="5776913" y="2208213"/>
            <a:ext cx="312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225" name="Rectangle 34"/>
          <p:cNvSpPr>
            <a:spLocks noChangeArrowheads="1"/>
          </p:cNvSpPr>
          <p:nvPr/>
        </p:nvSpPr>
        <p:spPr bwMode="auto">
          <a:xfrm>
            <a:off x="6192838" y="1995488"/>
            <a:ext cx="2182812" cy="9572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3600"/>
              <a:t>74LS293</a:t>
            </a:r>
          </a:p>
        </p:txBody>
      </p:sp>
      <p:sp>
        <p:nvSpPr>
          <p:cNvPr id="51226" name="Line 35"/>
          <p:cNvSpPr>
            <a:spLocks noChangeShapeType="1"/>
          </p:cNvSpPr>
          <p:nvPr/>
        </p:nvSpPr>
        <p:spPr bwMode="auto">
          <a:xfrm flipV="1">
            <a:off x="6400800" y="2952750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227" name="Line 36"/>
          <p:cNvSpPr>
            <a:spLocks noChangeShapeType="1"/>
          </p:cNvSpPr>
          <p:nvPr/>
        </p:nvSpPr>
        <p:spPr bwMode="auto">
          <a:xfrm flipV="1">
            <a:off x="6711950" y="2952750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228" name="Line 37"/>
          <p:cNvSpPr>
            <a:spLocks noChangeShapeType="1"/>
          </p:cNvSpPr>
          <p:nvPr/>
        </p:nvSpPr>
        <p:spPr bwMode="auto">
          <a:xfrm>
            <a:off x="7440613" y="2952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229" name="Line 38"/>
          <p:cNvSpPr>
            <a:spLocks noChangeShapeType="1"/>
          </p:cNvSpPr>
          <p:nvPr/>
        </p:nvSpPr>
        <p:spPr bwMode="auto">
          <a:xfrm>
            <a:off x="7648575" y="2952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230" name="Line 39"/>
          <p:cNvSpPr>
            <a:spLocks noChangeShapeType="1"/>
          </p:cNvSpPr>
          <p:nvPr/>
        </p:nvSpPr>
        <p:spPr bwMode="auto">
          <a:xfrm>
            <a:off x="7907338" y="2952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231" name="AutoShape 40"/>
          <p:cNvSpPr>
            <a:spLocks noChangeArrowheads="1"/>
          </p:cNvSpPr>
          <p:nvPr/>
        </p:nvSpPr>
        <p:spPr bwMode="auto">
          <a:xfrm rot="5523944">
            <a:off x="6190456" y="2104232"/>
            <a:ext cx="212725" cy="2079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AutoShape 41"/>
          <p:cNvSpPr>
            <a:spLocks noChangeArrowheads="1"/>
          </p:cNvSpPr>
          <p:nvPr/>
        </p:nvSpPr>
        <p:spPr bwMode="auto">
          <a:xfrm rot="5523944">
            <a:off x="6190456" y="2583657"/>
            <a:ext cx="212725" cy="2079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Oval 42"/>
          <p:cNvSpPr>
            <a:spLocks noChangeArrowheads="1"/>
          </p:cNvSpPr>
          <p:nvPr/>
        </p:nvSpPr>
        <p:spPr bwMode="auto">
          <a:xfrm>
            <a:off x="6089650" y="2155825"/>
            <a:ext cx="103188" cy="106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Oval 43"/>
          <p:cNvSpPr>
            <a:spLocks noChangeArrowheads="1"/>
          </p:cNvSpPr>
          <p:nvPr/>
        </p:nvSpPr>
        <p:spPr bwMode="auto">
          <a:xfrm>
            <a:off x="6089650" y="2633663"/>
            <a:ext cx="103188" cy="106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5" name="Line 44"/>
          <p:cNvSpPr>
            <a:spLocks noChangeShapeType="1"/>
          </p:cNvSpPr>
          <p:nvPr/>
        </p:nvSpPr>
        <p:spPr bwMode="auto">
          <a:xfrm flipH="1">
            <a:off x="5829300" y="2687638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236" name="Line 45"/>
          <p:cNvSpPr>
            <a:spLocks noChangeShapeType="1"/>
          </p:cNvSpPr>
          <p:nvPr/>
        </p:nvSpPr>
        <p:spPr bwMode="auto">
          <a:xfrm flipV="1">
            <a:off x="8153400" y="2949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51204" name="Object 46"/>
          <p:cNvGraphicFramePr>
            <a:graphicFrameLocks noChangeAspect="1"/>
          </p:cNvGraphicFramePr>
          <p:nvPr/>
        </p:nvGraphicFramePr>
        <p:xfrm>
          <a:off x="5292725" y="2030413"/>
          <a:ext cx="4159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name="Equation" r:id="rId7" imgW="279360" imgH="215640" progId="Equation.3">
                  <p:embed/>
                </p:oleObj>
              </mc:Choice>
              <mc:Fallback>
                <p:oleObj name="Equation" r:id="rId7" imgW="279360" imgH="2156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030413"/>
                        <a:ext cx="4159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47"/>
          <p:cNvGraphicFramePr>
            <a:graphicFrameLocks noChangeAspect="1"/>
          </p:cNvGraphicFramePr>
          <p:nvPr/>
        </p:nvGraphicFramePr>
        <p:xfrm>
          <a:off x="5292725" y="2533650"/>
          <a:ext cx="4159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3" name="Equation" r:id="rId8" imgW="279360" imgH="215640" progId="Equation.3">
                  <p:embed/>
                </p:oleObj>
              </mc:Choice>
              <mc:Fallback>
                <p:oleObj name="Equation" r:id="rId8" imgW="279360" imgH="2156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533650"/>
                        <a:ext cx="4159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7" name="Rectangle 67"/>
          <p:cNvSpPr>
            <a:spLocks noChangeArrowheads="1"/>
          </p:cNvSpPr>
          <p:nvPr/>
        </p:nvSpPr>
        <p:spPr bwMode="auto">
          <a:xfrm>
            <a:off x="1039813" y="850900"/>
            <a:ext cx="73231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/>
              <a:t>(a) This is a MOD-24 counter with a square wave output</a:t>
            </a:r>
          </a:p>
        </p:txBody>
      </p: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476375" y="1670050"/>
            <a:ext cx="2879725" cy="1655763"/>
            <a:chOff x="930" y="1052"/>
            <a:chExt cx="1814" cy="1043"/>
          </a:xfrm>
        </p:grpSpPr>
        <p:sp>
          <p:nvSpPr>
            <p:cNvPr id="51268" name="Line 68"/>
            <p:cNvSpPr>
              <a:spLocks noChangeShapeType="1"/>
            </p:cNvSpPr>
            <p:nvPr/>
          </p:nvSpPr>
          <p:spPr bwMode="auto">
            <a:xfrm>
              <a:off x="2403" y="2095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69" name="Line 72"/>
            <p:cNvSpPr>
              <a:spLocks noChangeShapeType="1"/>
            </p:cNvSpPr>
            <p:nvPr/>
          </p:nvSpPr>
          <p:spPr bwMode="auto">
            <a:xfrm flipV="1">
              <a:off x="2744" y="1052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70" name="Line 73"/>
            <p:cNvSpPr>
              <a:spLocks noChangeShapeType="1"/>
            </p:cNvSpPr>
            <p:nvPr/>
          </p:nvSpPr>
          <p:spPr bwMode="auto">
            <a:xfrm flipH="1">
              <a:off x="930" y="1052"/>
              <a:ext cx="1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71" name="Line 74"/>
            <p:cNvSpPr>
              <a:spLocks noChangeShapeType="1"/>
            </p:cNvSpPr>
            <p:nvPr/>
          </p:nvSpPr>
          <p:spPr bwMode="auto">
            <a:xfrm>
              <a:off x="930" y="1052"/>
              <a:ext cx="0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2051050" y="3325813"/>
            <a:ext cx="1241425" cy="936625"/>
            <a:chOff x="1292" y="2095"/>
            <a:chExt cx="782" cy="590"/>
          </a:xfrm>
        </p:grpSpPr>
        <p:sp>
          <p:nvSpPr>
            <p:cNvPr id="51261" name="Line 60"/>
            <p:cNvSpPr>
              <a:spLocks noChangeShapeType="1"/>
            </p:cNvSpPr>
            <p:nvPr/>
          </p:nvSpPr>
          <p:spPr bwMode="auto">
            <a:xfrm>
              <a:off x="1292" y="2095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62" name="Oval 64"/>
            <p:cNvSpPr>
              <a:spLocks noChangeArrowheads="1"/>
            </p:cNvSpPr>
            <p:nvPr/>
          </p:nvSpPr>
          <p:spPr bwMode="auto">
            <a:xfrm>
              <a:off x="1927" y="2413"/>
              <a:ext cx="68" cy="6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3" name="Line 75"/>
            <p:cNvSpPr>
              <a:spLocks noChangeShapeType="1"/>
            </p:cNvSpPr>
            <p:nvPr/>
          </p:nvSpPr>
          <p:spPr bwMode="auto">
            <a:xfrm>
              <a:off x="1973" y="209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64" name="Line 76"/>
            <p:cNvSpPr>
              <a:spLocks noChangeShapeType="1"/>
            </p:cNvSpPr>
            <p:nvPr/>
          </p:nvSpPr>
          <p:spPr bwMode="auto">
            <a:xfrm>
              <a:off x="1496" y="209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65" name="Line 77"/>
            <p:cNvSpPr>
              <a:spLocks noChangeShapeType="1"/>
            </p:cNvSpPr>
            <p:nvPr/>
          </p:nvSpPr>
          <p:spPr bwMode="auto">
            <a:xfrm>
              <a:off x="1496" y="2458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66" name="Line 78"/>
            <p:cNvSpPr>
              <a:spLocks noChangeShapeType="1"/>
            </p:cNvSpPr>
            <p:nvPr/>
          </p:nvSpPr>
          <p:spPr bwMode="auto">
            <a:xfrm>
              <a:off x="2074" y="2095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67" name="Line 79"/>
            <p:cNvSpPr>
              <a:spLocks noChangeShapeType="1"/>
            </p:cNvSpPr>
            <p:nvPr/>
          </p:nvSpPr>
          <p:spPr bwMode="auto">
            <a:xfrm>
              <a:off x="1292" y="2685"/>
              <a:ext cx="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3132138" y="2678113"/>
            <a:ext cx="2698750" cy="1223962"/>
            <a:chOff x="1973" y="1687"/>
            <a:chExt cx="1700" cy="771"/>
          </a:xfrm>
        </p:grpSpPr>
        <p:sp>
          <p:nvSpPr>
            <p:cNvPr id="51259" name="Line 50"/>
            <p:cNvSpPr>
              <a:spLocks noChangeShapeType="1"/>
            </p:cNvSpPr>
            <p:nvPr/>
          </p:nvSpPr>
          <p:spPr bwMode="auto">
            <a:xfrm flipV="1">
              <a:off x="3672" y="1687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60" name="Line 80"/>
            <p:cNvSpPr>
              <a:spLocks noChangeShapeType="1"/>
            </p:cNvSpPr>
            <p:nvPr/>
          </p:nvSpPr>
          <p:spPr bwMode="auto">
            <a:xfrm>
              <a:off x="1973" y="2458"/>
              <a:ext cx="1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104"/>
          <p:cNvGrpSpPr>
            <a:grpSpLocks/>
          </p:cNvGrpSpPr>
          <p:nvPr/>
        </p:nvGrpSpPr>
        <p:grpSpPr bwMode="auto">
          <a:xfrm>
            <a:off x="6227763" y="3325813"/>
            <a:ext cx="504825" cy="1152525"/>
            <a:chOff x="3923" y="2095"/>
            <a:chExt cx="318" cy="726"/>
          </a:xfrm>
        </p:grpSpPr>
        <p:sp>
          <p:nvSpPr>
            <p:cNvPr id="51252" name="Line 56"/>
            <p:cNvSpPr>
              <a:spLocks noChangeShapeType="1"/>
            </p:cNvSpPr>
            <p:nvPr/>
          </p:nvSpPr>
          <p:spPr bwMode="auto">
            <a:xfrm>
              <a:off x="4241" y="214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53" name="Line 61"/>
            <p:cNvSpPr>
              <a:spLocks noChangeShapeType="1"/>
            </p:cNvSpPr>
            <p:nvPr/>
          </p:nvSpPr>
          <p:spPr bwMode="auto">
            <a:xfrm>
              <a:off x="4035" y="2095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54" name="Oval 63"/>
            <p:cNvSpPr>
              <a:spLocks noChangeArrowheads="1"/>
            </p:cNvSpPr>
            <p:nvPr/>
          </p:nvSpPr>
          <p:spPr bwMode="auto">
            <a:xfrm>
              <a:off x="4014" y="2458"/>
              <a:ext cx="68" cy="6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5" name="Line 82"/>
            <p:cNvSpPr>
              <a:spLocks noChangeShapeType="1"/>
            </p:cNvSpPr>
            <p:nvPr/>
          </p:nvSpPr>
          <p:spPr bwMode="auto">
            <a:xfrm>
              <a:off x="4014" y="250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56" name="Line 83"/>
            <p:cNvSpPr>
              <a:spLocks noChangeShapeType="1"/>
            </p:cNvSpPr>
            <p:nvPr/>
          </p:nvSpPr>
          <p:spPr bwMode="auto">
            <a:xfrm>
              <a:off x="3923" y="273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57" name="Line 85"/>
            <p:cNvSpPr>
              <a:spLocks noChangeShapeType="1"/>
            </p:cNvSpPr>
            <p:nvPr/>
          </p:nvSpPr>
          <p:spPr bwMode="auto">
            <a:xfrm>
              <a:off x="3969" y="277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58" name="Line 86"/>
            <p:cNvSpPr>
              <a:spLocks noChangeShapeType="1"/>
            </p:cNvSpPr>
            <p:nvPr/>
          </p:nvSpPr>
          <p:spPr bwMode="auto">
            <a:xfrm>
              <a:off x="3989" y="282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6391" name="Text Box 87"/>
          <p:cNvSpPr txBox="1">
            <a:spLocks noChangeArrowheads="1"/>
          </p:cNvSpPr>
          <p:nvPr/>
        </p:nvSpPr>
        <p:spPr bwMode="auto">
          <a:xfrm>
            <a:off x="3924300" y="3254375"/>
            <a:ext cx="2159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b="1">
                <a:solidFill>
                  <a:srgbClr val="FF0066"/>
                </a:solidFill>
              </a:rPr>
              <a:t>A</a:t>
            </a:r>
          </a:p>
        </p:txBody>
      </p:sp>
      <p:sp>
        <p:nvSpPr>
          <p:cNvPr id="226392" name="Text Box 88"/>
          <p:cNvSpPr txBox="1">
            <a:spLocks noChangeArrowheads="1"/>
          </p:cNvSpPr>
          <p:nvPr/>
        </p:nvSpPr>
        <p:spPr bwMode="auto">
          <a:xfrm>
            <a:off x="2843213" y="3254375"/>
            <a:ext cx="2159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b="1">
                <a:solidFill>
                  <a:srgbClr val="FF0066"/>
                </a:solidFill>
              </a:rPr>
              <a:t>D</a:t>
            </a:r>
          </a:p>
        </p:txBody>
      </p:sp>
      <p:sp>
        <p:nvSpPr>
          <p:cNvPr id="226393" name="Text Box 89"/>
          <p:cNvSpPr txBox="1">
            <a:spLocks noChangeArrowheads="1"/>
          </p:cNvSpPr>
          <p:nvPr/>
        </p:nvSpPr>
        <p:spPr bwMode="auto">
          <a:xfrm>
            <a:off x="8243888" y="3038475"/>
            <a:ext cx="2159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b="1">
                <a:solidFill>
                  <a:srgbClr val="FF0066"/>
                </a:solidFill>
              </a:rPr>
              <a:t>E</a:t>
            </a:r>
          </a:p>
        </p:txBody>
      </p:sp>
      <p:sp>
        <p:nvSpPr>
          <p:cNvPr id="226397" name="Text Box 93"/>
          <p:cNvSpPr txBox="1">
            <a:spLocks noChangeArrowheads="1"/>
          </p:cNvSpPr>
          <p:nvPr/>
        </p:nvSpPr>
        <p:spPr bwMode="auto">
          <a:xfrm>
            <a:off x="2046288" y="4638675"/>
            <a:ext cx="18430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>
                <a:solidFill>
                  <a:srgbClr val="FF3300"/>
                </a:solidFill>
              </a:rPr>
              <a:t>24 = 12 * 2 ,</a:t>
            </a:r>
            <a:endParaRPr lang="en-GB" sz="2400" baseline="-25000">
              <a:solidFill>
                <a:srgbClr val="FF3300"/>
              </a:solidFill>
            </a:endParaRPr>
          </a:p>
        </p:txBody>
      </p:sp>
      <p:sp>
        <p:nvSpPr>
          <p:cNvPr id="51246" name="Text Box 94"/>
          <p:cNvSpPr txBox="1">
            <a:spLocks noChangeArrowheads="1"/>
          </p:cNvSpPr>
          <p:nvPr/>
        </p:nvSpPr>
        <p:spPr bwMode="auto">
          <a:xfrm>
            <a:off x="625475" y="420688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sp>
        <p:nvSpPr>
          <p:cNvPr id="226399" name="Text Box 95"/>
          <p:cNvSpPr txBox="1">
            <a:spLocks noChangeArrowheads="1"/>
          </p:cNvSpPr>
          <p:nvPr/>
        </p:nvSpPr>
        <p:spPr bwMode="auto">
          <a:xfrm>
            <a:off x="4006850" y="4629150"/>
            <a:ext cx="1931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>
                <a:solidFill>
                  <a:srgbClr val="FF3300"/>
                </a:solidFill>
              </a:rPr>
              <a:t>12</a:t>
            </a:r>
            <a:r>
              <a:rPr lang="en-GB" sz="2400" baseline="-25000">
                <a:solidFill>
                  <a:srgbClr val="FF3300"/>
                </a:solidFill>
              </a:rPr>
              <a:t>10 </a:t>
            </a:r>
            <a:r>
              <a:rPr lang="en-GB" sz="2400">
                <a:solidFill>
                  <a:srgbClr val="FF3300"/>
                </a:solidFill>
              </a:rPr>
              <a:t>= 1100</a:t>
            </a:r>
            <a:r>
              <a:rPr lang="en-GB" sz="2400" baseline="-25000">
                <a:solidFill>
                  <a:srgbClr val="FF3300"/>
                </a:solidFill>
              </a:rPr>
              <a:t>2</a:t>
            </a:r>
            <a:endParaRPr lang="en-US" sz="2400" baseline="-25000">
              <a:solidFill>
                <a:srgbClr val="FF3300"/>
              </a:solidFill>
            </a:endParaRPr>
          </a:p>
        </p:txBody>
      </p:sp>
      <p:grpSp>
        <p:nvGrpSpPr>
          <p:cNvPr id="9" name="Group 100"/>
          <p:cNvGrpSpPr>
            <a:grpSpLocks/>
          </p:cNvGrpSpPr>
          <p:nvPr/>
        </p:nvGrpSpPr>
        <p:grpSpPr bwMode="auto">
          <a:xfrm>
            <a:off x="7219950" y="3505200"/>
            <a:ext cx="866775" cy="400050"/>
            <a:chOff x="1778" y="2373"/>
            <a:chExt cx="546" cy="252"/>
          </a:xfrm>
        </p:grpSpPr>
        <p:sp>
          <p:nvSpPr>
            <p:cNvPr id="51249" name="Text Box 101"/>
            <p:cNvSpPr txBox="1">
              <a:spLocks noChangeArrowheads="1"/>
            </p:cNvSpPr>
            <p:nvPr/>
          </p:nvSpPr>
          <p:spPr bwMode="auto">
            <a:xfrm>
              <a:off x="1975" y="2373"/>
              <a:ext cx="18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sz="2400">
                  <a:solidFill>
                    <a:srgbClr val="CC3300"/>
                  </a:solidFill>
                  <a:sym typeface="Webdings" pitchFamily="18" charset="2"/>
                </a:rPr>
                <a:t></a:t>
              </a:r>
              <a:endParaRPr lang="en-GB" sz="2400">
                <a:solidFill>
                  <a:srgbClr val="CC3300"/>
                </a:solidFill>
              </a:endParaRPr>
            </a:p>
          </p:txBody>
        </p:sp>
        <p:sp>
          <p:nvSpPr>
            <p:cNvPr id="51250" name="Text Box 102"/>
            <p:cNvSpPr txBox="1">
              <a:spLocks noChangeArrowheads="1"/>
            </p:cNvSpPr>
            <p:nvPr/>
          </p:nvSpPr>
          <p:spPr bwMode="auto">
            <a:xfrm>
              <a:off x="1778" y="2375"/>
              <a:ext cx="2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>
                  <a:solidFill>
                    <a:srgbClr val="CC3300"/>
                  </a:solidFill>
                  <a:sym typeface="Webdings" pitchFamily="18" charset="2"/>
                </a:rPr>
                <a:t></a:t>
              </a:r>
              <a:endParaRPr lang="en-GB" sz="2000">
                <a:solidFill>
                  <a:srgbClr val="CC3300"/>
                </a:solidFill>
              </a:endParaRPr>
            </a:p>
          </p:txBody>
        </p:sp>
        <p:sp>
          <p:nvSpPr>
            <p:cNvPr id="51251" name="Text Box 103"/>
            <p:cNvSpPr txBox="1">
              <a:spLocks noChangeArrowheads="1"/>
            </p:cNvSpPr>
            <p:nvPr/>
          </p:nvSpPr>
          <p:spPr bwMode="auto">
            <a:xfrm>
              <a:off x="2142" y="2375"/>
              <a:ext cx="18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sz="2400">
                  <a:solidFill>
                    <a:srgbClr val="CC3300"/>
                  </a:solidFill>
                  <a:sym typeface="Webdings" pitchFamily="18" charset="2"/>
                </a:rPr>
                <a:t></a:t>
              </a:r>
              <a:endParaRPr lang="en-GB" sz="2400">
                <a:solidFill>
                  <a:srgbClr val="CC33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91" grpId="0"/>
      <p:bldP spid="226392" grpId="0"/>
      <p:bldP spid="226393" grpId="0"/>
      <p:bldP spid="226397" grpId="0"/>
      <p:bldP spid="22639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522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0687D0-1C85-4188-B141-13E8BA32CE26}" type="slidenum">
              <a:rPr lang="en-GB" smtClean="0"/>
              <a:pPr/>
              <a:t>92</a:t>
            </a:fld>
            <a:endParaRPr lang="en-GB" sz="1400" smtClean="0"/>
          </a:p>
        </p:txBody>
      </p:sp>
      <p:sp>
        <p:nvSpPr>
          <p:cNvPr id="52232" name="Text Box 18"/>
          <p:cNvSpPr txBox="1">
            <a:spLocks noChangeArrowheads="1"/>
          </p:cNvSpPr>
          <p:nvPr/>
        </p:nvSpPr>
        <p:spPr bwMode="auto">
          <a:xfrm>
            <a:off x="1600200" y="3552825"/>
            <a:ext cx="2755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MR</a:t>
            </a:r>
            <a:r>
              <a:rPr lang="en-GB" sz="2000" baseline="-25000"/>
              <a:t>1</a:t>
            </a:r>
            <a:r>
              <a:rPr lang="en-GB" sz="2000"/>
              <a:t> MR</a:t>
            </a:r>
            <a:r>
              <a:rPr lang="en-GB" sz="2000" baseline="-25000"/>
              <a:t>2</a:t>
            </a:r>
            <a:r>
              <a:rPr lang="en-GB" sz="2000"/>
              <a:t>   Q</a:t>
            </a:r>
            <a:r>
              <a:rPr lang="en-GB" sz="2000" baseline="-25000"/>
              <a:t>3</a:t>
            </a:r>
            <a:r>
              <a:rPr lang="en-GB" sz="2000"/>
              <a:t>Q</a:t>
            </a:r>
            <a:r>
              <a:rPr lang="en-GB" sz="2000" baseline="-25000"/>
              <a:t>2</a:t>
            </a:r>
            <a:r>
              <a:rPr lang="en-GB" sz="2000"/>
              <a:t>Q</a:t>
            </a:r>
            <a:r>
              <a:rPr lang="en-GB" sz="2000" baseline="-25000"/>
              <a:t>1</a:t>
            </a:r>
            <a:r>
              <a:rPr lang="en-GB" sz="2000"/>
              <a:t>Q</a:t>
            </a:r>
            <a:r>
              <a:rPr lang="en-GB" sz="2000" baseline="-25000"/>
              <a:t>0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33400" y="2819400"/>
            <a:ext cx="550863" cy="661988"/>
            <a:chOff x="336" y="1776"/>
            <a:chExt cx="347" cy="417"/>
          </a:xfrm>
        </p:grpSpPr>
        <p:grpSp>
          <p:nvGrpSpPr>
            <p:cNvPr id="52293" name="Group 25"/>
            <p:cNvGrpSpPr>
              <a:grpSpLocks/>
            </p:cNvGrpSpPr>
            <p:nvPr/>
          </p:nvGrpSpPr>
          <p:grpSpPr bwMode="auto">
            <a:xfrm>
              <a:off x="336" y="1776"/>
              <a:ext cx="288" cy="96"/>
              <a:chOff x="816" y="3312"/>
              <a:chExt cx="1392" cy="384"/>
            </a:xfrm>
          </p:grpSpPr>
          <p:grpSp>
            <p:nvGrpSpPr>
              <p:cNvPr id="52295" name="Group 26"/>
              <p:cNvGrpSpPr>
                <a:grpSpLocks/>
              </p:cNvGrpSpPr>
              <p:nvPr/>
            </p:nvGrpSpPr>
            <p:grpSpPr bwMode="auto">
              <a:xfrm>
                <a:off x="816" y="3312"/>
                <a:ext cx="1152" cy="384"/>
                <a:chOff x="816" y="3312"/>
                <a:chExt cx="1152" cy="384"/>
              </a:xfrm>
            </p:grpSpPr>
            <p:sp>
              <p:nvSpPr>
                <p:cNvPr id="52298" name="Line 27"/>
                <p:cNvSpPr>
                  <a:spLocks noChangeShapeType="1"/>
                </p:cNvSpPr>
                <p:nvPr/>
              </p:nvSpPr>
              <p:spPr bwMode="auto">
                <a:xfrm>
                  <a:off x="816" y="36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29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104" y="331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300" name="Line 29"/>
                <p:cNvSpPr>
                  <a:spLocks noChangeShapeType="1"/>
                </p:cNvSpPr>
                <p:nvPr/>
              </p:nvSpPr>
              <p:spPr bwMode="auto">
                <a:xfrm>
                  <a:off x="1104" y="33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301" name="Line 30"/>
                <p:cNvSpPr>
                  <a:spLocks noChangeShapeType="1"/>
                </p:cNvSpPr>
                <p:nvPr/>
              </p:nvSpPr>
              <p:spPr bwMode="auto">
                <a:xfrm>
                  <a:off x="1392" y="331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302" name="Line 31"/>
                <p:cNvSpPr>
                  <a:spLocks noChangeShapeType="1"/>
                </p:cNvSpPr>
                <p:nvPr/>
              </p:nvSpPr>
              <p:spPr bwMode="auto">
                <a:xfrm>
                  <a:off x="1392" y="36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30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680" y="331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304" name="Line 33"/>
                <p:cNvSpPr>
                  <a:spLocks noChangeShapeType="1"/>
                </p:cNvSpPr>
                <p:nvPr/>
              </p:nvSpPr>
              <p:spPr bwMode="auto">
                <a:xfrm>
                  <a:off x="1680" y="33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52296" name="Line 34"/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97" name="Line 35"/>
              <p:cNvSpPr>
                <a:spLocks noChangeShapeType="1"/>
              </p:cNvSpPr>
              <p:nvPr/>
            </p:nvSpPr>
            <p:spPr bwMode="auto">
              <a:xfrm>
                <a:off x="1968" y="369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2294" name="Text Box 36"/>
            <p:cNvSpPr txBox="1">
              <a:spLocks noChangeArrowheads="1"/>
            </p:cNvSpPr>
            <p:nvPr/>
          </p:nvSpPr>
          <p:spPr bwMode="auto">
            <a:xfrm>
              <a:off x="374" y="1866"/>
              <a:ext cx="3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800"/>
                <a:t>f</a:t>
              </a:r>
              <a:r>
                <a:rPr lang="en-GB" sz="2800" baseline="-25000"/>
                <a:t>in</a:t>
              </a:r>
            </a:p>
          </p:txBody>
        </p:sp>
      </p:grpSp>
      <p:sp>
        <p:nvSpPr>
          <p:cNvPr id="52234" name="Text Box 54"/>
          <p:cNvSpPr txBox="1">
            <a:spLocks noChangeArrowheads="1"/>
          </p:cNvSpPr>
          <p:nvPr/>
        </p:nvSpPr>
        <p:spPr bwMode="auto">
          <a:xfrm>
            <a:off x="5791200" y="3429000"/>
            <a:ext cx="3155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MR</a:t>
            </a:r>
            <a:r>
              <a:rPr lang="en-GB" sz="2000" baseline="-25000"/>
              <a:t>1</a:t>
            </a:r>
            <a:r>
              <a:rPr lang="en-GB" sz="2000"/>
              <a:t> MR</a:t>
            </a:r>
            <a:r>
              <a:rPr lang="en-GB" sz="2000" baseline="-25000"/>
              <a:t>2</a:t>
            </a:r>
            <a:r>
              <a:rPr lang="en-GB" sz="2000"/>
              <a:t>    Q</a:t>
            </a:r>
            <a:r>
              <a:rPr lang="en-GB" sz="2000" baseline="-25000"/>
              <a:t>3</a:t>
            </a:r>
            <a:r>
              <a:rPr lang="en-GB" sz="2000"/>
              <a:t> Q</a:t>
            </a:r>
            <a:r>
              <a:rPr lang="en-GB" sz="2000" baseline="-25000"/>
              <a:t>2</a:t>
            </a:r>
            <a:r>
              <a:rPr lang="en-GB" sz="2000"/>
              <a:t> Q</a:t>
            </a:r>
            <a:r>
              <a:rPr lang="en-GB" sz="2000" baseline="-25000"/>
              <a:t>1</a:t>
            </a:r>
            <a:r>
              <a:rPr lang="en-GB" sz="2000"/>
              <a:t>Q</a:t>
            </a:r>
            <a:r>
              <a:rPr lang="en-GB" sz="2000" baseline="-25000"/>
              <a:t>0</a:t>
            </a:r>
          </a:p>
        </p:txBody>
      </p:sp>
      <p:grpSp>
        <p:nvGrpSpPr>
          <p:cNvPr id="52235" name="Group 62"/>
          <p:cNvGrpSpPr>
            <a:grpSpLocks/>
          </p:cNvGrpSpPr>
          <p:nvPr/>
        </p:nvGrpSpPr>
        <p:grpSpPr bwMode="auto">
          <a:xfrm>
            <a:off x="1022350" y="2170113"/>
            <a:ext cx="3009900" cy="1382712"/>
            <a:chOff x="644" y="1367"/>
            <a:chExt cx="1896" cy="871"/>
          </a:xfrm>
        </p:grpSpPr>
        <p:sp>
          <p:nvSpPr>
            <p:cNvPr id="52280" name="AutoShape 63"/>
            <p:cNvSpPr>
              <a:spLocks noChangeArrowheads="1"/>
            </p:cNvSpPr>
            <p:nvPr/>
          </p:nvSpPr>
          <p:spPr bwMode="auto">
            <a:xfrm rot="5523944">
              <a:off x="1164" y="1435"/>
              <a:ext cx="134" cy="13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1" name="AutoShape 64"/>
            <p:cNvSpPr>
              <a:spLocks noChangeArrowheads="1"/>
            </p:cNvSpPr>
            <p:nvPr/>
          </p:nvSpPr>
          <p:spPr bwMode="auto">
            <a:xfrm rot="5523944">
              <a:off x="1164" y="1737"/>
              <a:ext cx="134" cy="13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2" name="Oval 65"/>
            <p:cNvSpPr>
              <a:spLocks noChangeArrowheads="1"/>
            </p:cNvSpPr>
            <p:nvPr/>
          </p:nvSpPr>
          <p:spPr bwMode="auto">
            <a:xfrm>
              <a:off x="1100" y="1468"/>
              <a:ext cx="65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3" name="Oval 66"/>
            <p:cNvSpPr>
              <a:spLocks noChangeArrowheads="1"/>
            </p:cNvSpPr>
            <p:nvPr/>
          </p:nvSpPr>
          <p:spPr bwMode="auto">
            <a:xfrm>
              <a:off x="1100" y="1769"/>
              <a:ext cx="65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4" name="Line 67"/>
            <p:cNvSpPr>
              <a:spLocks noChangeShapeType="1"/>
            </p:cNvSpPr>
            <p:nvPr/>
          </p:nvSpPr>
          <p:spPr bwMode="auto">
            <a:xfrm flipH="1">
              <a:off x="936" y="1803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85" name="Rectangle 68"/>
            <p:cNvSpPr>
              <a:spLocks noChangeArrowheads="1"/>
            </p:cNvSpPr>
            <p:nvPr/>
          </p:nvSpPr>
          <p:spPr bwMode="auto">
            <a:xfrm>
              <a:off x="1165" y="1367"/>
              <a:ext cx="1375" cy="60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sz="3600"/>
                <a:t>74LS293</a:t>
              </a:r>
            </a:p>
          </p:txBody>
        </p:sp>
        <p:sp>
          <p:nvSpPr>
            <p:cNvPr id="52286" name="Line 69"/>
            <p:cNvSpPr>
              <a:spLocks noChangeShapeType="1"/>
            </p:cNvSpPr>
            <p:nvPr/>
          </p:nvSpPr>
          <p:spPr bwMode="auto">
            <a:xfrm flipV="1">
              <a:off x="1296" y="1970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87" name="Line 70"/>
            <p:cNvSpPr>
              <a:spLocks noChangeShapeType="1"/>
            </p:cNvSpPr>
            <p:nvPr/>
          </p:nvSpPr>
          <p:spPr bwMode="auto">
            <a:xfrm flipV="1">
              <a:off x="1492" y="1970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88" name="Line 71"/>
            <p:cNvSpPr>
              <a:spLocks noChangeShapeType="1"/>
            </p:cNvSpPr>
            <p:nvPr/>
          </p:nvSpPr>
          <p:spPr bwMode="auto">
            <a:xfrm>
              <a:off x="1968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89" name="Line 72"/>
            <p:cNvSpPr>
              <a:spLocks noChangeShapeType="1"/>
            </p:cNvSpPr>
            <p:nvPr/>
          </p:nvSpPr>
          <p:spPr bwMode="auto">
            <a:xfrm>
              <a:off x="2082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90" name="Line 73"/>
            <p:cNvSpPr>
              <a:spLocks noChangeShapeType="1"/>
            </p:cNvSpPr>
            <p:nvPr/>
          </p:nvSpPr>
          <p:spPr bwMode="auto">
            <a:xfrm>
              <a:off x="2245" y="1970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91" name="Line 74"/>
            <p:cNvSpPr>
              <a:spLocks noChangeShapeType="1"/>
            </p:cNvSpPr>
            <p:nvPr/>
          </p:nvSpPr>
          <p:spPr bwMode="auto">
            <a:xfrm flipH="1">
              <a:off x="903" y="1501"/>
              <a:ext cx="1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92" name="Line 75"/>
            <p:cNvSpPr>
              <a:spLocks noChangeShapeType="1"/>
            </p:cNvSpPr>
            <p:nvPr/>
          </p:nvSpPr>
          <p:spPr bwMode="auto">
            <a:xfrm flipV="1">
              <a:off x="240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52228" name="Object 76"/>
            <p:cNvGraphicFramePr>
              <a:graphicFrameLocks noChangeAspect="1"/>
            </p:cNvGraphicFramePr>
            <p:nvPr/>
          </p:nvGraphicFramePr>
          <p:xfrm>
            <a:off x="644" y="1383"/>
            <a:ext cx="26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4" name="Equation" r:id="rId3" imgW="279360" imgH="215640" progId="Equation.3">
                    <p:embed/>
                  </p:oleObj>
                </mc:Choice>
                <mc:Fallback>
                  <p:oleObj name="Equation" r:id="rId3" imgW="279360" imgH="21564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" y="1383"/>
                          <a:ext cx="26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9" name="Object 77"/>
            <p:cNvGraphicFramePr>
              <a:graphicFrameLocks noChangeAspect="1"/>
            </p:cNvGraphicFramePr>
            <p:nvPr/>
          </p:nvGraphicFramePr>
          <p:xfrm>
            <a:off x="657" y="1706"/>
            <a:ext cx="26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5" name="Equation" r:id="rId5" imgW="279360" imgH="215640" progId="Equation.3">
                    <p:embed/>
                  </p:oleObj>
                </mc:Choice>
                <mc:Fallback>
                  <p:oleObj name="Equation" r:id="rId5" imgW="279360" imgH="21564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706"/>
                          <a:ext cx="26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6" name="Line 79"/>
          <p:cNvSpPr>
            <a:spLocks noChangeShapeType="1"/>
          </p:cNvSpPr>
          <p:nvPr/>
        </p:nvSpPr>
        <p:spPr bwMode="auto">
          <a:xfrm flipH="1">
            <a:off x="5776913" y="2382838"/>
            <a:ext cx="312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2237" name="Rectangle 80"/>
          <p:cNvSpPr>
            <a:spLocks noChangeArrowheads="1"/>
          </p:cNvSpPr>
          <p:nvPr/>
        </p:nvSpPr>
        <p:spPr bwMode="auto">
          <a:xfrm>
            <a:off x="6192838" y="2170113"/>
            <a:ext cx="2182812" cy="9572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3600"/>
              <a:t>74LS293</a:t>
            </a:r>
          </a:p>
        </p:txBody>
      </p:sp>
      <p:sp>
        <p:nvSpPr>
          <p:cNvPr id="52238" name="Line 81"/>
          <p:cNvSpPr>
            <a:spLocks noChangeShapeType="1"/>
          </p:cNvSpPr>
          <p:nvPr/>
        </p:nvSpPr>
        <p:spPr bwMode="auto">
          <a:xfrm flipV="1">
            <a:off x="6400800" y="3127375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2239" name="Line 82"/>
          <p:cNvSpPr>
            <a:spLocks noChangeShapeType="1"/>
          </p:cNvSpPr>
          <p:nvPr/>
        </p:nvSpPr>
        <p:spPr bwMode="auto">
          <a:xfrm flipV="1">
            <a:off x="6711950" y="3127375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2240" name="Line 83"/>
          <p:cNvSpPr>
            <a:spLocks noChangeShapeType="1"/>
          </p:cNvSpPr>
          <p:nvPr/>
        </p:nvSpPr>
        <p:spPr bwMode="auto">
          <a:xfrm>
            <a:off x="7440613" y="31273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2241" name="Line 84"/>
          <p:cNvSpPr>
            <a:spLocks noChangeShapeType="1"/>
          </p:cNvSpPr>
          <p:nvPr/>
        </p:nvSpPr>
        <p:spPr bwMode="auto">
          <a:xfrm>
            <a:off x="7648575" y="31273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2242" name="Line 85"/>
          <p:cNvSpPr>
            <a:spLocks noChangeShapeType="1"/>
          </p:cNvSpPr>
          <p:nvPr/>
        </p:nvSpPr>
        <p:spPr bwMode="auto">
          <a:xfrm>
            <a:off x="7907338" y="31273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2243" name="AutoShape 86"/>
          <p:cNvSpPr>
            <a:spLocks noChangeArrowheads="1"/>
          </p:cNvSpPr>
          <p:nvPr/>
        </p:nvSpPr>
        <p:spPr bwMode="auto">
          <a:xfrm rot="5523944">
            <a:off x="6190456" y="2278857"/>
            <a:ext cx="212725" cy="2079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AutoShape 87"/>
          <p:cNvSpPr>
            <a:spLocks noChangeArrowheads="1"/>
          </p:cNvSpPr>
          <p:nvPr/>
        </p:nvSpPr>
        <p:spPr bwMode="auto">
          <a:xfrm rot="5523944">
            <a:off x="6190456" y="2758282"/>
            <a:ext cx="212725" cy="2079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Oval 88"/>
          <p:cNvSpPr>
            <a:spLocks noChangeArrowheads="1"/>
          </p:cNvSpPr>
          <p:nvPr/>
        </p:nvSpPr>
        <p:spPr bwMode="auto">
          <a:xfrm>
            <a:off x="6089650" y="2330450"/>
            <a:ext cx="103188" cy="106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Oval 89"/>
          <p:cNvSpPr>
            <a:spLocks noChangeArrowheads="1"/>
          </p:cNvSpPr>
          <p:nvPr/>
        </p:nvSpPr>
        <p:spPr bwMode="auto">
          <a:xfrm>
            <a:off x="6089650" y="2808288"/>
            <a:ext cx="103188" cy="106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Line 90"/>
          <p:cNvSpPr>
            <a:spLocks noChangeShapeType="1"/>
          </p:cNvSpPr>
          <p:nvPr/>
        </p:nvSpPr>
        <p:spPr bwMode="auto">
          <a:xfrm flipH="1">
            <a:off x="5829300" y="2862263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2248" name="Line 91"/>
          <p:cNvSpPr>
            <a:spLocks noChangeShapeType="1"/>
          </p:cNvSpPr>
          <p:nvPr/>
        </p:nvSpPr>
        <p:spPr bwMode="auto">
          <a:xfrm flipV="1">
            <a:off x="81534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52226" name="Object 92"/>
          <p:cNvGraphicFramePr>
            <a:graphicFrameLocks noChangeAspect="1"/>
          </p:cNvGraphicFramePr>
          <p:nvPr/>
        </p:nvGraphicFramePr>
        <p:xfrm>
          <a:off x="5292725" y="2205038"/>
          <a:ext cx="4159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Equation" r:id="rId7" imgW="279360" imgH="215640" progId="Equation.3">
                  <p:embed/>
                </p:oleObj>
              </mc:Choice>
              <mc:Fallback>
                <p:oleObj name="Equation" r:id="rId7" imgW="279360" imgH="21564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205038"/>
                        <a:ext cx="4159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93"/>
          <p:cNvGraphicFramePr>
            <a:graphicFrameLocks noChangeAspect="1"/>
          </p:cNvGraphicFramePr>
          <p:nvPr/>
        </p:nvGraphicFramePr>
        <p:xfrm>
          <a:off x="5292725" y="2708275"/>
          <a:ext cx="4159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name="Equation" r:id="rId8" imgW="279360" imgH="215640" progId="Equation.3">
                  <p:embed/>
                </p:oleObj>
              </mc:Choice>
              <mc:Fallback>
                <p:oleObj name="Equation" r:id="rId8" imgW="279360" imgH="21564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708275"/>
                        <a:ext cx="4159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9" name="Text Box 115"/>
          <p:cNvSpPr txBox="1">
            <a:spLocks noChangeArrowheads="1"/>
          </p:cNvSpPr>
          <p:nvPr/>
        </p:nvSpPr>
        <p:spPr bwMode="auto">
          <a:xfrm>
            <a:off x="719138" y="952500"/>
            <a:ext cx="79581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/>
              <a:t>(b) This is a MOD-24 counter that counts in a binary sequence</a:t>
            </a:r>
          </a:p>
        </p:txBody>
      </p:sp>
      <p:grpSp>
        <p:nvGrpSpPr>
          <p:cNvPr id="6" name="Group 149"/>
          <p:cNvGrpSpPr>
            <a:grpSpLocks/>
          </p:cNvGrpSpPr>
          <p:nvPr/>
        </p:nvGrpSpPr>
        <p:grpSpPr bwMode="auto">
          <a:xfrm>
            <a:off x="3814763" y="2852738"/>
            <a:ext cx="2016125" cy="504825"/>
            <a:chOff x="2403" y="1797"/>
            <a:chExt cx="1270" cy="318"/>
          </a:xfrm>
        </p:grpSpPr>
        <p:sp>
          <p:nvSpPr>
            <p:cNvPr id="52278" name="Line 117"/>
            <p:cNvSpPr>
              <a:spLocks noChangeShapeType="1"/>
            </p:cNvSpPr>
            <p:nvPr/>
          </p:nvSpPr>
          <p:spPr bwMode="auto">
            <a:xfrm>
              <a:off x="2403" y="2115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79" name="Line 118"/>
            <p:cNvSpPr>
              <a:spLocks noChangeShapeType="1"/>
            </p:cNvSpPr>
            <p:nvPr/>
          </p:nvSpPr>
          <p:spPr bwMode="auto">
            <a:xfrm flipV="1">
              <a:off x="3672" y="179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150"/>
          <p:cNvGrpSpPr>
            <a:grpSpLocks/>
          </p:cNvGrpSpPr>
          <p:nvPr/>
        </p:nvGrpSpPr>
        <p:grpSpPr bwMode="auto">
          <a:xfrm>
            <a:off x="5795963" y="1844675"/>
            <a:ext cx="2879725" cy="1512888"/>
            <a:chOff x="3651" y="1162"/>
            <a:chExt cx="1814" cy="953"/>
          </a:xfrm>
        </p:grpSpPr>
        <p:sp>
          <p:nvSpPr>
            <p:cNvPr id="52274" name="Line 119"/>
            <p:cNvSpPr>
              <a:spLocks noChangeShapeType="1"/>
            </p:cNvSpPr>
            <p:nvPr/>
          </p:nvSpPr>
          <p:spPr bwMode="auto">
            <a:xfrm flipV="1">
              <a:off x="3651" y="116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75" name="Line 120"/>
            <p:cNvSpPr>
              <a:spLocks noChangeShapeType="1"/>
            </p:cNvSpPr>
            <p:nvPr/>
          </p:nvSpPr>
          <p:spPr bwMode="auto">
            <a:xfrm>
              <a:off x="3651" y="1162"/>
              <a:ext cx="1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76" name="Line 121"/>
            <p:cNvSpPr>
              <a:spLocks noChangeShapeType="1"/>
            </p:cNvSpPr>
            <p:nvPr/>
          </p:nvSpPr>
          <p:spPr bwMode="auto">
            <a:xfrm>
              <a:off x="5465" y="1162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77" name="Line 122"/>
            <p:cNvSpPr>
              <a:spLocks noChangeShapeType="1"/>
            </p:cNvSpPr>
            <p:nvPr/>
          </p:nvSpPr>
          <p:spPr bwMode="auto">
            <a:xfrm>
              <a:off x="5148" y="211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151"/>
          <p:cNvGrpSpPr>
            <a:grpSpLocks/>
          </p:cNvGrpSpPr>
          <p:nvPr/>
        </p:nvGrpSpPr>
        <p:grpSpPr bwMode="auto">
          <a:xfrm>
            <a:off x="2051050" y="3500438"/>
            <a:ext cx="5614988" cy="1044575"/>
            <a:chOff x="1292" y="2205"/>
            <a:chExt cx="3537" cy="658"/>
          </a:xfrm>
        </p:grpSpPr>
        <p:sp>
          <p:nvSpPr>
            <p:cNvPr id="52264" name="Line 123"/>
            <p:cNvSpPr>
              <a:spLocks noChangeShapeType="1"/>
            </p:cNvSpPr>
            <p:nvPr/>
          </p:nvSpPr>
          <p:spPr bwMode="auto">
            <a:xfrm>
              <a:off x="4688" y="2205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65" name="Line 124"/>
            <p:cNvSpPr>
              <a:spLocks noChangeShapeType="1"/>
            </p:cNvSpPr>
            <p:nvPr/>
          </p:nvSpPr>
          <p:spPr bwMode="auto">
            <a:xfrm>
              <a:off x="4241" y="225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66" name="Line 125"/>
            <p:cNvSpPr>
              <a:spLocks noChangeShapeType="1"/>
            </p:cNvSpPr>
            <p:nvPr/>
          </p:nvSpPr>
          <p:spPr bwMode="auto">
            <a:xfrm>
              <a:off x="1496" y="225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67" name="Line 126"/>
            <p:cNvSpPr>
              <a:spLocks noChangeShapeType="1"/>
            </p:cNvSpPr>
            <p:nvPr/>
          </p:nvSpPr>
          <p:spPr bwMode="auto">
            <a:xfrm>
              <a:off x="1496" y="2614"/>
              <a:ext cx="31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68" name="Line 127"/>
            <p:cNvSpPr>
              <a:spLocks noChangeShapeType="1"/>
            </p:cNvSpPr>
            <p:nvPr/>
          </p:nvSpPr>
          <p:spPr bwMode="auto">
            <a:xfrm>
              <a:off x="4817" y="2205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69" name="Line 128"/>
            <p:cNvSpPr>
              <a:spLocks noChangeShapeType="1"/>
            </p:cNvSpPr>
            <p:nvPr/>
          </p:nvSpPr>
          <p:spPr bwMode="auto">
            <a:xfrm>
              <a:off x="1292" y="2205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70" name="Line 129"/>
            <p:cNvSpPr>
              <a:spLocks noChangeShapeType="1"/>
            </p:cNvSpPr>
            <p:nvPr/>
          </p:nvSpPr>
          <p:spPr bwMode="auto">
            <a:xfrm>
              <a:off x="4035" y="2205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71" name="Line 130"/>
            <p:cNvSpPr>
              <a:spLocks noChangeShapeType="1"/>
            </p:cNvSpPr>
            <p:nvPr/>
          </p:nvSpPr>
          <p:spPr bwMode="auto">
            <a:xfrm>
              <a:off x="1292" y="2840"/>
              <a:ext cx="3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72" name="Oval 131"/>
            <p:cNvSpPr>
              <a:spLocks noChangeArrowheads="1"/>
            </p:cNvSpPr>
            <p:nvPr/>
          </p:nvSpPr>
          <p:spPr bwMode="auto">
            <a:xfrm>
              <a:off x="4195" y="2568"/>
              <a:ext cx="68" cy="6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3" name="Oval 132"/>
            <p:cNvSpPr>
              <a:spLocks noChangeArrowheads="1"/>
            </p:cNvSpPr>
            <p:nvPr/>
          </p:nvSpPr>
          <p:spPr bwMode="auto">
            <a:xfrm>
              <a:off x="4012" y="2795"/>
              <a:ext cx="68" cy="6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4389" name="Text Box 133"/>
          <p:cNvSpPr txBox="1">
            <a:spLocks noChangeArrowheads="1"/>
          </p:cNvSpPr>
          <p:nvPr/>
        </p:nvSpPr>
        <p:spPr bwMode="auto">
          <a:xfrm>
            <a:off x="1143000" y="5232400"/>
            <a:ext cx="30241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/>
              <a:t>Reset at 24</a:t>
            </a:r>
            <a:r>
              <a:rPr lang="en-GB" sz="2400" baseline="-25000"/>
              <a:t>10</a:t>
            </a:r>
            <a:r>
              <a:rPr lang="en-GB" sz="2400"/>
              <a:t> = 11000</a:t>
            </a:r>
            <a:r>
              <a:rPr lang="en-GB" sz="2400" baseline="-25000"/>
              <a:t>2</a:t>
            </a:r>
          </a:p>
        </p:txBody>
      </p:sp>
      <p:sp>
        <p:nvSpPr>
          <p:cNvPr id="224391" name="Text Box 135"/>
          <p:cNvSpPr txBox="1">
            <a:spLocks noChangeArrowheads="1"/>
          </p:cNvSpPr>
          <p:nvPr/>
        </p:nvSpPr>
        <p:spPr bwMode="auto">
          <a:xfrm>
            <a:off x="3708400" y="3357563"/>
            <a:ext cx="2159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b="1">
                <a:solidFill>
                  <a:srgbClr val="FF0066"/>
                </a:solidFill>
              </a:rPr>
              <a:t>A</a:t>
            </a:r>
          </a:p>
        </p:txBody>
      </p:sp>
      <p:sp>
        <p:nvSpPr>
          <p:cNvPr id="224392" name="Text Box 136"/>
          <p:cNvSpPr txBox="1">
            <a:spLocks noChangeArrowheads="1"/>
          </p:cNvSpPr>
          <p:nvPr/>
        </p:nvSpPr>
        <p:spPr bwMode="auto">
          <a:xfrm>
            <a:off x="8388350" y="3357563"/>
            <a:ext cx="2159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b="1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224393" name="Text Box 137"/>
          <p:cNvSpPr txBox="1">
            <a:spLocks noChangeArrowheads="1"/>
          </p:cNvSpPr>
          <p:nvPr/>
        </p:nvSpPr>
        <p:spPr bwMode="auto">
          <a:xfrm>
            <a:off x="7092950" y="3213100"/>
            <a:ext cx="2159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b="1">
                <a:solidFill>
                  <a:srgbClr val="FF0066"/>
                </a:solidFill>
              </a:rPr>
              <a:t>E</a:t>
            </a:r>
          </a:p>
        </p:txBody>
      </p:sp>
      <p:sp>
        <p:nvSpPr>
          <p:cNvPr id="52257" name="Text Box 138"/>
          <p:cNvSpPr txBox="1">
            <a:spLocks noChangeArrowheads="1"/>
          </p:cNvSpPr>
          <p:nvPr/>
        </p:nvSpPr>
        <p:spPr bwMode="auto">
          <a:xfrm>
            <a:off x="625475" y="420688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  <p:grpSp>
        <p:nvGrpSpPr>
          <p:cNvPr id="9" name="Group 148"/>
          <p:cNvGrpSpPr>
            <a:grpSpLocks/>
          </p:cNvGrpSpPr>
          <p:nvPr/>
        </p:nvGrpSpPr>
        <p:grpSpPr bwMode="auto">
          <a:xfrm>
            <a:off x="2822575" y="3767138"/>
            <a:ext cx="866775" cy="400050"/>
            <a:chOff x="1778" y="2373"/>
            <a:chExt cx="546" cy="252"/>
          </a:xfrm>
        </p:grpSpPr>
        <p:sp>
          <p:nvSpPr>
            <p:cNvPr id="52261" name="Text Box 140"/>
            <p:cNvSpPr txBox="1">
              <a:spLocks noChangeArrowheads="1"/>
            </p:cNvSpPr>
            <p:nvPr/>
          </p:nvSpPr>
          <p:spPr bwMode="auto">
            <a:xfrm>
              <a:off x="1975" y="2373"/>
              <a:ext cx="18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sz="2400">
                  <a:solidFill>
                    <a:srgbClr val="CC3300"/>
                  </a:solidFill>
                  <a:sym typeface="Webdings" pitchFamily="18" charset="2"/>
                </a:rPr>
                <a:t></a:t>
              </a:r>
              <a:endParaRPr lang="en-GB" sz="2400">
                <a:solidFill>
                  <a:srgbClr val="CC3300"/>
                </a:solidFill>
              </a:endParaRPr>
            </a:p>
          </p:txBody>
        </p:sp>
        <p:sp>
          <p:nvSpPr>
            <p:cNvPr id="52262" name="Text Box 141"/>
            <p:cNvSpPr txBox="1">
              <a:spLocks noChangeArrowheads="1"/>
            </p:cNvSpPr>
            <p:nvPr/>
          </p:nvSpPr>
          <p:spPr bwMode="auto">
            <a:xfrm>
              <a:off x="1778" y="2375"/>
              <a:ext cx="2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>
                  <a:solidFill>
                    <a:srgbClr val="CC3300"/>
                  </a:solidFill>
                  <a:sym typeface="Webdings" pitchFamily="18" charset="2"/>
                </a:rPr>
                <a:t></a:t>
              </a:r>
              <a:endParaRPr lang="en-GB" sz="2000">
                <a:solidFill>
                  <a:srgbClr val="CC3300"/>
                </a:solidFill>
              </a:endParaRPr>
            </a:p>
          </p:txBody>
        </p:sp>
        <p:sp>
          <p:nvSpPr>
            <p:cNvPr id="52263" name="Text Box 145"/>
            <p:cNvSpPr txBox="1">
              <a:spLocks noChangeArrowheads="1"/>
            </p:cNvSpPr>
            <p:nvPr/>
          </p:nvSpPr>
          <p:spPr bwMode="auto">
            <a:xfrm>
              <a:off x="2142" y="2375"/>
              <a:ext cx="18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sz="2400">
                  <a:solidFill>
                    <a:srgbClr val="CC3300"/>
                  </a:solidFill>
                  <a:sym typeface="Webdings" pitchFamily="18" charset="2"/>
                </a:rPr>
                <a:t></a:t>
              </a:r>
              <a:endParaRPr lang="en-GB" sz="2400">
                <a:solidFill>
                  <a:srgbClr val="CC3300"/>
                </a:solidFill>
              </a:endParaRPr>
            </a:p>
          </p:txBody>
        </p:sp>
      </p:grpSp>
      <p:sp>
        <p:nvSpPr>
          <p:cNvPr id="224402" name="Text Box 146"/>
          <p:cNvSpPr txBox="1">
            <a:spLocks noChangeArrowheads="1"/>
          </p:cNvSpPr>
          <p:nvPr/>
        </p:nvSpPr>
        <p:spPr bwMode="auto">
          <a:xfrm>
            <a:off x="755650" y="2170113"/>
            <a:ext cx="288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400">
                <a:solidFill>
                  <a:srgbClr val="CC3300"/>
                </a:solidFill>
                <a:sym typeface="Webdings" pitchFamily="18" charset="2"/>
              </a:rPr>
              <a:t></a:t>
            </a:r>
            <a:endParaRPr lang="en-GB" sz="2400">
              <a:solidFill>
                <a:srgbClr val="CC3300"/>
              </a:solidFill>
            </a:endParaRPr>
          </a:p>
        </p:txBody>
      </p:sp>
      <p:sp>
        <p:nvSpPr>
          <p:cNvPr id="224403" name="Text Box 147"/>
          <p:cNvSpPr txBox="1">
            <a:spLocks noChangeArrowheads="1"/>
          </p:cNvSpPr>
          <p:nvPr/>
        </p:nvSpPr>
        <p:spPr bwMode="auto">
          <a:xfrm>
            <a:off x="1176338" y="4760913"/>
            <a:ext cx="20907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/>
              <a:t>5 F/Fs needed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4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4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4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4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89" grpId="0"/>
      <p:bldP spid="224391" grpId="0"/>
      <p:bldP spid="224392" grpId="0"/>
      <p:bldP spid="224393" grpId="0"/>
      <p:bldP spid="224402" grpId="0"/>
      <p:bldP spid="22440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Chp 7 Counters &amp; Registers</a:t>
            </a:r>
          </a:p>
        </p:txBody>
      </p:sp>
      <p:sp>
        <p:nvSpPr>
          <p:cNvPr id="972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44AFDF-6E1D-4162-A40D-DA1BB0630FBD}" type="slidenum">
              <a:rPr lang="en-GB" smtClean="0"/>
              <a:pPr/>
              <a:t>93</a:t>
            </a:fld>
            <a:endParaRPr lang="en-GB" sz="1400" smtClean="0"/>
          </a:p>
        </p:txBody>
      </p:sp>
      <p:sp>
        <p:nvSpPr>
          <p:cNvPr id="97284" name="Text Box 5"/>
          <p:cNvSpPr txBox="1">
            <a:spLocks noChangeArrowheads="1"/>
          </p:cNvSpPr>
          <p:nvPr/>
        </p:nvSpPr>
        <p:spPr bwMode="auto">
          <a:xfrm>
            <a:off x="2365375" y="2700338"/>
            <a:ext cx="48037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solidFill>
                  <a:srgbClr val="B830AE"/>
                </a:solidFill>
              </a:rPr>
              <a:t>End</a:t>
            </a:r>
            <a:r>
              <a:rPr lang="en-GB" sz="2400"/>
              <a:t> of Counters and Registers </a:t>
            </a:r>
            <a:r>
              <a:rPr lang="en-GB" sz="2400">
                <a:solidFill>
                  <a:srgbClr val="B830AE"/>
                </a:solidFill>
              </a:rPr>
              <a:t>Part 1</a:t>
            </a:r>
          </a:p>
        </p:txBody>
      </p:sp>
      <p:sp>
        <p:nvSpPr>
          <p:cNvPr id="97285" name="Text Box 6"/>
          <p:cNvSpPr txBox="1">
            <a:spLocks noChangeArrowheads="1"/>
          </p:cNvSpPr>
          <p:nvPr/>
        </p:nvSpPr>
        <p:spPr bwMode="auto">
          <a:xfrm>
            <a:off x="625475" y="420688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786DCB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786DCB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7157</TotalTime>
  <Words>4677</Words>
  <Application>Microsoft Office PowerPoint</Application>
  <PresentationFormat>On-screen Show (4:3)</PresentationFormat>
  <Paragraphs>1643</Paragraphs>
  <Slides>93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96" baseType="lpstr">
      <vt:lpstr>Nature</vt:lpstr>
      <vt:lpstr>Equation</vt:lpstr>
      <vt:lpstr>Microsoft Equation 3.0</vt:lpstr>
      <vt:lpstr>PowerPoint Presentation</vt:lpstr>
      <vt:lpstr>Content</vt:lpstr>
      <vt:lpstr>PowerPoint Presentation</vt:lpstr>
      <vt:lpstr>Counter?</vt:lpstr>
      <vt:lpstr>Revision</vt:lpstr>
      <vt:lpstr>JK F/F – using it to build a counter</vt:lpstr>
      <vt:lpstr>JK F/F – using it to build a counter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Obtain the Counter - waveform</vt:lpstr>
      <vt:lpstr>PowerPoint Presentation</vt:lpstr>
      <vt:lpstr>PowerPoint Presentation</vt:lpstr>
      <vt:lpstr>Asynchoronous (ripple) counters vs Synchoronous counters</vt:lpstr>
      <vt:lpstr>Defining MOD  number ?</vt:lpstr>
      <vt:lpstr>Mod Number &amp; Number of Flip Flops</vt:lpstr>
      <vt:lpstr>What would the MOD number of the counter be if three more FFs were added?</vt:lpstr>
      <vt:lpstr>What would the MOD number of the counter be if three more FFs were added?</vt:lpstr>
      <vt:lpstr>How many FFs are required to build a counter that can count as many as 100010?</vt:lpstr>
      <vt:lpstr>How many FFs are required to build a counter that can count as many as 100010?</vt:lpstr>
      <vt:lpstr>Assuming the counter is holding 0101. What will be the count after 27 clock pulses?</vt:lpstr>
      <vt:lpstr>Assuming the counter is holding 0101. What will be the count after 27 clock pulses?</vt:lpstr>
      <vt:lpstr>In an asynchoronous counter, all FFs change states at the same time.  True or False?</vt:lpstr>
      <vt:lpstr>In an asynchoronous counter, all FFs change states at the same time.  True or False?</vt:lpstr>
      <vt:lpstr>PowerPoint Presentation</vt:lpstr>
      <vt:lpstr>Frequency Division - revision</vt:lpstr>
      <vt:lpstr>Frequency Division – MSB Frequency</vt:lpstr>
      <vt:lpstr>PowerPoint Presentation</vt:lpstr>
      <vt:lpstr>e.g. let’s build a Mod 6 counter </vt:lpstr>
      <vt:lpstr>e.g. let’s build a Mod 6 counter </vt:lpstr>
      <vt:lpstr>Building a MOD 6 Counter</vt:lpstr>
      <vt:lpstr>Building a MOD 6 Counter</vt:lpstr>
      <vt:lpstr>Building a MOD 6 Counter</vt:lpstr>
      <vt:lpstr>Building a MOD 6 Counter</vt:lpstr>
      <vt:lpstr>Building a MOD 6 Counter</vt:lpstr>
      <vt:lpstr>Building a MOD 6 Counter</vt:lpstr>
      <vt:lpstr>Building a MOD 6 Counter</vt:lpstr>
      <vt:lpstr>MOD 6 Counter – in action</vt:lpstr>
      <vt:lpstr>MOD 6 Counter – in action</vt:lpstr>
      <vt:lpstr>MOD 6 Counter – in action</vt:lpstr>
      <vt:lpstr>MOD 6 Counter – in action</vt:lpstr>
      <vt:lpstr>MOD 6 Counter – in action</vt:lpstr>
      <vt:lpstr>MOD 6 Counter – in action</vt:lpstr>
      <vt:lpstr>MOD 6 Counter – in action</vt:lpstr>
      <vt:lpstr>MOD 6 Counter – in action</vt:lpstr>
      <vt:lpstr>State Transition Diagram</vt:lpstr>
      <vt:lpstr>MOD-6 Counter Waveform</vt:lpstr>
      <vt:lpstr>Draw a state diagram for MOD-7 counter.</vt:lpstr>
      <vt:lpstr>Draw a state diagram for MOD-7 counter.</vt:lpstr>
      <vt:lpstr>What is the MOD number of the counter?</vt:lpstr>
      <vt:lpstr>What is the MOD number of the counter?</vt:lpstr>
      <vt:lpstr>What is the frequency at output D?</vt:lpstr>
      <vt:lpstr>What is the frequency at output D?</vt:lpstr>
      <vt:lpstr>General Design Procedure</vt:lpstr>
      <vt:lpstr>Construct a MOD-10 counter.</vt:lpstr>
      <vt:lpstr>Construct a MOD-10 counter.</vt:lpstr>
      <vt:lpstr>Decade Counters / BCD Counters</vt:lpstr>
      <vt:lpstr>Application of Counter: Digital Clock</vt:lpstr>
      <vt:lpstr>Construct a MOD-60 counter.</vt:lpstr>
      <vt:lpstr>Construct a MOD-60 counter.</vt:lpstr>
      <vt:lpstr>IC Asynchronous Counters 74LS293</vt:lpstr>
      <vt:lpstr>IC Asynchronous Counters 74LS293 </vt:lpstr>
      <vt:lpstr>IC Asynchronous Counters 74LS293 </vt:lpstr>
      <vt:lpstr>IC Asynchronous Counters 74LS293 </vt:lpstr>
      <vt:lpstr>Construct a MOD-2 counter using 74LS293.</vt:lpstr>
      <vt:lpstr>Construct a MOD-2 counter using 74LS293.</vt:lpstr>
      <vt:lpstr>Construct a MOD-8 counter using 74LS293.</vt:lpstr>
      <vt:lpstr>Construct a MOD-8 counter using 74LS293.</vt:lpstr>
      <vt:lpstr>Construct a MOD-16 counter using 74LS293.</vt:lpstr>
      <vt:lpstr>Construct a MOD-16 counter using 74LS293.</vt:lpstr>
      <vt:lpstr>Construct a MOD-10 counter using 74LS293</vt:lpstr>
      <vt:lpstr>Construct a MOD-10 counter using 74LS293</vt:lpstr>
      <vt:lpstr>Construct a MOD-14 counter using 74LS293</vt:lpstr>
      <vt:lpstr>Construct a MOD-14 counter using 74LS293</vt:lpstr>
      <vt:lpstr>Construct a MOD-60 counter using 74LS293</vt:lpstr>
      <vt:lpstr>Construct a MOD-60 counter using 74LS293</vt:lpstr>
      <vt:lpstr>MOD-? Counter </vt:lpstr>
      <vt:lpstr>MOD-? Counter </vt:lpstr>
      <vt:lpstr>MOD-? Counter </vt:lpstr>
      <vt:lpstr>Counting in Binary Sequence vs Non- Binary sequence</vt:lpstr>
      <vt:lpstr>Summary</vt:lpstr>
      <vt:lpstr>PowerPoint Presentation</vt:lpstr>
      <vt:lpstr>PowerPoint Presentation</vt:lpstr>
      <vt:lpstr>MOD-6 Counter Waveform (a)</vt:lpstr>
      <vt:lpstr>PowerPoint Presentation</vt:lpstr>
      <vt:lpstr>MOD-6 Counter Waveform (b)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Arithmetic</dc:title>
  <dc:creator>TanYW</dc:creator>
  <cp:lastModifiedBy>Staff</cp:lastModifiedBy>
  <cp:revision>687</cp:revision>
  <dcterms:created xsi:type="dcterms:W3CDTF">2000-10-26T03:09:36Z</dcterms:created>
  <dcterms:modified xsi:type="dcterms:W3CDTF">2012-11-02T08:21:02Z</dcterms:modified>
</cp:coreProperties>
</file>