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479" r:id="rId2"/>
    <p:sldId id="454" r:id="rId3"/>
    <p:sldId id="480" r:id="rId4"/>
    <p:sldId id="466" r:id="rId5"/>
    <p:sldId id="352" r:id="rId6"/>
    <p:sldId id="354" r:id="rId7"/>
    <p:sldId id="471" r:id="rId8"/>
    <p:sldId id="469" r:id="rId9"/>
    <p:sldId id="470" r:id="rId10"/>
    <p:sldId id="472" r:id="rId11"/>
    <p:sldId id="498" r:id="rId12"/>
    <p:sldId id="358" r:id="rId13"/>
    <p:sldId id="475" r:id="rId14"/>
    <p:sldId id="357" r:id="rId15"/>
    <p:sldId id="476" r:id="rId16"/>
    <p:sldId id="360" r:id="rId17"/>
    <p:sldId id="362" r:id="rId18"/>
    <p:sldId id="507" r:id="rId19"/>
    <p:sldId id="477" r:id="rId20"/>
    <p:sldId id="510" r:id="rId21"/>
    <p:sldId id="478" r:id="rId22"/>
    <p:sldId id="511" r:id="rId23"/>
    <p:sldId id="380" r:id="rId24"/>
    <p:sldId id="381" r:id="rId25"/>
    <p:sldId id="425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384" r:id="rId42"/>
    <p:sldId id="449" r:id="rId43"/>
    <p:sldId id="450" r:id="rId44"/>
    <p:sldId id="451" r:id="rId45"/>
    <p:sldId id="452" r:id="rId46"/>
    <p:sldId id="453" r:id="rId47"/>
    <p:sldId id="390" r:id="rId48"/>
    <p:sldId id="513" r:id="rId49"/>
    <p:sldId id="391" r:id="rId50"/>
    <p:sldId id="400" r:id="rId51"/>
    <p:sldId id="512" r:id="rId52"/>
    <p:sldId id="396" r:id="rId53"/>
    <p:sldId id="397" r:id="rId54"/>
    <p:sldId id="398" r:id="rId55"/>
    <p:sldId id="399" r:id="rId56"/>
    <p:sldId id="508" r:id="rId57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786DCB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7E5"/>
    <a:srgbClr val="980000"/>
    <a:srgbClr val="786DCB"/>
    <a:srgbClr val="B830AE"/>
    <a:srgbClr val="FF3300"/>
    <a:srgbClr val="008000"/>
    <a:srgbClr val="000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9" autoAdjust="0"/>
    <p:restoredTop sz="94595" autoAdjust="0"/>
  </p:normalViewPr>
  <p:slideViewPr>
    <p:cSldViewPr snapToGrid="0">
      <p:cViewPr varScale="1">
        <p:scale>
          <a:sx n="81" d="100"/>
          <a:sy n="81" d="100"/>
        </p:scale>
        <p:origin x="6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0"/>
    </p:cViewPr>
  </p:sorterViewPr>
  <p:notesViewPr>
    <p:cSldViewPr snapToGrid="0">
      <p:cViewPr varScale="1">
        <p:scale>
          <a:sx n="58" d="100"/>
          <a:sy n="58" d="100"/>
        </p:scale>
        <p:origin x="-1686" y="-78"/>
      </p:cViewPr>
      <p:guideLst>
        <p:guide orient="horz" pos="2880"/>
        <p:guide pos="2160"/>
      </p:guideLst>
    </p:cSldViewPr>
  </p:notesViewPr>
  <p:gridSpacing cx="68580" cy="685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IU KIM HONG" userId="8ef787f0-add3-4853-ba1a-a04713780316" providerId="ADAL" clId="{2F873163-FA5B-4CD2-BCF5-577F89E0BD73}"/>
    <pc:docChg chg="modSld sldOrd">
      <pc:chgData name="KHIU KIM HONG" userId="8ef787f0-add3-4853-ba1a-a04713780316" providerId="ADAL" clId="{2F873163-FA5B-4CD2-BCF5-577F89E0BD73}" dt="2020-11-01T10:27:34.753" v="1"/>
      <pc:docMkLst>
        <pc:docMk/>
      </pc:docMkLst>
      <pc:sldChg chg="ord">
        <pc:chgData name="KHIU KIM HONG" userId="8ef787f0-add3-4853-ba1a-a04713780316" providerId="ADAL" clId="{2F873163-FA5B-4CD2-BCF5-577F89E0BD73}" dt="2020-11-01T10:27:34.753" v="1"/>
        <pc:sldMkLst>
          <pc:docMk/>
          <pc:sldMk cId="0" sldId="51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2F5570-E113-435C-BCB4-A9058302A4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44F17F-BC76-4ADC-B3A6-D8CA7E35462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0F3ED-EFF1-4A5C-810E-9A6F98E3CFA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ACADD-DFE3-42BC-88E4-82D7303AC9D3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DC929-D010-4A32-8B80-99DA0A85038A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F5D91-B063-4C12-AE17-2091E97C85D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B44BB-0947-4632-964A-DCB06C85A5A2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EF334-9B86-489C-B312-DF2EA3BEBE33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DDF50-FF40-4F4B-A22D-21A01A01FF9D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D12A3-930E-4F46-9F2F-C93AF10C0787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16D8B-8032-453A-BACC-57897AB8220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90352C-9346-4A22-A1D0-E6C3D19B8154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8D517-2716-4DD0-AD3B-2DCA158F2D6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5E04-9E7B-468C-A835-F120407ED235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4231E0-4867-48C3-8ACE-C30AEADE08B9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726B0-6526-4CC2-B73A-0ADEFE75952A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B7F74-C7DA-44DF-A406-C10AD471EE9E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7831E-62F7-4C9F-AECA-412355315EF2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793812-E59F-4BA2-9E53-322B3D547450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9F208-304F-44D0-9F61-B1707603396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D2583-106F-4B93-AEB6-EA22D3BCC32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B2108-6C5C-4273-8473-8FD7E9440B7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D37B7-2DA7-4AEF-A9D6-9BC395EDE81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47221-8FA7-4F87-B4D1-D2F9FEAC313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C779E-FE26-400C-A897-805B7C396F3C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C24D9-E82E-4991-B6A2-12467035AF94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0"/>
            <a:ext cx="9144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D5508BB-81D5-4D3E-8191-2EB66A069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B0C45-48A0-4658-9AE3-1F581E673825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836613"/>
            <a:ext cx="1947862" cy="5380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836613"/>
            <a:ext cx="5695950" cy="5380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9B6FA-7BE9-48D6-91AB-2C8EE70B3EA8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F19D4-D8FA-4080-BBFC-727228B3F1CF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62164-BB0F-4FEF-9854-69D225A31521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1A3C-C82E-46AC-8FC6-EA23E54CAD99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489B6-5449-4E71-96B6-EFCB07A9B67A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2A701-5EE9-492B-B2B6-5D0281856D55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3C8F1-4035-4312-91A4-F63491368D7A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CAAC2-E279-4A4A-A2F8-CFBC285E6C30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72C98-2A88-458F-A61F-3AE154B0C8E5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8366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Chp 7 Counters &amp; Registers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B8EF679-90C8-40B8-BB14-F7EA8D22A09D}" type="slidenum">
              <a:rPr lang="en-GB"/>
              <a:pPr>
                <a:defRPr/>
              </a:pPr>
              <a:t>‹#›</a:t>
            </a:fld>
            <a:endParaRPr lang="en-GB" sz="1400"/>
          </a:p>
        </p:txBody>
      </p:sp>
      <p:sp>
        <p:nvSpPr>
          <p:cNvPr id="1024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108" name="AutoShape 3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264400" y="6311900"/>
            <a:ext cx="360363" cy="360363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3109" name="AutoShape 3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7632700" y="6311900"/>
            <a:ext cx="360363" cy="360363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irchildsemi.com/ds/DM/DM74ALS174.pdf" TargetMode="External"/><Relationship Id="rId2" Type="http://schemas.openxmlformats.org/officeDocument/2006/relationships/hyperlink" Target="http://www.philipslogic.com/products/als/pdf/74als174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sheet4u.com/download.php?id=550899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hyperlink" Target="http://www.fairchildsemi.com/ds/DM/DM74ALS165.pdf" TargetMode="External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hyperlink" Target="http://www.philipslogic.com/products/als/pdf/74als164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5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730C34-CEDF-422C-9B6A-6652DA3F9A2F}" type="slidenum">
              <a:rPr lang="en-GB" smtClean="0"/>
              <a:pPr/>
              <a:t>1</a:t>
            </a:fld>
            <a:endParaRPr lang="en-GB" sz="1400"/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895350" y="1104900"/>
            <a:ext cx="7848600" cy="30130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>
                <a:solidFill>
                  <a:srgbClr val="CC3300"/>
                </a:solidFill>
              </a:rPr>
              <a:t>Instructions for using the PowerPoint slides:</a:t>
            </a:r>
          </a:p>
          <a:p>
            <a:endParaRPr lang="en-GB" sz="2400" b="1">
              <a:solidFill>
                <a:schemeClr val="tx2"/>
              </a:solidFill>
            </a:endParaRPr>
          </a:p>
          <a:p>
            <a:r>
              <a:rPr lang="en-GB" sz="2400" b="1">
                <a:solidFill>
                  <a:schemeClr val="tx2"/>
                </a:solidFill>
              </a:rPr>
              <a:t>To view the animated steps - click anywhere on the slide.</a:t>
            </a:r>
          </a:p>
          <a:p>
            <a:endParaRPr lang="en-GB" sz="2400" b="1">
              <a:solidFill>
                <a:schemeClr val="tx2"/>
              </a:solidFill>
            </a:endParaRPr>
          </a:p>
          <a:p>
            <a:r>
              <a:rPr lang="en-GB" sz="2400" b="1">
                <a:solidFill>
                  <a:schemeClr val="tx2"/>
                </a:solidFill>
              </a:rPr>
              <a:t>To skip the animated steps to go to previous or next page - click the arrowheads at the bottom right.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C25D92-9E75-467C-B581-D975E19DE8E6}" type="slidenum">
              <a:rPr lang="en-GB" smtClean="0"/>
              <a:pPr/>
              <a:t>10</a:t>
            </a:fld>
            <a:endParaRPr lang="en-GB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400">
                <a:solidFill>
                  <a:srgbClr val="786DCB"/>
                </a:solidFill>
              </a:rPr>
              <a:t>Design a circuit to turn on an LED for 1 s once every 13 s  to signal an assembly line worker to perform some manual operation. Assume that you have a 1 Hz clock available.</a:t>
            </a:r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625475" y="420688"/>
            <a:ext cx="415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7.11 – Decoder</a:t>
            </a:r>
            <a:endParaRPr lang="en-GB" sz="2000" b="1">
              <a:solidFill>
                <a:srgbClr val="000000"/>
              </a:solidFill>
            </a:endParaRPr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 rot="16188726" flipH="1">
            <a:off x="5751512" y="2876551"/>
            <a:ext cx="677863" cy="1173162"/>
          </a:xfrm>
          <a:prstGeom prst="flowChartDelay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 rot="5400000" flipH="1">
            <a:off x="6402388" y="2960688"/>
            <a:ext cx="30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81" name="Line 8"/>
          <p:cNvSpPr>
            <a:spLocks noChangeShapeType="1"/>
          </p:cNvSpPr>
          <p:nvPr/>
        </p:nvSpPr>
        <p:spPr bwMode="auto">
          <a:xfrm rot="5400000" flipH="1">
            <a:off x="5492750" y="2976563"/>
            <a:ext cx="30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3082" name="Group 28"/>
          <p:cNvGrpSpPr>
            <a:grpSpLocks/>
          </p:cNvGrpSpPr>
          <p:nvPr/>
        </p:nvGrpSpPr>
        <p:grpSpPr bwMode="auto">
          <a:xfrm>
            <a:off x="5876925" y="3819525"/>
            <a:ext cx="595313" cy="1973263"/>
            <a:chOff x="3647" y="2388"/>
            <a:chExt cx="375" cy="1243"/>
          </a:xfrm>
        </p:grpSpPr>
        <p:sp>
          <p:nvSpPr>
            <p:cNvPr id="3092" name="Line 10"/>
            <p:cNvSpPr>
              <a:spLocks noChangeShapeType="1"/>
            </p:cNvSpPr>
            <p:nvPr/>
          </p:nvSpPr>
          <p:spPr bwMode="auto">
            <a:xfrm>
              <a:off x="3793" y="2388"/>
              <a:ext cx="9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93" name="AutoShape 11"/>
            <p:cNvSpPr>
              <a:spLocks noChangeArrowheads="1"/>
            </p:cNvSpPr>
            <p:nvPr/>
          </p:nvSpPr>
          <p:spPr bwMode="auto">
            <a:xfrm flipV="1">
              <a:off x="3684" y="2589"/>
              <a:ext cx="237" cy="21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12"/>
            <p:cNvSpPr>
              <a:spLocks noChangeShapeType="1"/>
            </p:cNvSpPr>
            <p:nvPr/>
          </p:nvSpPr>
          <p:spPr bwMode="auto">
            <a:xfrm>
              <a:off x="3683" y="2817"/>
              <a:ext cx="2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95" name="Line 13"/>
            <p:cNvSpPr>
              <a:spLocks noChangeShapeType="1"/>
            </p:cNvSpPr>
            <p:nvPr/>
          </p:nvSpPr>
          <p:spPr bwMode="auto">
            <a:xfrm>
              <a:off x="3809" y="2808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96" name="Freeform 14"/>
            <p:cNvSpPr>
              <a:spLocks/>
            </p:cNvSpPr>
            <p:nvPr/>
          </p:nvSpPr>
          <p:spPr bwMode="auto">
            <a:xfrm>
              <a:off x="3794" y="2982"/>
              <a:ext cx="118" cy="356"/>
            </a:xfrm>
            <a:custGeom>
              <a:avLst/>
              <a:gdLst>
                <a:gd name="T0" fmla="*/ 18 w 118"/>
                <a:gd name="T1" fmla="*/ 0 h 356"/>
                <a:gd name="T2" fmla="*/ 91 w 118"/>
                <a:gd name="T3" fmla="*/ 73 h 356"/>
                <a:gd name="T4" fmla="*/ 0 w 118"/>
                <a:gd name="T5" fmla="*/ 118 h 356"/>
                <a:gd name="T6" fmla="*/ 100 w 118"/>
                <a:gd name="T7" fmla="*/ 182 h 356"/>
                <a:gd name="T8" fmla="*/ 18 w 118"/>
                <a:gd name="T9" fmla="*/ 246 h 356"/>
                <a:gd name="T10" fmla="*/ 118 w 118"/>
                <a:gd name="T11" fmla="*/ 329 h 356"/>
                <a:gd name="T12" fmla="*/ 54 w 118"/>
                <a:gd name="T13" fmla="*/ 356 h 3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356"/>
                <a:gd name="T23" fmla="*/ 118 w 118"/>
                <a:gd name="T24" fmla="*/ 356 h 3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356">
                  <a:moveTo>
                    <a:pt x="18" y="0"/>
                  </a:moveTo>
                  <a:lnTo>
                    <a:pt x="91" y="73"/>
                  </a:lnTo>
                  <a:lnTo>
                    <a:pt x="0" y="118"/>
                  </a:lnTo>
                  <a:lnTo>
                    <a:pt x="100" y="182"/>
                  </a:lnTo>
                  <a:lnTo>
                    <a:pt x="18" y="246"/>
                  </a:lnTo>
                  <a:lnTo>
                    <a:pt x="118" y="329"/>
                  </a:lnTo>
                  <a:lnTo>
                    <a:pt x="54" y="3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Line 15"/>
            <p:cNvSpPr>
              <a:spLocks noChangeShapeType="1"/>
            </p:cNvSpPr>
            <p:nvPr/>
          </p:nvSpPr>
          <p:spPr bwMode="auto">
            <a:xfrm>
              <a:off x="3830" y="3339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98" name="Line 16"/>
            <p:cNvSpPr>
              <a:spLocks noChangeShapeType="1"/>
            </p:cNvSpPr>
            <p:nvPr/>
          </p:nvSpPr>
          <p:spPr bwMode="auto">
            <a:xfrm>
              <a:off x="3647" y="3521"/>
              <a:ext cx="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99" name="Line 17"/>
            <p:cNvSpPr>
              <a:spLocks noChangeShapeType="1"/>
            </p:cNvSpPr>
            <p:nvPr/>
          </p:nvSpPr>
          <p:spPr bwMode="auto">
            <a:xfrm>
              <a:off x="3757" y="3576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00" name="Line 18"/>
            <p:cNvSpPr>
              <a:spLocks noChangeShapeType="1"/>
            </p:cNvSpPr>
            <p:nvPr/>
          </p:nvSpPr>
          <p:spPr bwMode="auto">
            <a:xfrm>
              <a:off x="3802" y="3631"/>
              <a:ext cx="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83" name="Text Box 19"/>
          <p:cNvSpPr txBox="1">
            <a:spLocks noChangeArrowheads="1"/>
          </p:cNvSpPr>
          <p:nvPr/>
        </p:nvSpPr>
        <p:spPr bwMode="auto">
          <a:xfrm>
            <a:off x="2409825" y="2570163"/>
            <a:ext cx="1566863" cy="2538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2400"/>
              <a:t>0000   (0)</a:t>
            </a:r>
          </a:p>
          <a:p>
            <a:pPr algn="l">
              <a:lnSpc>
                <a:spcPct val="70000"/>
              </a:lnSpc>
            </a:pPr>
            <a:r>
              <a:rPr lang="en-US" sz="2400"/>
              <a:t>0001   (1)</a:t>
            </a:r>
          </a:p>
          <a:p>
            <a:pPr algn="l">
              <a:lnSpc>
                <a:spcPct val="70000"/>
              </a:lnSpc>
            </a:pPr>
            <a:r>
              <a:rPr lang="en-US" sz="2400"/>
              <a:t>…</a:t>
            </a:r>
          </a:p>
          <a:p>
            <a:pPr algn="l">
              <a:lnSpc>
                <a:spcPct val="70000"/>
              </a:lnSpc>
            </a:pPr>
            <a:r>
              <a:rPr lang="en-US" sz="2400"/>
              <a:t>1011   (11)</a:t>
            </a:r>
          </a:p>
          <a:p>
            <a:pPr algn="l">
              <a:lnSpc>
                <a:spcPct val="70000"/>
              </a:lnSpc>
            </a:pPr>
            <a:r>
              <a:rPr lang="en-US" sz="2400">
                <a:solidFill>
                  <a:srgbClr val="FF0000"/>
                </a:solidFill>
              </a:rPr>
              <a:t>11</a:t>
            </a:r>
            <a:r>
              <a:rPr lang="en-US" sz="2400"/>
              <a:t>00   (12)</a:t>
            </a:r>
          </a:p>
          <a:p>
            <a:pPr algn="l">
              <a:lnSpc>
                <a:spcPct val="70000"/>
              </a:lnSpc>
            </a:pPr>
            <a:r>
              <a:rPr lang="en-US" sz="2400"/>
              <a:t>0000   (0)</a:t>
            </a:r>
          </a:p>
        </p:txBody>
      </p:sp>
      <p:sp>
        <p:nvSpPr>
          <p:cNvPr id="3084" name="Rectangle 20"/>
          <p:cNvSpPr>
            <a:spLocks noChangeArrowheads="1"/>
          </p:cNvSpPr>
          <p:nvPr/>
        </p:nvSpPr>
        <p:spPr bwMode="auto">
          <a:xfrm>
            <a:off x="1346200" y="5227638"/>
            <a:ext cx="34305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every count last for 1 s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194300" y="2482850"/>
            <a:ext cx="3384550" cy="1422400"/>
            <a:chOff x="3272" y="1564"/>
            <a:chExt cx="2132" cy="896"/>
          </a:xfrm>
        </p:grpSpPr>
        <p:sp>
          <p:nvSpPr>
            <p:cNvPr id="3089" name="Oval 21"/>
            <p:cNvSpPr>
              <a:spLocks noChangeArrowheads="1"/>
            </p:cNvSpPr>
            <p:nvPr/>
          </p:nvSpPr>
          <p:spPr bwMode="auto">
            <a:xfrm>
              <a:off x="3272" y="1830"/>
              <a:ext cx="1061" cy="63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22"/>
            <p:cNvSpPr txBox="1">
              <a:spLocks noChangeArrowheads="1"/>
            </p:cNvSpPr>
            <p:nvPr/>
          </p:nvSpPr>
          <p:spPr bwMode="auto">
            <a:xfrm>
              <a:off x="4599" y="1564"/>
              <a:ext cx="80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decoder</a:t>
              </a:r>
            </a:p>
          </p:txBody>
        </p:sp>
        <p:sp>
          <p:nvSpPr>
            <p:cNvPr id="3091" name="Line 23"/>
            <p:cNvSpPr>
              <a:spLocks noChangeShapeType="1"/>
            </p:cNvSpPr>
            <p:nvPr/>
          </p:nvSpPr>
          <p:spPr bwMode="auto">
            <a:xfrm flipH="1">
              <a:off x="4306" y="1884"/>
              <a:ext cx="25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3074" name="Object 24"/>
          <p:cNvGraphicFramePr>
            <a:graphicFrameLocks noGrp="1" noChangeAspect="1"/>
          </p:cNvGraphicFramePr>
          <p:nvPr>
            <p:ph idx="1"/>
          </p:nvPr>
        </p:nvGraphicFramePr>
        <p:xfrm>
          <a:off x="5403850" y="2251075"/>
          <a:ext cx="14668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672840" imgH="241200" progId="Equation.3">
                  <p:embed/>
                </p:oleObj>
              </mc:Choice>
              <mc:Fallback>
                <p:oleObj name="Equation" r:id="rId4" imgW="672840" imgH="241200" progId="Equation.3">
                  <p:embed/>
                  <p:pic>
                    <p:nvPicPr>
                      <p:cNvPr id="307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2251075"/>
                        <a:ext cx="146685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Line 26"/>
          <p:cNvSpPr>
            <a:spLocks noChangeShapeType="1"/>
          </p:cNvSpPr>
          <p:nvPr/>
        </p:nvSpPr>
        <p:spPr bwMode="auto">
          <a:xfrm rot="5400000" flipH="1">
            <a:off x="5786438" y="2979738"/>
            <a:ext cx="30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87" name="Line 27"/>
          <p:cNvSpPr>
            <a:spLocks noChangeShapeType="1"/>
          </p:cNvSpPr>
          <p:nvPr/>
        </p:nvSpPr>
        <p:spPr bwMode="auto">
          <a:xfrm rot="5400000" flipH="1">
            <a:off x="6121400" y="2965450"/>
            <a:ext cx="30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88" name="Text Box 30"/>
          <p:cNvSpPr txBox="1">
            <a:spLocks noChangeArrowheads="1"/>
          </p:cNvSpPr>
          <p:nvPr/>
        </p:nvSpPr>
        <p:spPr bwMode="auto">
          <a:xfrm>
            <a:off x="1074738" y="2046288"/>
            <a:ext cx="1668462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Solution, con’t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41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D8B667-008F-4769-B9FF-8B7D8B4AC747}" type="slidenum">
              <a:rPr lang="en-GB" smtClean="0"/>
              <a:pPr/>
              <a:t>11</a:t>
            </a:fld>
            <a:endParaRPr lang="en-GB" sz="1400"/>
          </a:p>
        </p:txBody>
      </p:sp>
      <p:sp>
        <p:nvSpPr>
          <p:cNvPr id="370757" name="AutoShape 69"/>
          <p:cNvSpPr>
            <a:spLocks noChangeArrowheads="1"/>
          </p:cNvSpPr>
          <p:nvPr/>
        </p:nvSpPr>
        <p:spPr bwMode="auto">
          <a:xfrm>
            <a:off x="3094038" y="3409950"/>
            <a:ext cx="2611437" cy="1219200"/>
          </a:xfrm>
          <a:prstGeom prst="star5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8450" y="877888"/>
            <a:ext cx="5915025" cy="823912"/>
          </a:xfrm>
        </p:spPr>
        <p:txBody>
          <a:bodyPr/>
          <a:lstStyle/>
          <a:p>
            <a:pPr algn="ctr" eaLnBrk="1" hangingPunct="1"/>
            <a:r>
              <a:rPr lang="en-GB" sz="2400" b="1"/>
              <a:t>Draw the output waveforms for the following counter?</a:t>
            </a:r>
          </a:p>
        </p:txBody>
      </p:sp>
      <p:sp>
        <p:nvSpPr>
          <p:cNvPr id="4105" name="Text Box 3"/>
          <p:cNvSpPr txBox="1">
            <a:spLocks noChangeArrowheads="1"/>
          </p:cNvSpPr>
          <p:nvPr/>
        </p:nvSpPr>
        <p:spPr bwMode="auto">
          <a:xfrm>
            <a:off x="631825" y="49450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</p:txBody>
      </p:sp>
      <p:grpSp>
        <p:nvGrpSpPr>
          <p:cNvPr id="4106" name="Group 4"/>
          <p:cNvGrpSpPr>
            <a:grpSpLocks/>
          </p:cNvGrpSpPr>
          <p:nvPr/>
        </p:nvGrpSpPr>
        <p:grpSpPr bwMode="auto">
          <a:xfrm>
            <a:off x="1968500" y="2097088"/>
            <a:ext cx="5686425" cy="1143000"/>
            <a:chOff x="1486" y="1933"/>
            <a:chExt cx="3582" cy="720"/>
          </a:xfrm>
        </p:grpSpPr>
        <p:grpSp>
          <p:nvGrpSpPr>
            <p:cNvPr id="4115" name="Group 5"/>
            <p:cNvGrpSpPr>
              <a:grpSpLocks/>
            </p:cNvGrpSpPr>
            <p:nvPr/>
          </p:nvGrpSpPr>
          <p:grpSpPr bwMode="auto">
            <a:xfrm>
              <a:off x="4636" y="2198"/>
              <a:ext cx="432" cy="114"/>
              <a:chOff x="4636" y="2198"/>
              <a:chExt cx="432" cy="114"/>
            </a:xfrm>
          </p:grpSpPr>
          <p:grpSp>
            <p:nvGrpSpPr>
              <p:cNvPr id="4157" name="Group 6"/>
              <p:cNvGrpSpPr>
                <a:grpSpLocks/>
              </p:cNvGrpSpPr>
              <p:nvPr/>
            </p:nvGrpSpPr>
            <p:grpSpPr bwMode="auto">
              <a:xfrm>
                <a:off x="4636" y="2198"/>
                <a:ext cx="346" cy="114"/>
                <a:chOff x="816" y="3312"/>
                <a:chExt cx="1152" cy="384"/>
              </a:xfrm>
            </p:grpSpPr>
            <p:sp>
              <p:nvSpPr>
                <p:cNvPr id="4160" name="Line 7"/>
                <p:cNvSpPr>
                  <a:spLocks noChangeShapeType="1"/>
                </p:cNvSpPr>
                <p:nvPr/>
              </p:nvSpPr>
              <p:spPr bwMode="auto">
                <a:xfrm>
                  <a:off x="816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6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104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62" name="Line 9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63" name="Line 10"/>
                <p:cNvSpPr>
                  <a:spLocks noChangeShapeType="1"/>
                </p:cNvSpPr>
                <p:nvPr/>
              </p:nvSpPr>
              <p:spPr bwMode="auto">
                <a:xfrm>
                  <a:off x="1392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64" name="Line 11"/>
                <p:cNvSpPr>
                  <a:spLocks noChangeShapeType="1"/>
                </p:cNvSpPr>
                <p:nvPr/>
              </p:nvSpPr>
              <p:spPr bwMode="auto">
                <a:xfrm>
                  <a:off x="1392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6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680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66" name="Line 13"/>
                <p:cNvSpPr>
                  <a:spLocks noChangeShapeType="1"/>
                </p:cNvSpPr>
                <p:nvPr/>
              </p:nvSpPr>
              <p:spPr bwMode="auto">
                <a:xfrm>
                  <a:off x="1680" y="33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4158" name="Line 14"/>
              <p:cNvSpPr>
                <a:spLocks noChangeShapeType="1"/>
              </p:cNvSpPr>
              <p:nvPr/>
            </p:nvSpPr>
            <p:spPr bwMode="auto">
              <a:xfrm>
                <a:off x="4982" y="2198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59" name="Line 15"/>
              <p:cNvSpPr>
                <a:spLocks noChangeShapeType="1"/>
              </p:cNvSpPr>
              <p:nvPr/>
            </p:nvSpPr>
            <p:spPr bwMode="auto">
              <a:xfrm>
                <a:off x="4982" y="2312"/>
                <a:ext cx="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116" name="Group 16"/>
            <p:cNvGrpSpPr>
              <a:grpSpLocks/>
            </p:cNvGrpSpPr>
            <p:nvPr/>
          </p:nvGrpSpPr>
          <p:grpSpPr bwMode="auto">
            <a:xfrm>
              <a:off x="2436" y="1933"/>
              <a:ext cx="949" cy="720"/>
              <a:chOff x="2433" y="1797"/>
              <a:chExt cx="949" cy="720"/>
            </a:xfrm>
          </p:grpSpPr>
          <p:grpSp>
            <p:nvGrpSpPr>
              <p:cNvPr id="4145" name="Group 17"/>
              <p:cNvGrpSpPr>
                <a:grpSpLocks/>
              </p:cNvGrpSpPr>
              <p:nvPr/>
            </p:nvGrpSpPr>
            <p:grpSpPr bwMode="auto">
              <a:xfrm>
                <a:off x="2735" y="1797"/>
                <a:ext cx="647" cy="720"/>
                <a:chOff x="3072" y="1680"/>
                <a:chExt cx="720" cy="912"/>
              </a:xfrm>
            </p:grpSpPr>
            <p:sp>
              <p:nvSpPr>
                <p:cNvPr id="4154" name="Rectangle 18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5" name="Oval 19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6" name="AutoShape 20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46" name="Text Box 21"/>
              <p:cNvSpPr txBox="1">
                <a:spLocks noChangeArrowheads="1"/>
              </p:cNvSpPr>
              <p:nvPr/>
            </p:nvSpPr>
            <p:spPr bwMode="auto">
              <a:xfrm>
                <a:off x="3123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4147" name="Text Box 22"/>
              <p:cNvSpPr txBox="1">
                <a:spLocks noChangeArrowheads="1"/>
              </p:cNvSpPr>
              <p:nvPr/>
            </p:nvSpPr>
            <p:spPr bwMode="auto">
              <a:xfrm>
                <a:off x="3123" y="2252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4148" name="Text Box 23"/>
              <p:cNvSpPr txBox="1">
                <a:spLocks noChangeArrowheads="1"/>
              </p:cNvSpPr>
              <p:nvPr/>
            </p:nvSpPr>
            <p:spPr bwMode="auto">
              <a:xfrm>
                <a:off x="2735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grpSp>
            <p:nvGrpSpPr>
              <p:cNvPr id="4149" name="Group 24"/>
              <p:cNvGrpSpPr>
                <a:grpSpLocks/>
              </p:cNvGrpSpPr>
              <p:nvPr/>
            </p:nvGrpSpPr>
            <p:grpSpPr bwMode="auto">
              <a:xfrm>
                <a:off x="2433" y="1911"/>
                <a:ext cx="302" cy="227"/>
                <a:chOff x="2736" y="1824"/>
                <a:chExt cx="336" cy="288"/>
              </a:xfrm>
            </p:grpSpPr>
            <p:sp>
              <p:nvSpPr>
                <p:cNvPr id="415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52" name="Line 26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5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4150" name="Text Box 28"/>
              <p:cNvSpPr txBox="1">
                <a:spLocks noChangeArrowheads="1"/>
              </p:cNvSpPr>
              <p:nvPr/>
            </p:nvSpPr>
            <p:spPr bwMode="auto">
              <a:xfrm>
                <a:off x="2864" y="206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4100" name="Object 29"/>
              <p:cNvGraphicFramePr>
                <a:graphicFrameLocks noChangeAspect="1"/>
              </p:cNvGraphicFramePr>
              <p:nvPr/>
            </p:nvGraphicFramePr>
            <p:xfrm>
              <a:off x="2789" y="2251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8" name="Equation" r:id="rId4" imgW="152280" imgH="203040" progId="Equation.3">
                      <p:embed/>
                    </p:oleObj>
                  </mc:Choice>
                  <mc:Fallback>
                    <p:oleObj name="Equation" r:id="rId4" imgW="152280" imgH="203040" progId="Equation.3">
                      <p:embed/>
                      <p:pic>
                        <p:nvPicPr>
                          <p:cNvPr id="410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2251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17" name="Group 30"/>
            <p:cNvGrpSpPr>
              <a:grpSpLocks/>
            </p:cNvGrpSpPr>
            <p:nvPr/>
          </p:nvGrpSpPr>
          <p:grpSpPr bwMode="auto">
            <a:xfrm>
              <a:off x="3385" y="1933"/>
              <a:ext cx="1208" cy="720"/>
              <a:chOff x="3382" y="1797"/>
              <a:chExt cx="1208" cy="720"/>
            </a:xfrm>
          </p:grpSpPr>
          <p:sp>
            <p:nvSpPr>
              <p:cNvPr id="4132" name="Rectangle 31"/>
              <p:cNvSpPr>
                <a:spLocks noChangeArrowheads="1"/>
              </p:cNvSpPr>
              <p:nvPr/>
            </p:nvSpPr>
            <p:spPr bwMode="auto">
              <a:xfrm>
                <a:off x="3684" y="1797"/>
                <a:ext cx="561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3" name="Oval 32"/>
              <p:cNvSpPr>
                <a:spLocks noChangeArrowheads="1"/>
              </p:cNvSpPr>
              <p:nvPr/>
            </p:nvSpPr>
            <p:spPr bwMode="auto">
              <a:xfrm>
                <a:off x="4245" y="2100"/>
                <a:ext cx="86" cy="7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4" name="AutoShape 33"/>
              <p:cNvSpPr>
                <a:spLocks noChangeArrowheads="1"/>
              </p:cNvSpPr>
              <p:nvPr/>
            </p:nvSpPr>
            <p:spPr bwMode="auto">
              <a:xfrm rot="-5514269">
                <a:off x="4164" y="2095"/>
                <a:ext cx="76" cy="8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5" name="Text Box 34"/>
              <p:cNvSpPr txBox="1">
                <a:spLocks noChangeArrowheads="1"/>
              </p:cNvSpPr>
              <p:nvPr/>
            </p:nvSpPr>
            <p:spPr bwMode="auto">
              <a:xfrm>
                <a:off x="4070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4136" name="Text Box 35"/>
              <p:cNvSpPr txBox="1">
                <a:spLocks noChangeArrowheads="1"/>
              </p:cNvSpPr>
              <p:nvPr/>
            </p:nvSpPr>
            <p:spPr bwMode="auto">
              <a:xfrm>
                <a:off x="4070" y="2252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4137" name="Text Box 36"/>
              <p:cNvSpPr txBox="1">
                <a:spLocks noChangeArrowheads="1"/>
              </p:cNvSpPr>
              <p:nvPr/>
            </p:nvSpPr>
            <p:spPr bwMode="auto">
              <a:xfrm>
                <a:off x="3684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4138" name="Line 37"/>
              <p:cNvSpPr>
                <a:spLocks noChangeShapeType="1"/>
              </p:cNvSpPr>
              <p:nvPr/>
            </p:nvSpPr>
            <p:spPr bwMode="auto">
              <a:xfrm flipH="1">
                <a:off x="3511" y="1911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39" name="Line 38"/>
              <p:cNvSpPr>
                <a:spLocks noChangeShapeType="1"/>
              </p:cNvSpPr>
              <p:nvPr/>
            </p:nvSpPr>
            <p:spPr bwMode="auto">
              <a:xfrm>
                <a:off x="3511" y="191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40" name="Line 39"/>
              <p:cNvSpPr>
                <a:spLocks noChangeShapeType="1"/>
              </p:cNvSpPr>
              <p:nvPr/>
            </p:nvSpPr>
            <p:spPr bwMode="auto">
              <a:xfrm flipH="1">
                <a:off x="3382" y="2138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41" name="Line 40"/>
              <p:cNvSpPr>
                <a:spLocks noChangeShapeType="1"/>
              </p:cNvSpPr>
              <p:nvPr/>
            </p:nvSpPr>
            <p:spPr bwMode="auto">
              <a:xfrm>
                <a:off x="4245" y="1911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42" name="Line 41"/>
              <p:cNvSpPr>
                <a:spLocks noChangeShapeType="1"/>
              </p:cNvSpPr>
              <p:nvPr/>
            </p:nvSpPr>
            <p:spPr bwMode="auto">
              <a:xfrm>
                <a:off x="4245" y="2328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43" name="Line 42"/>
              <p:cNvSpPr>
                <a:spLocks noChangeShapeType="1"/>
              </p:cNvSpPr>
              <p:nvPr/>
            </p:nvSpPr>
            <p:spPr bwMode="auto">
              <a:xfrm>
                <a:off x="4331" y="2138"/>
                <a:ext cx="2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44" name="Text Box 43"/>
              <p:cNvSpPr txBox="1">
                <a:spLocks noChangeArrowheads="1"/>
              </p:cNvSpPr>
              <p:nvPr/>
            </p:nvSpPr>
            <p:spPr bwMode="auto">
              <a:xfrm>
                <a:off x="3813" y="206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4099" name="Object 44"/>
              <p:cNvGraphicFramePr>
                <a:graphicFrameLocks noChangeAspect="1"/>
              </p:cNvGraphicFramePr>
              <p:nvPr/>
            </p:nvGraphicFramePr>
            <p:xfrm>
              <a:off x="3736" y="2251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9" name="Equation" r:id="rId6" imgW="164880" imgH="203040" progId="Equation.3">
                      <p:embed/>
                    </p:oleObj>
                  </mc:Choice>
                  <mc:Fallback>
                    <p:oleObj name="Equation" r:id="rId6" imgW="164880" imgH="203040" progId="Equation.3">
                      <p:embed/>
                      <p:pic>
                        <p:nvPicPr>
                          <p:cNvPr id="4099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2251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18" name="Group 45"/>
            <p:cNvGrpSpPr>
              <a:grpSpLocks/>
            </p:cNvGrpSpPr>
            <p:nvPr/>
          </p:nvGrpSpPr>
          <p:grpSpPr bwMode="auto">
            <a:xfrm>
              <a:off x="1486" y="1933"/>
              <a:ext cx="950" cy="720"/>
              <a:chOff x="1483" y="1797"/>
              <a:chExt cx="950" cy="720"/>
            </a:xfrm>
          </p:grpSpPr>
          <p:grpSp>
            <p:nvGrpSpPr>
              <p:cNvPr id="4119" name="Group 46"/>
              <p:cNvGrpSpPr>
                <a:grpSpLocks/>
              </p:cNvGrpSpPr>
              <p:nvPr/>
            </p:nvGrpSpPr>
            <p:grpSpPr bwMode="auto">
              <a:xfrm>
                <a:off x="1483" y="1797"/>
                <a:ext cx="950" cy="720"/>
                <a:chOff x="1680" y="1680"/>
                <a:chExt cx="1056" cy="912"/>
              </a:xfrm>
            </p:grpSpPr>
            <p:grpSp>
              <p:nvGrpSpPr>
                <p:cNvPr id="4122" name="Group 47"/>
                <p:cNvGrpSpPr>
                  <a:grpSpLocks/>
                </p:cNvGrpSpPr>
                <p:nvPr/>
              </p:nvGrpSpPr>
              <p:grpSpPr bwMode="auto">
                <a:xfrm>
                  <a:off x="2016" y="1680"/>
                  <a:ext cx="720" cy="912"/>
                  <a:chOff x="3072" y="1680"/>
                  <a:chExt cx="720" cy="912"/>
                </a:xfrm>
              </p:grpSpPr>
              <p:sp>
                <p:nvSpPr>
                  <p:cNvPr id="412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680"/>
                    <a:ext cx="624" cy="91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30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6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31" name="AutoShape 50"/>
                  <p:cNvSpPr>
                    <a:spLocks noChangeArrowheads="1"/>
                  </p:cNvSpPr>
                  <p:nvPr/>
                </p:nvSpPr>
                <p:spPr bwMode="auto">
                  <a:xfrm rot="-5514269">
                    <a:off x="3600" y="2064"/>
                    <a:ext cx="9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2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448" y="1728"/>
                  <a:ext cx="240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C0B0A"/>
                      </a:solidFill>
                    </a:rPr>
                    <a:t>J</a:t>
                  </a:r>
                  <a:endParaRPr lang="en-US"/>
                </a:p>
              </p:txBody>
            </p:sp>
            <p:sp>
              <p:nvSpPr>
                <p:cNvPr id="412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448" y="2256"/>
                  <a:ext cx="240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C0B0A"/>
                      </a:solidFill>
                    </a:rPr>
                    <a:t>K</a:t>
                  </a:r>
                  <a:endParaRPr lang="en-US"/>
                </a:p>
              </p:txBody>
            </p:sp>
            <p:grpSp>
              <p:nvGrpSpPr>
                <p:cNvPr id="4125" name="Group 53"/>
                <p:cNvGrpSpPr>
                  <a:grpSpLocks/>
                </p:cNvGrpSpPr>
                <p:nvPr/>
              </p:nvGrpSpPr>
              <p:grpSpPr bwMode="auto">
                <a:xfrm>
                  <a:off x="1680" y="1824"/>
                  <a:ext cx="336" cy="288"/>
                  <a:chOff x="2736" y="1824"/>
                  <a:chExt cx="336" cy="288"/>
                </a:xfrm>
              </p:grpSpPr>
              <p:sp>
                <p:nvSpPr>
                  <p:cNvPr id="4126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18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412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82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4128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" y="211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4120" name="Text Box 57"/>
              <p:cNvSpPr txBox="1">
                <a:spLocks noChangeArrowheads="1"/>
              </p:cNvSpPr>
              <p:nvPr/>
            </p:nvSpPr>
            <p:spPr bwMode="auto">
              <a:xfrm>
                <a:off x="1783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4121" name="Text Box 58"/>
              <p:cNvSpPr txBox="1">
                <a:spLocks noChangeArrowheads="1"/>
              </p:cNvSpPr>
              <p:nvPr/>
            </p:nvSpPr>
            <p:spPr bwMode="auto">
              <a:xfrm>
                <a:off x="1915" y="2062"/>
                <a:ext cx="43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4098" name="Object 59"/>
              <p:cNvGraphicFramePr>
                <a:graphicFrameLocks noChangeAspect="1"/>
              </p:cNvGraphicFramePr>
              <p:nvPr/>
            </p:nvGraphicFramePr>
            <p:xfrm>
              <a:off x="1837" y="2245"/>
              <a:ext cx="14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0" name="Equation" r:id="rId8" imgW="152280" imgH="215640" progId="Equation.3">
                      <p:embed/>
                    </p:oleObj>
                  </mc:Choice>
                  <mc:Fallback>
                    <p:oleObj name="Equation" r:id="rId8" imgW="152280" imgH="215640" progId="Equation.3">
                      <p:embed/>
                      <p:pic>
                        <p:nvPicPr>
                          <p:cNvPr id="4098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245"/>
                            <a:ext cx="14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07" name="Group 60"/>
          <p:cNvGrpSpPr>
            <a:grpSpLocks/>
          </p:cNvGrpSpPr>
          <p:nvPr/>
        </p:nvGrpSpPr>
        <p:grpSpPr bwMode="auto">
          <a:xfrm>
            <a:off x="590550" y="912813"/>
            <a:ext cx="652463" cy="657225"/>
            <a:chOff x="1020" y="1344"/>
            <a:chExt cx="411" cy="414"/>
          </a:xfrm>
        </p:grpSpPr>
        <p:sp>
          <p:nvSpPr>
            <p:cNvPr id="4112" name="Rectangle 61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AutoShape 62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63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108" name="Text Box 64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370753" name="Text Box 65"/>
          <p:cNvSpPr txBox="1">
            <a:spLocks noChangeArrowheads="1"/>
          </p:cNvSpPr>
          <p:nvPr/>
        </p:nvSpPr>
        <p:spPr bwMode="auto">
          <a:xfrm>
            <a:off x="6983413" y="3135313"/>
            <a:ext cx="172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f</a:t>
            </a:r>
            <a:r>
              <a:rPr lang="en-US" b="1" baseline="-25000">
                <a:solidFill>
                  <a:srgbClr val="FF3300"/>
                </a:solidFill>
              </a:rPr>
              <a:t>CLK</a:t>
            </a:r>
            <a:r>
              <a:rPr lang="en-US">
                <a:solidFill>
                  <a:srgbClr val="FF3300"/>
                </a:solidFill>
              </a:rPr>
              <a:t>= </a:t>
            </a:r>
            <a:r>
              <a:rPr lang="en-US" sz="2400">
                <a:solidFill>
                  <a:srgbClr val="FF3300"/>
                </a:solidFill>
              </a:rPr>
              <a:t>1MHz</a:t>
            </a:r>
            <a:endParaRPr lang="en-US" sz="2400" baseline="-25000">
              <a:solidFill>
                <a:srgbClr val="FF3300"/>
              </a:solidFill>
            </a:endParaRPr>
          </a:p>
        </p:txBody>
      </p:sp>
      <p:sp>
        <p:nvSpPr>
          <p:cNvPr id="370754" name="Text Box 66"/>
          <p:cNvSpPr txBox="1">
            <a:spLocks noChangeArrowheads="1"/>
          </p:cNvSpPr>
          <p:nvPr/>
        </p:nvSpPr>
        <p:spPr bwMode="auto">
          <a:xfrm>
            <a:off x="3616325" y="3771900"/>
            <a:ext cx="172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t</a:t>
            </a:r>
            <a:r>
              <a:rPr lang="en-US" b="1">
                <a:solidFill>
                  <a:srgbClr val="008000"/>
                </a:solidFill>
              </a:rPr>
              <a:t>pd = </a:t>
            </a:r>
            <a:r>
              <a:rPr lang="en-US" sz="2400" b="1">
                <a:solidFill>
                  <a:srgbClr val="008000"/>
                </a:solidFill>
              </a:rPr>
              <a:t>50ns</a:t>
            </a:r>
          </a:p>
        </p:txBody>
      </p:sp>
      <p:sp>
        <p:nvSpPr>
          <p:cNvPr id="370755" name="Text Box 67"/>
          <p:cNvSpPr txBox="1">
            <a:spLocks noChangeArrowheads="1"/>
          </p:cNvSpPr>
          <p:nvPr/>
        </p:nvSpPr>
        <p:spPr bwMode="auto">
          <a:xfrm>
            <a:off x="2090738" y="4706938"/>
            <a:ext cx="5224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T</a:t>
            </a:r>
            <a:r>
              <a:rPr lang="en-US" sz="2400" b="1" baseline="-25000">
                <a:solidFill>
                  <a:srgbClr val="008000"/>
                </a:solidFill>
              </a:rPr>
              <a:t>CLK</a:t>
            </a:r>
            <a:r>
              <a:rPr lang="en-US" sz="2400" b="1">
                <a:solidFill>
                  <a:srgbClr val="008000"/>
                </a:solidFill>
              </a:rPr>
              <a:t> = 1/f</a:t>
            </a:r>
            <a:r>
              <a:rPr lang="en-US" sz="2400" b="1" baseline="-25000">
                <a:solidFill>
                  <a:srgbClr val="008000"/>
                </a:solidFill>
              </a:rPr>
              <a:t>CLK</a:t>
            </a:r>
            <a:r>
              <a:rPr lang="en-US" sz="2400" b="1">
                <a:solidFill>
                  <a:srgbClr val="008000"/>
                </a:solidFill>
              </a:rPr>
              <a:t> = 1us = 1000ns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57" grpId="0" animBg="1"/>
      <p:bldP spid="370754" grpId="0"/>
      <p:bldP spid="370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83D7F9-D5C3-4B8E-AEC5-122FF31BECFD}" type="slidenum">
              <a:rPr lang="en-GB" smtClean="0"/>
              <a:pPr/>
              <a:t>12</a:t>
            </a:fld>
            <a:endParaRPr lang="en-GB" sz="140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5634038" y="2184400"/>
            <a:ext cx="681037" cy="3308350"/>
            <a:chOff x="3552" y="1632"/>
            <a:chExt cx="429" cy="2084"/>
          </a:xfrm>
        </p:grpSpPr>
        <p:sp>
          <p:nvSpPr>
            <p:cNvPr id="19536" name="Rectangle 92"/>
            <p:cNvSpPr>
              <a:spLocks noChangeArrowheads="1"/>
            </p:cNvSpPr>
            <p:nvPr/>
          </p:nvSpPr>
          <p:spPr bwMode="auto">
            <a:xfrm>
              <a:off x="3648" y="1632"/>
              <a:ext cx="240" cy="17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7" name="Text Box 71"/>
            <p:cNvSpPr txBox="1">
              <a:spLocks noChangeArrowheads="1"/>
            </p:cNvSpPr>
            <p:nvPr/>
          </p:nvSpPr>
          <p:spPr bwMode="auto">
            <a:xfrm>
              <a:off x="3552" y="3504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FF3300"/>
                  </a:solidFill>
                </a:rPr>
                <a:t>150ns</a:t>
              </a:r>
            </a:p>
          </p:txBody>
        </p:sp>
        <p:sp>
          <p:nvSpPr>
            <p:cNvPr id="19538" name="Line 94"/>
            <p:cNvSpPr>
              <a:spLocks noChangeShapeType="1"/>
            </p:cNvSpPr>
            <p:nvPr/>
          </p:nvSpPr>
          <p:spPr bwMode="auto">
            <a:xfrm flipV="1">
              <a:off x="3696" y="336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3059113" y="2198688"/>
            <a:ext cx="685800" cy="2439987"/>
            <a:chOff x="1882" y="1632"/>
            <a:chExt cx="432" cy="1537"/>
          </a:xfrm>
        </p:grpSpPr>
        <p:sp>
          <p:nvSpPr>
            <p:cNvPr id="19533" name="Rectangle 90"/>
            <p:cNvSpPr>
              <a:spLocks noChangeArrowheads="1"/>
            </p:cNvSpPr>
            <p:nvPr/>
          </p:nvSpPr>
          <p:spPr bwMode="auto">
            <a:xfrm>
              <a:off x="2154" y="1632"/>
              <a:ext cx="160" cy="11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4" name="Text Box 87"/>
            <p:cNvSpPr txBox="1">
              <a:spLocks noChangeArrowheads="1"/>
            </p:cNvSpPr>
            <p:nvPr/>
          </p:nvSpPr>
          <p:spPr bwMode="auto">
            <a:xfrm>
              <a:off x="1882" y="2957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FF3300"/>
                  </a:solidFill>
                </a:rPr>
                <a:t>100ns</a:t>
              </a:r>
            </a:p>
          </p:txBody>
        </p:sp>
        <p:sp>
          <p:nvSpPr>
            <p:cNvPr id="19535" name="Line 91"/>
            <p:cNvSpPr>
              <a:spLocks noChangeShapeType="1"/>
            </p:cNvSpPr>
            <p:nvPr/>
          </p:nvSpPr>
          <p:spPr bwMode="auto">
            <a:xfrm flipV="1">
              <a:off x="2122" y="2813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1852613" y="2198688"/>
            <a:ext cx="627062" cy="1673225"/>
            <a:chOff x="1104" y="1632"/>
            <a:chExt cx="432" cy="1082"/>
          </a:xfrm>
        </p:grpSpPr>
        <p:sp>
          <p:nvSpPr>
            <p:cNvPr id="19530" name="Rectangle 88"/>
            <p:cNvSpPr>
              <a:spLocks noChangeArrowheads="1"/>
            </p:cNvSpPr>
            <p:nvPr/>
          </p:nvSpPr>
          <p:spPr bwMode="auto">
            <a:xfrm>
              <a:off x="1440" y="1632"/>
              <a:ext cx="9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Text Box 64"/>
            <p:cNvSpPr txBox="1">
              <a:spLocks noChangeArrowheads="1"/>
            </p:cNvSpPr>
            <p:nvPr/>
          </p:nvSpPr>
          <p:spPr bwMode="auto">
            <a:xfrm>
              <a:off x="1104" y="2496"/>
              <a:ext cx="39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FF3300"/>
                  </a:solidFill>
                </a:rPr>
                <a:t>50ns</a:t>
              </a:r>
            </a:p>
          </p:txBody>
        </p:sp>
        <p:sp>
          <p:nvSpPr>
            <p:cNvPr id="19532" name="Line 89"/>
            <p:cNvSpPr>
              <a:spLocks noChangeShapeType="1"/>
            </p:cNvSpPr>
            <p:nvPr/>
          </p:nvSpPr>
          <p:spPr bwMode="auto">
            <a:xfrm flipV="1">
              <a:off x="1392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214438" y="2655888"/>
            <a:ext cx="6477000" cy="311150"/>
            <a:chOff x="765" y="1673"/>
            <a:chExt cx="4080" cy="196"/>
          </a:xfrm>
        </p:grpSpPr>
        <p:sp>
          <p:nvSpPr>
            <p:cNvPr id="19519" name="Line 40"/>
            <p:cNvSpPr>
              <a:spLocks noChangeShapeType="1"/>
            </p:cNvSpPr>
            <p:nvPr/>
          </p:nvSpPr>
          <p:spPr bwMode="auto">
            <a:xfrm>
              <a:off x="765" y="1865"/>
              <a:ext cx="8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0" name="Line 41"/>
            <p:cNvSpPr>
              <a:spLocks noChangeShapeType="1"/>
            </p:cNvSpPr>
            <p:nvPr/>
          </p:nvSpPr>
          <p:spPr bwMode="auto">
            <a:xfrm flipV="1">
              <a:off x="1563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1" name="Line 42"/>
            <p:cNvSpPr>
              <a:spLocks noChangeShapeType="1"/>
            </p:cNvSpPr>
            <p:nvPr/>
          </p:nvSpPr>
          <p:spPr bwMode="auto">
            <a:xfrm>
              <a:off x="1572" y="1673"/>
              <a:ext cx="6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2" name="Line 43"/>
            <p:cNvSpPr>
              <a:spLocks noChangeShapeType="1"/>
            </p:cNvSpPr>
            <p:nvPr/>
          </p:nvSpPr>
          <p:spPr bwMode="auto">
            <a:xfrm>
              <a:off x="2263" y="167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3" name="Line 44"/>
            <p:cNvSpPr>
              <a:spLocks noChangeShapeType="1"/>
            </p:cNvSpPr>
            <p:nvPr/>
          </p:nvSpPr>
          <p:spPr bwMode="auto">
            <a:xfrm>
              <a:off x="2258" y="1856"/>
              <a:ext cx="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4" name="Line 45"/>
            <p:cNvSpPr>
              <a:spLocks noChangeShapeType="1"/>
            </p:cNvSpPr>
            <p:nvPr/>
          </p:nvSpPr>
          <p:spPr bwMode="auto">
            <a:xfrm flipV="1">
              <a:off x="2925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5" name="Line 46"/>
            <p:cNvSpPr>
              <a:spLocks noChangeShapeType="1"/>
            </p:cNvSpPr>
            <p:nvPr/>
          </p:nvSpPr>
          <p:spPr bwMode="auto">
            <a:xfrm>
              <a:off x="2925" y="1673"/>
              <a:ext cx="7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6" name="Line 47"/>
            <p:cNvSpPr>
              <a:spLocks noChangeShapeType="1"/>
            </p:cNvSpPr>
            <p:nvPr/>
          </p:nvSpPr>
          <p:spPr bwMode="auto">
            <a:xfrm>
              <a:off x="3714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7" name="Line 48"/>
            <p:cNvSpPr>
              <a:spLocks noChangeShapeType="1"/>
            </p:cNvSpPr>
            <p:nvPr/>
          </p:nvSpPr>
          <p:spPr bwMode="auto">
            <a:xfrm>
              <a:off x="3714" y="1865"/>
              <a:ext cx="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8" name="Line 49"/>
            <p:cNvSpPr>
              <a:spLocks noChangeShapeType="1"/>
            </p:cNvSpPr>
            <p:nvPr/>
          </p:nvSpPr>
          <p:spPr bwMode="auto">
            <a:xfrm flipV="1">
              <a:off x="4413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29" name="Line 50"/>
            <p:cNvSpPr>
              <a:spLocks noChangeShapeType="1"/>
            </p:cNvSpPr>
            <p:nvPr/>
          </p:nvSpPr>
          <p:spPr bwMode="auto">
            <a:xfrm>
              <a:off x="4413" y="167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112"/>
          <p:cNvGrpSpPr>
            <a:grpSpLocks/>
          </p:cNvGrpSpPr>
          <p:nvPr/>
        </p:nvGrpSpPr>
        <p:grpSpPr bwMode="auto">
          <a:xfrm>
            <a:off x="1187450" y="3757613"/>
            <a:ext cx="6362700" cy="304800"/>
            <a:chOff x="703" y="2614"/>
            <a:chExt cx="4008" cy="192"/>
          </a:xfrm>
        </p:grpSpPr>
        <p:sp>
          <p:nvSpPr>
            <p:cNvPr id="19514" name="Line 52"/>
            <p:cNvSpPr>
              <a:spLocks noChangeShapeType="1"/>
            </p:cNvSpPr>
            <p:nvPr/>
          </p:nvSpPr>
          <p:spPr bwMode="auto">
            <a:xfrm>
              <a:off x="703" y="2795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15" name="Line 53"/>
            <p:cNvSpPr>
              <a:spLocks noChangeShapeType="1"/>
            </p:cNvSpPr>
            <p:nvPr/>
          </p:nvSpPr>
          <p:spPr bwMode="auto">
            <a:xfrm flipV="1">
              <a:off x="2316" y="261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16" name="Line 54"/>
            <p:cNvSpPr>
              <a:spLocks noChangeShapeType="1"/>
            </p:cNvSpPr>
            <p:nvPr/>
          </p:nvSpPr>
          <p:spPr bwMode="auto">
            <a:xfrm>
              <a:off x="2316" y="2614"/>
              <a:ext cx="1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17" name="Line 55"/>
            <p:cNvSpPr>
              <a:spLocks noChangeShapeType="1"/>
            </p:cNvSpPr>
            <p:nvPr/>
          </p:nvSpPr>
          <p:spPr bwMode="auto">
            <a:xfrm>
              <a:off x="3749" y="261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18" name="Line 56"/>
            <p:cNvSpPr>
              <a:spLocks noChangeShapeType="1"/>
            </p:cNvSpPr>
            <p:nvPr/>
          </p:nvSpPr>
          <p:spPr bwMode="auto">
            <a:xfrm>
              <a:off x="3740" y="2806"/>
              <a:ext cx="9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1214438" y="1512888"/>
            <a:ext cx="7391400" cy="1174750"/>
            <a:chOff x="720" y="1200"/>
            <a:chExt cx="4656" cy="740"/>
          </a:xfrm>
        </p:grpSpPr>
        <p:grpSp>
          <p:nvGrpSpPr>
            <p:cNvPr id="19479" name="Group 100"/>
            <p:cNvGrpSpPr>
              <a:grpSpLocks/>
            </p:cNvGrpSpPr>
            <p:nvPr/>
          </p:nvGrpSpPr>
          <p:grpSpPr bwMode="auto">
            <a:xfrm>
              <a:off x="720" y="1200"/>
              <a:ext cx="4656" cy="432"/>
              <a:chOff x="720" y="1200"/>
              <a:chExt cx="4656" cy="432"/>
            </a:xfrm>
          </p:grpSpPr>
          <p:sp>
            <p:nvSpPr>
              <p:cNvPr id="19483" name="Line 9"/>
              <p:cNvSpPr>
                <a:spLocks noChangeShapeType="1"/>
              </p:cNvSpPr>
              <p:nvPr/>
            </p:nvSpPr>
            <p:spPr bwMode="auto">
              <a:xfrm>
                <a:off x="1436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4" name="Line 18"/>
              <p:cNvSpPr>
                <a:spLocks noChangeShapeType="1"/>
              </p:cNvSpPr>
              <p:nvPr/>
            </p:nvSpPr>
            <p:spPr bwMode="auto">
              <a:xfrm>
                <a:off x="2869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5" name="Line 23"/>
              <p:cNvSpPr>
                <a:spLocks noChangeShapeType="1"/>
              </p:cNvSpPr>
              <p:nvPr/>
            </p:nvSpPr>
            <p:spPr bwMode="auto">
              <a:xfrm>
                <a:off x="3585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6" name="Line 28"/>
              <p:cNvSpPr>
                <a:spLocks noChangeShapeType="1"/>
              </p:cNvSpPr>
              <p:nvPr/>
            </p:nvSpPr>
            <p:spPr bwMode="auto">
              <a:xfrm>
                <a:off x="4302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9487" name="Group 99"/>
              <p:cNvGrpSpPr>
                <a:grpSpLocks/>
              </p:cNvGrpSpPr>
              <p:nvPr/>
            </p:nvGrpSpPr>
            <p:grpSpPr bwMode="auto">
              <a:xfrm>
                <a:off x="720" y="1200"/>
                <a:ext cx="4656" cy="432"/>
                <a:chOff x="720" y="1200"/>
                <a:chExt cx="4656" cy="432"/>
              </a:xfrm>
            </p:grpSpPr>
            <p:sp>
              <p:nvSpPr>
                <p:cNvPr id="19489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198" y="1200"/>
                  <a:ext cx="417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200" b="1">
                      <a:solidFill>
                        <a:srgbClr val="003399"/>
                      </a:solidFill>
                    </a:rPr>
                    <a:t>1                          2                            3                            4                            5</a:t>
                  </a:r>
                  <a:endParaRPr lang="en-US" sz="1200"/>
                </a:p>
              </p:txBody>
            </p:sp>
            <p:grpSp>
              <p:nvGrpSpPr>
                <p:cNvPr id="19490" name="Group 5"/>
                <p:cNvGrpSpPr>
                  <a:grpSpLocks/>
                </p:cNvGrpSpPr>
                <p:nvPr/>
              </p:nvGrpSpPr>
              <p:grpSpPr bwMode="auto">
                <a:xfrm>
                  <a:off x="720" y="1440"/>
                  <a:ext cx="716" cy="192"/>
                  <a:chOff x="720" y="1440"/>
                  <a:chExt cx="716" cy="192"/>
                </a:xfrm>
              </p:grpSpPr>
              <p:sp>
                <p:nvSpPr>
                  <p:cNvPr id="1951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1632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512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78" y="144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51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078" y="1440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9491" name="Group 10"/>
                <p:cNvGrpSpPr>
                  <a:grpSpLocks/>
                </p:cNvGrpSpPr>
                <p:nvPr/>
              </p:nvGrpSpPr>
              <p:grpSpPr bwMode="auto">
                <a:xfrm>
                  <a:off x="1436" y="1440"/>
                  <a:ext cx="717" cy="192"/>
                  <a:chOff x="1436" y="1440"/>
                  <a:chExt cx="717" cy="192"/>
                </a:xfrm>
              </p:grpSpPr>
              <p:sp>
                <p:nvSpPr>
                  <p:cNvPr id="1950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436" y="1632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509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94" y="144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51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794" y="1440"/>
                    <a:ext cx="35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9492" name="Group 14"/>
                <p:cNvGrpSpPr>
                  <a:grpSpLocks/>
                </p:cNvGrpSpPr>
                <p:nvPr/>
              </p:nvGrpSpPr>
              <p:grpSpPr bwMode="auto">
                <a:xfrm>
                  <a:off x="2153" y="1440"/>
                  <a:ext cx="716" cy="192"/>
                  <a:chOff x="2153" y="1440"/>
                  <a:chExt cx="716" cy="192"/>
                </a:xfrm>
              </p:grpSpPr>
              <p:sp>
                <p:nvSpPr>
                  <p:cNvPr id="1950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153" y="1632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506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1" y="144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50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511" y="1440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9493" name="Group 19"/>
                <p:cNvGrpSpPr>
                  <a:grpSpLocks/>
                </p:cNvGrpSpPr>
                <p:nvPr/>
              </p:nvGrpSpPr>
              <p:grpSpPr bwMode="auto">
                <a:xfrm>
                  <a:off x="2869" y="1440"/>
                  <a:ext cx="716" cy="192"/>
                  <a:chOff x="2869" y="1440"/>
                  <a:chExt cx="716" cy="192"/>
                </a:xfrm>
              </p:grpSpPr>
              <p:sp>
                <p:nvSpPr>
                  <p:cNvPr id="1950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869" y="1632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503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27" y="144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50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227" y="1440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9494" name="Group 24"/>
                <p:cNvGrpSpPr>
                  <a:grpSpLocks/>
                </p:cNvGrpSpPr>
                <p:nvPr/>
              </p:nvGrpSpPr>
              <p:grpSpPr bwMode="auto">
                <a:xfrm>
                  <a:off x="3585" y="1440"/>
                  <a:ext cx="717" cy="192"/>
                  <a:chOff x="3585" y="1440"/>
                  <a:chExt cx="717" cy="192"/>
                </a:xfrm>
              </p:grpSpPr>
              <p:sp>
                <p:nvSpPr>
                  <p:cNvPr id="1949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585" y="1632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500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43" y="144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50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943" y="1440"/>
                    <a:ext cx="35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9495" name="Group 29"/>
                <p:cNvGrpSpPr>
                  <a:grpSpLocks/>
                </p:cNvGrpSpPr>
                <p:nvPr/>
              </p:nvGrpSpPr>
              <p:grpSpPr bwMode="auto">
                <a:xfrm>
                  <a:off x="4302" y="1440"/>
                  <a:ext cx="716" cy="192"/>
                  <a:chOff x="4302" y="1440"/>
                  <a:chExt cx="716" cy="192"/>
                </a:xfrm>
              </p:grpSpPr>
              <p:sp>
                <p:nvSpPr>
                  <p:cNvPr id="1949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302" y="1632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497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60" y="144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49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660" y="1440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19488" name="Line 60"/>
              <p:cNvSpPr>
                <a:spLocks noChangeShapeType="1"/>
              </p:cNvSpPr>
              <p:nvPr/>
            </p:nvSpPr>
            <p:spPr bwMode="auto">
              <a:xfrm>
                <a:off x="2160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480" name="Group 65"/>
            <p:cNvGrpSpPr>
              <a:grpSpLocks/>
            </p:cNvGrpSpPr>
            <p:nvPr/>
          </p:nvGrpSpPr>
          <p:grpSpPr bwMode="auto">
            <a:xfrm>
              <a:off x="720" y="1728"/>
              <a:ext cx="720" cy="212"/>
              <a:chOff x="720" y="1728"/>
              <a:chExt cx="720" cy="212"/>
            </a:xfrm>
          </p:grpSpPr>
          <p:sp>
            <p:nvSpPr>
              <p:cNvPr id="19481" name="Line 66"/>
              <p:cNvSpPr>
                <a:spLocks noChangeShapeType="1"/>
              </p:cNvSpPr>
              <p:nvPr/>
            </p:nvSpPr>
            <p:spPr bwMode="auto">
              <a:xfrm>
                <a:off x="720" y="172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2" name="Text Box 67"/>
              <p:cNvSpPr txBox="1">
                <a:spLocks noChangeArrowheads="1"/>
              </p:cNvSpPr>
              <p:nvPr/>
            </p:nvSpPr>
            <p:spPr bwMode="auto">
              <a:xfrm>
                <a:off x="912" y="1728"/>
                <a:ext cx="4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GB" sz="1600" b="1">
                    <a:solidFill>
                      <a:srgbClr val="0C0B0A"/>
                    </a:solidFill>
                  </a:rPr>
                  <a:t>1000ns</a:t>
                </a:r>
              </a:p>
            </p:txBody>
          </p:sp>
        </p:grp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604838" y="1951038"/>
            <a:ext cx="757237" cy="3448050"/>
            <a:chOff x="336" y="1476"/>
            <a:chExt cx="477" cy="2172"/>
          </a:xfrm>
        </p:grpSpPr>
        <p:sp>
          <p:nvSpPr>
            <p:cNvPr id="19474" name="Text Box 3"/>
            <p:cNvSpPr txBox="1">
              <a:spLocks noChangeArrowheads="1"/>
            </p:cNvSpPr>
            <p:nvPr/>
          </p:nvSpPr>
          <p:spPr bwMode="auto">
            <a:xfrm>
              <a:off x="336" y="1476"/>
              <a:ext cx="4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CLK</a:t>
              </a:r>
              <a:endParaRPr lang="en-US" sz="2000"/>
            </a:p>
          </p:txBody>
        </p:sp>
        <p:sp>
          <p:nvSpPr>
            <p:cNvPr id="19475" name="Line 33"/>
            <p:cNvSpPr>
              <a:spLocks noChangeShapeType="1"/>
            </p:cNvSpPr>
            <p:nvPr/>
          </p:nvSpPr>
          <p:spPr bwMode="auto">
            <a:xfrm>
              <a:off x="720" y="1632"/>
              <a:ext cx="0" cy="201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6" name="Text Box 39"/>
            <p:cNvSpPr txBox="1">
              <a:spLocks noChangeArrowheads="1"/>
            </p:cNvSpPr>
            <p:nvPr/>
          </p:nvSpPr>
          <p:spPr bwMode="auto">
            <a:xfrm>
              <a:off x="435" y="1958"/>
              <a:ext cx="1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19477" name="Text Box 51"/>
            <p:cNvSpPr txBox="1">
              <a:spLocks noChangeArrowheads="1"/>
            </p:cNvSpPr>
            <p:nvPr/>
          </p:nvSpPr>
          <p:spPr bwMode="auto">
            <a:xfrm>
              <a:off x="435" y="2632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19478" name="Text Box 57"/>
            <p:cNvSpPr txBox="1">
              <a:spLocks noChangeArrowheads="1"/>
            </p:cNvSpPr>
            <p:nvPr/>
          </p:nvSpPr>
          <p:spPr bwMode="auto">
            <a:xfrm>
              <a:off x="435" y="3115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C</a:t>
              </a:r>
              <a:endParaRPr lang="en-US" sz="2000"/>
            </a:p>
          </p:txBody>
        </p:sp>
      </p:grpSp>
      <p:grpSp>
        <p:nvGrpSpPr>
          <p:cNvPr id="18" name="Group 103"/>
          <p:cNvGrpSpPr>
            <a:grpSpLocks/>
          </p:cNvGrpSpPr>
          <p:nvPr/>
        </p:nvGrpSpPr>
        <p:grpSpPr bwMode="auto">
          <a:xfrm>
            <a:off x="1214438" y="4560888"/>
            <a:ext cx="6400800" cy="381000"/>
            <a:chOff x="720" y="3120"/>
            <a:chExt cx="4032" cy="240"/>
          </a:xfrm>
        </p:grpSpPr>
        <p:sp>
          <p:nvSpPr>
            <p:cNvPr id="19471" name="Line 58"/>
            <p:cNvSpPr>
              <a:spLocks noChangeShapeType="1"/>
            </p:cNvSpPr>
            <p:nvPr/>
          </p:nvSpPr>
          <p:spPr bwMode="auto">
            <a:xfrm>
              <a:off x="720" y="336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2" name="Line 59"/>
            <p:cNvSpPr>
              <a:spLocks noChangeShapeType="1"/>
            </p:cNvSpPr>
            <p:nvPr/>
          </p:nvSpPr>
          <p:spPr bwMode="auto">
            <a:xfrm flipV="1">
              <a:off x="3840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3" name="Line 93"/>
            <p:cNvSpPr>
              <a:spLocks noChangeShapeType="1"/>
            </p:cNvSpPr>
            <p:nvPr/>
          </p:nvSpPr>
          <p:spPr bwMode="auto">
            <a:xfrm>
              <a:off x="3840" y="312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468" name="Text Box 114"/>
          <p:cNvSpPr txBox="1">
            <a:spLocks noChangeArrowheads="1"/>
          </p:cNvSpPr>
          <p:nvPr/>
        </p:nvSpPr>
        <p:spPr bwMode="auto">
          <a:xfrm>
            <a:off x="625475" y="420688"/>
            <a:ext cx="5141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7.5 – Propagation Delay in Ripple Counters</a:t>
            </a:r>
            <a:endParaRPr lang="en-GB" sz="2000" b="1" baseline="30000"/>
          </a:p>
        </p:txBody>
      </p:sp>
      <p:sp>
        <p:nvSpPr>
          <p:cNvPr id="156787" name="Text Box 115"/>
          <p:cNvSpPr txBox="1">
            <a:spLocks noChangeArrowheads="1"/>
          </p:cNvSpPr>
          <p:nvPr/>
        </p:nvSpPr>
        <p:spPr bwMode="auto">
          <a:xfrm>
            <a:off x="1379538" y="5486400"/>
            <a:ext cx="6313487" cy="579438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3 FFs, max delay = 3 times FF t</a:t>
            </a:r>
            <a:r>
              <a:rPr lang="en-US" sz="3200" baseline="-25000"/>
              <a:t>pd</a:t>
            </a:r>
            <a:endParaRPr lang="en-US" sz="3200"/>
          </a:p>
        </p:txBody>
      </p:sp>
      <p:sp>
        <p:nvSpPr>
          <p:cNvPr id="19470" name="Rectangle 117"/>
          <p:cNvSpPr>
            <a:spLocks noChangeArrowheads="1"/>
          </p:cNvSpPr>
          <p:nvPr/>
        </p:nvSpPr>
        <p:spPr bwMode="auto">
          <a:xfrm>
            <a:off x="1033463" y="922338"/>
            <a:ext cx="739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chemeClr val="tx2"/>
                </a:solidFill>
              </a:rPr>
              <a:t>Output waveforms for the counter on the previous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51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517ACB-22AD-45E0-B9A8-CC9734BEFE03}" type="slidenum">
              <a:rPr lang="en-GB" smtClean="0"/>
              <a:pPr/>
              <a:t>13</a:t>
            </a:fld>
            <a:endParaRPr lang="en-GB" sz="1400"/>
          </a:p>
        </p:txBody>
      </p:sp>
      <p:sp>
        <p:nvSpPr>
          <p:cNvPr id="339023" name="AutoShape 79"/>
          <p:cNvSpPr>
            <a:spLocks noChangeArrowheads="1"/>
          </p:cNvSpPr>
          <p:nvPr/>
        </p:nvSpPr>
        <p:spPr bwMode="auto">
          <a:xfrm>
            <a:off x="3094038" y="3409950"/>
            <a:ext cx="2611437" cy="1219200"/>
          </a:xfrm>
          <a:prstGeom prst="star5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1313" y="977900"/>
            <a:ext cx="5915025" cy="476250"/>
          </a:xfrm>
        </p:spPr>
        <p:txBody>
          <a:bodyPr/>
          <a:lstStyle/>
          <a:p>
            <a:pPr algn="ctr" eaLnBrk="1" hangingPunct="1"/>
            <a:r>
              <a:rPr lang="en-GB" sz="2800" b="1"/>
              <a:t>What’s wrong with this counter?</a:t>
            </a:r>
          </a:p>
        </p:txBody>
      </p:sp>
      <p:sp>
        <p:nvSpPr>
          <p:cNvPr id="5129" name="Text Box 3"/>
          <p:cNvSpPr txBox="1">
            <a:spLocks noChangeArrowheads="1"/>
          </p:cNvSpPr>
          <p:nvPr/>
        </p:nvSpPr>
        <p:spPr bwMode="auto">
          <a:xfrm>
            <a:off x="631825" y="49450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</p:txBody>
      </p:sp>
      <p:grpSp>
        <p:nvGrpSpPr>
          <p:cNvPr id="5130" name="Group 75"/>
          <p:cNvGrpSpPr>
            <a:grpSpLocks/>
          </p:cNvGrpSpPr>
          <p:nvPr/>
        </p:nvGrpSpPr>
        <p:grpSpPr bwMode="auto">
          <a:xfrm>
            <a:off x="1938338" y="2197100"/>
            <a:ext cx="5686425" cy="1143000"/>
            <a:chOff x="1486" y="1933"/>
            <a:chExt cx="3582" cy="720"/>
          </a:xfrm>
        </p:grpSpPr>
        <p:grpSp>
          <p:nvGrpSpPr>
            <p:cNvPr id="5139" name="Group 5"/>
            <p:cNvGrpSpPr>
              <a:grpSpLocks/>
            </p:cNvGrpSpPr>
            <p:nvPr/>
          </p:nvGrpSpPr>
          <p:grpSpPr bwMode="auto">
            <a:xfrm>
              <a:off x="4636" y="2198"/>
              <a:ext cx="432" cy="114"/>
              <a:chOff x="4636" y="2198"/>
              <a:chExt cx="432" cy="114"/>
            </a:xfrm>
          </p:grpSpPr>
          <p:grpSp>
            <p:nvGrpSpPr>
              <p:cNvPr id="5181" name="Group 6"/>
              <p:cNvGrpSpPr>
                <a:grpSpLocks/>
              </p:cNvGrpSpPr>
              <p:nvPr/>
            </p:nvGrpSpPr>
            <p:grpSpPr bwMode="auto">
              <a:xfrm>
                <a:off x="4636" y="2198"/>
                <a:ext cx="346" cy="114"/>
                <a:chOff x="816" y="3312"/>
                <a:chExt cx="1152" cy="384"/>
              </a:xfrm>
            </p:grpSpPr>
            <p:sp>
              <p:nvSpPr>
                <p:cNvPr id="5184" name="Line 7"/>
                <p:cNvSpPr>
                  <a:spLocks noChangeShapeType="1"/>
                </p:cNvSpPr>
                <p:nvPr/>
              </p:nvSpPr>
              <p:spPr bwMode="auto">
                <a:xfrm>
                  <a:off x="816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8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104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86" name="Line 9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87" name="Line 10"/>
                <p:cNvSpPr>
                  <a:spLocks noChangeShapeType="1"/>
                </p:cNvSpPr>
                <p:nvPr/>
              </p:nvSpPr>
              <p:spPr bwMode="auto">
                <a:xfrm>
                  <a:off x="1392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88" name="Line 11"/>
                <p:cNvSpPr>
                  <a:spLocks noChangeShapeType="1"/>
                </p:cNvSpPr>
                <p:nvPr/>
              </p:nvSpPr>
              <p:spPr bwMode="auto">
                <a:xfrm>
                  <a:off x="1392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8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680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90" name="Line 13"/>
                <p:cNvSpPr>
                  <a:spLocks noChangeShapeType="1"/>
                </p:cNvSpPr>
                <p:nvPr/>
              </p:nvSpPr>
              <p:spPr bwMode="auto">
                <a:xfrm>
                  <a:off x="1680" y="33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5182" name="Line 14"/>
              <p:cNvSpPr>
                <a:spLocks noChangeShapeType="1"/>
              </p:cNvSpPr>
              <p:nvPr/>
            </p:nvSpPr>
            <p:spPr bwMode="auto">
              <a:xfrm>
                <a:off x="4982" y="2198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83" name="Line 15"/>
              <p:cNvSpPr>
                <a:spLocks noChangeShapeType="1"/>
              </p:cNvSpPr>
              <p:nvPr/>
            </p:nvSpPr>
            <p:spPr bwMode="auto">
              <a:xfrm>
                <a:off x="4982" y="2312"/>
                <a:ext cx="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40" name="Group 16"/>
            <p:cNvGrpSpPr>
              <a:grpSpLocks/>
            </p:cNvGrpSpPr>
            <p:nvPr/>
          </p:nvGrpSpPr>
          <p:grpSpPr bwMode="auto">
            <a:xfrm>
              <a:off x="2436" y="1933"/>
              <a:ext cx="949" cy="720"/>
              <a:chOff x="2433" y="1797"/>
              <a:chExt cx="949" cy="720"/>
            </a:xfrm>
          </p:grpSpPr>
          <p:grpSp>
            <p:nvGrpSpPr>
              <p:cNvPr id="5169" name="Group 17"/>
              <p:cNvGrpSpPr>
                <a:grpSpLocks/>
              </p:cNvGrpSpPr>
              <p:nvPr/>
            </p:nvGrpSpPr>
            <p:grpSpPr bwMode="auto">
              <a:xfrm>
                <a:off x="2735" y="1797"/>
                <a:ext cx="647" cy="720"/>
                <a:chOff x="3072" y="1680"/>
                <a:chExt cx="720" cy="912"/>
              </a:xfrm>
            </p:grpSpPr>
            <p:sp>
              <p:nvSpPr>
                <p:cNvPr id="5178" name="Rectangle 18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9" name="Oval 19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80" name="AutoShape 20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0" name="Text Box 21"/>
              <p:cNvSpPr txBox="1">
                <a:spLocks noChangeArrowheads="1"/>
              </p:cNvSpPr>
              <p:nvPr/>
            </p:nvSpPr>
            <p:spPr bwMode="auto">
              <a:xfrm>
                <a:off x="3123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5171" name="Text Box 22"/>
              <p:cNvSpPr txBox="1">
                <a:spLocks noChangeArrowheads="1"/>
              </p:cNvSpPr>
              <p:nvPr/>
            </p:nvSpPr>
            <p:spPr bwMode="auto">
              <a:xfrm>
                <a:off x="3123" y="2252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5172" name="Text Box 23"/>
              <p:cNvSpPr txBox="1">
                <a:spLocks noChangeArrowheads="1"/>
              </p:cNvSpPr>
              <p:nvPr/>
            </p:nvSpPr>
            <p:spPr bwMode="auto">
              <a:xfrm>
                <a:off x="2735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grpSp>
            <p:nvGrpSpPr>
              <p:cNvPr id="5173" name="Group 24"/>
              <p:cNvGrpSpPr>
                <a:grpSpLocks/>
              </p:cNvGrpSpPr>
              <p:nvPr/>
            </p:nvGrpSpPr>
            <p:grpSpPr bwMode="auto">
              <a:xfrm>
                <a:off x="2433" y="1911"/>
                <a:ext cx="302" cy="227"/>
                <a:chOff x="2736" y="1824"/>
                <a:chExt cx="336" cy="288"/>
              </a:xfrm>
            </p:grpSpPr>
            <p:sp>
              <p:nvSpPr>
                <p:cNvPr id="5175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76" name="Line 26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7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5174" name="Text Box 28"/>
              <p:cNvSpPr txBox="1">
                <a:spLocks noChangeArrowheads="1"/>
              </p:cNvSpPr>
              <p:nvPr/>
            </p:nvSpPr>
            <p:spPr bwMode="auto">
              <a:xfrm>
                <a:off x="2864" y="206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5124" name="Object 29"/>
              <p:cNvGraphicFramePr>
                <a:graphicFrameLocks noChangeAspect="1"/>
              </p:cNvGraphicFramePr>
              <p:nvPr/>
            </p:nvGraphicFramePr>
            <p:xfrm>
              <a:off x="2789" y="2251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2" name="Equation" r:id="rId4" imgW="152280" imgH="203040" progId="Equation.3">
                      <p:embed/>
                    </p:oleObj>
                  </mc:Choice>
                  <mc:Fallback>
                    <p:oleObj name="Equation" r:id="rId4" imgW="152280" imgH="203040" progId="Equation.3">
                      <p:embed/>
                      <p:pic>
                        <p:nvPicPr>
                          <p:cNvPr id="5124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2251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41" name="Group 30"/>
            <p:cNvGrpSpPr>
              <a:grpSpLocks/>
            </p:cNvGrpSpPr>
            <p:nvPr/>
          </p:nvGrpSpPr>
          <p:grpSpPr bwMode="auto">
            <a:xfrm>
              <a:off x="3385" y="1933"/>
              <a:ext cx="1208" cy="720"/>
              <a:chOff x="3382" y="1797"/>
              <a:chExt cx="1208" cy="720"/>
            </a:xfrm>
          </p:grpSpPr>
          <p:sp>
            <p:nvSpPr>
              <p:cNvPr id="5156" name="Rectangle 31"/>
              <p:cNvSpPr>
                <a:spLocks noChangeArrowheads="1"/>
              </p:cNvSpPr>
              <p:nvPr/>
            </p:nvSpPr>
            <p:spPr bwMode="auto">
              <a:xfrm>
                <a:off x="3684" y="1797"/>
                <a:ext cx="561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" name="Oval 32"/>
              <p:cNvSpPr>
                <a:spLocks noChangeArrowheads="1"/>
              </p:cNvSpPr>
              <p:nvPr/>
            </p:nvSpPr>
            <p:spPr bwMode="auto">
              <a:xfrm>
                <a:off x="4245" y="2100"/>
                <a:ext cx="86" cy="7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" name="AutoShape 33"/>
              <p:cNvSpPr>
                <a:spLocks noChangeArrowheads="1"/>
              </p:cNvSpPr>
              <p:nvPr/>
            </p:nvSpPr>
            <p:spPr bwMode="auto">
              <a:xfrm rot="-5514269">
                <a:off x="4164" y="2095"/>
                <a:ext cx="76" cy="8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" name="Text Box 34"/>
              <p:cNvSpPr txBox="1">
                <a:spLocks noChangeArrowheads="1"/>
              </p:cNvSpPr>
              <p:nvPr/>
            </p:nvSpPr>
            <p:spPr bwMode="auto">
              <a:xfrm>
                <a:off x="4070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5160" name="Text Box 35"/>
              <p:cNvSpPr txBox="1">
                <a:spLocks noChangeArrowheads="1"/>
              </p:cNvSpPr>
              <p:nvPr/>
            </p:nvSpPr>
            <p:spPr bwMode="auto">
              <a:xfrm>
                <a:off x="4070" y="2252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5161" name="Text Box 36"/>
              <p:cNvSpPr txBox="1">
                <a:spLocks noChangeArrowheads="1"/>
              </p:cNvSpPr>
              <p:nvPr/>
            </p:nvSpPr>
            <p:spPr bwMode="auto">
              <a:xfrm>
                <a:off x="3684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5162" name="Line 37"/>
              <p:cNvSpPr>
                <a:spLocks noChangeShapeType="1"/>
              </p:cNvSpPr>
              <p:nvPr/>
            </p:nvSpPr>
            <p:spPr bwMode="auto">
              <a:xfrm flipH="1">
                <a:off x="3511" y="1911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63" name="Line 38"/>
              <p:cNvSpPr>
                <a:spLocks noChangeShapeType="1"/>
              </p:cNvSpPr>
              <p:nvPr/>
            </p:nvSpPr>
            <p:spPr bwMode="auto">
              <a:xfrm>
                <a:off x="3511" y="191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64" name="Line 39"/>
              <p:cNvSpPr>
                <a:spLocks noChangeShapeType="1"/>
              </p:cNvSpPr>
              <p:nvPr/>
            </p:nvSpPr>
            <p:spPr bwMode="auto">
              <a:xfrm flipH="1">
                <a:off x="3382" y="2138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65" name="Line 40"/>
              <p:cNvSpPr>
                <a:spLocks noChangeShapeType="1"/>
              </p:cNvSpPr>
              <p:nvPr/>
            </p:nvSpPr>
            <p:spPr bwMode="auto">
              <a:xfrm>
                <a:off x="4245" y="1911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66" name="Line 41"/>
              <p:cNvSpPr>
                <a:spLocks noChangeShapeType="1"/>
              </p:cNvSpPr>
              <p:nvPr/>
            </p:nvSpPr>
            <p:spPr bwMode="auto">
              <a:xfrm>
                <a:off x="4245" y="2328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67" name="Line 42"/>
              <p:cNvSpPr>
                <a:spLocks noChangeShapeType="1"/>
              </p:cNvSpPr>
              <p:nvPr/>
            </p:nvSpPr>
            <p:spPr bwMode="auto">
              <a:xfrm>
                <a:off x="4331" y="2138"/>
                <a:ext cx="2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68" name="Text Box 43"/>
              <p:cNvSpPr txBox="1">
                <a:spLocks noChangeArrowheads="1"/>
              </p:cNvSpPr>
              <p:nvPr/>
            </p:nvSpPr>
            <p:spPr bwMode="auto">
              <a:xfrm>
                <a:off x="3813" y="206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5123" name="Object 44"/>
              <p:cNvGraphicFramePr>
                <a:graphicFrameLocks noChangeAspect="1"/>
              </p:cNvGraphicFramePr>
              <p:nvPr/>
            </p:nvGraphicFramePr>
            <p:xfrm>
              <a:off x="3736" y="2251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3" name="Equation" r:id="rId6" imgW="164880" imgH="203040" progId="Equation.3">
                      <p:embed/>
                    </p:oleObj>
                  </mc:Choice>
                  <mc:Fallback>
                    <p:oleObj name="Equation" r:id="rId6" imgW="164880" imgH="203040" progId="Equation.3">
                      <p:embed/>
                      <p:pic>
                        <p:nvPicPr>
                          <p:cNvPr id="5123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2251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42" name="Group 45"/>
            <p:cNvGrpSpPr>
              <a:grpSpLocks/>
            </p:cNvGrpSpPr>
            <p:nvPr/>
          </p:nvGrpSpPr>
          <p:grpSpPr bwMode="auto">
            <a:xfrm>
              <a:off x="1486" y="1933"/>
              <a:ext cx="950" cy="720"/>
              <a:chOff x="1483" y="1797"/>
              <a:chExt cx="950" cy="720"/>
            </a:xfrm>
          </p:grpSpPr>
          <p:grpSp>
            <p:nvGrpSpPr>
              <p:cNvPr id="5143" name="Group 46"/>
              <p:cNvGrpSpPr>
                <a:grpSpLocks/>
              </p:cNvGrpSpPr>
              <p:nvPr/>
            </p:nvGrpSpPr>
            <p:grpSpPr bwMode="auto">
              <a:xfrm>
                <a:off x="1483" y="1797"/>
                <a:ext cx="950" cy="720"/>
                <a:chOff x="1680" y="1680"/>
                <a:chExt cx="1056" cy="912"/>
              </a:xfrm>
            </p:grpSpPr>
            <p:grpSp>
              <p:nvGrpSpPr>
                <p:cNvPr id="5146" name="Group 47"/>
                <p:cNvGrpSpPr>
                  <a:grpSpLocks/>
                </p:cNvGrpSpPr>
                <p:nvPr/>
              </p:nvGrpSpPr>
              <p:grpSpPr bwMode="auto">
                <a:xfrm>
                  <a:off x="2016" y="1680"/>
                  <a:ext cx="720" cy="912"/>
                  <a:chOff x="3072" y="1680"/>
                  <a:chExt cx="720" cy="912"/>
                </a:xfrm>
              </p:grpSpPr>
              <p:sp>
                <p:nvSpPr>
                  <p:cNvPr id="515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680"/>
                    <a:ext cx="624" cy="91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54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6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55" name="AutoShape 50"/>
                  <p:cNvSpPr>
                    <a:spLocks noChangeArrowheads="1"/>
                  </p:cNvSpPr>
                  <p:nvPr/>
                </p:nvSpPr>
                <p:spPr bwMode="auto">
                  <a:xfrm rot="-5514269">
                    <a:off x="3600" y="2064"/>
                    <a:ext cx="9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4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448" y="1728"/>
                  <a:ext cx="240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C0B0A"/>
                      </a:solidFill>
                    </a:rPr>
                    <a:t>J</a:t>
                  </a:r>
                  <a:endParaRPr lang="en-US"/>
                </a:p>
              </p:txBody>
            </p:sp>
            <p:sp>
              <p:nvSpPr>
                <p:cNvPr id="514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448" y="2256"/>
                  <a:ext cx="240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C0B0A"/>
                      </a:solidFill>
                    </a:rPr>
                    <a:t>K</a:t>
                  </a:r>
                  <a:endParaRPr lang="en-US"/>
                </a:p>
              </p:txBody>
            </p:sp>
            <p:grpSp>
              <p:nvGrpSpPr>
                <p:cNvPr id="5149" name="Group 53"/>
                <p:cNvGrpSpPr>
                  <a:grpSpLocks/>
                </p:cNvGrpSpPr>
                <p:nvPr/>
              </p:nvGrpSpPr>
              <p:grpSpPr bwMode="auto">
                <a:xfrm>
                  <a:off x="1680" y="1824"/>
                  <a:ext cx="336" cy="288"/>
                  <a:chOff x="2736" y="1824"/>
                  <a:chExt cx="336" cy="288"/>
                </a:xfrm>
              </p:grpSpPr>
              <p:sp>
                <p:nvSpPr>
                  <p:cNvPr id="5150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18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515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82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5152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" y="211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5144" name="Text Box 57"/>
              <p:cNvSpPr txBox="1">
                <a:spLocks noChangeArrowheads="1"/>
              </p:cNvSpPr>
              <p:nvPr/>
            </p:nvSpPr>
            <p:spPr bwMode="auto">
              <a:xfrm>
                <a:off x="1783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5145" name="Text Box 58"/>
              <p:cNvSpPr txBox="1">
                <a:spLocks noChangeArrowheads="1"/>
              </p:cNvSpPr>
              <p:nvPr/>
            </p:nvSpPr>
            <p:spPr bwMode="auto">
              <a:xfrm>
                <a:off x="1915" y="2062"/>
                <a:ext cx="43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5122" name="Object 59"/>
              <p:cNvGraphicFramePr>
                <a:graphicFrameLocks noChangeAspect="1"/>
              </p:cNvGraphicFramePr>
              <p:nvPr/>
            </p:nvGraphicFramePr>
            <p:xfrm>
              <a:off x="1837" y="2245"/>
              <a:ext cx="14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4" name="Equation" r:id="rId8" imgW="152280" imgH="215640" progId="Equation.3">
                      <p:embed/>
                    </p:oleObj>
                  </mc:Choice>
                  <mc:Fallback>
                    <p:oleObj name="Equation" r:id="rId8" imgW="152280" imgH="215640" progId="Equation.3">
                      <p:embed/>
                      <p:pic>
                        <p:nvPicPr>
                          <p:cNvPr id="5122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245"/>
                            <a:ext cx="14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31" name="Group 70"/>
          <p:cNvGrpSpPr>
            <a:grpSpLocks/>
          </p:cNvGrpSpPr>
          <p:nvPr/>
        </p:nvGrpSpPr>
        <p:grpSpPr bwMode="auto">
          <a:xfrm>
            <a:off x="590550" y="912813"/>
            <a:ext cx="652463" cy="657225"/>
            <a:chOff x="1020" y="1344"/>
            <a:chExt cx="411" cy="414"/>
          </a:xfrm>
        </p:grpSpPr>
        <p:sp>
          <p:nvSpPr>
            <p:cNvPr id="5136" name="Rectangle 71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AutoShape 72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73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132" name="Text Box 74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339020" name="Text Box 76"/>
          <p:cNvSpPr txBox="1">
            <a:spLocks noChangeArrowheads="1"/>
          </p:cNvSpPr>
          <p:nvPr/>
        </p:nvSpPr>
        <p:spPr bwMode="auto">
          <a:xfrm>
            <a:off x="6823075" y="3135313"/>
            <a:ext cx="18875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f</a:t>
            </a:r>
            <a:r>
              <a:rPr lang="en-US" b="1" baseline="-25000">
                <a:solidFill>
                  <a:srgbClr val="FF3300"/>
                </a:solidFill>
              </a:rPr>
              <a:t>CLK</a:t>
            </a:r>
            <a:r>
              <a:rPr lang="en-US">
                <a:solidFill>
                  <a:srgbClr val="FF3300"/>
                </a:solidFill>
              </a:rPr>
              <a:t>= </a:t>
            </a:r>
            <a:r>
              <a:rPr lang="en-US" sz="2400">
                <a:solidFill>
                  <a:srgbClr val="FF3300"/>
                </a:solidFill>
              </a:rPr>
              <a:t>10MHz</a:t>
            </a:r>
            <a:endParaRPr lang="en-US" sz="2400" baseline="-25000">
              <a:solidFill>
                <a:srgbClr val="FF3300"/>
              </a:solidFill>
            </a:endParaRPr>
          </a:p>
        </p:txBody>
      </p:sp>
      <p:sp>
        <p:nvSpPr>
          <p:cNvPr id="339021" name="Text Box 77"/>
          <p:cNvSpPr txBox="1">
            <a:spLocks noChangeArrowheads="1"/>
          </p:cNvSpPr>
          <p:nvPr/>
        </p:nvSpPr>
        <p:spPr bwMode="auto">
          <a:xfrm>
            <a:off x="3570288" y="3757613"/>
            <a:ext cx="172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t</a:t>
            </a:r>
            <a:r>
              <a:rPr lang="en-US" b="1">
                <a:solidFill>
                  <a:srgbClr val="008000"/>
                </a:solidFill>
              </a:rPr>
              <a:t>pd = </a:t>
            </a:r>
            <a:r>
              <a:rPr lang="en-US" sz="2400" b="1">
                <a:solidFill>
                  <a:srgbClr val="008000"/>
                </a:solidFill>
              </a:rPr>
              <a:t>50ns</a:t>
            </a:r>
          </a:p>
        </p:txBody>
      </p:sp>
      <p:sp>
        <p:nvSpPr>
          <p:cNvPr id="339022" name="Text Box 78"/>
          <p:cNvSpPr txBox="1">
            <a:spLocks noChangeArrowheads="1"/>
          </p:cNvSpPr>
          <p:nvPr/>
        </p:nvSpPr>
        <p:spPr bwMode="auto">
          <a:xfrm>
            <a:off x="2395538" y="4822825"/>
            <a:ext cx="4557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T</a:t>
            </a:r>
            <a:r>
              <a:rPr lang="en-US" sz="2400" b="1" baseline="-25000">
                <a:solidFill>
                  <a:srgbClr val="008000"/>
                </a:solidFill>
              </a:rPr>
              <a:t>CLK</a:t>
            </a:r>
            <a:r>
              <a:rPr lang="en-US" b="1">
                <a:solidFill>
                  <a:srgbClr val="008000"/>
                </a:solidFill>
              </a:rPr>
              <a:t> = </a:t>
            </a:r>
            <a:r>
              <a:rPr lang="en-US" sz="2400" b="1">
                <a:solidFill>
                  <a:srgbClr val="008000"/>
                </a:solidFill>
              </a:rPr>
              <a:t>1/f</a:t>
            </a:r>
            <a:r>
              <a:rPr lang="en-US" sz="2400" b="1" baseline="-25000">
                <a:solidFill>
                  <a:srgbClr val="008000"/>
                </a:solidFill>
              </a:rPr>
              <a:t>CLK</a:t>
            </a:r>
            <a:r>
              <a:rPr lang="en-US" sz="2400" b="1">
                <a:solidFill>
                  <a:srgbClr val="008000"/>
                </a:solidFill>
              </a:rPr>
              <a:t> = 0.1us </a:t>
            </a:r>
            <a:r>
              <a:rPr lang="en-US" sz="2400" b="1">
                <a:solidFill>
                  <a:srgbClr val="FF3300"/>
                </a:solidFill>
              </a:rPr>
              <a:t>= 100ns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39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23" grpId="0" animBg="1"/>
      <p:bldP spid="339020" grpId="0"/>
      <p:bldP spid="339020" grpId="1"/>
      <p:bldP spid="339021" grpId="0"/>
      <p:bldP spid="3390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55338C-B96D-40BF-A1D2-C43BD16E310A}" type="slidenum">
              <a:rPr lang="en-GB" smtClean="0"/>
              <a:pPr/>
              <a:t>14</a:t>
            </a:fld>
            <a:endParaRPr lang="en-GB" sz="1400"/>
          </a:p>
        </p:txBody>
      </p:sp>
      <p:sp>
        <p:nvSpPr>
          <p:cNvPr id="152758" name="Oval 182"/>
          <p:cNvSpPr>
            <a:spLocks noChangeArrowheads="1"/>
          </p:cNvSpPr>
          <p:nvPr/>
        </p:nvSpPr>
        <p:spPr bwMode="auto">
          <a:xfrm>
            <a:off x="6496050" y="1812925"/>
            <a:ext cx="144463" cy="360363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726" name="Oval 150"/>
          <p:cNvSpPr>
            <a:spLocks noChangeArrowheads="1"/>
          </p:cNvSpPr>
          <p:nvPr/>
        </p:nvSpPr>
        <p:spPr bwMode="auto">
          <a:xfrm>
            <a:off x="6472238" y="3611563"/>
            <a:ext cx="144462" cy="403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725" name="Oval 149"/>
          <p:cNvSpPr>
            <a:spLocks noChangeArrowheads="1"/>
          </p:cNvSpPr>
          <p:nvPr/>
        </p:nvSpPr>
        <p:spPr bwMode="auto">
          <a:xfrm>
            <a:off x="5938838" y="2617788"/>
            <a:ext cx="144462" cy="3603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724" name="Oval 148"/>
          <p:cNvSpPr>
            <a:spLocks noChangeArrowheads="1"/>
          </p:cNvSpPr>
          <p:nvPr/>
        </p:nvSpPr>
        <p:spPr bwMode="auto">
          <a:xfrm>
            <a:off x="5391150" y="1854200"/>
            <a:ext cx="144463" cy="3603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723" name="Oval 147"/>
          <p:cNvSpPr>
            <a:spLocks noChangeArrowheads="1"/>
          </p:cNvSpPr>
          <p:nvPr/>
        </p:nvSpPr>
        <p:spPr bwMode="auto">
          <a:xfrm>
            <a:off x="4240213" y="1854200"/>
            <a:ext cx="144462" cy="3603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722" name="Oval 146"/>
          <p:cNvSpPr>
            <a:spLocks noChangeArrowheads="1"/>
          </p:cNvSpPr>
          <p:nvPr/>
        </p:nvSpPr>
        <p:spPr bwMode="auto">
          <a:xfrm>
            <a:off x="3735388" y="2574925"/>
            <a:ext cx="144462" cy="3603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721" name="Oval 145"/>
          <p:cNvSpPr>
            <a:spLocks noChangeArrowheads="1"/>
          </p:cNvSpPr>
          <p:nvPr/>
        </p:nvSpPr>
        <p:spPr bwMode="auto">
          <a:xfrm>
            <a:off x="3087688" y="1854200"/>
            <a:ext cx="144462" cy="3603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720" name="Oval 144"/>
          <p:cNvSpPr>
            <a:spLocks noChangeArrowheads="1"/>
          </p:cNvSpPr>
          <p:nvPr/>
        </p:nvSpPr>
        <p:spPr bwMode="auto">
          <a:xfrm>
            <a:off x="1935163" y="1854200"/>
            <a:ext cx="144462" cy="3603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06463"/>
            <a:ext cx="8458200" cy="533400"/>
          </a:xfrm>
        </p:spPr>
        <p:txBody>
          <a:bodyPr/>
          <a:lstStyle/>
          <a:p>
            <a:pPr algn="ctr" eaLnBrk="1" hangingPunct="1"/>
            <a:r>
              <a:rPr lang="en-GB" sz="3200">
                <a:solidFill>
                  <a:srgbClr val="786DCB"/>
                </a:solidFill>
              </a:rPr>
              <a:t>Effect of Propagation Delay – </a:t>
            </a:r>
            <a:r>
              <a:rPr lang="en-GB" sz="3200">
                <a:solidFill>
                  <a:srgbClr val="FF3300"/>
                </a:solidFill>
              </a:rPr>
              <a:t>missing count</a:t>
            </a:r>
          </a:p>
        </p:txBody>
      </p:sp>
      <p:sp>
        <p:nvSpPr>
          <p:cNvPr id="20493" name="Text Box 3"/>
          <p:cNvSpPr txBox="1">
            <a:spLocks noChangeArrowheads="1"/>
          </p:cNvSpPr>
          <p:nvPr/>
        </p:nvSpPr>
        <p:spPr bwMode="auto">
          <a:xfrm>
            <a:off x="273050" y="1920875"/>
            <a:ext cx="757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CLK</a:t>
            </a:r>
            <a:endParaRPr lang="en-US" sz="2000"/>
          </a:p>
        </p:txBody>
      </p:sp>
      <p:sp>
        <p:nvSpPr>
          <p:cNvPr id="20494" name="Line 33"/>
          <p:cNvSpPr>
            <a:spLocks noChangeShapeType="1"/>
          </p:cNvSpPr>
          <p:nvPr/>
        </p:nvSpPr>
        <p:spPr bwMode="auto">
          <a:xfrm>
            <a:off x="882650" y="2168525"/>
            <a:ext cx="0" cy="3276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5" name="Line 34"/>
          <p:cNvSpPr>
            <a:spLocks noChangeShapeType="1"/>
          </p:cNvSpPr>
          <p:nvPr/>
        </p:nvSpPr>
        <p:spPr bwMode="auto">
          <a:xfrm>
            <a:off x="2008188" y="2143125"/>
            <a:ext cx="0" cy="35988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6" name="Line 38"/>
          <p:cNvSpPr>
            <a:spLocks noChangeShapeType="1"/>
          </p:cNvSpPr>
          <p:nvPr/>
        </p:nvSpPr>
        <p:spPr bwMode="auto">
          <a:xfrm>
            <a:off x="5424488" y="2214563"/>
            <a:ext cx="0" cy="341947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7" name="Text Box 39"/>
          <p:cNvSpPr txBox="1">
            <a:spLocks noChangeArrowheads="1"/>
          </p:cNvSpPr>
          <p:nvPr/>
        </p:nvSpPr>
        <p:spPr bwMode="auto">
          <a:xfrm>
            <a:off x="561975" y="2584450"/>
            <a:ext cx="301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A</a:t>
            </a:r>
            <a:endParaRPr lang="en-US" sz="2000"/>
          </a:p>
        </p:txBody>
      </p:sp>
      <p:sp>
        <p:nvSpPr>
          <p:cNvPr id="20498" name="Text Box 51"/>
          <p:cNvSpPr txBox="1">
            <a:spLocks noChangeArrowheads="1"/>
          </p:cNvSpPr>
          <p:nvPr/>
        </p:nvSpPr>
        <p:spPr bwMode="auto">
          <a:xfrm>
            <a:off x="546100" y="3625850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B</a:t>
            </a:r>
            <a:endParaRPr lang="en-US" sz="2000"/>
          </a:p>
        </p:txBody>
      </p:sp>
      <p:sp>
        <p:nvSpPr>
          <p:cNvPr id="20499" name="Text Box 57"/>
          <p:cNvSpPr txBox="1">
            <a:spLocks noChangeArrowheads="1"/>
          </p:cNvSpPr>
          <p:nvPr/>
        </p:nvSpPr>
        <p:spPr bwMode="auto">
          <a:xfrm>
            <a:off x="531813" y="430688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C</a:t>
            </a:r>
            <a:endParaRPr lang="en-US" sz="2000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644650" y="2930525"/>
            <a:ext cx="1295400" cy="336550"/>
            <a:chOff x="1200" y="2112"/>
            <a:chExt cx="816" cy="212"/>
          </a:xfrm>
        </p:grpSpPr>
        <p:sp>
          <p:nvSpPr>
            <p:cNvPr id="20613" name="Line 62"/>
            <p:cNvSpPr>
              <a:spLocks noChangeShapeType="1"/>
            </p:cNvSpPr>
            <p:nvPr/>
          </p:nvSpPr>
          <p:spPr bwMode="auto">
            <a:xfrm>
              <a:off x="1200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14" name="Line 63"/>
            <p:cNvSpPr>
              <a:spLocks noChangeShapeType="1"/>
            </p:cNvSpPr>
            <p:nvPr/>
          </p:nvSpPr>
          <p:spPr bwMode="auto">
            <a:xfrm flipH="1">
              <a:off x="1776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15" name="Text Box 64"/>
            <p:cNvSpPr txBox="1">
              <a:spLocks noChangeArrowheads="1"/>
            </p:cNvSpPr>
            <p:nvPr/>
          </p:nvSpPr>
          <p:spPr bwMode="auto">
            <a:xfrm>
              <a:off x="1440" y="2112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0C0B0A"/>
                  </a:solidFill>
                </a:rPr>
                <a:t>50ns</a:t>
              </a:r>
            </a:p>
          </p:txBody>
        </p:sp>
      </p:grpSp>
      <p:grpSp>
        <p:nvGrpSpPr>
          <p:cNvPr id="20501" name="Group 113"/>
          <p:cNvGrpSpPr>
            <a:grpSpLocks/>
          </p:cNvGrpSpPr>
          <p:nvPr/>
        </p:nvGrpSpPr>
        <p:grpSpPr bwMode="auto">
          <a:xfrm>
            <a:off x="882650" y="1482725"/>
            <a:ext cx="7391400" cy="1174750"/>
            <a:chOff x="720" y="1200"/>
            <a:chExt cx="4656" cy="740"/>
          </a:xfrm>
        </p:grpSpPr>
        <p:grpSp>
          <p:nvGrpSpPr>
            <p:cNvPr id="20578" name="Group 105"/>
            <p:cNvGrpSpPr>
              <a:grpSpLocks/>
            </p:cNvGrpSpPr>
            <p:nvPr/>
          </p:nvGrpSpPr>
          <p:grpSpPr bwMode="auto">
            <a:xfrm>
              <a:off x="727" y="1200"/>
              <a:ext cx="4649" cy="432"/>
              <a:chOff x="727" y="1200"/>
              <a:chExt cx="4649" cy="432"/>
            </a:xfrm>
          </p:grpSpPr>
          <p:sp>
            <p:nvSpPr>
              <p:cNvPr id="152580" name="Text Box 4"/>
              <p:cNvSpPr txBox="1">
                <a:spLocks noChangeArrowheads="1"/>
              </p:cNvSpPr>
              <p:nvPr/>
            </p:nvSpPr>
            <p:spPr bwMode="auto">
              <a:xfrm>
                <a:off x="1198" y="1200"/>
                <a:ext cx="417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defRPr/>
                </a:pPr>
                <a:r>
                  <a:rPr lang="en-US" sz="12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1                          2                            3                            4                            5</a:t>
                </a:r>
                <a:endParaRPr lang="en-US" sz="1200"/>
              </a:p>
            </p:txBody>
          </p:sp>
          <p:grpSp>
            <p:nvGrpSpPr>
              <p:cNvPr id="20583" name="Group 104"/>
              <p:cNvGrpSpPr>
                <a:grpSpLocks/>
              </p:cNvGrpSpPr>
              <p:nvPr/>
            </p:nvGrpSpPr>
            <p:grpSpPr bwMode="auto">
              <a:xfrm>
                <a:off x="727" y="1440"/>
                <a:ext cx="4291" cy="192"/>
                <a:chOff x="727" y="1440"/>
                <a:chExt cx="4291" cy="192"/>
              </a:xfrm>
            </p:grpSpPr>
            <p:grpSp>
              <p:nvGrpSpPr>
                <p:cNvPr id="20584" name="Group 5"/>
                <p:cNvGrpSpPr>
                  <a:grpSpLocks/>
                </p:cNvGrpSpPr>
                <p:nvPr/>
              </p:nvGrpSpPr>
              <p:grpSpPr bwMode="auto">
                <a:xfrm>
                  <a:off x="727" y="1440"/>
                  <a:ext cx="716" cy="192"/>
                  <a:chOff x="720" y="1440"/>
                  <a:chExt cx="716" cy="192"/>
                </a:xfrm>
              </p:grpSpPr>
              <p:sp>
                <p:nvSpPr>
                  <p:cNvPr id="2061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1632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61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78" y="144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61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078" y="1440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0585" name="Line 9"/>
                <p:cNvSpPr>
                  <a:spLocks noChangeShapeType="1"/>
                </p:cNvSpPr>
                <p:nvPr/>
              </p:nvSpPr>
              <p:spPr bwMode="auto">
                <a:xfrm>
                  <a:off x="1436" y="14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20586" name="Group 10"/>
                <p:cNvGrpSpPr>
                  <a:grpSpLocks/>
                </p:cNvGrpSpPr>
                <p:nvPr/>
              </p:nvGrpSpPr>
              <p:grpSpPr bwMode="auto">
                <a:xfrm>
                  <a:off x="1443" y="1440"/>
                  <a:ext cx="717" cy="192"/>
                  <a:chOff x="1436" y="1440"/>
                  <a:chExt cx="717" cy="192"/>
                </a:xfrm>
              </p:grpSpPr>
              <p:sp>
                <p:nvSpPr>
                  <p:cNvPr id="2060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436" y="1632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608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94" y="144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60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794" y="1440"/>
                    <a:ext cx="35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0587" name="Group 14"/>
                <p:cNvGrpSpPr>
                  <a:grpSpLocks/>
                </p:cNvGrpSpPr>
                <p:nvPr/>
              </p:nvGrpSpPr>
              <p:grpSpPr bwMode="auto">
                <a:xfrm>
                  <a:off x="2160" y="1440"/>
                  <a:ext cx="716" cy="192"/>
                  <a:chOff x="2153" y="1440"/>
                  <a:chExt cx="716" cy="192"/>
                </a:xfrm>
              </p:grpSpPr>
              <p:sp>
                <p:nvSpPr>
                  <p:cNvPr id="2060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153" y="1632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605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1" y="144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60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511" y="1440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0588" name="Line 18"/>
                <p:cNvSpPr>
                  <a:spLocks noChangeShapeType="1"/>
                </p:cNvSpPr>
                <p:nvPr/>
              </p:nvSpPr>
              <p:spPr bwMode="auto">
                <a:xfrm>
                  <a:off x="2869" y="14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20589" name="Group 19"/>
                <p:cNvGrpSpPr>
                  <a:grpSpLocks/>
                </p:cNvGrpSpPr>
                <p:nvPr/>
              </p:nvGrpSpPr>
              <p:grpSpPr bwMode="auto">
                <a:xfrm>
                  <a:off x="2869" y="1440"/>
                  <a:ext cx="716" cy="192"/>
                  <a:chOff x="2869" y="1440"/>
                  <a:chExt cx="716" cy="192"/>
                </a:xfrm>
              </p:grpSpPr>
              <p:sp>
                <p:nvSpPr>
                  <p:cNvPr id="2060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869" y="1632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602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27" y="144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60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227" y="1440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0590" name="Line 23"/>
                <p:cNvSpPr>
                  <a:spLocks noChangeShapeType="1"/>
                </p:cNvSpPr>
                <p:nvPr/>
              </p:nvSpPr>
              <p:spPr bwMode="auto">
                <a:xfrm>
                  <a:off x="3585" y="14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20591" name="Group 24"/>
                <p:cNvGrpSpPr>
                  <a:grpSpLocks/>
                </p:cNvGrpSpPr>
                <p:nvPr/>
              </p:nvGrpSpPr>
              <p:grpSpPr bwMode="auto">
                <a:xfrm>
                  <a:off x="3585" y="1440"/>
                  <a:ext cx="717" cy="192"/>
                  <a:chOff x="3585" y="1440"/>
                  <a:chExt cx="717" cy="192"/>
                </a:xfrm>
              </p:grpSpPr>
              <p:sp>
                <p:nvSpPr>
                  <p:cNvPr id="2059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585" y="1632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599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43" y="144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60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943" y="1440"/>
                    <a:ext cx="35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0592" name="Line 28"/>
                <p:cNvSpPr>
                  <a:spLocks noChangeShapeType="1"/>
                </p:cNvSpPr>
                <p:nvPr/>
              </p:nvSpPr>
              <p:spPr bwMode="auto">
                <a:xfrm>
                  <a:off x="4302" y="14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20593" name="Group 29"/>
                <p:cNvGrpSpPr>
                  <a:grpSpLocks/>
                </p:cNvGrpSpPr>
                <p:nvPr/>
              </p:nvGrpSpPr>
              <p:grpSpPr bwMode="auto">
                <a:xfrm>
                  <a:off x="4302" y="1440"/>
                  <a:ext cx="716" cy="192"/>
                  <a:chOff x="4302" y="1440"/>
                  <a:chExt cx="716" cy="192"/>
                </a:xfrm>
              </p:grpSpPr>
              <p:sp>
                <p:nvSpPr>
                  <p:cNvPr id="2059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302" y="1632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596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60" y="144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59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660" y="1440"/>
                    <a:ext cx="3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0594" name="Line 60"/>
                <p:cNvSpPr>
                  <a:spLocks noChangeShapeType="1"/>
                </p:cNvSpPr>
                <p:nvPr/>
              </p:nvSpPr>
              <p:spPr bwMode="auto">
                <a:xfrm>
                  <a:off x="2160" y="14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0579" name="Group 65"/>
            <p:cNvGrpSpPr>
              <a:grpSpLocks/>
            </p:cNvGrpSpPr>
            <p:nvPr/>
          </p:nvGrpSpPr>
          <p:grpSpPr bwMode="auto">
            <a:xfrm>
              <a:off x="720" y="1728"/>
              <a:ext cx="720" cy="212"/>
              <a:chOff x="720" y="1728"/>
              <a:chExt cx="720" cy="212"/>
            </a:xfrm>
          </p:grpSpPr>
          <p:sp>
            <p:nvSpPr>
              <p:cNvPr id="20580" name="Line 66"/>
              <p:cNvSpPr>
                <a:spLocks noChangeShapeType="1"/>
              </p:cNvSpPr>
              <p:nvPr/>
            </p:nvSpPr>
            <p:spPr bwMode="auto">
              <a:xfrm>
                <a:off x="720" y="172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81" name="Text Box 67"/>
              <p:cNvSpPr txBox="1">
                <a:spLocks noChangeArrowheads="1"/>
              </p:cNvSpPr>
              <p:nvPr/>
            </p:nvSpPr>
            <p:spPr bwMode="auto">
              <a:xfrm>
                <a:off x="912" y="1728"/>
                <a:ext cx="42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GB" sz="1600" b="1">
                    <a:solidFill>
                      <a:srgbClr val="FF3300"/>
                    </a:solidFill>
                  </a:rPr>
                  <a:t>100ns</a:t>
                </a:r>
              </a:p>
            </p:txBody>
          </p:sp>
        </p:grpSp>
      </p:grpSp>
      <p:grpSp>
        <p:nvGrpSpPr>
          <p:cNvPr id="13" name="Group 108"/>
          <p:cNvGrpSpPr>
            <a:grpSpLocks/>
          </p:cNvGrpSpPr>
          <p:nvPr/>
        </p:nvGrpSpPr>
        <p:grpSpPr bwMode="auto">
          <a:xfrm>
            <a:off x="5032375" y="4735513"/>
            <a:ext cx="2590800" cy="336550"/>
            <a:chOff x="3312" y="3312"/>
            <a:chExt cx="1632" cy="212"/>
          </a:xfrm>
        </p:grpSpPr>
        <p:sp>
          <p:nvSpPr>
            <p:cNvPr id="20575" name="Line 69"/>
            <p:cNvSpPr>
              <a:spLocks noChangeShapeType="1"/>
            </p:cNvSpPr>
            <p:nvPr/>
          </p:nvSpPr>
          <p:spPr bwMode="auto">
            <a:xfrm>
              <a:off x="3312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76" name="Line 70"/>
            <p:cNvSpPr>
              <a:spLocks noChangeShapeType="1"/>
            </p:cNvSpPr>
            <p:nvPr/>
          </p:nvSpPr>
          <p:spPr bwMode="auto">
            <a:xfrm flipH="1">
              <a:off x="4704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77" name="Text Box 71"/>
            <p:cNvSpPr txBox="1">
              <a:spLocks noChangeArrowheads="1"/>
            </p:cNvSpPr>
            <p:nvPr/>
          </p:nvSpPr>
          <p:spPr bwMode="auto">
            <a:xfrm>
              <a:off x="3936" y="3312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980000"/>
                  </a:solidFill>
                </a:rPr>
                <a:t>150ns</a:t>
              </a:r>
            </a:p>
          </p:txBody>
        </p:sp>
      </p:grpSp>
      <p:sp>
        <p:nvSpPr>
          <p:cNvPr id="20503" name="Line 52"/>
          <p:cNvSpPr>
            <a:spLocks noChangeShapeType="1"/>
          </p:cNvSpPr>
          <p:nvPr/>
        </p:nvSpPr>
        <p:spPr bwMode="auto">
          <a:xfrm>
            <a:off x="882650" y="3997325"/>
            <a:ext cx="1127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" name="Group 84"/>
          <p:cNvGrpSpPr>
            <a:grpSpLocks/>
          </p:cNvGrpSpPr>
          <p:nvPr/>
        </p:nvGrpSpPr>
        <p:grpSpPr bwMode="auto">
          <a:xfrm>
            <a:off x="3375025" y="3625850"/>
            <a:ext cx="1295400" cy="336550"/>
            <a:chOff x="1200" y="2112"/>
            <a:chExt cx="816" cy="212"/>
          </a:xfrm>
        </p:grpSpPr>
        <p:sp>
          <p:nvSpPr>
            <p:cNvPr id="20572" name="Line 85"/>
            <p:cNvSpPr>
              <a:spLocks noChangeShapeType="1"/>
            </p:cNvSpPr>
            <p:nvPr/>
          </p:nvSpPr>
          <p:spPr bwMode="auto">
            <a:xfrm>
              <a:off x="1200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73" name="Line 86"/>
            <p:cNvSpPr>
              <a:spLocks noChangeShapeType="1"/>
            </p:cNvSpPr>
            <p:nvPr/>
          </p:nvSpPr>
          <p:spPr bwMode="auto">
            <a:xfrm flipH="1">
              <a:off x="1776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74" name="Text Box 87"/>
            <p:cNvSpPr txBox="1">
              <a:spLocks noChangeArrowheads="1"/>
            </p:cNvSpPr>
            <p:nvPr/>
          </p:nvSpPr>
          <p:spPr bwMode="auto">
            <a:xfrm>
              <a:off x="1440" y="2112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0C0B0A"/>
                  </a:solidFill>
                </a:rPr>
                <a:t>50ns</a:t>
              </a:r>
            </a:p>
          </p:txBody>
        </p:sp>
      </p:grpSp>
      <p:sp>
        <p:nvSpPr>
          <p:cNvPr id="20505" name="Line 89"/>
          <p:cNvSpPr>
            <a:spLocks noChangeShapeType="1"/>
          </p:cNvSpPr>
          <p:nvPr/>
        </p:nvSpPr>
        <p:spPr bwMode="auto">
          <a:xfrm>
            <a:off x="6557963" y="2168525"/>
            <a:ext cx="0" cy="35988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5" name="Group 90"/>
          <p:cNvGrpSpPr>
            <a:grpSpLocks/>
          </p:cNvGrpSpPr>
          <p:nvPr/>
        </p:nvGrpSpPr>
        <p:grpSpPr bwMode="auto">
          <a:xfrm>
            <a:off x="5621338" y="3651250"/>
            <a:ext cx="1295400" cy="336550"/>
            <a:chOff x="1200" y="2112"/>
            <a:chExt cx="816" cy="212"/>
          </a:xfrm>
        </p:grpSpPr>
        <p:sp>
          <p:nvSpPr>
            <p:cNvPr id="20569" name="Line 91"/>
            <p:cNvSpPr>
              <a:spLocks noChangeShapeType="1"/>
            </p:cNvSpPr>
            <p:nvPr/>
          </p:nvSpPr>
          <p:spPr bwMode="auto">
            <a:xfrm>
              <a:off x="1200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70" name="Line 92"/>
            <p:cNvSpPr>
              <a:spLocks noChangeShapeType="1"/>
            </p:cNvSpPr>
            <p:nvPr/>
          </p:nvSpPr>
          <p:spPr bwMode="auto">
            <a:xfrm flipH="1">
              <a:off x="1776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71" name="Text Box 93"/>
            <p:cNvSpPr txBox="1">
              <a:spLocks noChangeArrowheads="1"/>
            </p:cNvSpPr>
            <p:nvPr/>
          </p:nvSpPr>
          <p:spPr bwMode="auto">
            <a:xfrm>
              <a:off x="1440" y="2112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0C0B0A"/>
                  </a:solidFill>
                </a:rPr>
                <a:t>50ns</a:t>
              </a:r>
            </a:p>
          </p:txBody>
        </p:sp>
      </p:grpSp>
      <p:sp>
        <p:nvSpPr>
          <p:cNvPr id="20507" name="Line 58"/>
          <p:cNvSpPr>
            <a:spLocks noChangeShapeType="1"/>
          </p:cNvSpPr>
          <p:nvPr/>
        </p:nvSpPr>
        <p:spPr bwMode="auto">
          <a:xfrm>
            <a:off x="882650" y="4683125"/>
            <a:ext cx="1112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8" name="Line 40"/>
          <p:cNvSpPr>
            <a:spLocks noChangeShapeType="1"/>
          </p:cNvSpPr>
          <p:nvPr/>
        </p:nvSpPr>
        <p:spPr bwMode="auto">
          <a:xfrm>
            <a:off x="893763" y="2930525"/>
            <a:ext cx="1096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2688" name="Text Box 112"/>
          <p:cNvSpPr txBox="1">
            <a:spLocks noChangeArrowheads="1"/>
          </p:cNvSpPr>
          <p:nvPr/>
        </p:nvSpPr>
        <p:spPr bwMode="auto">
          <a:xfrm>
            <a:off x="6397625" y="5330825"/>
            <a:ext cx="2066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 b="1">
                <a:solidFill>
                  <a:srgbClr val="FF3300"/>
                </a:solidFill>
              </a:rPr>
              <a:t>100 did not occur</a:t>
            </a:r>
          </a:p>
        </p:txBody>
      </p:sp>
      <p:sp>
        <p:nvSpPr>
          <p:cNvPr id="20510" name="Line 114"/>
          <p:cNvSpPr>
            <a:spLocks noChangeShapeType="1"/>
          </p:cNvSpPr>
          <p:nvPr/>
        </p:nvSpPr>
        <p:spPr bwMode="auto">
          <a:xfrm>
            <a:off x="3159125" y="2143125"/>
            <a:ext cx="0" cy="35988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" name="Group 119"/>
          <p:cNvGrpSpPr>
            <a:grpSpLocks/>
          </p:cNvGrpSpPr>
          <p:nvPr/>
        </p:nvGrpSpPr>
        <p:grpSpPr bwMode="auto">
          <a:xfrm>
            <a:off x="5089525" y="2638425"/>
            <a:ext cx="1295400" cy="336550"/>
            <a:chOff x="1200" y="2112"/>
            <a:chExt cx="816" cy="212"/>
          </a:xfrm>
        </p:grpSpPr>
        <p:sp>
          <p:nvSpPr>
            <p:cNvPr id="20566" name="Line 120"/>
            <p:cNvSpPr>
              <a:spLocks noChangeShapeType="1"/>
            </p:cNvSpPr>
            <p:nvPr/>
          </p:nvSpPr>
          <p:spPr bwMode="auto">
            <a:xfrm>
              <a:off x="1200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67" name="Line 121"/>
            <p:cNvSpPr>
              <a:spLocks noChangeShapeType="1"/>
            </p:cNvSpPr>
            <p:nvPr/>
          </p:nvSpPr>
          <p:spPr bwMode="auto">
            <a:xfrm flipH="1">
              <a:off x="1776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68" name="Text Box 122"/>
            <p:cNvSpPr txBox="1">
              <a:spLocks noChangeArrowheads="1"/>
            </p:cNvSpPr>
            <p:nvPr/>
          </p:nvSpPr>
          <p:spPr bwMode="auto">
            <a:xfrm>
              <a:off x="1440" y="2112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0C0B0A"/>
                  </a:solidFill>
                </a:rPr>
                <a:t>50ns</a:t>
              </a:r>
            </a:p>
          </p:txBody>
        </p:sp>
      </p:grpSp>
      <p:grpSp>
        <p:nvGrpSpPr>
          <p:cNvPr id="17" name="Group 123"/>
          <p:cNvGrpSpPr>
            <a:grpSpLocks/>
          </p:cNvGrpSpPr>
          <p:nvPr/>
        </p:nvGrpSpPr>
        <p:grpSpPr bwMode="auto">
          <a:xfrm>
            <a:off x="6256338" y="4375150"/>
            <a:ext cx="1295400" cy="336550"/>
            <a:chOff x="1200" y="2112"/>
            <a:chExt cx="816" cy="212"/>
          </a:xfrm>
        </p:grpSpPr>
        <p:sp>
          <p:nvSpPr>
            <p:cNvPr id="20563" name="Line 124"/>
            <p:cNvSpPr>
              <a:spLocks noChangeShapeType="1"/>
            </p:cNvSpPr>
            <p:nvPr/>
          </p:nvSpPr>
          <p:spPr bwMode="auto">
            <a:xfrm>
              <a:off x="1200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64" name="Line 125"/>
            <p:cNvSpPr>
              <a:spLocks noChangeShapeType="1"/>
            </p:cNvSpPr>
            <p:nvPr/>
          </p:nvSpPr>
          <p:spPr bwMode="auto">
            <a:xfrm flipH="1">
              <a:off x="1776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65" name="Text Box 126"/>
            <p:cNvSpPr txBox="1">
              <a:spLocks noChangeArrowheads="1"/>
            </p:cNvSpPr>
            <p:nvPr/>
          </p:nvSpPr>
          <p:spPr bwMode="auto">
            <a:xfrm>
              <a:off x="1440" y="2112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0C0B0A"/>
                  </a:solidFill>
                </a:rPr>
                <a:t>50ns</a:t>
              </a:r>
            </a:p>
          </p:txBody>
        </p:sp>
      </p:grpSp>
      <p:sp>
        <p:nvSpPr>
          <p:cNvPr id="20513" name="Line 127"/>
          <p:cNvSpPr>
            <a:spLocks noChangeShapeType="1"/>
          </p:cNvSpPr>
          <p:nvPr/>
        </p:nvSpPr>
        <p:spPr bwMode="auto">
          <a:xfrm>
            <a:off x="4291013" y="2070100"/>
            <a:ext cx="0" cy="35988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2705" name="Text Box 129"/>
          <p:cNvSpPr txBox="1">
            <a:spLocks noChangeArrowheads="1"/>
          </p:cNvSpPr>
          <p:nvPr/>
        </p:nvSpPr>
        <p:spPr bwMode="auto">
          <a:xfrm>
            <a:off x="1274763" y="5021263"/>
            <a:ext cx="431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000" b="1">
                <a:solidFill>
                  <a:srgbClr val="008000"/>
                </a:solidFill>
              </a:rPr>
              <a:t>000</a:t>
            </a:r>
          </a:p>
        </p:txBody>
      </p:sp>
      <p:sp>
        <p:nvSpPr>
          <p:cNvPr id="152706" name="Text Box 130"/>
          <p:cNvSpPr txBox="1">
            <a:spLocks noChangeArrowheads="1"/>
          </p:cNvSpPr>
          <p:nvPr/>
        </p:nvSpPr>
        <p:spPr bwMode="auto">
          <a:xfrm>
            <a:off x="2670175" y="5005388"/>
            <a:ext cx="431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000" b="1">
                <a:solidFill>
                  <a:srgbClr val="008000"/>
                </a:solidFill>
              </a:rPr>
              <a:t>001</a:t>
            </a:r>
          </a:p>
        </p:txBody>
      </p:sp>
      <p:sp>
        <p:nvSpPr>
          <p:cNvPr id="152707" name="Text Box 131"/>
          <p:cNvSpPr txBox="1">
            <a:spLocks noChangeArrowheads="1"/>
          </p:cNvSpPr>
          <p:nvPr/>
        </p:nvSpPr>
        <p:spPr bwMode="auto">
          <a:xfrm>
            <a:off x="4383088" y="5021263"/>
            <a:ext cx="431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000" b="1">
                <a:solidFill>
                  <a:srgbClr val="008000"/>
                </a:solidFill>
              </a:rPr>
              <a:t>010</a:t>
            </a:r>
          </a:p>
        </p:txBody>
      </p:sp>
      <p:sp>
        <p:nvSpPr>
          <p:cNvPr id="152708" name="Text Box 132"/>
          <p:cNvSpPr txBox="1">
            <a:spLocks noChangeArrowheads="1"/>
          </p:cNvSpPr>
          <p:nvPr/>
        </p:nvSpPr>
        <p:spPr bwMode="auto">
          <a:xfrm>
            <a:off x="5032375" y="5021263"/>
            <a:ext cx="431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000" b="1">
                <a:solidFill>
                  <a:srgbClr val="008000"/>
                </a:solidFill>
              </a:rPr>
              <a:t>011</a:t>
            </a:r>
          </a:p>
        </p:txBody>
      </p:sp>
      <p:sp>
        <p:nvSpPr>
          <p:cNvPr id="152709" name="Text Box 133"/>
          <p:cNvSpPr txBox="1">
            <a:spLocks noChangeArrowheads="1"/>
          </p:cNvSpPr>
          <p:nvPr/>
        </p:nvSpPr>
        <p:spPr bwMode="auto">
          <a:xfrm>
            <a:off x="7191375" y="5021263"/>
            <a:ext cx="4318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b="1">
                <a:solidFill>
                  <a:srgbClr val="FF3300"/>
                </a:solidFill>
              </a:rPr>
              <a:t>101</a:t>
            </a:r>
          </a:p>
        </p:txBody>
      </p:sp>
      <p:grpSp>
        <p:nvGrpSpPr>
          <p:cNvPr id="18" name="Group 140"/>
          <p:cNvGrpSpPr>
            <a:grpSpLocks/>
          </p:cNvGrpSpPr>
          <p:nvPr/>
        </p:nvGrpSpPr>
        <p:grpSpPr bwMode="auto">
          <a:xfrm>
            <a:off x="3951288" y="2646363"/>
            <a:ext cx="1295400" cy="336550"/>
            <a:chOff x="1200" y="2112"/>
            <a:chExt cx="816" cy="212"/>
          </a:xfrm>
        </p:grpSpPr>
        <p:sp>
          <p:nvSpPr>
            <p:cNvPr id="20560" name="Line 141"/>
            <p:cNvSpPr>
              <a:spLocks noChangeShapeType="1"/>
            </p:cNvSpPr>
            <p:nvPr/>
          </p:nvSpPr>
          <p:spPr bwMode="auto">
            <a:xfrm>
              <a:off x="1200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61" name="Line 142"/>
            <p:cNvSpPr>
              <a:spLocks noChangeShapeType="1"/>
            </p:cNvSpPr>
            <p:nvPr/>
          </p:nvSpPr>
          <p:spPr bwMode="auto">
            <a:xfrm flipH="1">
              <a:off x="1776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62" name="Text Box 143"/>
            <p:cNvSpPr txBox="1">
              <a:spLocks noChangeArrowheads="1"/>
            </p:cNvSpPr>
            <p:nvPr/>
          </p:nvSpPr>
          <p:spPr bwMode="auto">
            <a:xfrm>
              <a:off x="1440" y="2112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0C0B0A"/>
                  </a:solidFill>
                </a:rPr>
                <a:t>50ns</a:t>
              </a:r>
            </a:p>
          </p:txBody>
        </p:sp>
      </p:grpSp>
      <p:sp>
        <p:nvSpPr>
          <p:cNvPr id="20520" name="Text Box 151"/>
          <p:cNvSpPr txBox="1">
            <a:spLocks noChangeArrowheads="1"/>
          </p:cNvSpPr>
          <p:nvPr/>
        </p:nvSpPr>
        <p:spPr bwMode="auto">
          <a:xfrm>
            <a:off x="625475" y="420688"/>
            <a:ext cx="5141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7.5 – Propagation Delay in Ripple Counters</a:t>
            </a:r>
            <a:endParaRPr lang="en-GB" sz="2000" b="1" baseline="30000"/>
          </a:p>
        </p:txBody>
      </p:sp>
      <p:grpSp>
        <p:nvGrpSpPr>
          <p:cNvPr id="19" name="Group 175"/>
          <p:cNvGrpSpPr>
            <a:grpSpLocks/>
          </p:cNvGrpSpPr>
          <p:nvPr/>
        </p:nvGrpSpPr>
        <p:grpSpPr bwMode="auto">
          <a:xfrm>
            <a:off x="2794000" y="2628900"/>
            <a:ext cx="1395413" cy="336550"/>
            <a:chOff x="3945" y="312"/>
            <a:chExt cx="879" cy="212"/>
          </a:xfrm>
        </p:grpSpPr>
        <p:sp>
          <p:nvSpPr>
            <p:cNvPr id="20557" name="Line 157"/>
            <p:cNvSpPr>
              <a:spLocks noChangeShapeType="1"/>
            </p:cNvSpPr>
            <p:nvPr/>
          </p:nvSpPr>
          <p:spPr bwMode="auto">
            <a:xfrm>
              <a:off x="3945" y="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58" name="Line 158"/>
            <p:cNvSpPr>
              <a:spLocks noChangeShapeType="1"/>
            </p:cNvSpPr>
            <p:nvPr/>
          </p:nvSpPr>
          <p:spPr bwMode="auto">
            <a:xfrm flipH="1">
              <a:off x="4584" y="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59" name="Text Box 159"/>
            <p:cNvSpPr txBox="1">
              <a:spLocks noChangeArrowheads="1"/>
            </p:cNvSpPr>
            <p:nvPr/>
          </p:nvSpPr>
          <p:spPr bwMode="auto">
            <a:xfrm>
              <a:off x="4185" y="312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0C0B0A"/>
                  </a:solidFill>
                </a:rPr>
                <a:t>50ns</a:t>
              </a:r>
            </a:p>
          </p:txBody>
        </p:sp>
      </p:grpSp>
      <p:grpSp>
        <p:nvGrpSpPr>
          <p:cNvPr id="20" name="Group 169"/>
          <p:cNvGrpSpPr>
            <a:grpSpLocks/>
          </p:cNvGrpSpPr>
          <p:nvPr/>
        </p:nvGrpSpPr>
        <p:grpSpPr bwMode="auto">
          <a:xfrm>
            <a:off x="3802063" y="3614738"/>
            <a:ext cx="2189162" cy="390525"/>
            <a:chOff x="2395" y="2277"/>
            <a:chExt cx="1379" cy="246"/>
          </a:xfrm>
        </p:grpSpPr>
        <p:sp>
          <p:nvSpPr>
            <p:cNvPr id="20554" name="Line 53"/>
            <p:cNvSpPr>
              <a:spLocks noChangeShapeType="1"/>
            </p:cNvSpPr>
            <p:nvPr/>
          </p:nvSpPr>
          <p:spPr bwMode="auto">
            <a:xfrm flipV="1">
              <a:off x="2715" y="227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55" name="Line 54"/>
            <p:cNvSpPr>
              <a:spLocks noChangeShapeType="1"/>
            </p:cNvSpPr>
            <p:nvPr/>
          </p:nvSpPr>
          <p:spPr bwMode="auto">
            <a:xfrm>
              <a:off x="2715" y="2284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56" name="Line 160"/>
            <p:cNvSpPr>
              <a:spLocks noChangeShapeType="1"/>
            </p:cNvSpPr>
            <p:nvPr/>
          </p:nvSpPr>
          <p:spPr bwMode="auto">
            <a:xfrm>
              <a:off x="2395" y="2523"/>
              <a:ext cx="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163"/>
          <p:cNvGrpSpPr>
            <a:grpSpLocks/>
          </p:cNvGrpSpPr>
          <p:nvPr/>
        </p:nvGrpSpPr>
        <p:grpSpPr bwMode="auto">
          <a:xfrm>
            <a:off x="2003425" y="2640013"/>
            <a:ext cx="1176338" cy="304800"/>
            <a:chOff x="1262" y="1654"/>
            <a:chExt cx="741" cy="192"/>
          </a:xfrm>
        </p:grpSpPr>
        <p:sp>
          <p:nvSpPr>
            <p:cNvPr id="20551" name="Line 41"/>
            <p:cNvSpPr>
              <a:spLocks noChangeShapeType="1"/>
            </p:cNvSpPr>
            <p:nvPr/>
          </p:nvSpPr>
          <p:spPr bwMode="auto">
            <a:xfrm flipV="1">
              <a:off x="1619" y="165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52" name="Line 42"/>
            <p:cNvSpPr>
              <a:spLocks noChangeShapeType="1"/>
            </p:cNvSpPr>
            <p:nvPr/>
          </p:nvSpPr>
          <p:spPr bwMode="auto">
            <a:xfrm>
              <a:off x="1619" y="165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53" name="Line 162"/>
            <p:cNvSpPr>
              <a:spLocks noChangeShapeType="1"/>
            </p:cNvSpPr>
            <p:nvPr/>
          </p:nvSpPr>
          <p:spPr bwMode="auto">
            <a:xfrm>
              <a:off x="1262" y="1838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2740" name="Line 164"/>
          <p:cNvSpPr>
            <a:spLocks noChangeShapeType="1"/>
          </p:cNvSpPr>
          <p:nvPr/>
        </p:nvSpPr>
        <p:spPr bwMode="auto">
          <a:xfrm>
            <a:off x="2032000" y="4000500"/>
            <a:ext cx="176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2741" name="Line 165"/>
          <p:cNvSpPr>
            <a:spLocks noChangeShapeType="1"/>
          </p:cNvSpPr>
          <p:nvPr/>
        </p:nvSpPr>
        <p:spPr bwMode="auto">
          <a:xfrm>
            <a:off x="2032000" y="4683125"/>
            <a:ext cx="173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2" name="Group 167"/>
          <p:cNvGrpSpPr>
            <a:grpSpLocks/>
          </p:cNvGrpSpPr>
          <p:nvPr/>
        </p:nvGrpSpPr>
        <p:grpSpPr bwMode="auto">
          <a:xfrm>
            <a:off x="3163888" y="2640013"/>
            <a:ext cx="1125537" cy="304800"/>
            <a:chOff x="1993" y="1654"/>
            <a:chExt cx="709" cy="192"/>
          </a:xfrm>
        </p:grpSpPr>
        <p:sp>
          <p:nvSpPr>
            <p:cNvPr id="20548" name="Line 43"/>
            <p:cNvSpPr>
              <a:spLocks noChangeShapeType="1"/>
            </p:cNvSpPr>
            <p:nvPr/>
          </p:nvSpPr>
          <p:spPr bwMode="auto">
            <a:xfrm>
              <a:off x="2380" y="165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49" name="Line 44"/>
            <p:cNvSpPr>
              <a:spLocks noChangeShapeType="1"/>
            </p:cNvSpPr>
            <p:nvPr/>
          </p:nvSpPr>
          <p:spPr bwMode="auto">
            <a:xfrm>
              <a:off x="2387" y="1846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50" name="Line 166"/>
            <p:cNvSpPr>
              <a:spLocks noChangeShapeType="1"/>
            </p:cNvSpPr>
            <p:nvPr/>
          </p:nvSpPr>
          <p:spPr bwMode="auto">
            <a:xfrm>
              <a:off x="1993" y="165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2746" name="Line 170"/>
          <p:cNvSpPr>
            <a:spLocks noChangeShapeType="1"/>
          </p:cNvSpPr>
          <p:nvPr/>
        </p:nvSpPr>
        <p:spPr bwMode="auto">
          <a:xfrm>
            <a:off x="3790950" y="4686300"/>
            <a:ext cx="276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3" name="Group 172"/>
          <p:cNvGrpSpPr>
            <a:grpSpLocks/>
          </p:cNvGrpSpPr>
          <p:nvPr/>
        </p:nvGrpSpPr>
        <p:grpSpPr bwMode="auto">
          <a:xfrm>
            <a:off x="4281488" y="2654300"/>
            <a:ext cx="1122362" cy="304800"/>
            <a:chOff x="2697" y="1654"/>
            <a:chExt cx="707" cy="192"/>
          </a:xfrm>
        </p:grpSpPr>
        <p:sp>
          <p:nvSpPr>
            <p:cNvPr id="20545" name="Line 45"/>
            <p:cNvSpPr>
              <a:spLocks noChangeShapeType="1"/>
            </p:cNvSpPr>
            <p:nvPr/>
          </p:nvSpPr>
          <p:spPr bwMode="auto">
            <a:xfrm flipV="1">
              <a:off x="3059" y="165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46" name="Line 46"/>
            <p:cNvSpPr>
              <a:spLocks noChangeShapeType="1"/>
            </p:cNvSpPr>
            <p:nvPr/>
          </p:nvSpPr>
          <p:spPr bwMode="auto">
            <a:xfrm>
              <a:off x="3059" y="1654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47" name="Line 171"/>
            <p:cNvSpPr>
              <a:spLocks noChangeShapeType="1"/>
            </p:cNvSpPr>
            <p:nvPr/>
          </p:nvSpPr>
          <p:spPr bwMode="auto">
            <a:xfrm>
              <a:off x="2697" y="1838"/>
              <a:ext cx="3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174"/>
          <p:cNvGrpSpPr>
            <a:grpSpLocks/>
          </p:cNvGrpSpPr>
          <p:nvPr/>
        </p:nvGrpSpPr>
        <p:grpSpPr bwMode="auto">
          <a:xfrm>
            <a:off x="5427663" y="2654300"/>
            <a:ext cx="1136650" cy="304800"/>
            <a:chOff x="3410" y="1654"/>
            <a:chExt cx="716" cy="192"/>
          </a:xfrm>
        </p:grpSpPr>
        <p:sp>
          <p:nvSpPr>
            <p:cNvPr id="20542" name="Line 47"/>
            <p:cNvSpPr>
              <a:spLocks noChangeShapeType="1"/>
            </p:cNvSpPr>
            <p:nvPr/>
          </p:nvSpPr>
          <p:spPr bwMode="auto">
            <a:xfrm>
              <a:off x="3779" y="165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43" name="Line 48"/>
            <p:cNvSpPr>
              <a:spLocks noChangeShapeType="1"/>
            </p:cNvSpPr>
            <p:nvPr/>
          </p:nvSpPr>
          <p:spPr bwMode="auto">
            <a:xfrm>
              <a:off x="3779" y="1846"/>
              <a:ext cx="3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44" name="Line 173"/>
            <p:cNvSpPr>
              <a:spLocks noChangeShapeType="1"/>
            </p:cNvSpPr>
            <p:nvPr/>
          </p:nvSpPr>
          <p:spPr bwMode="auto">
            <a:xfrm>
              <a:off x="3410" y="1655"/>
              <a:ext cx="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" name="Group 181"/>
          <p:cNvGrpSpPr>
            <a:grpSpLocks/>
          </p:cNvGrpSpPr>
          <p:nvPr/>
        </p:nvGrpSpPr>
        <p:grpSpPr bwMode="auto">
          <a:xfrm>
            <a:off x="5967413" y="3629025"/>
            <a:ext cx="2147887" cy="411163"/>
            <a:chOff x="3759" y="2286"/>
            <a:chExt cx="1353" cy="259"/>
          </a:xfrm>
        </p:grpSpPr>
        <p:sp>
          <p:nvSpPr>
            <p:cNvPr id="20539" name="Line 55"/>
            <p:cNvSpPr>
              <a:spLocks noChangeShapeType="1"/>
            </p:cNvSpPr>
            <p:nvPr/>
          </p:nvSpPr>
          <p:spPr bwMode="auto">
            <a:xfrm>
              <a:off x="4135" y="2287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40" name="Line 56"/>
            <p:cNvSpPr>
              <a:spLocks noChangeShapeType="1"/>
            </p:cNvSpPr>
            <p:nvPr/>
          </p:nvSpPr>
          <p:spPr bwMode="auto">
            <a:xfrm>
              <a:off x="4141" y="2528"/>
              <a:ext cx="9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41" name="Line 176"/>
            <p:cNvSpPr>
              <a:spLocks noChangeShapeType="1"/>
            </p:cNvSpPr>
            <p:nvPr/>
          </p:nvSpPr>
          <p:spPr bwMode="auto">
            <a:xfrm>
              <a:off x="3759" y="228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" name="Group 179"/>
          <p:cNvGrpSpPr>
            <a:grpSpLocks/>
          </p:cNvGrpSpPr>
          <p:nvPr/>
        </p:nvGrpSpPr>
        <p:grpSpPr bwMode="auto">
          <a:xfrm>
            <a:off x="6545263" y="4316413"/>
            <a:ext cx="1974850" cy="381000"/>
            <a:chOff x="4123" y="2710"/>
            <a:chExt cx="1244" cy="240"/>
          </a:xfrm>
        </p:grpSpPr>
        <p:sp>
          <p:nvSpPr>
            <p:cNvPr id="20536" name="Line 59"/>
            <p:cNvSpPr>
              <a:spLocks noChangeShapeType="1"/>
            </p:cNvSpPr>
            <p:nvPr/>
          </p:nvSpPr>
          <p:spPr bwMode="auto">
            <a:xfrm flipV="1">
              <a:off x="4540" y="271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37" name="Line 94"/>
            <p:cNvSpPr>
              <a:spLocks noChangeShapeType="1"/>
            </p:cNvSpPr>
            <p:nvPr/>
          </p:nvSpPr>
          <p:spPr bwMode="auto">
            <a:xfrm>
              <a:off x="4540" y="2710"/>
              <a:ext cx="8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38" name="Line 178"/>
            <p:cNvSpPr>
              <a:spLocks noChangeShapeType="1"/>
            </p:cNvSpPr>
            <p:nvPr/>
          </p:nvSpPr>
          <p:spPr bwMode="auto">
            <a:xfrm>
              <a:off x="4123" y="2944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7" name="Group 184"/>
          <p:cNvGrpSpPr>
            <a:grpSpLocks/>
          </p:cNvGrpSpPr>
          <p:nvPr/>
        </p:nvGrpSpPr>
        <p:grpSpPr bwMode="auto">
          <a:xfrm>
            <a:off x="6561138" y="2640013"/>
            <a:ext cx="1343025" cy="320675"/>
            <a:chOff x="4133" y="1654"/>
            <a:chExt cx="846" cy="202"/>
          </a:xfrm>
        </p:grpSpPr>
        <p:sp>
          <p:nvSpPr>
            <p:cNvPr id="20533" name="Line 49"/>
            <p:cNvSpPr>
              <a:spLocks noChangeShapeType="1"/>
            </p:cNvSpPr>
            <p:nvPr/>
          </p:nvSpPr>
          <p:spPr bwMode="auto">
            <a:xfrm flipV="1">
              <a:off x="4547" y="165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34" name="Line 50"/>
            <p:cNvSpPr>
              <a:spLocks noChangeShapeType="1"/>
            </p:cNvSpPr>
            <p:nvPr/>
          </p:nvSpPr>
          <p:spPr bwMode="auto">
            <a:xfrm>
              <a:off x="4547" y="165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35" name="Line 183"/>
            <p:cNvSpPr>
              <a:spLocks noChangeShapeType="1"/>
            </p:cNvSpPr>
            <p:nvPr/>
          </p:nvSpPr>
          <p:spPr bwMode="auto">
            <a:xfrm>
              <a:off x="4133" y="1856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2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2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5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5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5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52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5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5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5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5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52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52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5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5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5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5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5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52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58" grpId="0" animBg="1"/>
      <p:bldP spid="152726" grpId="0" animBg="1"/>
      <p:bldP spid="152725" grpId="0" animBg="1"/>
      <p:bldP spid="152724" grpId="0" animBg="1"/>
      <p:bldP spid="152723" grpId="0" animBg="1"/>
      <p:bldP spid="152723" grpId="1" animBg="1"/>
      <p:bldP spid="152722" grpId="0" animBg="1"/>
      <p:bldP spid="152722" grpId="1" animBg="1"/>
      <p:bldP spid="152721" grpId="0" animBg="1"/>
      <p:bldP spid="152721" grpId="1" animBg="1"/>
      <p:bldP spid="152720" grpId="0" animBg="1"/>
      <p:bldP spid="152720" grpId="1" animBg="1"/>
      <p:bldP spid="152688" grpId="0"/>
      <p:bldP spid="152705" grpId="0"/>
      <p:bldP spid="152706" grpId="0"/>
      <p:bldP spid="152707" grpId="0"/>
      <p:bldP spid="152708" grpId="0"/>
      <p:bldP spid="152709" grpId="0"/>
      <p:bldP spid="152740" grpId="0" animBg="1"/>
      <p:bldP spid="152741" grpId="0" animBg="1"/>
      <p:bldP spid="1527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627F53-BF32-4CC9-9386-31FE145F576F}" type="slidenum">
              <a:rPr lang="en-GB" smtClean="0"/>
              <a:pPr/>
              <a:t>15</a:t>
            </a:fld>
            <a:endParaRPr lang="en-GB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908050"/>
            <a:ext cx="7772400" cy="620713"/>
          </a:xfrm>
        </p:spPr>
        <p:txBody>
          <a:bodyPr/>
          <a:lstStyle/>
          <a:p>
            <a:pPr algn="ctr" eaLnBrk="1" hangingPunct="1"/>
            <a:r>
              <a:rPr lang="en-GB" sz="2800" b="1"/>
              <a:t>How do you get round the problem?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631825" y="49450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</p:txBody>
      </p:sp>
      <p:grpSp>
        <p:nvGrpSpPr>
          <p:cNvPr id="21510" name="Group 60"/>
          <p:cNvGrpSpPr>
            <a:grpSpLocks/>
          </p:cNvGrpSpPr>
          <p:nvPr/>
        </p:nvGrpSpPr>
        <p:grpSpPr bwMode="auto">
          <a:xfrm>
            <a:off x="781050" y="957263"/>
            <a:ext cx="652463" cy="657225"/>
            <a:chOff x="1020" y="1344"/>
            <a:chExt cx="411" cy="414"/>
          </a:xfrm>
        </p:grpSpPr>
        <p:sp>
          <p:nvSpPr>
            <p:cNvPr id="21512" name="Rectangle 61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AutoShape 62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63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511" name="Text Box 64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F11E1-EE50-4CCE-8822-9F2A6DFBBF9B}" type="slidenum">
              <a:rPr lang="en-GB" smtClean="0"/>
              <a:pPr/>
              <a:t>16</a:t>
            </a:fld>
            <a:endParaRPr lang="en-GB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0413"/>
            <a:ext cx="81534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>
                <a:solidFill>
                  <a:srgbClr val="5E51C1"/>
                </a:solidFill>
              </a:rPr>
              <a:t>Propagation Delay in Ripple Counter</a:t>
            </a:r>
            <a:endParaRPr lang="en-US" sz="3200">
              <a:solidFill>
                <a:srgbClr val="5E51C1"/>
              </a:solidFill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1577975" y="1716088"/>
            <a:ext cx="6462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 </a:t>
            </a:r>
            <a:r>
              <a:rPr lang="en-GB" sz="2400">
                <a:solidFill>
                  <a:srgbClr val="008000"/>
                </a:solidFill>
              </a:rPr>
              <a:t>Propagation delays</a:t>
            </a:r>
            <a:r>
              <a:rPr lang="en-GB" sz="2400"/>
              <a:t> </a:t>
            </a:r>
            <a:r>
              <a:rPr lang="en-GB" sz="2400" b="1">
                <a:solidFill>
                  <a:srgbClr val="CC3300"/>
                </a:solidFill>
              </a:rPr>
              <a:t>t</a:t>
            </a:r>
            <a:r>
              <a:rPr lang="en-GB" sz="2400" b="1" baseline="-25000">
                <a:solidFill>
                  <a:srgbClr val="CC3300"/>
                </a:solidFill>
              </a:rPr>
              <a:t>pd </a:t>
            </a:r>
            <a:r>
              <a:rPr lang="en-GB" sz="2400">
                <a:solidFill>
                  <a:srgbClr val="008000"/>
                </a:solidFill>
              </a:rPr>
              <a:t>of the FFs add up</a:t>
            </a:r>
            <a:endParaRPr lang="en-GB" sz="2400" b="1">
              <a:solidFill>
                <a:srgbClr val="008000"/>
              </a:solidFill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519238" y="2112963"/>
            <a:ext cx="6461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GB" sz="3600"/>
              <a:t> </a:t>
            </a:r>
            <a:r>
              <a:rPr lang="en-GB" sz="2400">
                <a:solidFill>
                  <a:srgbClr val="008000"/>
                </a:solidFill>
              </a:rPr>
              <a:t>For Nth FF, the total delay will be</a:t>
            </a:r>
            <a:r>
              <a:rPr lang="en-GB" sz="2400"/>
              <a:t> </a:t>
            </a:r>
            <a:r>
              <a:rPr lang="en-GB" sz="2400" b="1">
                <a:solidFill>
                  <a:srgbClr val="CC3300"/>
                </a:solidFill>
              </a:rPr>
              <a:t>N x t</a:t>
            </a:r>
            <a:r>
              <a:rPr lang="en-GB" sz="2400" b="1" baseline="-25000">
                <a:solidFill>
                  <a:srgbClr val="CC3300"/>
                </a:solidFill>
              </a:rPr>
              <a:t>pd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25475" y="420688"/>
            <a:ext cx="5141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7.5 – Propagation Delay in Ripple Counters</a:t>
            </a:r>
            <a:endParaRPr lang="en-GB" sz="2000" b="1" baseline="30000"/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1712913" y="3068638"/>
            <a:ext cx="6677025" cy="7493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sz="2400"/>
              <a:t>If clock pulses are applied at high frequency, missing state(s) may occur.</a:t>
            </a:r>
          </a:p>
        </p:txBody>
      </p:sp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1619250" y="3937000"/>
            <a:ext cx="53784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2400"/>
              <a:t>To avoid this problem, </a:t>
            </a:r>
            <a:r>
              <a:rPr lang="en-GB" sz="2400" b="1">
                <a:solidFill>
                  <a:srgbClr val="CC3300"/>
                </a:solidFill>
              </a:rPr>
              <a:t>Tclock &gt;= N x tpd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1428750" y="4572000"/>
            <a:ext cx="53848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Max frequency</a:t>
            </a:r>
            <a:r>
              <a:rPr lang="en-GB" sz="2400">
                <a:solidFill>
                  <a:srgbClr val="FF3300"/>
                </a:solidFill>
              </a:rPr>
              <a:t> </a:t>
            </a:r>
            <a:r>
              <a:rPr lang="en-GB" sz="2400" b="1">
                <a:solidFill>
                  <a:srgbClr val="CC3300"/>
                </a:solidFill>
              </a:rPr>
              <a:t>Fmax &lt;=  1 / (N x tpd)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  <p:bldP spid="159748" grpId="0" autoUpdateAnimBg="0"/>
      <p:bldP spid="1597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4C84E-0FE1-482D-9CA5-E99FA36B6DE1}" type="slidenum">
              <a:rPr lang="en-GB" smtClean="0"/>
              <a:pPr/>
              <a:t>17</a:t>
            </a:fld>
            <a:endParaRPr lang="en-GB" sz="1400"/>
          </a:p>
        </p:txBody>
      </p:sp>
      <p:grpSp>
        <p:nvGrpSpPr>
          <p:cNvPr id="23556" name="Group 10"/>
          <p:cNvGrpSpPr>
            <a:grpSpLocks/>
          </p:cNvGrpSpPr>
          <p:nvPr/>
        </p:nvGrpSpPr>
        <p:grpSpPr bwMode="auto">
          <a:xfrm>
            <a:off x="446088" y="1081088"/>
            <a:ext cx="652462" cy="657225"/>
            <a:chOff x="1020" y="1344"/>
            <a:chExt cx="411" cy="414"/>
          </a:xfrm>
        </p:grpSpPr>
        <p:sp>
          <p:nvSpPr>
            <p:cNvPr id="23559" name="Rectangle 11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AutoShape 12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557" name="Text Box 14"/>
          <p:cNvSpPr txBox="1">
            <a:spLocks noChangeArrowheads="1"/>
          </p:cNvSpPr>
          <p:nvPr/>
        </p:nvSpPr>
        <p:spPr bwMode="auto">
          <a:xfrm>
            <a:off x="625475" y="420688"/>
            <a:ext cx="5141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7.5 – Propagation Delay in Ripple Counters</a:t>
            </a:r>
            <a:endParaRPr lang="en-GB" sz="2000" b="1" baseline="30000"/>
          </a:p>
        </p:txBody>
      </p:sp>
      <p:sp>
        <p:nvSpPr>
          <p:cNvPr id="23558" name="Rectangle 15"/>
          <p:cNvSpPr>
            <a:spLocks noChangeArrowheads="1"/>
          </p:cNvSpPr>
          <p:nvPr/>
        </p:nvSpPr>
        <p:spPr bwMode="auto">
          <a:xfrm>
            <a:off x="1363663" y="874713"/>
            <a:ext cx="700405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A 4-bit ripple counter is constructed using 74LS11 JK FFs. The FF has t</a:t>
            </a:r>
            <a:r>
              <a:rPr lang="en-GB" sz="2400" baseline="-25000"/>
              <a:t>PLH</a:t>
            </a:r>
            <a:r>
              <a:rPr lang="en-GB" sz="2400"/>
              <a:t> = 16ns and t</a:t>
            </a:r>
            <a:r>
              <a:rPr lang="en-GB" sz="2400" baseline="-25000"/>
              <a:t>PHL</a:t>
            </a:r>
            <a:r>
              <a:rPr lang="en-GB" sz="2400"/>
              <a:t> = 24ns (from CLK to Q). Calculate fmax.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4BB262-107F-415E-865C-B46125423DEB}" type="slidenum">
              <a:rPr lang="en-GB" smtClean="0"/>
              <a:pPr/>
              <a:t>18</a:t>
            </a:fld>
            <a:endParaRPr lang="en-GB" sz="1400"/>
          </a:p>
        </p:txBody>
      </p:sp>
      <p:grpSp>
        <p:nvGrpSpPr>
          <p:cNvPr id="24580" name="Group 2"/>
          <p:cNvGrpSpPr>
            <a:grpSpLocks/>
          </p:cNvGrpSpPr>
          <p:nvPr/>
        </p:nvGrpSpPr>
        <p:grpSpPr bwMode="auto">
          <a:xfrm>
            <a:off x="446088" y="1081088"/>
            <a:ext cx="652462" cy="657225"/>
            <a:chOff x="1020" y="1344"/>
            <a:chExt cx="411" cy="414"/>
          </a:xfrm>
        </p:grpSpPr>
        <p:sp>
          <p:nvSpPr>
            <p:cNvPr id="24585" name="Rectangle 3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AutoShape 4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Line 5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625475" y="420688"/>
            <a:ext cx="5141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7.5 – Propagation Delay in Ripple Counters</a:t>
            </a:r>
            <a:endParaRPr lang="en-GB" sz="2000" b="1" baseline="30000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363663" y="874713"/>
            <a:ext cx="700405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/>
              <a:t>A 4-bit ripple counter is constructed using 74LS11 JK FFs. The FF has t</a:t>
            </a:r>
            <a:r>
              <a:rPr lang="en-GB" sz="2400" baseline="-25000"/>
              <a:t>PLH</a:t>
            </a:r>
            <a:r>
              <a:rPr lang="en-GB" sz="2400"/>
              <a:t> = 16ns and t</a:t>
            </a:r>
            <a:r>
              <a:rPr lang="en-GB" sz="2400" baseline="-25000"/>
              <a:t>PHL</a:t>
            </a:r>
            <a:r>
              <a:rPr lang="en-GB" sz="2400"/>
              <a:t> = 24ns (from CLK to Q). Calculate fmax.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2317750" y="2381250"/>
            <a:ext cx="5121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>
                <a:solidFill>
                  <a:srgbClr val="CC3300"/>
                </a:solidFill>
              </a:rPr>
              <a:t>Use worst case </a:t>
            </a:r>
            <a:r>
              <a:rPr lang="en-GB" sz="3200">
                <a:solidFill>
                  <a:srgbClr val="CC3300"/>
                </a:solidFill>
              </a:rPr>
              <a:t>t</a:t>
            </a:r>
            <a:r>
              <a:rPr lang="en-GB" sz="3200" baseline="-25000">
                <a:solidFill>
                  <a:srgbClr val="CC3300"/>
                </a:solidFill>
              </a:rPr>
              <a:t>pd </a:t>
            </a:r>
            <a:r>
              <a:rPr lang="en-GB" sz="3200">
                <a:solidFill>
                  <a:srgbClr val="CC3300"/>
                </a:solidFill>
              </a:rPr>
              <a:t>= 24 ns</a:t>
            </a: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2090738" y="3213100"/>
            <a:ext cx="5767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3200">
                <a:solidFill>
                  <a:srgbClr val="CC3300"/>
                </a:solidFill>
              </a:rPr>
              <a:t>f</a:t>
            </a:r>
            <a:r>
              <a:rPr lang="en-GB" sz="3200" baseline="-25000">
                <a:solidFill>
                  <a:srgbClr val="CC3300"/>
                </a:solidFill>
              </a:rPr>
              <a:t>max.</a:t>
            </a:r>
            <a:r>
              <a:rPr lang="en-GB" sz="3600">
                <a:solidFill>
                  <a:srgbClr val="CC3300"/>
                </a:solidFill>
              </a:rPr>
              <a:t> = 1/(4 x 24ns) = 10.4MHz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6" grpId="0" autoUpdateAnimBg="0"/>
      <p:bldP spid="38605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61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BC3142-C902-4E06-AB58-574901313DD0}" type="slidenum">
              <a:rPr lang="en-GB" smtClean="0"/>
              <a:pPr/>
              <a:t>19</a:t>
            </a:fld>
            <a:endParaRPr lang="en-GB" sz="1400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43088" y="749300"/>
            <a:ext cx="5740400" cy="911225"/>
          </a:xfrm>
        </p:spPr>
        <p:txBody>
          <a:bodyPr/>
          <a:lstStyle/>
          <a:p>
            <a:pPr algn="ctr" eaLnBrk="1" hangingPunct="1"/>
            <a:r>
              <a:rPr lang="en-GB" sz="2400" b="1"/>
              <a:t>Another possible problem with counter</a:t>
            </a:r>
            <a:br>
              <a:rPr lang="en-GB" sz="2400" b="1"/>
            </a:br>
            <a:r>
              <a:rPr lang="en-GB" sz="2400" b="1">
                <a:solidFill>
                  <a:srgbClr val="FF3300"/>
                </a:solidFill>
              </a:rPr>
              <a:t>Decoding Glitches</a:t>
            </a:r>
            <a:r>
              <a:rPr lang="en-GB" sz="2400" b="1"/>
              <a:t> </a:t>
            </a:r>
          </a:p>
        </p:txBody>
      </p:sp>
      <p:sp>
        <p:nvSpPr>
          <p:cNvPr id="6152" name="Text Box 3"/>
          <p:cNvSpPr txBox="1">
            <a:spLocks noChangeArrowheads="1"/>
          </p:cNvSpPr>
          <p:nvPr/>
        </p:nvSpPr>
        <p:spPr bwMode="auto">
          <a:xfrm>
            <a:off x="631825" y="49450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</p:txBody>
      </p:sp>
      <p:grpSp>
        <p:nvGrpSpPr>
          <p:cNvPr id="6153" name="Group 4"/>
          <p:cNvGrpSpPr>
            <a:grpSpLocks/>
          </p:cNvGrpSpPr>
          <p:nvPr/>
        </p:nvGrpSpPr>
        <p:grpSpPr bwMode="auto">
          <a:xfrm>
            <a:off x="1938338" y="2357438"/>
            <a:ext cx="5686425" cy="1143000"/>
            <a:chOff x="1486" y="1933"/>
            <a:chExt cx="3582" cy="720"/>
          </a:xfrm>
        </p:grpSpPr>
        <p:grpSp>
          <p:nvGrpSpPr>
            <p:cNvPr id="6168" name="Group 5"/>
            <p:cNvGrpSpPr>
              <a:grpSpLocks/>
            </p:cNvGrpSpPr>
            <p:nvPr/>
          </p:nvGrpSpPr>
          <p:grpSpPr bwMode="auto">
            <a:xfrm>
              <a:off x="4636" y="2198"/>
              <a:ext cx="432" cy="114"/>
              <a:chOff x="4636" y="2198"/>
              <a:chExt cx="432" cy="114"/>
            </a:xfrm>
          </p:grpSpPr>
          <p:grpSp>
            <p:nvGrpSpPr>
              <p:cNvPr id="6210" name="Group 6"/>
              <p:cNvGrpSpPr>
                <a:grpSpLocks/>
              </p:cNvGrpSpPr>
              <p:nvPr/>
            </p:nvGrpSpPr>
            <p:grpSpPr bwMode="auto">
              <a:xfrm>
                <a:off x="4636" y="2198"/>
                <a:ext cx="346" cy="114"/>
                <a:chOff x="816" y="3312"/>
                <a:chExt cx="1152" cy="384"/>
              </a:xfrm>
            </p:grpSpPr>
            <p:sp>
              <p:nvSpPr>
                <p:cNvPr id="6213" name="Line 7"/>
                <p:cNvSpPr>
                  <a:spLocks noChangeShapeType="1"/>
                </p:cNvSpPr>
                <p:nvPr/>
              </p:nvSpPr>
              <p:spPr bwMode="auto">
                <a:xfrm>
                  <a:off x="816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1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104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15" name="Line 9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16" name="Line 10"/>
                <p:cNvSpPr>
                  <a:spLocks noChangeShapeType="1"/>
                </p:cNvSpPr>
                <p:nvPr/>
              </p:nvSpPr>
              <p:spPr bwMode="auto">
                <a:xfrm>
                  <a:off x="1392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17" name="Line 11"/>
                <p:cNvSpPr>
                  <a:spLocks noChangeShapeType="1"/>
                </p:cNvSpPr>
                <p:nvPr/>
              </p:nvSpPr>
              <p:spPr bwMode="auto">
                <a:xfrm>
                  <a:off x="1392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1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680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19" name="Line 13"/>
                <p:cNvSpPr>
                  <a:spLocks noChangeShapeType="1"/>
                </p:cNvSpPr>
                <p:nvPr/>
              </p:nvSpPr>
              <p:spPr bwMode="auto">
                <a:xfrm>
                  <a:off x="1680" y="33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6211" name="Line 14"/>
              <p:cNvSpPr>
                <a:spLocks noChangeShapeType="1"/>
              </p:cNvSpPr>
              <p:nvPr/>
            </p:nvSpPr>
            <p:spPr bwMode="auto">
              <a:xfrm>
                <a:off x="4982" y="2198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12" name="Line 15"/>
              <p:cNvSpPr>
                <a:spLocks noChangeShapeType="1"/>
              </p:cNvSpPr>
              <p:nvPr/>
            </p:nvSpPr>
            <p:spPr bwMode="auto">
              <a:xfrm>
                <a:off x="4982" y="2312"/>
                <a:ext cx="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169" name="Group 16"/>
            <p:cNvGrpSpPr>
              <a:grpSpLocks/>
            </p:cNvGrpSpPr>
            <p:nvPr/>
          </p:nvGrpSpPr>
          <p:grpSpPr bwMode="auto">
            <a:xfrm>
              <a:off x="2436" y="1933"/>
              <a:ext cx="949" cy="720"/>
              <a:chOff x="2433" y="1797"/>
              <a:chExt cx="949" cy="720"/>
            </a:xfrm>
          </p:grpSpPr>
          <p:grpSp>
            <p:nvGrpSpPr>
              <p:cNvPr id="6198" name="Group 17"/>
              <p:cNvGrpSpPr>
                <a:grpSpLocks/>
              </p:cNvGrpSpPr>
              <p:nvPr/>
            </p:nvGrpSpPr>
            <p:grpSpPr bwMode="auto">
              <a:xfrm>
                <a:off x="2735" y="1797"/>
                <a:ext cx="647" cy="720"/>
                <a:chOff x="3072" y="1680"/>
                <a:chExt cx="720" cy="912"/>
              </a:xfrm>
            </p:grpSpPr>
            <p:sp>
              <p:nvSpPr>
                <p:cNvPr id="6207" name="Rectangle 18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8" name="Oval 19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9" name="AutoShape 20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99" name="Text Box 21"/>
              <p:cNvSpPr txBox="1">
                <a:spLocks noChangeArrowheads="1"/>
              </p:cNvSpPr>
              <p:nvPr/>
            </p:nvSpPr>
            <p:spPr bwMode="auto">
              <a:xfrm>
                <a:off x="3123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6200" name="Text Box 22"/>
              <p:cNvSpPr txBox="1">
                <a:spLocks noChangeArrowheads="1"/>
              </p:cNvSpPr>
              <p:nvPr/>
            </p:nvSpPr>
            <p:spPr bwMode="auto">
              <a:xfrm>
                <a:off x="3123" y="2252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6201" name="Text Box 23"/>
              <p:cNvSpPr txBox="1">
                <a:spLocks noChangeArrowheads="1"/>
              </p:cNvSpPr>
              <p:nvPr/>
            </p:nvSpPr>
            <p:spPr bwMode="auto">
              <a:xfrm>
                <a:off x="2735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grpSp>
            <p:nvGrpSpPr>
              <p:cNvPr id="6202" name="Group 24"/>
              <p:cNvGrpSpPr>
                <a:grpSpLocks/>
              </p:cNvGrpSpPr>
              <p:nvPr/>
            </p:nvGrpSpPr>
            <p:grpSpPr bwMode="auto">
              <a:xfrm>
                <a:off x="2433" y="1911"/>
                <a:ext cx="302" cy="227"/>
                <a:chOff x="2736" y="1824"/>
                <a:chExt cx="336" cy="288"/>
              </a:xfrm>
            </p:grpSpPr>
            <p:sp>
              <p:nvSpPr>
                <p:cNvPr id="620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05" name="Line 26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06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6203" name="Text Box 28"/>
              <p:cNvSpPr txBox="1">
                <a:spLocks noChangeArrowheads="1"/>
              </p:cNvSpPr>
              <p:nvPr/>
            </p:nvSpPr>
            <p:spPr bwMode="auto">
              <a:xfrm>
                <a:off x="2864" y="206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6148" name="Object 29"/>
              <p:cNvGraphicFramePr>
                <a:graphicFrameLocks noChangeAspect="1"/>
              </p:cNvGraphicFramePr>
              <p:nvPr/>
            </p:nvGraphicFramePr>
            <p:xfrm>
              <a:off x="2789" y="2251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6" name="Equation" r:id="rId4" imgW="152280" imgH="203040" progId="Equation.3">
                      <p:embed/>
                    </p:oleObj>
                  </mc:Choice>
                  <mc:Fallback>
                    <p:oleObj name="Equation" r:id="rId4" imgW="152280" imgH="203040" progId="Equation.3">
                      <p:embed/>
                      <p:pic>
                        <p:nvPicPr>
                          <p:cNvPr id="6148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2251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70" name="Group 30"/>
            <p:cNvGrpSpPr>
              <a:grpSpLocks/>
            </p:cNvGrpSpPr>
            <p:nvPr/>
          </p:nvGrpSpPr>
          <p:grpSpPr bwMode="auto">
            <a:xfrm>
              <a:off x="3385" y="1933"/>
              <a:ext cx="1208" cy="720"/>
              <a:chOff x="3382" y="1797"/>
              <a:chExt cx="1208" cy="720"/>
            </a:xfrm>
          </p:grpSpPr>
          <p:sp>
            <p:nvSpPr>
              <p:cNvPr id="6185" name="Rectangle 31"/>
              <p:cNvSpPr>
                <a:spLocks noChangeArrowheads="1"/>
              </p:cNvSpPr>
              <p:nvPr/>
            </p:nvSpPr>
            <p:spPr bwMode="auto">
              <a:xfrm>
                <a:off x="3684" y="1797"/>
                <a:ext cx="561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6" name="Oval 32"/>
              <p:cNvSpPr>
                <a:spLocks noChangeArrowheads="1"/>
              </p:cNvSpPr>
              <p:nvPr/>
            </p:nvSpPr>
            <p:spPr bwMode="auto">
              <a:xfrm>
                <a:off x="4245" y="2100"/>
                <a:ext cx="86" cy="7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7" name="AutoShape 33"/>
              <p:cNvSpPr>
                <a:spLocks noChangeArrowheads="1"/>
              </p:cNvSpPr>
              <p:nvPr/>
            </p:nvSpPr>
            <p:spPr bwMode="auto">
              <a:xfrm rot="-5514269">
                <a:off x="4164" y="2095"/>
                <a:ext cx="76" cy="8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8" name="Text Box 34"/>
              <p:cNvSpPr txBox="1">
                <a:spLocks noChangeArrowheads="1"/>
              </p:cNvSpPr>
              <p:nvPr/>
            </p:nvSpPr>
            <p:spPr bwMode="auto">
              <a:xfrm>
                <a:off x="4070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6189" name="Text Box 35"/>
              <p:cNvSpPr txBox="1">
                <a:spLocks noChangeArrowheads="1"/>
              </p:cNvSpPr>
              <p:nvPr/>
            </p:nvSpPr>
            <p:spPr bwMode="auto">
              <a:xfrm>
                <a:off x="4070" y="2252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6190" name="Text Box 36"/>
              <p:cNvSpPr txBox="1">
                <a:spLocks noChangeArrowheads="1"/>
              </p:cNvSpPr>
              <p:nvPr/>
            </p:nvSpPr>
            <p:spPr bwMode="auto">
              <a:xfrm>
                <a:off x="3684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6191" name="Line 37"/>
              <p:cNvSpPr>
                <a:spLocks noChangeShapeType="1"/>
              </p:cNvSpPr>
              <p:nvPr/>
            </p:nvSpPr>
            <p:spPr bwMode="auto">
              <a:xfrm flipH="1">
                <a:off x="3511" y="1911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92" name="Line 38"/>
              <p:cNvSpPr>
                <a:spLocks noChangeShapeType="1"/>
              </p:cNvSpPr>
              <p:nvPr/>
            </p:nvSpPr>
            <p:spPr bwMode="auto">
              <a:xfrm>
                <a:off x="3511" y="191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93" name="Line 39"/>
              <p:cNvSpPr>
                <a:spLocks noChangeShapeType="1"/>
              </p:cNvSpPr>
              <p:nvPr/>
            </p:nvSpPr>
            <p:spPr bwMode="auto">
              <a:xfrm flipH="1">
                <a:off x="3382" y="2138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94" name="Line 40"/>
              <p:cNvSpPr>
                <a:spLocks noChangeShapeType="1"/>
              </p:cNvSpPr>
              <p:nvPr/>
            </p:nvSpPr>
            <p:spPr bwMode="auto">
              <a:xfrm>
                <a:off x="4245" y="1911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95" name="Line 41"/>
              <p:cNvSpPr>
                <a:spLocks noChangeShapeType="1"/>
              </p:cNvSpPr>
              <p:nvPr/>
            </p:nvSpPr>
            <p:spPr bwMode="auto">
              <a:xfrm>
                <a:off x="4245" y="2328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96" name="Line 42"/>
              <p:cNvSpPr>
                <a:spLocks noChangeShapeType="1"/>
              </p:cNvSpPr>
              <p:nvPr/>
            </p:nvSpPr>
            <p:spPr bwMode="auto">
              <a:xfrm>
                <a:off x="4331" y="2138"/>
                <a:ext cx="2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97" name="Text Box 43"/>
              <p:cNvSpPr txBox="1">
                <a:spLocks noChangeArrowheads="1"/>
              </p:cNvSpPr>
              <p:nvPr/>
            </p:nvSpPr>
            <p:spPr bwMode="auto">
              <a:xfrm>
                <a:off x="3813" y="206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6147" name="Object 44"/>
              <p:cNvGraphicFramePr>
                <a:graphicFrameLocks noChangeAspect="1"/>
              </p:cNvGraphicFramePr>
              <p:nvPr/>
            </p:nvGraphicFramePr>
            <p:xfrm>
              <a:off x="3736" y="2251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" name="Equation" r:id="rId6" imgW="164880" imgH="203040" progId="Equation.3">
                      <p:embed/>
                    </p:oleObj>
                  </mc:Choice>
                  <mc:Fallback>
                    <p:oleObj name="Equation" r:id="rId6" imgW="164880" imgH="203040" progId="Equation.3">
                      <p:embed/>
                      <p:pic>
                        <p:nvPicPr>
                          <p:cNvPr id="6147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2251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71" name="Group 45"/>
            <p:cNvGrpSpPr>
              <a:grpSpLocks/>
            </p:cNvGrpSpPr>
            <p:nvPr/>
          </p:nvGrpSpPr>
          <p:grpSpPr bwMode="auto">
            <a:xfrm>
              <a:off x="1486" y="1933"/>
              <a:ext cx="950" cy="720"/>
              <a:chOff x="1483" y="1797"/>
              <a:chExt cx="950" cy="720"/>
            </a:xfrm>
          </p:grpSpPr>
          <p:grpSp>
            <p:nvGrpSpPr>
              <p:cNvPr id="6172" name="Group 46"/>
              <p:cNvGrpSpPr>
                <a:grpSpLocks/>
              </p:cNvGrpSpPr>
              <p:nvPr/>
            </p:nvGrpSpPr>
            <p:grpSpPr bwMode="auto">
              <a:xfrm>
                <a:off x="1483" y="1797"/>
                <a:ext cx="950" cy="720"/>
                <a:chOff x="1680" y="1680"/>
                <a:chExt cx="1056" cy="912"/>
              </a:xfrm>
            </p:grpSpPr>
            <p:grpSp>
              <p:nvGrpSpPr>
                <p:cNvPr id="6175" name="Group 47"/>
                <p:cNvGrpSpPr>
                  <a:grpSpLocks/>
                </p:cNvGrpSpPr>
                <p:nvPr/>
              </p:nvGrpSpPr>
              <p:grpSpPr bwMode="auto">
                <a:xfrm>
                  <a:off x="2016" y="1680"/>
                  <a:ext cx="720" cy="912"/>
                  <a:chOff x="3072" y="1680"/>
                  <a:chExt cx="720" cy="912"/>
                </a:xfrm>
              </p:grpSpPr>
              <p:sp>
                <p:nvSpPr>
                  <p:cNvPr id="618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680"/>
                    <a:ext cx="624" cy="91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83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6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84" name="AutoShape 50"/>
                  <p:cNvSpPr>
                    <a:spLocks noChangeArrowheads="1"/>
                  </p:cNvSpPr>
                  <p:nvPr/>
                </p:nvSpPr>
                <p:spPr bwMode="auto">
                  <a:xfrm rot="-5514269">
                    <a:off x="3600" y="2064"/>
                    <a:ext cx="9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7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448" y="1728"/>
                  <a:ext cx="240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C0B0A"/>
                      </a:solidFill>
                    </a:rPr>
                    <a:t>J</a:t>
                  </a:r>
                  <a:endParaRPr lang="en-US"/>
                </a:p>
              </p:txBody>
            </p:sp>
            <p:sp>
              <p:nvSpPr>
                <p:cNvPr id="6177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448" y="2256"/>
                  <a:ext cx="240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C0B0A"/>
                      </a:solidFill>
                    </a:rPr>
                    <a:t>K</a:t>
                  </a:r>
                  <a:endParaRPr lang="en-US"/>
                </a:p>
              </p:txBody>
            </p:sp>
            <p:grpSp>
              <p:nvGrpSpPr>
                <p:cNvPr id="6178" name="Group 53"/>
                <p:cNvGrpSpPr>
                  <a:grpSpLocks/>
                </p:cNvGrpSpPr>
                <p:nvPr/>
              </p:nvGrpSpPr>
              <p:grpSpPr bwMode="auto">
                <a:xfrm>
                  <a:off x="1680" y="1824"/>
                  <a:ext cx="336" cy="288"/>
                  <a:chOff x="2736" y="1824"/>
                  <a:chExt cx="336" cy="288"/>
                </a:xfrm>
              </p:grpSpPr>
              <p:sp>
                <p:nvSpPr>
                  <p:cNvPr id="6179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18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6180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82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6181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" y="211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6173" name="Text Box 57"/>
              <p:cNvSpPr txBox="1">
                <a:spLocks noChangeArrowheads="1"/>
              </p:cNvSpPr>
              <p:nvPr/>
            </p:nvSpPr>
            <p:spPr bwMode="auto">
              <a:xfrm>
                <a:off x="1783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6174" name="Text Box 58"/>
              <p:cNvSpPr txBox="1">
                <a:spLocks noChangeArrowheads="1"/>
              </p:cNvSpPr>
              <p:nvPr/>
            </p:nvSpPr>
            <p:spPr bwMode="auto">
              <a:xfrm>
                <a:off x="1915" y="2062"/>
                <a:ext cx="43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6146" name="Object 59"/>
              <p:cNvGraphicFramePr>
                <a:graphicFrameLocks noChangeAspect="1"/>
              </p:cNvGraphicFramePr>
              <p:nvPr/>
            </p:nvGraphicFramePr>
            <p:xfrm>
              <a:off x="1837" y="2245"/>
              <a:ext cx="14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8" name="Equation" r:id="rId8" imgW="152280" imgH="215640" progId="Equation.3">
                      <p:embed/>
                    </p:oleObj>
                  </mc:Choice>
                  <mc:Fallback>
                    <p:oleObj name="Equation" r:id="rId8" imgW="152280" imgH="215640" progId="Equation.3">
                      <p:embed/>
                      <p:pic>
                        <p:nvPicPr>
                          <p:cNvPr id="6146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245"/>
                            <a:ext cx="14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154" name="Text Box 64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6155" name="Text Box 65"/>
          <p:cNvSpPr txBox="1">
            <a:spLocks noChangeArrowheads="1"/>
          </p:cNvSpPr>
          <p:nvPr/>
        </p:nvSpPr>
        <p:spPr bwMode="auto">
          <a:xfrm>
            <a:off x="6532563" y="1814513"/>
            <a:ext cx="1987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f</a:t>
            </a:r>
            <a:r>
              <a:rPr lang="en-US" b="1" baseline="-25000"/>
              <a:t>CLK</a:t>
            </a:r>
            <a:r>
              <a:rPr lang="en-US"/>
              <a:t>= </a:t>
            </a:r>
            <a:r>
              <a:rPr lang="en-US" sz="2400"/>
              <a:t>1MHz</a:t>
            </a:r>
            <a:endParaRPr lang="en-US" sz="2400" baseline="-25000"/>
          </a:p>
        </p:txBody>
      </p:sp>
      <p:sp>
        <p:nvSpPr>
          <p:cNvPr id="6156" name="Text Box 66"/>
          <p:cNvSpPr txBox="1">
            <a:spLocks noChangeArrowheads="1"/>
          </p:cNvSpPr>
          <p:nvPr/>
        </p:nvSpPr>
        <p:spPr bwMode="auto">
          <a:xfrm>
            <a:off x="3468688" y="1785938"/>
            <a:ext cx="172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t</a:t>
            </a:r>
            <a:r>
              <a:rPr lang="en-US" b="1"/>
              <a:t>pd = </a:t>
            </a:r>
            <a:r>
              <a:rPr lang="en-US" sz="2400" b="1"/>
              <a:t>50ns</a:t>
            </a:r>
          </a:p>
        </p:txBody>
      </p:sp>
      <p:grpSp>
        <p:nvGrpSpPr>
          <p:cNvPr id="13" name="Group 78"/>
          <p:cNvGrpSpPr>
            <a:grpSpLocks/>
          </p:cNvGrpSpPr>
          <p:nvPr/>
        </p:nvGrpSpPr>
        <p:grpSpPr bwMode="auto">
          <a:xfrm>
            <a:off x="2698750" y="3933825"/>
            <a:ext cx="2684463" cy="915988"/>
            <a:chOff x="2157" y="2716"/>
            <a:chExt cx="1691" cy="577"/>
          </a:xfrm>
        </p:grpSpPr>
        <p:sp>
          <p:nvSpPr>
            <p:cNvPr id="6159" name="AutoShape 67"/>
            <p:cNvSpPr>
              <a:spLocks noChangeArrowheads="1"/>
            </p:cNvSpPr>
            <p:nvPr/>
          </p:nvSpPr>
          <p:spPr bwMode="auto">
            <a:xfrm>
              <a:off x="2870" y="2821"/>
              <a:ext cx="457" cy="44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3343" y="3019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 flipH="1">
              <a:off x="2566" y="2899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2" name="Line 70"/>
            <p:cNvSpPr>
              <a:spLocks noChangeShapeType="1"/>
            </p:cNvSpPr>
            <p:nvPr/>
          </p:nvSpPr>
          <p:spPr bwMode="auto">
            <a:xfrm flipH="1">
              <a:off x="2566" y="3043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3" name="Line 71"/>
            <p:cNvSpPr>
              <a:spLocks noChangeShapeType="1"/>
            </p:cNvSpPr>
            <p:nvPr/>
          </p:nvSpPr>
          <p:spPr bwMode="auto">
            <a:xfrm flipH="1">
              <a:off x="2558" y="3184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4" name="Text Box 72"/>
            <p:cNvSpPr txBox="1">
              <a:spLocks noChangeArrowheads="1"/>
            </p:cNvSpPr>
            <p:nvPr/>
          </p:nvSpPr>
          <p:spPr bwMode="auto">
            <a:xfrm>
              <a:off x="2157" y="2716"/>
              <a:ext cx="403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/>
                <a:t>  A</a:t>
              </a:r>
              <a:endParaRPr lang="en-US" sz="2000" b="1" baseline="-25000"/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/>
                <a:t>  B</a:t>
              </a:r>
              <a:endParaRPr lang="en-US" sz="2000" b="1" baseline="-25000"/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/>
                <a:t>  C</a:t>
              </a:r>
              <a:endParaRPr lang="en-US" sz="2000" b="1" baseline="-25000"/>
            </a:p>
          </p:txBody>
        </p:sp>
        <p:sp>
          <p:nvSpPr>
            <p:cNvPr id="6165" name="Text Box 73"/>
            <p:cNvSpPr txBox="1">
              <a:spLocks noChangeArrowheads="1"/>
            </p:cNvSpPr>
            <p:nvPr/>
          </p:nvSpPr>
          <p:spPr bwMode="auto">
            <a:xfrm>
              <a:off x="3464" y="2880"/>
              <a:ext cx="3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/>
                <a:t>X2</a:t>
              </a:r>
            </a:p>
          </p:txBody>
        </p:sp>
        <p:sp>
          <p:nvSpPr>
            <p:cNvPr id="6166" name="Oval 75"/>
            <p:cNvSpPr>
              <a:spLocks noChangeArrowheads="1"/>
            </p:cNvSpPr>
            <p:nvPr/>
          </p:nvSpPr>
          <p:spPr bwMode="auto">
            <a:xfrm>
              <a:off x="2790" y="2863"/>
              <a:ext cx="83" cy="8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76"/>
            <p:cNvSpPr>
              <a:spLocks noChangeArrowheads="1"/>
            </p:cNvSpPr>
            <p:nvPr/>
          </p:nvSpPr>
          <p:spPr bwMode="auto">
            <a:xfrm>
              <a:off x="2790" y="3150"/>
              <a:ext cx="83" cy="8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3119" name="AutoShape 79"/>
          <p:cNvSpPr>
            <a:spLocks noChangeArrowheads="1"/>
          </p:cNvSpPr>
          <p:nvPr/>
        </p:nvSpPr>
        <p:spPr bwMode="auto">
          <a:xfrm>
            <a:off x="5819775" y="4137025"/>
            <a:ext cx="2598738" cy="1304925"/>
          </a:xfrm>
          <a:prstGeom prst="wedgeRoundRectCallout">
            <a:avLst>
              <a:gd name="adj1" fmla="val -71991"/>
              <a:gd name="adj2" fmla="val -22019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e.g. this is a decoder decoding count 2, i.e. 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1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EDD98-21A2-4903-AFA4-56BF39C0CB9F}" type="slidenum">
              <a:rPr lang="en-GB" smtClean="0"/>
              <a:pPr/>
              <a:t>2</a:t>
            </a:fld>
            <a:endParaRPr lang="en-GB" sz="1400"/>
          </a:p>
        </p:txBody>
      </p:sp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1470025" y="950913"/>
            <a:ext cx="6296025" cy="432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6588" lvl="1" indent="-457200" algn="l">
              <a:buFontTx/>
              <a:buAutoNum type="arabicPeriod"/>
              <a:defRPr/>
            </a:pPr>
            <a:r>
              <a:rPr lang="en-GB" sz="2000">
                <a:solidFill>
                  <a:srgbClr val="5E51C1"/>
                </a:solidFill>
              </a:rPr>
              <a:t>Introductory Concepts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>
                <a:solidFill>
                  <a:srgbClr val="5670C4"/>
                </a:solidFill>
              </a:rPr>
              <a:t>Numbering Systems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>
                <a:solidFill>
                  <a:srgbClr val="5670C4"/>
                </a:solidFill>
              </a:rPr>
              <a:t>Boolean Algebra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>
                <a:solidFill>
                  <a:srgbClr val="5670C4"/>
                </a:solidFill>
              </a:rPr>
              <a:t>Combinational Logic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>
                <a:solidFill>
                  <a:srgbClr val="5670C4"/>
                </a:solidFill>
              </a:rPr>
              <a:t>Flip-Flops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/>
              <a:t>Digital Arithmetic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3200" b="1">
                <a:solidFill>
                  <a:srgbClr val="980000"/>
                </a:solidFill>
              </a:rPr>
              <a:t>Counters &amp; Registers Part 2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IC Logic Families</a:t>
            </a:r>
          </a:p>
          <a:p>
            <a:pPr marL="636588" lvl="1" indent="-457200" algn="l">
              <a:buFontTx/>
              <a:buAutoNum type="arabicPeriod"/>
              <a:defRPr/>
            </a:pPr>
            <a:r>
              <a:rPr lang="en-GB" sz="2000"/>
              <a:t>MSI Logic Circuits     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1624013" y="631825"/>
            <a:ext cx="776287" cy="185738"/>
          </a:xfrm>
          <a:noFill/>
        </p:spPr>
        <p:txBody>
          <a:bodyPr lIns="0" tIns="0" rIns="0" bIns="0"/>
          <a:lstStyle/>
          <a:p>
            <a:pPr algn="ctr" eaLnBrk="1" hangingPunct="1"/>
            <a:r>
              <a:rPr lang="en-GB" sz="1000"/>
              <a:t>Content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1E02CB-042E-4AC4-9656-2662F82A7FA7}" type="slidenum">
              <a:rPr lang="en-GB" smtClean="0"/>
              <a:pPr/>
              <a:t>20</a:t>
            </a:fld>
            <a:endParaRPr lang="en-GB" sz="1400"/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5780088" y="2198688"/>
            <a:ext cx="393700" cy="2551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3495675" y="2198688"/>
            <a:ext cx="249238" cy="1747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4038" y="2198688"/>
            <a:ext cx="685800" cy="1708150"/>
            <a:chOff x="1104" y="1632"/>
            <a:chExt cx="432" cy="1076"/>
          </a:xfrm>
        </p:grpSpPr>
        <p:sp>
          <p:nvSpPr>
            <p:cNvPr id="25698" name="Rectangle 11"/>
            <p:cNvSpPr>
              <a:spLocks noChangeArrowheads="1"/>
            </p:cNvSpPr>
            <p:nvPr/>
          </p:nvSpPr>
          <p:spPr bwMode="auto">
            <a:xfrm>
              <a:off x="1440" y="1632"/>
              <a:ext cx="9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9" name="Text Box 12"/>
            <p:cNvSpPr txBox="1">
              <a:spLocks noChangeArrowheads="1"/>
            </p:cNvSpPr>
            <p:nvPr/>
          </p:nvSpPr>
          <p:spPr bwMode="auto">
            <a:xfrm>
              <a:off x="1104" y="2496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0C0B0A"/>
                  </a:solidFill>
                </a:rPr>
                <a:t>50ns</a:t>
              </a:r>
            </a:p>
          </p:txBody>
        </p:sp>
        <p:sp>
          <p:nvSpPr>
            <p:cNvPr id="25700" name="Line 13"/>
            <p:cNvSpPr>
              <a:spLocks noChangeShapeType="1"/>
            </p:cNvSpPr>
            <p:nvPr/>
          </p:nvSpPr>
          <p:spPr bwMode="auto">
            <a:xfrm flipV="1">
              <a:off x="1392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214438" y="2655888"/>
            <a:ext cx="6477000" cy="325437"/>
            <a:chOff x="765" y="1673"/>
            <a:chExt cx="4080" cy="205"/>
          </a:xfrm>
        </p:grpSpPr>
        <p:sp>
          <p:nvSpPr>
            <p:cNvPr id="25687" name="Line 15"/>
            <p:cNvSpPr>
              <a:spLocks noChangeShapeType="1"/>
            </p:cNvSpPr>
            <p:nvPr/>
          </p:nvSpPr>
          <p:spPr bwMode="auto">
            <a:xfrm>
              <a:off x="765" y="1865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88" name="Line 16"/>
            <p:cNvSpPr>
              <a:spLocks noChangeShapeType="1"/>
            </p:cNvSpPr>
            <p:nvPr/>
          </p:nvSpPr>
          <p:spPr bwMode="auto">
            <a:xfrm flipV="1">
              <a:off x="1581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89" name="Line 17"/>
            <p:cNvSpPr>
              <a:spLocks noChangeShapeType="1"/>
            </p:cNvSpPr>
            <p:nvPr/>
          </p:nvSpPr>
          <p:spPr bwMode="auto">
            <a:xfrm>
              <a:off x="1581" y="1673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90" name="Line 18"/>
            <p:cNvSpPr>
              <a:spLocks noChangeShapeType="1"/>
            </p:cNvSpPr>
            <p:nvPr/>
          </p:nvSpPr>
          <p:spPr bwMode="auto">
            <a:xfrm>
              <a:off x="2290" y="168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91" name="Line 19"/>
            <p:cNvSpPr>
              <a:spLocks noChangeShapeType="1"/>
            </p:cNvSpPr>
            <p:nvPr/>
          </p:nvSpPr>
          <p:spPr bwMode="auto">
            <a:xfrm>
              <a:off x="2277" y="1865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92" name="Line 20"/>
            <p:cNvSpPr>
              <a:spLocks noChangeShapeType="1"/>
            </p:cNvSpPr>
            <p:nvPr/>
          </p:nvSpPr>
          <p:spPr bwMode="auto">
            <a:xfrm flipV="1">
              <a:off x="3006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93" name="Line 21"/>
            <p:cNvSpPr>
              <a:spLocks noChangeShapeType="1"/>
            </p:cNvSpPr>
            <p:nvPr/>
          </p:nvSpPr>
          <p:spPr bwMode="auto">
            <a:xfrm>
              <a:off x="3016" y="1673"/>
              <a:ext cx="6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94" name="Line 22"/>
            <p:cNvSpPr>
              <a:spLocks noChangeShapeType="1"/>
            </p:cNvSpPr>
            <p:nvPr/>
          </p:nvSpPr>
          <p:spPr bwMode="auto">
            <a:xfrm>
              <a:off x="3714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95" name="Line 23"/>
            <p:cNvSpPr>
              <a:spLocks noChangeShapeType="1"/>
            </p:cNvSpPr>
            <p:nvPr/>
          </p:nvSpPr>
          <p:spPr bwMode="auto">
            <a:xfrm>
              <a:off x="3705" y="1865"/>
              <a:ext cx="7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96" name="Line 24"/>
            <p:cNvSpPr>
              <a:spLocks noChangeShapeType="1"/>
            </p:cNvSpPr>
            <p:nvPr/>
          </p:nvSpPr>
          <p:spPr bwMode="auto">
            <a:xfrm flipV="1">
              <a:off x="4413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97" name="Line 25"/>
            <p:cNvSpPr>
              <a:spLocks noChangeShapeType="1"/>
            </p:cNvSpPr>
            <p:nvPr/>
          </p:nvSpPr>
          <p:spPr bwMode="auto">
            <a:xfrm>
              <a:off x="4413" y="167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5608" name="Line 34"/>
          <p:cNvSpPr>
            <a:spLocks noChangeShapeType="1"/>
          </p:cNvSpPr>
          <p:nvPr/>
        </p:nvSpPr>
        <p:spPr bwMode="auto">
          <a:xfrm>
            <a:off x="2351088" y="1893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09" name="Line 35"/>
          <p:cNvSpPr>
            <a:spLocks noChangeShapeType="1"/>
          </p:cNvSpPr>
          <p:nvPr/>
        </p:nvSpPr>
        <p:spPr bwMode="auto">
          <a:xfrm>
            <a:off x="4625975" y="1893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0" name="Line 36"/>
          <p:cNvSpPr>
            <a:spLocks noChangeShapeType="1"/>
          </p:cNvSpPr>
          <p:nvPr/>
        </p:nvSpPr>
        <p:spPr bwMode="auto">
          <a:xfrm>
            <a:off x="5762625" y="1893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1" name="Line 37"/>
          <p:cNvSpPr>
            <a:spLocks noChangeShapeType="1"/>
          </p:cNvSpPr>
          <p:nvPr/>
        </p:nvSpPr>
        <p:spPr bwMode="auto">
          <a:xfrm>
            <a:off x="6900863" y="1893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2" name="Text Box 39"/>
          <p:cNvSpPr txBox="1">
            <a:spLocks noChangeArrowheads="1"/>
          </p:cNvSpPr>
          <p:nvPr/>
        </p:nvSpPr>
        <p:spPr bwMode="auto">
          <a:xfrm>
            <a:off x="2174875" y="1454150"/>
            <a:ext cx="5224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003399"/>
                </a:solidFill>
              </a:rPr>
              <a:t>1                     2                    3                     4                    5</a:t>
            </a:r>
            <a:endParaRPr lang="en-US" sz="1600"/>
          </a:p>
        </p:txBody>
      </p:sp>
      <p:grpSp>
        <p:nvGrpSpPr>
          <p:cNvPr id="25613" name="Group 40"/>
          <p:cNvGrpSpPr>
            <a:grpSpLocks/>
          </p:cNvGrpSpPr>
          <p:nvPr/>
        </p:nvGrpSpPr>
        <p:grpSpPr bwMode="auto">
          <a:xfrm>
            <a:off x="1214438" y="1893888"/>
            <a:ext cx="1136650" cy="304800"/>
            <a:chOff x="720" y="1440"/>
            <a:chExt cx="716" cy="192"/>
          </a:xfrm>
        </p:grpSpPr>
        <p:sp>
          <p:nvSpPr>
            <p:cNvPr id="25684" name="Line 41"/>
            <p:cNvSpPr>
              <a:spLocks noChangeShapeType="1"/>
            </p:cNvSpPr>
            <p:nvPr/>
          </p:nvSpPr>
          <p:spPr bwMode="auto">
            <a:xfrm>
              <a:off x="720" y="1632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85" name="Line 42"/>
            <p:cNvSpPr>
              <a:spLocks noChangeShapeType="1"/>
            </p:cNvSpPr>
            <p:nvPr/>
          </p:nvSpPr>
          <p:spPr bwMode="auto">
            <a:xfrm flipV="1">
              <a:off x="107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86" name="Line 43"/>
            <p:cNvSpPr>
              <a:spLocks noChangeShapeType="1"/>
            </p:cNvSpPr>
            <p:nvPr/>
          </p:nvSpPr>
          <p:spPr bwMode="auto">
            <a:xfrm>
              <a:off x="1078" y="1440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5614" name="Group 44"/>
          <p:cNvGrpSpPr>
            <a:grpSpLocks/>
          </p:cNvGrpSpPr>
          <p:nvPr/>
        </p:nvGrpSpPr>
        <p:grpSpPr bwMode="auto">
          <a:xfrm>
            <a:off x="2351088" y="1893888"/>
            <a:ext cx="1138237" cy="304800"/>
            <a:chOff x="1436" y="1440"/>
            <a:chExt cx="717" cy="192"/>
          </a:xfrm>
        </p:grpSpPr>
        <p:sp>
          <p:nvSpPr>
            <p:cNvPr id="25681" name="Line 45"/>
            <p:cNvSpPr>
              <a:spLocks noChangeShapeType="1"/>
            </p:cNvSpPr>
            <p:nvPr/>
          </p:nvSpPr>
          <p:spPr bwMode="auto">
            <a:xfrm>
              <a:off x="1436" y="1632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82" name="Line 46"/>
            <p:cNvSpPr>
              <a:spLocks noChangeShapeType="1"/>
            </p:cNvSpPr>
            <p:nvPr/>
          </p:nvSpPr>
          <p:spPr bwMode="auto">
            <a:xfrm flipV="1">
              <a:off x="179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83" name="Line 47"/>
            <p:cNvSpPr>
              <a:spLocks noChangeShapeType="1"/>
            </p:cNvSpPr>
            <p:nvPr/>
          </p:nvSpPr>
          <p:spPr bwMode="auto">
            <a:xfrm>
              <a:off x="1794" y="1440"/>
              <a:ext cx="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5615" name="Group 48"/>
          <p:cNvGrpSpPr>
            <a:grpSpLocks/>
          </p:cNvGrpSpPr>
          <p:nvPr/>
        </p:nvGrpSpPr>
        <p:grpSpPr bwMode="auto">
          <a:xfrm>
            <a:off x="3489325" y="1893888"/>
            <a:ext cx="1136650" cy="304800"/>
            <a:chOff x="2153" y="1440"/>
            <a:chExt cx="716" cy="192"/>
          </a:xfrm>
        </p:grpSpPr>
        <p:sp>
          <p:nvSpPr>
            <p:cNvPr id="25678" name="Line 49"/>
            <p:cNvSpPr>
              <a:spLocks noChangeShapeType="1"/>
            </p:cNvSpPr>
            <p:nvPr/>
          </p:nvSpPr>
          <p:spPr bwMode="auto">
            <a:xfrm>
              <a:off x="2153" y="1632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79" name="Line 50"/>
            <p:cNvSpPr>
              <a:spLocks noChangeShapeType="1"/>
            </p:cNvSpPr>
            <p:nvPr/>
          </p:nvSpPr>
          <p:spPr bwMode="auto">
            <a:xfrm flipV="1">
              <a:off x="2511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80" name="Line 51"/>
            <p:cNvSpPr>
              <a:spLocks noChangeShapeType="1"/>
            </p:cNvSpPr>
            <p:nvPr/>
          </p:nvSpPr>
          <p:spPr bwMode="auto">
            <a:xfrm>
              <a:off x="2511" y="1440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5616" name="Group 52"/>
          <p:cNvGrpSpPr>
            <a:grpSpLocks/>
          </p:cNvGrpSpPr>
          <p:nvPr/>
        </p:nvGrpSpPr>
        <p:grpSpPr bwMode="auto">
          <a:xfrm>
            <a:off x="4625975" y="1893888"/>
            <a:ext cx="1136650" cy="304800"/>
            <a:chOff x="2869" y="1440"/>
            <a:chExt cx="716" cy="192"/>
          </a:xfrm>
        </p:grpSpPr>
        <p:sp>
          <p:nvSpPr>
            <p:cNvPr id="25675" name="Line 53"/>
            <p:cNvSpPr>
              <a:spLocks noChangeShapeType="1"/>
            </p:cNvSpPr>
            <p:nvPr/>
          </p:nvSpPr>
          <p:spPr bwMode="auto">
            <a:xfrm>
              <a:off x="2869" y="1632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76" name="Line 54"/>
            <p:cNvSpPr>
              <a:spLocks noChangeShapeType="1"/>
            </p:cNvSpPr>
            <p:nvPr/>
          </p:nvSpPr>
          <p:spPr bwMode="auto">
            <a:xfrm flipV="1">
              <a:off x="3227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77" name="Line 55"/>
            <p:cNvSpPr>
              <a:spLocks noChangeShapeType="1"/>
            </p:cNvSpPr>
            <p:nvPr/>
          </p:nvSpPr>
          <p:spPr bwMode="auto">
            <a:xfrm>
              <a:off x="3227" y="1440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5617" name="Group 56"/>
          <p:cNvGrpSpPr>
            <a:grpSpLocks/>
          </p:cNvGrpSpPr>
          <p:nvPr/>
        </p:nvGrpSpPr>
        <p:grpSpPr bwMode="auto">
          <a:xfrm>
            <a:off x="5762625" y="1893888"/>
            <a:ext cx="1138238" cy="304800"/>
            <a:chOff x="3585" y="1440"/>
            <a:chExt cx="717" cy="192"/>
          </a:xfrm>
        </p:grpSpPr>
        <p:sp>
          <p:nvSpPr>
            <p:cNvPr id="25672" name="Line 57"/>
            <p:cNvSpPr>
              <a:spLocks noChangeShapeType="1"/>
            </p:cNvSpPr>
            <p:nvPr/>
          </p:nvSpPr>
          <p:spPr bwMode="auto">
            <a:xfrm>
              <a:off x="3585" y="1632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73" name="Line 58"/>
            <p:cNvSpPr>
              <a:spLocks noChangeShapeType="1"/>
            </p:cNvSpPr>
            <p:nvPr/>
          </p:nvSpPr>
          <p:spPr bwMode="auto">
            <a:xfrm flipV="1">
              <a:off x="3943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74" name="Line 59"/>
            <p:cNvSpPr>
              <a:spLocks noChangeShapeType="1"/>
            </p:cNvSpPr>
            <p:nvPr/>
          </p:nvSpPr>
          <p:spPr bwMode="auto">
            <a:xfrm>
              <a:off x="3943" y="1440"/>
              <a:ext cx="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5618" name="Group 60"/>
          <p:cNvGrpSpPr>
            <a:grpSpLocks/>
          </p:cNvGrpSpPr>
          <p:nvPr/>
        </p:nvGrpSpPr>
        <p:grpSpPr bwMode="auto">
          <a:xfrm>
            <a:off x="6900863" y="1893888"/>
            <a:ext cx="1136650" cy="304800"/>
            <a:chOff x="4302" y="1440"/>
            <a:chExt cx="716" cy="192"/>
          </a:xfrm>
        </p:grpSpPr>
        <p:sp>
          <p:nvSpPr>
            <p:cNvPr id="25669" name="Line 61"/>
            <p:cNvSpPr>
              <a:spLocks noChangeShapeType="1"/>
            </p:cNvSpPr>
            <p:nvPr/>
          </p:nvSpPr>
          <p:spPr bwMode="auto">
            <a:xfrm>
              <a:off x="4302" y="1632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70" name="Line 62"/>
            <p:cNvSpPr>
              <a:spLocks noChangeShapeType="1"/>
            </p:cNvSpPr>
            <p:nvPr/>
          </p:nvSpPr>
          <p:spPr bwMode="auto">
            <a:xfrm flipV="1">
              <a:off x="466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71" name="Line 63"/>
            <p:cNvSpPr>
              <a:spLocks noChangeShapeType="1"/>
            </p:cNvSpPr>
            <p:nvPr/>
          </p:nvSpPr>
          <p:spPr bwMode="auto">
            <a:xfrm>
              <a:off x="4660" y="1440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5619" name="Line 64"/>
          <p:cNvSpPr>
            <a:spLocks noChangeShapeType="1"/>
          </p:cNvSpPr>
          <p:nvPr/>
        </p:nvSpPr>
        <p:spPr bwMode="auto">
          <a:xfrm>
            <a:off x="3500438" y="1893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5620" name="Group 65"/>
          <p:cNvGrpSpPr>
            <a:grpSpLocks/>
          </p:cNvGrpSpPr>
          <p:nvPr/>
        </p:nvGrpSpPr>
        <p:grpSpPr bwMode="auto">
          <a:xfrm>
            <a:off x="1214438" y="2351088"/>
            <a:ext cx="1143000" cy="336550"/>
            <a:chOff x="720" y="1728"/>
            <a:chExt cx="720" cy="212"/>
          </a:xfrm>
        </p:grpSpPr>
        <p:sp>
          <p:nvSpPr>
            <p:cNvPr id="25667" name="Line 66"/>
            <p:cNvSpPr>
              <a:spLocks noChangeShapeType="1"/>
            </p:cNvSpPr>
            <p:nvPr/>
          </p:nvSpPr>
          <p:spPr bwMode="auto">
            <a:xfrm>
              <a:off x="720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68" name="Text Box 67"/>
            <p:cNvSpPr txBox="1">
              <a:spLocks noChangeArrowheads="1"/>
            </p:cNvSpPr>
            <p:nvPr/>
          </p:nvSpPr>
          <p:spPr bwMode="auto">
            <a:xfrm>
              <a:off x="912" y="1728"/>
              <a:ext cx="4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1600" b="1">
                  <a:solidFill>
                    <a:srgbClr val="0C0B0A"/>
                  </a:solidFill>
                </a:rPr>
                <a:t>1000ns</a:t>
              </a:r>
            </a:p>
          </p:txBody>
        </p:sp>
      </p:grp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1214438" y="4375150"/>
            <a:ext cx="6400800" cy="381000"/>
            <a:chOff x="720" y="3120"/>
            <a:chExt cx="4032" cy="240"/>
          </a:xfrm>
        </p:grpSpPr>
        <p:sp>
          <p:nvSpPr>
            <p:cNvPr id="25664" name="Line 75"/>
            <p:cNvSpPr>
              <a:spLocks noChangeShapeType="1"/>
            </p:cNvSpPr>
            <p:nvPr/>
          </p:nvSpPr>
          <p:spPr bwMode="auto">
            <a:xfrm>
              <a:off x="720" y="336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65" name="Line 76"/>
            <p:cNvSpPr>
              <a:spLocks noChangeShapeType="1"/>
            </p:cNvSpPr>
            <p:nvPr/>
          </p:nvSpPr>
          <p:spPr bwMode="auto">
            <a:xfrm flipV="1">
              <a:off x="3840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66" name="Line 77"/>
            <p:cNvSpPr>
              <a:spLocks noChangeShapeType="1"/>
            </p:cNvSpPr>
            <p:nvPr/>
          </p:nvSpPr>
          <p:spPr bwMode="auto">
            <a:xfrm>
              <a:off x="3840" y="312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622" name="Text Box 79"/>
          <p:cNvSpPr txBox="1">
            <a:spLocks noChangeArrowheads="1"/>
          </p:cNvSpPr>
          <p:nvPr/>
        </p:nvSpPr>
        <p:spPr bwMode="auto">
          <a:xfrm>
            <a:off x="625475" y="420688"/>
            <a:ext cx="5141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7.5 – Propagation Delay in Ripple Counters</a:t>
            </a:r>
            <a:endParaRPr lang="en-GB" sz="2000" b="1" baseline="30000"/>
          </a:p>
        </p:txBody>
      </p:sp>
      <p:sp>
        <p:nvSpPr>
          <p:cNvPr id="25623" name="Rectangle 81"/>
          <p:cNvSpPr>
            <a:spLocks noChangeArrowheads="1"/>
          </p:cNvSpPr>
          <p:nvPr/>
        </p:nvSpPr>
        <p:spPr bwMode="auto">
          <a:xfrm>
            <a:off x="2890838" y="922338"/>
            <a:ext cx="3697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chemeClr val="tx2"/>
                </a:solidFill>
              </a:rPr>
              <a:t>Decode Output Waveform </a:t>
            </a:r>
          </a:p>
        </p:txBody>
      </p:sp>
      <p:sp>
        <p:nvSpPr>
          <p:cNvPr id="25624" name="Line 82"/>
          <p:cNvSpPr>
            <a:spLocks noChangeShapeType="1"/>
          </p:cNvSpPr>
          <p:nvPr/>
        </p:nvSpPr>
        <p:spPr bwMode="auto">
          <a:xfrm>
            <a:off x="2336800" y="1946275"/>
            <a:ext cx="0" cy="4165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5625" name="Line 83"/>
          <p:cNvSpPr>
            <a:spLocks noChangeShapeType="1"/>
          </p:cNvSpPr>
          <p:nvPr/>
        </p:nvSpPr>
        <p:spPr bwMode="auto">
          <a:xfrm>
            <a:off x="3502025" y="1919288"/>
            <a:ext cx="0" cy="4165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5626" name="Line 84"/>
          <p:cNvSpPr>
            <a:spLocks noChangeShapeType="1"/>
          </p:cNvSpPr>
          <p:nvPr/>
        </p:nvSpPr>
        <p:spPr bwMode="auto">
          <a:xfrm>
            <a:off x="4621213" y="1924050"/>
            <a:ext cx="0" cy="4165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5627" name="Line 85"/>
          <p:cNvSpPr>
            <a:spLocks noChangeShapeType="1"/>
          </p:cNvSpPr>
          <p:nvPr/>
        </p:nvSpPr>
        <p:spPr bwMode="auto">
          <a:xfrm>
            <a:off x="5772150" y="1911350"/>
            <a:ext cx="0" cy="4165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5628" name="Line 86"/>
          <p:cNvSpPr>
            <a:spLocks noChangeShapeType="1"/>
          </p:cNvSpPr>
          <p:nvPr/>
        </p:nvSpPr>
        <p:spPr bwMode="auto">
          <a:xfrm>
            <a:off x="6891338" y="1957388"/>
            <a:ext cx="0" cy="4165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5629" name="Text Box 88"/>
          <p:cNvSpPr txBox="1">
            <a:spLocks noChangeArrowheads="1"/>
          </p:cNvSpPr>
          <p:nvPr/>
        </p:nvSpPr>
        <p:spPr bwMode="auto">
          <a:xfrm>
            <a:off x="604838" y="1951038"/>
            <a:ext cx="671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CLK</a:t>
            </a:r>
            <a:endParaRPr lang="en-US" sz="2000"/>
          </a:p>
        </p:txBody>
      </p:sp>
      <p:sp>
        <p:nvSpPr>
          <p:cNvPr id="25630" name="Text Box 90"/>
          <p:cNvSpPr txBox="1">
            <a:spLocks noChangeArrowheads="1"/>
          </p:cNvSpPr>
          <p:nvPr/>
        </p:nvSpPr>
        <p:spPr bwMode="auto">
          <a:xfrm>
            <a:off x="744538" y="2668588"/>
            <a:ext cx="249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A</a:t>
            </a:r>
            <a:endParaRPr lang="en-US" sz="2000"/>
          </a:p>
        </p:txBody>
      </p:sp>
      <p:grpSp>
        <p:nvGrpSpPr>
          <p:cNvPr id="12" name="Group 123"/>
          <p:cNvGrpSpPr>
            <a:grpSpLocks/>
          </p:cNvGrpSpPr>
          <p:nvPr/>
        </p:nvGrpSpPr>
        <p:grpSpPr bwMode="auto">
          <a:xfrm>
            <a:off x="1187450" y="3657600"/>
            <a:ext cx="6362700" cy="319088"/>
            <a:chOff x="748" y="2304"/>
            <a:chExt cx="4008" cy="201"/>
          </a:xfrm>
        </p:grpSpPr>
        <p:sp>
          <p:nvSpPr>
            <p:cNvPr id="25659" name="Line 27"/>
            <p:cNvSpPr>
              <a:spLocks noChangeShapeType="1"/>
            </p:cNvSpPr>
            <p:nvPr/>
          </p:nvSpPr>
          <p:spPr bwMode="auto">
            <a:xfrm>
              <a:off x="748" y="2494"/>
              <a:ext cx="1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60" name="Line 28"/>
            <p:cNvSpPr>
              <a:spLocks noChangeShapeType="1"/>
            </p:cNvSpPr>
            <p:nvPr/>
          </p:nvSpPr>
          <p:spPr bwMode="auto">
            <a:xfrm flipV="1">
              <a:off x="2361" y="231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61" name="Line 29"/>
            <p:cNvSpPr>
              <a:spLocks noChangeShapeType="1"/>
            </p:cNvSpPr>
            <p:nvPr/>
          </p:nvSpPr>
          <p:spPr bwMode="auto">
            <a:xfrm>
              <a:off x="2361" y="2313"/>
              <a:ext cx="1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62" name="Line 30"/>
            <p:cNvSpPr>
              <a:spLocks noChangeShapeType="1"/>
            </p:cNvSpPr>
            <p:nvPr/>
          </p:nvSpPr>
          <p:spPr bwMode="auto">
            <a:xfrm>
              <a:off x="3803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63" name="Line 31"/>
            <p:cNvSpPr>
              <a:spLocks noChangeShapeType="1"/>
            </p:cNvSpPr>
            <p:nvPr/>
          </p:nvSpPr>
          <p:spPr bwMode="auto">
            <a:xfrm>
              <a:off x="3803" y="2505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5632" name="Text Box 91"/>
          <p:cNvSpPr txBox="1">
            <a:spLocks noChangeArrowheads="1"/>
          </p:cNvSpPr>
          <p:nvPr/>
        </p:nvSpPr>
        <p:spPr bwMode="auto">
          <a:xfrm>
            <a:off x="744538" y="3670300"/>
            <a:ext cx="403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B</a:t>
            </a:r>
            <a:endParaRPr lang="en-US" sz="2000"/>
          </a:p>
        </p:txBody>
      </p:sp>
      <p:sp>
        <p:nvSpPr>
          <p:cNvPr id="25633" name="Text Box 92"/>
          <p:cNvSpPr txBox="1">
            <a:spLocks noChangeArrowheads="1"/>
          </p:cNvSpPr>
          <p:nvPr/>
        </p:nvSpPr>
        <p:spPr bwMode="auto">
          <a:xfrm>
            <a:off x="744538" y="4389438"/>
            <a:ext cx="403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C</a:t>
            </a:r>
            <a:endParaRPr lang="en-US" sz="2000"/>
          </a:p>
        </p:txBody>
      </p:sp>
      <p:sp>
        <p:nvSpPr>
          <p:cNvPr id="25634" name="Text Box 93"/>
          <p:cNvSpPr txBox="1">
            <a:spLocks noChangeArrowheads="1"/>
          </p:cNvSpPr>
          <p:nvPr/>
        </p:nvSpPr>
        <p:spPr bwMode="auto">
          <a:xfrm>
            <a:off x="246063" y="5148263"/>
            <a:ext cx="9032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(010) decoder</a:t>
            </a:r>
            <a:endParaRPr lang="en-US" sz="2000"/>
          </a:p>
        </p:txBody>
      </p:sp>
      <p:sp>
        <p:nvSpPr>
          <p:cNvPr id="390238" name="Text Box 94"/>
          <p:cNvSpPr txBox="1">
            <a:spLocks noChangeArrowheads="1"/>
          </p:cNvSpPr>
          <p:nvPr/>
        </p:nvSpPr>
        <p:spPr bwMode="auto">
          <a:xfrm>
            <a:off x="4049713" y="4425950"/>
            <a:ext cx="203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90239" name="Text Box 95"/>
          <p:cNvSpPr txBox="1">
            <a:spLocks noChangeArrowheads="1"/>
          </p:cNvSpPr>
          <p:nvPr/>
        </p:nvSpPr>
        <p:spPr bwMode="auto">
          <a:xfrm>
            <a:off x="4052888" y="3689350"/>
            <a:ext cx="203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90240" name="Text Box 96"/>
          <p:cNvSpPr txBox="1">
            <a:spLocks noChangeArrowheads="1"/>
          </p:cNvSpPr>
          <p:nvPr/>
        </p:nvSpPr>
        <p:spPr bwMode="auto">
          <a:xfrm>
            <a:off x="4024313" y="2600325"/>
            <a:ext cx="203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90241" name="Text Box 97"/>
          <p:cNvSpPr txBox="1">
            <a:spLocks noChangeArrowheads="1"/>
          </p:cNvSpPr>
          <p:nvPr/>
        </p:nvSpPr>
        <p:spPr bwMode="auto">
          <a:xfrm>
            <a:off x="5865813" y="4459288"/>
            <a:ext cx="203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90242" name="Text Box 98"/>
          <p:cNvSpPr txBox="1">
            <a:spLocks noChangeArrowheads="1"/>
          </p:cNvSpPr>
          <p:nvPr/>
        </p:nvSpPr>
        <p:spPr bwMode="auto">
          <a:xfrm>
            <a:off x="5835650" y="3660775"/>
            <a:ext cx="203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90243" name="Text Box 99"/>
          <p:cNvSpPr txBox="1">
            <a:spLocks noChangeArrowheads="1"/>
          </p:cNvSpPr>
          <p:nvPr/>
        </p:nvSpPr>
        <p:spPr bwMode="auto">
          <a:xfrm>
            <a:off x="5911850" y="2659063"/>
            <a:ext cx="203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0 </a:t>
            </a:r>
          </a:p>
        </p:txBody>
      </p:sp>
      <p:grpSp>
        <p:nvGrpSpPr>
          <p:cNvPr id="13" name="Group 125"/>
          <p:cNvGrpSpPr>
            <a:grpSpLocks/>
          </p:cNvGrpSpPr>
          <p:nvPr/>
        </p:nvGrpSpPr>
        <p:grpSpPr bwMode="auto">
          <a:xfrm>
            <a:off x="1304925" y="5295900"/>
            <a:ext cx="4606925" cy="406400"/>
            <a:chOff x="822" y="3336"/>
            <a:chExt cx="2902" cy="256"/>
          </a:xfrm>
        </p:grpSpPr>
        <p:sp>
          <p:nvSpPr>
            <p:cNvPr id="25654" name="Line 105"/>
            <p:cNvSpPr>
              <a:spLocks noChangeShapeType="1"/>
            </p:cNvSpPr>
            <p:nvPr/>
          </p:nvSpPr>
          <p:spPr bwMode="auto">
            <a:xfrm flipV="1">
              <a:off x="2353" y="334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55" name="Line 102"/>
            <p:cNvSpPr>
              <a:spLocks noChangeShapeType="1"/>
            </p:cNvSpPr>
            <p:nvPr/>
          </p:nvSpPr>
          <p:spPr bwMode="auto">
            <a:xfrm>
              <a:off x="822" y="3592"/>
              <a:ext cx="1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56" name="Line 106"/>
            <p:cNvSpPr>
              <a:spLocks noChangeShapeType="1"/>
            </p:cNvSpPr>
            <p:nvPr/>
          </p:nvSpPr>
          <p:spPr bwMode="auto">
            <a:xfrm>
              <a:off x="2353" y="3345"/>
              <a:ext cx="6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57" name="Line 107"/>
            <p:cNvSpPr>
              <a:spLocks noChangeShapeType="1"/>
            </p:cNvSpPr>
            <p:nvPr/>
          </p:nvSpPr>
          <p:spPr bwMode="auto">
            <a:xfrm flipV="1">
              <a:off x="3010" y="33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58" name="Line 108"/>
            <p:cNvSpPr>
              <a:spLocks noChangeShapeType="1"/>
            </p:cNvSpPr>
            <p:nvPr/>
          </p:nvSpPr>
          <p:spPr bwMode="auto">
            <a:xfrm>
              <a:off x="2999" y="3585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5911850" y="5305425"/>
            <a:ext cx="1590675" cy="393700"/>
            <a:chOff x="3724" y="3342"/>
            <a:chExt cx="1002" cy="248"/>
          </a:xfrm>
        </p:grpSpPr>
        <p:sp>
          <p:nvSpPr>
            <p:cNvPr id="25650" name="Line 103"/>
            <p:cNvSpPr>
              <a:spLocks noChangeShapeType="1"/>
            </p:cNvSpPr>
            <p:nvPr/>
          </p:nvSpPr>
          <p:spPr bwMode="auto">
            <a:xfrm flipV="1">
              <a:off x="3806" y="334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51" name="Line 104"/>
            <p:cNvSpPr>
              <a:spLocks noChangeShapeType="1"/>
            </p:cNvSpPr>
            <p:nvPr/>
          </p:nvSpPr>
          <p:spPr bwMode="auto">
            <a:xfrm>
              <a:off x="3814" y="359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52" name="Line 109"/>
            <p:cNvSpPr>
              <a:spLocks noChangeShapeType="1"/>
            </p:cNvSpPr>
            <p:nvPr/>
          </p:nvSpPr>
          <p:spPr bwMode="auto">
            <a:xfrm flipV="1">
              <a:off x="3724" y="3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53" name="Line 110"/>
            <p:cNvSpPr>
              <a:spLocks noChangeShapeType="1"/>
            </p:cNvSpPr>
            <p:nvPr/>
          </p:nvSpPr>
          <p:spPr bwMode="auto">
            <a:xfrm>
              <a:off x="3725" y="3345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90255" name="Line 111"/>
          <p:cNvSpPr>
            <a:spLocks noChangeShapeType="1"/>
          </p:cNvSpPr>
          <p:nvPr/>
        </p:nvSpPr>
        <p:spPr bwMode="auto">
          <a:xfrm>
            <a:off x="3743325" y="3917950"/>
            <a:ext cx="0" cy="1728788"/>
          </a:xfrm>
          <a:prstGeom prst="lin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256" name="Line 112"/>
          <p:cNvSpPr>
            <a:spLocks noChangeShapeType="1"/>
          </p:cNvSpPr>
          <p:nvPr/>
        </p:nvSpPr>
        <p:spPr bwMode="auto">
          <a:xfrm>
            <a:off x="6024563" y="2963863"/>
            <a:ext cx="0" cy="2728912"/>
          </a:xfrm>
          <a:prstGeom prst="lin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257" name="Line 113"/>
          <p:cNvSpPr>
            <a:spLocks noChangeShapeType="1"/>
          </p:cNvSpPr>
          <p:nvPr/>
        </p:nvSpPr>
        <p:spPr bwMode="auto">
          <a:xfrm>
            <a:off x="5897563" y="2952750"/>
            <a:ext cx="0" cy="2773363"/>
          </a:xfrm>
          <a:prstGeom prst="lin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261" name="Oval 117"/>
          <p:cNvSpPr>
            <a:spLocks noChangeArrowheads="1"/>
          </p:cNvSpPr>
          <p:nvPr/>
        </p:nvSpPr>
        <p:spPr bwMode="auto">
          <a:xfrm>
            <a:off x="5749925" y="5110163"/>
            <a:ext cx="565150" cy="73818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262" name="Line 118"/>
          <p:cNvSpPr>
            <a:spLocks noChangeShapeType="1"/>
          </p:cNvSpPr>
          <p:nvPr/>
        </p:nvSpPr>
        <p:spPr bwMode="auto">
          <a:xfrm flipH="1">
            <a:off x="6313488" y="5138738"/>
            <a:ext cx="739775" cy="1301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0263" name="Text Box 119"/>
          <p:cNvSpPr txBox="1">
            <a:spLocks noChangeArrowheads="1"/>
          </p:cNvSpPr>
          <p:nvPr/>
        </p:nvSpPr>
        <p:spPr bwMode="auto">
          <a:xfrm>
            <a:off x="7038975" y="4543425"/>
            <a:ext cx="1754188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b="1">
                <a:solidFill>
                  <a:srgbClr val="FF3300"/>
                </a:solidFill>
              </a:rPr>
              <a:t>This unwanted output is called a Glitch</a:t>
            </a:r>
          </a:p>
        </p:txBody>
      </p:sp>
      <p:sp>
        <p:nvSpPr>
          <p:cNvPr id="390270" name="Line 126"/>
          <p:cNvSpPr>
            <a:spLocks noChangeShapeType="1"/>
          </p:cNvSpPr>
          <p:nvPr/>
        </p:nvSpPr>
        <p:spPr bwMode="auto">
          <a:xfrm>
            <a:off x="4776788" y="2905125"/>
            <a:ext cx="0" cy="2454275"/>
          </a:xfrm>
          <a:prstGeom prst="lin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0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9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9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9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animBg="1"/>
      <p:bldP spid="390151" grpId="0" animBg="1"/>
      <p:bldP spid="390238" grpId="0"/>
      <p:bldP spid="390239" grpId="0"/>
      <p:bldP spid="390241" grpId="0"/>
      <p:bldP spid="390242" grpId="0"/>
      <p:bldP spid="390243" grpId="0"/>
      <p:bldP spid="390255" grpId="0" animBg="1"/>
      <p:bldP spid="390256" grpId="0" animBg="1"/>
      <p:bldP spid="390257" grpId="0" animBg="1"/>
      <p:bldP spid="390261" grpId="0" animBg="1"/>
      <p:bldP spid="390262" grpId="0" animBg="1"/>
      <p:bldP spid="390263" grpId="0"/>
      <p:bldP spid="3902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5F00C4-89DF-4520-864D-0D9562FBBDE0}" type="slidenum">
              <a:rPr lang="en-GB" smtClean="0"/>
              <a:pPr/>
              <a:t>21</a:t>
            </a:fld>
            <a:endParaRPr lang="en-GB" sz="1400"/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806450"/>
            <a:ext cx="5740400" cy="620713"/>
          </a:xfrm>
        </p:spPr>
        <p:txBody>
          <a:bodyPr/>
          <a:lstStyle/>
          <a:p>
            <a:pPr algn="ctr" eaLnBrk="1" hangingPunct="1"/>
            <a:r>
              <a:rPr lang="en-GB" sz="2400" b="1"/>
              <a:t>To overcome glitches, apply strobe signal  </a:t>
            </a:r>
          </a:p>
        </p:txBody>
      </p:sp>
      <p:sp>
        <p:nvSpPr>
          <p:cNvPr id="7176" name="Text Box 3"/>
          <p:cNvSpPr txBox="1">
            <a:spLocks noChangeArrowheads="1"/>
          </p:cNvSpPr>
          <p:nvPr/>
        </p:nvSpPr>
        <p:spPr bwMode="auto">
          <a:xfrm>
            <a:off x="631825" y="49450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</p:txBody>
      </p:sp>
      <p:grpSp>
        <p:nvGrpSpPr>
          <p:cNvPr id="7177" name="Group 4"/>
          <p:cNvGrpSpPr>
            <a:grpSpLocks/>
          </p:cNvGrpSpPr>
          <p:nvPr/>
        </p:nvGrpSpPr>
        <p:grpSpPr bwMode="auto">
          <a:xfrm>
            <a:off x="1938338" y="2357438"/>
            <a:ext cx="5686425" cy="1143000"/>
            <a:chOff x="1486" y="1933"/>
            <a:chExt cx="3582" cy="720"/>
          </a:xfrm>
        </p:grpSpPr>
        <p:grpSp>
          <p:nvGrpSpPr>
            <p:cNvPr id="7192" name="Group 5"/>
            <p:cNvGrpSpPr>
              <a:grpSpLocks/>
            </p:cNvGrpSpPr>
            <p:nvPr/>
          </p:nvGrpSpPr>
          <p:grpSpPr bwMode="auto">
            <a:xfrm>
              <a:off x="4636" y="2198"/>
              <a:ext cx="432" cy="114"/>
              <a:chOff x="4636" y="2198"/>
              <a:chExt cx="432" cy="114"/>
            </a:xfrm>
          </p:grpSpPr>
          <p:grpSp>
            <p:nvGrpSpPr>
              <p:cNvPr id="7234" name="Group 6"/>
              <p:cNvGrpSpPr>
                <a:grpSpLocks/>
              </p:cNvGrpSpPr>
              <p:nvPr/>
            </p:nvGrpSpPr>
            <p:grpSpPr bwMode="auto">
              <a:xfrm>
                <a:off x="4636" y="2198"/>
                <a:ext cx="346" cy="114"/>
                <a:chOff x="816" y="3312"/>
                <a:chExt cx="1152" cy="384"/>
              </a:xfrm>
            </p:grpSpPr>
            <p:sp>
              <p:nvSpPr>
                <p:cNvPr id="7237" name="Line 7"/>
                <p:cNvSpPr>
                  <a:spLocks noChangeShapeType="1"/>
                </p:cNvSpPr>
                <p:nvPr/>
              </p:nvSpPr>
              <p:spPr bwMode="auto">
                <a:xfrm>
                  <a:off x="816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3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104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39" name="Line 9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40" name="Line 10"/>
                <p:cNvSpPr>
                  <a:spLocks noChangeShapeType="1"/>
                </p:cNvSpPr>
                <p:nvPr/>
              </p:nvSpPr>
              <p:spPr bwMode="auto">
                <a:xfrm>
                  <a:off x="1392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41" name="Line 11"/>
                <p:cNvSpPr>
                  <a:spLocks noChangeShapeType="1"/>
                </p:cNvSpPr>
                <p:nvPr/>
              </p:nvSpPr>
              <p:spPr bwMode="auto">
                <a:xfrm>
                  <a:off x="1392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4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680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43" name="Line 13"/>
                <p:cNvSpPr>
                  <a:spLocks noChangeShapeType="1"/>
                </p:cNvSpPr>
                <p:nvPr/>
              </p:nvSpPr>
              <p:spPr bwMode="auto">
                <a:xfrm>
                  <a:off x="1680" y="33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7235" name="Line 14"/>
              <p:cNvSpPr>
                <a:spLocks noChangeShapeType="1"/>
              </p:cNvSpPr>
              <p:nvPr/>
            </p:nvSpPr>
            <p:spPr bwMode="auto">
              <a:xfrm>
                <a:off x="4982" y="2198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36" name="Line 15"/>
              <p:cNvSpPr>
                <a:spLocks noChangeShapeType="1"/>
              </p:cNvSpPr>
              <p:nvPr/>
            </p:nvSpPr>
            <p:spPr bwMode="auto">
              <a:xfrm>
                <a:off x="4982" y="2312"/>
                <a:ext cx="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193" name="Group 16"/>
            <p:cNvGrpSpPr>
              <a:grpSpLocks/>
            </p:cNvGrpSpPr>
            <p:nvPr/>
          </p:nvGrpSpPr>
          <p:grpSpPr bwMode="auto">
            <a:xfrm>
              <a:off x="2436" y="1933"/>
              <a:ext cx="949" cy="720"/>
              <a:chOff x="2433" y="1797"/>
              <a:chExt cx="949" cy="720"/>
            </a:xfrm>
          </p:grpSpPr>
          <p:grpSp>
            <p:nvGrpSpPr>
              <p:cNvPr id="7222" name="Group 17"/>
              <p:cNvGrpSpPr>
                <a:grpSpLocks/>
              </p:cNvGrpSpPr>
              <p:nvPr/>
            </p:nvGrpSpPr>
            <p:grpSpPr bwMode="auto">
              <a:xfrm>
                <a:off x="2735" y="1797"/>
                <a:ext cx="647" cy="720"/>
                <a:chOff x="3072" y="1680"/>
                <a:chExt cx="720" cy="912"/>
              </a:xfrm>
            </p:grpSpPr>
            <p:sp>
              <p:nvSpPr>
                <p:cNvPr id="7231" name="Rectangle 18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624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2" name="Oval 19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3" name="AutoShape 20"/>
                <p:cNvSpPr>
                  <a:spLocks noChangeArrowheads="1"/>
                </p:cNvSpPr>
                <p:nvPr/>
              </p:nvSpPr>
              <p:spPr bwMode="auto">
                <a:xfrm rot="-5514269">
                  <a:off x="3600" y="206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223" name="Text Box 21"/>
              <p:cNvSpPr txBox="1">
                <a:spLocks noChangeArrowheads="1"/>
              </p:cNvSpPr>
              <p:nvPr/>
            </p:nvSpPr>
            <p:spPr bwMode="auto">
              <a:xfrm>
                <a:off x="3123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7224" name="Text Box 22"/>
              <p:cNvSpPr txBox="1">
                <a:spLocks noChangeArrowheads="1"/>
              </p:cNvSpPr>
              <p:nvPr/>
            </p:nvSpPr>
            <p:spPr bwMode="auto">
              <a:xfrm>
                <a:off x="3123" y="2252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7225" name="Text Box 23"/>
              <p:cNvSpPr txBox="1">
                <a:spLocks noChangeArrowheads="1"/>
              </p:cNvSpPr>
              <p:nvPr/>
            </p:nvSpPr>
            <p:spPr bwMode="auto">
              <a:xfrm>
                <a:off x="2735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B</a:t>
                </a:r>
                <a:endParaRPr lang="en-US"/>
              </a:p>
            </p:txBody>
          </p:sp>
          <p:grpSp>
            <p:nvGrpSpPr>
              <p:cNvPr id="7226" name="Group 24"/>
              <p:cNvGrpSpPr>
                <a:grpSpLocks/>
              </p:cNvGrpSpPr>
              <p:nvPr/>
            </p:nvGrpSpPr>
            <p:grpSpPr bwMode="auto">
              <a:xfrm>
                <a:off x="2433" y="1911"/>
                <a:ext cx="302" cy="227"/>
                <a:chOff x="2736" y="1824"/>
                <a:chExt cx="336" cy="288"/>
              </a:xfrm>
            </p:grpSpPr>
            <p:sp>
              <p:nvSpPr>
                <p:cNvPr id="7228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880" y="182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29" name="Line 26"/>
                <p:cNvSpPr>
                  <a:spLocks noChangeShapeType="1"/>
                </p:cNvSpPr>
                <p:nvPr/>
              </p:nvSpPr>
              <p:spPr bwMode="auto">
                <a:xfrm>
                  <a:off x="2880" y="18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30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736" y="21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7227" name="Text Box 28"/>
              <p:cNvSpPr txBox="1">
                <a:spLocks noChangeArrowheads="1"/>
              </p:cNvSpPr>
              <p:nvPr/>
            </p:nvSpPr>
            <p:spPr bwMode="auto">
              <a:xfrm>
                <a:off x="2864" y="206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7172" name="Object 29"/>
              <p:cNvGraphicFramePr>
                <a:graphicFrameLocks noChangeAspect="1"/>
              </p:cNvGraphicFramePr>
              <p:nvPr/>
            </p:nvGraphicFramePr>
            <p:xfrm>
              <a:off x="2789" y="2251"/>
              <a:ext cx="14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0" name="Equation" r:id="rId4" imgW="152280" imgH="203040" progId="Equation.3">
                      <p:embed/>
                    </p:oleObj>
                  </mc:Choice>
                  <mc:Fallback>
                    <p:oleObj name="Equation" r:id="rId4" imgW="152280" imgH="203040" progId="Equation.3">
                      <p:embed/>
                      <p:pic>
                        <p:nvPicPr>
                          <p:cNvPr id="7172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2251"/>
                            <a:ext cx="14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94" name="Group 30"/>
            <p:cNvGrpSpPr>
              <a:grpSpLocks/>
            </p:cNvGrpSpPr>
            <p:nvPr/>
          </p:nvGrpSpPr>
          <p:grpSpPr bwMode="auto">
            <a:xfrm>
              <a:off x="3385" y="1933"/>
              <a:ext cx="1208" cy="720"/>
              <a:chOff x="3382" y="1797"/>
              <a:chExt cx="1208" cy="720"/>
            </a:xfrm>
          </p:grpSpPr>
          <p:sp>
            <p:nvSpPr>
              <p:cNvPr id="7209" name="Rectangle 31"/>
              <p:cNvSpPr>
                <a:spLocks noChangeArrowheads="1"/>
              </p:cNvSpPr>
              <p:nvPr/>
            </p:nvSpPr>
            <p:spPr bwMode="auto">
              <a:xfrm>
                <a:off x="3684" y="1797"/>
                <a:ext cx="561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" name="Oval 32"/>
              <p:cNvSpPr>
                <a:spLocks noChangeArrowheads="1"/>
              </p:cNvSpPr>
              <p:nvPr/>
            </p:nvSpPr>
            <p:spPr bwMode="auto">
              <a:xfrm>
                <a:off x="4245" y="2100"/>
                <a:ext cx="86" cy="7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1" name="AutoShape 33"/>
              <p:cNvSpPr>
                <a:spLocks noChangeArrowheads="1"/>
              </p:cNvSpPr>
              <p:nvPr/>
            </p:nvSpPr>
            <p:spPr bwMode="auto">
              <a:xfrm rot="-5514269">
                <a:off x="4164" y="2095"/>
                <a:ext cx="76" cy="8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Text Box 34"/>
              <p:cNvSpPr txBox="1">
                <a:spLocks noChangeArrowheads="1"/>
              </p:cNvSpPr>
              <p:nvPr/>
            </p:nvSpPr>
            <p:spPr bwMode="auto">
              <a:xfrm>
                <a:off x="4070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7213" name="Text Box 35"/>
              <p:cNvSpPr txBox="1">
                <a:spLocks noChangeArrowheads="1"/>
              </p:cNvSpPr>
              <p:nvPr/>
            </p:nvSpPr>
            <p:spPr bwMode="auto">
              <a:xfrm>
                <a:off x="4070" y="2252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7214" name="Text Box 36"/>
              <p:cNvSpPr txBox="1">
                <a:spLocks noChangeArrowheads="1"/>
              </p:cNvSpPr>
              <p:nvPr/>
            </p:nvSpPr>
            <p:spPr bwMode="auto">
              <a:xfrm>
                <a:off x="3684" y="1835"/>
                <a:ext cx="2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7215" name="Line 37"/>
              <p:cNvSpPr>
                <a:spLocks noChangeShapeType="1"/>
              </p:cNvSpPr>
              <p:nvPr/>
            </p:nvSpPr>
            <p:spPr bwMode="auto">
              <a:xfrm flipH="1">
                <a:off x="3511" y="1911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6" name="Line 38"/>
              <p:cNvSpPr>
                <a:spLocks noChangeShapeType="1"/>
              </p:cNvSpPr>
              <p:nvPr/>
            </p:nvSpPr>
            <p:spPr bwMode="auto">
              <a:xfrm>
                <a:off x="3511" y="191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7" name="Line 39"/>
              <p:cNvSpPr>
                <a:spLocks noChangeShapeType="1"/>
              </p:cNvSpPr>
              <p:nvPr/>
            </p:nvSpPr>
            <p:spPr bwMode="auto">
              <a:xfrm flipH="1">
                <a:off x="3382" y="2138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8" name="Line 40"/>
              <p:cNvSpPr>
                <a:spLocks noChangeShapeType="1"/>
              </p:cNvSpPr>
              <p:nvPr/>
            </p:nvSpPr>
            <p:spPr bwMode="auto">
              <a:xfrm>
                <a:off x="4245" y="1911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9" name="Line 41"/>
              <p:cNvSpPr>
                <a:spLocks noChangeShapeType="1"/>
              </p:cNvSpPr>
              <p:nvPr/>
            </p:nvSpPr>
            <p:spPr bwMode="auto">
              <a:xfrm>
                <a:off x="4245" y="2328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20" name="Line 42"/>
              <p:cNvSpPr>
                <a:spLocks noChangeShapeType="1"/>
              </p:cNvSpPr>
              <p:nvPr/>
            </p:nvSpPr>
            <p:spPr bwMode="auto">
              <a:xfrm>
                <a:off x="4331" y="2138"/>
                <a:ext cx="2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21" name="Text Box 43"/>
              <p:cNvSpPr txBox="1">
                <a:spLocks noChangeArrowheads="1"/>
              </p:cNvSpPr>
              <p:nvPr/>
            </p:nvSpPr>
            <p:spPr bwMode="auto">
              <a:xfrm>
                <a:off x="3813" y="206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7171" name="Object 44"/>
              <p:cNvGraphicFramePr>
                <a:graphicFrameLocks noChangeAspect="1"/>
              </p:cNvGraphicFramePr>
              <p:nvPr/>
            </p:nvGraphicFramePr>
            <p:xfrm>
              <a:off x="3736" y="2251"/>
              <a:ext cx="15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1" name="Equation" r:id="rId6" imgW="164880" imgH="203040" progId="Equation.3">
                      <p:embed/>
                    </p:oleObj>
                  </mc:Choice>
                  <mc:Fallback>
                    <p:oleObj name="Equation" r:id="rId6" imgW="164880" imgH="203040" progId="Equation.3">
                      <p:embed/>
                      <p:pic>
                        <p:nvPicPr>
                          <p:cNvPr id="7171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2251"/>
                            <a:ext cx="15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95" name="Group 45"/>
            <p:cNvGrpSpPr>
              <a:grpSpLocks/>
            </p:cNvGrpSpPr>
            <p:nvPr/>
          </p:nvGrpSpPr>
          <p:grpSpPr bwMode="auto">
            <a:xfrm>
              <a:off x="1486" y="1933"/>
              <a:ext cx="950" cy="720"/>
              <a:chOff x="1483" y="1797"/>
              <a:chExt cx="950" cy="720"/>
            </a:xfrm>
          </p:grpSpPr>
          <p:grpSp>
            <p:nvGrpSpPr>
              <p:cNvPr id="7196" name="Group 46"/>
              <p:cNvGrpSpPr>
                <a:grpSpLocks/>
              </p:cNvGrpSpPr>
              <p:nvPr/>
            </p:nvGrpSpPr>
            <p:grpSpPr bwMode="auto">
              <a:xfrm>
                <a:off x="1483" y="1797"/>
                <a:ext cx="950" cy="720"/>
                <a:chOff x="1680" y="1680"/>
                <a:chExt cx="1056" cy="912"/>
              </a:xfrm>
            </p:grpSpPr>
            <p:grpSp>
              <p:nvGrpSpPr>
                <p:cNvPr id="7199" name="Group 47"/>
                <p:cNvGrpSpPr>
                  <a:grpSpLocks/>
                </p:cNvGrpSpPr>
                <p:nvPr/>
              </p:nvGrpSpPr>
              <p:grpSpPr bwMode="auto">
                <a:xfrm>
                  <a:off x="2016" y="1680"/>
                  <a:ext cx="720" cy="912"/>
                  <a:chOff x="3072" y="1680"/>
                  <a:chExt cx="720" cy="912"/>
                </a:xfrm>
              </p:grpSpPr>
              <p:sp>
                <p:nvSpPr>
                  <p:cNvPr id="720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680"/>
                    <a:ext cx="624" cy="91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07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6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08" name="AutoShape 50"/>
                  <p:cNvSpPr>
                    <a:spLocks noChangeArrowheads="1"/>
                  </p:cNvSpPr>
                  <p:nvPr/>
                </p:nvSpPr>
                <p:spPr bwMode="auto">
                  <a:xfrm rot="-5514269">
                    <a:off x="3600" y="2064"/>
                    <a:ext cx="9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0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448" y="1728"/>
                  <a:ext cx="240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C0B0A"/>
                      </a:solidFill>
                    </a:rPr>
                    <a:t>J</a:t>
                  </a:r>
                  <a:endParaRPr lang="en-US"/>
                </a:p>
              </p:txBody>
            </p:sp>
            <p:sp>
              <p:nvSpPr>
                <p:cNvPr id="720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448" y="2256"/>
                  <a:ext cx="240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>
                      <a:solidFill>
                        <a:srgbClr val="0C0B0A"/>
                      </a:solidFill>
                    </a:rPr>
                    <a:t>K</a:t>
                  </a:r>
                  <a:endParaRPr lang="en-US"/>
                </a:p>
              </p:txBody>
            </p:sp>
            <p:grpSp>
              <p:nvGrpSpPr>
                <p:cNvPr id="7202" name="Group 53"/>
                <p:cNvGrpSpPr>
                  <a:grpSpLocks/>
                </p:cNvGrpSpPr>
                <p:nvPr/>
              </p:nvGrpSpPr>
              <p:grpSpPr bwMode="auto">
                <a:xfrm>
                  <a:off x="1680" y="1824"/>
                  <a:ext cx="336" cy="288"/>
                  <a:chOff x="2736" y="1824"/>
                  <a:chExt cx="336" cy="288"/>
                </a:xfrm>
              </p:grpSpPr>
              <p:sp>
                <p:nvSpPr>
                  <p:cNvPr id="7203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1824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7204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82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7205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" y="211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7197" name="Text Box 57"/>
              <p:cNvSpPr txBox="1">
                <a:spLocks noChangeArrowheads="1"/>
              </p:cNvSpPr>
              <p:nvPr/>
            </p:nvSpPr>
            <p:spPr bwMode="auto">
              <a:xfrm>
                <a:off x="1783" y="1835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C0B0A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7198" name="Text Box 58"/>
              <p:cNvSpPr txBox="1">
                <a:spLocks noChangeArrowheads="1"/>
              </p:cNvSpPr>
              <p:nvPr/>
            </p:nvSpPr>
            <p:spPr bwMode="auto">
              <a:xfrm>
                <a:off x="1915" y="2062"/>
                <a:ext cx="43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rgbClr val="0C0B0A"/>
                    </a:solidFill>
                  </a:rPr>
                  <a:t>CLK</a:t>
                </a:r>
                <a:endParaRPr lang="en-US" b="1">
                  <a:solidFill>
                    <a:srgbClr val="0C0B0A"/>
                  </a:solidFill>
                </a:endParaRPr>
              </a:p>
            </p:txBody>
          </p:sp>
          <p:graphicFrame>
            <p:nvGraphicFramePr>
              <p:cNvPr id="7170" name="Object 59"/>
              <p:cNvGraphicFramePr>
                <a:graphicFrameLocks noChangeAspect="1"/>
              </p:cNvGraphicFramePr>
              <p:nvPr/>
            </p:nvGraphicFramePr>
            <p:xfrm>
              <a:off x="1837" y="2245"/>
              <a:ext cx="14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2" name="Equation" r:id="rId8" imgW="152280" imgH="215640" progId="Equation.3">
                      <p:embed/>
                    </p:oleObj>
                  </mc:Choice>
                  <mc:Fallback>
                    <p:oleObj name="Equation" r:id="rId8" imgW="152280" imgH="215640" progId="Equation.3">
                      <p:embed/>
                      <p:pic>
                        <p:nvPicPr>
                          <p:cNvPr id="717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245"/>
                            <a:ext cx="14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78" name="Text Box 64"/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 – Asynchronous counters</a:t>
            </a:r>
          </a:p>
        </p:txBody>
      </p:sp>
      <p:sp>
        <p:nvSpPr>
          <p:cNvPr id="7179" name="Text Box 65"/>
          <p:cNvSpPr txBox="1">
            <a:spLocks noChangeArrowheads="1"/>
          </p:cNvSpPr>
          <p:nvPr/>
        </p:nvSpPr>
        <p:spPr bwMode="auto">
          <a:xfrm>
            <a:off x="6532563" y="1814513"/>
            <a:ext cx="1987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f</a:t>
            </a:r>
            <a:r>
              <a:rPr lang="en-US" b="1" baseline="-25000"/>
              <a:t>CLK</a:t>
            </a:r>
            <a:r>
              <a:rPr lang="en-US"/>
              <a:t>= </a:t>
            </a:r>
            <a:r>
              <a:rPr lang="en-US" sz="2400"/>
              <a:t>1MHz</a:t>
            </a:r>
            <a:endParaRPr lang="en-US" sz="2400" baseline="-25000"/>
          </a:p>
        </p:txBody>
      </p:sp>
      <p:sp>
        <p:nvSpPr>
          <p:cNvPr id="7180" name="Text Box 66"/>
          <p:cNvSpPr txBox="1">
            <a:spLocks noChangeArrowheads="1"/>
          </p:cNvSpPr>
          <p:nvPr/>
        </p:nvSpPr>
        <p:spPr bwMode="auto">
          <a:xfrm>
            <a:off x="3468688" y="1785938"/>
            <a:ext cx="172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t</a:t>
            </a:r>
            <a:r>
              <a:rPr lang="en-US" b="1"/>
              <a:t>pd = </a:t>
            </a:r>
            <a:r>
              <a:rPr lang="en-US" sz="2400" b="1"/>
              <a:t>50ns</a:t>
            </a:r>
          </a:p>
        </p:txBody>
      </p:sp>
      <p:sp>
        <p:nvSpPr>
          <p:cNvPr id="7181" name="AutoShape 68"/>
          <p:cNvSpPr>
            <a:spLocks noChangeArrowheads="1"/>
          </p:cNvSpPr>
          <p:nvPr/>
        </p:nvSpPr>
        <p:spPr bwMode="auto">
          <a:xfrm>
            <a:off x="3830638" y="4100513"/>
            <a:ext cx="869950" cy="10128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69"/>
          <p:cNvSpPr>
            <a:spLocks noChangeShapeType="1"/>
          </p:cNvSpPr>
          <p:nvPr/>
        </p:nvSpPr>
        <p:spPr bwMode="auto">
          <a:xfrm>
            <a:off x="4725988" y="4603750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3" name="Line 70"/>
          <p:cNvSpPr>
            <a:spLocks noChangeShapeType="1"/>
          </p:cNvSpPr>
          <p:nvPr/>
        </p:nvSpPr>
        <p:spPr bwMode="auto">
          <a:xfrm flipH="1">
            <a:off x="3348038" y="4224338"/>
            <a:ext cx="496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4" name="Line 71"/>
          <p:cNvSpPr>
            <a:spLocks noChangeShapeType="1"/>
          </p:cNvSpPr>
          <p:nvPr/>
        </p:nvSpPr>
        <p:spPr bwMode="auto">
          <a:xfrm flipH="1">
            <a:off x="3348038" y="4452938"/>
            <a:ext cx="496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5" name="Line 72"/>
          <p:cNvSpPr>
            <a:spLocks noChangeShapeType="1"/>
          </p:cNvSpPr>
          <p:nvPr/>
        </p:nvSpPr>
        <p:spPr bwMode="auto">
          <a:xfrm flipH="1">
            <a:off x="3335338" y="4676775"/>
            <a:ext cx="496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6" name="Text Box 73"/>
          <p:cNvSpPr txBox="1">
            <a:spLocks noChangeArrowheads="1"/>
          </p:cNvSpPr>
          <p:nvPr/>
        </p:nvSpPr>
        <p:spPr bwMode="auto">
          <a:xfrm>
            <a:off x="2698750" y="3933825"/>
            <a:ext cx="639763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A</a:t>
            </a:r>
            <a:endParaRPr lang="en-US" sz="2000" b="1" baseline="-25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B</a:t>
            </a:r>
            <a:endParaRPr lang="en-US" sz="2000" b="1" baseline="-25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C</a:t>
            </a:r>
            <a:endParaRPr lang="en-US" sz="2000" b="1" baseline="-25000"/>
          </a:p>
        </p:txBody>
      </p:sp>
      <p:sp>
        <p:nvSpPr>
          <p:cNvPr id="7187" name="Text Box 74"/>
          <p:cNvSpPr txBox="1">
            <a:spLocks noChangeArrowheads="1"/>
          </p:cNvSpPr>
          <p:nvPr/>
        </p:nvSpPr>
        <p:spPr bwMode="auto">
          <a:xfrm>
            <a:off x="5121275" y="4352925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X2</a:t>
            </a:r>
          </a:p>
        </p:txBody>
      </p:sp>
      <p:sp>
        <p:nvSpPr>
          <p:cNvPr id="7188" name="Oval 75"/>
          <p:cNvSpPr>
            <a:spLocks noChangeArrowheads="1"/>
          </p:cNvSpPr>
          <p:nvPr/>
        </p:nvSpPr>
        <p:spPr bwMode="auto">
          <a:xfrm>
            <a:off x="3703638" y="4167188"/>
            <a:ext cx="131762" cy="1317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Oval 76"/>
          <p:cNvSpPr>
            <a:spLocks noChangeArrowheads="1"/>
          </p:cNvSpPr>
          <p:nvPr/>
        </p:nvSpPr>
        <p:spPr bwMode="auto">
          <a:xfrm>
            <a:off x="3703638" y="4622800"/>
            <a:ext cx="131762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78"/>
          <p:cNvSpPr>
            <a:spLocks noChangeShapeType="1"/>
          </p:cNvSpPr>
          <p:nvPr/>
        </p:nvSpPr>
        <p:spPr bwMode="auto">
          <a:xfrm flipH="1">
            <a:off x="2147888" y="4992688"/>
            <a:ext cx="1684337" cy="0"/>
          </a:xfrm>
          <a:prstGeom prst="line">
            <a:avLst/>
          </a:prstGeom>
          <a:noFill/>
          <a:ln w="28575">
            <a:solidFill>
              <a:srgbClr val="98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91" name="Text Box 79"/>
          <p:cNvSpPr txBox="1">
            <a:spLocks noChangeArrowheads="1"/>
          </p:cNvSpPr>
          <p:nvPr/>
        </p:nvSpPr>
        <p:spPr bwMode="auto">
          <a:xfrm>
            <a:off x="684213" y="4384675"/>
            <a:ext cx="1538287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Strobe (enable) signal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294FD-E252-4F03-9929-5D334A55FE69}" type="slidenum">
              <a:rPr lang="en-GB" smtClean="0"/>
              <a:pPr/>
              <a:t>22</a:t>
            </a:fld>
            <a:endParaRPr lang="en-GB" sz="1400"/>
          </a:p>
        </p:txBody>
      </p:sp>
      <p:grpSp>
        <p:nvGrpSpPr>
          <p:cNvPr id="2" name="Group 163"/>
          <p:cNvGrpSpPr>
            <a:grpSpLocks/>
          </p:cNvGrpSpPr>
          <p:nvPr/>
        </p:nvGrpSpPr>
        <p:grpSpPr bwMode="auto">
          <a:xfrm>
            <a:off x="1214438" y="2647950"/>
            <a:ext cx="6477000" cy="333375"/>
            <a:chOff x="765" y="1668"/>
            <a:chExt cx="4080" cy="210"/>
          </a:xfrm>
        </p:grpSpPr>
        <p:sp>
          <p:nvSpPr>
            <p:cNvPr id="26729" name="Line 9"/>
            <p:cNvSpPr>
              <a:spLocks noChangeShapeType="1"/>
            </p:cNvSpPr>
            <p:nvPr/>
          </p:nvSpPr>
          <p:spPr bwMode="auto">
            <a:xfrm>
              <a:off x="765" y="1865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30" name="Line 10"/>
            <p:cNvSpPr>
              <a:spLocks noChangeShapeType="1"/>
            </p:cNvSpPr>
            <p:nvPr/>
          </p:nvSpPr>
          <p:spPr bwMode="auto">
            <a:xfrm flipV="1">
              <a:off x="1581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31" name="Line 11"/>
            <p:cNvSpPr>
              <a:spLocks noChangeShapeType="1"/>
            </p:cNvSpPr>
            <p:nvPr/>
          </p:nvSpPr>
          <p:spPr bwMode="auto">
            <a:xfrm>
              <a:off x="1581" y="1673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32" name="Line 12"/>
            <p:cNvSpPr>
              <a:spLocks noChangeShapeType="1"/>
            </p:cNvSpPr>
            <p:nvPr/>
          </p:nvSpPr>
          <p:spPr bwMode="auto">
            <a:xfrm>
              <a:off x="2290" y="1668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33" name="Line 13"/>
            <p:cNvSpPr>
              <a:spLocks noChangeShapeType="1"/>
            </p:cNvSpPr>
            <p:nvPr/>
          </p:nvSpPr>
          <p:spPr bwMode="auto">
            <a:xfrm>
              <a:off x="2277" y="1865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34" name="Line 14"/>
            <p:cNvSpPr>
              <a:spLocks noChangeShapeType="1"/>
            </p:cNvSpPr>
            <p:nvPr/>
          </p:nvSpPr>
          <p:spPr bwMode="auto">
            <a:xfrm flipV="1">
              <a:off x="2988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35" name="Line 15"/>
            <p:cNvSpPr>
              <a:spLocks noChangeShapeType="1"/>
            </p:cNvSpPr>
            <p:nvPr/>
          </p:nvSpPr>
          <p:spPr bwMode="auto">
            <a:xfrm>
              <a:off x="2989" y="1673"/>
              <a:ext cx="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36" name="Line 16"/>
            <p:cNvSpPr>
              <a:spLocks noChangeShapeType="1"/>
            </p:cNvSpPr>
            <p:nvPr/>
          </p:nvSpPr>
          <p:spPr bwMode="auto">
            <a:xfrm>
              <a:off x="3714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37" name="Line 17"/>
            <p:cNvSpPr>
              <a:spLocks noChangeShapeType="1"/>
            </p:cNvSpPr>
            <p:nvPr/>
          </p:nvSpPr>
          <p:spPr bwMode="auto">
            <a:xfrm>
              <a:off x="3705" y="1865"/>
              <a:ext cx="7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38" name="Line 18"/>
            <p:cNvSpPr>
              <a:spLocks noChangeShapeType="1"/>
            </p:cNvSpPr>
            <p:nvPr/>
          </p:nvSpPr>
          <p:spPr bwMode="auto">
            <a:xfrm flipV="1">
              <a:off x="4413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39" name="Line 19"/>
            <p:cNvSpPr>
              <a:spLocks noChangeShapeType="1"/>
            </p:cNvSpPr>
            <p:nvPr/>
          </p:nvSpPr>
          <p:spPr bwMode="auto">
            <a:xfrm>
              <a:off x="4413" y="167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629" name="Line 20"/>
          <p:cNvSpPr>
            <a:spLocks noChangeShapeType="1"/>
          </p:cNvSpPr>
          <p:nvPr/>
        </p:nvSpPr>
        <p:spPr bwMode="auto">
          <a:xfrm>
            <a:off x="2351088" y="1893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0" name="Line 21"/>
          <p:cNvSpPr>
            <a:spLocks noChangeShapeType="1"/>
          </p:cNvSpPr>
          <p:nvPr/>
        </p:nvSpPr>
        <p:spPr bwMode="auto">
          <a:xfrm>
            <a:off x="4625975" y="1893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1" name="Line 22"/>
          <p:cNvSpPr>
            <a:spLocks noChangeShapeType="1"/>
          </p:cNvSpPr>
          <p:nvPr/>
        </p:nvSpPr>
        <p:spPr bwMode="auto">
          <a:xfrm>
            <a:off x="5762625" y="1893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2" name="Line 23"/>
          <p:cNvSpPr>
            <a:spLocks noChangeShapeType="1"/>
          </p:cNvSpPr>
          <p:nvPr/>
        </p:nvSpPr>
        <p:spPr bwMode="auto">
          <a:xfrm>
            <a:off x="6900863" y="1893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3" name="Text Box 24"/>
          <p:cNvSpPr txBox="1">
            <a:spLocks noChangeArrowheads="1"/>
          </p:cNvSpPr>
          <p:nvPr/>
        </p:nvSpPr>
        <p:spPr bwMode="auto">
          <a:xfrm>
            <a:off x="2174875" y="1454150"/>
            <a:ext cx="5224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003399"/>
                </a:solidFill>
              </a:rPr>
              <a:t>1                     2                    3                     4                    5</a:t>
            </a:r>
            <a:endParaRPr lang="en-US" sz="1600"/>
          </a:p>
        </p:txBody>
      </p:sp>
      <p:grpSp>
        <p:nvGrpSpPr>
          <p:cNvPr id="26634" name="Group 25"/>
          <p:cNvGrpSpPr>
            <a:grpSpLocks/>
          </p:cNvGrpSpPr>
          <p:nvPr/>
        </p:nvGrpSpPr>
        <p:grpSpPr bwMode="auto">
          <a:xfrm>
            <a:off x="1214438" y="1893888"/>
            <a:ext cx="1136650" cy="304800"/>
            <a:chOff x="720" y="1440"/>
            <a:chExt cx="716" cy="192"/>
          </a:xfrm>
        </p:grpSpPr>
        <p:sp>
          <p:nvSpPr>
            <p:cNvPr id="26726" name="Line 26"/>
            <p:cNvSpPr>
              <a:spLocks noChangeShapeType="1"/>
            </p:cNvSpPr>
            <p:nvPr/>
          </p:nvSpPr>
          <p:spPr bwMode="auto">
            <a:xfrm>
              <a:off x="720" y="1632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27" name="Line 27"/>
            <p:cNvSpPr>
              <a:spLocks noChangeShapeType="1"/>
            </p:cNvSpPr>
            <p:nvPr/>
          </p:nvSpPr>
          <p:spPr bwMode="auto">
            <a:xfrm flipV="1">
              <a:off x="107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28" name="Line 28"/>
            <p:cNvSpPr>
              <a:spLocks noChangeShapeType="1"/>
            </p:cNvSpPr>
            <p:nvPr/>
          </p:nvSpPr>
          <p:spPr bwMode="auto">
            <a:xfrm>
              <a:off x="1078" y="1440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35" name="Group 29"/>
          <p:cNvGrpSpPr>
            <a:grpSpLocks/>
          </p:cNvGrpSpPr>
          <p:nvPr/>
        </p:nvGrpSpPr>
        <p:grpSpPr bwMode="auto">
          <a:xfrm>
            <a:off x="2351088" y="1893888"/>
            <a:ext cx="1138237" cy="304800"/>
            <a:chOff x="1436" y="1440"/>
            <a:chExt cx="717" cy="192"/>
          </a:xfrm>
        </p:grpSpPr>
        <p:sp>
          <p:nvSpPr>
            <p:cNvPr id="26723" name="Line 30"/>
            <p:cNvSpPr>
              <a:spLocks noChangeShapeType="1"/>
            </p:cNvSpPr>
            <p:nvPr/>
          </p:nvSpPr>
          <p:spPr bwMode="auto">
            <a:xfrm>
              <a:off x="1436" y="1632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24" name="Line 31"/>
            <p:cNvSpPr>
              <a:spLocks noChangeShapeType="1"/>
            </p:cNvSpPr>
            <p:nvPr/>
          </p:nvSpPr>
          <p:spPr bwMode="auto">
            <a:xfrm flipV="1">
              <a:off x="179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25" name="Line 32"/>
            <p:cNvSpPr>
              <a:spLocks noChangeShapeType="1"/>
            </p:cNvSpPr>
            <p:nvPr/>
          </p:nvSpPr>
          <p:spPr bwMode="auto">
            <a:xfrm>
              <a:off x="1794" y="1440"/>
              <a:ext cx="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36" name="Group 33"/>
          <p:cNvGrpSpPr>
            <a:grpSpLocks/>
          </p:cNvGrpSpPr>
          <p:nvPr/>
        </p:nvGrpSpPr>
        <p:grpSpPr bwMode="auto">
          <a:xfrm>
            <a:off x="3489325" y="1893888"/>
            <a:ext cx="1136650" cy="304800"/>
            <a:chOff x="2153" y="1440"/>
            <a:chExt cx="716" cy="192"/>
          </a:xfrm>
        </p:grpSpPr>
        <p:sp>
          <p:nvSpPr>
            <p:cNvPr id="26720" name="Line 34"/>
            <p:cNvSpPr>
              <a:spLocks noChangeShapeType="1"/>
            </p:cNvSpPr>
            <p:nvPr/>
          </p:nvSpPr>
          <p:spPr bwMode="auto">
            <a:xfrm>
              <a:off x="2153" y="1632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21" name="Line 35"/>
            <p:cNvSpPr>
              <a:spLocks noChangeShapeType="1"/>
            </p:cNvSpPr>
            <p:nvPr/>
          </p:nvSpPr>
          <p:spPr bwMode="auto">
            <a:xfrm flipV="1">
              <a:off x="2511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22" name="Line 36"/>
            <p:cNvSpPr>
              <a:spLocks noChangeShapeType="1"/>
            </p:cNvSpPr>
            <p:nvPr/>
          </p:nvSpPr>
          <p:spPr bwMode="auto">
            <a:xfrm>
              <a:off x="2511" y="1440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37" name="Group 37"/>
          <p:cNvGrpSpPr>
            <a:grpSpLocks/>
          </p:cNvGrpSpPr>
          <p:nvPr/>
        </p:nvGrpSpPr>
        <p:grpSpPr bwMode="auto">
          <a:xfrm>
            <a:off x="4625975" y="1893888"/>
            <a:ext cx="1136650" cy="304800"/>
            <a:chOff x="2869" y="1440"/>
            <a:chExt cx="716" cy="192"/>
          </a:xfrm>
        </p:grpSpPr>
        <p:sp>
          <p:nvSpPr>
            <p:cNvPr id="26717" name="Line 38"/>
            <p:cNvSpPr>
              <a:spLocks noChangeShapeType="1"/>
            </p:cNvSpPr>
            <p:nvPr/>
          </p:nvSpPr>
          <p:spPr bwMode="auto">
            <a:xfrm>
              <a:off x="2869" y="1632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18" name="Line 39"/>
            <p:cNvSpPr>
              <a:spLocks noChangeShapeType="1"/>
            </p:cNvSpPr>
            <p:nvPr/>
          </p:nvSpPr>
          <p:spPr bwMode="auto">
            <a:xfrm flipV="1">
              <a:off x="3227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19" name="Line 40"/>
            <p:cNvSpPr>
              <a:spLocks noChangeShapeType="1"/>
            </p:cNvSpPr>
            <p:nvPr/>
          </p:nvSpPr>
          <p:spPr bwMode="auto">
            <a:xfrm>
              <a:off x="3227" y="1440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38" name="Group 41"/>
          <p:cNvGrpSpPr>
            <a:grpSpLocks/>
          </p:cNvGrpSpPr>
          <p:nvPr/>
        </p:nvGrpSpPr>
        <p:grpSpPr bwMode="auto">
          <a:xfrm>
            <a:off x="5762625" y="1893888"/>
            <a:ext cx="1138238" cy="304800"/>
            <a:chOff x="3585" y="1440"/>
            <a:chExt cx="717" cy="192"/>
          </a:xfrm>
        </p:grpSpPr>
        <p:sp>
          <p:nvSpPr>
            <p:cNvPr id="26714" name="Line 42"/>
            <p:cNvSpPr>
              <a:spLocks noChangeShapeType="1"/>
            </p:cNvSpPr>
            <p:nvPr/>
          </p:nvSpPr>
          <p:spPr bwMode="auto">
            <a:xfrm>
              <a:off x="3585" y="1632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15" name="Line 43"/>
            <p:cNvSpPr>
              <a:spLocks noChangeShapeType="1"/>
            </p:cNvSpPr>
            <p:nvPr/>
          </p:nvSpPr>
          <p:spPr bwMode="auto">
            <a:xfrm flipV="1">
              <a:off x="3943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16" name="Line 44"/>
            <p:cNvSpPr>
              <a:spLocks noChangeShapeType="1"/>
            </p:cNvSpPr>
            <p:nvPr/>
          </p:nvSpPr>
          <p:spPr bwMode="auto">
            <a:xfrm>
              <a:off x="3943" y="1440"/>
              <a:ext cx="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39" name="Group 45"/>
          <p:cNvGrpSpPr>
            <a:grpSpLocks/>
          </p:cNvGrpSpPr>
          <p:nvPr/>
        </p:nvGrpSpPr>
        <p:grpSpPr bwMode="auto">
          <a:xfrm>
            <a:off x="6900863" y="1893888"/>
            <a:ext cx="1136650" cy="304800"/>
            <a:chOff x="4302" y="1440"/>
            <a:chExt cx="716" cy="192"/>
          </a:xfrm>
        </p:grpSpPr>
        <p:sp>
          <p:nvSpPr>
            <p:cNvPr id="26711" name="Line 46"/>
            <p:cNvSpPr>
              <a:spLocks noChangeShapeType="1"/>
            </p:cNvSpPr>
            <p:nvPr/>
          </p:nvSpPr>
          <p:spPr bwMode="auto">
            <a:xfrm>
              <a:off x="4302" y="1632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12" name="Line 47"/>
            <p:cNvSpPr>
              <a:spLocks noChangeShapeType="1"/>
            </p:cNvSpPr>
            <p:nvPr/>
          </p:nvSpPr>
          <p:spPr bwMode="auto">
            <a:xfrm flipV="1">
              <a:off x="466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13" name="Line 48"/>
            <p:cNvSpPr>
              <a:spLocks noChangeShapeType="1"/>
            </p:cNvSpPr>
            <p:nvPr/>
          </p:nvSpPr>
          <p:spPr bwMode="auto">
            <a:xfrm>
              <a:off x="4660" y="1440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640" name="Line 49"/>
          <p:cNvSpPr>
            <a:spLocks noChangeShapeType="1"/>
          </p:cNvSpPr>
          <p:nvPr/>
        </p:nvSpPr>
        <p:spPr bwMode="auto">
          <a:xfrm>
            <a:off x="3500438" y="1893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1214438" y="3875088"/>
            <a:ext cx="6400800" cy="381000"/>
            <a:chOff x="720" y="3120"/>
            <a:chExt cx="4032" cy="240"/>
          </a:xfrm>
        </p:grpSpPr>
        <p:sp>
          <p:nvSpPr>
            <p:cNvPr id="26708" name="Line 54"/>
            <p:cNvSpPr>
              <a:spLocks noChangeShapeType="1"/>
            </p:cNvSpPr>
            <p:nvPr/>
          </p:nvSpPr>
          <p:spPr bwMode="auto">
            <a:xfrm>
              <a:off x="720" y="336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09" name="Line 55"/>
            <p:cNvSpPr>
              <a:spLocks noChangeShapeType="1"/>
            </p:cNvSpPr>
            <p:nvPr/>
          </p:nvSpPr>
          <p:spPr bwMode="auto">
            <a:xfrm flipV="1">
              <a:off x="3840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10" name="Line 56"/>
            <p:cNvSpPr>
              <a:spLocks noChangeShapeType="1"/>
            </p:cNvSpPr>
            <p:nvPr/>
          </p:nvSpPr>
          <p:spPr bwMode="auto">
            <a:xfrm>
              <a:off x="3840" y="312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6642" name="Text Box 57"/>
          <p:cNvSpPr txBox="1">
            <a:spLocks noChangeArrowheads="1"/>
          </p:cNvSpPr>
          <p:nvPr/>
        </p:nvSpPr>
        <p:spPr bwMode="auto">
          <a:xfrm>
            <a:off x="625475" y="420688"/>
            <a:ext cx="5141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7.5 – Propagation Delay in Ripple Counters</a:t>
            </a:r>
            <a:endParaRPr lang="en-GB" sz="2000" b="1" baseline="30000"/>
          </a:p>
        </p:txBody>
      </p:sp>
      <p:sp>
        <p:nvSpPr>
          <p:cNvPr id="26643" name="Rectangle 58"/>
          <p:cNvSpPr>
            <a:spLocks noChangeArrowheads="1"/>
          </p:cNvSpPr>
          <p:nvPr/>
        </p:nvSpPr>
        <p:spPr bwMode="auto">
          <a:xfrm>
            <a:off x="1974850" y="922338"/>
            <a:ext cx="55324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chemeClr val="tx2"/>
                </a:solidFill>
              </a:rPr>
              <a:t>To overcome glitches, apply strobe signal</a:t>
            </a:r>
          </a:p>
        </p:txBody>
      </p:sp>
      <p:sp>
        <p:nvSpPr>
          <p:cNvPr id="26644" name="Line 59"/>
          <p:cNvSpPr>
            <a:spLocks noChangeShapeType="1"/>
          </p:cNvSpPr>
          <p:nvPr/>
        </p:nvSpPr>
        <p:spPr bwMode="auto">
          <a:xfrm>
            <a:off x="2336800" y="1946275"/>
            <a:ext cx="0" cy="4165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6645" name="Line 60"/>
          <p:cNvSpPr>
            <a:spLocks noChangeShapeType="1"/>
          </p:cNvSpPr>
          <p:nvPr/>
        </p:nvSpPr>
        <p:spPr bwMode="auto">
          <a:xfrm>
            <a:off x="3502025" y="1919288"/>
            <a:ext cx="0" cy="4165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6646" name="Line 61"/>
          <p:cNvSpPr>
            <a:spLocks noChangeShapeType="1"/>
          </p:cNvSpPr>
          <p:nvPr/>
        </p:nvSpPr>
        <p:spPr bwMode="auto">
          <a:xfrm>
            <a:off x="4621213" y="1924050"/>
            <a:ext cx="0" cy="4165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6647" name="Line 62"/>
          <p:cNvSpPr>
            <a:spLocks noChangeShapeType="1"/>
          </p:cNvSpPr>
          <p:nvPr/>
        </p:nvSpPr>
        <p:spPr bwMode="auto">
          <a:xfrm>
            <a:off x="5786438" y="1911350"/>
            <a:ext cx="0" cy="4165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6648" name="Line 63"/>
          <p:cNvSpPr>
            <a:spLocks noChangeShapeType="1"/>
          </p:cNvSpPr>
          <p:nvPr/>
        </p:nvSpPr>
        <p:spPr bwMode="auto">
          <a:xfrm>
            <a:off x="6891338" y="1957388"/>
            <a:ext cx="0" cy="4165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6649" name="Text Box 64"/>
          <p:cNvSpPr txBox="1">
            <a:spLocks noChangeArrowheads="1"/>
          </p:cNvSpPr>
          <p:nvPr/>
        </p:nvSpPr>
        <p:spPr bwMode="auto">
          <a:xfrm>
            <a:off x="604838" y="1951038"/>
            <a:ext cx="671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CLK</a:t>
            </a:r>
            <a:endParaRPr lang="en-US" sz="2000"/>
          </a:p>
        </p:txBody>
      </p:sp>
      <p:sp>
        <p:nvSpPr>
          <p:cNvPr id="26650" name="Text Box 65"/>
          <p:cNvSpPr txBox="1">
            <a:spLocks noChangeArrowheads="1"/>
          </p:cNvSpPr>
          <p:nvPr/>
        </p:nvSpPr>
        <p:spPr bwMode="auto">
          <a:xfrm>
            <a:off x="744538" y="2668588"/>
            <a:ext cx="249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A</a:t>
            </a:r>
            <a:endParaRPr lang="en-US" sz="2000"/>
          </a:p>
        </p:txBody>
      </p: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187450" y="3257550"/>
            <a:ext cx="6362700" cy="319088"/>
            <a:chOff x="748" y="2304"/>
            <a:chExt cx="4008" cy="201"/>
          </a:xfrm>
        </p:grpSpPr>
        <p:sp>
          <p:nvSpPr>
            <p:cNvPr id="26703" name="Line 67"/>
            <p:cNvSpPr>
              <a:spLocks noChangeShapeType="1"/>
            </p:cNvSpPr>
            <p:nvPr/>
          </p:nvSpPr>
          <p:spPr bwMode="auto">
            <a:xfrm>
              <a:off x="748" y="2494"/>
              <a:ext cx="1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04" name="Line 68"/>
            <p:cNvSpPr>
              <a:spLocks noChangeShapeType="1"/>
            </p:cNvSpPr>
            <p:nvPr/>
          </p:nvSpPr>
          <p:spPr bwMode="auto">
            <a:xfrm flipV="1">
              <a:off x="2361" y="231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05" name="Line 69"/>
            <p:cNvSpPr>
              <a:spLocks noChangeShapeType="1"/>
            </p:cNvSpPr>
            <p:nvPr/>
          </p:nvSpPr>
          <p:spPr bwMode="auto">
            <a:xfrm>
              <a:off x="2361" y="2313"/>
              <a:ext cx="1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06" name="Line 70"/>
            <p:cNvSpPr>
              <a:spLocks noChangeShapeType="1"/>
            </p:cNvSpPr>
            <p:nvPr/>
          </p:nvSpPr>
          <p:spPr bwMode="auto">
            <a:xfrm>
              <a:off x="3803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707" name="Line 71"/>
            <p:cNvSpPr>
              <a:spLocks noChangeShapeType="1"/>
            </p:cNvSpPr>
            <p:nvPr/>
          </p:nvSpPr>
          <p:spPr bwMode="auto">
            <a:xfrm>
              <a:off x="3803" y="2505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652" name="Text Box 72"/>
          <p:cNvSpPr txBox="1">
            <a:spLocks noChangeArrowheads="1"/>
          </p:cNvSpPr>
          <p:nvPr/>
        </p:nvSpPr>
        <p:spPr bwMode="auto">
          <a:xfrm>
            <a:off x="744538" y="3270250"/>
            <a:ext cx="403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B</a:t>
            </a:r>
            <a:endParaRPr lang="en-US" sz="2000"/>
          </a:p>
        </p:txBody>
      </p:sp>
      <p:sp>
        <p:nvSpPr>
          <p:cNvPr id="26653" name="Text Box 73"/>
          <p:cNvSpPr txBox="1">
            <a:spLocks noChangeArrowheads="1"/>
          </p:cNvSpPr>
          <p:nvPr/>
        </p:nvSpPr>
        <p:spPr bwMode="auto">
          <a:xfrm>
            <a:off x="744538" y="3889375"/>
            <a:ext cx="403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C</a:t>
            </a:r>
            <a:endParaRPr lang="en-US" sz="2000"/>
          </a:p>
        </p:txBody>
      </p:sp>
      <p:sp>
        <p:nvSpPr>
          <p:cNvPr id="26654" name="Text Box 74"/>
          <p:cNvSpPr txBox="1">
            <a:spLocks noChangeArrowheads="1"/>
          </p:cNvSpPr>
          <p:nvPr/>
        </p:nvSpPr>
        <p:spPr bwMode="auto">
          <a:xfrm>
            <a:off x="246063" y="5148263"/>
            <a:ext cx="9032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rgbClr val="5E51C1"/>
                </a:solidFill>
              </a:rPr>
              <a:t>(010) docoder</a:t>
            </a:r>
            <a:endParaRPr lang="en-US" sz="2000"/>
          </a:p>
        </p:txBody>
      </p:sp>
      <p:sp>
        <p:nvSpPr>
          <p:cNvPr id="392267" name="Text Box 75"/>
          <p:cNvSpPr txBox="1">
            <a:spLocks noChangeArrowheads="1"/>
          </p:cNvSpPr>
          <p:nvPr/>
        </p:nvSpPr>
        <p:spPr bwMode="auto">
          <a:xfrm>
            <a:off x="4049713" y="3925888"/>
            <a:ext cx="203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92268" name="Text Box 76"/>
          <p:cNvSpPr txBox="1">
            <a:spLocks noChangeArrowheads="1"/>
          </p:cNvSpPr>
          <p:nvPr/>
        </p:nvSpPr>
        <p:spPr bwMode="auto">
          <a:xfrm>
            <a:off x="4052888" y="3289300"/>
            <a:ext cx="203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92269" name="Text Box 77"/>
          <p:cNvSpPr txBox="1">
            <a:spLocks noChangeArrowheads="1"/>
          </p:cNvSpPr>
          <p:nvPr/>
        </p:nvSpPr>
        <p:spPr bwMode="auto">
          <a:xfrm>
            <a:off x="4024313" y="2600325"/>
            <a:ext cx="203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92270" name="Text Box 78"/>
          <p:cNvSpPr txBox="1">
            <a:spLocks noChangeArrowheads="1"/>
          </p:cNvSpPr>
          <p:nvPr/>
        </p:nvSpPr>
        <p:spPr bwMode="auto">
          <a:xfrm>
            <a:off x="5865813" y="3959225"/>
            <a:ext cx="203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92271" name="Text Box 79"/>
          <p:cNvSpPr txBox="1">
            <a:spLocks noChangeArrowheads="1"/>
          </p:cNvSpPr>
          <p:nvPr/>
        </p:nvSpPr>
        <p:spPr bwMode="auto">
          <a:xfrm>
            <a:off x="5835650" y="3260725"/>
            <a:ext cx="203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92272" name="Text Box 80"/>
          <p:cNvSpPr txBox="1">
            <a:spLocks noChangeArrowheads="1"/>
          </p:cNvSpPr>
          <p:nvPr/>
        </p:nvSpPr>
        <p:spPr bwMode="auto">
          <a:xfrm>
            <a:off x="5911850" y="2659063"/>
            <a:ext cx="2032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2000" b="1">
                <a:solidFill>
                  <a:srgbClr val="FF3300"/>
                </a:solidFill>
              </a:rPr>
              <a:t>0 </a:t>
            </a:r>
          </a:p>
        </p:txBody>
      </p:sp>
      <p:sp>
        <p:nvSpPr>
          <p:cNvPr id="392284" name="Line 92"/>
          <p:cNvSpPr>
            <a:spLocks noChangeShapeType="1"/>
          </p:cNvSpPr>
          <p:nvPr/>
        </p:nvSpPr>
        <p:spPr bwMode="auto">
          <a:xfrm>
            <a:off x="3932238" y="2670175"/>
            <a:ext cx="0" cy="2976563"/>
          </a:xfrm>
          <a:prstGeom prst="lin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2285" name="Line 93"/>
          <p:cNvSpPr>
            <a:spLocks noChangeShapeType="1"/>
          </p:cNvSpPr>
          <p:nvPr/>
        </p:nvSpPr>
        <p:spPr bwMode="auto">
          <a:xfrm>
            <a:off x="6024563" y="2963863"/>
            <a:ext cx="0" cy="2728912"/>
          </a:xfrm>
          <a:prstGeom prst="lin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2286" name="Line 94"/>
          <p:cNvSpPr>
            <a:spLocks noChangeShapeType="1"/>
          </p:cNvSpPr>
          <p:nvPr/>
        </p:nvSpPr>
        <p:spPr bwMode="auto">
          <a:xfrm>
            <a:off x="5897563" y="2952750"/>
            <a:ext cx="0" cy="2773363"/>
          </a:xfrm>
          <a:prstGeom prst="lin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grpSp>
        <p:nvGrpSpPr>
          <p:cNvPr id="11" name="Group 159"/>
          <p:cNvGrpSpPr>
            <a:grpSpLocks/>
          </p:cNvGrpSpPr>
          <p:nvPr/>
        </p:nvGrpSpPr>
        <p:grpSpPr bwMode="auto">
          <a:xfrm>
            <a:off x="306388" y="4527550"/>
            <a:ext cx="7594600" cy="420688"/>
            <a:chOff x="193" y="2852"/>
            <a:chExt cx="4784" cy="265"/>
          </a:xfrm>
        </p:grpSpPr>
        <p:sp>
          <p:nvSpPr>
            <p:cNvPr id="26673" name="Line 98"/>
            <p:cNvSpPr>
              <a:spLocks noChangeShapeType="1"/>
            </p:cNvSpPr>
            <p:nvPr/>
          </p:nvSpPr>
          <p:spPr bwMode="auto">
            <a:xfrm>
              <a:off x="1395" y="2925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4" name="Line 99"/>
            <p:cNvSpPr>
              <a:spLocks noChangeShapeType="1"/>
            </p:cNvSpPr>
            <p:nvPr/>
          </p:nvSpPr>
          <p:spPr bwMode="auto">
            <a:xfrm>
              <a:off x="2828" y="2925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5" name="Line 100"/>
            <p:cNvSpPr>
              <a:spLocks noChangeShapeType="1"/>
            </p:cNvSpPr>
            <p:nvPr/>
          </p:nvSpPr>
          <p:spPr bwMode="auto">
            <a:xfrm>
              <a:off x="3544" y="2925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6" name="Line 101"/>
            <p:cNvSpPr>
              <a:spLocks noChangeShapeType="1"/>
            </p:cNvSpPr>
            <p:nvPr/>
          </p:nvSpPr>
          <p:spPr bwMode="auto">
            <a:xfrm>
              <a:off x="4261" y="2925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6677" name="Group 102"/>
            <p:cNvGrpSpPr>
              <a:grpSpLocks/>
            </p:cNvGrpSpPr>
            <p:nvPr/>
          </p:nvGrpSpPr>
          <p:grpSpPr bwMode="auto">
            <a:xfrm>
              <a:off x="679" y="2925"/>
              <a:ext cx="716" cy="192"/>
              <a:chOff x="720" y="1440"/>
              <a:chExt cx="716" cy="192"/>
            </a:xfrm>
          </p:grpSpPr>
          <p:sp>
            <p:nvSpPr>
              <p:cNvPr id="26700" name="Line 103"/>
              <p:cNvSpPr>
                <a:spLocks noChangeShapeType="1"/>
              </p:cNvSpPr>
              <p:nvPr/>
            </p:nvSpPr>
            <p:spPr bwMode="auto">
              <a:xfrm>
                <a:off x="720" y="1632"/>
                <a:ext cx="35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701" name="Line 104"/>
              <p:cNvSpPr>
                <a:spLocks noChangeShapeType="1"/>
              </p:cNvSpPr>
              <p:nvPr/>
            </p:nvSpPr>
            <p:spPr bwMode="auto">
              <a:xfrm flipV="1">
                <a:off x="1078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702" name="Line 105"/>
              <p:cNvSpPr>
                <a:spLocks noChangeShapeType="1"/>
              </p:cNvSpPr>
              <p:nvPr/>
            </p:nvSpPr>
            <p:spPr bwMode="auto">
              <a:xfrm>
                <a:off x="1078" y="1440"/>
                <a:ext cx="35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6678" name="Group 106"/>
            <p:cNvGrpSpPr>
              <a:grpSpLocks/>
            </p:cNvGrpSpPr>
            <p:nvPr/>
          </p:nvGrpSpPr>
          <p:grpSpPr bwMode="auto">
            <a:xfrm>
              <a:off x="1395" y="2925"/>
              <a:ext cx="717" cy="192"/>
              <a:chOff x="1436" y="1440"/>
              <a:chExt cx="717" cy="192"/>
            </a:xfrm>
          </p:grpSpPr>
          <p:sp>
            <p:nvSpPr>
              <p:cNvPr id="26697" name="Line 107"/>
              <p:cNvSpPr>
                <a:spLocks noChangeShapeType="1"/>
              </p:cNvSpPr>
              <p:nvPr/>
            </p:nvSpPr>
            <p:spPr bwMode="auto">
              <a:xfrm>
                <a:off x="1436" y="1632"/>
                <a:ext cx="35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698" name="Line 108"/>
              <p:cNvSpPr>
                <a:spLocks noChangeShapeType="1"/>
              </p:cNvSpPr>
              <p:nvPr/>
            </p:nvSpPr>
            <p:spPr bwMode="auto">
              <a:xfrm flipV="1">
                <a:off x="1794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699" name="Line 109"/>
              <p:cNvSpPr>
                <a:spLocks noChangeShapeType="1"/>
              </p:cNvSpPr>
              <p:nvPr/>
            </p:nvSpPr>
            <p:spPr bwMode="auto">
              <a:xfrm>
                <a:off x="1794" y="1440"/>
                <a:ext cx="359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6679" name="Group 110"/>
            <p:cNvGrpSpPr>
              <a:grpSpLocks/>
            </p:cNvGrpSpPr>
            <p:nvPr/>
          </p:nvGrpSpPr>
          <p:grpSpPr bwMode="auto">
            <a:xfrm>
              <a:off x="2112" y="2925"/>
              <a:ext cx="716" cy="192"/>
              <a:chOff x="2153" y="1440"/>
              <a:chExt cx="716" cy="192"/>
            </a:xfrm>
          </p:grpSpPr>
          <p:sp>
            <p:nvSpPr>
              <p:cNvPr id="26694" name="Line 111"/>
              <p:cNvSpPr>
                <a:spLocks noChangeShapeType="1"/>
              </p:cNvSpPr>
              <p:nvPr/>
            </p:nvSpPr>
            <p:spPr bwMode="auto">
              <a:xfrm>
                <a:off x="2153" y="1632"/>
                <a:ext cx="35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695" name="Line 112"/>
              <p:cNvSpPr>
                <a:spLocks noChangeShapeType="1"/>
              </p:cNvSpPr>
              <p:nvPr/>
            </p:nvSpPr>
            <p:spPr bwMode="auto">
              <a:xfrm flipV="1">
                <a:off x="2511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696" name="Line 113"/>
              <p:cNvSpPr>
                <a:spLocks noChangeShapeType="1"/>
              </p:cNvSpPr>
              <p:nvPr/>
            </p:nvSpPr>
            <p:spPr bwMode="auto">
              <a:xfrm>
                <a:off x="2511" y="1440"/>
                <a:ext cx="35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6680" name="Group 114"/>
            <p:cNvGrpSpPr>
              <a:grpSpLocks/>
            </p:cNvGrpSpPr>
            <p:nvPr/>
          </p:nvGrpSpPr>
          <p:grpSpPr bwMode="auto">
            <a:xfrm>
              <a:off x="2828" y="2925"/>
              <a:ext cx="716" cy="192"/>
              <a:chOff x="2869" y="1440"/>
              <a:chExt cx="716" cy="192"/>
            </a:xfrm>
          </p:grpSpPr>
          <p:sp>
            <p:nvSpPr>
              <p:cNvPr id="26691" name="Line 115"/>
              <p:cNvSpPr>
                <a:spLocks noChangeShapeType="1"/>
              </p:cNvSpPr>
              <p:nvPr/>
            </p:nvSpPr>
            <p:spPr bwMode="auto">
              <a:xfrm>
                <a:off x="2869" y="1632"/>
                <a:ext cx="35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692" name="Line 116"/>
              <p:cNvSpPr>
                <a:spLocks noChangeShapeType="1"/>
              </p:cNvSpPr>
              <p:nvPr/>
            </p:nvSpPr>
            <p:spPr bwMode="auto">
              <a:xfrm flipV="1">
                <a:off x="3227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693" name="Line 117"/>
              <p:cNvSpPr>
                <a:spLocks noChangeShapeType="1"/>
              </p:cNvSpPr>
              <p:nvPr/>
            </p:nvSpPr>
            <p:spPr bwMode="auto">
              <a:xfrm>
                <a:off x="3227" y="1440"/>
                <a:ext cx="35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6681" name="Group 118"/>
            <p:cNvGrpSpPr>
              <a:grpSpLocks/>
            </p:cNvGrpSpPr>
            <p:nvPr/>
          </p:nvGrpSpPr>
          <p:grpSpPr bwMode="auto">
            <a:xfrm>
              <a:off x="3544" y="2925"/>
              <a:ext cx="717" cy="192"/>
              <a:chOff x="3585" y="1440"/>
              <a:chExt cx="717" cy="192"/>
            </a:xfrm>
          </p:grpSpPr>
          <p:sp>
            <p:nvSpPr>
              <p:cNvPr id="26688" name="Line 119"/>
              <p:cNvSpPr>
                <a:spLocks noChangeShapeType="1"/>
              </p:cNvSpPr>
              <p:nvPr/>
            </p:nvSpPr>
            <p:spPr bwMode="auto">
              <a:xfrm>
                <a:off x="3585" y="1632"/>
                <a:ext cx="35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689" name="Line 120"/>
              <p:cNvSpPr>
                <a:spLocks noChangeShapeType="1"/>
              </p:cNvSpPr>
              <p:nvPr/>
            </p:nvSpPr>
            <p:spPr bwMode="auto">
              <a:xfrm flipV="1">
                <a:off x="3943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690" name="Line 121"/>
              <p:cNvSpPr>
                <a:spLocks noChangeShapeType="1"/>
              </p:cNvSpPr>
              <p:nvPr/>
            </p:nvSpPr>
            <p:spPr bwMode="auto">
              <a:xfrm>
                <a:off x="3943" y="1440"/>
                <a:ext cx="359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6682" name="Group 122"/>
            <p:cNvGrpSpPr>
              <a:grpSpLocks/>
            </p:cNvGrpSpPr>
            <p:nvPr/>
          </p:nvGrpSpPr>
          <p:grpSpPr bwMode="auto">
            <a:xfrm>
              <a:off x="4261" y="2925"/>
              <a:ext cx="716" cy="192"/>
              <a:chOff x="4302" y="1440"/>
              <a:chExt cx="716" cy="192"/>
            </a:xfrm>
          </p:grpSpPr>
          <p:sp>
            <p:nvSpPr>
              <p:cNvPr id="26685" name="Line 123"/>
              <p:cNvSpPr>
                <a:spLocks noChangeShapeType="1"/>
              </p:cNvSpPr>
              <p:nvPr/>
            </p:nvSpPr>
            <p:spPr bwMode="auto">
              <a:xfrm>
                <a:off x="4302" y="1632"/>
                <a:ext cx="35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686" name="Line 124"/>
              <p:cNvSpPr>
                <a:spLocks noChangeShapeType="1"/>
              </p:cNvSpPr>
              <p:nvPr/>
            </p:nvSpPr>
            <p:spPr bwMode="auto">
              <a:xfrm flipV="1">
                <a:off x="4660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687" name="Line 125"/>
              <p:cNvSpPr>
                <a:spLocks noChangeShapeType="1"/>
              </p:cNvSpPr>
              <p:nvPr/>
            </p:nvSpPr>
            <p:spPr bwMode="auto">
              <a:xfrm>
                <a:off x="4660" y="1440"/>
                <a:ext cx="35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6683" name="Line 126"/>
            <p:cNvSpPr>
              <a:spLocks noChangeShapeType="1"/>
            </p:cNvSpPr>
            <p:nvPr/>
          </p:nvSpPr>
          <p:spPr bwMode="auto">
            <a:xfrm>
              <a:off x="2119" y="2925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684" name="Text Box 156"/>
            <p:cNvSpPr txBox="1">
              <a:spLocks noChangeArrowheads="1"/>
            </p:cNvSpPr>
            <p:nvPr/>
          </p:nvSpPr>
          <p:spPr bwMode="auto">
            <a:xfrm>
              <a:off x="193" y="2852"/>
              <a:ext cx="5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FF3300"/>
                  </a:solidFill>
                </a:rPr>
                <a:t>strobe</a:t>
              </a:r>
              <a:endParaRPr lang="en-US" sz="2000">
                <a:solidFill>
                  <a:srgbClr val="FF3300"/>
                </a:solidFill>
              </a:endParaRPr>
            </a:p>
          </p:txBody>
        </p:sp>
      </p:grpSp>
      <p:sp>
        <p:nvSpPr>
          <p:cNvPr id="392278" name="Line 86"/>
          <p:cNvSpPr>
            <a:spLocks noChangeShapeType="1"/>
          </p:cNvSpPr>
          <p:nvPr/>
        </p:nvSpPr>
        <p:spPr bwMode="auto">
          <a:xfrm>
            <a:off x="4486275" y="5676900"/>
            <a:ext cx="3414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8" name="Group 161"/>
          <p:cNvGrpSpPr>
            <a:grpSpLocks/>
          </p:cNvGrpSpPr>
          <p:nvPr/>
        </p:nvGrpSpPr>
        <p:grpSpPr bwMode="auto">
          <a:xfrm>
            <a:off x="1304925" y="5299075"/>
            <a:ext cx="3187700" cy="403225"/>
            <a:chOff x="822" y="3338"/>
            <a:chExt cx="2008" cy="254"/>
          </a:xfrm>
        </p:grpSpPr>
        <p:sp>
          <p:nvSpPr>
            <p:cNvPr id="26669" name="Line 82"/>
            <p:cNvSpPr>
              <a:spLocks noChangeShapeType="1"/>
            </p:cNvSpPr>
            <p:nvPr/>
          </p:nvSpPr>
          <p:spPr bwMode="auto">
            <a:xfrm flipV="1">
              <a:off x="2470" y="334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0" name="Line 83"/>
            <p:cNvSpPr>
              <a:spLocks noChangeShapeType="1"/>
            </p:cNvSpPr>
            <p:nvPr/>
          </p:nvSpPr>
          <p:spPr bwMode="auto">
            <a:xfrm>
              <a:off x="822" y="3592"/>
              <a:ext cx="1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1" name="Line 85"/>
            <p:cNvSpPr>
              <a:spLocks noChangeShapeType="1"/>
            </p:cNvSpPr>
            <p:nvPr/>
          </p:nvSpPr>
          <p:spPr bwMode="auto">
            <a:xfrm flipV="1">
              <a:off x="2830" y="334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2" name="Line 157"/>
            <p:cNvSpPr>
              <a:spLocks noChangeShapeType="1"/>
            </p:cNvSpPr>
            <p:nvPr/>
          </p:nvSpPr>
          <p:spPr bwMode="auto">
            <a:xfrm>
              <a:off x="2469" y="3338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92350" name="Line 158"/>
          <p:cNvSpPr>
            <a:spLocks noChangeShapeType="1"/>
          </p:cNvSpPr>
          <p:nvPr/>
        </p:nvSpPr>
        <p:spPr bwMode="auto">
          <a:xfrm>
            <a:off x="4487863" y="2644775"/>
            <a:ext cx="0" cy="3049588"/>
          </a:xfrm>
          <a:prstGeom prst="lin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2354" name="Text Box 162"/>
          <p:cNvSpPr txBox="1">
            <a:spLocks noChangeArrowheads="1"/>
          </p:cNvSpPr>
          <p:nvPr/>
        </p:nvSpPr>
        <p:spPr bwMode="auto">
          <a:xfrm>
            <a:off x="6169025" y="5037138"/>
            <a:ext cx="20875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b="1">
                <a:solidFill>
                  <a:srgbClr val="FF3300"/>
                </a:solidFill>
              </a:rPr>
              <a:t>Notice the glitch did not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2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9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9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9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67" grpId="0"/>
      <p:bldP spid="392268" grpId="0"/>
      <p:bldP spid="392270" grpId="0"/>
      <p:bldP spid="392271" grpId="0"/>
      <p:bldP spid="392272" grpId="0"/>
      <p:bldP spid="392284" grpId="0" animBg="1"/>
      <p:bldP spid="392285" grpId="0" animBg="1"/>
      <p:bldP spid="392286" grpId="0" animBg="1"/>
      <p:bldP spid="392278" grpId="0" animBg="1"/>
      <p:bldP spid="392350" grpId="0" animBg="1"/>
      <p:bldP spid="3923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96CA1A-18DE-4D35-A44D-26098A6E6BB9}" type="slidenum">
              <a:rPr lang="en-GB" smtClean="0"/>
              <a:pPr/>
              <a:t>23</a:t>
            </a:fld>
            <a:endParaRPr lang="en-GB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113" y="914400"/>
            <a:ext cx="4738687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1047750" y="1690688"/>
            <a:ext cx="7467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>
              <a:spcBef>
                <a:spcPct val="0"/>
              </a:spcBef>
            </a:pPr>
            <a:r>
              <a:rPr lang="en-GB" sz="2800">
                <a:solidFill>
                  <a:srgbClr val="5E51C1"/>
                </a:solidFill>
              </a:rPr>
              <a:t>A decoder generates a unique output for each state of the counter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1036638" y="2909888"/>
            <a:ext cx="7467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7663" indent="-347663">
              <a:spcBef>
                <a:spcPct val="0"/>
              </a:spcBef>
            </a:pPr>
            <a:r>
              <a:rPr lang="en-GB" sz="2800">
                <a:solidFill>
                  <a:srgbClr val="5E51C1"/>
                </a:solidFill>
              </a:rPr>
              <a:t>Decoder output can be </a:t>
            </a:r>
            <a:r>
              <a:rPr lang="en-GB" sz="2800">
                <a:solidFill>
                  <a:srgbClr val="FF0066"/>
                </a:solidFill>
              </a:rPr>
              <a:t>ACTIVE HIGH </a:t>
            </a:r>
            <a:r>
              <a:rPr lang="en-GB" sz="2800">
                <a:solidFill>
                  <a:srgbClr val="5E51C1"/>
                </a:solidFill>
              </a:rPr>
              <a:t>or </a:t>
            </a:r>
            <a:r>
              <a:rPr lang="en-GB" sz="2800">
                <a:solidFill>
                  <a:srgbClr val="FF0066"/>
                </a:solidFill>
              </a:rPr>
              <a:t>ACTIVE LOW</a:t>
            </a:r>
            <a:endParaRPr lang="en-GB" sz="2800">
              <a:solidFill>
                <a:srgbClr val="5E51C1"/>
              </a:solidFill>
            </a:endParaRP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625475" y="420688"/>
            <a:ext cx="5141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E71642-225B-4A37-AFC8-0FCE59D8A569}" type="slidenum">
              <a:rPr lang="en-GB" smtClean="0"/>
              <a:pPr/>
              <a:t>24</a:t>
            </a:fld>
            <a:endParaRPr lang="en-GB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8128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/>
              <a:t>Decoder (cont’)</a:t>
            </a:r>
            <a:endParaRPr lang="en-US" sz="3200" b="1"/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576263" y="1555750"/>
            <a:ext cx="81915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5E51C1"/>
                </a:solidFill>
              </a:rPr>
              <a:t> </a:t>
            </a:r>
            <a:r>
              <a:rPr lang="en-GB" sz="3200" b="1"/>
              <a:t>At any one time only ONE output is</a:t>
            </a:r>
            <a:r>
              <a:rPr lang="en-GB" sz="3200" b="1">
                <a:solidFill>
                  <a:srgbClr val="FF0066"/>
                </a:solidFill>
              </a:rPr>
              <a:t> ACTIVE</a:t>
            </a:r>
          </a:p>
        </p:txBody>
      </p:sp>
      <p:sp>
        <p:nvSpPr>
          <p:cNvPr id="28678" name="Text Box 20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  <p:sp>
        <p:nvSpPr>
          <p:cNvPr id="200726" name="AutoShape 22"/>
          <p:cNvSpPr>
            <a:spLocks noChangeArrowheads="1"/>
          </p:cNvSpPr>
          <p:nvPr/>
        </p:nvSpPr>
        <p:spPr bwMode="auto">
          <a:xfrm>
            <a:off x="782638" y="2816225"/>
            <a:ext cx="1306512" cy="2016125"/>
          </a:xfrm>
          <a:prstGeom prst="wedgeRoundRectCallout">
            <a:avLst>
              <a:gd name="adj1" fmla="val 59477"/>
              <a:gd name="adj2" fmla="val 11889"/>
              <a:gd name="adj3" fmla="val 16667"/>
            </a:avLst>
          </a:prstGeom>
          <a:noFill/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Can come from counter outputs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771775" y="2176463"/>
            <a:ext cx="4341813" cy="3176587"/>
            <a:chOff x="1746" y="1371"/>
            <a:chExt cx="2735" cy="2001"/>
          </a:xfrm>
        </p:grpSpPr>
        <p:sp>
          <p:nvSpPr>
            <p:cNvPr id="28682" name="Rectangle 4"/>
            <p:cNvSpPr>
              <a:spLocks noChangeArrowheads="1"/>
            </p:cNvSpPr>
            <p:nvPr/>
          </p:nvSpPr>
          <p:spPr bwMode="auto">
            <a:xfrm>
              <a:off x="2560" y="1836"/>
              <a:ext cx="1200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Line 5"/>
            <p:cNvSpPr>
              <a:spLocks noChangeShapeType="1"/>
            </p:cNvSpPr>
            <p:nvPr/>
          </p:nvSpPr>
          <p:spPr bwMode="auto">
            <a:xfrm>
              <a:off x="2032" y="20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84" name="Line 6"/>
            <p:cNvSpPr>
              <a:spLocks noChangeShapeType="1"/>
            </p:cNvSpPr>
            <p:nvPr/>
          </p:nvSpPr>
          <p:spPr bwMode="auto">
            <a:xfrm>
              <a:off x="2032" y="25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85" name="Line 7"/>
            <p:cNvSpPr>
              <a:spLocks noChangeShapeType="1"/>
            </p:cNvSpPr>
            <p:nvPr/>
          </p:nvSpPr>
          <p:spPr bwMode="auto">
            <a:xfrm>
              <a:off x="2032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86" name="Line 8"/>
            <p:cNvSpPr>
              <a:spLocks noChangeShapeType="1"/>
            </p:cNvSpPr>
            <p:nvPr/>
          </p:nvSpPr>
          <p:spPr bwMode="auto">
            <a:xfrm>
              <a:off x="3760" y="19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87" name="Line 9"/>
            <p:cNvSpPr>
              <a:spLocks noChangeShapeType="1"/>
            </p:cNvSpPr>
            <p:nvPr/>
          </p:nvSpPr>
          <p:spPr bwMode="auto">
            <a:xfrm>
              <a:off x="3760" y="21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88" name="Line 10"/>
            <p:cNvSpPr>
              <a:spLocks noChangeShapeType="1"/>
            </p:cNvSpPr>
            <p:nvPr/>
          </p:nvSpPr>
          <p:spPr bwMode="auto">
            <a:xfrm>
              <a:off x="3760" y="25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89" name="Line 11"/>
            <p:cNvSpPr>
              <a:spLocks noChangeShapeType="1"/>
            </p:cNvSpPr>
            <p:nvPr/>
          </p:nvSpPr>
          <p:spPr bwMode="auto">
            <a:xfrm>
              <a:off x="3760" y="27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90" name="Line 12"/>
            <p:cNvSpPr>
              <a:spLocks noChangeShapeType="1"/>
            </p:cNvSpPr>
            <p:nvPr/>
          </p:nvSpPr>
          <p:spPr bwMode="auto">
            <a:xfrm>
              <a:off x="3760" y="28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91" name="Line 13"/>
            <p:cNvSpPr>
              <a:spLocks noChangeShapeType="1"/>
            </p:cNvSpPr>
            <p:nvPr/>
          </p:nvSpPr>
          <p:spPr bwMode="auto">
            <a:xfrm>
              <a:off x="3760" y="30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92" name="Line 14"/>
            <p:cNvSpPr>
              <a:spLocks noChangeShapeType="1"/>
            </p:cNvSpPr>
            <p:nvPr/>
          </p:nvSpPr>
          <p:spPr bwMode="auto">
            <a:xfrm>
              <a:off x="3760" y="32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93" name="Line 15"/>
            <p:cNvSpPr>
              <a:spLocks noChangeShapeType="1"/>
            </p:cNvSpPr>
            <p:nvPr/>
          </p:nvSpPr>
          <p:spPr bwMode="auto">
            <a:xfrm>
              <a:off x="3760" y="23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94" name="Text Box 16"/>
            <p:cNvSpPr txBox="1">
              <a:spLocks noChangeArrowheads="1"/>
            </p:cNvSpPr>
            <p:nvPr/>
          </p:nvSpPr>
          <p:spPr bwMode="auto">
            <a:xfrm>
              <a:off x="2551" y="1958"/>
              <a:ext cx="347" cy="1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75000"/>
                </a:lnSpc>
              </a:pPr>
              <a:r>
                <a:rPr lang="en-GB" sz="2400"/>
                <a:t>Q</a:t>
              </a:r>
              <a:r>
                <a:rPr lang="en-GB" sz="2400" baseline="-25000"/>
                <a:t>A</a:t>
              </a:r>
            </a:p>
            <a:p>
              <a:pPr algn="l">
                <a:lnSpc>
                  <a:spcPct val="75000"/>
                </a:lnSpc>
              </a:pPr>
              <a:endParaRPr lang="en-GB" sz="2400" baseline="-25000"/>
            </a:p>
            <a:p>
              <a:pPr algn="l">
                <a:lnSpc>
                  <a:spcPct val="75000"/>
                </a:lnSpc>
              </a:pPr>
              <a:r>
                <a:rPr lang="en-GB" sz="2400"/>
                <a:t>Q</a:t>
              </a:r>
              <a:r>
                <a:rPr lang="en-GB" sz="2400" baseline="-25000"/>
                <a:t>B</a:t>
              </a:r>
            </a:p>
            <a:p>
              <a:pPr algn="l">
                <a:lnSpc>
                  <a:spcPct val="75000"/>
                </a:lnSpc>
              </a:pPr>
              <a:endParaRPr lang="en-GB" sz="2400" baseline="-25000"/>
            </a:p>
            <a:p>
              <a:pPr algn="l">
                <a:lnSpc>
                  <a:spcPct val="75000"/>
                </a:lnSpc>
              </a:pPr>
              <a:r>
                <a:rPr lang="en-GB" sz="2400"/>
                <a:t>Q</a:t>
              </a:r>
              <a:r>
                <a:rPr lang="en-GB" sz="2400" baseline="-25000"/>
                <a:t>C</a:t>
              </a:r>
            </a:p>
          </p:txBody>
        </p:sp>
        <p:sp>
          <p:nvSpPr>
            <p:cNvPr id="28695" name="Text Box 18"/>
            <p:cNvSpPr txBox="1">
              <a:spLocks noChangeArrowheads="1"/>
            </p:cNvSpPr>
            <p:nvPr/>
          </p:nvSpPr>
          <p:spPr bwMode="auto">
            <a:xfrm>
              <a:off x="2797" y="2192"/>
              <a:ext cx="6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Decoder</a:t>
              </a:r>
            </a:p>
          </p:txBody>
        </p:sp>
        <p:sp>
          <p:nvSpPr>
            <p:cNvPr id="28696" name="AutoShape 21"/>
            <p:cNvSpPr>
              <a:spLocks/>
            </p:cNvSpPr>
            <p:nvPr/>
          </p:nvSpPr>
          <p:spPr bwMode="auto">
            <a:xfrm>
              <a:off x="1746" y="2049"/>
              <a:ext cx="155" cy="1006"/>
            </a:xfrm>
            <a:prstGeom prst="leftBrace">
              <a:avLst>
                <a:gd name="adj1" fmla="val 5408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Text Box 23"/>
            <p:cNvSpPr txBox="1">
              <a:spLocks noChangeArrowheads="1"/>
            </p:cNvSpPr>
            <p:nvPr/>
          </p:nvSpPr>
          <p:spPr bwMode="auto">
            <a:xfrm>
              <a:off x="1865" y="1554"/>
              <a:ext cx="714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980000"/>
                  </a:solidFill>
                </a:rPr>
                <a:t>3-bit inputs</a:t>
              </a:r>
            </a:p>
          </p:txBody>
        </p:sp>
        <p:sp>
          <p:nvSpPr>
            <p:cNvPr id="28698" name="Text Box 24"/>
            <p:cNvSpPr txBox="1">
              <a:spLocks noChangeArrowheads="1"/>
            </p:cNvSpPr>
            <p:nvPr/>
          </p:nvSpPr>
          <p:spPr bwMode="auto">
            <a:xfrm>
              <a:off x="3758" y="1371"/>
              <a:ext cx="723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rgbClr val="980000"/>
                  </a:solidFill>
                </a:rPr>
                <a:t>2</a:t>
              </a:r>
              <a:r>
                <a:rPr lang="en-US" sz="2400" baseline="30000">
                  <a:solidFill>
                    <a:srgbClr val="980000"/>
                  </a:solidFill>
                </a:rPr>
                <a:t>3</a:t>
              </a:r>
              <a:r>
                <a:rPr lang="en-US" sz="2400">
                  <a:solidFill>
                    <a:srgbClr val="980000"/>
                  </a:solidFill>
                </a:rPr>
                <a:t> outputs</a:t>
              </a:r>
            </a:p>
          </p:txBody>
        </p:sp>
        <p:sp>
          <p:nvSpPr>
            <p:cNvPr id="28699" name="Text Box 25"/>
            <p:cNvSpPr txBox="1">
              <a:spLocks noChangeArrowheads="1"/>
            </p:cNvSpPr>
            <p:nvPr/>
          </p:nvSpPr>
          <p:spPr bwMode="auto">
            <a:xfrm>
              <a:off x="3445" y="1859"/>
              <a:ext cx="314" cy="1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en-GB" sz="2000"/>
                <a:t>X0</a:t>
              </a:r>
            </a:p>
            <a:p>
              <a:pPr algn="l">
                <a:lnSpc>
                  <a:spcPct val="50000"/>
                </a:lnSpc>
              </a:pPr>
              <a:r>
                <a:rPr lang="en-GB" sz="2000"/>
                <a:t>X1</a:t>
              </a:r>
            </a:p>
            <a:p>
              <a:pPr algn="l">
                <a:lnSpc>
                  <a:spcPct val="50000"/>
                </a:lnSpc>
              </a:pPr>
              <a:r>
                <a:rPr lang="en-GB" sz="2000"/>
                <a:t>X2</a:t>
              </a:r>
            </a:p>
            <a:p>
              <a:pPr algn="l">
                <a:lnSpc>
                  <a:spcPct val="50000"/>
                </a:lnSpc>
              </a:pPr>
              <a:r>
                <a:rPr lang="en-GB" sz="2000"/>
                <a:t>X3</a:t>
              </a:r>
            </a:p>
            <a:p>
              <a:pPr algn="l">
                <a:lnSpc>
                  <a:spcPct val="50000"/>
                </a:lnSpc>
              </a:pPr>
              <a:r>
                <a:rPr lang="en-GB" sz="2000"/>
                <a:t>X4</a:t>
              </a:r>
            </a:p>
            <a:p>
              <a:pPr algn="l">
                <a:lnSpc>
                  <a:spcPct val="50000"/>
                </a:lnSpc>
              </a:pPr>
              <a:r>
                <a:rPr lang="en-GB" sz="2000"/>
                <a:t>X5</a:t>
              </a:r>
            </a:p>
            <a:p>
              <a:pPr algn="l">
                <a:lnSpc>
                  <a:spcPct val="50000"/>
                </a:lnSpc>
              </a:pPr>
              <a:r>
                <a:rPr lang="en-GB" sz="2000"/>
                <a:t>X6</a:t>
              </a:r>
            </a:p>
            <a:p>
              <a:pPr algn="l">
                <a:lnSpc>
                  <a:spcPct val="50000"/>
                </a:lnSpc>
              </a:pPr>
              <a:r>
                <a:rPr lang="en-GB" sz="2000"/>
                <a:t>X7</a:t>
              </a:r>
            </a:p>
          </p:txBody>
        </p:sp>
      </p:grpSp>
      <p:sp>
        <p:nvSpPr>
          <p:cNvPr id="200731" name="Text Box 27"/>
          <p:cNvSpPr txBox="1">
            <a:spLocks noChangeArrowheads="1"/>
          </p:cNvSpPr>
          <p:nvPr/>
        </p:nvSpPr>
        <p:spPr bwMode="auto">
          <a:xfrm>
            <a:off x="768350" y="2047875"/>
            <a:ext cx="71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solidFill>
                  <a:srgbClr val="980000"/>
                </a:solidFill>
              </a:rPr>
              <a:t>e.g.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6" grpId="0" animBg="1"/>
      <p:bldP spid="2007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8A48D8-0FF8-4079-B6B4-C9DF5DAF06AA}" type="slidenum">
              <a:rPr lang="en-GB" smtClean="0"/>
              <a:pPr/>
              <a:t>25</a:t>
            </a:fld>
            <a:endParaRPr lang="en-GB" sz="1400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081088" y="1716088"/>
            <a:ext cx="4419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FF0066"/>
                </a:solidFill>
              </a:rPr>
              <a:t>ACTIVE HIGH outputs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5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08" name="Line 10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09" name="Line 11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10" name="Line 12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14" name="Text Box 16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3816350" y="3406775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  <p:sp>
        <p:nvSpPr>
          <p:cNvPr id="264212" name="Text Box 20"/>
          <p:cNvSpPr txBox="1">
            <a:spLocks noChangeArrowheads="1"/>
          </p:cNvSpPr>
          <p:nvPr/>
        </p:nvSpPr>
        <p:spPr bwMode="auto">
          <a:xfrm>
            <a:off x="2033588" y="3048000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0</a:t>
            </a:r>
          </a:p>
        </p:txBody>
      </p:sp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6281738" y="2857500"/>
            <a:ext cx="392112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9800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29719" name="Text Box 35"/>
          <p:cNvSpPr txBox="1">
            <a:spLocks noChangeArrowheads="1"/>
          </p:cNvSpPr>
          <p:nvPr/>
        </p:nvSpPr>
        <p:spPr bwMode="auto">
          <a:xfrm>
            <a:off x="4845050" y="2951163"/>
            <a:ext cx="4984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X7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935663" y="1625600"/>
            <a:ext cx="2684462" cy="915988"/>
            <a:chOff x="3739" y="1024"/>
            <a:chExt cx="1691" cy="577"/>
          </a:xfrm>
        </p:grpSpPr>
        <p:sp>
          <p:nvSpPr>
            <p:cNvPr id="29721" name="AutoShape 25"/>
            <p:cNvSpPr>
              <a:spLocks noChangeArrowheads="1"/>
            </p:cNvSpPr>
            <p:nvPr/>
          </p:nvSpPr>
          <p:spPr bwMode="auto">
            <a:xfrm>
              <a:off x="4452" y="1129"/>
              <a:ext cx="457" cy="44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27"/>
            <p:cNvSpPr>
              <a:spLocks noChangeShapeType="1"/>
            </p:cNvSpPr>
            <p:nvPr/>
          </p:nvSpPr>
          <p:spPr bwMode="auto">
            <a:xfrm>
              <a:off x="4925" y="1327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23" name="Line 28"/>
            <p:cNvSpPr>
              <a:spLocks noChangeShapeType="1"/>
            </p:cNvSpPr>
            <p:nvPr/>
          </p:nvSpPr>
          <p:spPr bwMode="auto">
            <a:xfrm flipH="1">
              <a:off x="4148" y="1207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24" name="Line 29"/>
            <p:cNvSpPr>
              <a:spLocks noChangeShapeType="1"/>
            </p:cNvSpPr>
            <p:nvPr/>
          </p:nvSpPr>
          <p:spPr bwMode="auto">
            <a:xfrm flipH="1">
              <a:off x="4148" y="1351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25" name="Line 30"/>
            <p:cNvSpPr>
              <a:spLocks noChangeShapeType="1"/>
            </p:cNvSpPr>
            <p:nvPr/>
          </p:nvSpPr>
          <p:spPr bwMode="auto">
            <a:xfrm flipH="1">
              <a:off x="4140" y="1492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26" name="Text Box 33"/>
            <p:cNvSpPr txBox="1">
              <a:spLocks noChangeArrowheads="1"/>
            </p:cNvSpPr>
            <p:nvPr/>
          </p:nvSpPr>
          <p:spPr bwMode="auto">
            <a:xfrm>
              <a:off x="3739" y="1024"/>
              <a:ext cx="403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/>
                <a:t>Q</a:t>
              </a:r>
              <a:r>
                <a:rPr lang="en-US" sz="2000" b="1" baseline="-25000"/>
                <a:t>A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/>
                <a:t>Q</a:t>
              </a:r>
              <a:r>
                <a:rPr lang="en-US" sz="2000" b="1" baseline="-25000"/>
                <a:t>B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/>
                <a:t>Q</a:t>
              </a:r>
              <a:r>
                <a:rPr lang="en-US" sz="2000" b="1" baseline="-25000"/>
                <a:t>C</a:t>
              </a:r>
            </a:p>
          </p:txBody>
        </p:sp>
        <p:sp>
          <p:nvSpPr>
            <p:cNvPr id="29727" name="Text Box 34"/>
            <p:cNvSpPr txBox="1">
              <a:spLocks noChangeArrowheads="1"/>
            </p:cNvSpPr>
            <p:nvPr/>
          </p:nvSpPr>
          <p:spPr bwMode="auto">
            <a:xfrm>
              <a:off x="5046" y="1188"/>
              <a:ext cx="3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/>
                <a:t>X0</a:t>
              </a:r>
            </a:p>
          </p:txBody>
        </p:sp>
        <p:sp>
          <p:nvSpPr>
            <p:cNvPr id="29728" name="Oval 36"/>
            <p:cNvSpPr>
              <a:spLocks noChangeArrowheads="1"/>
            </p:cNvSpPr>
            <p:nvPr/>
          </p:nvSpPr>
          <p:spPr bwMode="auto">
            <a:xfrm>
              <a:off x="4372" y="1171"/>
              <a:ext cx="83" cy="8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Oval 37"/>
            <p:cNvSpPr>
              <a:spLocks noChangeArrowheads="1"/>
            </p:cNvSpPr>
            <p:nvPr/>
          </p:nvSpPr>
          <p:spPr bwMode="auto">
            <a:xfrm>
              <a:off x="4372" y="1314"/>
              <a:ext cx="83" cy="8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Oval 38"/>
            <p:cNvSpPr>
              <a:spLocks noChangeArrowheads="1"/>
            </p:cNvSpPr>
            <p:nvPr/>
          </p:nvSpPr>
          <p:spPr bwMode="auto">
            <a:xfrm>
              <a:off x="4372" y="1458"/>
              <a:ext cx="83" cy="8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/>
      <p:bldP spid="264195" grpId="0"/>
      <p:bldP spid="264212" grpId="0"/>
      <p:bldP spid="2642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3D73B-E6C4-4697-91B1-CAE1789C9A86}" type="slidenum">
              <a:rPr lang="en-GB" smtClean="0"/>
              <a:pPr/>
              <a:t>26</a:t>
            </a:fld>
            <a:endParaRPr lang="en-GB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1081088" y="1716088"/>
            <a:ext cx="7467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5E51C1"/>
                </a:solidFill>
              </a:rPr>
              <a:t> </a:t>
            </a:r>
            <a:r>
              <a:rPr lang="en-GB" sz="2800" b="1">
                <a:solidFill>
                  <a:srgbClr val="FF0066"/>
                </a:solidFill>
              </a:rPr>
              <a:t>ACTIVE HIGH outputs</a:t>
            </a: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3" name="Line 11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3773488" y="3421063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  <p:sp>
        <p:nvSpPr>
          <p:cNvPr id="272404" name="Text Box 20"/>
          <p:cNvSpPr txBox="1">
            <a:spLocks noChangeArrowheads="1"/>
          </p:cNvSpPr>
          <p:nvPr/>
        </p:nvSpPr>
        <p:spPr bwMode="auto">
          <a:xfrm>
            <a:off x="2090738" y="3035300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0</a:t>
            </a:r>
          </a:p>
        </p:txBody>
      </p:sp>
      <p:sp>
        <p:nvSpPr>
          <p:cNvPr id="272405" name="Text Box 21"/>
          <p:cNvSpPr txBox="1">
            <a:spLocks noChangeArrowheads="1"/>
          </p:cNvSpPr>
          <p:nvPr/>
        </p:nvSpPr>
        <p:spPr bwMode="auto">
          <a:xfrm>
            <a:off x="6357938" y="2830513"/>
            <a:ext cx="392112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9800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0742" name="AutoShape 32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33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44" name="Line 34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45" name="Line 35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46" name="Line 36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47" name="Text Box 37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C</a:t>
            </a:r>
          </a:p>
        </p:txBody>
      </p:sp>
      <p:sp>
        <p:nvSpPr>
          <p:cNvPr id="30748" name="Text Box 38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X1</a:t>
            </a:r>
          </a:p>
        </p:txBody>
      </p:sp>
      <p:sp>
        <p:nvSpPr>
          <p:cNvPr id="30749" name="Text Box 39"/>
          <p:cNvSpPr txBox="1">
            <a:spLocks noChangeArrowheads="1"/>
          </p:cNvSpPr>
          <p:nvPr/>
        </p:nvSpPr>
        <p:spPr bwMode="auto">
          <a:xfrm>
            <a:off x="4845050" y="2951163"/>
            <a:ext cx="4984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X7</a:t>
            </a:r>
          </a:p>
        </p:txBody>
      </p:sp>
      <p:sp>
        <p:nvSpPr>
          <p:cNvPr id="30750" name="Text Box 40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30751" name="Oval 42"/>
          <p:cNvSpPr>
            <a:spLocks noChangeArrowheads="1"/>
          </p:cNvSpPr>
          <p:nvPr/>
        </p:nvSpPr>
        <p:spPr bwMode="auto">
          <a:xfrm>
            <a:off x="6940550" y="2085975"/>
            <a:ext cx="131763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Oval 43"/>
          <p:cNvSpPr>
            <a:spLocks noChangeArrowheads="1"/>
          </p:cNvSpPr>
          <p:nvPr/>
        </p:nvSpPr>
        <p:spPr bwMode="auto">
          <a:xfrm>
            <a:off x="6940550" y="2314575"/>
            <a:ext cx="131763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4" grpId="0"/>
      <p:bldP spid="2724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C579F0-668B-44F6-9D06-8C55B53EADC6}" type="slidenum">
              <a:rPr lang="en-GB" smtClean="0"/>
              <a:pPr/>
              <a:t>27</a:t>
            </a:fld>
            <a:endParaRPr lang="en-GB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3759200" y="379888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73428" name="Text Box 20"/>
          <p:cNvSpPr txBox="1">
            <a:spLocks noChangeArrowheads="1"/>
          </p:cNvSpPr>
          <p:nvPr/>
        </p:nvSpPr>
        <p:spPr bwMode="auto">
          <a:xfrm>
            <a:off x="1990725" y="3021013"/>
            <a:ext cx="522288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0</a:t>
            </a:r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6356350" y="2816225"/>
            <a:ext cx="392113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9800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1764" name="Text Box 22"/>
          <p:cNvSpPr txBox="1">
            <a:spLocks noChangeArrowheads="1"/>
          </p:cNvSpPr>
          <p:nvPr/>
        </p:nvSpPr>
        <p:spPr bwMode="auto">
          <a:xfrm>
            <a:off x="1081088" y="1716088"/>
            <a:ext cx="7467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FF0066"/>
                </a:solidFill>
              </a:rPr>
              <a:t>ACTIVE HIGH outputs</a:t>
            </a:r>
          </a:p>
        </p:txBody>
      </p:sp>
      <p:sp>
        <p:nvSpPr>
          <p:cNvPr id="31765" name="AutoShape 23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4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767" name="Line 25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768" name="Line 26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769" name="Line 27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770" name="Text Box 28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C</a:t>
            </a:r>
          </a:p>
        </p:txBody>
      </p:sp>
      <p:sp>
        <p:nvSpPr>
          <p:cNvPr id="31771" name="Text Box 29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X2</a:t>
            </a:r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4845050" y="2951163"/>
            <a:ext cx="4984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X7</a:t>
            </a:r>
          </a:p>
        </p:txBody>
      </p:sp>
      <p:sp>
        <p:nvSpPr>
          <p:cNvPr id="31773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31774" name="Oval 32"/>
          <p:cNvSpPr>
            <a:spLocks noChangeArrowheads="1"/>
          </p:cNvSpPr>
          <p:nvPr/>
        </p:nvSpPr>
        <p:spPr bwMode="auto">
          <a:xfrm>
            <a:off x="6940550" y="1858963"/>
            <a:ext cx="131763" cy="1317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Oval 34"/>
          <p:cNvSpPr>
            <a:spLocks noChangeArrowheads="1"/>
          </p:cNvSpPr>
          <p:nvPr/>
        </p:nvSpPr>
        <p:spPr bwMode="auto">
          <a:xfrm>
            <a:off x="6940550" y="2314575"/>
            <a:ext cx="131763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Text Box 35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8" grpId="0"/>
      <p:bldP spid="2734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4A83F-4BDC-4226-8730-868CE9269A9E}" type="slidenum">
              <a:rPr lang="en-GB" smtClean="0"/>
              <a:pPr/>
              <a:t>28</a:t>
            </a:fld>
            <a:endParaRPr lang="en-GB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785" name="Text Box 18"/>
          <p:cNvSpPr txBox="1">
            <a:spLocks noChangeArrowheads="1"/>
          </p:cNvSpPr>
          <p:nvPr/>
        </p:nvSpPr>
        <p:spPr bwMode="auto">
          <a:xfrm>
            <a:off x="3817938" y="3463925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74452" name="Text Box 20"/>
          <p:cNvSpPr txBox="1">
            <a:spLocks noChangeArrowheads="1"/>
          </p:cNvSpPr>
          <p:nvPr/>
        </p:nvSpPr>
        <p:spPr bwMode="auto">
          <a:xfrm>
            <a:off x="2062163" y="3062288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0</a:t>
            </a:r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6370638" y="2828925"/>
            <a:ext cx="392112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9800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2788" name="Text Box 22"/>
          <p:cNvSpPr txBox="1">
            <a:spLocks noChangeArrowheads="1"/>
          </p:cNvSpPr>
          <p:nvPr/>
        </p:nvSpPr>
        <p:spPr bwMode="auto">
          <a:xfrm>
            <a:off x="1081088" y="1716088"/>
            <a:ext cx="7467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FF0066"/>
                </a:solidFill>
              </a:rPr>
              <a:t>ACTIVE HIGH outputs</a:t>
            </a:r>
          </a:p>
        </p:txBody>
      </p:sp>
      <p:sp>
        <p:nvSpPr>
          <p:cNvPr id="32789" name="AutoShape 23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24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91" name="Line 25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92" name="Line 26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93" name="Line 27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94" name="Text Box 28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C</a:t>
            </a:r>
          </a:p>
        </p:txBody>
      </p:sp>
      <p:sp>
        <p:nvSpPr>
          <p:cNvPr id="32795" name="Text Box 29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X3</a:t>
            </a:r>
          </a:p>
        </p:txBody>
      </p:sp>
      <p:sp>
        <p:nvSpPr>
          <p:cNvPr id="32796" name="Text Box 30"/>
          <p:cNvSpPr txBox="1">
            <a:spLocks noChangeArrowheads="1"/>
          </p:cNvSpPr>
          <p:nvPr/>
        </p:nvSpPr>
        <p:spPr bwMode="auto">
          <a:xfrm>
            <a:off x="4845050" y="2951163"/>
            <a:ext cx="4984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X7</a:t>
            </a:r>
          </a:p>
        </p:txBody>
      </p:sp>
      <p:sp>
        <p:nvSpPr>
          <p:cNvPr id="32797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32798" name="Oval 34"/>
          <p:cNvSpPr>
            <a:spLocks noChangeArrowheads="1"/>
          </p:cNvSpPr>
          <p:nvPr/>
        </p:nvSpPr>
        <p:spPr bwMode="auto">
          <a:xfrm>
            <a:off x="6940550" y="2314575"/>
            <a:ext cx="131763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Text Box 35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2" grpId="0"/>
      <p:bldP spid="2744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40C6A7-9948-4E1D-AE47-DA336FEDFE1B}" type="slidenum">
              <a:rPr lang="en-GB" smtClean="0"/>
              <a:pPr/>
              <a:t>29</a:t>
            </a:fld>
            <a:endParaRPr lang="en-GB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3846513" y="344963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75476" name="Text Box 20"/>
          <p:cNvSpPr txBox="1">
            <a:spLocks noChangeArrowheads="1"/>
          </p:cNvSpPr>
          <p:nvPr/>
        </p:nvSpPr>
        <p:spPr bwMode="auto">
          <a:xfrm>
            <a:off x="2062163" y="2989263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1</a:t>
            </a:r>
          </a:p>
        </p:txBody>
      </p:sp>
      <p:sp>
        <p:nvSpPr>
          <p:cNvPr id="275477" name="Text Box 21"/>
          <p:cNvSpPr txBox="1">
            <a:spLocks noChangeArrowheads="1"/>
          </p:cNvSpPr>
          <p:nvPr/>
        </p:nvSpPr>
        <p:spPr bwMode="auto">
          <a:xfrm>
            <a:off x="6354763" y="2843213"/>
            <a:ext cx="392112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9800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3812" name="Text Box 22"/>
          <p:cNvSpPr txBox="1">
            <a:spLocks noChangeArrowheads="1"/>
          </p:cNvSpPr>
          <p:nvPr/>
        </p:nvSpPr>
        <p:spPr bwMode="auto">
          <a:xfrm>
            <a:off x="1081088" y="1716088"/>
            <a:ext cx="7467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FF0066"/>
                </a:solidFill>
              </a:rPr>
              <a:t>ACTIVE HIGH outputs</a:t>
            </a:r>
          </a:p>
        </p:txBody>
      </p:sp>
      <p:sp>
        <p:nvSpPr>
          <p:cNvPr id="33813" name="AutoShape 23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4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15" name="Line 25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16" name="Line 26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17" name="Line 27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18" name="Text Box 28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C</a:t>
            </a:r>
          </a:p>
        </p:txBody>
      </p:sp>
      <p:sp>
        <p:nvSpPr>
          <p:cNvPr id="33819" name="Text Box 29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X4</a:t>
            </a:r>
          </a:p>
        </p:txBody>
      </p:sp>
      <p:sp>
        <p:nvSpPr>
          <p:cNvPr id="33820" name="Text Box 30"/>
          <p:cNvSpPr txBox="1">
            <a:spLocks noChangeArrowheads="1"/>
          </p:cNvSpPr>
          <p:nvPr/>
        </p:nvSpPr>
        <p:spPr bwMode="auto">
          <a:xfrm>
            <a:off x="4845050" y="2951163"/>
            <a:ext cx="4984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X7</a:t>
            </a:r>
          </a:p>
        </p:txBody>
      </p:sp>
      <p:sp>
        <p:nvSpPr>
          <p:cNvPr id="33821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33822" name="Oval 32"/>
          <p:cNvSpPr>
            <a:spLocks noChangeArrowheads="1"/>
          </p:cNvSpPr>
          <p:nvPr/>
        </p:nvSpPr>
        <p:spPr bwMode="auto">
          <a:xfrm>
            <a:off x="6940550" y="1858963"/>
            <a:ext cx="131763" cy="1317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Oval 33"/>
          <p:cNvSpPr>
            <a:spLocks noChangeArrowheads="1"/>
          </p:cNvSpPr>
          <p:nvPr/>
        </p:nvSpPr>
        <p:spPr bwMode="auto">
          <a:xfrm>
            <a:off x="6940550" y="2085975"/>
            <a:ext cx="131763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Text Box 35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76" grpId="0"/>
      <p:bldP spid="2754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169C3A-BE3B-4870-97F3-F7EA3B8D7AA6}" type="slidenum">
              <a:rPr lang="en-GB" smtClean="0"/>
              <a:pPr/>
              <a:t>3</a:t>
            </a:fld>
            <a:endParaRPr lang="en-GB" sz="1400"/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1412875" y="1081088"/>
            <a:ext cx="5338763" cy="3597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chemeClr val="bg2"/>
                </a:solidFill>
              </a:rPr>
              <a:t>Asynchronous (ripple) Counters</a:t>
            </a:r>
          </a:p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chemeClr val="bg2"/>
                </a:solidFill>
              </a:rPr>
              <a:t>Counters with MOD number &lt; 2</a:t>
            </a:r>
            <a:r>
              <a:rPr lang="en-GB" sz="2000" baseline="30000">
                <a:solidFill>
                  <a:schemeClr val="bg2"/>
                </a:solidFill>
              </a:rPr>
              <a:t>N</a:t>
            </a:r>
          </a:p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chemeClr val="bg2"/>
                </a:solidFill>
              </a:rPr>
              <a:t>IC Asynchronous Counters</a:t>
            </a:r>
          </a:p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rgbClr val="5670C4"/>
                </a:solidFill>
              </a:rPr>
              <a:t>Asynchronous Down Counter</a:t>
            </a:r>
          </a:p>
          <a:p>
            <a:pPr marL="636588" lvl="1" indent="-457200" algn="l">
              <a:buFontTx/>
              <a:buAutoNum type="arabicPeriod"/>
            </a:pPr>
            <a:r>
              <a:rPr lang="en-GB" sz="2000">
                <a:solidFill>
                  <a:srgbClr val="5670C4"/>
                </a:solidFill>
              </a:rPr>
              <a:t>Propagation Delay in Ripple Counters</a:t>
            </a:r>
          </a:p>
          <a:p>
            <a:pPr marL="636588" lvl="1" indent="-457200" algn="l">
              <a:buFontTx/>
              <a:buAutoNum type="arabicPeriod"/>
            </a:pPr>
            <a:r>
              <a:rPr lang="en-GB" sz="2000"/>
              <a:t>Decoding a Counter</a:t>
            </a:r>
            <a:endParaRPr lang="en-GB" sz="3200" b="1"/>
          </a:p>
          <a:p>
            <a:pPr marL="636588" lvl="1" indent="-457200" algn="l">
              <a:buFontTx/>
              <a:buAutoNum type="arabicPeriod"/>
            </a:pPr>
            <a:r>
              <a:rPr lang="en-GB" sz="2000"/>
              <a:t>Decoding Glitches</a:t>
            </a:r>
          </a:p>
          <a:p>
            <a:pPr marL="636588" lvl="1" indent="-457200" algn="l">
              <a:buFontTx/>
              <a:buAutoNum type="arabicPeriod"/>
            </a:pPr>
            <a:r>
              <a:rPr lang="en-GB" sz="2000"/>
              <a:t>IC Registers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782763" y="531813"/>
            <a:ext cx="41036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980000"/>
                </a:solidFill>
              </a:rPr>
              <a:t>Counters &amp; Registers – Part 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989C72-CB96-4141-BC51-693649D79E2E}" type="slidenum">
              <a:rPr lang="en-GB" smtClean="0"/>
              <a:pPr/>
              <a:t>30</a:t>
            </a:fld>
            <a:endParaRPr lang="en-GB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3759200" y="379888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76500" name="Text Box 20"/>
          <p:cNvSpPr txBox="1">
            <a:spLocks noChangeArrowheads="1"/>
          </p:cNvSpPr>
          <p:nvPr/>
        </p:nvSpPr>
        <p:spPr bwMode="auto">
          <a:xfrm>
            <a:off x="2005013" y="3033713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1</a:t>
            </a:r>
          </a:p>
        </p:txBody>
      </p:sp>
      <p:sp>
        <p:nvSpPr>
          <p:cNvPr id="276501" name="Text Box 21"/>
          <p:cNvSpPr txBox="1">
            <a:spLocks noChangeArrowheads="1"/>
          </p:cNvSpPr>
          <p:nvPr/>
        </p:nvSpPr>
        <p:spPr bwMode="auto">
          <a:xfrm>
            <a:off x="6284913" y="2828925"/>
            <a:ext cx="392112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9800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4836" name="Text Box 22"/>
          <p:cNvSpPr txBox="1">
            <a:spLocks noChangeArrowheads="1"/>
          </p:cNvSpPr>
          <p:nvPr/>
        </p:nvSpPr>
        <p:spPr bwMode="auto">
          <a:xfrm>
            <a:off x="1081088" y="1716088"/>
            <a:ext cx="7467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FF0066"/>
                </a:solidFill>
              </a:rPr>
              <a:t>ACTIVE HIGH outputs</a:t>
            </a:r>
          </a:p>
        </p:txBody>
      </p:sp>
      <p:sp>
        <p:nvSpPr>
          <p:cNvPr id="34837" name="AutoShape 23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4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4839" name="Line 25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4840" name="Line 26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4841" name="Line 27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4842" name="Text Box 28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C</a:t>
            </a:r>
          </a:p>
        </p:txBody>
      </p:sp>
      <p:sp>
        <p:nvSpPr>
          <p:cNvPr id="34843" name="Text Box 29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X5</a:t>
            </a:r>
          </a:p>
        </p:txBody>
      </p:sp>
      <p:sp>
        <p:nvSpPr>
          <p:cNvPr id="34844" name="Text Box 30"/>
          <p:cNvSpPr txBox="1">
            <a:spLocks noChangeArrowheads="1"/>
          </p:cNvSpPr>
          <p:nvPr/>
        </p:nvSpPr>
        <p:spPr bwMode="auto">
          <a:xfrm>
            <a:off x="4845050" y="2951163"/>
            <a:ext cx="4984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X7</a:t>
            </a:r>
          </a:p>
        </p:txBody>
      </p:sp>
      <p:sp>
        <p:nvSpPr>
          <p:cNvPr id="34845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34846" name="Oval 33"/>
          <p:cNvSpPr>
            <a:spLocks noChangeArrowheads="1"/>
          </p:cNvSpPr>
          <p:nvPr/>
        </p:nvSpPr>
        <p:spPr bwMode="auto">
          <a:xfrm>
            <a:off x="6940550" y="2085975"/>
            <a:ext cx="131763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Text Box 35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0" grpId="0"/>
      <p:bldP spid="2765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4C75B2-66B9-490C-8C07-099BDF8C16F1}" type="slidenum">
              <a:rPr lang="en-GB" smtClean="0"/>
              <a:pPr/>
              <a:t>31</a:t>
            </a:fld>
            <a:endParaRPr lang="en-GB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57" name="Text Box 18"/>
          <p:cNvSpPr txBox="1">
            <a:spLocks noChangeArrowheads="1"/>
          </p:cNvSpPr>
          <p:nvPr/>
        </p:nvSpPr>
        <p:spPr bwMode="auto">
          <a:xfrm>
            <a:off x="3803650" y="3479800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77524" name="Text Box 20"/>
          <p:cNvSpPr txBox="1">
            <a:spLocks noChangeArrowheads="1"/>
          </p:cNvSpPr>
          <p:nvPr/>
        </p:nvSpPr>
        <p:spPr bwMode="auto">
          <a:xfrm>
            <a:off x="1989138" y="3005138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1</a:t>
            </a:r>
          </a:p>
        </p:txBody>
      </p:sp>
      <p:sp>
        <p:nvSpPr>
          <p:cNvPr id="277525" name="Text Box 21"/>
          <p:cNvSpPr txBox="1">
            <a:spLocks noChangeArrowheads="1"/>
          </p:cNvSpPr>
          <p:nvPr/>
        </p:nvSpPr>
        <p:spPr bwMode="auto">
          <a:xfrm>
            <a:off x="6429375" y="2857500"/>
            <a:ext cx="392113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9800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5860" name="Text Box 22"/>
          <p:cNvSpPr txBox="1">
            <a:spLocks noChangeArrowheads="1"/>
          </p:cNvSpPr>
          <p:nvPr/>
        </p:nvSpPr>
        <p:spPr bwMode="auto">
          <a:xfrm>
            <a:off x="1081088" y="1716088"/>
            <a:ext cx="7467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FF0066"/>
                </a:solidFill>
              </a:rPr>
              <a:t>ACTIVE HIGH outputs</a:t>
            </a:r>
          </a:p>
        </p:txBody>
      </p:sp>
      <p:sp>
        <p:nvSpPr>
          <p:cNvPr id="35861" name="AutoShape 23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4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3" name="Line 25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4" name="Line 26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5" name="Line 27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6" name="Text Box 28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C</a:t>
            </a:r>
          </a:p>
        </p:txBody>
      </p:sp>
      <p:sp>
        <p:nvSpPr>
          <p:cNvPr id="35867" name="Text Box 29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X6</a:t>
            </a:r>
          </a:p>
        </p:txBody>
      </p:sp>
      <p:sp>
        <p:nvSpPr>
          <p:cNvPr id="35868" name="Text Box 30"/>
          <p:cNvSpPr txBox="1">
            <a:spLocks noChangeArrowheads="1"/>
          </p:cNvSpPr>
          <p:nvPr/>
        </p:nvSpPr>
        <p:spPr bwMode="auto">
          <a:xfrm>
            <a:off x="4845050" y="2951163"/>
            <a:ext cx="4984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X7</a:t>
            </a:r>
          </a:p>
        </p:txBody>
      </p:sp>
      <p:sp>
        <p:nvSpPr>
          <p:cNvPr id="35869" name="Oval 31"/>
          <p:cNvSpPr>
            <a:spLocks noChangeArrowheads="1"/>
          </p:cNvSpPr>
          <p:nvPr/>
        </p:nvSpPr>
        <p:spPr bwMode="auto">
          <a:xfrm>
            <a:off x="6940550" y="1858963"/>
            <a:ext cx="131763" cy="1317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34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  <p:sp>
        <p:nvSpPr>
          <p:cNvPr id="35871" name="Text Box 35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4" grpId="0"/>
      <p:bldP spid="2775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B9D4A1-3011-4CA5-92E0-1A7AEE2CDD57}" type="slidenum">
              <a:rPr lang="en-GB" smtClean="0"/>
              <a:pPr/>
              <a:t>32</a:t>
            </a:fld>
            <a:endParaRPr lang="en-GB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2" name="Line 7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3773488" y="349408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78548" name="Text Box 20"/>
          <p:cNvSpPr txBox="1">
            <a:spLocks noChangeArrowheads="1"/>
          </p:cNvSpPr>
          <p:nvPr/>
        </p:nvSpPr>
        <p:spPr bwMode="auto">
          <a:xfrm>
            <a:off x="1989138" y="3033713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980000"/>
                </a:solidFill>
              </a:rPr>
              <a:t>1</a:t>
            </a:r>
          </a:p>
        </p:txBody>
      </p:sp>
      <p:sp>
        <p:nvSpPr>
          <p:cNvPr id="278549" name="Text Box 21"/>
          <p:cNvSpPr txBox="1">
            <a:spLocks noChangeArrowheads="1"/>
          </p:cNvSpPr>
          <p:nvPr/>
        </p:nvSpPr>
        <p:spPr bwMode="auto">
          <a:xfrm>
            <a:off x="6327775" y="2828925"/>
            <a:ext cx="392113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980000"/>
                </a:solidFill>
              </a:rPr>
              <a:t>1</a:t>
            </a:r>
          </a:p>
        </p:txBody>
      </p:sp>
      <p:sp>
        <p:nvSpPr>
          <p:cNvPr id="36884" name="Text Box 22"/>
          <p:cNvSpPr txBox="1">
            <a:spLocks noChangeArrowheads="1"/>
          </p:cNvSpPr>
          <p:nvPr/>
        </p:nvSpPr>
        <p:spPr bwMode="auto">
          <a:xfrm>
            <a:off x="1081088" y="1716088"/>
            <a:ext cx="7467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FF0066"/>
                </a:solidFill>
              </a:rPr>
              <a:t>ACTIVE HIGH outputs</a:t>
            </a:r>
          </a:p>
        </p:txBody>
      </p:sp>
      <p:sp>
        <p:nvSpPr>
          <p:cNvPr id="36885" name="AutoShape 23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4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7" name="Line 25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8" name="Line 26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89" name="Line 27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890" name="Text Box 28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Q</a:t>
            </a:r>
            <a:r>
              <a:rPr lang="en-US" sz="2000" b="1" baseline="-25000"/>
              <a:t>C</a:t>
            </a:r>
          </a:p>
        </p:txBody>
      </p:sp>
      <p:sp>
        <p:nvSpPr>
          <p:cNvPr id="36891" name="Text Box 29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X7</a:t>
            </a:r>
          </a:p>
        </p:txBody>
      </p:sp>
      <p:sp>
        <p:nvSpPr>
          <p:cNvPr id="36892" name="Text Box 30"/>
          <p:cNvSpPr txBox="1">
            <a:spLocks noChangeArrowheads="1"/>
          </p:cNvSpPr>
          <p:nvPr/>
        </p:nvSpPr>
        <p:spPr bwMode="auto">
          <a:xfrm>
            <a:off x="4845050" y="2951163"/>
            <a:ext cx="4984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X7</a:t>
            </a:r>
          </a:p>
        </p:txBody>
      </p:sp>
      <p:sp>
        <p:nvSpPr>
          <p:cNvPr id="36893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36894" name="Text Box 32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48" grpId="0"/>
      <p:bldP spid="2785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603118-09D7-4977-9684-931EDFCDC664}" type="slidenum">
              <a:rPr lang="en-GB" smtClean="0"/>
              <a:pPr/>
              <a:t>33</a:t>
            </a:fld>
            <a:endParaRPr lang="en-GB" sz="1400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450" y="928688"/>
            <a:ext cx="6073775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895" name="Line 5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896" name="Line 6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897" name="Line 7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898" name="Line 8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899" name="Line 9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3730625" y="344963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79571" name="Text Box 19"/>
          <p:cNvSpPr txBox="1">
            <a:spLocks noChangeArrowheads="1"/>
          </p:cNvSpPr>
          <p:nvPr/>
        </p:nvSpPr>
        <p:spPr bwMode="auto">
          <a:xfrm>
            <a:off x="2017713" y="3033713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279572" name="Text Box 20"/>
          <p:cNvSpPr txBox="1">
            <a:spLocks noChangeArrowheads="1"/>
          </p:cNvSpPr>
          <p:nvPr/>
        </p:nvSpPr>
        <p:spPr bwMode="auto">
          <a:xfrm>
            <a:off x="6326188" y="2828925"/>
            <a:ext cx="392112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</p:txBody>
      </p:sp>
      <p:sp>
        <p:nvSpPr>
          <p:cNvPr id="279573" name="Text Box 21"/>
          <p:cNvSpPr txBox="1">
            <a:spLocks noChangeArrowheads="1"/>
          </p:cNvSpPr>
          <p:nvPr/>
        </p:nvSpPr>
        <p:spPr bwMode="auto">
          <a:xfrm>
            <a:off x="1081088" y="1716088"/>
            <a:ext cx="40433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008000"/>
                </a:solidFill>
              </a:rPr>
              <a:t>ACTIVE LOW outputs</a:t>
            </a:r>
          </a:p>
        </p:txBody>
      </p:sp>
      <p:grpSp>
        <p:nvGrpSpPr>
          <p:cNvPr id="37909" name="Group 30"/>
          <p:cNvGrpSpPr>
            <a:grpSpLocks/>
          </p:cNvGrpSpPr>
          <p:nvPr/>
        </p:nvGrpSpPr>
        <p:grpSpPr bwMode="auto">
          <a:xfrm>
            <a:off x="5364163" y="2962275"/>
            <a:ext cx="144462" cy="2266950"/>
            <a:chOff x="3379" y="1866"/>
            <a:chExt cx="91" cy="1428"/>
          </a:xfrm>
        </p:grpSpPr>
        <p:sp>
          <p:nvSpPr>
            <p:cNvPr id="37925" name="Oval 22"/>
            <p:cNvSpPr>
              <a:spLocks noChangeArrowheads="1"/>
            </p:cNvSpPr>
            <p:nvPr/>
          </p:nvSpPr>
          <p:spPr bwMode="auto">
            <a:xfrm>
              <a:off x="3379" y="1866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6" name="Oval 23"/>
            <p:cNvSpPr>
              <a:spLocks noChangeArrowheads="1"/>
            </p:cNvSpPr>
            <p:nvPr/>
          </p:nvSpPr>
          <p:spPr bwMode="auto">
            <a:xfrm>
              <a:off x="3379" y="2057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7" name="Oval 24"/>
            <p:cNvSpPr>
              <a:spLocks noChangeArrowheads="1"/>
            </p:cNvSpPr>
            <p:nvPr/>
          </p:nvSpPr>
          <p:spPr bwMode="auto">
            <a:xfrm>
              <a:off x="3379" y="2248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8" name="Oval 25"/>
            <p:cNvSpPr>
              <a:spLocks noChangeArrowheads="1"/>
            </p:cNvSpPr>
            <p:nvPr/>
          </p:nvSpPr>
          <p:spPr bwMode="auto">
            <a:xfrm>
              <a:off x="3379" y="2439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Oval 26"/>
            <p:cNvSpPr>
              <a:spLocks noChangeArrowheads="1"/>
            </p:cNvSpPr>
            <p:nvPr/>
          </p:nvSpPr>
          <p:spPr bwMode="auto">
            <a:xfrm>
              <a:off x="3379" y="26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Oval 27"/>
            <p:cNvSpPr>
              <a:spLocks noChangeArrowheads="1"/>
            </p:cNvSpPr>
            <p:nvPr/>
          </p:nvSpPr>
          <p:spPr bwMode="auto">
            <a:xfrm>
              <a:off x="3379" y="2821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1" name="Oval 28"/>
            <p:cNvSpPr>
              <a:spLocks noChangeArrowheads="1"/>
            </p:cNvSpPr>
            <p:nvPr/>
          </p:nvSpPr>
          <p:spPr bwMode="auto">
            <a:xfrm>
              <a:off x="3379" y="3012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2" name="Oval 29"/>
            <p:cNvSpPr>
              <a:spLocks noChangeArrowheads="1"/>
            </p:cNvSpPr>
            <p:nvPr/>
          </p:nvSpPr>
          <p:spPr bwMode="auto">
            <a:xfrm>
              <a:off x="3379" y="3203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10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37911" name="Text Box 32"/>
          <p:cNvSpPr txBox="1">
            <a:spLocks noChangeArrowheads="1"/>
          </p:cNvSpPr>
          <p:nvPr/>
        </p:nvSpPr>
        <p:spPr bwMode="auto">
          <a:xfrm>
            <a:off x="4714875" y="2951163"/>
            <a:ext cx="6286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/X0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/X7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935663" y="1625600"/>
            <a:ext cx="2684462" cy="915988"/>
            <a:chOff x="3739" y="1024"/>
            <a:chExt cx="1691" cy="577"/>
          </a:xfrm>
        </p:grpSpPr>
        <p:sp>
          <p:nvSpPr>
            <p:cNvPr id="37914" name="AutoShape 33"/>
            <p:cNvSpPr>
              <a:spLocks noChangeArrowheads="1"/>
            </p:cNvSpPr>
            <p:nvPr/>
          </p:nvSpPr>
          <p:spPr bwMode="auto">
            <a:xfrm>
              <a:off x="4452" y="1129"/>
              <a:ext cx="457" cy="44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Line 34"/>
            <p:cNvSpPr>
              <a:spLocks noChangeShapeType="1"/>
            </p:cNvSpPr>
            <p:nvPr/>
          </p:nvSpPr>
          <p:spPr bwMode="auto">
            <a:xfrm>
              <a:off x="4925" y="1327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16" name="Line 35"/>
            <p:cNvSpPr>
              <a:spLocks noChangeShapeType="1"/>
            </p:cNvSpPr>
            <p:nvPr/>
          </p:nvSpPr>
          <p:spPr bwMode="auto">
            <a:xfrm flipH="1">
              <a:off x="4148" y="1207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17" name="Line 36"/>
            <p:cNvSpPr>
              <a:spLocks noChangeShapeType="1"/>
            </p:cNvSpPr>
            <p:nvPr/>
          </p:nvSpPr>
          <p:spPr bwMode="auto">
            <a:xfrm flipH="1">
              <a:off x="4148" y="1351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18" name="Line 37"/>
            <p:cNvSpPr>
              <a:spLocks noChangeShapeType="1"/>
            </p:cNvSpPr>
            <p:nvPr/>
          </p:nvSpPr>
          <p:spPr bwMode="auto">
            <a:xfrm flipH="1">
              <a:off x="4140" y="1492"/>
              <a:ext cx="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19" name="Text Box 38"/>
            <p:cNvSpPr txBox="1">
              <a:spLocks noChangeArrowheads="1"/>
            </p:cNvSpPr>
            <p:nvPr/>
          </p:nvSpPr>
          <p:spPr bwMode="auto">
            <a:xfrm>
              <a:off x="3739" y="1024"/>
              <a:ext cx="403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/>
                <a:t>  Q</a:t>
              </a:r>
              <a:r>
                <a:rPr lang="en-US" sz="2000" b="1" baseline="-25000"/>
                <a:t>A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/>
                <a:t>  Q</a:t>
              </a:r>
              <a:r>
                <a:rPr lang="en-US" sz="2000" b="1" baseline="-25000"/>
                <a:t>B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/>
                <a:t>  Q</a:t>
              </a:r>
              <a:r>
                <a:rPr lang="en-US" sz="2000" b="1" baseline="-25000"/>
                <a:t>C</a:t>
              </a:r>
            </a:p>
          </p:txBody>
        </p:sp>
        <p:sp>
          <p:nvSpPr>
            <p:cNvPr id="37920" name="Text Box 39"/>
            <p:cNvSpPr txBox="1">
              <a:spLocks noChangeArrowheads="1"/>
            </p:cNvSpPr>
            <p:nvPr/>
          </p:nvSpPr>
          <p:spPr bwMode="auto">
            <a:xfrm>
              <a:off x="5046" y="1188"/>
              <a:ext cx="3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/>
                <a:t>/X0</a:t>
              </a:r>
            </a:p>
          </p:txBody>
        </p:sp>
        <p:sp>
          <p:nvSpPr>
            <p:cNvPr id="37921" name="Oval 40"/>
            <p:cNvSpPr>
              <a:spLocks noChangeArrowheads="1"/>
            </p:cNvSpPr>
            <p:nvPr/>
          </p:nvSpPr>
          <p:spPr bwMode="auto">
            <a:xfrm>
              <a:off x="4910" y="1289"/>
              <a:ext cx="92" cy="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37922" name="Oval 41"/>
            <p:cNvSpPr>
              <a:spLocks noChangeArrowheads="1"/>
            </p:cNvSpPr>
            <p:nvPr/>
          </p:nvSpPr>
          <p:spPr bwMode="auto">
            <a:xfrm>
              <a:off x="4372" y="1171"/>
              <a:ext cx="83" cy="8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3" name="Oval 42"/>
            <p:cNvSpPr>
              <a:spLocks noChangeArrowheads="1"/>
            </p:cNvSpPr>
            <p:nvPr/>
          </p:nvSpPr>
          <p:spPr bwMode="auto">
            <a:xfrm>
              <a:off x="4372" y="1314"/>
              <a:ext cx="83" cy="8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4" name="Oval 43"/>
            <p:cNvSpPr>
              <a:spLocks noChangeArrowheads="1"/>
            </p:cNvSpPr>
            <p:nvPr/>
          </p:nvSpPr>
          <p:spPr bwMode="auto">
            <a:xfrm>
              <a:off x="4372" y="1458"/>
              <a:ext cx="83" cy="8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13" name="Text Box 44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/>
      <p:bldP spid="279571" grpId="0"/>
      <p:bldP spid="279572" grpId="0"/>
      <p:bldP spid="2795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2FD1D-EDA9-4F82-8E40-4F29A1B0879B}" type="slidenum">
              <a:rPr lang="en-GB" smtClean="0"/>
              <a:pPr/>
              <a:t>34</a:t>
            </a:fld>
            <a:endParaRPr lang="en-GB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4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19" name="Line 5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1" name="Line 7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2" name="Line 8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6" name="Line 12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759200" y="379888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80595" name="Text Box 19"/>
          <p:cNvSpPr txBox="1">
            <a:spLocks noChangeArrowheads="1"/>
          </p:cNvSpPr>
          <p:nvPr/>
        </p:nvSpPr>
        <p:spPr bwMode="auto">
          <a:xfrm>
            <a:off x="2017713" y="3033713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280596" name="Text Box 20"/>
          <p:cNvSpPr txBox="1">
            <a:spLocks noChangeArrowheads="1"/>
          </p:cNvSpPr>
          <p:nvPr/>
        </p:nvSpPr>
        <p:spPr bwMode="auto">
          <a:xfrm>
            <a:off x="6356350" y="2813050"/>
            <a:ext cx="392113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</p:txBody>
      </p:sp>
      <p:sp>
        <p:nvSpPr>
          <p:cNvPr id="38932" name="Text Box 21"/>
          <p:cNvSpPr txBox="1">
            <a:spLocks noChangeArrowheads="1"/>
          </p:cNvSpPr>
          <p:nvPr/>
        </p:nvSpPr>
        <p:spPr bwMode="auto">
          <a:xfrm>
            <a:off x="1081088" y="1716088"/>
            <a:ext cx="4216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008000"/>
                </a:solidFill>
              </a:rPr>
              <a:t> </a:t>
            </a:r>
            <a:r>
              <a:rPr lang="en-GB" sz="2800" b="1">
                <a:solidFill>
                  <a:srgbClr val="008000"/>
                </a:solidFill>
              </a:rPr>
              <a:t>ACTIVE LOW outputs</a:t>
            </a:r>
          </a:p>
        </p:txBody>
      </p:sp>
      <p:grpSp>
        <p:nvGrpSpPr>
          <p:cNvPr id="38933" name="Group 22"/>
          <p:cNvGrpSpPr>
            <a:grpSpLocks/>
          </p:cNvGrpSpPr>
          <p:nvPr/>
        </p:nvGrpSpPr>
        <p:grpSpPr bwMode="auto">
          <a:xfrm>
            <a:off x="5364163" y="2962275"/>
            <a:ext cx="144462" cy="2266950"/>
            <a:chOff x="3379" y="1866"/>
            <a:chExt cx="91" cy="1428"/>
          </a:xfrm>
        </p:grpSpPr>
        <p:sp>
          <p:nvSpPr>
            <p:cNvPr id="38947" name="Oval 23"/>
            <p:cNvSpPr>
              <a:spLocks noChangeArrowheads="1"/>
            </p:cNvSpPr>
            <p:nvPr/>
          </p:nvSpPr>
          <p:spPr bwMode="auto">
            <a:xfrm>
              <a:off x="3379" y="1866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Oval 24"/>
            <p:cNvSpPr>
              <a:spLocks noChangeArrowheads="1"/>
            </p:cNvSpPr>
            <p:nvPr/>
          </p:nvSpPr>
          <p:spPr bwMode="auto">
            <a:xfrm>
              <a:off x="3379" y="2057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Oval 25"/>
            <p:cNvSpPr>
              <a:spLocks noChangeArrowheads="1"/>
            </p:cNvSpPr>
            <p:nvPr/>
          </p:nvSpPr>
          <p:spPr bwMode="auto">
            <a:xfrm>
              <a:off x="3379" y="2248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Oval 26"/>
            <p:cNvSpPr>
              <a:spLocks noChangeArrowheads="1"/>
            </p:cNvSpPr>
            <p:nvPr/>
          </p:nvSpPr>
          <p:spPr bwMode="auto">
            <a:xfrm>
              <a:off x="3379" y="2439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Oval 27"/>
            <p:cNvSpPr>
              <a:spLocks noChangeArrowheads="1"/>
            </p:cNvSpPr>
            <p:nvPr/>
          </p:nvSpPr>
          <p:spPr bwMode="auto">
            <a:xfrm>
              <a:off x="3379" y="26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Oval 28"/>
            <p:cNvSpPr>
              <a:spLocks noChangeArrowheads="1"/>
            </p:cNvSpPr>
            <p:nvPr/>
          </p:nvSpPr>
          <p:spPr bwMode="auto">
            <a:xfrm>
              <a:off x="3379" y="2821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Oval 29"/>
            <p:cNvSpPr>
              <a:spLocks noChangeArrowheads="1"/>
            </p:cNvSpPr>
            <p:nvPr/>
          </p:nvSpPr>
          <p:spPr bwMode="auto">
            <a:xfrm>
              <a:off x="3379" y="3012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Oval 30"/>
            <p:cNvSpPr>
              <a:spLocks noChangeArrowheads="1"/>
            </p:cNvSpPr>
            <p:nvPr/>
          </p:nvSpPr>
          <p:spPr bwMode="auto">
            <a:xfrm>
              <a:off x="3379" y="3203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34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38935" name="Text Box 32"/>
          <p:cNvSpPr txBox="1">
            <a:spLocks noChangeArrowheads="1"/>
          </p:cNvSpPr>
          <p:nvPr/>
        </p:nvSpPr>
        <p:spPr bwMode="auto">
          <a:xfrm>
            <a:off x="4714875" y="2951163"/>
            <a:ext cx="6286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/X0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/X7</a:t>
            </a:r>
          </a:p>
        </p:txBody>
      </p:sp>
      <p:sp>
        <p:nvSpPr>
          <p:cNvPr id="38936" name="AutoShape 40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41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38" name="Line 42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39" name="Line 43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40" name="Line 44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41" name="Text Box 45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C</a:t>
            </a:r>
          </a:p>
        </p:txBody>
      </p:sp>
      <p:sp>
        <p:nvSpPr>
          <p:cNvPr id="38942" name="Text Box 46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/X1</a:t>
            </a:r>
          </a:p>
        </p:txBody>
      </p:sp>
      <p:sp>
        <p:nvSpPr>
          <p:cNvPr id="38943" name="Oval 47"/>
          <p:cNvSpPr>
            <a:spLocks noChangeArrowheads="1"/>
          </p:cNvSpPr>
          <p:nvPr/>
        </p:nvSpPr>
        <p:spPr bwMode="auto">
          <a:xfrm>
            <a:off x="7794625" y="2046288"/>
            <a:ext cx="146050" cy="1460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Oval 49"/>
          <p:cNvSpPr>
            <a:spLocks noChangeArrowheads="1"/>
          </p:cNvSpPr>
          <p:nvPr/>
        </p:nvSpPr>
        <p:spPr bwMode="auto">
          <a:xfrm>
            <a:off x="6940550" y="2085975"/>
            <a:ext cx="131763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Oval 50"/>
          <p:cNvSpPr>
            <a:spLocks noChangeArrowheads="1"/>
          </p:cNvSpPr>
          <p:nvPr/>
        </p:nvSpPr>
        <p:spPr bwMode="auto">
          <a:xfrm>
            <a:off x="6940550" y="2314575"/>
            <a:ext cx="131763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Text Box 51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5" grpId="0"/>
      <p:bldP spid="2805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6E1822-F7F0-4888-8D4A-FB62C1F15444}" type="slidenum">
              <a:rPr lang="en-GB" smtClean="0"/>
              <a:pPr/>
              <a:t>35</a:t>
            </a:fld>
            <a:endParaRPr lang="en-GB" sz="14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4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43" name="Line 5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44" name="Line 6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45" name="Line 7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46" name="Line 8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47" name="Line 9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48" name="Line 10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49" name="Line 11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50" name="Line 12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51" name="Line 13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52" name="Line 14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3759200" y="379888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2033588" y="3033713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54763" y="2830513"/>
            <a:ext cx="392112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</p:txBody>
      </p:sp>
      <p:sp>
        <p:nvSpPr>
          <p:cNvPr id="39956" name="Text Box 21"/>
          <p:cNvSpPr txBox="1">
            <a:spLocks noChangeArrowheads="1"/>
          </p:cNvSpPr>
          <p:nvPr/>
        </p:nvSpPr>
        <p:spPr bwMode="auto">
          <a:xfrm>
            <a:off x="1081088" y="1716088"/>
            <a:ext cx="4216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008000"/>
                </a:solidFill>
              </a:rPr>
              <a:t>ACTIVE</a:t>
            </a:r>
            <a:r>
              <a:rPr lang="en-GB" sz="28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008000"/>
                </a:solidFill>
              </a:rPr>
              <a:t>LOW outputs</a:t>
            </a:r>
          </a:p>
        </p:txBody>
      </p:sp>
      <p:grpSp>
        <p:nvGrpSpPr>
          <p:cNvPr id="39957" name="Group 22"/>
          <p:cNvGrpSpPr>
            <a:grpSpLocks/>
          </p:cNvGrpSpPr>
          <p:nvPr/>
        </p:nvGrpSpPr>
        <p:grpSpPr bwMode="auto">
          <a:xfrm>
            <a:off x="5364163" y="2962275"/>
            <a:ext cx="144462" cy="2266950"/>
            <a:chOff x="3379" y="1866"/>
            <a:chExt cx="91" cy="1428"/>
          </a:xfrm>
        </p:grpSpPr>
        <p:sp>
          <p:nvSpPr>
            <p:cNvPr id="39971" name="Oval 23"/>
            <p:cNvSpPr>
              <a:spLocks noChangeArrowheads="1"/>
            </p:cNvSpPr>
            <p:nvPr/>
          </p:nvSpPr>
          <p:spPr bwMode="auto">
            <a:xfrm>
              <a:off x="3379" y="1866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24"/>
            <p:cNvSpPr>
              <a:spLocks noChangeArrowheads="1"/>
            </p:cNvSpPr>
            <p:nvPr/>
          </p:nvSpPr>
          <p:spPr bwMode="auto">
            <a:xfrm>
              <a:off x="3379" y="2057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Oval 25"/>
            <p:cNvSpPr>
              <a:spLocks noChangeArrowheads="1"/>
            </p:cNvSpPr>
            <p:nvPr/>
          </p:nvSpPr>
          <p:spPr bwMode="auto">
            <a:xfrm>
              <a:off x="3379" y="2248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Oval 26"/>
            <p:cNvSpPr>
              <a:spLocks noChangeArrowheads="1"/>
            </p:cNvSpPr>
            <p:nvPr/>
          </p:nvSpPr>
          <p:spPr bwMode="auto">
            <a:xfrm>
              <a:off x="3379" y="2439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Oval 27"/>
            <p:cNvSpPr>
              <a:spLocks noChangeArrowheads="1"/>
            </p:cNvSpPr>
            <p:nvPr/>
          </p:nvSpPr>
          <p:spPr bwMode="auto">
            <a:xfrm>
              <a:off x="3379" y="26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Oval 28"/>
            <p:cNvSpPr>
              <a:spLocks noChangeArrowheads="1"/>
            </p:cNvSpPr>
            <p:nvPr/>
          </p:nvSpPr>
          <p:spPr bwMode="auto">
            <a:xfrm>
              <a:off x="3379" y="2821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Oval 29"/>
            <p:cNvSpPr>
              <a:spLocks noChangeArrowheads="1"/>
            </p:cNvSpPr>
            <p:nvPr/>
          </p:nvSpPr>
          <p:spPr bwMode="auto">
            <a:xfrm>
              <a:off x="3379" y="3012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Oval 30"/>
            <p:cNvSpPr>
              <a:spLocks noChangeArrowheads="1"/>
            </p:cNvSpPr>
            <p:nvPr/>
          </p:nvSpPr>
          <p:spPr bwMode="auto">
            <a:xfrm>
              <a:off x="3379" y="3203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8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39959" name="Text Box 32"/>
          <p:cNvSpPr txBox="1">
            <a:spLocks noChangeArrowheads="1"/>
          </p:cNvSpPr>
          <p:nvPr/>
        </p:nvSpPr>
        <p:spPr bwMode="auto">
          <a:xfrm>
            <a:off x="4714875" y="2951163"/>
            <a:ext cx="6286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/X0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/X7</a:t>
            </a:r>
          </a:p>
        </p:txBody>
      </p:sp>
      <p:sp>
        <p:nvSpPr>
          <p:cNvPr id="39960" name="AutoShape 33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34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2" name="Line 35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3" name="Line 36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4" name="Line 37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5" name="Text Box 38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C</a:t>
            </a:r>
          </a:p>
        </p:txBody>
      </p:sp>
      <p:sp>
        <p:nvSpPr>
          <p:cNvPr id="39966" name="Text Box 39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/X2</a:t>
            </a:r>
          </a:p>
        </p:txBody>
      </p:sp>
      <p:sp>
        <p:nvSpPr>
          <p:cNvPr id="39967" name="Oval 40"/>
          <p:cNvSpPr>
            <a:spLocks noChangeArrowheads="1"/>
          </p:cNvSpPr>
          <p:nvPr/>
        </p:nvSpPr>
        <p:spPr bwMode="auto">
          <a:xfrm>
            <a:off x="7794625" y="2046288"/>
            <a:ext cx="146050" cy="1460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Oval 41"/>
          <p:cNvSpPr>
            <a:spLocks noChangeArrowheads="1"/>
          </p:cNvSpPr>
          <p:nvPr/>
        </p:nvSpPr>
        <p:spPr bwMode="auto">
          <a:xfrm>
            <a:off x="6940550" y="1858963"/>
            <a:ext cx="131763" cy="1317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Oval 43"/>
          <p:cNvSpPr>
            <a:spLocks noChangeArrowheads="1"/>
          </p:cNvSpPr>
          <p:nvPr/>
        </p:nvSpPr>
        <p:spPr bwMode="auto">
          <a:xfrm>
            <a:off x="6940550" y="2314575"/>
            <a:ext cx="131763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Text Box 44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9" grpId="0"/>
      <p:bldP spid="2816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CAD59-DE4B-4456-B83D-81D9E122852B}" type="slidenum">
              <a:rPr lang="en-GB" smtClean="0"/>
              <a:pPr/>
              <a:t>36</a:t>
            </a:fld>
            <a:endParaRPr lang="en-GB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69" name="Line 7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74" name="Line 12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76" name="Line 14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3759200" y="379888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82643" name="Text Box 19"/>
          <p:cNvSpPr txBox="1">
            <a:spLocks noChangeArrowheads="1"/>
          </p:cNvSpPr>
          <p:nvPr/>
        </p:nvSpPr>
        <p:spPr bwMode="auto">
          <a:xfrm>
            <a:off x="2017713" y="3033713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282644" name="Text Box 20"/>
          <p:cNvSpPr txBox="1">
            <a:spLocks noChangeArrowheads="1"/>
          </p:cNvSpPr>
          <p:nvPr/>
        </p:nvSpPr>
        <p:spPr bwMode="auto">
          <a:xfrm>
            <a:off x="6326188" y="2843213"/>
            <a:ext cx="392112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</p:txBody>
      </p:sp>
      <p:sp>
        <p:nvSpPr>
          <p:cNvPr id="40980" name="Text Box 21"/>
          <p:cNvSpPr txBox="1">
            <a:spLocks noChangeArrowheads="1"/>
          </p:cNvSpPr>
          <p:nvPr/>
        </p:nvSpPr>
        <p:spPr bwMode="auto">
          <a:xfrm>
            <a:off x="1081088" y="1716088"/>
            <a:ext cx="40862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008000"/>
                </a:solidFill>
              </a:rPr>
              <a:t>ACTIVE LOW outputs</a:t>
            </a:r>
          </a:p>
        </p:txBody>
      </p:sp>
      <p:grpSp>
        <p:nvGrpSpPr>
          <p:cNvPr id="40981" name="Group 22"/>
          <p:cNvGrpSpPr>
            <a:grpSpLocks/>
          </p:cNvGrpSpPr>
          <p:nvPr/>
        </p:nvGrpSpPr>
        <p:grpSpPr bwMode="auto">
          <a:xfrm>
            <a:off x="5364163" y="2962275"/>
            <a:ext cx="144462" cy="2266950"/>
            <a:chOff x="3379" y="1866"/>
            <a:chExt cx="91" cy="1428"/>
          </a:xfrm>
        </p:grpSpPr>
        <p:sp>
          <p:nvSpPr>
            <p:cNvPr id="40994" name="Oval 23"/>
            <p:cNvSpPr>
              <a:spLocks noChangeArrowheads="1"/>
            </p:cNvSpPr>
            <p:nvPr/>
          </p:nvSpPr>
          <p:spPr bwMode="auto">
            <a:xfrm>
              <a:off x="3379" y="1866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Oval 24"/>
            <p:cNvSpPr>
              <a:spLocks noChangeArrowheads="1"/>
            </p:cNvSpPr>
            <p:nvPr/>
          </p:nvSpPr>
          <p:spPr bwMode="auto">
            <a:xfrm>
              <a:off x="3379" y="2057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Oval 25"/>
            <p:cNvSpPr>
              <a:spLocks noChangeArrowheads="1"/>
            </p:cNvSpPr>
            <p:nvPr/>
          </p:nvSpPr>
          <p:spPr bwMode="auto">
            <a:xfrm>
              <a:off x="3379" y="2248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Oval 26"/>
            <p:cNvSpPr>
              <a:spLocks noChangeArrowheads="1"/>
            </p:cNvSpPr>
            <p:nvPr/>
          </p:nvSpPr>
          <p:spPr bwMode="auto">
            <a:xfrm>
              <a:off x="3379" y="2439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Oval 27"/>
            <p:cNvSpPr>
              <a:spLocks noChangeArrowheads="1"/>
            </p:cNvSpPr>
            <p:nvPr/>
          </p:nvSpPr>
          <p:spPr bwMode="auto">
            <a:xfrm>
              <a:off x="3379" y="26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Oval 28"/>
            <p:cNvSpPr>
              <a:spLocks noChangeArrowheads="1"/>
            </p:cNvSpPr>
            <p:nvPr/>
          </p:nvSpPr>
          <p:spPr bwMode="auto">
            <a:xfrm>
              <a:off x="3379" y="2821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Oval 29"/>
            <p:cNvSpPr>
              <a:spLocks noChangeArrowheads="1"/>
            </p:cNvSpPr>
            <p:nvPr/>
          </p:nvSpPr>
          <p:spPr bwMode="auto">
            <a:xfrm>
              <a:off x="3379" y="3012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Oval 30"/>
            <p:cNvSpPr>
              <a:spLocks noChangeArrowheads="1"/>
            </p:cNvSpPr>
            <p:nvPr/>
          </p:nvSpPr>
          <p:spPr bwMode="auto">
            <a:xfrm>
              <a:off x="3379" y="3203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2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40983" name="Text Box 32"/>
          <p:cNvSpPr txBox="1">
            <a:spLocks noChangeArrowheads="1"/>
          </p:cNvSpPr>
          <p:nvPr/>
        </p:nvSpPr>
        <p:spPr bwMode="auto">
          <a:xfrm>
            <a:off x="4714875" y="2951163"/>
            <a:ext cx="6286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/X0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/X7</a:t>
            </a:r>
          </a:p>
        </p:txBody>
      </p:sp>
      <p:sp>
        <p:nvSpPr>
          <p:cNvPr id="40984" name="AutoShape 33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Line 34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6" name="Line 35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7" name="Line 36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8" name="Line 37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89" name="Text Box 38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C</a:t>
            </a:r>
          </a:p>
        </p:txBody>
      </p:sp>
      <p:sp>
        <p:nvSpPr>
          <p:cNvPr id="40990" name="Text Box 39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/X3</a:t>
            </a:r>
          </a:p>
        </p:txBody>
      </p:sp>
      <p:sp>
        <p:nvSpPr>
          <p:cNvPr id="40991" name="Oval 40"/>
          <p:cNvSpPr>
            <a:spLocks noChangeArrowheads="1"/>
          </p:cNvSpPr>
          <p:nvPr/>
        </p:nvSpPr>
        <p:spPr bwMode="auto">
          <a:xfrm>
            <a:off x="7794625" y="2046288"/>
            <a:ext cx="146050" cy="1460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Oval 43"/>
          <p:cNvSpPr>
            <a:spLocks noChangeArrowheads="1"/>
          </p:cNvSpPr>
          <p:nvPr/>
        </p:nvSpPr>
        <p:spPr bwMode="auto">
          <a:xfrm>
            <a:off x="6940550" y="2314575"/>
            <a:ext cx="131763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Text Box 44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43" grpId="0"/>
      <p:bldP spid="2826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E682D-4283-4559-989D-3C65995002F9}" type="slidenum">
              <a:rPr lang="en-GB" smtClean="0"/>
              <a:pPr/>
              <a:t>37</a:t>
            </a:fld>
            <a:endParaRPr lang="en-GB" sz="14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991" name="Line 5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992" name="Line 6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993" name="Line 7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994" name="Line 8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995" name="Line 9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759200" y="379888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83667" name="Text Box 19"/>
          <p:cNvSpPr txBox="1">
            <a:spLocks noChangeArrowheads="1"/>
          </p:cNvSpPr>
          <p:nvPr/>
        </p:nvSpPr>
        <p:spPr bwMode="auto">
          <a:xfrm>
            <a:off x="2017713" y="3033713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283668" name="Text Box 20"/>
          <p:cNvSpPr txBox="1">
            <a:spLocks noChangeArrowheads="1"/>
          </p:cNvSpPr>
          <p:nvPr/>
        </p:nvSpPr>
        <p:spPr bwMode="auto">
          <a:xfrm>
            <a:off x="6313488" y="2816225"/>
            <a:ext cx="392112" cy="259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</p:txBody>
      </p:sp>
      <p:sp>
        <p:nvSpPr>
          <p:cNvPr id="42004" name="Text Box 21"/>
          <p:cNvSpPr txBox="1">
            <a:spLocks noChangeArrowheads="1"/>
          </p:cNvSpPr>
          <p:nvPr/>
        </p:nvSpPr>
        <p:spPr bwMode="auto">
          <a:xfrm>
            <a:off x="1081088" y="1716088"/>
            <a:ext cx="412908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008000"/>
                </a:solidFill>
              </a:rPr>
              <a:t>ACTIVE LOW outputs</a:t>
            </a:r>
          </a:p>
        </p:txBody>
      </p:sp>
      <p:grpSp>
        <p:nvGrpSpPr>
          <p:cNvPr id="42005" name="Group 22"/>
          <p:cNvGrpSpPr>
            <a:grpSpLocks/>
          </p:cNvGrpSpPr>
          <p:nvPr/>
        </p:nvGrpSpPr>
        <p:grpSpPr bwMode="auto">
          <a:xfrm>
            <a:off x="5364163" y="2962275"/>
            <a:ext cx="144462" cy="2266950"/>
            <a:chOff x="3379" y="1866"/>
            <a:chExt cx="91" cy="1428"/>
          </a:xfrm>
        </p:grpSpPr>
        <p:sp>
          <p:nvSpPr>
            <p:cNvPr id="42019" name="Oval 23"/>
            <p:cNvSpPr>
              <a:spLocks noChangeArrowheads="1"/>
            </p:cNvSpPr>
            <p:nvPr/>
          </p:nvSpPr>
          <p:spPr bwMode="auto">
            <a:xfrm>
              <a:off x="3379" y="1866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Oval 24"/>
            <p:cNvSpPr>
              <a:spLocks noChangeArrowheads="1"/>
            </p:cNvSpPr>
            <p:nvPr/>
          </p:nvSpPr>
          <p:spPr bwMode="auto">
            <a:xfrm>
              <a:off x="3379" y="2057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Oval 25"/>
            <p:cNvSpPr>
              <a:spLocks noChangeArrowheads="1"/>
            </p:cNvSpPr>
            <p:nvPr/>
          </p:nvSpPr>
          <p:spPr bwMode="auto">
            <a:xfrm>
              <a:off x="3379" y="2248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Oval 26"/>
            <p:cNvSpPr>
              <a:spLocks noChangeArrowheads="1"/>
            </p:cNvSpPr>
            <p:nvPr/>
          </p:nvSpPr>
          <p:spPr bwMode="auto">
            <a:xfrm>
              <a:off x="3379" y="2439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Oval 27"/>
            <p:cNvSpPr>
              <a:spLocks noChangeArrowheads="1"/>
            </p:cNvSpPr>
            <p:nvPr/>
          </p:nvSpPr>
          <p:spPr bwMode="auto">
            <a:xfrm>
              <a:off x="3379" y="26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Oval 28"/>
            <p:cNvSpPr>
              <a:spLocks noChangeArrowheads="1"/>
            </p:cNvSpPr>
            <p:nvPr/>
          </p:nvSpPr>
          <p:spPr bwMode="auto">
            <a:xfrm>
              <a:off x="3379" y="2821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Oval 29"/>
            <p:cNvSpPr>
              <a:spLocks noChangeArrowheads="1"/>
            </p:cNvSpPr>
            <p:nvPr/>
          </p:nvSpPr>
          <p:spPr bwMode="auto">
            <a:xfrm>
              <a:off x="3379" y="3012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Oval 30"/>
            <p:cNvSpPr>
              <a:spLocks noChangeArrowheads="1"/>
            </p:cNvSpPr>
            <p:nvPr/>
          </p:nvSpPr>
          <p:spPr bwMode="auto">
            <a:xfrm>
              <a:off x="3379" y="3203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6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42007" name="Text Box 32"/>
          <p:cNvSpPr txBox="1">
            <a:spLocks noChangeArrowheads="1"/>
          </p:cNvSpPr>
          <p:nvPr/>
        </p:nvSpPr>
        <p:spPr bwMode="auto">
          <a:xfrm>
            <a:off x="4714875" y="2951163"/>
            <a:ext cx="6286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/X0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/X7</a:t>
            </a:r>
          </a:p>
        </p:txBody>
      </p:sp>
      <p:sp>
        <p:nvSpPr>
          <p:cNvPr id="42008" name="AutoShape 33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34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0" name="Line 35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1" name="Line 36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2" name="Line 37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3" name="Text Box 38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C</a:t>
            </a:r>
          </a:p>
        </p:txBody>
      </p:sp>
      <p:sp>
        <p:nvSpPr>
          <p:cNvPr id="42014" name="Text Box 39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/X4</a:t>
            </a:r>
          </a:p>
        </p:txBody>
      </p:sp>
      <p:sp>
        <p:nvSpPr>
          <p:cNvPr id="42015" name="Oval 40"/>
          <p:cNvSpPr>
            <a:spLocks noChangeArrowheads="1"/>
          </p:cNvSpPr>
          <p:nvPr/>
        </p:nvSpPr>
        <p:spPr bwMode="auto">
          <a:xfrm>
            <a:off x="7794625" y="2046288"/>
            <a:ext cx="146050" cy="1460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Oval 41"/>
          <p:cNvSpPr>
            <a:spLocks noChangeArrowheads="1"/>
          </p:cNvSpPr>
          <p:nvPr/>
        </p:nvSpPr>
        <p:spPr bwMode="auto">
          <a:xfrm>
            <a:off x="6940550" y="1858963"/>
            <a:ext cx="131763" cy="1317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Oval 42"/>
          <p:cNvSpPr>
            <a:spLocks noChangeArrowheads="1"/>
          </p:cNvSpPr>
          <p:nvPr/>
        </p:nvSpPr>
        <p:spPr bwMode="auto">
          <a:xfrm>
            <a:off x="6940550" y="2085975"/>
            <a:ext cx="131763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Text Box 44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7" grpId="0"/>
      <p:bldP spid="28366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C7D65A-F1CB-4006-8E35-D6226AFE3913}" type="slidenum">
              <a:rPr lang="en-GB" smtClean="0"/>
              <a:pPr/>
              <a:t>38</a:t>
            </a:fld>
            <a:endParaRPr lang="en-GB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4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15" name="Line 5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16" name="Line 6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17" name="Line 7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3759200" y="379888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84691" name="Text Box 19"/>
          <p:cNvSpPr txBox="1">
            <a:spLocks noChangeArrowheads="1"/>
          </p:cNvSpPr>
          <p:nvPr/>
        </p:nvSpPr>
        <p:spPr bwMode="auto">
          <a:xfrm>
            <a:off x="2017713" y="3033713"/>
            <a:ext cx="522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284692" name="Text Box 20"/>
          <p:cNvSpPr txBox="1">
            <a:spLocks noChangeArrowheads="1"/>
          </p:cNvSpPr>
          <p:nvPr/>
        </p:nvSpPr>
        <p:spPr bwMode="auto">
          <a:xfrm>
            <a:off x="6326188" y="2841625"/>
            <a:ext cx="392112" cy="259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</p:txBody>
      </p:sp>
      <p:sp>
        <p:nvSpPr>
          <p:cNvPr id="43028" name="Text Box 21"/>
          <p:cNvSpPr txBox="1">
            <a:spLocks noChangeArrowheads="1"/>
          </p:cNvSpPr>
          <p:nvPr/>
        </p:nvSpPr>
        <p:spPr bwMode="auto">
          <a:xfrm>
            <a:off x="1081088" y="1716088"/>
            <a:ext cx="40132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008000"/>
                </a:solidFill>
              </a:rPr>
              <a:t>ACTIVE LOW outputs</a:t>
            </a:r>
          </a:p>
        </p:txBody>
      </p:sp>
      <p:grpSp>
        <p:nvGrpSpPr>
          <p:cNvPr id="43029" name="Group 22"/>
          <p:cNvGrpSpPr>
            <a:grpSpLocks/>
          </p:cNvGrpSpPr>
          <p:nvPr/>
        </p:nvGrpSpPr>
        <p:grpSpPr bwMode="auto">
          <a:xfrm>
            <a:off x="5364163" y="2962275"/>
            <a:ext cx="144462" cy="2266950"/>
            <a:chOff x="3379" y="1866"/>
            <a:chExt cx="91" cy="1428"/>
          </a:xfrm>
        </p:grpSpPr>
        <p:sp>
          <p:nvSpPr>
            <p:cNvPr id="43042" name="Oval 23"/>
            <p:cNvSpPr>
              <a:spLocks noChangeArrowheads="1"/>
            </p:cNvSpPr>
            <p:nvPr/>
          </p:nvSpPr>
          <p:spPr bwMode="auto">
            <a:xfrm>
              <a:off x="3379" y="1866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Oval 24"/>
            <p:cNvSpPr>
              <a:spLocks noChangeArrowheads="1"/>
            </p:cNvSpPr>
            <p:nvPr/>
          </p:nvSpPr>
          <p:spPr bwMode="auto">
            <a:xfrm>
              <a:off x="3379" y="2057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Oval 25"/>
            <p:cNvSpPr>
              <a:spLocks noChangeArrowheads="1"/>
            </p:cNvSpPr>
            <p:nvPr/>
          </p:nvSpPr>
          <p:spPr bwMode="auto">
            <a:xfrm>
              <a:off x="3379" y="2248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5" name="Oval 26"/>
            <p:cNvSpPr>
              <a:spLocks noChangeArrowheads="1"/>
            </p:cNvSpPr>
            <p:nvPr/>
          </p:nvSpPr>
          <p:spPr bwMode="auto">
            <a:xfrm>
              <a:off x="3379" y="2439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Oval 27"/>
            <p:cNvSpPr>
              <a:spLocks noChangeArrowheads="1"/>
            </p:cNvSpPr>
            <p:nvPr/>
          </p:nvSpPr>
          <p:spPr bwMode="auto">
            <a:xfrm>
              <a:off x="3379" y="26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7" name="Oval 28"/>
            <p:cNvSpPr>
              <a:spLocks noChangeArrowheads="1"/>
            </p:cNvSpPr>
            <p:nvPr/>
          </p:nvSpPr>
          <p:spPr bwMode="auto">
            <a:xfrm>
              <a:off x="3379" y="2821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Oval 29"/>
            <p:cNvSpPr>
              <a:spLocks noChangeArrowheads="1"/>
            </p:cNvSpPr>
            <p:nvPr/>
          </p:nvSpPr>
          <p:spPr bwMode="auto">
            <a:xfrm>
              <a:off x="3379" y="3012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9" name="Oval 30"/>
            <p:cNvSpPr>
              <a:spLocks noChangeArrowheads="1"/>
            </p:cNvSpPr>
            <p:nvPr/>
          </p:nvSpPr>
          <p:spPr bwMode="auto">
            <a:xfrm>
              <a:off x="3379" y="3203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43031" name="Text Box 32"/>
          <p:cNvSpPr txBox="1">
            <a:spLocks noChangeArrowheads="1"/>
          </p:cNvSpPr>
          <p:nvPr/>
        </p:nvSpPr>
        <p:spPr bwMode="auto">
          <a:xfrm>
            <a:off x="4714875" y="2951163"/>
            <a:ext cx="6286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/X0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/X7</a:t>
            </a:r>
          </a:p>
        </p:txBody>
      </p:sp>
      <p:sp>
        <p:nvSpPr>
          <p:cNvPr id="43032" name="AutoShape 33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3035" name="Line 36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3036" name="Line 37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3037" name="Text Box 38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C</a:t>
            </a:r>
          </a:p>
        </p:txBody>
      </p:sp>
      <p:sp>
        <p:nvSpPr>
          <p:cNvPr id="43038" name="Text Box 39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/X5</a:t>
            </a:r>
          </a:p>
        </p:txBody>
      </p:sp>
      <p:sp>
        <p:nvSpPr>
          <p:cNvPr id="43039" name="Oval 40"/>
          <p:cNvSpPr>
            <a:spLocks noChangeArrowheads="1"/>
          </p:cNvSpPr>
          <p:nvPr/>
        </p:nvSpPr>
        <p:spPr bwMode="auto">
          <a:xfrm>
            <a:off x="7794625" y="2046288"/>
            <a:ext cx="146050" cy="1460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Oval 42"/>
          <p:cNvSpPr>
            <a:spLocks noChangeArrowheads="1"/>
          </p:cNvSpPr>
          <p:nvPr/>
        </p:nvSpPr>
        <p:spPr bwMode="auto">
          <a:xfrm>
            <a:off x="6940550" y="2085975"/>
            <a:ext cx="131763" cy="1317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Text Box 44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1" grpId="0"/>
      <p:bldP spid="28469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55C49D-F7D0-460A-8726-77D49C4D2FD7}" type="slidenum">
              <a:rPr lang="en-GB" smtClean="0"/>
              <a:pPr/>
              <a:t>39</a:t>
            </a:fld>
            <a:endParaRPr lang="en-GB" sz="14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4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39" name="Line 5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0" name="Line 6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1" name="Line 7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3759200" y="379888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85715" name="Text Box 19"/>
          <p:cNvSpPr txBox="1">
            <a:spLocks noChangeArrowheads="1"/>
          </p:cNvSpPr>
          <p:nvPr/>
        </p:nvSpPr>
        <p:spPr bwMode="auto">
          <a:xfrm>
            <a:off x="1974850" y="3033713"/>
            <a:ext cx="522288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0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285716" name="Text Box 20"/>
          <p:cNvSpPr txBox="1">
            <a:spLocks noChangeArrowheads="1"/>
          </p:cNvSpPr>
          <p:nvPr/>
        </p:nvSpPr>
        <p:spPr bwMode="auto">
          <a:xfrm>
            <a:off x="6326188" y="2843213"/>
            <a:ext cx="392112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008000"/>
                </a:solidFill>
              </a:rPr>
              <a:t>0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</p:txBody>
      </p:sp>
      <p:sp>
        <p:nvSpPr>
          <p:cNvPr id="44052" name="Text Box 21"/>
          <p:cNvSpPr txBox="1">
            <a:spLocks noChangeArrowheads="1"/>
          </p:cNvSpPr>
          <p:nvPr/>
        </p:nvSpPr>
        <p:spPr bwMode="auto">
          <a:xfrm>
            <a:off x="1081088" y="1716088"/>
            <a:ext cx="7467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008000"/>
                </a:solidFill>
              </a:rPr>
              <a:t>ACTIVE LOW outputs</a:t>
            </a:r>
          </a:p>
        </p:txBody>
      </p:sp>
      <p:grpSp>
        <p:nvGrpSpPr>
          <p:cNvPr id="44053" name="Group 22"/>
          <p:cNvGrpSpPr>
            <a:grpSpLocks/>
          </p:cNvGrpSpPr>
          <p:nvPr/>
        </p:nvGrpSpPr>
        <p:grpSpPr bwMode="auto">
          <a:xfrm>
            <a:off x="5364163" y="2962275"/>
            <a:ext cx="144462" cy="2266950"/>
            <a:chOff x="3379" y="1866"/>
            <a:chExt cx="91" cy="1428"/>
          </a:xfrm>
        </p:grpSpPr>
        <p:sp>
          <p:nvSpPr>
            <p:cNvPr id="44066" name="Oval 23"/>
            <p:cNvSpPr>
              <a:spLocks noChangeArrowheads="1"/>
            </p:cNvSpPr>
            <p:nvPr/>
          </p:nvSpPr>
          <p:spPr bwMode="auto">
            <a:xfrm>
              <a:off x="3379" y="1866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7" name="Oval 24"/>
            <p:cNvSpPr>
              <a:spLocks noChangeArrowheads="1"/>
            </p:cNvSpPr>
            <p:nvPr/>
          </p:nvSpPr>
          <p:spPr bwMode="auto">
            <a:xfrm>
              <a:off x="3379" y="2057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Oval 25"/>
            <p:cNvSpPr>
              <a:spLocks noChangeArrowheads="1"/>
            </p:cNvSpPr>
            <p:nvPr/>
          </p:nvSpPr>
          <p:spPr bwMode="auto">
            <a:xfrm>
              <a:off x="3379" y="2248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9" name="Oval 26"/>
            <p:cNvSpPr>
              <a:spLocks noChangeArrowheads="1"/>
            </p:cNvSpPr>
            <p:nvPr/>
          </p:nvSpPr>
          <p:spPr bwMode="auto">
            <a:xfrm>
              <a:off x="3379" y="2439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Oval 27"/>
            <p:cNvSpPr>
              <a:spLocks noChangeArrowheads="1"/>
            </p:cNvSpPr>
            <p:nvPr/>
          </p:nvSpPr>
          <p:spPr bwMode="auto">
            <a:xfrm>
              <a:off x="3379" y="26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1" name="Oval 28"/>
            <p:cNvSpPr>
              <a:spLocks noChangeArrowheads="1"/>
            </p:cNvSpPr>
            <p:nvPr/>
          </p:nvSpPr>
          <p:spPr bwMode="auto">
            <a:xfrm>
              <a:off x="3379" y="2821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Oval 29"/>
            <p:cNvSpPr>
              <a:spLocks noChangeArrowheads="1"/>
            </p:cNvSpPr>
            <p:nvPr/>
          </p:nvSpPr>
          <p:spPr bwMode="auto">
            <a:xfrm>
              <a:off x="3379" y="3012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Oval 30"/>
            <p:cNvSpPr>
              <a:spLocks noChangeArrowheads="1"/>
            </p:cNvSpPr>
            <p:nvPr/>
          </p:nvSpPr>
          <p:spPr bwMode="auto">
            <a:xfrm>
              <a:off x="3379" y="3203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54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44055" name="Text Box 32"/>
          <p:cNvSpPr txBox="1">
            <a:spLocks noChangeArrowheads="1"/>
          </p:cNvSpPr>
          <p:nvPr/>
        </p:nvSpPr>
        <p:spPr bwMode="auto">
          <a:xfrm>
            <a:off x="4714875" y="2951163"/>
            <a:ext cx="6286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/X0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/X7</a:t>
            </a:r>
          </a:p>
        </p:txBody>
      </p:sp>
      <p:sp>
        <p:nvSpPr>
          <p:cNvPr id="44056" name="AutoShape 33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Line 34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4058" name="Line 35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4059" name="Line 36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4060" name="Line 37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4061" name="Text Box 38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C</a:t>
            </a:r>
          </a:p>
        </p:txBody>
      </p:sp>
      <p:sp>
        <p:nvSpPr>
          <p:cNvPr id="44062" name="Text Box 39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/X6</a:t>
            </a:r>
          </a:p>
        </p:txBody>
      </p:sp>
      <p:sp>
        <p:nvSpPr>
          <p:cNvPr id="44063" name="Oval 40"/>
          <p:cNvSpPr>
            <a:spLocks noChangeArrowheads="1"/>
          </p:cNvSpPr>
          <p:nvPr/>
        </p:nvSpPr>
        <p:spPr bwMode="auto">
          <a:xfrm>
            <a:off x="7794625" y="2046288"/>
            <a:ext cx="146050" cy="1460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4" name="Oval 41"/>
          <p:cNvSpPr>
            <a:spLocks noChangeArrowheads="1"/>
          </p:cNvSpPr>
          <p:nvPr/>
        </p:nvSpPr>
        <p:spPr bwMode="auto">
          <a:xfrm>
            <a:off x="6940550" y="1858963"/>
            <a:ext cx="131763" cy="1317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Text Box 44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5" grpId="0"/>
      <p:bldP spid="2857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10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3B8F34-BA82-4D5F-AFB3-37B137AA0E84}" type="slidenum">
              <a:rPr lang="en-GB" smtClean="0"/>
              <a:pPr/>
              <a:t>4</a:t>
            </a:fld>
            <a:endParaRPr lang="en-GB" sz="140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914400"/>
            <a:ext cx="7772400" cy="663575"/>
          </a:xfrm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FF3300"/>
                </a:solidFill>
              </a:rPr>
              <a:t>Asynchronous Down Counter</a:t>
            </a:r>
          </a:p>
        </p:txBody>
      </p:sp>
      <p:sp>
        <p:nvSpPr>
          <p:cNvPr id="1032" name="Text Box 3"/>
          <p:cNvSpPr txBox="1">
            <a:spLocks noChangeArrowheads="1"/>
          </p:cNvSpPr>
          <p:nvPr/>
        </p:nvSpPr>
        <p:spPr bwMode="auto">
          <a:xfrm>
            <a:off x="2460625" y="3924300"/>
            <a:ext cx="437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0C0B0A"/>
                </a:solidFill>
              </a:rPr>
              <a:t>All J, K, PRESET and CLR  = 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39000" y="2895600"/>
            <a:ext cx="762000" cy="228600"/>
            <a:chOff x="4560" y="1824"/>
            <a:chExt cx="480" cy="144"/>
          </a:xfrm>
        </p:grpSpPr>
        <p:sp>
          <p:nvSpPr>
            <p:cNvPr id="1077" name="Line 5"/>
            <p:cNvSpPr>
              <a:spLocks noChangeShapeType="1"/>
            </p:cNvSpPr>
            <p:nvPr/>
          </p:nvSpPr>
          <p:spPr bwMode="auto">
            <a:xfrm>
              <a:off x="4560" y="196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8" name="Line 6"/>
            <p:cNvSpPr>
              <a:spLocks noChangeShapeType="1"/>
            </p:cNvSpPr>
            <p:nvPr/>
          </p:nvSpPr>
          <p:spPr bwMode="auto">
            <a:xfrm flipV="1">
              <a:off x="4656" y="18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9" name="Line 7"/>
            <p:cNvSpPr>
              <a:spLocks noChangeShapeType="1"/>
            </p:cNvSpPr>
            <p:nvPr/>
          </p:nvSpPr>
          <p:spPr bwMode="auto">
            <a:xfrm>
              <a:off x="4656" y="182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0" name="Line 8"/>
            <p:cNvSpPr>
              <a:spLocks noChangeShapeType="1"/>
            </p:cNvSpPr>
            <p:nvPr/>
          </p:nvSpPr>
          <p:spPr bwMode="auto">
            <a:xfrm>
              <a:off x="4752" y="18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1" name="Line 9"/>
            <p:cNvSpPr>
              <a:spLocks noChangeShapeType="1"/>
            </p:cNvSpPr>
            <p:nvPr/>
          </p:nvSpPr>
          <p:spPr bwMode="auto">
            <a:xfrm>
              <a:off x="4752" y="196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2" name="Line 10"/>
            <p:cNvSpPr>
              <a:spLocks noChangeShapeType="1"/>
            </p:cNvSpPr>
            <p:nvPr/>
          </p:nvSpPr>
          <p:spPr bwMode="auto">
            <a:xfrm flipV="1">
              <a:off x="4848" y="18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3" name="Line 11"/>
            <p:cNvSpPr>
              <a:spLocks noChangeShapeType="1"/>
            </p:cNvSpPr>
            <p:nvPr/>
          </p:nvSpPr>
          <p:spPr bwMode="auto">
            <a:xfrm>
              <a:off x="4848" y="182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4" name="Line 12"/>
            <p:cNvSpPr>
              <a:spLocks noChangeShapeType="1"/>
            </p:cNvSpPr>
            <p:nvPr/>
          </p:nvSpPr>
          <p:spPr bwMode="auto">
            <a:xfrm>
              <a:off x="4944" y="18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" name="Line 13"/>
            <p:cNvSpPr>
              <a:spLocks noChangeShapeType="1"/>
            </p:cNvSpPr>
            <p:nvPr/>
          </p:nvSpPr>
          <p:spPr bwMode="auto">
            <a:xfrm>
              <a:off x="4944" y="196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34" name="Text Box 14"/>
          <p:cNvSpPr txBox="1">
            <a:spLocks noChangeArrowheads="1"/>
          </p:cNvSpPr>
          <p:nvPr/>
        </p:nvSpPr>
        <p:spPr bwMode="auto">
          <a:xfrm>
            <a:off x="625475" y="420688"/>
            <a:ext cx="415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7.4 –</a:t>
            </a:r>
            <a:r>
              <a:rPr lang="en-GB" sz="2000" b="1">
                <a:solidFill>
                  <a:schemeClr val="bg1"/>
                </a:solidFill>
              </a:rPr>
              <a:t>Asynchronous Down Counters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14913" y="3062288"/>
            <a:ext cx="533400" cy="457200"/>
            <a:chOff x="3792" y="2112"/>
            <a:chExt cx="336" cy="288"/>
          </a:xfrm>
        </p:grpSpPr>
        <p:sp>
          <p:nvSpPr>
            <p:cNvPr id="1074" name="Line 16"/>
            <p:cNvSpPr>
              <a:spLocks noChangeShapeType="1"/>
            </p:cNvSpPr>
            <p:nvPr/>
          </p:nvSpPr>
          <p:spPr bwMode="auto">
            <a:xfrm flipH="1">
              <a:off x="3792" y="2112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" name="Line 17"/>
            <p:cNvSpPr>
              <a:spLocks noChangeShapeType="1"/>
            </p:cNvSpPr>
            <p:nvPr/>
          </p:nvSpPr>
          <p:spPr bwMode="auto">
            <a:xfrm>
              <a:off x="3936" y="2112"/>
              <a:ext cx="0" cy="28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6" name="Line 18"/>
            <p:cNvSpPr>
              <a:spLocks noChangeShapeType="1"/>
            </p:cNvSpPr>
            <p:nvPr/>
          </p:nvSpPr>
          <p:spPr bwMode="auto">
            <a:xfrm>
              <a:off x="3936" y="2400"/>
              <a:ext cx="192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309938" y="3048000"/>
            <a:ext cx="533400" cy="457200"/>
            <a:chOff x="3792" y="2112"/>
            <a:chExt cx="336" cy="288"/>
          </a:xfrm>
        </p:grpSpPr>
        <p:sp>
          <p:nvSpPr>
            <p:cNvPr id="1071" name="Line 20"/>
            <p:cNvSpPr>
              <a:spLocks noChangeShapeType="1"/>
            </p:cNvSpPr>
            <p:nvPr/>
          </p:nvSpPr>
          <p:spPr bwMode="auto">
            <a:xfrm flipH="1">
              <a:off x="3792" y="2112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2" name="Line 21"/>
            <p:cNvSpPr>
              <a:spLocks noChangeShapeType="1"/>
            </p:cNvSpPr>
            <p:nvPr/>
          </p:nvSpPr>
          <p:spPr bwMode="auto">
            <a:xfrm>
              <a:off x="3936" y="2112"/>
              <a:ext cx="0" cy="28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3" name="Line 22"/>
            <p:cNvSpPr>
              <a:spLocks noChangeShapeType="1"/>
            </p:cNvSpPr>
            <p:nvPr/>
          </p:nvSpPr>
          <p:spPr bwMode="auto">
            <a:xfrm>
              <a:off x="3936" y="2400"/>
              <a:ext cx="192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37" name="Group 23"/>
          <p:cNvGrpSpPr>
            <a:grpSpLocks/>
          </p:cNvGrpSpPr>
          <p:nvPr/>
        </p:nvGrpSpPr>
        <p:grpSpPr bwMode="auto">
          <a:xfrm>
            <a:off x="1890713" y="2376488"/>
            <a:ext cx="5257800" cy="1447800"/>
            <a:chOff x="1200" y="1488"/>
            <a:chExt cx="3312" cy="912"/>
          </a:xfrm>
        </p:grpSpPr>
        <p:sp>
          <p:nvSpPr>
            <p:cNvPr id="1043" name="Rectangle 24"/>
            <p:cNvSpPr>
              <a:spLocks noChangeArrowheads="1"/>
            </p:cNvSpPr>
            <p:nvPr/>
          </p:nvSpPr>
          <p:spPr bwMode="auto">
            <a:xfrm>
              <a:off x="3504" y="1488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5"/>
            <p:cNvSpPr>
              <a:spLocks noChangeArrowheads="1"/>
            </p:cNvSpPr>
            <p:nvPr/>
          </p:nvSpPr>
          <p:spPr bwMode="auto">
            <a:xfrm>
              <a:off x="4128" y="187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AutoShape 26"/>
            <p:cNvSpPr>
              <a:spLocks noChangeArrowheads="1"/>
            </p:cNvSpPr>
            <p:nvPr/>
          </p:nvSpPr>
          <p:spPr bwMode="auto">
            <a:xfrm rot="-5514269">
              <a:off x="4032" y="1872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Text Box 2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047" name="Text Box 28"/>
            <p:cNvSpPr txBox="1">
              <a:spLocks noChangeArrowheads="1"/>
            </p:cNvSpPr>
            <p:nvPr/>
          </p:nvSpPr>
          <p:spPr bwMode="auto">
            <a:xfrm>
              <a:off x="3936" y="206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048" name="Text Box 29"/>
            <p:cNvSpPr txBox="1">
              <a:spLocks noChangeArrowheads="1"/>
            </p:cNvSpPr>
            <p:nvPr/>
          </p:nvSpPr>
          <p:spPr bwMode="auto">
            <a:xfrm>
              <a:off x="3504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A</a:t>
              </a:r>
              <a:endParaRPr lang="en-US"/>
            </a:p>
          </p:txBody>
        </p:sp>
        <p:sp>
          <p:nvSpPr>
            <p:cNvPr id="1049" name="Line 30"/>
            <p:cNvSpPr>
              <a:spLocks noChangeShapeType="1"/>
            </p:cNvSpPr>
            <p:nvPr/>
          </p:nvSpPr>
          <p:spPr bwMode="auto">
            <a:xfrm>
              <a:off x="4128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0" name="Line 31"/>
            <p:cNvSpPr>
              <a:spLocks noChangeShapeType="1"/>
            </p:cNvSpPr>
            <p:nvPr/>
          </p:nvSpPr>
          <p:spPr bwMode="auto">
            <a:xfrm>
              <a:off x="4128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1" name="Line 32"/>
            <p:cNvSpPr>
              <a:spLocks noChangeShapeType="1"/>
            </p:cNvSpPr>
            <p:nvPr/>
          </p:nvSpPr>
          <p:spPr bwMode="auto">
            <a:xfrm>
              <a:off x="4224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2" name="Text Box 33"/>
            <p:cNvSpPr txBox="1">
              <a:spLocks noChangeArrowheads="1"/>
            </p:cNvSpPr>
            <p:nvPr/>
          </p:nvSpPr>
          <p:spPr bwMode="auto">
            <a:xfrm>
              <a:off x="3648" y="182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grpSp>
          <p:nvGrpSpPr>
            <p:cNvPr id="1053" name="Group 34"/>
            <p:cNvGrpSpPr>
              <a:grpSpLocks/>
            </p:cNvGrpSpPr>
            <p:nvPr/>
          </p:nvGrpSpPr>
          <p:grpSpPr bwMode="auto">
            <a:xfrm>
              <a:off x="1392" y="1488"/>
              <a:ext cx="720" cy="912"/>
              <a:chOff x="3072" y="1680"/>
              <a:chExt cx="720" cy="912"/>
            </a:xfrm>
          </p:grpSpPr>
          <p:sp>
            <p:nvSpPr>
              <p:cNvPr id="1068" name="Rectangle 35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62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9" name="Oval 36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0" name="AutoShape 37"/>
              <p:cNvSpPr>
                <a:spLocks noChangeArrowheads="1"/>
              </p:cNvSpPr>
              <p:nvPr/>
            </p:nvSpPr>
            <p:spPr bwMode="auto">
              <a:xfrm rot="-5514269">
                <a:off x="3600" y="2064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4" name="Text Box 38"/>
            <p:cNvSpPr txBox="1">
              <a:spLocks noChangeArrowheads="1"/>
            </p:cNvSpPr>
            <p:nvPr/>
          </p:nvSpPr>
          <p:spPr bwMode="auto">
            <a:xfrm>
              <a:off x="1824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055" name="Text Box 39"/>
            <p:cNvSpPr txBox="1">
              <a:spLocks noChangeArrowheads="1"/>
            </p:cNvSpPr>
            <p:nvPr/>
          </p:nvSpPr>
          <p:spPr bwMode="auto">
            <a:xfrm>
              <a:off x="1824" y="206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056" name="Text Box 40"/>
            <p:cNvSpPr txBox="1">
              <a:spLocks noChangeArrowheads="1"/>
            </p:cNvSpPr>
            <p:nvPr/>
          </p:nvSpPr>
          <p:spPr bwMode="auto">
            <a:xfrm>
              <a:off x="1392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C</a:t>
              </a:r>
              <a:endParaRPr lang="en-US"/>
            </a:p>
          </p:txBody>
        </p:sp>
        <p:sp>
          <p:nvSpPr>
            <p:cNvPr id="1057" name="Text Box 41"/>
            <p:cNvSpPr txBox="1">
              <a:spLocks noChangeArrowheads="1"/>
            </p:cNvSpPr>
            <p:nvPr/>
          </p:nvSpPr>
          <p:spPr bwMode="auto">
            <a:xfrm>
              <a:off x="1536" y="182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1058" name="Rectangle 42"/>
            <p:cNvSpPr>
              <a:spLocks noChangeArrowheads="1"/>
            </p:cNvSpPr>
            <p:nvPr/>
          </p:nvSpPr>
          <p:spPr bwMode="auto">
            <a:xfrm>
              <a:off x="2448" y="1488"/>
              <a:ext cx="62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Oval 43"/>
            <p:cNvSpPr>
              <a:spLocks noChangeArrowheads="1"/>
            </p:cNvSpPr>
            <p:nvPr/>
          </p:nvSpPr>
          <p:spPr bwMode="auto">
            <a:xfrm>
              <a:off x="3072" y="187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AutoShape 44"/>
            <p:cNvSpPr>
              <a:spLocks noChangeArrowheads="1"/>
            </p:cNvSpPr>
            <p:nvPr/>
          </p:nvSpPr>
          <p:spPr bwMode="auto">
            <a:xfrm rot="-5514269">
              <a:off x="2976" y="1872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Text Box 45"/>
            <p:cNvSpPr txBox="1">
              <a:spLocks noChangeArrowheads="1"/>
            </p:cNvSpPr>
            <p:nvPr/>
          </p:nvSpPr>
          <p:spPr bwMode="auto">
            <a:xfrm>
              <a:off x="2880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J</a:t>
              </a:r>
              <a:endParaRPr lang="en-US"/>
            </a:p>
          </p:txBody>
        </p:sp>
        <p:sp>
          <p:nvSpPr>
            <p:cNvPr id="1062" name="Text Box 46"/>
            <p:cNvSpPr txBox="1">
              <a:spLocks noChangeArrowheads="1"/>
            </p:cNvSpPr>
            <p:nvPr/>
          </p:nvSpPr>
          <p:spPr bwMode="auto">
            <a:xfrm>
              <a:off x="2880" y="206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K</a:t>
              </a:r>
              <a:endParaRPr lang="en-US"/>
            </a:p>
          </p:txBody>
        </p:sp>
        <p:sp>
          <p:nvSpPr>
            <p:cNvPr id="1063" name="Text Box 47"/>
            <p:cNvSpPr txBox="1">
              <a:spLocks noChangeArrowheads="1"/>
            </p:cNvSpPr>
            <p:nvPr/>
          </p:nvSpPr>
          <p:spPr bwMode="auto">
            <a:xfrm>
              <a:off x="2448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C0B0A"/>
                  </a:solidFill>
                </a:rPr>
                <a:t>B</a:t>
              </a:r>
              <a:endParaRPr lang="en-US"/>
            </a:p>
          </p:txBody>
        </p:sp>
        <p:sp>
          <p:nvSpPr>
            <p:cNvPr id="1064" name="Text Box 48"/>
            <p:cNvSpPr txBox="1">
              <a:spLocks noChangeArrowheads="1"/>
            </p:cNvSpPr>
            <p:nvPr/>
          </p:nvSpPr>
          <p:spPr bwMode="auto">
            <a:xfrm>
              <a:off x="2592" y="182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C0B0A"/>
                  </a:solidFill>
                </a:rPr>
                <a:t>CLK</a:t>
              </a:r>
              <a:endParaRPr lang="en-US" b="1">
                <a:solidFill>
                  <a:srgbClr val="0C0B0A"/>
                </a:solidFill>
              </a:endParaRPr>
            </a:p>
          </p:txBody>
        </p:sp>
        <p:sp>
          <p:nvSpPr>
            <p:cNvPr id="1065" name="Line 49"/>
            <p:cNvSpPr>
              <a:spLocks noChangeShapeType="1"/>
            </p:cNvSpPr>
            <p:nvPr/>
          </p:nvSpPr>
          <p:spPr bwMode="auto">
            <a:xfrm flipH="1">
              <a:off x="120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6" name="Line 50"/>
            <p:cNvSpPr>
              <a:spLocks noChangeShapeType="1"/>
            </p:cNvSpPr>
            <p:nvPr/>
          </p:nvSpPr>
          <p:spPr bwMode="auto">
            <a:xfrm flipH="1">
              <a:off x="3312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7" name="Line 51"/>
            <p:cNvSpPr>
              <a:spLocks noChangeShapeType="1"/>
            </p:cNvSpPr>
            <p:nvPr/>
          </p:nvSpPr>
          <p:spPr bwMode="auto">
            <a:xfrm flipH="1">
              <a:off x="2256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6" name="Object 52"/>
            <p:cNvGraphicFramePr>
              <a:graphicFrameLocks noChangeAspect="1"/>
            </p:cNvGraphicFramePr>
            <p:nvPr/>
          </p:nvGraphicFramePr>
          <p:xfrm>
            <a:off x="3560" y="2115"/>
            <a:ext cx="15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4" imgW="164880" imgH="203040" progId="Equation.3">
                    <p:embed/>
                  </p:oleObj>
                </mc:Choice>
                <mc:Fallback>
                  <p:oleObj name="Equation" r:id="rId4" imgW="164880" imgH="203040" progId="Equation.3">
                    <p:embed/>
                    <p:pic>
                      <p:nvPicPr>
                        <p:cNvPr id="102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115"/>
                          <a:ext cx="15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53"/>
            <p:cNvGraphicFramePr>
              <a:graphicFrameLocks noChangeAspect="1"/>
            </p:cNvGraphicFramePr>
            <p:nvPr/>
          </p:nvGraphicFramePr>
          <p:xfrm>
            <a:off x="2517" y="2115"/>
            <a:ext cx="14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6" imgW="152280" imgH="203040" progId="Equation.3">
                    <p:embed/>
                  </p:oleObj>
                </mc:Choice>
                <mc:Fallback>
                  <p:oleObj name="Equation" r:id="rId6" imgW="152280" imgH="203040" progId="Equation.3">
                    <p:embed/>
                    <p:pic>
                      <p:nvPicPr>
                        <p:cNvPr id="1027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115"/>
                          <a:ext cx="14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54"/>
            <p:cNvGraphicFramePr>
              <a:graphicFrameLocks noChangeAspect="1"/>
            </p:cNvGraphicFramePr>
            <p:nvPr/>
          </p:nvGraphicFramePr>
          <p:xfrm>
            <a:off x="1429" y="2069"/>
            <a:ext cx="14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8" imgW="152280" imgH="215640" progId="Equation.3">
                    <p:embed/>
                  </p:oleObj>
                </mc:Choice>
                <mc:Fallback>
                  <p:oleObj name="Equation" r:id="rId8" imgW="152280" imgH="215640" progId="Equation.3">
                    <p:embed/>
                    <p:pic>
                      <p:nvPicPr>
                        <p:cNvPr id="1028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069"/>
                          <a:ext cx="14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624013" y="2233613"/>
            <a:ext cx="4013200" cy="444500"/>
            <a:chOff x="1023" y="1407"/>
            <a:chExt cx="2528" cy="280"/>
          </a:xfrm>
        </p:grpSpPr>
        <p:sp>
          <p:nvSpPr>
            <p:cNvPr id="1040" name="Text Box 57"/>
            <p:cNvSpPr txBox="1">
              <a:spLocks noChangeArrowheads="1"/>
            </p:cNvSpPr>
            <p:nvPr/>
          </p:nvSpPr>
          <p:spPr bwMode="auto">
            <a:xfrm>
              <a:off x="1023" y="1407"/>
              <a:ext cx="35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>
                  <a:solidFill>
                    <a:srgbClr val="FF3300"/>
                  </a:solidFill>
                </a:rPr>
                <a:t>QC</a:t>
              </a:r>
            </a:p>
          </p:txBody>
        </p:sp>
        <p:sp>
          <p:nvSpPr>
            <p:cNvPr id="1041" name="Text Box 58"/>
            <p:cNvSpPr txBox="1">
              <a:spLocks noChangeArrowheads="1"/>
            </p:cNvSpPr>
            <p:nvPr/>
          </p:nvSpPr>
          <p:spPr bwMode="auto">
            <a:xfrm>
              <a:off x="2132" y="1437"/>
              <a:ext cx="35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>
                  <a:solidFill>
                    <a:srgbClr val="FF3300"/>
                  </a:solidFill>
                </a:rPr>
                <a:t>QB</a:t>
              </a:r>
            </a:p>
          </p:txBody>
        </p:sp>
        <p:sp>
          <p:nvSpPr>
            <p:cNvPr id="1042" name="Text Box 59"/>
            <p:cNvSpPr txBox="1">
              <a:spLocks noChangeArrowheads="1"/>
            </p:cNvSpPr>
            <p:nvPr/>
          </p:nvSpPr>
          <p:spPr bwMode="auto">
            <a:xfrm>
              <a:off x="3194" y="1421"/>
              <a:ext cx="35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>
                  <a:solidFill>
                    <a:srgbClr val="FF3300"/>
                  </a:solidFill>
                </a:rPr>
                <a:t>QA</a:t>
              </a:r>
            </a:p>
          </p:txBody>
        </p:sp>
      </p:grpSp>
      <p:sp>
        <p:nvSpPr>
          <p:cNvPr id="1039" name="Text Box 61"/>
          <p:cNvSpPr txBox="1">
            <a:spLocks noChangeArrowheads="1"/>
          </p:cNvSpPr>
          <p:nvPr/>
        </p:nvSpPr>
        <p:spPr bwMode="auto">
          <a:xfrm>
            <a:off x="2103438" y="4440238"/>
            <a:ext cx="497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Note: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For down counter, we connect /Q to next CLK,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but the output is still taken from Q.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E252DA-3672-492B-9026-C11F944E667B}" type="slidenum">
              <a:rPr lang="en-GB" smtClean="0"/>
              <a:pPr/>
              <a:t>40</a:t>
            </a:fld>
            <a:endParaRPr lang="en-GB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8382000" cy="609600"/>
          </a:xfrm>
          <a:noFill/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5E51C1"/>
                </a:solidFill>
              </a:rPr>
              <a:t>Decoder e.g. at work</a:t>
            </a:r>
            <a:endParaRPr lang="en-US" sz="3200" b="1">
              <a:solidFill>
                <a:srgbClr val="5E51C1"/>
              </a:solidFill>
            </a:endParaRP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3454400" y="2884488"/>
            <a:ext cx="1905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4"/>
          <p:cNvSpPr>
            <a:spLocks noChangeShapeType="1"/>
          </p:cNvSpPr>
          <p:nvPr/>
        </p:nvSpPr>
        <p:spPr bwMode="auto">
          <a:xfrm>
            <a:off x="26162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3" name="Line 5"/>
          <p:cNvSpPr>
            <a:spLocks noChangeShapeType="1"/>
          </p:cNvSpPr>
          <p:nvPr/>
        </p:nvSpPr>
        <p:spPr bwMode="auto">
          <a:xfrm>
            <a:off x="26162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2616200" y="4713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>
            <a:off x="5359400" y="3036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>
            <a:off x="5359400" y="3341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5359400" y="395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5359400" y="4256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5359400" y="4560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359400" y="4865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>
            <a:off x="5359400" y="517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5359400" y="3646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3759200" y="3798888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/>
              <a:t>Decoder</a:t>
            </a:r>
          </a:p>
        </p:txBody>
      </p:sp>
      <p:sp>
        <p:nvSpPr>
          <p:cNvPr id="286739" name="Text Box 19"/>
          <p:cNvSpPr txBox="1">
            <a:spLocks noChangeArrowheads="1"/>
          </p:cNvSpPr>
          <p:nvPr/>
        </p:nvSpPr>
        <p:spPr bwMode="auto">
          <a:xfrm>
            <a:off x="2032000" y="3033713"/>
            <a:ext cx="522288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1</a:t>
            </a:r>
          </a:p>
          <a:p>
            <a:pPr>
              <a:spcBef>
                <a:spcPct val="100000"/>
              </a:spcBef>
            </a:pPr>
            <a:r>
              <a:rPr lang="en-US" sz="2400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286740" name="Text Box 20"/>
          <p:cNvSpPr txBox="1">
            <a:spLocks noChangeArrowheads="1"/>
          </p:cNvSpPr>
          <p:nvPr/>
        </p:nvSpPr>
        <p:spPr bwMode="auto">
          <a:xfrm>
            <a:off x="6356350" y="2844800"/>
            <a:ext cx="392113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9900"/>
                </a:solidFill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5076" name="Text Box 21"/>
          <p:cNvSpPr txBox="1">
            <a:spLocks noChangeArrowheads="1"/>
          </p:cNvSpPr>
          <p:nvPr/>
        </p:nvSpPr>
        <p:spPr bwMode="auto">
          <a:xfrm>
            <a:off x="1081088" y="1716088"/>
            <a:ext cx="7467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sz="3200" b="1">
                <a:solidFill>
                  <a:srgbClr val="FF0066"/>
                </a:solidFill>
              </a:rPr>
              <a:t> </a:t>
            </a:r>
            <a:r>
              <a:rPr lang="en-GB" sz="2800" b="1">
                <a:solidFill>
                  <a:srgbClr val="008000"/>
                </a:solidFill>
              </a:rPr>
              <a:t>ACTIVE LOW outputs</a:t>
            </a:r>
          </a:p>
        </p:txBody>
      </p:sp>
      <p:grpSp>
        <p:nvGrpSpPr>
          <p:cNvPr id="45077" name="Group 22"/>
          <p:cNvGrpSpPr>
            <a:grpSpLocks/>
          </p:cNvGrpSpPr>
          <p:nvPr/>
        </p:nvGrpSpPr>
        <p:grpSpPr bwMode="auto">
          <a:xfrm>
            <a:off x="5364163" y="2962275"/>
            <a:ext cx="144462" cy="2266950"/>
            <a:chOff x="3379" y="1866"/>
            <a:chExt cx="91" cy="1428"/>
          </a:xfrm>
        </p:grpSpPr>
        <p:sp>
          <p:nvSpPr>
            <p:cNvPr id="45089" name="Oval 23"/>
            <p:cNvSpPr>
              <a:spLocks noChangeArrowheads="1"/>
            </p:cNvSpPr>
            <p:nvPr/>
          </p:nvSpPr>
          <p:spPr bwMode="auto">
            <a:xfrm>
              <a:off x="3379" y="1866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Oval 24"/>
            <p:cNvSpPr>
              <a:spLocks noChangeArrowheads="1"/>
            </p:cNvSpPr>
            <p:nvPr/>
          </p:nvSpPr>
          <p:spPr bwMode="auto">
            <a:xfrm>
              <a:off x="3379" y="2057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Oval 25"/>
            <p:cNvSpPr>
              <a:spLocks noChangeArrowheads="1"/>
            </p:cNvSpPr>
            <p:nvPr/>
          </p:nvSpPr>
          <p:spPr bwMode="auto">
            <a:xfrm>
              <a:off x="3379" y="2248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Oval 26"/>
            <p:cNvSpPr>
              <a:spLocks noChangeArrowheads="1"/>
            </p:cNvSpPr>
            <p:nvPr/>
          </p:nvSpPr>
          <p:spPr bwMode="auto">
            <a:xfrm>
              <a:off x="3379" y="2439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Oval 27"/>
            <p:cNvSpPr>
              <a:spLocks noChangeArrowheads="1"/>
            </p:cNvSpPr>
            <p:nvPr/>
          </p:nvSpPr>
          <p:spPr bwMode="auto">
            <a:xfrm>
              <a:off x="3379" y="263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Oval 28"/>
            <p:cNvSpPr>
              <a:spLocks noChangeArrowheads="1"/>
            </p:cNvSpPr>
            <p:nvPr/>
          </p:nvSpPr>
          <p:spPr bwMode="auto">
            <a:xfrm>
              <a:off x="3379" y="2821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Oval 29"/>
            <p:cNvSpPr>
              <a:spLocks noChangeArrowheads="1"/>
            </p:cNvSpPr>
            <p:nvPr/>
          </p:nvSpPr>
          <p:spPr bwMode="auto">
            <a:xfrm>
              <a:off x="3379" y="3012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6" name="Oval 30"/>
            <p:cNvSpPr>
              <a:spLocks noChangeArrowheads="1"/>
            </p:cNvSpPr>
            <p:nvPr/>
          </p:nvSpPr>
          <p:spPr bwMode="auto">
            <a:xfrm>
              <a:off x="3379" y="3203"/>
              <a:ext cx="91" cy="9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8" name="Text Box 31"/>
          <p:cNvSpPr txBox="1">
            <a:spLocks noChangeArrowheads="1"/>
          </p:cNvSpPr>
          <p:nvPr/>
        </p:nvSpPr>
        <p:spPr bwMode="auto">
          <a:xfrm>
            <a:off x="3454400" y="3019425"/>
            <a:ext cx="55086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A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B</a:t>
            </a:r>
          </a:p>
          <a:p>
            <a:pPr algn="l">
              <a:lnSpc>
                <a:spcPct val="75000"/>
              </a:lnSpc>
            </a:pPr>
            <a:endParaRPr lang="en-GB" sz="2400" baseline="-25000"/>
          </a:p>
          <a:p>
            <a:pPr algn="l">
              <a:lnSpc>
                <a:spcPct val="75000"/>
              </a:lnSpc>
            </a:pPr>
            <a:r>
              <a:rPr lang="en-GB" sz="2400"/>
              <a:t>Q</a:t>
            </a:r>
            <a:r>
              <a:rPr lang="en-GB" sz="2400" baseline="-25000"/>
              <a:t>C</a:t>
            </a:r>
          </a:p>
        </p:txBody>
      </p:sp>
      <p:sp>
        <p:nvSpPr>
          <p:cNvPr id="45079" name="Text Box 32"/>
          <p:cNvSpPr txBox="1">
            <a:spLocks noChangeArrowheads="1"/>
          </p:cNvSpPr>
          <p:nvPr/>
        </p:nvSpPr>
        <p:spPr bwMode="auto">
          <a:xfrm>
            <a:off x="4714875" y="2951163"/>
            <a:ext cx="6286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sz="2000"/>
              <a:t>/X0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/X1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/X2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/X3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/X4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/X5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/X6</a:t>
            </a:r>
          </a:p>
          <a:p>
            <a:pPr algn="l">
              <a:lnSpc>
                <a:spcPct val="50000"/>
              </a:lnSpc>
            </a:pPr>
            <a:r>
              <a:rPr lang="en-GB" sz="2000"/>
              <a:t>/X7</a:t>
            </a:r>
          </a:p>
        </p:txBody>
      </p:sp>
      <p:sp>
        <p:nvSpPr>
          <p:cNvPr id="45080" name="AutoShape 33"/>
          <p:cNvSpPr>
            <a:spLocks noChangeArrowheads="1"/>
          </p:cNvSpPr>
          <p:nvPr/>
        </p:nvSpPr>
        <p:spPr bwMode="auto">
          <a:xfrm>
            <a:off x="7067550" y="1792288"/>
            <a:ext cx="725488" cy="70802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Line 34"/>
          <p:cNvSpPr>
            <a:spLocks noChangeShapeType="1"/>
          </p:cNvSpPr>
          <p:nvPr/>
        </p:nvSpPr>
        <p:spPr bwMode="auto">
          <a:xfrm>
            <a:off x="7818438" y="2106613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5082" name="Line 35"/>
          <p:cNvSpPr>
            <a:spLocks noChangeShapeType="1"/>
          </p:cNvSpPr>
          <p:nvPr/>
        </p:nvSpPr>
        <p:spPr bwMode="auto">
          <a:xfrm flipH="1">
            <a:off x="6584950" y="19161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5083" name="Line 36"/>
          <p:cNvSpPr>
            <a:spLocks noChangeShapeType="1"/>
          </p:cNvSpPr>
          <p:nvPr/>
        </p:nvSpPr>
        <p:spPr bwMode="auto">
          <a:xfrm flipH="1">
            <a:off x="6584950" y="2144713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5084" name="Line 37"/>
          <p:cNvSpPr>
            <a:spLocks noChangeShapeType="1"/>
          </p:cNvSpPr>
          <p:nvPr/>
        </p:nvSpPr>
        <p:spPr bwMode="auto">
          <a:xfrm flipH="1">
            <a:off x="6572250" y="2368550"/>
            <a:ext cx="496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5085" name="Text Box 38"/>
          <p:cNvSpPr txBox="1">
            <a:spLocks noChangeArrowheads="1"/>
          </p:cNvSpPr>
          <p:nvPr/>
        </p:nvSpPr>
        <p:spPr bwMode="auto">
          <a:xfrm>
            <a:off x="5935663" y="1625600"/>
            <a:ext cx="6397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/>
              <a:t>  Q</a:t>
            </a:r>
            <a:r>
              <a:rPr lang="en-US" sz="2000" b="1" baseline="-25000"/>
              <a:t>C</a:t>
            </a:r>
          </a:p>
        </p:txBody>
      </p:sp>
      <p:sp>
        <p:nvSpPr>
          <p:cNvPr id="45086" name="Text Box 39"/>
          <p:cNvSpPr txBox="1">
            <a:spLocks noChangeArrowheads="1"/>
          </p:cNvSpPr>
          <p:nvPr/>
        </p:nvSpPr>
        <p:spPr bwMode="auto">
          <a:xfrm>
            <a:off x="8010525" y="188595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/X7</a:t>
            </a:r>
          </a:p>
        </p:txBody>
      </p:sp>
      <p:sp>
        <p:nvSpPr>
          <p:cNvPr id="45087" name="Oval 40"/>
          <p:cNvSpPr>
            <a:spLocks noChangeArrowheads="1"/>
          </p:cNvSpPr>
          <p:nvPr/>
        </p:nvSpPr>
        <p:spPr bwMode="auto">
          <a:xfrm>
            <a:off x="7794625" y="2046288"/>
            <a:ext cx="146050" cy="1460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Text Box 44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9" grpId="0"/>
      <p:bldP spid="2867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385B4-D8BE-43BD-A7A7-709539BBB3F6}" type="slidenum">
              <a:rPr lang="en-GB" smtClean="0"/>
              <a:pPr/>
              <a:t>41</a:t>
            </a:fld>
            <a:endParaRPr lang="en-GB" sz="14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844550"/>
            <a:ext cx="7772400" cy="504825"/>
          </a:xfrm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786DCB"/>
                </a:solidFill>
              </a:rPr>
              <a:t>Decoding Application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00400" y="1828800"/>
            <a:ext cx="2286000" cy="762000"/>
            <a:chOff x="1920" y="1248"/>
            <a:chExt cx="1440" cy="480"/>
          </a:xfrm>
        </p:grpSpPr>
        <p:sp>
          <p:nvSpPr>
            <p:cNvPr id="46121" name="Rectangle 4"/>
            <p:cNvSpPr>
              <a:spLocks noChangeArrowheads="1"/>
            </p:cNvSpPr>
            <p:nvPr/>
          </p:nvSpPr>
          <p:spPr bwMode="auto">
            <a:xfrm>
              <a:off x="1920" y="1248"/>
              <a:ext cx="14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Text Box 5"/>
            <p:cNvSpPr txBox="1">
              <a:spLocks noChangeArrowheads="1"/>
            </p:cNvSpPr>
            <p:nvPr/>
          </p:nvSpPr>
          <p:spPr bwMode="auto">
            <a:xfrm>
              <a:off x="2112" y="1344"/>
              <a:ext cx="10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 b="1">
                  <a:solidFill>
                    <a:srgbClr val="0C0B0A"/>
                  </a:solidFill>
                </a:rPr>
                <a:t>BCD Counter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3276600" y="4419600"/>
            <a:ext cx="2438400" cy="1905000"/>
            <a:chOff x="2064" y="2784"/>
            <a:chExt cx="1536" cy="1200"/>
          </a:xfrm>
        </p:grpSpPr>
        <p:sp>
          <p:nvSpPr>
            <p:cNvPr id="46106" name="Rectangle 10"/>
            <p:cNvSpPr>
              <a:spLocks noChangeArrowheads="1"/>
            </p:cNvSpPr>
            <p:nvPr/>
          </p:nvSpPr>
          <p:spPr bwMode="auto">
            <a:xfrm>
              <a:off x="2064" y="2784"/>
              <a:ext cx="1536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Line 11"/>
            <p:cNvSpPr>
              <a:spLocks noChangeShapeType="1"/>
            </p:cNvSpPr>
            <p:nvPr/>
          </p:nvSpPr>
          <p:spPr bwMode="auto">
            <a:xfrm>
              <a:off x="2640" y="2976"/>
              <a:ext cx="336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8" name="Line 12"/>
            <p:cNvSpPr>
              <a:spLocks noChangeShapeType="1"/>
            </p:cNvSpPr>
            <p:nvPr/>
          </p:nvSpPr>
          <p:spPr bwMode="auto">
            <a:xfrm>
              <a:off x="2976" y="3024"/>
              <a:ext cx="0" cy="28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9" name="Line 13"/>
            <p:cNvSpPr>
              <a:spLocks noChangeShapeType="1"/>
            </p:cNvSpPr>
            <p:nvPr/>
          </p:nvSpPr>
          <p:spPr bwMode="auto">
            <a:xfrm>
              <a:off x="2640" y="3360"/>
              <a:ext cx="336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0" name="Line 14"/>
            <p:cNvSpPr>
              <a:spLocks noChangeShapeType="1"/>
            </p:cNvSpPr>
            <p:nvPr/>
          </p:nvSpPr>
          <p:spPr bwMode="auto">
            <a:xfrm>
              <a:off x="2592" y="3744"/>
              <a:ext cx="384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1" name="Line 15"/>
            <p:cNvSpPr>
              <a:spLocks noChangeShapeType="1"/>
            </p:cNvSpPr>
            <p:nvPr/>
          </p:nvSpPr>
          <p:spPr bwMode="auto">
            <a:xfrm>
              <a:off x="2592" y="3024"/>
              <a:ext cx="0" cy="28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2" name="Line 16"/>
            <p:cNvSpPr>
              <a:spLocks noChangeShapeType="1"/>
            </p:cNvSpPr>
            <p:nvPr/>
          </p:nvSpPr>
          <p:spPr bwMode="auto">
            <a:xfrm>
              <a:off x="2976" y="3408"/>
              <a:ext cx="0" cy="28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3" name="Line 17"/>
            <p:cNvSpPr>
              <a:spLocks noChangeShapeType="1"/>
            </p:cNvSpPr>
            <p:nvPr/>
          </p:nvSpPr>
          <p:spPr bwMode="auto">
            <a:xfrm>
              <a:off x="2592" y="3408"/>
              <a:ext cx="0" cy="28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842" name="Text Box 18"/>
            <p:cNvSpPr txBox="1">
              <a:spLocks noChangeArrowheads="1"/>
            </p:cNvSpPr>
            <p:nvPr/>
          </p:nvSpPr>
          <p:spPr bwMode="auto">
            <a:xfrm>
              <a:off x="2688" y="278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GB" sz="1600" b="1">
                  <a:solidFill>
                    <a:srgbClr val="0C0B0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05843" name="Text Box 19"/>
            <p:cNvSpPr txBox="1">
              <a:spLocks noChangeArrowheads="1"/>
            </p:cNvSpPr>
            <p:nvPr/>
          </p:nvSpPr>
          <p:spPr bwMode="auto">
            <a:xfrm>
              <a:off x="2976" y="302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GB" sz="1600" b="1">
                  <a:solidFill>
                    <a:srgbClr val="0C0B0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05844" name="Text Box 20"/>
            <p:cNvSpPr txBox="1">
              <a:spLocks noChangeArrowheads="1"/>
            </p:cNvSpPr>
            <p:nvPr/>
          </p:nvSpPr>
          <p:spPr bwMode="auto">
            <a:xfrm>
              <a:off x="2976" y="340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GB" sz="1600" b="1">
                  <a:solidFill>
                    <a:srgbClr val="0C0B0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205845" name="Text Box 21"/>
            <p:cNvSpPr txBox="1">
              <a:spLocks noChangeArrowheads="1"/>
            </p:cNvSpPr>
            <p:nvPr/>
          </p:nvSpPr>
          <p:spPr bwMode="auto">
            <a:xfrm>
              <a:off x="2688" y="374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GB" sz="1600" b="1">
                  <a:solidFill>
                    <a:srgbClr val="0C0B0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2448" y="340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GB" sz="1600" b="1">
                  <a:solidFill>
                    <a:srgbClr val="0C0B0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</a:p>
          </p:txBody>
        </p:sp>
        <p:sp>
          <p:nvSpPr>
            <p:cNvPr id="205847" name="Text Box 23"/>
            <p:cNvSpPr txBox="1">
              <a:spLocks noChangeArrowheads="1"/>
            </p:cNvSpPr>
            <p:nvPr/>
          </p:nvSpPr>
          <p:spPr bwMode="auto">
            <a:xfrm>
              <a:off x="2448" y="302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GB" sz="1600" b="1">
                  <a:solidFill>
                    <a:srgbClr val="0C0B0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  <p:sp>
          <p:nvSpPr>
            <p:cNvPr id="205848" name="Text Box 24"/>
            <p:cNvSpPr txBox="1">
              <a:spLocks noChangeArrowheads="1"/>
            </p:cNvSpPr>
            <p:nvPr/>
          </p:nvSpPr>
          <p:spPr bwMode="auto">
            <a:xfrm>
              <a:off x="2688" y="3312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GB" sz="1600" b="1">
                  <a:solidFill>
                    <a:srgbClr val="0C0B0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733800" y="2590800"/>
            <a:ext cx="1143000" cy="304800"/>
            <a:chOff x="2352" y="1632"/>
            <a:chExt cx="720" cy="192"/>
          </a:xfrm>
        </p:grpSpPr>
        <p:sp>
          <p:nvSpPr>
            <p:cNvPr id="46102" name="Line 26"/>
            <p:cNvSpPr>
              <a:spLocks noChangeShapeType="1"/>
            </p:cNvSpPr>
            <p:nvPr/>
          </p:nvSpPr>
          <p:spPr bwMode="auto">
            <a:xfrm>
              <a:off x="307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3" name="Line 27"/>
            <p:cNvSpPr>
              <a:spLocks noChangeShapeType="1"/>
            </p:cNvSpPr>
            <p:nvPr/>
          </p:nvSpPr>
          <p:spPr bwMode="auto">
            <a:xfrm>
              <a:off x="259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4" name="Line 28"/>
            <p:cNvSpPr>
              <a:spLocks noChangeShapeType="1"/>
            </p:cNvSpPr>
            <p:nvPr/>
          </p:nvSpPr>
          <p:spPr bwMode="auto">
            <a:xfrm>
              <a:off x="283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5" name="Line 29"/>
            <p:cNvSpPr>
              <a:spLocks noChangeShapeType="1"/>
            </p:cNvSpPr>
            <p:nvPr/>
          </p:nvSpPr>
          <p:spPr bwMode="auto">
            <a:xfrm>
              <a:off x="235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810000" y="4038600"/>
            <a:ext cx="1371600" cy="381000"/>
            <a:chOff x="2400" y="2544"/>
            <a:chExt cx="864" cy="240"/>
          </a:xfrm>
        </p:grpSpPr>
        <p:sp>
          <p:nvSpPr>
            <p:cNvPr id="46095" name="Line 31"/>
            <p:cNvSpPr>
              <a:spLocks noChangeShapeType="1"/>
            </p:cNvSpPr>
            <p:nvPr/>
          </p:nvSpPr>
          <p:spPr bwMode="auto">
            <a:xfrm>
              <a:off x="326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096" name="Line 32"/>
            <p:cNvSpPr>
              <a:spLocks noChangeShapeType="1"/>
            </p:cNvSpPr>
            <p:nvPr/>
          </p:nvSpPr>
          <p:spPr bwMode="auto">
            <a:xfrm>
              <a:off x="312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097" name="Line 33"/>
            <p:cNvSpPr>
              <a:spLocks noChangeShapeType="1"/>
            </p:cNvSpPr>
            <p:nvPr/>
          </p:nvSpPr>
          <p:spPr bwMode="auto">
            <a:xfrm>
              <a:off x="2976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098" name="Line 34"/>
            <p:cNvSpPr>
              <a:spLocks noChangeShapeType="1"/>
            </p:cNvSpPr>
            <p:nvPr/>
          </p:nvSpPr>
          <p:spPr bwMode="auto">
            <a:xfrm>
              <a:off x="2832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099" name="Line 35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0" name="Line 36"/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1" name="Line 37"/>
            <p:cNvSpPr>
              <a:spLocks noChangeShapeType="1"/>
            </p:cNvSpPr>
            <p:nvPr/>
          </p:nvSpPr>
          <p:spPr bwMode="auto">
            <a:xfrm>
              <a:off x="240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3124200" y="2895600"/>
            <a:ext cx="2514600" cy="1192213"/>
            <a:chOff x="1968" y="1824"/>
            <a:chExt cx="1584" cy="751"/>
          </a:xfrm>
        </p:grpSpPr>
        <p:sp>
          <p:nvSpPr>
            <p:cNvPr id="46092" name="Rectangle 7"/>
            <p:cNvSpPr>
              <a:spLocks noChangeArrowheads="1"/>
            </p:cNvSpPr>
            <p:nvPr/>
          </p:nvSpPr>
          <p:spPr bwMode="auto">
            <a:xfrm>
              <a:off x="1968" y="1824"/>
              <a:ext cx="158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Text Box 8"/>
            <p:cNvSpPr txBox="1">
              <a:spLocks noChangeArrowheads="1"/>
            </p:cNvSpPr>
            <p:nvPr/>
          </p:nvSpPr>
          <p:spPr bwMode="auto">
            <a:xfrm>
              <a:off x="2152" y="1838"/>
              <a:ext cx="12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2000" b="1">
                  <a:solidFill>
                    <a:srgbClr val="0C0B0A"/>
                  </a:solidFill>
                </a:rPr>
                <a:t>BCD-to-7 seg</a:t>
              </a:r>
            </a:p>
            <a:p>
              <a:pPr algn="l">
                <a:spcBef>
                  <a:spcPct val="0"/>
                </a:spcBef>
              </a:pPr>
              <a:r>
                <a:rPr lang="en-GB" sz="2400" b="1">
                  <a:solidFill>
                    <a:srgbClr val="FF3300"/>
                  </a:solidFill>
                </a:rPr>
                <a:t>Decoder</a:t>
              </a:r>
              <a:r>
                <a:rPr lang="en-GB" sz="2000" b="1">
                  <a:solidFill>
                    <a:srgbClr val="0C0B0A"/>
                  </a:solidFill>
                </a:rPr>
                <a:t> (7447)</a:t>
              </a:r>
            </a:p>
          </p:txBody>
        </p:sp>
        <p:sp>
          <p:nvSpPr>
            <p:cNvPr id="46094" name="Text Box 60"/>
            <p:cNvSpPr txBox="1">
              <a:spLocks noChangeArrowheads="1"/>
            </p:cNvSpPr>
            <p:nvPr/>
          </p:nvSpPr>
          <p:spPr bwMode="auto">
            <a:xfrm>
              <a:off x="2294" y="2287"/>
              <a:ext cx="114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/>
                <a:t>g  f e d c b a</a:t>
              </a:r>
            </a:p>
          </p:txBody>
        </p:sp>
      </p:grpSp>
      <p:sp>
        <p:nvSpPr>
          <p:cNvPr id="205886" name="AutoShape 62"/>
          <p:cNvSpPr>
            <a:spLocks noChangeArrowheads="1"/>
          </p:cNvSpPr>
          <p:nvPr/>
        </p:nvSpPr>
        <p:spPr bwMode="auto">
          <a:xfrm>
            <a:off x="6197600" y="1639888"/>
            <a:ext cx="2016125" cy="1625600"/>
          </a:xfrm>
          <a:prstGeom prst="wedgeRoundRectCallout">
            <a:avLst>
              <a:gd name="adj1" fmla="val -79449"/>
              <a:gd name="adj2" fmla="val -257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BCD counter counts from 0000 to 1001</a:t>
            </a:r>
          </a:p>
        </p:txBody>
      </p:sp>
      <p:sp>
        <p:nvSpPr>
          <p:cNvPr id="46091" name="Text Box 64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8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C6551A-4CFF-4C7F-8D80-1530D10A51F8}" type="slidenum">
              <a:rPr lang="en-GB" smtClean="0"/>
              <a:pPr/>
              <a:t>42</a:t>
            </a:fld>
            <a:endParaRPr lang="en-GB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74713"/>
            <a:ext cx="7772400" cy="561975"/>
          </a:xfrm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786DCB"/>
                </a:solidFill>
              </a:rPr>
              <a:t>BCD Counter Decoding</a:t>
            </a:r>
          </a:p>
        </p:txBody>
      </p:sp>
      <p:grpSp>
        <p:nvGrpSpPr>
          <p:cNvPr id="47109" name="Group 3"/>
          <p:cNvGrpSpPr>
            <a:grpSpLocks/>
          </p:cNvGrpSpPr>
          <p:nvPr/>
        </p:nvGrpSpPr>
        <p:grpSpPr bwMode="auto">
          <a:xfrm>
            <a:off x="3200400" y="1828800"/>
            <a:ext cx="2286000" cy="762000"/>
            <a:chOff x="1920" y="1248"/>
            <a:chExt cx="1440" cy="480"/>
          </a:xfrm>
        </p:grpSpPr>
        <p:sp>
          <p:nvSpPr>
            <p:cNvPr id="47143" name="Rectangle 4"/>
            <p:cNvSpPr>
              <a:spLocks noChangeArrowheads="1"/>
            </p:cNvSpPr>
            <p:nvPr/>
          </p:nvSpPr>
          <p:spPr bwMode="auto">
            <a:xfrm>
              <a:off x="1920" y="1248"/>
              <a:ext cx="14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4" name="Text Box 5"/>
            <p:cNvSpPr txBox="1">
              <a:spLocks noChangeArrowheads="1"/>
            </p:cNvSpPr>
            <p:nvPr/>
          </p:nvSpPr>
          <p:spPr bwMode="auto">
            <a:xfrm>
              <a:off x="2112" y="1344"/>
              <a:ext cx="10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 b="1">
                  <a:solidFill>
                    <a:srgbClr val="0C0B0A"/>
                  </a:solidFill>
                </a:rPr>
                <a:t>BCD Counter</a:t>
              </a:r>
            </a:p>
          </p:txBody>
        </p:sp>
      </p:grpSp>
      <p:grpSp>
        <p:nvGrpSpPr>
          <p:cNvPr id="47110" name="Group 6"/>
          <p:cNvGrpSpPr>
            <a:grpSpLocks/>
          </p:cNvGrpSpPr>
          <p:nvPr/>
        </p:nvGrpSpPr>
        <p:grpSpPr bwMode="auto">
          <a:xfrm>
            <a:off x="3124200" y="2895600"/>
            <a:ext cx="2514600" cy="1143000"/>
            <a:chOff x="1920" y="1968"/>
            <a:chExt cx="1632" cy="720"/>
          </a:xfrm>
        </p:grpSpPr>
        <p:sp>
          <p:nvSpPr>
            <p:cNvPr id="47141" name="Rectangle 7"/>
            <p:cNvSpPr>
              <a:spLocks noChangeArrowheads="1"/>
            </p:cNvSpPr>
            <p:nvPr/>
          </p:nvSpPr>
          <p:spPr bwMode="auto">
            <a:xfrm>
              <a:off x="1920" y="1968"/>
              <a:ext cx="16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Text Box 8"/>
            <p:cNvSpPr txBox="1">
              <a:spLocks noChangeArrowheads="1"/>
            </p:cNvSpPr>
            <p:nvPr/>
          </p:nvSpPr>
          <p:spPr bwMode="auto">
            <a:xfrm>
              <a:off x="2166" y="2092"/>
              <a:ext cx="118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2000" b="1">
                  <a:solidFill>
                    <a:srgbClr val="0C0B0A"/>
                  </a:solidFill>
                </a:rPr>
                <a:t>BCD-to-7 seg</a:t>
              </a:r>
            </a:p>
            <a:p>
              <a:pPr algn="l">
                <a:spcBef>
                  <a:spcPct val="0"/>
                </a:spcBef>
              </a:pPr>
              <a:r>
                <a:rPr lang="en-GB" sz="2000" b="1">
                  <a:solidFill>
                    <a:srgbClr val="0C0B0A"/>
                  </a:solidFill>
                </a:rPr>
                <a:t>Decoder (7447)</a:t>
              </a:r>
            </a:p>
          </p:txBody>
        </p:sp>
      </p:grpSp>
      <p:sp>
        <p:nvSpPr>
          <p:cNvPr id="47111" name="Rectangle 10"/>
          <p:cNvSpPr>
            <a:spLocks noChangeArrowheads="1"/>
          </p:cNvSpPr>
          <p:nvPr/>
        </p:nvSpPr>
        <p:spPr bwMode="auto">
          <a:xfrm>
            <a:off x="3276600" y="4419600"/>
            <a:ext cx="2438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11"/>
          <p:cNvSpPr>
            <a:spLocks noChangeShapeType="1"/>
          </p:cNvSpPr>
          <p:nvPr/>
        </p:nvSpPr>
        <p:spPr bwMode="auto">
          <a:xfrm>
            <a:off x="4191000" y="4724400"/>
            <a:ext cx="53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3" name="Line 12"/>
          <p:cNvSpPr>
            <a:spLocks noChangeShapeType="1"/>
          </p:cNvSpPr>
          <p:nvPr/>
        </p:nvSpPr>
        <p:spPr bwMode="auto">
          <a:xfrm>
            <a:off x="4724400" y="48006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4" name="Line 14"/>
          <p:cNvSpPr>
            <a:spLocks noChangeShapeType="1"/>
          </p:cNvSpPr>
          <p:nvPr/>
        </p:nvSpPr>
        <p:spPr bwMode="auto">
          <a:xfrm>
            <a:off x="4114800" y="5943600"/>
            <a:ext cx="6096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5" name="Line 15"/>
          <p:cNvSpPr>
            <a:spLocks noChangeShapeType="1"/>
          </p:cNvSpPr>
          <p:nvPr/>
        </p:nvSpPr>
        <p:spPr bwMode="auto">
          <a:xfrm>
            <a:off x="4114800" y="48006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6" name="Line 16"/>
          <p:cNvSpPr>
            <a:spLocks noChangeShapeType="1"/>
          </p:cNvSpPr>
          <p:nvPr/>
        </p:nvSpPr>
        <p:spPr bwMode="auto">
          <a:xfrm>
            <a:off x="4724400" y="5410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7" name="Line 17"/>
          <p:cNvSpPr>
            <a:spLocks noChangeShapeType="1"/>
          </p:cNvSpPr>
          <p:nvPr/>
        </p:nvSpPr>
        <p:spPr bwMode="auto">
          <a:xfrm>
            <a:off x="4114800" y="5410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9810" name="Text Box 18"/>
          <p:cNvSpPr txBox="1">
            <a:spLocks noChangeArrowheads="1"/>
          </p:cNvSpPr>
          <p:nvPr/>
        </p:nvSpPr>
        <p:spPr bwMode="auto">
          <a:xfrm>
            <a:off x="4267200" y="4419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289811" name="Text Box 19"/>
          <p:cNvSpPr txBox="1">
            <a:spLocks noChangeArrowheads="1"/>
          </p:cNvSpPr>
          <p:nvPr/>
        </p:nvSpPr>
        <p:spPr bwMode="auto">
          <a:xfrm>
            <a:off x="4724400" y="4800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289812" name="Text Box 20"/>
          <p:cNvSpPr txBox="1">
            <a:spLocks noChangeArrowheads="1"/>
          </p:cNvSpPr>
          <p:nvPr/>
        </p:nvSpPr>
        <p:spPr bwMode="auto">
          <a:xfrm>
            <a:off x="4724400" y="54102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289813" name="Text Box 21"/>
          <p:cNvSpPr txBox="1">
            <a:spLocks noChangeArrowheads="1"/>
          </p:cNvSpPr>
          <p:nvPr/>
        </p:nvSpPr>
        <p:spPr bwMode="auto">
          <a:xfrm>
            <a:off x="4267200" y="5943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3886200" y="54102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3886200" y="4800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grpSp>
        <p:nvGrpSpPr>
          <p:cNvPr id="47124" name="Group 25"/>
          <p:cNvGrpSpPr>
            <a:grpSpLocks/>
          </p:cNvGrpSpPr>
          <p:nvPr/>
        </p:nvGrpSpPr>
        <p:grpSpPr bwMode="auto">
          <a:xfrm>
            <a:off x="3733800" y="2590800"/>
            <a:ext cx="1143000" cy="304800"/>
            <a:chOff x="2352" y="1632"/>
            <a:chExt cx="720" cy="192"/>
          </a:xfrm>
        </p:grpSpPr>
        <p:sp>
          <p:nvSpPr>
            <p:cNvPr id="47137" name="Line 26"/>
            <p:cNvSpPr>
              <a:spLocks noChangeShapeType="1"/>
            </p:cNvSpPr>
            <p:nvPr/>
          </p:nvSpPr>
          <p:spPr bwMode="auto">
            <a:xfrm>
              <a:off x="307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8" name="Line 27"/>
            <p:cNvSpPr>
              <a:spLocks noChangeShapeType="1"/>
            </p:cNvSpPr>
            <p:nvPr/>
          </p:nvSpPr>
          <p:spPr bwMode="auto">
            <a:xfrm>
              <a:off x="259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9" name="Line 28"/>
            <p:cNvSpPr>
              <a:spLocks noChangeShapeType="1"/>
            </p:cNvSpPr>
            <p:nvPr/>
          </p:nvSpPr>
          <p:spPr bwMode="auto">
            <a:xfrm>
              <a:off x="283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40" name="Line 29"/>
            <p:cNvSpPr>
              <a:spLocks noChangeShapeType="1"/>
            </p:cNvSpPr>
            <p:nvPr/>
          </p:nvSpPr>
          <p:spPr bwMode="auto">
            <a:xfrm>
              <a:off x="235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7125" name="Group 30"/>
          <p:cNvGrpSpPr>
            <a:grpSpLocks/>
          </p:cNvGrpSpPr>
          <p:nvPr/>
        </p:nvGrpSpPr>
        <p:grpSpPr bwMode="auto">
          <a:xfrm>
            <a:off x="3810000" y="4038600"/>
            <a:ext cx="1371600" cy="381000"/>
            <a:chOff x="2400" y="2544"/>
            <a:chExt cx="864" cy="240"/>
          </a:xfrm>
        </p:grpSpPr>
        <p:sp>
          <p:nvSpPr>
            <p:cNvPr id="47130" name="Line 31"/>
            <p:cNvSpPr>
              <a:spLocks noChangeShapeType="1"/>
            </p:cNvSpPr>
            <p:nvPr/>
          </p:nvSpPr>
          <p:spPr bwMode="auto">
            <a:xfrm>
              <a:off x="326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1" name="Line 32"/>
            <p:cNvSpPr>
              <a:spLocks noChangeShapeType="1"/>
            </p:cNvSpPr>
            <p:nvPr/>
          </p:nvSpPr>
          <p:spPr bwMode="auto">
            <a:xfrm>
              <a:off x="312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2" name="Line 33"/>
            <p:cNvSpPr>
              <a:spLocks noChangeShapeType="1"/>
            </p:cNvSpPr>
            <p:nvPr/>
          </p:nvSpPr>
          <p:spPr bwMode="auto">
            <a:xfrm>
              <a:off x="2976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3" name="Line 34"/>
            <p:cNvSpPr>
              <a:spLocks noChangeShapeType="1"/>
            </p:cNvSpPr>
            <p:nvPr/>
          </p:nvSpPr>
          <p:spPr bwMode="auto">
            <a:xfrm>
              <a:off x="2832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4" name="Line 35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5" name="Line 36"/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6" name="Line 37"/>
            <p:cNvSpPr>
              <a:spLocks noChangeShapeType="1"/>
            </p:cNvSpPr>
            <p:nvPr/>
          </p:nvSpPr>
          <p:spPr bwMode="auto">
            <a:xfrm>
              <a:off x="240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7126" name="Text Box 39"/>
          <p:cNvSpPr txBox="1">
            <a:spLocks noChangeArrowheads="1"/>
          </p:cNvSpPr>
          <p:nvPr/>
        </p:nvSpPr>
        <p:spPr bwMode="auto">
          <a:xfrm>
            <a:off x="5905500" y="2438400"/>
            <a:ext cx="2555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0    0    0    0</a:t>
            </a:r>
          </a:p>
        </p:txBody>
      </p:sp>
      <p:sp>
        <p:nvSpPr>
          <p:cNvPr id="47127" name="Text Box 40"/>
          <p:cNvSpPr txBox="1">
            <a:spLocks noChangeArrowheads="1"/>
          </p:cNvSpPr>
          <p:nvPr/>
        </p:nvSpPr>
        <p:spPr bwMode="auto">
          <a:xfrm>
            <a:off x="6140450" y="3937000"/>
            <a:ext cx="22209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0 1 1 1 1 1 1</a:t>
            </a:r>
          </a:p>
        </p:txBody>
      </p:sp>
      <p:sp>
        <p:nvSpPr>
          <p:cNvPr id="47128" name="Text Box 41"/>
          <p:cNvSpPr txBox="1">
            <a:spLocks noChangeArrowheads="1"/>
          </p:cNvSpPr>
          <p:nvPr/>
        </p:nvSpPr>
        <p:spPr bwMode="auto">
          <a:xfrm>
            <a:off x="6400800" y="3587750"/>
            <a:ext cx="1812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008000"/>
                </a:solidFill>
              </a:rPr>
              <a:t>g  f e d c b a</a:t>
            </a:r>
          </a:p>
        </p:txBody>
      </p:sp>
      <p:sp>
        <p:nvSpPr>
          <p:cNvPr id="47129" name="Text Box 42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483528-8FA8-40A7-9F05-BAC5232C4562}" type="slidenum">
              <a:rPr lang="en-GB" smtClean="0"/>
              <a:pPr/>
              <a:t>43</a:t>
            </a:fld>
            <a:endParaRPr lang="en-GB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786DCB"/>
                </a:solidFill>
              </a:rPr>
              <a:t>BCD Counter Decoding</a:t>
            </a:r>
          </a:p>
        </p:txBody>
      </p:sp>
      <p:grpSp>
        <p:nvGrpSpPr>
          <p:cNvPr id="48133" name="Group 3"/>
          <p:cNvGrpSpPr>
            <a:grpSpLocks/>
          </p:cNvGrpSpPr>
          <p:nvPr/>
        </p:nvGrpSpPr>
        <p:grpSpPr bwMode="auto">
          <a:xfrm>
            <a:off x="3200400" y="1828800"/>
            <a:ext cx="2286000" cy="762000"/>
            <a:chOff x="1920" y="1248"/>
            <a:chExt cx="1440" cy="480"/>
          </a:xfrm>
        </p:grpSpPr>
        <p:sp>
          <p:nvSpPr>
            <p:cNvPr id="48159" name="Rectangle 4"/>
            <p:cNvSpPr>
              <a:spLocks noChangeArrowheads="1"/>
            </p:cNvSpPr>
            <p:nvPr/>
          </p:nvSpPr>
          <p:spPr bwMode="auto">
            <a:xfrm>
              <a:off x="1920" y="1248"/>
              <a:ext cx="14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0" name="Text Box 5"/>
            <p:cNvSpPr txBox="1">
              <a:spLocks noChangeArrowheads="1"/>
            </p:cNvSpPr>
            <p:nvPr/>
          </p:nvSpPr>
          <p:spPr bwMode="auto">
            <a:xfrm>
              <a:off x="2112" y="1344"/>
              <a:ext cx="10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 b="1">
                  <a:solidFill>
                    <a:srgbClr val="0C0B0A"/>
                  </a:solidFill>
                </a:rPr>
                <a:t>BCD Counter</a:t>
              </a:r>
            </a:p>
          </p:txBody>
        </p:sp>
      </p:grp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3124200" y="2895600"/>
            <a:ext cx="2514600" cy="1143000"/>
            <a:chOff x="1920" y="1968"/>
            <a:chExt cx="1632" cy="720"/>
          </a:xfrm>
        </p:grpSpPr>
        <p:sp>
          <p:nvSpPr>
            <p:cNvPr id="48157" name="Rectangle 7"/>
            <p:cNvSpPr>
              <a:spLocks noChangeArrowheads="1"/>
            </p:cNvSpPr>
            <p:nvPr/>
          </p:nvSpPr>
          <p:spPr bwMode="auto">
            <a:xfrm>
              <a:off x="1920" y="1968"/>
              <a:ext cx="16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8" name="Text Box 8"/>
            <p:cNvSpPr txBox="1">
              <a:spLocks noChangeArrowheads="1"/>
            </p:cNvSpPr>
            <p:nvPr/>
          </p:nvSpPr>
          <p:spPr bwMode="auto">
            <a:xfrm>
              <a:off x="2166" y="2092"/>
              <a:ext cx="118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2000" b="1">
                  <a:solidFill>
                    <a:srgbClr val="0C0B0A"/>
                  </a:solidFill>
                </a:rPr>
                <a:t>BCD-to-7 seg</a:t>
              </a:r>
            </a:p>
            <a:p>
              <a:pPr algn="l">
                <a:spcBef>
                  <a:spcPct val="0"/>
                </a:spcBef>
              </a:pPr>
              <a:r>
                <a:rPr lang="en-GB" sz="2000" b="1">
                  <a:solidFill>
                    <a:srgbClr val="0C0B0A"/>
                  </a:solidFill>
                </a:rPr>
                <a:t>Decoder (7447)</a:t>
              </a:r>
            </a:p>
          </p:txBody>
        </p:sp>
      </p:grp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3276600" y="4419600"/>
            <a:ext cx="2438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11"/>
          <p:cNvSpPr>
            <a:spLocks noChangeShapeType="1"/>
          </p:cNvSpPr>
          <p:nvPr/>
        </p:nvSpPr>
        <p:spPr bwMode="auto">
          <a:xfrm>
            <a:off x="4724400" y="48006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8137" name="Line 14"/>
          <p:cNvSpPr>
            <a:spLocks noChangeShapeType="1"/>
          </p:cNvSpPr>
          <p:nvPr/>
        </p:nvSpPr>
        <p:spPr bwMode="auto">
          <a:xfrm>
            <a:off x="4724400" y="5410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91857" name="Text Box 17"/>
          <p:cNvSpPr txBox="1">
            <a:spLocks noChangeArrowheads="1"/>
          </p:cNvSpPr>
          <p:nvPr/>
        </p:nvSpPr>
        <p:spPr bwMode="auto">
          <a:xfrm>
            <a:off x="4724400" y="4800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291858" name="Text Box 18"/>
          <p:cNvSpPr txBox="1">
            <a:spLocks noChangeArrowheads="1"/>
          </p:cNvSpPr>
          <p:nvPr/>
        </p:nvSpPr>
        <p:spPr bwMode="auto">
          <a:xfrm>
            <a:off x="4724400" y="54102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grpSp>
        <p:nvGrpSpPr>
          <p:cNvPr id="48140" name="Group 22"/>
          <p:cNvGrpSpPr>
            <a:grpSpLocks/>
          </p:cNvGrpSpPr>
          <p:nvPr/>
        </p:nvGrpSpPr>
        <p:grpSpPr bwMode="auto">
          <a:xfrm>
            <a:off x="3733800" y="2590800"/>
            <a:ext cx="1143000" cy="304800"/>
            <a:chOff x="2352" y="1632"/>
            <a:chExt cx="720" cy="192"/>
          </a:xfrm>
        </p:grpSpPr>
        <p:sp>
          <p:nvSpPr>
            <p:cNvPr id="48153" name="Line 23"/>
            <p:cNvSpPr>
              <a:spLocks noChangeShapeType="1"/>
            </p:cNvSpPr>
            <p:nvPr/>
          </p:nvSpPr>
          <p:spPr bwMode="auto">
            <a:xfrm>
              <a:off x="307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4" name="Line 24"/>
            <p:cNvSpPr>
              <a:spLocks noChangeShapeType="1"/>
            </p:cNvSpPr>
            <p:nvPr/>
          </p:nvSpPr>
          <p:spPr bwMode="auto">
            <a:xfrm>
              <a:off x="259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5" name="Line 25"/>
            <p:cNvSpPr>
              <a:spLocks noChangeShapeType="1"/>
            </p:cNvSpPr>
            <p:nvPr/>
          </p:nvSpPr>
          <p:spPr bwMode="auto">
            <a:xfrm>
              <a:off x="283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6" name="Line 26"/>
            <p:cNvSpPr>
              <a:spLocks noChangeShapeType="1"/>
            </p:cNvSpPr>
            <p:nvPr/>
          </p:nvSpPr>
          <p:spPr bwMode="auto">
            <a:xfrm>
              <a:off x="235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141" name="Group 27"/>
          <p:cNvGrpSpPr>
            <a:grpSpLocks/>
          </p:cNvGrpSpPr>
          <p:nvPr/>
        </p:nvGrpSpPr>
        <p:grpSpPr bwMode="auto">
          <a:xfrm>
            <a:off x="3810000" y="4038600"/>
            <a:ext cx="1371600" cy="381000"/>
            <a:chOff x="2400" y="2544"/>
            <a:chExt cx="864" cy="240"/>
          </a:xfrm>
        </p:grpSpPr>
        <p:sp>
          <p:nvSpPr>
            <p:cNvPr id="48146" name="Line 28"/>
            <p:cNvSpPr>
              <a:spLocks noChangeShapeType="1"/>
            </p:cNvSpPr>
            <p:nvPr/>
          </p:nvSpPr>
          <p:spPr bwMode="auto">
            <a:xfrm>
              <a:off x="326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7" name="Line 29"/>
            <p:cNvSpPr>
              <a:spLocks noChangeShapeType="1"/>
            </p:cNvSpPr>
            <p:nvPr/>
          </p:nvSpPr>
          <p:spPr bwMode="auto">
            <a:xfrm>
              <a:off x="312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8" name="Line 30"/>
            <p:cNvSpPr>
              <a:spLocks noChangeShapeType="1"/>
            </p:cNvSpPr>
            <p:nvPr/>
          </p:nvSpPr>
          <p:spPr bwMode="auto">
            <a:xfrm>
              <a:off x="2976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9" name="Line 31"/>
            <p:cNvSpPr>
              <a:spLocks noChangeShapeType="1"/>
            </p:cNvSpPr>
            <p:nvPr/>
          </p:nvSpPr>
          <p:spPr bwMode="auto">
            <a:xfrm>
              <a:off x="2832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0" name="Line 32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1" name="Line 33"/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2" name="Line 34"/>
            <p:cNvSpPr>
              <a:spLocks noChangeShapeType="1"/>
            </p:cNvSpPr>
            <p:nvPr/>
          </p:nvSpPr>
          <p:spPr bwMode="auto">
            <a:xfrm>
              <a:off x="240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8142" name="Text Box 36"/>
          <p:cNvSpPr txBox="1">
            <a:spLocks noChangeArrowheads="1"/>
          </p:cNvSpPr>
          <p:nvPr/>
        </p:nvSpPr>
        <p:spPr bwMode="auto">
          <a:xfrm>
            <a:off x="5905500" y="2438400"/>
            <a:ext cx="2555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0    0    0    1</a:t>
            </a:r>
          </a:p>
        </p:txBody>
      </p:sp>
      <p:sp>
        <p:nvSpPr>
          <p:cNvPr id="48143" name="Text Box 37"/>
          <p:cNvSpPr txBox="1">
            <a:spLocks noChangeArrowheads="1"/>
          </p:cNvSpPr>
          <p:nvPr/>
        </p:nvSpPr>
        <p:spPr bwMode="auto">
          <a:xfrm>
            <a:off x="6140450" y="3937000"/>
            <a:ext cx="22209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0 0 0 0 1 1 0</a:t>
            </a:r>
          </a:p>
        </p:txBody>
      </p:sp>
      <p:sp>
        <p:nvSpPr>
          <p:cNvPr id="48144" name="Text Box 39"/>
          <p:cNvSpPr txBox="1">
            <a:spLocks noChangeArrowheads="1"/>
          </p:cNvSpPr>
          <p:nvPr/>
        </p:nvSpPr>
        <p:spPr bwMode="auto">
          <a:xfrm>
            <a:off x="6400800" y="3587750"/>
            <a:ext cx="1812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008000"/>
                </a:solidFill>
              </a:rPr>
              <a:t>g  f e d c b a</a:t>
            </a:r>
          </a:p>
        </p:txBody>
      </p:sp>
      <p:sp>
        <p:nvSpPr>
          <p:cNvPr id="48145" name="Text Box 40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DB32A4-3D7E-466F-B250-45553535AE6B}" type="slidenum">
              <a:rPr lang="en-GB" smtClean="0"/>
              <a:pPr/>
              <a:t>44</a:t>
            </a:fld>
            <a:endParaRPr lang="en-GB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1850"/>
            <a:ext cx="7772400" cy="604838"/>
          </a:xfrm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786DCB"/>
                </a:solidFill>
              </a:rPr>
              <a:t>BCD Counter Decoding</a:t>
            </a:r>
          </a:p>
        </p:txBody>
      </p:sp>
      <p:grpSp>
        <p:nvGrpSpPr>
          <p:cNvPr id="49157" name="Group 3"/>
          <p:cNvGrpSpPr>
            <a:grpSpLocks/>
          </p:cNvGrpSpPr>
          <p:nvPr/>
        </p:nvGrpSpPr>
        <p:grpSpPr bwMode="auto">
          <a:xfrm>
            <a:off x="3200400" y="1828800"/>
            <a:ext cx="2286000" cy="762000"/>
            <a:chOff x="1920" y="1248"/>
            <a:chExt cx="1440" cy="480"/>
          </a:xfrm>
        </p:grpSpPr>
        <p:sp>
          <p:nvSpPr>
            <p:cNvPr id="49191" name="Rectangle 4"/>
            <p:cNvSpPr>
              <a:spLocks noChangeArrowheads="1"/>
            </p:cNvSpPr>
            <p:nvPr/>
          </p:nvSpPr>
          <p:spPr bwMode="auto">
            <a:xfrm>
              <a:off x="1920" y="1248"/>
              <a:ext cx="14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Text Box 5"/>
            <p:cNvSpPr txBox="1">
              <a:spLocks noChangeArrowheads="1"/>
            </p:cNvSpPr>
            <p:nvPr/>
          </p:nvSpPr>
          <p:spPr bwMode="auto">
            <a:xfrm>
              <a:off x="2112" y="1344"/>
              <a:ext cx="10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 b="1">
                  <a:solidFill>
                    <a:srgbClr val="0C0B0A"/>
                  </a:solidFill>
                </a:rPr>
                <a:t>BCD Counter</a:t>
              </a:r>
            </a:p>
          </p:txBody>
        </p:sp>
      </p:grpSp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3124200" y="2895600"/>
            <a:ext cx="2514600" cy="1143000"/>
            <a:chOff x="1920" y="1968"/>
            <a:chExt cx="1632" cy="720"/>
          </a:xfrm>
        </p:grpSpPr>
        <p:sp>
          <p:nvSpPr>
            <p:cNvPr id="49189" name="Rectangle 7"/>
            <p:cNvSpPr>
              <a:spLocks noChangeArrowheads="1"/>
            </p:cNvSpPr>
            <p:nvPr/>
          </p:nvSpPr>
          <p:spPr bwMode="auto">
            <a:xfrm>
              <a:off x="1920" y="1968"/>
              <a:ext cx="16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0" name="Text Box 8"/>
            <p:cNvSpPr txBox="1">
              <a:spLocks noChangeArrowheads="1"/>
            </p:cNvSpPr>
            <p:nvPr/>
          </p:nvSpPr>
          <p:spPr bwMode="auto">
            <a:xfrm>
              <a:off x="2166" y="2092"/>
              <a:ext cx="118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2000" b="1">
                  <a:solidFill>
                    <a:srgbClr val="0C0B0A"/>
                  </a:solidFill>
                </a:rPr>
                <a:t>BCD-to-7 seg</a:t>
              </a:r>
            </a:p>
            <a:p>
              <a:pPr algn="l">
                <a:spcBef>
                  <a:spcPct val="0"/>
                </a:spcBef>
              </a:pPr>
              <a:r>
                <a:rPr lang="en-GB" sz="2000" b="1">
                  <a:solidFill>
                    <a:srgbClr val="0C0B0A"/>
                  </a:solidFill>
                </a:rPr>
                <a:t>Decoder (7447)</a:t>
              </a:r>
            </a:p>
          </p:txBody>
        </p:sp>
      </p:grpSp>
      <p:sp>
        <p:nvSpPr>
          <p:cNvPr id="49159" name="Line 10"/>
          <p:cNvSpPr>
            <a:spLocks noChangeShapeType="1"/>
          </p:cNvSpPr>
          <p:nvPr/>
        </p:nvSpPr>
        <p:spPr bwMode="auto">
          <a:xfrm>
            <a:off x="4724400" y="48006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4724400" y="4800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grpSp>
        <p:nvGrpSpPr>
          <p:cNvPr id="49161" name="Group 14"/>
          <p:cNvGrpSpPr>
            <a:grpSpLocks/>
          </p:cNvGrpSpPr>
          <p:nvPr/>
        </p:nvGrpSpPr>
        <p:grpSpPr bwMode="auto">
          <a:xfrm>
            <a:off x="3733800" y="2590800"/>
            <a:ext cx="1143000" cy="304800"/>
            <a:chOff x="2352" y="1632"/>
            <a:chExt cx="720" cy="192"/>
          </a:xfrm>
        </p:grpSpPr>
        <p:sp>
          <p:nvSpPr>
            <p:cNvPr id="49185" name="Line 15"/>
            <p:cNvSpPr>
              <a:spLocks noChangeShapeType="1"/>
            </p:cNvSpPr>
            <p:nvPr/>
          </p:nvSpPr>
          <p:spPr bwMode="auto">
            <a:xfrm>
              <a:off x="307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186" name="Line 16"/>
            <p:cNvSpPr>
              <a:spLocks noChangeShapeType="1"/>
            </p:cNvSpPr>
            <p:nvPr/>
          </p:nvSpPr>
          <p:spPr bwMode="auto">
            <a:xfrm>
              <a:off x="259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187" name="Line 17"/>
            <p:cNvSpPr>
              <a:spLocks noChangeShapeType="1"/>
            </p:cNvSpPr>
            <p:nvPr/>
          </p:nvSpPr>
          <p:spPr bwMode="auto">
            <a:xfrm>
              <a:off x="283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188" name="Line 18"/>
            <p:cNvSpPr>
              <a:spLocks noChangeShapeType="1"/>
            </p:cNvSpPr>
            <p:nvPr/>
          </p:nvSpPr>
          <p:spPr bwMode="auto">
            <a:xfrm>
              <a:off x="235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162" name="Group 19"/>
          <p:cNvGrpSpPr>
            <a:grpSpLocks/>
          </p:cNvGrpSpPr>
          <p:nvPr/>
        </p:nvGrpSpPr>
        <p:grpSpPr bwMode="auto">
          <a:xfrm>
            <a:off x="3810000" y="4038600"/>
            <a:ext cx="1371600" cy="381000"/>
            <a:chOff x="2400" y="2544"/>
            <a:chExt cx="864" cy="240"/>
          </a:xfrm>
        </p:grpSpPr>
        <p:sp>
          <p:nvSpPr>
            <p:cNvPr id="49178" name="Line 20"/>
            <p:cNvSpPr>
              <a:spLocks noChangeShapeType="1"/>
            </p:cNvSpPr>
            <p:nvPr/>
          </p:nvSpPr>
          <p:spPr bwMode="auto">
            <a:xfrm>
              <a:off x="326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179" name="Line 21"/>
            <p:cNvSpPr>
              <a:spLocks noChangeShapeType="1"/>
            </p:cNvSpPr>
            <p:nvPr/>
          </p:nvSpPr>
          <p:spPr bwMode="auto">
            <a:xfrm>
              <a:off x="312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180" name="Line 22"/>
            <p:cNvSpPr>
              <a:spLocks noChangeShapeType="1"/>
            </p:cNvSpPr>
            <p:nvPr/>
          </p:nvSpPr>
          <p:spPr bwMode="auto">
            <a:xfrm>
              <a:off x="2976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181" name="Line 23"/>
            <p:cNvSpPr>
              <a:spLocks noChangeShapeType="1"/>
            </p:cNvSpPr>
            <p:nvPr/>
          </p:nvSpPr>
          <p:spPr bwMode="auto">
            <a:xfrm>
              <a:off x="2832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182" name="Line 24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183" name="Line 25"/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184" name="Line 26"/>
            <p:cNvSpPr>
              <a:spLocks noChangeShapeType="1"/>
            </p:cNvSpPr>
            <p:nvPr/>
          </p:nvSpPr>
          <p:spPr bwMode="auto">
            <a:xfrm>
              <a:off x="240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163" name="Text Box 28"/>
          <p:cNvSpPr txBox="1">
            <a:spLocks noChangeArrowheads="1"/>
          </p:cNvSpPr>
          <p:nvPr/>
        </p:nvSpPr>
        <p:spPr bwMode="auto">
          <a:xfrm>
            <a:off x="5905500" y="2438400"/>
            <a:ext cx="2555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0    0    1    0</a:t>
            </a:r>
          </a:p>
        </p:txBody>
      </p:sp>
      <p:sp>
        <p:nvSpPr>
          <p:cNvPr id="49164" name="Text Box 29"/>
          <p:cNvSpPr txBox="1">
            <a:spLocks noChangeArrowheads="1"/>
          </p:cNvSpPr>
          <p:nvPr/>
        </p:nvSpPr>
        <p:spPr bwMode="auto">
          <a:xfrm>
            <a:off x="6140450" y="3937000"/>
            <a:ext cx="22209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1 0 1 1 0 1 1</a:t>
            </a:r>
          </a:p>
        </p:txBody>
      </p:sp>
      <p:sp>
        <p:nvSpPr>
          <p:cNvPr id="49165" name="Rectangle 30"/>
          <p:cNvSpPr>
            <a:spLocks noChangeArrowheads="1"/>
          </p:cNvSpPr>
          <p:nvPr/>
        </p:nvSpPr>
        <p:spPr bwMode="auto">
          <a:xfrm>
            <a:off x="3276600" y="4419600"/>
            <a:ext cx="2438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31"/>
          <p:cNvSpPr>
            <a:spLocks noChangeShapeType="1"/>
          </p:cNvSpPr>
          <p:nvPr/>
        </p:nvSpPr>
        <p:spPr bwMode="auto">
          <a:xfrm>
            <a:off x="4191000" y="4724400"/>
            <a:ext cx="53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7" name="Line 32"/>
          <p:cNvSpPr>
            <a:spLocks noChangeShapeType="1"/>
          </p:cNvSpPr>
          <p:nvPr/>
        </p:nvSpPr>
        <p:spPr bwMode="auto">
          <a:xfrm>
            <a:off x="4724400" y="48006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8" name="Line 33"/>
          <p:cNvSpPr>
            <a:spLocks noChangeShapeType="1"/>
          </p:cNvSpPr>
          <p:nvPr/>
        </p:nvSpPr>
        <p:spPr bwMode="auto">
          <a:xfrm>
            <a:off x="4191000" y="5334000"/>
            <a:ext cx="53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9" name="Line 34"/>
          <p:cNvSpPr>
            <a:spLocks noChangeShapeType="1"/>
          </p:cNvSpPr>
          <p:nvPr/>
        </p:nvSpPr>
        <p:spPr bwMode="auto">
          <a:xfrm>
            <a:off x="4114800" y="5943600"/>
            <a:ext cx="6096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0" name="Line 37"/>
          <p:cNvSpPr>
            <a:spLocks noChangeShapeType="1"/>
          </p:cNvSpPr>
          <p:nvPr/>
        </p:nvSpPr>
        <p:spPr bwMode="auto">
          <a:xfrm>
            <a:off x="4114800" y="5410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93926" name="Text Box 38"/>
          <p:cNvSpPr txBox="1">
            <a:spLocks noChangeArrowheads="1"/>
          </p:cNvSpPr>
          <p:nvPr/>
        </p:nvSpPr>
        <p:spPr bwMode="auto">
          <a:xfrm>
            <a:off x="4267200" y="4419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293927" name="Text Box 39"/>
          <p:cNvSpPr txBox="1">
            <a:spLocks noChangeArrowheads="1"/>
          </p:cNvSpPr>
          <p:nvPr/>
        </p:nvSpPr>
        <p:spPr bwMode="auto">
          <a:xfrm>
            <a:off x="4724400" y="4800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293929" name="Text Box 41"/>
          <p:cNvSpPr txBox="1">
            <a:spLocks noChangeArrowheads="1"/>
          </p:cNvSpPr>
          <p:nvPr/>
        </p:nvSpPr>
        <p:spPr bwMode="auto">
          <a:xfrm>
            <a:off x="4267200" y="5943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</p:txBody>
      </p:sp>
      <p:sp>
        <p:nvSpPr>
          <p:cNvPr id="293930" name="Text Box 42"/>
          <p:cNvSpPr txBox="1">
            <a:spLocks noChangeArrowheads="1"/>
          </p:cNvSpPr>
          <p:nvPr/>
        </p:nvSpPr>
        <p:spPr bwMode="auto">
          <a:xfrm>
            <a:off x="3886200" y="54102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293932" name="Text Box 44"/>
          <p:cNvSpPr txBox="1">
            <a:spLocks noChangeArrowheads="1"/>
          </p:cNvSpPr>
          <p:nvPr/>
        </p:nvSpPr>
        <p:spPr bwMode="auto">
          <a:xfrm>
            <a:off x="4267200" y="52578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</a:p>
        </p:txBody>
      </p:sp>
      <p:sp>
        <p:nvSpPr>
          <p:cNvPr id="49176" name="Text Box 46"/>
          <p:cNvSpPr txBox="1">
            <a:spLocks noChangeArrowheads="1"/>
          </p:cNvSpPr>
          <p:nvPr/>
        </p:nvSpPr>
        <p:spPr bwMode="auto">
          <a:xfrm>
            <a:off x="6400800" y="3587750"/>
            <a:ext cx="1812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008000"/>
                </a:solidFill>
              </a:rPr>
              <a:t>g  f e d c b a</a:t>
            </a:r>
          </a:p>
        </p:txBody>
      </p:sp>
      <p:sp>
        <p:nvSpPr>
          <p:cNvPr id="49177" name="Text Box 47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2D8A40-4DC9-4FC6-B4EF-8266373C58DF}" type="slidenum">
              <a:rPr lang="en-GB" smtClean="0"/>
              <a:pPr/>
              <a:t>45</a:t>
            </a:fld>
            <a:endParaRPr lang="en-GB" sz="14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87400"/>
            <a:ext cx="7772400" cy="606425"/>
          </a:xfrm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786DCB"/>
                </a:solidFill>
              </a:rPr>
              <a:t>BCD Counter Decoding</a:t>
            </a:r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3200400" y="1828800"/>
            <a:ext cx="2286000" cy="762000"/>
            <a:chOff x="1920" y="1248"/>
            <a:chExt cx="1440" cy="480"/>
          </a:xfrm>
        </p:grpSpPr>
        <p:sp>
          <p:nvSpPr>
            <p:cNvPr id="50213" name="Rectangle 4"/>
            <p:cNvSpPr>
              <a:spLocks noChangeArrowheads="1"/>
            </p:cNvSpPr>
            <p:nvPr/>
          </p:nvSpPr>
          <p:spPr bwMode="auto">
            <a:xfrm>
              <a:off x="1920" y="1248"/>
              <a:ext cx="14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4" name="Text Box 5"/>
            <p:cNvSpPr txBox="1">
              <a:spLocks noChangeArrowheads="1"/>
            </p:cNvSpPr>
            <p:nvPr/>
          </p:nvSpPr>
          <p:spPr bwMode="auto">
            <a:xfrm>
              <a:off x="2112" y="1344"/>
              <a:ext cx="10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 b="1">
                  <a:solidFill>
                    <a:srgbClr val="0C0B0A"/>
                  </a:solidFill>
                </a:rPr>
                <a:t>BCD Counter</a:t>
              </a:r>
            </a:p>
          </p:txBody>
        </p:sp>
      </p:grpSp>
      <p:grpSp>
        <p:nvGrpSpPr>
          <p:cNvPr id="50182" name="Group 6"/>
          <p:cNvGrpSpPr>
            <a:grpSpLocks/>
          </p:cNvGrpSpPr>
          <p:nvPr/>
        </p:nvGrpSpPr>
        <p:grpSpPr bwMode="auto">
          <a:xfrm>
            <a:off x="3124200" y="2895600"/>
            <a:ext cx="2514600" cy="1143000"/>
            <a:chOff x="1920" y="1968"/>
            <a:chExt cx="1632" cy="720"/>
          </a:xfrm>
        </p:grpSpPr>
        <p:sp>
          <p:nvSpPr>
            <p:cNvPr id="50211" name="Rectangle 7"/>
            <p:cNvSpPr>
              <a:spLocks noChangeArrowheads="1"/>
            </p:cNvSpPr>
            <p:nvPr/>
          </p:nvSpPr>
          <p:spPr bwMode="auto">
            <a:xfrm>
              <a:off x="1920" y="1968"/>
              <a:ext cx="16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2" name="Text Box 8"/>
            <p:cNvSpPr txBox="1">
              <a:spLocks noChangeArrowheads="1"/>
            </p:cNvSpPr>
            <p:nvPr/>
          </p:nvSpPr>
          <p:spPr bwMode="auto">
            <a:xfrm>
              <a:off x="2166" y="2092"/>
              <a:ext cx="118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2000" b="1">
                  <a:solidFill>
                    <a:srgbClr val="0C0B0A"/>
                  </a:solidFill>
                </a:rPr>
                <a:t>BCD-to-7 seg</a:t>
              </a:r>
            </a:p>
            <a:p>
              <a:pPr algn="l">
                <a:spcBef>
                  <a:spcPct val="0"/>
                </a:spcBef>
              </a:pPr>
              <a:r>
                <a:rPr lang="en-GB" sz="2000" b="1">
                  <a:solidFill>
                    <a:srgbClr val="0C0B0A"/>
                  </a:solidFill>
                </a:rPr>
                <a:t>Decoder (7447)</a:t>
              </a:r>
            </a:p>
          </p:txBody>
        </p:sp>
      </p:grpSp>
      <p:grpSp>
        <p:nvGrpSpPr>
          <p:cNvPr id="50183" name="Group 11"/>
          <p:cNvGrpSpPr>
            <a:grpSpLocks/>
          </p:cNvGrpSpPr>
          <p:nvPr/>
        </p:nvGrpSpPr>
        <p:grpSpPr bwMode="auto">
          <a:xfrm>
            <a:off x="3733800" y="2590800"/>
            <a:ext cx="1143000" cy="304800"/>
            <a:chOff x="2352" y="1632"/>
            <a:chExt cx="720" cy="192"/>
          </a:xfrm>
        </p:grpSpPr>
        <p:sp>
          <p:nvSpPr>
            <p:cNvPr id="50207" name="Line 12"/>
            <p:cNvSpPr>
              <a:spLocks noChangeShapeType="1"/>
            </p:cNvSpPr>
            <p:nvPr/>
          </p:nvSpPr>
          <p:spPr bwMode="auto">
            <a:xfrm>
              <a:off x="307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08" name="Line 13"/>
            <p:cNvSpPr>
              <a:spLocks noChangeShapeType="1"/>
            </p:cNvSpPr>
            <p:nvPr/>
          </p:nvSpPr>
          <p:spPr bwMode="auto">
            <a:xfrm>
              <a:off x="259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09" name="Line 14"/>
            <p:cNvSpPr>
              <a:spLocks noChangeShapeType="1"/>
            </p:cNvSpPr>
            <p:nvPr/>
          </p:nvSpPr>
          <p:spPr bwMode="auto">
            <a:xfrm>
              <a:off x="283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10" name="Line 15"/>
            <p:cNvSpPr>
              <a:spLocks noChangeShapeType="1"/>
            </p:cNvSpPr>
            <p:nvPr/>
          </p:nvSpPr>
          <p:spPr bwMode="auto">
            <a:xfrm>
              <a:off x="235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0184" name="Group 16"/>
          <p:cNvGrpSpPr>
            <a:grpSpLocks/>
          </p:cNvGrpSpPr>
          <p:nvPr/>
        </p:nvGrpSpPr>
        <p:grpSpPr bwMode="auto">
          <a:xfrm>
            <a:off x="3810000" y="4038600"/>
            <a:ext cx="1371600" cy="381000"/>
            <a:chOff x="2400" y="2544"/>
            <a:chExt cx="864" cy="240"/>
          </a:xfrm>
        </p:grpSpPr>
        <p:sp>
          <p:nvSpPr>
            <p:cNvPr id="50200" name="Line 17"/>
            <p:cNvSpPr>
              <a:spLocks noChangeShapeType="1"/>
            </p:cNvSpPr>
            <p:nvPr/>
          </p:nvSpPr>
          <p:spPr bwMode="auto">
            <a:xfrm>
              <a:off x="326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01" name="Line 18"/>
            <p:cNvSpPr>
              <a:spLocks noChangeShapeType="1"/>
            </p:cNvSpPr>
            <p:nvPr/>
          </p:nvSpPr>
          <p:spPr bwMode="auto">
            <a:xfrm>
              <a:off x="312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02" name="Line 19"/>
            <p:cNvSpPr>
              <a:spLocks noChangeShapeType="1"/>
            </p:cNvSpPr>
            <p:nvPr/>
          </p:nvSpPr>
          <p:spPr bwMode="auto">
            <a:xfrm>
              <a:off x="2976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03" name="Line 20"/>
            <p:cNvSpPr>
              <a:spLocks noChangeShapeType="1"/>
            </p:cNvSpPr>
            <p:nvPr/>
          </p:nvSpPr>
          <p:spPr bwMode="auto">
            <a:xfrm>
              <a:off x="2832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04" name="Line 21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05" name="Line 22"/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206" name="Line 23"/>
            <p:cNvSpPr>
              <a:spLocks noChangeShapeType="1"/>
            </p:cNvSpPr>
            <p:nvPr/>
          </p:nvSpPr>
          <p:spPr bwMode="auto">
            <a:xfrm>
              <a:off x="240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0185" name="Text Box 25"/>
          <p:cNvSpPr txBox="1">
            <a:spLocks noChangeArrowheads="1"/>
          </p:cNvSpPr>
          <p:nvPr/>
        </p:nvSpPr>
        <p:spPr bwMode="auto">
          <a:xfrm>
            <a:off x="5905500" y="2438400"/>
            <a:ext cx="2555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0    0    1    1</a:t>
            </a:r>
          </a:p>
        </p:txBody>
      </p:sp>
      <p:sp>
        <p:nvSpPr>
          <p:cNvPr id="50186" name="Text Box 26"/>
          <p:cNvSpPr txBox="1">
            <a:spLocks noChangeArrowheads="1"/>
          </p:cNvSpPr>
          <p:nvPr/>
        </p:nvSpPr>
        <p:spPr bwMode="auto">
          <a:xfrm>
            <a:off x="6140450" y="3937000"/>
            <a:ext cx="22209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1 0 0 1 1 1 1</a:t>
            </a:r>
          </a:p>
        </p:txBody>
      </p:sp>
      <p:sp>
        <p:nvSpPr>
          <p:cNvPr id="50187" name="Rectangle 38"/>
          <p:cNvSpPr>
            <a:spLocks noChangeArrowheads="1"/>
          </p:cNvSpPr>
          <p:nvPr/>
        </p:nvSpPr>
        <p:spPr bwMode="auto">
          <a:xfrm>
            <a:off x="3276600" y="4419600"/>
            <a:ext cx="2438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39"/>
          <p:cNvSpPr>
            <a:spLocks noChangeShapeType="1"/>
          </p:cNvSpPr>
          <p:nvPr/>
        </p:nvSpPr>
        <p:spPr bwMode="auto">
          <a:xfrm>
            <a:off x="4191000" y="4724400"/>
            <a:ext cx="53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4724400" y="48006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>
            <a:off x="4191000" y="5334000"/>
            <a:ext cx="53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4114800" y="5943600"/>
            <a:ext cx="6096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>
            <a:off x="4724400" y="5410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95982" name="Text Box 46"/>
          <p:cNvSpPr txBox="1">
            <a:spLocks noChangeArrowheads="1"/>
          </p:cNvSpPr>
          <p:nvPr/>
        </p:nvSpPr>
        <p:spPr bwMode="auto">
          <a:xfrm>
            <a:off x="4267200" y="4419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295983" name="Text Box 47"/>
          <p:cNvSpPr txBox="1">
            <a:spLocks noChangeArrowheads="1"/>
          </p:cNvSpPr>
          <p:nvPr/>
        </p:nvSpPr>
        <p:spPr bwMode="auto">
          <a:xfrm>
            <a:off x="4724400" y="4800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295984" name="Text Box 48"/>
          <p:cNvSpPr txBox="1">
            <a:spLocks noChangeArrowheads="1"/>
          </p:cNvSpPr>
          <p:nvPr/>
        </p:nvSpPr>
        <p:spPr bwMode="auto">
          <a:xfrm>
            <a:off x="4724400" y="54102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295985" name="Text Box 49"/>
          <p:cNvSpPr txBox="1">
            <a:spLocks noChangeArrowheads="1"/>
          </p:cNvSpPr>
          <p:nvPr/>
        </p:nvSpPr>
        <p:spPr bwMode="auto">
          <a:xfrm>
            <a:off x="4267200" y="5943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</p:txBody>
      </p:sp>
      <p:sp>
        <p:nvSpPr>
          <p:cNvPr id="295988" name="Text Box 52"/>
          <p:cNvSpPr txBox="1">
            <a:spLocks noChangeArrowheads="1"/>
          </p:cNvSpPr>
          <p:nvPr/>
        </p:nvSpPr>
        <p:spPr bwMode="auto">
          <a:xfrm>
            <a:off x="4267200" y="52578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</a:p>
        </p:txBody>
      </p:sp>
      <p:sp>
        <p:nvSpPr>
          <p:cNvPr id="50198" name="Text Box 53"/>
          <p:cNvSpPr txBox="1">
            <a:spLocks noChangeArrowheads="1"/>
          </p:cNvSpPr>
          <p:nvPr/>
        </p:nvSpPr>
        <p:spPr bwMode="auto">
          <a:xfrm>
            <a:off x="6400800" y="3587750"/>
            <a:ext cx="1812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g  f e d c b a</a:t>
            </a:r>
          </a:p>
        </p:txBody>
      </p:sp>
      <p:sp>
        <p:nvSpPr>
          <p:cNvPr id="50199" name="Text Box 54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2D0D94-868C-48D8-957C-4D35D919D521}" type="slidenum">
              <a:rPr lang="en-GB" smtClean="0"/>
              <a:pPr/>
              <a:t>46</a:t>
            </a:fld>
            <a:endParaRPr lang="en-GB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547688"/>
          </a:xfrm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786DCB"/>
                </a:solidFill>
              </a:rPr>
              <a:t>BCD Counter Decoding</a:t>
            </a:r>
          </a:p>
        </p:txBody>
      </p:sp>
      <p:grpSp>
        <p:nvGrpSpPr>
          <p:cNvPr id="51205" name="Group 3"/>
          <p:cNvGrpSpPr>
            <a:grpSpLocks/>
          </p:cNvGrpSpPr>
          <p:nvPr/>
        </p:nvGrpSpPr>
        <p:grpSpPr bwMode="auto">
          <a:xfrm>
            <a:off x="3200400" y="1828800"/>
            <a:ext cx="2286000" cy="762000"/>
            <a:chOff x="1920" y="1248"/>
            <a:chExt cx="1440" cy="480"/>
          </a:xfrm>
        </p:grpSpPr>
        <p:sp>
          <p:nvSpPr>
            <p:cNvPr id="51236" name="Rectangle 4"/>
            <p:cNvSpPr>
              <a:spLocks noChangeArrowheads="1"/>
            </p:cNvSpPr>
            <p:nvPr/>
          </p:nvSpPr>
          <p:spPr bwMode="auto">
            <a:xfrm>
              <a:off x="1920" y="1248"/>
              <a:ext cx="14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5"/>
            <p:cNvSpPr txBox="1">
              <a:spLocks noChangeArrowheads="1"/>
            </p:cNvSpPr>
            <p:nvPr/>
          </p:nvSpPr>
          <p:spPr bwMode="auto">
            <a:xfrm>
              <a:off x="2112" y="1344"/>
              <a:ext cx="10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 b="1">
                  <a:solidFill>
                    <a:srgbClr val="0C0B0A"/>
                  </a:solidFill>
                </a:rPr>
                <a:t>BCD Counter</a:t>
              </a:r>
            </a:p>
          </p:txBody>
        </p:sp>
      </p:grpSp>
      <p:grpSp>
        <p:nvGrpSpPr>
          <p:cNvPr id="51206" name="Group 6"/>
          <p:cNvGrpSpPr>
            <a:grpSpLocks/>
          </p:cNvGrpSpPr>
          <p:nvPr/>
        </p:nvGrpSpPr>
        <p:grpSpPr bwMode="auto">
          <a:xfrm>
            <a:off x="3124200" y="2895600"/>
            <a:ext cx="2514600" cy="1143000"/>
            <a:chOff x="1920" y="1968"/>
            <a:chExt cx="1632" cy="720"/>
          </a:xfrm>
        </p:grpSpPr>
        <p:sp>
          <p:nvSpPr>
            <p:cNvPr id="51234" name="Rectangle 7"/>
            <p:cNvSpPr>
              <a:spLocks noChangeArrowheads="1"/>
            </p:cNvSpPr>
            <p:nvPr/>
          </p:nvSpPr>
          <p:spPr bwMode="auto">
            <a:xfrm>
              <a:off x="1920" y="1968"/>
              <a:ext cx="16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Text Box 8"/>
            <p:cNvSpPr txBox="1">
              <a:spLocks noChangeArrowheads="1"/>
            </p:cNvSpPr>
            <p:nvPr/>
          </p:nvSpPr>
          <p:spPr bwMode="auto">
            <a:xfrm>
              <a:off x="2166" y="2092"/>
              <a:ext cx="118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2000" b="1">
                  <a:solidFill>
                    <a:srgbClr val="0C0B0A"/>
                  </a:solidFill>
                </a:rPr>
                <a:t>BCD-to-7 seg</a:t>
              </a:r>
            </a:p>
            <a:p>
              <a:pPr algn="l">
                <a:spcBef>
                  <a:spcPct val="0"/>
                </a:spcBef>
              </a:pPr>
              <a:r>
                <a:rPr lang="en-GB" sz="2000" b="1">
                  <a:solidFill>
                    <a:srgbClr val="0C0B0A"/>
                  </a:solidFill>
                </a:rPr>
                <a:t>Decoder (7447)</a:t>
              </a:r>
            </a:p>
          </p:txBody>
        </p:sp>
      </p:grpSp>
      <p:grpSp>
        <p:nvGrpSpPr>
          <p:cNvPr id="51207" name="Group 9"/>
          <p:cNvGrpSpPr>
            <a:grpSpLocks/>
          </p:cNvGrpSpPr>
          <p:nvPr/>
        </p:nvGrpSpPr>
        <p:grpSpPr bwMode="auto">
          <a:xfrm>
            <a:off x="3733800" y="2590800"/>
            <a:ext cx="1143000" cy="304800"/>
            <a:chOff x="2352" y="1632"/>
            <a:chExt cx="720" cy="192"/>
          </a:xfrm>
        </p:grpSpPr>
        <p:sp>
          <p:nvSpPr>
            <p:cNvPr id="51230" name="Line 10"/>
            <p:cNvSpPr>
              <a:spLocks noChangeShapeType="1"/>
            </p:cNvSpPr>
            <p:nvPr/>
          </p:nvSpPr>
          <p:spPr bwMode="auto">
            <a:xfrm>
              <a:off x="307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31" name="Line 11"/>
            <p:cNvSpPr>
              <a:spLocks noChangeShapeType="1"/>
            </p:cNvSpPr>
            <p:nvPr/>
          </p:nvSpPr>
          <p:spPr bwMode="auto">
            <a:xfrm>
              <a:off x="259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32" name="Line 12"/>
            <p:cNvSpPr>
              <a:spLocks noChangeShapeType="1"/>
            </p:cNvSpPr>
            <p:nvPr/>
          </p:nvSpPr>
          <p:spPr bwMode="auto">
            <a:xfrm>
              <a:off x="283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33" name="Line 13"/>
            <p:cNvSpPr>
              <a:spLocks noChangeShapeType="1"/>
            </p:cNvSpPr>
            <p:nvPr/>
          </p:nvSpPr>
          <p:spPr bwMode="auto">
            <a:xfrm>
              <a:off x="235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1208" name="Group 14"/>
          <p:cNvGrpSpPr>
            <a:grpSpLocks/>
          </p:cNvGrpSpPr>
          <p:nvPr/>
        </p:nvGrpSpPr>
        <p:grpSpPr bwMode="auto">
          <a:xfrm>
            <a:off x="3810000" y="4038600"/>
            <a:ext cx="1371600" cy="381000"/>
            <a:chOff x="2400" y="2544"/>
            <a:chExt cx="864" cy="240"/>
          </a:xfrm>
        </p:grpSpPr>
        <p:sp>
          <p:nvSpPr>
            <p:cNvPr id="51223" name="Line 15"/>
            <p:cNvSpPr>
              <a:spLocks noChangeShapeType="1"/>
            </p:cNvSpPr>
            <p:nvPr/>
          </p:nvSpPr>
          <p:spPr bwMode="auto">
            <a:xfrm>
              <a:off x="326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24" name="Line 16"/>
            <p:cNvSpPr>
              <a:spLocks noChangeShapeType="1"/>
            </p:cNvSpPr>
            <p:nvPr/>
          </p:nvSpPr>
          <p:spPr bwMode="auto">
            <a:xfrm>
              <a:off x="312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25" name="Line 17"/>
            <p:cNvSpPr>
              <a:spLocks noChangeShapeType="1"/>
            </p:cNvSpPr>
            <p:nvPr/>
          </p:nvSpPr>
          <p:spPr bwMode="auto">
            <a:xfrm>
              <a:off x="2976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26" name="Line 18"/>
            <p:cNvSpPr>
              <a:spLocks noChangeShapeType="1"/>
            </p:cNvSpPr>
            <p:nvPr/>
          </p:nvSpPr>
          <p:spPr bwMode="auto">
            <a:xfrm>
              <a:off x="2832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27" name="Line 19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28" name="Line 20"/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29" name="Line 21"/>
            <p:cNvSpPr>
              <a:spLocks noChangeShapeType="1"/>
            </p:cNvSpPr>
            <p:nvPr/>
          </p:nvSpPr>
          <p:spPr bwMode="auto">
            <a:xfrm>
              <a:off x="240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1209" name="Text Box 23"/>
          <p:cNvSpPr txBox="1">
            <a:spLocks noChangeArrowheads="1"/>
          </p:cNvSpPr>
          <p:nvPr/>
        </p:nvSpPr>
        <p:spPr bwMode="auto">
          <a:xfrm>
            <a:off x="5905500" y="2438400"/>
            <a:ext cx="2555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0    1    0    0</a:t>
            </a:r>
          </a:p>
        </p:txBody>
      </p:sp>
      <p:sp>
        <p:nvSpPr>
          <p:cNvPr id="51210" name="Text Box 24"/>
          <p:cNvSpPr txBox="1">
            <a:spLocks noChangeArrowheads="1"/>
          </p:cNvSpPr>
          <p:nvPr/>
        </p:nvSpPr>
        <p:spPr bwMode="auto">
          <a:xfrm>
            <a:off x="6140450" y="3937000"/>
            <a:ext cx="22209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1 1 0 0 1 1 0</a:t>
            </a:r>
          </a:p>
        </p:txBody>
      </p:sp>
      <p:sp>
        <p:nvSpPr>
          <p:cNvPr id="51211" name="Rectangle 37"/>
          <p:cNvSpPr>
            <a:spLocks noChangeArrowheads="1"/>
          </p:cNvSpPr>
          <p:nvPr/>
        </p:nvSpPr>
        <p:spPr bwMode="auto">
          <a:xfrm>
            <a:off x="3276600" y="4419600"/>
            <a:ext cx="2438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39"/>
          <p:cNvSpPr>
            <a:spLocks noChangeShapeType="1"/>
          </p:cNvSpPr>
          <p:nvPr/>
        </p:nvSpPr>
        <p:spPr bwMode="auto">
          <a:xfrm>
            <a:off x="4724400" y="48006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13" name="Line 40"/>
          <p:cNvSpPr>
            <a:spLocks noChangeShapeType="1"/>
          </p:cNvSpPr>
          <p:nvPr/>
        </p:nvSpPr>
        <p:spPr bwMode="auto">
          <a:xfrm>
            <a:off x="4191000" y="5334000"/>
            <a:ext cx="53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14" name="Line 42"/>
          <p:cNvSpPr>
            <a:spLocks noChangeShapeType="1"/>
          </p:cNvSpPr>
          <p:nvPr/>
        </p:nvSpPr>
        <p:spPr bwMode="auto">
          <a:xfrm>
            <a:off x="4114800" y="48006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15" name="Line 43"/>
          <p:cNvSpPr>
            <a:spLocks noChangeShapeType="1"/>
          </p:cNvSpPr>
          <p:nvPr/>
        </p:nvSpPr>
        <p:spPr bwMode="auto">
          <a:xfrm>
            <a:off x="4724400" y="54102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98030" name="Text Box 46"/>
          <p:cNvSpPr txBox="1">
            <a:spLocks noChangeArrowheads="1"/>
          </p:cNvSpPr>
          <p:nvPr/>
        </p:nvSpPr>
        <p:spPr bwMode="auto">
          <a:xfrm>
            <a:off x="4724400" y="4800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298031" name="Text Box 47"/>
          <p:cNvSpPr txBox="1">
            <a:spLocks noChangeArrowheads="1"/>
          </p:cNvSpPr>
          <p:nvPr/>
        </p:nvSpPr>
        <p:spPr bwMode="auto">
          <a:xfrm>
            <a:off x="4724400" y="54102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298034" name="Text Box 50"/>
          <p:cNvSpPr txBox="1">
            <a:spLocks noChangeArrowheads="1"/>
          </p:cNvSpPr>
          <p:nvPr/>
        </p:nvSpPr>
        <p:spPr bwMode="auto">
          <a:xfrm>
            <a:off x="3886200" y="4800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298035" name="Text Box 51"/>
          <p:cNvSpPr txBox="1">
            <a:spLocks noChangeArrowheads="1"/>
          </p:cNvSpPr>
          <p:nvPr/>
        </p:nvSpPr>
        <p:spPr bwMode="auto">
          <a:xfrm>
            <a:off x="4267200" y="52578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1">
                <a:solidFill>
                  <a:srgbClr val="0C0B0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</a:p>
        </p:txBody>
      </p:sp>
      <p:sp>
        <p:nvSpPr>
          <p:cNvPr id="51220" name="Text Box 52"/>
          <p:cNvSpPr txBox="1">
            <a:spLocks noChangeArrowheads="1"/>
          </p:cNvSpPr>
          <p:nvPr/>
        </p:nvSpPr>
        <p:spPr bwMode="auto">
          <a:xfrm>
            <a:off x="6400800" y="3587750"/>
            <a:ext cx="1812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008000"/>
                </a:solidFill>
              </a:rPr>
              <a:t>g  f e d c b a</a:t>
            </a:r>
          </a:p>
        </p:txBody>
      </p:sp>
      <p:sp>
        <p:nvSpPr>
          <p:cNvPr id="51221" name="Text Box 53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</a:t>
            </a:r>
            <a:r>
              <a:rPr lang="en-GB" sz="2000"/>
              <a:t>11</a:t>
            </a:r>
            <a:r>
              <a:rPr lang="en-GB" sz="2000" b="1"/>
              <a:t> – Decoding a Counter</a:t>
            </a:r>
            <a:endParaRPr lang="en-GB" sz="2000" b="1" baseline="30000"/>
          </a:p>
        </p:txBody>
      </p:sp>
      <p:sp>
        <p:nvSpPr>
          <p:cNvPr id="51222" name="Text Box 54"/>
          <p:cNvSpPr txBox="1">
            <a:spLocks noChangeArrowheads="1"/>
          </p:cNvSpPr>
          <p:nvPr/>
        </p:nvSpPr>
        <p:spPr bwMode="auto">
          <a:xfrm>
            <a:off x="6461125" y="4738688"/>
            <a:ext cx="23066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008000"/>
                </a:solidFill>
              </a:rPr>
              <a:t>and so on …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7FDE45-0C4D-46B8-A29E-D29FCEB7CCE2}" type="slidenum">
              <a:rPr lang="en-GB" smtClean="0"/>
              <a:pPr/>
              <a:t>47</a:t>
            </a:fld>
            <a:endParaRPr lang="en-GB" sz="14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838200"/>
          </a:xfrm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786DCB"/>
                </a:solidFill>
              </a:rPr>
              <a:t>IC Registers</a:t>
            </a: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1593850" y="2046288"/>
            <a:ext cx="62039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Registers </a:t>
            </a:r>
            <a:r>
              <a:rPr lang="en-GB" sz="3600">
                <a:solidFill>
                  <a:srgbClr val="008000"/>
                </a:solidFill>
              </a:rPr>
              <a:t>are used to store data temporarily - while the data awaits further operations.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</a:t>
            </a:r>
            <a:r>
              <a:rPr lang="en-GB" sz="2000"/>
              <a:t>.18–</a:t>
            </a:r>
            <a:r>
              <a:rPr lang="en-GB" sz="2000" b="1"/>
              <a:t> IC Registers</a:t>
            </a:r>
            <a:endParaRPr lang="en-GB" sz="2000" b="1" baseline="30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AE47F-A0E5-4A20-AD41-464231E77675}" type="slidenum">
              <a:rPr lang="en-GB" smtClean="0"/>
              <a:pPr/>
              <a:t>48</a:t>
            </a:fld>
            <a:endParaRPr lang="en-GB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838200"/>
          </a:xfrm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786DCB"/>
                </a:solidFill>
              </a:rPr>
              <a:t>IC Registers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72929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/>
              <a:t>Registers can be classified according to the manner data is :-</a:t>
            </a:r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1143000" y="33528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>
                <a:solidFill>
                  <a:srgbClr val="2D953C"/>
                </a:solidFill>
              </a:rPr>
              <a:t>(i)  entered for storage</a:t>
            </a:r>
          </a:p>
        </p:txBody>
      </p:sp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1066800" y="434340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>
                <a:solidFill>
                  <a:srgbClr val="2D953C"/>
                </a:solidFill>
              </a:rPr>
              <a:t>(ii)  Output from the register</a:t>
            </a:r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</a:t>
            </a:r>
            <a:r>
              <a:rPr lang="en-GB" sz="2000"/>
              <a:t>.18–</a:t>
            </a:r>
            <a:r>
              <a:rPr lang="en-GB" sz="2000" b="1"/>
              <a:t> IC Registers</a:t>
            </a:r>
            <a:endParaRPr lang="en-GB" sz="2000" b="1" baseline="30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3D4A57-8AAD-42CF-A68D-60E0DD099BD2}" type="slidenum">
              <a:rPr lang="en-GB" smtClean="0"/>
              <a:pPr/>
              <a:t>49</a:t>
            </a:fld>
            <a:endParaRPr lang="en-GB" sz="14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803275"/>
            <a:ext cx="7772400" cy="547688"/>
          </a:xfrm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786DCB"/>
                </a:solidFill>
              </a:rPr>
              <a:t>IC Registers</a:t>
            </a:r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1171575" y="1552575"/>
            <a:ext cx="7292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/>
              <a:t>Different registers are:-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433513" y="2251075"/>
            <a:ext cx="505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>
                <a:solidFill>
                  <a:srgbClr val="2D953C"/>
                </a:solidFill>
              </a:rPr>
              <a:t>(i)  Parallel in /parallel out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357313" y="3165475"/>
            <a:ext cx="510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>
                <a:solidFill>
                  <a:srgbClr val="2D953C"/>
                </a:solidFill>
              </a:rPr>
              <a:t>(ii)  Serial in / serial out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1204913" y="4003675"/>
            <a:ext cx="510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>
                <a:solidFill>
                  <a:srgbClr val="2D953C"/>
                </a:solidFill>
              </a:rPr>
              <a:t>(iii)  Parallel in / serial out</a:t>
            </a:r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1204913" y="4841875"/>
            <a:ext cx="510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>
                <a:solidFill>
                  <a:srgbClr val="2D953C"/>
                </a:solidFill>
              </a:rPr>
              <a:t>(iv)  Serial in / parallel out</a:t>
            </a:r>
          </a:p>
        </p:txBody>
      </p:sp>
      <p:sp>
        <p:nvSpPr>
          <p:cNvPr id="54282" name="Text Box 8"/>
          <p:cNvSpPr txBox="1">
            <a:spLocks noChangeArrowheads="1"/>
          </p:cNvSpPr>
          <p:nvPr/>
        </p:nvSpPr>
        <p:spPr bwMode="auto">
          <a:xfrm>
            <a:off x="625475" y="420688"/>
            <a:ext cx="3182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</a:t>
            </a:r>
            <a:r>
              <a:rPr lang="en-GB" sz="2000"/>
              <a:t>.18–</a:t>
            </a:r>
            <a:r>
              <a:rPr lang="en-GB" sz="2000" b="1"/>
              <a:t> IC Registers</a:t>
            </a:r>
            <a:endParaRPr lang="en-GB" sz="2000" b="1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utoUpdateAnimBg="0"/>
      <p:bldP spid="220165" grpId="0" autoUpdateAnimBg="0"/>
      <p:bldP spid="220166" grpId="0" autoUpdateAnimBg="0"/>
      <p:bldP spid="22016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867E0-7953-4DEC-B50B-918C03861B3A}" type="slidenum">
              <a:rPr lang="en-GB" smtClean="0"/>
              <a:pPr/>
              <a:t>5</a:t>
            </a:fld>
            <a:endParaRPr lang="en-GB" sz="140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47738"/>
            <a:ext cx="8153400" cy="957262"/>
          </a:xfrm>
        </p:spPr>
        <p:txBody>
          <a:bodyPr/>
          <a:lstStyle/>
          <a:p>
            <a:pPr algn="ctr" eaLnBrk="1" hangingPunct="1">
              <a:defRPr/>
            </a:pPr>
            <a:br>
              <a:rPr lang="en-GB" sz="3600" b="1">
                <a:solidFill>
                  <a:srgbClr val="786DC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 sz="2800">
                <a:solidFill>
                  <a:srgbClr val="786DCB"/>
                </a:solidFill>
              </a:rPr>
              <a:t>Down Counter –</a:t>
            </a:r>
            <a:br>
              <a:rPr lang="en-GB" sz="2800">
                <a:solidFill>
                  <a:srgbClr val="786DCB"/>
                </a:solidFill>
              </a:rPr>
            </a:br>
            <a:r>
              <a:rPr lang="en-GB" sz="2800">
                <a:solidFill>
                  <a:srgbClr val="786DCB"/>
                </a:solidFill>
              </a:rPr>
              <a:t> State Transition Diagrams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4389438" y="2024063"/>
            <a:ext cx="668337" cy="804862"/>
            <a:chOff x="2640" y="1056"/>
            <a:chExt cx="576" cy="576"/>
          </a:xfrm>
        </p:grpSpPr>
        <p:sp>
          <p:nvSpPr>
            <p:cNvPr id="15397" name="Oval 75"/>
            <p:cNvSpPr>
              <a:spLocks noChangeArrowheads="1"/>
            </p:cNvSpPr>
            <p:nvPr/>
          </p:nvSpPr>
          <p:spPr bwMode="auto">
            <a:xfrm>
              <a:off x="2640" y="105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8" name="Text Box 76"/>
            <p:cNvSpPr txBox="1">
              <a:spLocks noChangeArrowheads="1"/>
            </p:cNvSpPr>
            <p:nvPr/>
          </p:nvSpPr>
          <p:spPr bwMode="auto">
            <a:xfrm>
              <a:off x="2688" y="1224"/>
              <a:ext cx="488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000</a:t>
              </a:r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5446713" y="2695575"/>
            <a:ext cx="676275" cy="804863"/>
            <a:chOff x="3552" y="1536"/>
            <a:chExt cx="583" cy="576"/>
          </a:xfrm>
        </p:grpSpPr>
        <p:sp>
          <p:nvSpPr>
            <p:cNvPr id="15395" name="Oval 78"/>
            <p:cNvSpPr>
              <a:spLocks noChangeArrowheads="1"/>
            </p:cNvSpPr>
            <p:nvPr/>
          </p:nvSpPr>
          <p:spPr bwMode="auto">
            <a:xfrm>
              <a:off x="3552" y="153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Text Box 79"/>
            <p:cNvSpPr txBox="1">
              <a:spLocks noChangeArrowheads="1"/>
            </p:cNvSpPr>
            <p:nvPr/>
          </p:nvSpPr>
          <p:spPr bwMode="auto">
            <a:xfrm>
              <a:off x="3648" y="1753"/>
              <a:ext cx="48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111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5837238" y="3702050"/>
            <a:ext cx="674687" cy="804863"/>
            <a:chOff x="3888" y="2256"/>
            <a:chExt cx="582" cy="576"/>
          </a:xfrm>
        </p:grpSpPr>
        <p:sp>
          <p:nvSpPr>
            <p:cNvPr id="15393" name="Oval 81"/>
            <p:cNvSpPr>
              <a:spLocks noChangeArrowheads="1"/>
            </p:cNvSpPr>
            <p:nvPr/>
          </p:nvSpPr>
          <p:spPr bwMode="auto">
            <a:xfrm>
              <a:off x="3888" y="225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Text Box 82"/>
            <p:cNvSpPr txBox="1">
              <a:spLocks noChangeArrowheads="1"/>
            </p:cNvSpPr>
            <p:nvPr/>
          </p:nvSpPr>
          <p:spPr bwMode="auto">
            <a:xfrm>
              <a:off x="3983" y="2424"/>
              <a:ext cx="48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110</a:t>
              </a:r>
            </a:p>
          </p:txBody>
        </p:sp>
      </p:grp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4222750" y="5311775"/>
            <a:ext cx="676275" cy="804863"/>
            <a:chOff x="2496" y="3408"/>
            <a:chExt cx="584" cy="576"/>
          </a:xfrm>
        </p:grpSpPr>
        <p:sp>
          <p:nvSpPr>
            <p:cNvPr id="15391" name="Oval 84"/>
            <p:cNvSpPr>
              <a:spLocks noChangeArrowheads="1"/>
            </p:cNvSpPr>
            <p:nvPr/>
          </p:nvSpPr>
          <p:spPr bwMode="auto">
            <a:xfrm>
              <a:off x="2496" y="340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Text Box 85"/>
            <p:cNvSpPr txBox="1">
              <a:spLocks noChangeArrowheads="1"/>
            </p:cNvSpPr>
            <p:nvPr/>
          </p:nvSpPr>
          <p:spPr bwMode="auto">
            <a:xfrm>
              <a:off x="2592" y="3576"/>
              <a:ext cx="488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100</a:t>
              </a:r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3276600" y="4640263"/>
            <a:ext cx="668338" cy="804862"/>
            <a:chOff x="1680" y="2928"/>
            <a:chExt cx="576" cy="576"/>
          </a:xfrm>
        </p:grpSpPr>
        <p:sp>
          <p:nvSpPr>
            <p:cNvPr id="15389" name="Oval 87"/>
            <p:cNvSpPr>
              <a:spLocks noChangeArrowheads="1"/>
            </p:cNvSpPr>
            <p:nvPr/>
          </p:nvSpPr>
          <p:spPr bwMode="auto">
            <a:xfrm>
              <a:off x="1680" y="292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Text Box 88"/>
            <p:cNvSpPr txBox="1">
              <a:spLocks noChangeArrowheads="1"/>
            </p:cNvSpPr>
            <p:nvPr/>
          </p:nvSpPr>
          <p:spPr bwMode="auto">
            <a:xfrm>
              <a:off x="1728" y="3096"/>
              <a:ext cx="488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011</a:t>
              </a:r>
            </a:p>
          </p:txBody>
        </p:sp>
      </p:grp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5335588" y="4841875"/>
            <a:ext cx="668337" cy="804863"/>
            <a:chOff x="3456" y="3072"/>
            <a:chExt cx="576" cy="576"/>
          </a:xfrm>
        </p:grpSpPr>
        <p:sp>
          <p:nvSpPr>
            <p:cNvPr id="15387" name="Oval 90"/>
            <p:cNvSpPr>
              <a:spLocks noChangeArrowheads="1"/>
            </p:cNvSpPr>
            <p:nvPr/>
          </p:nvSpPr>
          <p:spPr bwMode="auto">
            <a:xfrm>
              <a:off x="3456" y="3072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Text Box 91"/>
            <p:cNvSpPr txBox="1">
              <a:spLocks noChangeArrowheads="1"/>
            </p:cNvSpPr>
            <p:nvPr/>
          </p:nvSpPr>
          <p:spPr bwMode="auto">
            <a:xfrm>
              <a:off x="3504" y="3240"/>
              <a:ext cx="488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101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2998788" y="3433763"/>
            <a:ext cx="668337" cy="804862"/>
            <a:chOff x="1440" y="2064"/>
            <a:chExt cx="576" cy="576"/>
          </a:xfrm>
        </p:grpSpPr>
        <p:sp>
          <p:nvSpPr>
            <p:cNvPr id="15385" name="Oval 93"/>
            <p:cNvSpPr>
              <a:spLocks noChangeArrowheads="1"/>
            </p:cNvSpPr>
            <p:nvPr/>
          </p:nvSpPr>
          <p:spPr bwMode="auto">
            <a:xfrm>
              <a:off x="1440" y="206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Text Box 94"/>
            <p:cNvSpPr txBox="1">
              <a:spLocks noChangeArrowheads="1"/>
            </p:cNvSpPr>
            <p:nvPr/>
          </p:nvSpPr>
          <p:spPr bwMode="auto">
            <a:xfrm>
              <a:off x="1488" y="2281"/>
              <a:ext cx="488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010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3332163" y="2427288"/>
            <a:ext cx="668337" cy="804862"/>
            <a:chOff x="1008" y="1152"/>
            <a:chExt cx="576" cy="576"/>
          </a:xfrm>
        </p:grpSpPr>
        <p:sp>
          <p:nvSpPr>
            <p:cNvPr id="15383" name="Oval 96"/>
            <p:cNvSpPr>
              <a:spLocks noChangeArrowheads="1"/>
            </p:cNvSpPr>
            <p:nvPr/>
          </p:nvSpPr>
          <p:spPr bwMode="auto">
            <a:xfrm>
              <a:off x="1008" y="1152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Text Box 97"/>
            <p:cNvSpPr txBox="1">
              <a:spLocks noChangeArrowheads="1"/>
            </p:cNvSpPr>
            <p:nvPr/>
          </p:nvSpPr>
          <p:spPr bwMode="auto">
            <a:xfrm>
              <a:off x="1056" y="1320"/>
              <a:ext cx="488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GB" sz="2000"/>
                <a:t>001</a:t>
              </a:r>
            </a:p>
          </p:txBody>
        </p:sp>
      </p:grpSp>
      <p:sp>
        <p:nvSpPr>
          <p:cNvPr id="143458" name="Line 98"/>
          <p:cNvSpPr>
            <a:spLocks noChangeShapeType="1"/>
          </p:cNvSpPr>
          <p:nvPr/>
        </p:nvSpPr>
        <p:spPr bwMode="auto">
          <a:xfrm>
            <a:off x="5057775" y="2493963"/>
            <a:ext cx="555625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459" name="Line 99"/>
          <p:cNvSpPr>
            <a:spLocks noChangeShapeType="1"/>
          </p:cNvSpPr>
          <p:nvPr/>
        </p:nvSpPr>
        <p:spPr bwMode="auto">
          <a:xfrm>
            <a:off x="6059488" y="3365500"/>
            <a:ext cx="55562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460" name="Line 100"/>
          <p:cNvSpPr>
            <a:spLocks noChangeShapeType="1"/>
          </p:cNvSpPr>
          <p:nvPr/>
        </p:nvSpPr>
        <p:spPr bwMode="auto">
          <a:xfrm flipH="1">
            <a:off x="5837238" y="4506913"/>
            <a:ext cx="277812" cy="401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461" name="Line 101"/>
          <p:cNvSpPr>
            <a:spLocks noChangeShapeType="1"/>
          </p:cNvSpPr>
          <p:nvPr/>
        </p:nvSpPr>
        <p:spPr bwMode="auto">
          <a:xfrm flipH="1">
            <a:off x="4891088" y="5513388"/>
            <a:ext cx="500062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462" name="Line 102"/>
          <p:cNvSpPr>
            <a:spLocks noChangeShapeType="1"/>
          </p:cNvSpPr>
          <p:nvPr/>
        </p:nvSpPr>
        <p:spPr bwMode="auto">
          <a:xfrm flipH="1" flipV="1">
            <a:off x="3833813" y="5311775"/>
            <a:ext cx="388937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463" name="Line 103"/>
          <p:cNvSpPr>
            <a:spLocks noChangeShapeType="1"/>
          </p:cNvSpPr>
          <p:nvPr/>
        </p:nvSpPr>
        <p:spPr bwMode="auto">
          <a:xfrm flipH="1" flipV="1">
            <a:off x="3387725" y="4238625"/>
            <a:ext cx="55563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5379" name="Text Box 104"/>
          <p:cNvSpPr txBox="1">
            <a:spLocks noChangeArrowheads="1"/>
          </p:cNvSpPr>
          <p:nvPr/>
        </p:nvSpPr>
        <p:spPr bwMode="auto">
          <a:xfrm>
            <a:off x="5113338" y="2001838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400" b="1">
                <a:solidFill>
                  <a:srgbClr val="980000"/>
                </a:solidFill>
              </a:rPr>
              <a:t>CBA</a:t>
            </a:r>
          </a:p>
        </p:txBody>
      </p:sp>
      <p:sp>
        <p:nvSpPr>
          <p:cNvPr id="143465" name="Line 105"/>
          <p:cNvSpPr>
            <a:spLocks noChangeShapeType="1"/>
          </p:cNvSpPr>
          <p:nvPr/>
        </p:nvSpPr>
        <p:spPr bwMode="auto">
          <a:xfrm flipV="1">
            <a:off x="3332163" y="3165475"/>
            <a:ext cx="166687" cy="26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466" name="Line 106"/>
          <p:cNvSpPr>
            <a:spLocks noChangeShapeType="1"/>
          </p:cNvSpPr>
          <p:nvPr/>
        </p:nvSpPr>
        <p:spPr bwMode="auto">
          <a:xfrm flipV="1">
            <a:off x="3944938" y="2359025"/>
            <a:ext cx="444500" cy="201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5382" name="Text Box 112"/>
          <p:cNvSpPr txBox="1">
            <a:spLocks noChangeArrowheads="1"/>
          </p:cNvSpPr>
          <p:nvPr/>
        </p:nvSpPr>
        <p:spPr bwMode="auto">
          <a:xfrm>
            <a:off x="625475" y="420688"/>
            <a:ext cx="415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7.4 –Asynchronous Down Counters</a:t>
            </a:r>
            <a:endParaRPr lang="en-GB" sz="2000" b="1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8" grpId="0" animBg="1"/>
      <p:bldP spid="143459" grpId="0" animBg="1"/>
      <p:bldP spid="143460" grpId="0" animBg="1"/>
      <p:bldP spid="143461" grpId="0" animBg="1"/>
      <p:bldP spid="143462" grpId="0" animBg="1"/>
      <p:bldP spid="143463" grpId="0" animBg="1"/>
      <p:bldP spid="143465" grpId="0" animBg="1"/>
      <p:bldP spid="14346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AF2D1F-1D40-41EA-849D-C5348162C9AA}" type="slidenum">
              <a:rPr lang="en-GB" smtClean="0"/>
              <a:pPr/>
              <a:t>50</a:t>
            </a:fld>
            <a:endParaRPr lang="en-GB" sz="1400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685800"/>
            <a:ext cx="7772400" cy="620713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200" b="1">
                <a:solidFill>
                  <a:srgbClr val="786DC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IC Registers</a:t>
            </a:r>
          </a:p>
        </p:txBody>
      </p:sp>
      <p:sp>
        <p:nvSpPr>
          <p:cNvPr id="231475" name="Text Box 51"/>
          <p:cNvSpPr txBox="1">
            <a:spLocks noChangeArrowheads="1"/>
          </p:cNvSpPr>
          <p:nvPr/>
        </p:nvSpPr>
        <p:spPr bwMode="auto">
          <a:xfrm>
            <a:off x="4657725" y="4017963"/>
            <a:ext cx="4318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>
                <a:solidFill>
                  <a:srgbClr val="FF3300"/>
                </a:solidFill>
              </a:rPr>
              <a:t>CP</a:t>
            </a:r>
          </a:p>
        </p:txBody>
      </p:sp>
      <p:sp>
        <p:nvSpPr>
          <p:cNvPr id="231474" name="Text Box 50"/>
          <p:cNvSpPr txBox="1">
            <a:spLocks noChangeArrowheads="1"/>
          </p:cNvSpPr>
          <p:nvPr/>
        </p:nvSpPr>
        <p:spPr bwMode="auto">
          <a:xfrm>
            <a:off x="1058863" y="4017963"/>
            <a:ext cx="4318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>
                <a:solidFill>
                  <a:srgbClr val="FF3300"/>
                </a:solidFill>
              </a:rPr>
              <a:t>CP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1417638" y="2289175"/>
            <a:ext cx="2736850" cy="1223963"/>
            <a:chOff x="893" y="1442"/>
            <a:chExt cx="1724" cy="771"/>
          </a:xfrm>
        </p:grpSpPr>
        <p:grpSp>
          <p:nvGrpSpPr>
            <p:cNvPr id="55363" name="Group 18"/>
            <p:cNvGrpSpPr>
              <a:grpSpLocks/>
            </p:cNvGrpSpPr>
            <p:nvPr/>
          </p:nvGrpSpPr>
          <p:grpSpPr bwMode="auto">
            <a:xfrm>
              <a:off x="893" y="1442"/>
              <a:ext cx="726" cy="771"/>
              <a:chOff x="793" y="1570"/>
              <a:chExt cx="726" cy="771"/>
            </a:xfrm>
          </p:grpSpPr>
          <p:sp>
            <p:nvSpPr>
              <p:cNvPr id="55370" name="Rectangle 8"/>
              <p:cNvSpPr>
                <a:spLocks noChangeArrowheads="1"/>
              </p:cNvSpPr>
              <p:nvPr/>
            </p:nvSpPr>
            <p:spPr bwMode="auto">
              <a:xfrm>
                <a:off x="884" y="1570"/>
                <a:ext cx="635" cy="771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1" name="Text Box 14"/>
              <p:cNvSpPr txBox="1">
                <a:spLocks noChangeArrowheads="1"/>
              </p:cNvSpPr>
              <p:nvPr/>
            </p:nvSpPr>
            <p:spPr bwMode="auto">
              <a:xfrm>
                <a:off x="930" y="1616"/>
                <a:ext cx="116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/>
                  <a:t>D</a:t>
                </a:r>
              </a:p>
            </p:txBody>
          </p:sp>
          <p:sp>
            <p:nvSpPr>
              <p:cNvPr id="55372" name="AutoShape 15"/>
              <p:cNvSpPr>
                <a:spLocks noChangeArrowheads="1"/>
              </p:cNvSpPr>
              <p:nvPr/>
            </p:nvSpPr>
            <p:spPr bwMode="auto">
              <a:xfrm rot="5400000">
                <a:off x="861" y="1911"/>
                <a:ext cx="181" cy="13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3" name="Oval 16"/>
              <p:cNvSpPr>
                <a:spLocks noChangeArrowheads="1"/>
              </p:cNvSpPr>
              <p:nvPr/>
            </p:nvSpPr>
            <p:spPr bwMode="auto">
              <a:xfrm>
                <a:off x="793" y="1933"/>
                <a:ext cx="91" cy="9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4" name="Text Box 17"/>
              <p:cNvSpPr txBox="1">
                <a:spLocks noChangeArrowheads="1"/>
              </p:cNvSpPr>
              <p:nvPr/>
            </p:nvSpPr>
            <p:spPr bwMode="auto">
              <a:xfrm>
                <a:off x="1383" y="1616"/>
                <a:ext cx="116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/>
                  <a:t>Q</a:t>
                </a:r>
              </a:p>
            </p:txBody>
          </p:sp>
        </p:grpSp>
        <p:grpSp>
          <p:nvGrpSpPr>
            <p:cNvPr id="55364" name="Group 19"/>
            <p:cNvGrpSpPr>
              <a:grpSpLocks/>
            </p:cNvGrpSpPr>
            <p:nvPr/>
          </p:nvGrpSpPr>
          <p:grpSpPr bwMode="auto">
            <a:xfrm>
              <a:off x="1891" y="1442"/>
              <a:ext cx="726" cy="771"/>
              <a:chOff x="793" y="1570"/>
              <a:chExt cx="726" cy="771"/>
            </a:xfrm>
          </p:grpSpPr>
          <p:sp>
            <p:nvSpPr>
              <p:cNvPr id="55365" name="Rectangle 20"/>
              <p:cNvSpPr>
                <a:spLocks noChangeArrowheads="1"/>
              </p:cNvSpPr>
              <p:nvPr/>
            </p:nvSpPr>
            <p:spPr bwMode="auto">
              <a:xfrm>
                <a:off x="884" y="1570"/>
                <a:ext cx="635" cy="771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6" name="Text Box 21"/>
              <p:cNvSpPr txBox="1">
                <a:spLocks noChangeArrowheads="1"/>
              </p:cNvSpPr>
              <p:nvPr/>
            </p:nvSpPr>
            <p:spPr bwMode="auto">
              <a:xfrm>
                <a:off x="930" y="1616"/>
                <a:ext cx="116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/>
                  <a:t>D</a:t>
                </a:r>
              </a:p>
            </p:txBody>
          </p:sp>
          <p:sp>
            <p:nvSpPr>
              <p:cNvPr id="55367" name="AutoShape 22"/>
              <p:cNvSpPr>
                <a:spLocks noChangeArrowheads="1"/>
              </p:cNvSpPr>
              <p:nvPr/>
            </p:nvSpPr>
            <p:spPr bwMode="auto">
              <a:xfrm rot="5400000">
                <a:off x="861" y="1911"/>
                <a:ext cx="181" cy="13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8" name="Oval 23"/>
              <p:cNvSpPr>
                <a:spLocks noChangeArrowheads="1"/>
              </p:cNvSpPr>
              <p:nvPr/>
            </p:nvSpPr>
            <p:spPr bwMode="auto">
              <a:xfrm>
                <a:off x="793" y="1933"/>
                <a:ext cx="91" cy="9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9" name="Text Box 24"/>
              <p:cNvSpPr txBox="1">
                <a:spLocks noChangeArrowheads="1"/>
              </p:cNvSpPr>
              <p:nvPr/>
            </p:nvSpPr>
            <p:spPr bwMode="auto">
              <a:xfrm>
                <a:off x="1383" y="1616"/>
                <a:ext cx="116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/>
                  <a:t>Q</a:t>
                </a:r>
              </a:p>
            </p:txBody>
          </p:sp>
        </p:grp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1130300" y="2505075"/>
            <a:ext cx="3384550" cy="0"/>
            <a:chOff x="712" y="1578"/>
            <a:chExt cx="2132" cy="0"/>
          </a:xfrm>
        </p:grpSpPr>
        <p:sp>
          <p:nvSpPr>
            <p:cNvPr id="55360" name="Line 54"/>
            <p:cNvSpPr>
              <a:spLocks noChangeShapeType="1"/>
            </p:cNvSpPr>
            <p:nvPr/>
          </p:nvSpPr>
          <p:spPr bwMode="auto">
            <a:xfrm>
              <a:off x="712" y="15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361" name="Line 55"/>
            <p:cNvSpPr>
              <a:spLocks noChangeShapeType="1"/>
            </p:cNvSpPr>
            <p:nvPr/>
          </p:nvSpPr>
          <p:spPr bwMode="auto">
            <a:xfrm>
              <a:off x="1619" y="157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362" name="Line 56"/>
            <p:cNvSpPr>
              <a:spLocks noChangeShapeType="1"/>
            </p:cNvSpPr>
            <p:nvPr/>
          </p:nvSpPr>
          <p:spPr bwMode="auto">
            <a:xfrm>
              <a:off x="2617" y="157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1481" name="Text Box 57"/>
          <p:cNvSpPr txBox="1">
            <a:spLocks noChangeArrowheads="1"/>
          </p:cNvSpPr>
          <p:nvPr/>
        </p:nvSpPr>
        <p:spPr bwMode="auto">
          <a:xfrm>
            <a:off x="985838" y="2146300"/>
            <a:ext cx="36036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b="1">
                <a:solidFill>
                  <a:schemeClr val="tx2"/>
                </a:solidFill>
              </a:rPr>
              <a:t>D0</a:t>
            </a:r>
          </a:p>
        </p:txBody>
      </p:sp>
      <p:sp>
        <p:nvSpPr>
          <p:cNvPr id="231482" name="Text Box 58"/>
          <p:cNvSpPr txBox="1">
            <a:spLocks noChangeArrowheads="1"/>
          </p:cNvSpPr>
          <p:nvPr/>
        </p:nvSpPr>
        <p:spPr bwMode="auto">
          <a:xfrm>
            <a:off x="4298950" y="2146300"/>
            <a:ext cx="5746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b="1"/>
              <a:t>D0</a:t>
            </a:r>
          </a:p>
        </p:txBody>
      </p: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5162550" y="2289175"/>
            <a:ext cx="2736850" cy="1223963"/>
            <a:chOff x="3252" y="1442"/>
            <a:chExt cx="1724" cy="771"/>
          </a:xfrm>
        </p:grpSpPr>
        <p:grpSp>
          <p:nvGrpSpPr>
            <p:cNvPr id="55348" name="Group 25"/>
            <p:cNvGrpSpPr>
              <a:grpSpLocks/>
            </p:cNvGrpSpPr>
            <p:nvPr/>
          </p:nvGrpSpPr>
          <p:grpSpPr bwMode="auto">
            <a:xfrm>
              <a:off x="3252" y="1442"/>
              <a:ext cx="726" cy="771"/>
              <a:chOff x="793" y="1570"/>
              <a:chExt cx="726" cy="771"/>
            </a:xfrm>
          </p:grpSpPr>
          <p:sp>
            <p:nvSpPr>
              <p:cNvPr id="55355" name="Rectangle 26"/>
              <p:cNvSpPr>
                <a:spLocks noChangeArrowheads="1"/>
              </p:cNvSpPr>
              <p:nvPr/>
            </p:nvSpPr>
            <p:spPr bwMode="auto">
              <a:xfrm>
                <a:off x="884" y="1570"/>
                <a:ext cx="635" cy="771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6" name="Text Box 27"/>
              <p:cNvSpPr txBox="1">
                <a:spLocks noChangeArrowheads="1"/>
              </p:cNvSpPr>
              <p:nvPr/>
            </p:nvSpPr>
            <p:spPr bwMode="auto">
              <a:xfrm>
                <a:off x="930" y="1616"/>
                <a:ext cx="116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/>
                  <a:t>D</a:t>
                </a:r>
              </a:p>
            </p:txBody>
          </p:sp>
          <p:sp>
            <p:nvSpPr>
              <p:cNvPr id="55357" name="AutoShape 28"/>
              <p:cNvSpPr>
                <a:spLocks noChangeArrowheads="1"/>
              </p:cNvSpPr>
              <p:nvPr/>
            </p:nvSpPr>
            <p:spPr bwMode="auto">
              <a:xfrm rot="5400000">
                <a:off x="861" y="1911"/>
                <a:ext cx="181" cy="13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8" name="Oval 29"/>
              <p:cNvSpPr>
                <a:spLocks noChangeArrowheads="1"/>
              </p:cNvSpPr>
              <p:nvPr/>
            </p:nvSpPr>
            <p:spPr bwMode="auto">
              <a:xfrm>
                <a:off x="793" y="1933"/>
                <a:ext cx="91" cy="9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9" name="Text Box 30"/>
              <p:cNvSpPr txBox="1">
                <a:spLocks noChangeArrowheads="1"/>
              </p:cNvSpPr>
              <p:nvPr/>
            </p:nvSpPr>
            <p:spPr bwMode="auto">
              <a:xfrm>
                <a:off x="1383" y="1616"/>
                <a:ext cx="116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/>
                  <a:t>Q</a:t>
                </a:r>
              </a:p>
            </p:txBody>
          </p:sp>
        </p:grpSp>
        <p:grpSp>
          <p:nvGrpSpPr>
            <p:cNvPr id="55349" name="Group 31"/>
            <p:cNvGrpSpPr>
              <a:grpSpLocks/>
            </p:cNvGrpSpPr>
            <p:nvPr/>
          </p:nvGrpSpPr>
          <p:grpSpPr bwMode="auto">
            <a:xfrm>
              <a:off x="4250" y="1442"/>
              <a:ext cx="726" cy="771"/>
              <a:chOff x="793" y="1570"/>
              <a:chExt cx="726" cy="771"/>
            </a:xfrm>
          </p:grpSpPr>
          <p:sp>
            <p:nvSpPr>
              <p:cNvPr id="55350" name="Rectangle 32"/>
              <p:cNvSpPr>
                <a:spLocks noChangeArrowheads="1"/>
              </p:cNvSpPr>
              <p:nvPr/>
            </p:nvSpPr>
            <p:spPr bwMode="auto">
              <a:xfrm>
                <a:off x="884" y="1570"/>
                <a:ext cx="635" cy="771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1" name="Text Box 33"/>
              <p:cNvSpPr txBox="1">
                <a:spLocks noChangeArrowheads="1"/>
              </p:cNvSpPr>
              <p:nvPr/>
            </p:nvSpPr>
            <p:spPr bwMode="auto">
              <a:xfrm>
                <a:off x="930" y="1616"/>
                <a:ext cx="116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/>
                  <a:t>D</a:t>
                </a:r>
              </a:p>
            </p:txBody>
          </p:sp>
          <p:sp>
            <p:nvSpPr>
              <p:cNvPr id="55352" name="AutoShape 34"/>
              <p:cNvSpPr>
                <a:spLocks noChangeArrowheads="1"/>
              </p:cNvSpPr>
              <p:nvPr/>
            </p:nvSpPr>
            <p:spPr bwMode="auto">
              <a:xfrm rot="5400000">
                <a:off x="861" y="1911"/>
                <a:ext cx="181" cy="13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3" name="Oval 35"/>
              <p:cNvSpPr>
                <a:spLocks noChangeArrowheads="1"/>
              </p:cNvSpPr>
              <p:nvPr/>
            </p:nvSpPr>
            <p:spPr bwMode="auto">
              <a:xfrm>
                <a:off x="793" y="1933"/>
                <a:ext cx="91" cy="9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4" name="Text Box 36"/>
              <p:cNvSpPr txBox="1">
                <a:spLocks noChangeArrowheads="1"/>
              </p:cNvSpPr>
              <p:nvPr/>
            </p:nvSpPr>
            <p:spPr bwMode="auto">
              <a:xfrm>
                <a:off x="1383" y="1616"/>
                <a:ext cx="116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/>
                  <a:t>Q</a:t>
                </a:r>
              </a:p>
            </p:txBody>
          </p:sp>
        </p:grpSp>
      </p:grp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5162550" y="1857375"/>
            <a:ext cx="1727200" cy="647700"/>
            <a:chOff x="3252" y="1170"/>
            <a:chExt cx="1088" cy="408"/>
          </a:xfrm>
        </p:grpSpPr>
        <p:grpSp>
          <p:nvGrpSpPr>
            <p:cNvPr id="55342" name="Group 62"/>
            <p:cNvGrpSpPr>
              <a:grpSpLocks/>
            </p:cNvGrpSpPr>
            <p:nvPr/>
          </p:nvGrpSpPr>
          <p:grpSpPr bwMode="auto">
            <a:xfrm>
              <a:off x="3252" y="1170"/>
              <a:ext cx="90" cy="408"/>
              <a:chOff x="3243" y="1298"/>
              <a:chExt cx="90" cy="408"/>
            </a:xfrm>
          </p:grpSpPr>
          <p:sp>
            <p:nvSpPr>
              <p:cNvPr id="55346" name="Line 59"/>
              <p:cNvSpPr>
                <a:spLocks noChangeShapeType="1"/>
              </p:cNvSpPr>
              <p:nvPr/>
            </p:nvSpPr>
            <p:spPr bwMode="auto">
              <a:xfrm>
                <a:off x="3243" y="1298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47" name="Line 61"/>
              <p:cNvSpPr>
                <a:spLocks noChangeShapeType="1"/>
              </p:cNvSpPr>
              <p:nvPr/>
            </p:nvSpPr>
            <p:spPr bwMode="auto">
              <a:xfrm>
                <a:off x="3243" y="1706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5343" name="Group 63"/>
            <p:cNvGrpSpPr>
              <a:grpSpLocks/>
            </p:cNvGrpSpPr>
            <p:nvPr/>
          </p:nvGrpSpPr>
          <p:grpSpPr bwMode="auto">
            <a:xfrm>
              <a:off x="4250" y="1170"/>
              <a:ext cx="90" cy="408"/>
              <a:chOff x="3243" y="1298"/>
              <a:chExt cx="90" cy="408"/>
            </a:xfrm>
          </p:grpSpPr>
          <p:sp>
            <p:nvSpPr>
              <p:cNvPr id="55344" name="Line 64"/>
              <p:cNvSpPr>
                <a:spLocks noChangeShapeType="1"/>
              </p:cNvSpPr>
              <p:nvPr/>
            </p:nvSpPr>
            <p:spPr bwMode="auto">
              <a:xfrm>
                <a:off x="3243" y="1298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45" name="Line 65"/>
              <p:cNvSpPr>
                <a:spLocks noChangeShapeType="1"/>
              </p:cNvSpPr>
              <p:nvPr/>
            </p:nvSpPr>
            <p:spPr bwMode="auto">
              <a:xfrm>
                <a:off x="3243" y="1706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2" name="Group 103"/>
          <p:cNvGrpSpPr>
            <a:grpSpLocks/>
          </p:cNvGrpSpPr>
          <p:nvPr/>
        </p:nvGrpSpPr>
        <p:grpSpPr bwMode="auto">
          <a:xfrm>
            <a:off x="6315075" y="2505075"/>
            <a:ext cx="1727200" cy="1784350"/>
            <a:chOff x="3978" y="1578"/>
            <a:chExt cx="1088" cy="1124"/>
          </a:xfrm>
        </p:grpSpPr>
        <p:sp>
          <p:nvSpPr>
            <p:cNvPr id="55338" name="Line 67"/>
            <p:cNvSpPr>
              <a:spLocks noChangeShapeType="1"/>
            </p:cNvSpPr>
            <p:nvPr/>
          </p:nvSpPr>
          <p:spPr bwMode="auto">
            <a:xfrm>
              <a:off x="3978" y="157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339" name="Line 66"/>
            <p:cNvSpPr>
              <a:spLocks noChangeShapeType="1"/>
            </p:cNvSpPr>
            <p:nvPr/>
          </p:nvSpPr>
          <p:spPr bwMode="auto">
            <a:xfrm>
              <a:off x="4068" y="1578"/>
              <a:ext cx="0" cy="1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340" name="Line 70"/>
            <p:cNvSpPr>
              <a:spLocks noChangeShapeType="1"/>
            </p:cNvSpPr>
            <p:nvPr/>
          </p:nvSpPr>
          <p:spPr bwMode="auto">
            <a:xfrm>
              <a:off x="5066" y="1578"/>
              <a:ext cx="0" cy="1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341" name="Line 71"/>
            <p:cNvSpPr>
              <a:spLocks noChangeShapeType="1"/>
            </p:cNvSpPr>
            <p:nvPr/>
          </p:nvSpPr>
          <p:spPr bwMode="auto">
            <a:xfrm>
              <a:off x="4976" y="157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04"/>
          <p:cNvGrpSpPr>
            <a:grpSpLocks/>
          </p:cNvGrpSpPr>
          <p:nvPr/>
        </p:nvGrpSpPr>
        <p:grpSpPr bwMode="auto">
          <a:xfrm>
            <a:off x="6300788" y="4303713"/>
            <a:ext cx="1944687" cy="274637"/>
            <a:chOff x="3969" y="2711"/>
            <a:chExt cx="1225" cy="173"/>
          </a:xfrm>
        </p:grpSpPr>
        <p:sp>
          <p:nvSpPr>
            <p:cNvPr id="55336" name="Text Box 73"/>
            <p:cNvSpPr txBox="1">
              <a:spLocks noChangeArrowheads="1"/>
            </p:cNvSpPr>
            <p:nvPr/>
          </p:nvSpPr>
          <p:spPr bwMode="auto">
            <a:xfrm>
              <a:off x="3969" y="2711"/>
              <a:ext cx="22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b="1"/>
                <a:t>D1</a:t>
              </a:r>
            </a:p>
          </p:txBody>
        </p:sp>
        <p:sp>
          <p:nvSpPr>
            <p:cNvPr id="55337" name="Text Box 74"/>
            <p:cNvSpPr txBox="1">
              <a:spLocks noChangeArrowheads="1"/>
            </p:cNvSpPr>
            <p:nvPr/>
          </p:nvSpPr>
          <p:spPr bwMode="auto">
            <a:xfrm>
              <a:off x="4967" y="2711"/>
              <a:ext cx="22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b="1"/>
                <a:t>D0</a:t>
              </a:r>
            </a:p>
          </p:txBody>
        </p:sp>
      </p:grpSp>
      <p:sp>
        <p:nvSpPr>
          <p:cNvPr id="55311" name="Text Box 76"/>
          <p:cNvSpPr txBox="1">
            <a:spLocks noChangeArrowheads="1"/>
          </p:cNvSpPr>
          <p:nvPr/>
        </p:nvSpPr>
        <p:spPr bwMode="auto">
          <a:xfrm>
            <a:off x="625475" y="420688"/>
            <a:ext cx="2790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</a:t>
            </a:r>
            <a:r>
              <a:rPr lang="en-GB" sz="2000"/>
              <a:t>.18–</a:t>
            </a:r>
            <a:r>
              <a:rPr lang="en-GB" sz="2000" b="1"/>
              <a:t> IC Registers</a:t>
            </a:r>
            <a:endParaRPr lang="en-GB" sz="2000" b="1" baseline="30000"/>
          </a:p>
        </p:txBody>
      </p:sp>
      <p:sp>
        <p:nvSpPr>
          <p:cNvPr id="231509" name="Text Box 85"/>
          <p:cNvSpPr txBox="1">
            <a:spLocks noChangeArrowheads="1"/>
          </p:cNvSpPr>
          <p:nvPr/>
        </p:nvSpPr>
        <p:spPr bwMode="auto">
          <a:xfrm>
            <a:off x="2746375" y="2133600"/>
            <a:ext cx="36036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b="1"/>
              <a:t>D0</a:t>
            </a:r>
          </a:p>
        </p:txBody>
      </p:sp>
      <p:sp>
        <p:nvSpPr>
          <p:cNvPr id="231515" name="Text Box 91"/>
          <p:cNvSpPr txBox="1">
            <a:spLocks noChangeArrowheads="1"/>
          </p:cNvSpPr>
          <p:nvPr/>
        </p:nvSpPr>
        <p:spPr bwMode="auto">
          <a:xfrm>
            <a:off x="1146175" y="4714875"/>
            <a:ext cx="27146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solidFill>
                  <a:srgbClr val="FF3300"/>
                </a:solidFill>
              </a:rPr>
              <a:t>Serial in serial out illustration</a:t>
            </a:r>
            <a:endParaRPr lang="en-US" sz="2000">
              <a:solidFill>
                <a:srgbClr val="FF3300"/>
              </a:solidFill>
            </a:endParaRPr>
          </a:p>
        </p:txBody>
      </p:sp>
      <p:sp>
        <p:nvSpPr>
          <p:cNvPr id="231516" name="Text Box 92"/>
          <p:cNvSpPr txBox="1">
            <a:spLocks noChangeArrowheads="1"/>
          </p:cNvSpPr>
          <p:nvPr/>
        </p:nvSpPr>
        <p:spPr bwMode="auto">
          <a:xfrm>
            <a:off x="5286375" y="4719638"/>
            <a:ext cx="24812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solidFill>
                  <a:srgbClr val="FF3300"/>
                </a:solidFill>
              </a:rPr>
              <a:t>parallel in parallel out illustration</a:t>
            </a:r>
            <a:endParaRPr lang="en-US" sz="2000">
              <a:solidFill>
                <a:srgbClr val="FF3300"/>
              </a:solidFill>
            </a:endParaRPr>
          </a:p>
        </p:txBody>
      </p: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985838" y="2938463"/>
            <a:ext cx="2016125" cy="979487"/>
            <a:chOff x="621" y="1851"/>
            <a:chExt cx="1270" cy="617"/>
          </a:xfrm>
        </p:grpSpPr>
        <p:grpSp>
          <p:nvGrpSpPr>
            <p:cNvPr id="55329" name="Group 43"/>
            <p:cNvGrpSpPr>
              <a:grpSpLocks/>
            </p:cNvGrpSpPr>
            <p:nvPr/>
          </p:nvGrpSpPr>
          <p:grpSpPr bwMode="auto">
            <a:xfrm>
              <a:off x="621" y="1851"/>
              <a:ext cx="1270" cy="589"/>
              <a:chOff x="521" y="1979"/>
              <a:chExt cx="1270" cy="589"/>
            </a:xfrm>
          </p:grpSpPr>
          <p:sp>
            <p:nvSpPr>
              <p:cNvPr id="55331" name="Line 44"/>
              <p:cNvSpPr>
                <a:spLocks noChangeShapeType="1"/>
              </p:cNvSpPr>
              <p:nvPr/>
            </p:nvSpPr>
            <p:spPr bwMode="auto">
              <a:xfrm flipH="1">
                <a:off x="657" y="197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2" name="Line 45"/>
              <p:cNvSpPr>
                <a:spLocks noChangeShapeType="1"/>
              </p:cNvSpPr>
              <p:nvPr/>
            </p:nvSpPr>
            <p:spPr bwMode="auto">
              <a:xfrm flipH="1">
                <a:off x="1655" y="197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3" name="Line 46"/>
              <p:cNvSpPr>
                <a:spLocks noChangeShapeType="1"/>
              </p:cNvSpPr>
              <p:nvPr/>
            </p:nvSpPr>
            <p:spPr bwMode="auto">
              <a:xfrm>
                <a:off x="657" y="1979"/>
                <a:ext cx="0" cy="589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4" name="Line 47"/>
              <p:cNvSpPr>
                <a:spLocks noChangeShapeType="1"/>
              </p:cNvSpPr>
              <p:nvPr/>
            </p:nvSpPr>
            <p:spPr bwMode="auto">
              <a:xfrm>
                <a:off x="1655" y="1979"/>
                <a:ext cx="0" cy="589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5" name="Line 48"/>
              <p:cNvSpPr>
                <a:spLocks noChangeShapeType="1"/>
              </p:cNvSpPr>
              <p:nvPr/>
            </p:nvSpPr>
            <p:spPr bwMode="auto">
              <a:xfrm>
                <a:off x="521" y="2568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5330" name="Oval 93"/>
            <p:cNvSpPr>
              <a:spLocks noChangeArrowheads="1"/>
            </p:cNvSpPr>
            <p:nvPr/>
          </p:nvSpPr>
          <p:spPr bwMode="auto">
            <a:xfrm>
              <a:off x="713" y="2386"/>
              <a:ext cx="82" cy="82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00"/>
          <p:cNvGrpSpPr>
            <a:grpSpLocks/>
          </p:cNvGrpSpPr>
          <p:nvPr/>
        </p:nvGrpSpPr>
        <p:grpSpPr bwMode="auto">
          <a:xfrm>
            <a:off x="4730750" y="2938463"/>
            <a:ext cx="2016125" cy="982662"/>
            <a:chOff x="2980" y="1851"/>
            <a:chExt cx="1270" cy="619"/>
          </a:xfrm>
        </p:grpSpPr>
        <p:grpSp>
          <p:nvGrpSpPr>
            <p:cNvPr id="55322" name="Group 42"/>
            <p:cNvGrpSpPr>
              <a:grpSpLocks/>
            </p:cNvGrpSpPr>
            <p:nvPr/>
          </p:nvGrpSpPr>
          <p:grpSpPr bwMode="auto">
            <a:xfrm>
              <a:off x="2980" y="1851"/>
              <a:ext cx="1270" cy="589"/>
              <a:chOff x="521" y="1979"/>
              <a:chExt cx="1270" cy="589"/>
            </a:xfrm>
          </p:grpSpPr>
          <p:sp>
            <p:nvSpPr>
              <p:cNvPr id="55324" name="Line 37"/>
              <p:cNvSpPr>
                <a:spLocks noChangeShapeType="1"/>
              </p:cNvSpPr>
              <p:nvPr/>
            </p:nvSpPr>
            <p:spPr bwMode="auto">
              <a:xfrm flipH="1">
                <a:off x="657" y="197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25" name="Line 38"/>
              <p:cNvSpPr>
                <a:spLocks noChangeShapeType="1"/>
              </p:cNvSpPr>
              <p:nvPr/>
            </p:nvSpPr>
            <p:spPr bwMode="auto">
              <a:xfrm flipH="1">
                <a:off x="1655" y="197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26" name="Line 39"/>
              <p:cNvSpPr>
                <a:spLocks noChangeShapeType="1"/>
              </p:cNvSpPr>
              <p:nvPr/>
            </p:nvSpPr>
            <p:spPr bwMode="auto">
              <a:xfrm>
                <a:off x="657" y="1979"/>
                <a:ext cx="0" cy="589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27" name="Line 40"/>
              <p:cNvSpPr>
                <a:spLocks noChangeShapeType="1"/>
              </p:cNvSpPr>
              <p:nvPr/>
            </p:nvSpPr>
            <p:spPr bwMode="auto">
              <a:xfrm>
                <a:off x="1655" y="1979"/>
                <a:ext cx="0" cy="589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28" name="Line 41"/>
              <p:cNvSpPr>
                <a:spLocks noChangeShapeType="1"/>
              </p:cNvSpPr>
              <p:nvPr/>
            </p:nvSpPr>
            <p:spPr bwMode="auto">
              <a:xfrm>
                <a:off x="521" y="2568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5323" name="Oval 94"/>
            <p:cNvSpPr>
              <a:spLocks noChangeArrowheads="1"/>
            </p:cNvSpPr>
            <p:nvPr/>
          </p:nvSpPr>
          <p:spPr bwMode="auto">
            <a:xfrm>
              <a:off x="3073" y="2388"/>
              <a:ext cx="82" cy="82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522" name="Line 98"/>
          <p:cNvSpPr>
            <a:spLocks noChangeShapeType="1"/>
          </p:cNvSpPr>
          <p:nvPr/>
        </p:nvSpPr>
        <p:spPr bwMode="auto">
          <a:xfrm>
            <a:off x="1449388" y="3960813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18" name="Group 106"/>
          <p:cNvGrpSpPr>
            <a:grpSpLocks/>
          </p:cNvGrpSpPr>
          <p:nvPr/>
        </p:nvGrpSpPr>
        <p:grpSpPr bwMode="auto">
          <a:xfrm>
            <a:off x="5102225" y="1484313"/>
            <a:ext cx="1843088" cy="285750"/>
            <a:chOff x="3214" y="935"/>
            <a:chExt cx="1161" cy="180"/>
          </a:xfrm>
        </p:grpSpPr>
        <p:sp>
          <p:nvSpPr>
            <p:cNvPr id="55320" name="Text Box 72"/>
            <p:cNvSpPr txBox="1">
              <a:spLocks noChangeArrowheads="1"/>
            </p:cNvSpPr>
            <p:nvPr/>
          </p:nvSpPr>
          <p:spPr bwMode="auto">
            <a:xfrm>
              <a:off x="3214" y="942"/>
              <a:ext cx="22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b="1"/>
                <a:t>D1</a:t>
              </a:r>
            </a:p>
          </p:txBody>
        </p:sp>
        <p:sp>
          <p:nvSpPr>
            <p:cNvPr id="55321" name="Text Box 105"/>
            <p:cNvSpPr txBox="1">
              <a:spLocks noChangeArrowheads="1"/>
            </p:cNvSpPr>
            <p:nvPr/>
          </p:nvSpPr>
          <p:spPr bwMode="auto">
            <a:xfrm>
              <a:off x="4148" y="935"/>
              <a:ext cx="22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b="1"/>
                <a:t>D0</a:t>
              </a:r>
            </a:p>
          </p:txBody>
        </p:sp>
      </p:grpSp>
      <p:sp>
        <p:nvSpPr>
          <p:cNvPr id="231531" name="Line 107"/>
          <p:cNvSpPr>
            <a:spLocks noChangeShapeType="1"/>
          </p:cNvSpPr>
          <p:nvPr/>
        </p:nvSpPr>
        <p:spPr bwMode="auto">
          <a:xfrm>
            <a:off x="5022850" y="3963988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1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1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31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75" grpId="0"/>
      <p:bldP spid="231474" grpId="0"/>
      <p:bldP spid="231481" grpId="0"/>
      <p:bldP spid="231482" grpId="0"/>
      <p:bldP spid="231509" grpId="0"/>
      <p:bldP spid="231515" grpId="0"/>
      <p:bldP spid="231516" grpId="0"/>
      <p:bldP spid="231522" grpId="0" animBg="1"/>
      <p:bldP spid="231522" grpId="1" animBg="1"/>
      <p:bldP spid="231522" grpId="2" animBg="1"/>
      <p:bldP spid="2315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07528A-3D4F-4294-AA5A-49F46CCF71B5}" type="slidenum">
              <a:rPr lang="en-GB" smtClean="0"/>
              <a:pPr/>
              <a:t>51</a:t>
            </a:fld>
            <a:endParaRPr lang="en-GB" sz="140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027113"/>
            <a:ext cx="7816850" cy="140176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GB">
                <a:solidFill>
                  <a:srgbClr val="008000"/>
                </a:solidFill>
              </a:rPr>
              <a:t>The next few slides show one e.g. IC from each category of the registers.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2365375" y="2787650"/>
            <a:ext cx="445611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Refer to the text book or web site link for detail description of each e.g. IC.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236CB-05D4-40F0-916C-A74E7DA1875E}" type="slidenum">
              <a:rPr lang="en-GB" smtClean="0"/>
              <a:pPr/>
              <a:t>52</a:t>
            </a:fld>
            <a:endParaRPr lang="en-GB" sz="1400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2268538" y="908050"/>
            <a:ext cx="48958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/>
              <a:t>Parallel in / Parallel out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2570163" y="2505075"/>
            <a:ext cx="3889375" cy="1800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50" name="Group 28"/>
          <p:cNvGrpSpPr>
            <a:grpSpLocks/>
          </p:cNvGrpSpPr>
          <p:nvPr/>
        </p:nvGrpSpPr>
        <p:grpSpPr bwMode="auto">
          <a:xfrm>
            <a:off x="3794125" y="4305300"/>
            <a:ext cx="2376488" cy="288925"/>
            <a:chOff x="2426" y="2795"/>
            <a:chExt cx="1497" cy="182"/>
          </a:xfrm>
        </p:grpSpPr>
        <p:sp>
          <p:nvSpPr>
            <p:cNvPr id="57370" name="Line 8"/>
            <p:cNvSpPr>
              <a:spLocks noChangeShapeType="1"/>
            </p:cNvSpPr>
            <p:nvPr/>
          </p:nvSpPr>
          <p:spPr bwMode="auto">
            <a:xfrm>
              <a:off x="2426" y="27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371" name="Line 9"/>
            <p:cNvSpPr>
              <a:spLocks noChangeShapeType="1"/>
            </p:cNvSpPr>
            <p:nvPr/>
          </p:nvSpPr>
          <p:spPr bwMode="auto">
            <a:xfrm>
              <a:off x="2725" y="27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372" name="Line 10"/>
            <p:cNvSpPr>
              <a:spLocks noChangeShapeType="1"/>
            </p:cNvSpPr>
            <p:nvPr/>
          </p:nvSpPr>
          <p:spPr bwMode="auto">
            <a:xfrm>
              <a:off x="3024" y="27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373" name="Line 11"/>
            <p:cNvSpPr>
              <a:spLocks noChangeShapeType="1"/>
            </p:cNvSpPr>
            <p:nvPr/>
          </p:nvSpPr>
          <p:spPr bwMode="auto">
            <a:xfrm>
              <a:off x="3324" y="27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374" name="Line 12"/>
            <p:cNvSpPr>
              <a:spLocks noChangeShapeType="1"/>
            </p:cNvSpPr>
            <p:nvPr/>
          </p:nvSpPr>
          <p:spPr bwMode="auto">
            <a:xfrm>
              <a:off x="3623" y="27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375" name="Line 14"/>
            <p:cNvSpPr>
              <a:spLocks noChangeShapeType="1"/>
            </p:cNvSpPr>
            <p:nvPr/>
          </p:nvSpPr>
          <p:spPr bwMode="auto">
            <a:xfrm>
              <a:off x="3923" y="27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7351" name="Group 29"/>
          <p:cNvGrpSpPr>
            <a:grpSpLocks/>
          </p:cNvGrpSpPr>
          <p:nvPr/>
        </p:nvGrpSpPr>
        <p:grpSpPr bwMode="auto">
          <a:xfrm>
            <a:off x="3794125" y="2217738"/>
            <a:ext cx="2376488" cy="288925"/>
            <a:chOff x="2426" y="2795"/>
            <a:chExt cx="1497" cy="182"/>
          </a:xfrm>
        </p:grpSpPr>
        <p:sp>
          <p:nvSpPr>
            <p:cNvPr id="57364" name="Line 30"/>
            <p:cNvSpPr>
              <a:spLocks noChangeShapeType="1"/>
            </p:cNvSpPr>
            <p:nvPr/>
          </p:nvSpPr>
          <p:spPr bwMode="auto">
            <a:xfrm>
              <a:off x="2426" y="27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365" name="Line 31"/>
            <p:cNvSpPr>
              <a:spLocks noChangeShapeType="1"/>
            </p:cNvSpPr>
            <p:nvPr/>
          </p:nvSpPr>
          <p:spPr bwMode="auto">
            <a:xfrm>
              <a:off x="2725" y="27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366" name="Line 32"/>
            <p:cNvSpPr>
              <a:spLocks noChangeShapeType="1"/>
            </p:cNvSpPr>
            <p:nvPr/>
          </p:nvSpPr>
          <p:spPr bwMode="auto">
            <a:xfrm>
              <a:off x="3024" y="27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367" name="Line 33"/>
            <p:cNvSpPr>
              <a:spLocks noChangeShapeType="1"/>
            </p:cNvSpPr>
            <p:nvPr/>
          </p:nvSpPr>
          <p:spPr bwMode="auto">
            <a:xfrm>
              <a:off x="3324" y="27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368" name="Line 34"/>
            <p:cNvSpPr>
              <a:spLocks noChangeShapeType="1"/>
            </p:cNvSpPr>
            <p:nvPr/>
          </p:nvSpPr>
          <p:spPr bwMode="auto">
            <a:xfrm>
              <a:off x="3623" y="27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369" name="Line 35"/>
            <p:cNvSpPr>
              <a:spLocks noChangeShapeType="1"/>
            </p:cNvSpPr>
            <p:nvPr/>
          </p:nvSpPr>
          <p:spPr bwMode="auto">
            <a:xfrm>
              <a:off x="3923" y="27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7352" name="Text Box 36"/>
          <p:cNvSpPr txBox="1">
            <a:spLocks noChangeArrowheads="1"/>
          </p:cNvSpPr>
          <p:nvPr/>
        </p:nvSpPr>
        <p:spPr bwMode="auto">
          <a:xfrm>
            <a:off x="3506788" y="3009900"/>
            <a:ext cx="23034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/>
              <a:t>74ALS174</a:t>
            </a:r>
          </a:p>
        </p:txBody>
      </p:sp>
      <p:sp>
        <p:nvSpPr>
          <p:cNvPr id="57353" name="Text Box 37"/>
          <p:cNvSpPr txBox="1">
            <a:spLocks noChangeArrowheads="1"/>
          </p:cNvSpPr>
          <p:nvPr/>
        </p:nvSpPr>
        <p:spPr bwMode="auto">
          <a:xfrm>
            <a:off x="3578225" y="1712913"/>
            <a:ext cx="30241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D5  D4   D3  D2  D1   D0</a:t>
            </a:r>
            <a:r>
              <a:rPr lang="en-GB"/>
              <a:t>  </a:t>
            </a:r>
          </a:p>
        </p:txBody>
      </p:sp>
      <p:sp>
        <p:nvSpPr>
          <p:cNvPr id="57354" name="Text Box 38"/>
          <p:cNvSpPr txBox="1">
            <a:spLocks noChangeArrowheads="1"/>
          </p:cNvSpPr>
          <p:nvPr/>
        </p:nvSpPr>
        <p:spPr bwMode="auto">
          <a:xfrm>
            <a:off x="3578225" y="4665663"/>
            <a:ext cx="30241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Q5  Q4   Q3  Q2  Q1   Q0</a:t>
            </a:r>
            <a:r>
              <a:rPr lang="en-GB"/>
              <a:t>  </a:t>
            </a:r>
          </a:p>
        </p:txBody>
      </p:sp>
      <p:sp>
        <p:nvSpPr>
          <p:cNvPr id="57355" name="Line 39"/>
          <p:cNvSpPr>
            <a:spLocks noChangeShapeType="1"/>
          </p:cNvSpPr>
          <p:nvPr/>
        </p:nvSpPr>
        <p:spPr bwMode="auto">
          <a:xfrm rot="16200000" flipV="1">
            <a:off x="2342357" y="2661444"/>
            <a:ext cx="254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7356" name="Line 40"/>
          <p:cNvSpPr>
            <a:spLocks noChangeShapeType="1"/>
          </p:cNvSpPr>
          <p:nvPr/>
        </p:nvSpPr>
        <p:spPr bwMode="auto">
          <a:xfrm rot="5400000">
            <a:off x="2282826" y="35845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7357" name="AutoShape 41"/>
          <p:cNvSpPr>
            <a:spLocks noChangeArrowheads="1"/>
          </p:cNvSpPr>
          <p:nvPr/>
        </p:nvSpPr>
        <p:spPr bwMode="auto">
          <a:xfrm rot="5400000">
            <a:off x="2532857" y="2829719"/>
            <a:ext cx="217487" cy="142875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Oval 42"/>
          <p:cNvSpPr>
            <a:spLocks noChangeArrowheads="1"/>
          </p:cNvSpPr>
          <p:nvPr/>
        </p:nvSpPr>
        <p:spPr bwMode="auto">
          <a:xfrm>
            <a:off x="2425700" y="3657600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Text Box 44"/>
          <p:cNvSpPr txBox="1">
            <a:spLocks noChangeArrowheads="1"/>
          </p:cNvSpPr>
          <p:nvPr/>
        </p:nvSpPr>
        <p:spPr bwMode="auto">
          <a:xfrm>
            <a:off x="1562100" y="2649538"/>
            <a:ext cx="504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CP</a:t>
            </a:r>
          </a:p>
        </p:txBody>
      </p:sp>
      <p:sp>
        <p:nvSpPr>
          <p:cNvPr id="57360" name="Text Box 45"/>
          <p:cNvSpPr txBox="1">
            <a:spLocks noChangeArrowheads="1"/>
          </p:cNvSpPr>
          <p:nvPr/>
        </p:nvSpPr>
        <p:spPr bwMode="auto">
          <a:xfrm>
            <a:off x="1490663" y="3513138"/>
            <a:ext cx="720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MR</a:t>
            </a:r>
          </a:p>
        </p:txBody>
      </p:sp>
      <p:sp>
        <p:nvSpPr>
          <p:cNvPr id="57361" name="Rectangle 46"/>
          <p:cNvSpPr>
            <a:spLocks noChangeArrowheads="1"/>
          </p:cNvSpPr>
          <p:nvPr/>
        </p:nvSpPr>
        <p:spPr bwMode="auto">
          <a:xfrm>
            <a:off x="1778000" y="5167313"/>
            <a:ext cx="56007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hlinkClick r:id="rId2"/>
              </a:rPr>
              <a:t>http://www.philipslogic.com/products/als/pdf/74als174.pdf</a:t>
            </a:r>
            <a:endParaRPr lang="en-GB"/>
          </a:p>
        </p:txBody>
      </p:sp>
      <p:sp>
        <p:nvSpPr>
          <p:cNvPr id="57362" name="Text Box 47"/>
          <p:cNvSpPr txBox="1">
            <a:spLocks noChangeArrowheads="1"/>
          </p:cNvSpPr>
          <p:nvPr/>
        </p:nvSpPr>
        <p:spPr bwMode="auto">
          <a:xfrm>
            <a:off x="625475" y="420688"/>
            <a:ext cx="4286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</a:t>
            </a:r>
            <a:r>
              <a:rPr lang="en-GB" sz="2000"/>
              <a:t>.19–</a:t>
            </a:r>
            <a:r>
              <a:rPr lang="en-GB" sz="2000" b="1"/>
              <a:t> Parallel In / Parallel Out</a:t>
            </a:r>
            <a:endParaRPr lang="en-GB" sz="2000" b="1" baseline="30000"/>
          </a:p>
        </p:txBody>
      </p:sp>
      <p:sp>
        <p:nvSpPr>
          <p:cNvPr id="57363" name="Rectangle 48"/>
          <p:cNvSpPr>
            <a:spLocks noChangeArrowheads="1"/>
          </p:cNvSpPr>
          <p:nvPr/>
        </p:nvSpPr>
        <p:spPr bwMode="auto">
          <a:xfrm>
            <a:off x="1797050" y="5627688"/>
            <a:ext cx="5435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hlinkClick r:id="rId3"/>
              </a:rPr>
              <a:t>http://www.fairchildsemi.com/ds/DM/DM74ALS174.pdf</a:t>
            </a:r>
            <a:endParaRPr lang="en-GB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999CBF-D258-4276-9AB2-8544E6E3E9E2}" type="slidenum">
              <a:rPr lang="en-GB" smtClean="0"/>
              <a:pPr/>
              <a:t>53</a:t>
            </a:fld>
            <a:endParaRPr lang="en-GB" sz="1400"/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2484438" y="1052513"/>
            <a:ext cx="41751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/>
              <a:t>Serial in / Serial out</a:t>
            </a:r>
          </a:p>
        </p:txBody>
      </p:sp>
      <p:sp>
        <p:nvSpPr>
          <p:cNvPr id="58373" name="Rectangle 3"/>
          <p:cNvSpPr>
            <a:spLocks noChangeArrowheads="1"/>
          </p:cNvSpPr>
          <p:nvPr/>
        </p:nvSpPr>
        <p:spPr bwMode="auto">
          <a:xfrm>
            <a:off x="2584450" y="2259013"/>
            <a:ext cx="3889375" cy="1800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Text Box 18"/>
          <p:cNvSpPr txBox="1">
            <a:spLocks noChangeArrowheads="1"/>
          </p:cNvSpPr>
          <p:nvPr/>
        </p:nvSpPr>
        <p:spPr bwMode="auto">
          <a:xfrm>
            <a:off x="3808413" y="2763838"/>
            <a:ext cx="16557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/>
              <a:t>4731B</a:t>
            </a:r>
          </a:p>
        </p:txBody>
      </p:sp>
      <p:sp>
        <p:nvSpPr>
          <p:cNvPr id="58375" name="Line 22"/>
          <p:cNvSpPr>
            <a:spLocks noChangeShapeType="1"/>
          </p:cNvSpPr>
          <p:nvPr/>
        </p:nvSpPr>
        <p:spPr bwMode="auto">
          <a:xfrm rot="5400000">
            <a:off x="2297113" y="333851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8376" name="AutoShape 23"/>
          <p:cNvSpPr>
            <a:spLocks noChangeArrowheads="1"/>
          </p:cNvSpPr>
          <p:nvPr/>
        </p:nvSpPr>
        <p:spPr bwMode="auto">
          <a:xfrm rot="5400000">
            <a:off x="2547144" y="3399631"/>
            <a:ext cx="217488" cy="142875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24"/>
          <p:cNvSpPr>
            <a:spLocks noChangeArrowheads="1"/>
          </p:cNvSpPr>
          <p:nvPr/>
        </p:nvSpPr>
        <p:spPr bwMode="auto">
          <a:xfrm>
            <a:off x="2439988" y="3411538"/>
            <a:ext cx="144462" cy="1444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Text Box 25"/>
          <p:cNvSpPr txBox="1">
            <a:spLocks noChangeArrowheads="1"/>
          </p:cNvSpPr>
          <p:nvPr/>
        </p:nvSpPr>
        <p:spPr bwMode="auto">
          <a:xfrm>
            <a:off x="1647825" y="3267075"/>
            <a:ext cx="504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CP</a:t>
            </a:r>
          </a:p>
        </p:txBody>
      </p:sp>
      <p:sp>
        <p:nvSpPr>
          <p:cNvPr id="58379" name="Text Box 26"/>
          <p:cNvSpPr txBox="1">
            <a:spLocks noChangeArrowheads="1"/>
          </p:cNvSpPr>
          <p:nvPr/>
        </p:nvSpPr>
        <p:spPr bwMode="auto">
          <a:xfrm>
            <a:off x="1863725" y="2546350"/>
            <a:ext cx="3603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000"/>
              <a:t>Ds</a:t>
            </a:r>
          </a:p>
        </p:txBody>
      </p:sp>
      <p:sp>
        <p:nvSpPr>
          <p:cNvPr id="58380" name="Rectangle 27"/>
          <p:cNvSpPr>
            <a:spLocks noChangeArrowheads="1"/>
          </p:cNvSpPr>
          <p:nvPr/>
        </p:nvSpPr>
        <p:spPr bwMode="auto">
          <a:xfrm>
            <a:off x="7121525" y="4994275"/>
            <a:ext cx="104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400"/>
              <a:t>(Quad)</a:t>
            </a:r>
          </a:p>
        </p:txBody>
      </p:sp>
      <p:sp>
        <p:nvSpPr>
          <p:cNvPr id="58381" name="Line 28"/>
          <p:cNvSpPr>
            <a:spLocks noChangeShapeType="1"/>
          </p:cNvSpPr>
          <p:nvPr/>
        </p:nvSpPr>
        <p:spPr bwMode="auto">
          <a:xfrm rot="5400000">
            <a:off x="2441576" y="25463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8382" name="Line 29"/>
          <p:cNvSpPr>
            <a:spLocks noChangeShapeType="1"/>
          </p:cNvSpPr>
          <p:nvPr/>
        </p:nvSpPr>
        <p:spPr bwMode="auto">
          <a:xfrm rot="5400000">
            <a:off x="6616701" y="247491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8383" name="Text Box 30"/>
          <p:cNvSpPr txBox="1">
            <a:spLocks noChangeArrowheads="1"/>
          </p:cNvSpPr>
          <p:nvPr/>
        </p:nvSpPr>
        <p:spPr bwMode="auto">
          <a:xfrm>
            <a:off x="6832600" y="2474913"/>
            <a:ext cx="5048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000" b="1"/>
              <a:t>D</a:t>
            </a:r>
            <a:r>
              <a:rPr lang="en-GB" sz="2000" b="1" baseline="-25000"/>
              <a:t>63</a:t>
            </a:r>
          </a:p>
        </p:txBody>
      </p:sp>
      <p:sp>
        <p:nvSpPr>
          <p:cNvPr id="58384" name="Text Box 32"/>
          <p:cNvSpPr txBox="1">
            <a:spLocks noChangeArrowheads="1"/>
          </p:cNvSpPr>
          <p:nvPr/>
        </p:nvSpPr>
        <p:spPr bwMode="auto">
          <a:xfrm>
            <a:off x="625475" y="420688"/>
            <a:ext cx="4286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</a:t>
            </a:r>
            <a:r>
              <a:rPr lang="en-GB" sz="2000"/>
              <a:t>.20–</a:t>
            </a:r>
            <a:r>
              <a:rPr lang="en-GB" sz="2000" b="1"/>
              <a:t> Serial In / Serial Out</a:t>
            </a:r>
            <a:endParaRPr lang="en-GB" sz="2000" b="1" baseline="30000"/>
          </a:p>
        </p:txBody>
      </p:sp>
      <p:sp>
        <p:nvSpPr>
          <p:cNvPr id="58385" name="Rectangle 34"/>
          <p:cNvSpPr>
            <a:spLocks noChangeArrowheads="1"/>
          </p:cNvSpPr>
          <p:nvPr/>
        </p:nvSpPr>
        <p:spPr bwMode="auto">
          <a:xfrm>
            <a:off x="1752600" y="4597400"/>
            <a:ext cx="5553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hlinkClick r:id="rId2"/>
              </a:rPr>
              <a:t>http://www.datasheet4u.com/download.php?id=550899</a:t>
            </a:r>
            <a:endParaRPr lang="en-GB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82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0A0127-8025-4513-A210-A68849DBC032}" type="slidenum">
              <a:rPr lang="en-GB" smtClean="0"/>
              <a:pPr/>
              <a:t>54</a:t>
            </a:fld>
            <a:endParaRPr lang="en-GB" sz="1400"/>
          </a:p>
        </p:txBody>
      </p:sp>
      <p:sp>
        <p:nvSpPr>
          <p:cNvPr id="8201" name="Text Box 2"/>
          <p:cNvSpPr txBox="1">
            <a:spLocks noChangeArrowheads="1"/>
          </p:cNvSpPr>
          <p:nvPr/>
        </p:nvSpPr>
        <p:spPr bwMode="auto">
          <a:xfrm>
            <a:off x="2411413" y="908050"/>
            <a:ext cx="48958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/>
              <a:t>Parallel in / Serial out</a:t>
            </a:r>
          </a:p>
        </p:txBody>
      </p:sp>
      <p:sp>
        <p:nvSpPr>
          <p:cNvPr id="8202" name="Rectangle 3"/>
          <p:cNvSpPr>
            <a:spLocks noChangeArrowheads="1"/>
          </p:cNvSpPr>
          <p:nvPr/>
        </p:nvSpPr>
        <p:spPr bwMode="auto">
          <a:xfrm>
            <a:off x="2555875" y="2636838"/>
            <a:ext cx="4248150" cy="1800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8"/>
          <p:cNvSpPr txBox="1">
            <a:spLocks noChangeArrowheads="1"/>
          </p:cNvSpPr>
          <p:nvPr/>
        </p:nvSpPr>
        <p:spPr bwMode="auto">
          <a:xfrm>
            <a:off x="3492500" y="3141663"/>
            <a:ext cx="23034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/>
              <a:t>74ALS165</a:t>
            </a:r>
          </a:p>
        </p:txBody>
      </p:sp>
      <p:sp>
        <p:nvSpPr>
          <p:cNvPr id="8204" name="Text Box 19"/>
          <p:cNvSpPr txBox="1">
            <a:spLocks noChangeArrowheads="1"/>
          </p:cNvSpPr>
          <p:nvPr/>
        </p:nvSpPr>
        <p:spPr bwMode="auto">
          <a:xfrm>
            <a:off x="2987675" y="1844675"/>
            <a:ext cx="3744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P0   P1   P2   P3   P4   P5   P6   P7</a:t>
            </a:r>
            <a:r>
              <a:rPr lang="en-GB"/>
              <a:t>  </a:t>
            </a:r>
          </a:p>
        </p:txBody>
      </p:sp>
      <p:sp>
        <p:nvSpPr>
          <p:cNvPr id="8205" name="Line 22"/>
          <p:cNvSpPr>
            <a:spLocks noChangeShapeType="1"/>
          </p:cNvSpPr>
          <p:nvPr/>
        </p:nvSpPr>
        <p:spPr bwMode="auto">
          <a:xfrm rot="5400000">
            <a:off x="2413001" y="35718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6" name="Text Box 25"/>
          <p:cNvSpPr txBox="1">
            <a:spLocks noChangeArrowheads="1"/>
          </p:cNvSpPr>
          <p:nvPr/>
        </p:nvSpPr>
        <p:spPr bwMode="auto">
          <a:xfrm>
            <a:off x="1763713" y="3141663"/>
            <a:ext cx="3603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000"/>
              <a:t>CP</a:t>
            </a:r>
          </a:p>
        </p:txBody>
      </p:sp>
      <p:sp>
        <p:nvSpPr>
          <p:cNvPr id="8207" name="Text Box 26"/>
          <p:cNvSpPr txBox="1">
            <a:spLocks noChangeArrowheads="1"/>
          </p:cNvSpPr>
          <p:nvPr/>
        </p:nvSpPr>
        <p:spPr bwMode="auto">
          <a:xfrm>
            <a:off x="1763713" y="2708275"/>
            <a:ext cx="431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000"/>
              <a:t>Ds</a:t>
            </a:r>
          </a:p>
        </p:txBody>
      </p:sp>
      <p:grpSp>
        <p:nvGrpSpPr>
          <p:cNvPr id="8208" name="Group 32"/>
          <p:cNvGrpSpPr>
            <a:grpSpLocks/>
          </p:cNvGrpSpPr>
          <p:nvPr/>
        </p:nvGrpSpPr>
        <p:grpSpPr bwMode="auto">
          <a:xfrm>
            <a:off x="3276600" y="2349500"/>
            <a:ext cx="3152775" cy="288925"/>
            <a:chOff x="2074" y="1480"/>
            <a:chExt cx="1986" cy="182"/>
          </a:xfrm>
        </p:grpSpPr>
        <p:sp>
          <p:nvSpPr>
            <p:cNvPr id="8225" name="Line 12"/>
            <p:cNvSpPr>
              <a:spLocks noChangeShapeType="1"/>
            </p:cNvSpPr>
            <p:nvPr/>
          </p:nvSpPr>
          <p:spPr bwMode="auto">
            <a:xfrm>
              <a:off x="2641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26" name="Line 13"/>
            <p:cNvSpPr>
              <a:spLocks noChangeShapeType="1"/>
            </p:cNvSpPr>
            <p:nvPr/>
          </p:nvSpPr>
          <p:spPr bwMode="auto">
            <a:xfrm>
              <a:off x="2925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27" name="Line 14"/>
            <p:cNvSpPr>
              <a:spLocks noChangeShapeType="1"/>
            </p:cNvSpPr>
            <p:nvPr/>
          </p:nvSpPr>
          <p:spPr bwMode="auto">
            <a:xfrm>
              <a:off x="3209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28" name="Line 15"/>
            <p:cNvSpPr>
              <a:spLocks noChangeShapeType="1"/>
            </p:cNvSpPr>
            <p:nvPr/>
          </p:nvSpPr>
          <p:spPr bwMode="auto">
            <a:xfrm>
              <a:off x="3492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29" name="Line 16"/>
            <p:cNvSpPr>
              <a:spLocks noChangeShapeType="1"/>
            </p:cNvSpPr>
            <p:nvPr/>
          </p:nvSpPr>
          <p:spPr bwMode="auto">
            <a:xfrm>
              <a:off x="3776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30" name="Line 17"/>
            <p:cNvSpPr>
              <a:spLocks noChangeShapeType="1"/>
            </p:cNvSpPr>
            <p:nvPr/>
          </p:nvSpPr>
          <p:spPr bwMode="auto">
            <a:xfrm>
              <a:off x="4060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31" name="Line 27"/>
            <p:cNvSpPr>
              <a:spLocks noChangeShapeType="1"/>
            </p:cNvSpPr>
            <p:nvPr/>
          </p:nvSpPr>
          <p:spPr bwMode="auto">
            <a:xfrm>
              <a:off x="2358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32" name="Line 28"/>
            <p:cNvSpPr>
              <a:spLocks noChangeShapeType="1"/>
            </p:cNvSpPr>
            <p:nvPr/>
          </p:nvSpPr>
          <p:spPr bwMode="auto">
            <a:xfrm>
              <a:off x="2074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209" name="Group 36"/>
          <p:cNvGrpSpPr>
            <a:grpSpLocks/>
          </p:cNvGrpSpPr>
          <p:nvPr/>
        </p:nvGrpSpPr>
        <p:grpSpPr bwMode="auto">
          <a:xfrm>
            <a:off x="2195513" y="3213100"/>
            <a:ext cx="503237" cy="217488"/>
            <a:chOff x="1383" y="1842"/>
            <a:chExt cx="317" cy="137"/>
          </a:xfrm>
        </p:grpSpPr>
        <p:sp>
          <p:nvSpPr>
            <p:cNvPr id="8223" name="AutoShape 23"/>
            <p:cNvSpPr>
              <a:spLocks noChangeArrowheads="1"/>
            </p:cNvSpPr>
            <p:nvPr/>
          </p:nvSpPr>
          <p:spPr bwMode="auto">
            <a:xfrm rot="5400000">
              <a:off x="1586" y="1866"/>
              <a:ext cx="137" cy="9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Line 33"/>
            <p:cNvSpPr>
              <a:spLocks noChangeShapeType="1"/>
            </p:cNvSpPr>
            <p:nvPr/>
          </p:nvSpPr>
          <p:spPr bwMode="auto">
            <a:xfrm rot="5400000">
              <a:off x="1497" y="1790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210" name="Line 34"/>
          <p:cNvSpPr>
            <a:spLocks noChangeShapeType="1"/>
          </p:cNvSpPr>
          <p:nvPr/>
        </p:nvSpPr>
        <p:spPr bwMode="auto">
          <a:xfrm rot="5400000">
            <a:off x="6985000" y="2816225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11" name="Text Box 35"/>
          <p:cNvSpPr txBox="1">
            <a:spLocks noChangeArrowheads="1"/>
          </p:cNvSpPr>
          <p:nvPr/>
        </p:nvSpPr>
        <p:spPr bwMode="auto">
          <a:xfrm>
            <a:off x="7235825" y="2781300"/>
            <a:ext cx="504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Q7</a:t>
            </a:r>
          </a:p>
        </p:txBody>
      </p:sp>
      <p:sp>
        <p:nvSpPr>
          <p:cNvPr id="8212" name="Line 38"/>
          <p:cNvSpPr>
            <a:spLocks noChangeShapeType="1"/>
          </p:cNvSpPr>
          <p:nvPr/>
        </p:nvSpPr>
        <p:spPr bwMode="auto">
          <a:xfrm rot="5400000">
            <a:off x="2413001" y="277971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13" name="Line 39"/>
          <p:cNvSpPr>
            <a:spLocks noChangeShapeType="1"/>
          </p:cNvSpPr>
          <p:nvPr/>
        </p:nvSpPr>
        <p:spPr bwMode="auto">
          <a:xfrm rot="5400000">
            <a:off x="2413001" y="400526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14" name="Line 40"/>
          <p:cNvSpPr>
            <a:spLocks noChangeShapeType="1"/>
          </p:cNvSpPr>
          <p:nvPr/>
        </p:nvSpPr>
        <p:spPr bwMode="auto">
          <a:xfrm rot="5400000">
            <a:off x="6984207" y="353615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15" name="Text Box 42"/>
          <p:cNvSpPr txBox="1">
            <a:spLocks noChangeArrowheads="1"/>
          </p:cNvSpPr>
          <p:nvPr/>
        </p:nvSpPr>
        <p:spPr bwMode="auto">
          <a:xfrm>
            <a:off x="1258888" y="3573463"/>
            <a:ext cx="8651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000"/>
              <a:t>CP INH</a:t>
            </a:r>
          </a:p>
        </p:txBody>
      </p:sp>
      <p:graphicFrame>
        <p:nvGraphicFramePr>
          <p:cNvPr id="8194" name="Object 44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01520" imgH="190440" progId="Equation.3">
                  <p:embed/>
                </p:oleObj>
              </mc:Choice>
              <mc:Fallback>
                <p:oleObj name="Equation" r:id="rId3" imgW="101520" imgH="190440" progId="Equation.3">
                  <p:embed/>
                  <p:pic>
                    <p:nvPicPr>
                      <p:cNvPr id="819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5"/>
          <p:cNvGraphicFramePr>
            <a:graphicFrameLocks noChangeAspect="1"/>
          </p:cNvGraphicFramePr>
          <p:nvPr/>
        </p:nvGraphicFramePr>
        <p:xfrm>
          <a:off x="1331913" y="3933825"/>
          <a:ext cx="863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419040" imgH="190440" progId="Equation.3">
                  <p:embed/>
                </p:oleObj>
              </mc:Choice>
              <mc:Fallback>
                <p:oleObj name="Equation" r:id="rId5" imgW="419040" imgH="190440" progId="Equation.3">
                  <p:embed/>
                  <p:pic>
                    <p:nvPicPr>
                      <p:cNvPr id="819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863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6"/>
          <p:cNvGraphicFramePr>
            <a:graphicFrameLocks noChangeAspect="1"/>
          </p:cNvGraphicFramePr>
          <p:nvPr/>
        </p:nvGraphicFramePr>
        <p:xfrm>
          <a:off x="7308850" y="3487738"/>
          <a:ext cx="4175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03040" imgH="203040" progId="Equation.3">
                  <p:embed/>
                </p:oleObj>
              </mc:Choice>
              <mc:Fallback>
                <p:oleObj name="Equation" r:id="rId7" imgW="203040" imgH="203040" progId="Equation.3">
                  <p:embed/>
                  <p:pic>
                    <p:nvPicPr>
                      <p:cNvPr id="819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487738"/>
                        <a:ext cx="41751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Text Box 47"/>
          <p:cNvSpPr txBox="1">
            <a:spLocks noChangeArrowheads="1"/>
          </p:cNvSpPr>
          <p:nvPr/>
        </p:nvSpPr>
        <p:spPr bwMode="auto">
          <a:xfrm>
            <a:off x="5940425" y="4724400"/>
            <a:ext cx="24479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parallel load (asyn)</a:t>
            </a:r>
          </a:p>
        </p:txBody>
      </p:sp>
      <p:graphicFrame>
        <p:nvGraphicFramePr>
          <p:cNvPr id="8197" name="Object 48"/>
          <p:cNvGraphicFramePr>
            <a:graphicFrameLocks noChangeAspect="1"/>
          </p:cNvGraphicFramePr>
          <p:nvPr/>
        </p:nvGraphicFramePr>
        <p:xfrm>
          <a:off x="2051050" y="4724400"/>
          <a:ext cx="13684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609480" imgH="190440" progId="Equation.3">
                  <p:embed/>
                </p:oleObj>
              </mc:Choice>
              <mc:Fallback>
                <p:oleObj name="Equation" r:id="rId9" imgW="609480" imgH="190440" progId="Equation.3">
                  <p:embed/>
                  <p:pic>
                    <p:nvPicPr>
                      <p:cNvPr id="8197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24400"/>
                        <a:ext cx="136842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1"/>
          <p:cNvGraphicFramePr>
            <a:graphicFrameLocks noChangeAspect="1"/>
          </p:cNvGraphicFramePr>
          <p:nvPr/>
        </p:nvGraphicFramePr>
        <p:xfrm>
          <a:off x="2051050" y="5157788"/>
          <a:ext cx="12033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583920" imgH="190440" progId="Equation.3">
                  <p:embed/>
                </p:oleObj>
              </mc:Choice>
              <mc:Fallback>
                <p:oleObj name="Equation" r:id="rId11" imgW="583920" imgH="190440" progId="Equation.3">
                  <p:embed/>
                  <p:pic>
                    <p:nvPicPr>
                      <p:cNvPr id="8198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157788"/>
                        <a:ext cx="12033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Text Box 52"/>
          <p:cNvSpPr txBox="1">
            <a:spLocks noChangeArrowheads="1"/>
          </p:cNvSpPr>
          <p:nvPr/>
        </p:nvSpPr>
        <p:spPr bwMode="auto">
          <a:xfrm>
            <a:off x="5940425" y="5157788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shift </a:t>
            </a:r>
          </a:p>
        </p:txBody>
      </p:sp>
      <p:sp>
        <p:nvSpPr>
          <p:cNvPr id="8218" name="Text Box 54"/>
          <p:cNvSpPr txBox="1">
            <a:spLocks noChangeArrowheads="1"/>
          </p:cNvSpPr>
          <p:nvPr/>
        </p:nvSpPr>
        <p:spPr bwMode="auto">
          <a:xfrm>
            <a:off x="3492500" y="4724400"/>
            <a:ext cx="24479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CP, CP INH = X</a:t>
            </a:r>
          </a:p>
        </p:txBody>
      </p:sp>
      <p:sp>
        <p:nvSpPr>
          <p:cNvPr id="8219" name="Text Box 55"/>
          <p:cNvSpPr txBox="1">
            <a:spLocks noChangeArrowheads="1"/>
          </p:cNvSpPr>
          <p:nvPr/>
        </p:nvSpPr>
        <p:spPr bwMode="auto">
          <a:xfrm>
            <a:off x="3492500" y="5157788"/>
            <a:ext cx="2016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CP INH = 0    CP </a:t>
            </a:r>
          </a:p>
        </p:txBody>
      </p:sp>
      <p:sp>
        <p:nvSpPr>
          <p:cNvPr id="8220" name="Line 56"/>
          <p:cNvSpPr>
            <a:spLocks noChangeShapeType="1"/>
          </p:cNvSpPr>
          <p:nvPr/>
        </p:nvSpPr>
        <p:spPr bwMode="auto">
          <a:xfrm rot="10800000" flipV="1">
            <a:off x="5508625" y="51577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21" name="Rectangle 57"/>
          <p:cNvSpPr>
            <a:spLocks noChangeArrowheads="1"/>
          </p:cNvSpPr>
          <p:nvPr/>
        </p:nvSpPr>
        <p:spPr bwMode="auto">
          <a:xfrm>
            <a:off x="1763713" y="5876925"/>
            <a:ext cx="5435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hlinkClick r:id="rId13"/>
              </a:rPr>
              <a:t>http://www.fairchildsemi.com/ds/DM/DM74ALS165.pdf</a:t>
            </a:r>
            <a:endParaRPr lang="en-GB"/>
          </a:p>
        </p:txBody>
      </p:sp>
      <p:sp>
        <p:nvSpPr>
          <p:cNvPr id="8222" name="Text Box 59"/>
          <p:cNvSpPr txBox="1">
            <a:spLocks noChangeArrowheads="1"/>
          </p:cNvSpPr>
          <p:nvPr/>
        </p:nvSpPr>
        <p:spPr bwMode="auto">
          <a:xfrm>
            <a:off x="625475" y="420688"/>
            <a:ext cx="4286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</a:t>
            </a:r>
            <a:r>
              <a:rPr lang="en-GB" sz="2000"/>
              <a:t>.21–</a:t>
            </a:r>
            <a:r>
              <a:rPr lang="en-GB" sz="2000" b="1"/>
              <a:t> Parallel In / Serial Out</a:t>
            </a:r>
            <a:endParaRPr lang="en-GB" sz="2000" b="1" baseline="30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C2DB0B-3EF6-40EC-980D-B679D673CF9A}" type="slidenum">
              <a:rPr lang="en-GB" smtClean="0"/>
              <a:pPr/>
              <a:t>55</a:t>
            </a:fld>
            <a:endParaRPr lang="en-GB" sz="1400"/>
          </a:p>
        </p:txBody>
      </p:sp>
      <p:sp>
        <p:nvSpPr>
          <p:cNvPr id="9222" name="Text Box 2"/>
          <p:cNvSpPr txBox="1">
            <a:spLocks noChangeArrowheads="1"/>
          </p:cNvSpPr>
          <p:nvPr/>
        </p:nvSpPr>
        <p:spPr bwMode="auto">
          <a:xfrm>
            <a:off x="2411413" y="981075"/>
            <a:ext cx="46815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/>
              <a:t>Serial in / Parallel out</a:t>
            </a:r>
          </a:p>
        </p:txBody>
      </p:sp>
      <p:sp>
        <p:nvSpPr>
          <p:cNvPr id="9223" name="Rectangle 3"/>
          <p:cNvSpPr>
            <a:spLocks noChangeArrowheads="1"/>
          </p:cNvSpPr>
          <p:nvPr/>
        </p:nvSpPr>
        <p:spPr bwMode="auto">
          <a:xfrm>
            <a:off x="2700338" y="2055813"/>
            <a:ext cx="4248150" cy="1800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4"/>
          <p:cNvSpPr txBox="1">
            <a:spLocks noChangeArrowheads="1"/>
          </p:cNvSpPr>
          <p:nvPr/>
        </p:nvSpPr>
        <p:spPr bwMode="auto">
          <a:xfrm>
            <a:off x="3636963" y="2560638"/>
            <a:ext cx="23034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3600"/>
              <a:t>74ALS164</a:t>
            </a:r>
          </a:p>
        </p:txBody>
      </p:sp>
      <p:sp>
        <p:nvSpPr>
          <p:cNvPr id="9225" name="Text Box 5"/>
          <p:cNvSpPr txBox="1">
            <a:spLocks noChangeArrowheads="1"/>
          </p:cNvSpPr>
          <p:nvPr/>
        </p:nvSpPr>
        <p:spPr bwMode="auto">
          <a:xfrm>
            <a:off x="3132138" y="4216400"/>
            <a:ext cx="37449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/>
              <a:t>Q0  Q1   Q2   Q3  Q4  Q5  Q6  Q7</a:t>
            </a:r>
            <a:r>
              <a:rPr lang="en-GB"/>
              <a:t>  </a:t>
            </a:r>
          </a:p>
        </p:txBody>
      </p:sp>
      <p:sp>
        <p:nvSpPr>
          <p:cNvPr id="9226" name="Line 6"/>
          <p:cNvSpPr>
            <a:spLocks noChangeShapeType="1"/>
          </p:cNvSpPr>
          <p:nvPr/>
        </p:nvSpPr>
        <p:spPr bwMode="auto">
          <a:xfrm rot="5400000">
            <a:off x="2557463" y="25590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1836738" y="2992438"/>
            <a:ext cx="3603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000"/>
              <a:t>CP</a:t>
            </a:r>
          </a:p>
        </p:txBody>
      </p:sp>
      <p:grpSp>
        <p:nvGrpSpPr>
          <p:cNvPr id="9228" name="Group 9"/>
          <p:cNvGrpSpPr>
            <a:grpSpLocks/>
          </p:cNvGrpSpPr>
          <p:nvPr/>
        </p:nvGrpSpPr>
        <p:grpSpPr bwMode="auto">
          <a:xfrm>
            <a:off x="3421063" y="3856038"/>
            <a:ext cx="3152775" cy="288925"/>
            <a:chOff x="2074" y="1480"/>
            <a:chExt cx="1986" cy="182"/>
          </a:xfrm>
        </p:grpSpPr>
        <p:sp>
          <p:nvSpPr>
            <p:cNvPr id="9240" name="Line 10"/>
            <p:cNvSpPr>
              <a:spLocks noChangeShapeType="1"/>
            </p:cNvSpPr>
            <p:nvPr/>
          </p:nvSpPr>
          <p:spPr bwMode="auto">
            <a:xfrm>
              <a:off x="2641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41" name="Line 11"/>
            <p:cNvSpPr>
              <a:spLocks noChangeShapeType="1"/>
            </p:cNvSpPr>
            <p:nvPr/>
          </p:nvSpPr>
          <p:spPr bwMode="auto">
            <a:xfrm>
              <a:off x="2925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42" name="Line 12"/>
            <p:cNvSpPr>
              <a:spLocks noChangeShapeType="1"/>
            </p:cNvSpPr>
            <p:nvPr/>
          </p:nvSpPr>
          <p:spPr bwMode="auto">
            <a:xfrm>
              <a:off x="3209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43" name="Line 13"/>
            <p:cNvSpPr>
              <a:spLocks noChangeShapeType="1"/>
            </p:cNvSpPr>
            <p:nvPr/>
          </p:nvSpPr>
          <p:spPr bwMode="auto">
            <a:xfrm>
              <a:off x="3492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44" name="Line 14"/>
            <p:cNvSpPr>
              <a:spLocks noChangeShapeType="1"/>
            </p:cNvSpPr>
            <p:nvPr/>
          </p:nvSpPr>
          <p:spPr bwMode="auto">
            <a:xfrm>
              <a:off x="3776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45" name="Line 15"/>
            <p:cNvSpPr>
              <a:spLocks noChangeShapeType="1"/>
            </p:cNvSpPr>
            <p:nvPr/>
          </p:nvSpPr>
          <p:spPr bwMode="auto">
            <a:xfrm>
              <a:off x="4060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46" name="Line 16"/>
            <p:cNvSpPr>
              <a:spLocks noChangeShapeType="1"/>
            </p:cNvSpPr>
            <p:nvPr/>
          </p:nvSpPr>
          <p:spPr bwMode="auto">
            <a:xfrm>
              <a:off x="2358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47" name="Line 17"/>
            <p:cNvSpPr>
              <a:spLocks noChangeShapeType="1"/>
            </p:cNvSpPr>
            <p:nvPr/>
          </p:nvSpPr>
          <p:spPr bwMode="auto">
            <a:xfrm>
              <a:off x="2074" y="148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229" name="Group 18"/>
          <p:cNvGrpSpPr>
            <a:grpSpLocks/>
          </p:cNvGrpSpPr>
          <p:nvPr/>
        </p:nvGrpSpPr>
        <p:grpSpPr bwMode="auto">
          <a:xfrm>
            <a:off x="2339975" y="3063875"/>
            <a:ext cx="503238" cy="217488"/>
            <a:chOff x="1383" y="1842"/>
            <a:chExt cx="317" cy="137"/>
          </a:xfrm>
        </p:grpSpPr>
        <p:sp>
          <p:nvSpPr>
            <p:cNvPr id="9238" name="AutoShape 19"/>
            <p:cNvSpPr>
              <a:spLocks noChangeArrowheads="1"/>
            </p:cNvSpPr>
            <p:nvPr/>
          </p:nvSpPr>
          <p:spPr bwMode="auto">
            <a:xfrm rot="5400000">
              <a:off x="1586" y="1866"/>
              <a:ext cx="137" cy="9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0"/>
            <p:cNvSpPr>
              <a:spLocks noChangeShapeType="1"/>
            </p:cNvSpPr>
            <p:nvPr/>
          </p:nvSpPr>
          <p:spPr bwMode="auto">
            <a:xfrm rot="5400000">
              <a:off x="1497" y="1790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230" name="Line 23"/>
          <p:cNvSpPr>
            <a:spLocks noChangeShapeType="1"/>
          </p:cNvSpPr>
          <p:nvPr/>
        </p:nvSpPr>
        <p:spPr bwMode="auto">
          <a:xfrm rot="5400000">
            <a:off x="2557463" y="219868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231" name="Line 24"/>
          <p:cNvSpPr>
            <a:spLocks noChangeShapeType="1"/>
          </p:cNvSpPr>
          <p:nvPr/>
        </p:nvSpPr>
        <p:spPr bwMode="auto">
          <a:xfrm rot="5400000">
            <a:off x="2413001" y="342423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232" name="Text Box 26"/>
          <p:cNvSpPr txBox="1">
            <a:spLocks noChangeArrowheads="1"/>
          </p:cNvSpPr>
          <p:nvPr/>
        </p:nvSpPr>
        <p:spPr bwMode="auto">
          <a:xfrm>
            <a:off x="2124075" y="2127250"/>
            <a:ext cx="288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000"/>
              <a:t>A</a:t>
            </a:r>
          </a:p>
        </p:txBody>
      </p:sp>
      <p:graphicFrame>
        <p:nvGraphicFramePr>
          <p:cNvPr id="9218" name="Object 27"/>
          <p:cNvGraphicFramePr>
            <a:graphicFrameLocks noChangeAspect="1"/>
          </p:cNvGraphicFramePr>
          <p:nvPr/>
        </p:nvGraphicFramePr>
        <p:xfrm>
          <a:off x="4665663" y="2752725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01520" imgH="190440" progId="Equation.3">
                  <p:embed/>
                </p:oleObj>
              </mc:Choice>
              <mc:Fallback>
                <p:oleObj name="Equation" r:id="rId3" imgW="101520" imgH="190440" progId="Equation.3">
                  <p:embed/>
                  <p:pic>
                    <p:nvPicPr>
                      <p:cNvPr id="921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2752725"/>
                        <a:ext cx="101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29"/>
          <p:cNvGraphicFramePr>
            <a:graphicFrameLocks noChangeAspect="1"/>
          </p:cNvGraphicFramePr>
          <p:nvPr/>
        </p:nvGraphicFramePr>
        <p:xfrm>
          <a:off x="1763713" y="3352800"/>
          <a:ext cx="5222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53800" imgH="177480" progId="Equation.3">
                  <p:embed/>
                </p:oleObj>
              </mc:Choice>
              <mc:Fallback>
                <p:oleObj name="Equation" r:id="rId5" imgW="253800" imgH="177480" progId="Equation.3">
                  <p:embed/>
                  <p:pic>
                    <p:nvPicPr>
                      <p:cNvPr id="921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2800"/>
                        <a:ext cx="522287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Oval 37"/>
          <p:cNvSpPr>
            <a:spLocks noChangeArrowheads="1"/>
          </p:cNvSpPr>
          <p:nvPr/>
        </p:nvSpPr>
        <p:spPr bwMode="auto">
          <a:xfrm>
            <a:off x="2555875" y="3495675"/>
            <a:ext cx="142875" cy="142875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38"/>
          <p:cNvSpPr txBox="1">
            <a:spLocks noChangeArrowheads="1"/>
          </p:cNvSpPr>
          <p:nvPr/>
        </p:nvSpPr>
        <p:spPr bwMode="auto">
          <a:xfrm>
            <a:off x="2124075" y="2560638"/>
            <a:ext cx="288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GB" sz="2000"/>
              <a:t>B</a:t>
            </a:r>
          </a:p>
        </p:txBody>
      </p:sp>
      <p:sp>
        <p:nvSpPr>
          <p:cNvPr id="9235" name="Text Box 39"/>
          <p:cNvSpPr txBox="1">
            <a:spLocks noChangeArrowheads="1"/>
          </p:cNvSpPr>
          <p:nvPr/>
        </p:nvSpPr>
        <p:spPr bwMode="auto">
          <a:xfrm>
            <a:off x="2628900" y="2271713"/>
            <a:ext cx="358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&amp;</a:t>
            </a: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1922463" y="5094288"/>
            <a:ext cx="56007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hlinkClick r:id="rId7"/>
              </a:rPr>
              <a:t>http://www.philipslogic.com/products/als/pdf/74als164.pdf</a:t>
            </a:r>
            <a:endParaRPr lang="en-GB"/>
          </a:p>
        </p:txBody>
      </p:sp>
      <p:sp>
        <p:nvSpPr>
          <p:cNvPr id="9237" name="Text Box 42"/>
          <p:cNvSpPr txBox="1">
            <a:spLocks noChangeArrowheads="1"/>
          </p:cNvSpPr>
          <p:nvPr/>
        </p:nvSpPr>
        <p:spPr bwMode="auto">
          <a:xfrm>
            <a:off x="625475" y="420688"/>
            <a:ext cx="4286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</a:t>
            </a:r>
            <a:r>
              <a:rPr lang="en-GB" sz="2000"/>
              <a:t>.22–</a:t>
            </a:r>
            <a:r>
              <a:rPr lang="en-GB" sz="2000" b="1"/>
              <a:t> Serial In / Parallel Out</a:t>
            </a:r>
            <a:endParaRPr lang="en-GB" sz="2000" b="1" baseline="30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3EB030-386D-4C4A-A6E3-AD1E2512280E}" type="slidenum">
              <a:rPr lang="en-GB" smtClean="0"/>
              <a:pPr/>
              <a:t>56</a:t>
            </a:fld>
            <a:endParaRPr lang="en-GB" sz="1400"/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2365375" y="2700338"/>
            <a:ext cx="48037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solidFill>
                  <a:srgbClr val="FF3300"/>
                </a:solidFill>
              </a:rPr>
              <a:t>End</a:t>
            </a:r>
            <a:r>
              <a:rPr lang="en-GB" sz="2400"/>
              <a:t> of Counters and Registers</a:t>
            </a:r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625475" y="420688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7.3 – IC Asynchronous Counters</a:t>
            </a:r>
            <a:endParaRPr lang="en-GB" sz="2000" b="1" baseline="3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A9BE83-C3E3-4ED1-8E65-D16100013E8E}" type="slidenum">
              <a:rPr lang="en-GB" smtClean="0"/>
              <a:pPr/>
              <a:t>6</a:t>
            </a:fld>
            <a:endParaRPr lang="en-GB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863600"/>
            <a:ext cx="7137400" cy="592138"/>
          </a:xfrm>
        </p:spPr>
        <p:txBody>
          <a:bodyPr/>
          <a:lstStyle/>
          <a:p>
            <a:pPr algn="ctr" eaLnBrk="1" hangingPunct="1"/>
            <a:r>
              <a:rPr lang="en-GB" sz="3200">
                <a:solidFill>
                  <a:srgbClr val="786DCB"/>
                </a:solidFill>
              </a:rPr>
              <a:t>Asyn Down Counter - waveform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846138" y="4667250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000</a:t>
            </a:r>
            <a:endParaRPr lang="en-US" sz="2000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1306513" y="49863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111</a:t>
            </a:r>
            <a:endParaRPr lang="en-US" sz="2000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763713" y="4681538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110</a:t>
            </a:r>
            <a:endParaRPr lang="en-US" sz="2000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2220913" y="49863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101</a:t>
            </a:r>
            <a:endParaRPr lang="en-US" sz="2000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2678113" y="4681538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100</a:t>
            </a:r>
            <a:endParaRPr lang="en-US" sz="2000"/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3135313" y="4986338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011</a:t>
            </a:r>
            <a:endParaRPr lang="en-US" sz="2000"/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3592513" y="46815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010</a:t>
            </a:r>
            <a:endParaRPr lang="en-US" sz="2000"/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4049713" y="49863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001</a:t>
            </a:r>
            <a:endParaRPr lang="en-US" sz="2000"/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4506913" y="46815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000</a:t>
            </a:r>
            <a:endParaRPr lang="en-US" sz="2000">
              <a:solidFill>
                <a:srgbClr val="CC3300"/>
              </a:solidFill>
            </a:endParaRP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4964113" y="49863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111</a:t>
            </a:r>
            <a:endParaRPr lang="en-US" sz="2000">
              <a:solidFill>
                <a:srgbClr val="CC3300"/>
              </a:solidFill>
            </a:endParaRPr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5421313" y="46815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110</a:t>
            </a:r>
            <a:endParaRPr lang="en-US" sz="2000">
              <a:solidFill>
                <a:srgbClr val="CC3300"/>
              </a:solidFill>
            </a:endParaRPr>
          </a:p>
        </p:txBody>
      </p: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5878513" y="49863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101</a:t>
            </a:r>
            <a:endParaRPr lang="en-US" sz="2000">
              <a:solidFill>
                <a:srgbClr val="CC3300"/>
              </a:solidFill>
            </a:endParaRPr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6335713" y="46815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100</a:t>
            </a:r>
            <a:endParaRPr lang="en-US" sz="2000">
              <a:solidFill>
                <a:srgbClr val="CC3300"/>
              </a:solidFill>
            </a:endParaRP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>
            <a:off x="6792913" y="49863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011</a:t>
            </a:r>
            <a:endParaRPr lang="en-US" sz="2000">
              <a:solidFill>
                <a:srgbClr val="CC3300"/>
              </a:solidFill>
            </a:endParaRP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>
            <a:off x="7250113" y="46815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010</a:t>
            </a:r>
            <a:endParaRPr lang="en-US" sz="2000">
              <a:solidFill>
                <a:srgbClr val="CC3300"/>
              </a:solidFill>
            </a:endParaRPr>
          </a:p>
        </p:txBody>
      </p:sp>
      <p:sp>
        <p:nvSpPr>
          <p:cNvPr id="146450" name="Text Box 18"/>
          <p:cNvSpPr txBox="1">
            <a:spLocks noChangeArrowheads="1"/>
          </p:cNvSpPr>
          <p:nvPr/>
        </p:nvSpPr>
        <p:spPr bwMode="auto">
          <a:xfrm>
            <a:off x="7707313" y="4986338"/>
            <a:ext cx="62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001</a:t>
            </a:r>
            <a:endParaRPr lang="en-US" sz="2000">
              <a:solidFill>
                <a:srgbClr val="CC3300"/>
              </a:solidFill>
            </a:endParaRPr>
          </a:p>
        </p:txBody>
      </p:sp>
      <p:grpSp>
        <p:nvGrpSpPr>
          <p:cNvPr id="16405" name="Group 19"/>
          <p:cNvGrpSpPr>
            <a:grpSpLocks/>
          </p:cNvGrpSpPr>
          <p:nvPr/>
        </p:nvGrpSpPr>
        <p:grpSpPr bwMode="auto">
          <a:xfrm>
            <a:off x="344488" y="1455738"/>
            <a:ext cx="8610600" cy="774700"/>
            <a:chOff x="336" y="1200"/>
            <a:chExt cx="5424" cy="488"/>
          </a:xfrm>
        </p:grpSpPr>
        <p:sp>
          <p:nvSpPr>
            <p:cNvPr id="16498" name="Text Box 20"/>
            <p:cNvSpPr txBox="1">
              <a:spLocks noChangeArrowheads="1"/>
            </p:cNvSpPr>
            <p:nvPr/>
          </p:nvSpPr>
          <p:spPr bwMode="auto">
            <a:xfrm>
              <a:off x="336" y="1476"/>
              <a:ext cx="4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CLK</a:t>
              </a:r>
              <a:endParaRPr lang="en-US" sz="2000"/>
            </a:p>
          </p:txBody>
        </p:sp>
        <p:sp>
          <p:nvSpPr>
            <p:cNvPr id="16499" name="Text Box 21"/>
            <p:cNvSpPr txBox="1">
              <a:spLocks noChangeArrowheads="1"/>
            </p:cNvSpPr>
            <p:nvPr/>
          </p:nvSpPr>
          <p:spPr bwMode="auto">
            <a:xfrm>
              <a:off x="912" y="1200"/>
              <a:ext cx="48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400" b="1">
                  <a:solidFill>
                    <a:srgbClr val="003399"/>
                  </a:solidFill>
                </a:rPr>
                <a:t>1         2        3        4         5        6        7        8         9      10       11      12       13      14       15     16      17</a:t>
              </a:r>
              <a:endParaRPr lang="en-US" sz="1400"/>
            </a:p>
          </p:txBody>
        </p:sp>
        <p:sp>
          <p:nvSpPr>
            <p:cNvPr id="16500" name="Line 22"/>
            <p:cNvSpPr>
              <a:spLocks noChangeShapeType="1"/>
            </p:cNvSpPr>
            <p:nvPr/>
          </p:nvSpPr>
          <p:spPr bwMode="auto">
            <a:xfrm>
              <a:off x="720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01" name="Line 23"/>
            <p:cNvSpPr>
              <a:spLocks noChangeShapeType="1"/>
            </p:cNvSpPr>
            <p:nvPr/>
          </p:nvSpPr>
          <p:spPr bwMode="auto">
            <a:xfrm flipV="1">
              <a:off x="86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02" name="Line 24"/>
            <p:cNvSpPr>
              <a:spLocks noChangeShapeType="1"/>
            </p:cNvSpPr>
            <p:nvPr/>
          </p:nvSpPr>
          <p:spPr bwMode="auto">
            <a:xfrm>
              <a:off x="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03" name="Line 25"/>
            <p:cNvSpPr>
              <a:spLocks noChangeShapeType="1"/>
            </p:cNvSpPr>
            <p:nvPr/>
          </p:nvSpPr>
          <p:spPr bwMode="auto">
            <a:xfrm>
              <a:off x="100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04" name="Line 26"/>
            <p:cNvSpPr>
              <a:spLocks noChangeShapeType="1"/>
            </p:cNvSpPr>
            <p:nvPr/>
          </p:nvSpPr>
          <p:spPr bwMode="auto">
            <a:xfrm>
              <a:off x="1008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05" name="Line 27"/>
            <p:cNvSpPr>
              <a:spLocks noChangeShapeType="1"/>
            </p:cNvSpPr>
            <p:nvPr/>
          </p:nvSpPr>
          <p:spPr bwMode="auto">
            <a:xfrm flipV="1">
              <a:off x="115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06" name="Line 28"/>
            <p:cNvSpPr>
              <a:spLocks noChangeShapeType="1"/>
            </p:cNvSpPr>
            <p:nvPr/>
          </p:nvSpPr>
          <p:spPr bwMode="auto">
            <a:xfrm>
              <a:off x="115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07" name="Line 29"/>
            <p:cNvSpPr>
              <a:spLocks noChangeShapeType="1"/>
            </p:cNvSpPr>
            <p:nvPr/>
          </p:nvSpPr>
          <p:spPr bwMode="auto">
            <a:xfrm>
              <a:off x="129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08" name="Line 30"/>
            <p:cNvSpPr>
              <a:spLocks noChangeShapeType="1"/>
            </p:cNvSpPr>
            <p:nvPr/>
          </p:nvSpPr>
          <p:spPr bwMode="auto">
            <a:xfrm>
              <a:off x="129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09" name="Line 31"/>
            <p:cNvSpPr>
              <a:spLocks noChangeShapeType="1"/>
            </p:cNvSpPr>
            <p:nvPr/>
          </p:nvSpPr>
          <p:spPr bwMode="auto">
            <a:xfrm flipV="1">
              <a:off x="14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10" name="Line 32"/>
            <p:cNvSpPr>
              <a:spLocks noChangeShapeType="1"/>
            </p:cNvSpPr>
            <p:nvPr/>
          </p:nvSpPr>
          <p:spPr bwMode="auto">
            <a:xfrm>
              <a:off x="144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11" name="Line 33"/>
            <p:cNvSpPr>
              <a:spLocks noChangeShapeType="1"/>
            </p:cNvSpPr>
            <p:nvPr/>
          </p:nvSpPr>
          <p:spPr bwMode="auto">
            <a:xfrm>
              <a:off x="15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12" name="Line 34"/>
            <p:cNvSpPr>
              <a:spLocks noChangeShapeType="1"/>
            </p:cNvSpPr>
            <p:nvPr/>
          </p:nvSpPr>
          <p:spPr bwMode="auto">
            <a:xfrm>
              <a:off x="1584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13" name="Line 35"/>
            <p:cNvSpPr>
              <a:spLocks noChangeShapeType="1"/>
            </p:cNvSpPr>
            <p:nvPr/>
          </p:nvSpPr>
          <p:spPr bwMode="auto">
            <a:xfrm flipV="1">
              <a:off x="172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14" name="Line 36"/>
            <p:cNvSpPr>
              <a:spLocks noChangeShapeType="1"/>
            </p:cNvSpPr>
            <p:nvPr/>
          </p:nvSpPr>
          <p:spPr bwMode="auto">
            <a:xfrm>
              <a:off x="1728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15" name="Line 37"/>
            <p:cNvSpPr>
              <a:spLocks noChangeShapeType="1"/>
            </p:cNvSpPr>
            <p:nvPr/>
          </p:nvSpPr>
          <p:spPr bwMode="auto">
            <a:xfrm>
              <a:off x="187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16" name="Line 38"/>
            <p:cNvSpPr>
              <a:spLocks noChangeShapeType="1"/>
            </p:cNvSpPr>
            <p:nvPr/>
          </p:nvSpPr>
          <p:spPr bwMode="auto">
            <a:xfrm>
              <a:off x="1872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17" name="Line 39"/>
            <p:cNvSpPr>
              <a:spLocks noChangeShapeType="1"/>
            </p:cNvSpPr>
            <p:nvPr/>
          </p:nvSpPr>
          <p:spPr bwMode="auto">
            <a:xfrm flipV="1">
              <a:off x="20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18" name="Line 40"/>
            <p:cNvSpPr>
              <a:spLocks noChangeShapeType="1"/>
            </p:cNvSpPr>
            <p:nvPr/>
          </p:nvSpPr>
          <p:spPr bwMode="auto">
            <a:xfrm>
              <a:off x="2016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19" name="Line 41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20" name="Line 42"/>
            <p:cNvSpPr>
              <a:spLocks noChangeShapeType="1"/>
            </p:cNvSpPr>
            <p:nvPr/>
          </p:nvSpPr>
          <p:spPr bwMode="auto">
            <a:xfrm>
              <a:off x="2160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21" name="Line 43"/>
            <p:cNvSpPr>
              <a:spLocks noChangeShapeType="1"/>
            </p:cNvSpPr>
            <p:nvPr/>
          </p:nvSpPr>
          <p:spPr bwMode="auto">
            <a:xfrm flipV="1">
              <a:off x="230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22" name="Line 44"/>
            <p:cNvSpPr>
              <a:spLocks noChangeShapeType="1"/>
            </p:cNvSpPr>
            <p:nvPr/>
          </p:nvSpPr>
          <p:spPr bwMode="auto">
            <a:xfrm>
              <a:off x="230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23" name="Line 45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24" name="Line 46"/>
            <p:cNvSpPr>
              <a:spLocks noChangeShapeType="1"/>
            </p:cNvSpPr>
            <p:nvPr/>
          </p:nvSpPr>
          <p:spPr bwMode="auto">
            <a:xfrm>
              <a:off x="2448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25" name="Line 47"/>
            <p:cNvSpPr>
              <a:spLocks noChangeShapeType="1"/>
            </p:cNvSpPr>
            <p:nvPr/>
          </p:nvSpPr>
          <p:spPr bwMode="auto">
            <a:xfrm flipV="1">
              <a:off x="259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26" name="Line 48"/>
            <p:cNvSpPr>
              <a:spLocks noChangeShapeType="1"/>
            </p:cNvSpPr>
            <p:nvPr/>
          </p:nvSpPr>
          <p:spPr bwMode="auto">
            <a:xfrm>
              <a:off x="259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27" name="Line 49"/>
            <p:cNvSpPr>
              <a:spLocks noChangeShapeType="1"/>
            </p:cNvSpPr>
            <p:nvPr/>
          </p:nvSpPr>
          <p:spPr bwMode="auto">
            <a:xfrm>
              <a:off x="27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28" name="Line 50"/>
            <p:cNvSpPr>
              <a:spLocks noChangeShapeType="1"/>
            </p:cNvSpPr>
            <p:nvPr/>
          </p:nvSpPr>
          <p:spPr bwMode="auto">
            <a:xfrm>
              <a:off x="273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29" name="Line 51"/>
            <p:cNvSpPr>
              <a:spLocks noChangeShapeType="1"/>
            </p:cNvSpPr>
            <p:nvPr/>
          </p:nvSpPr>
          <p:spPr bwMode="auto">
            <a:xfrm flipV="1">
              <a:off x="288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30" name="Line 52"/>
            <p:cNvSpPr>
              <a:spLocks noChangeShapeType="1"/>
            </p:cNvSpPr>
            <p:nvPr/>
          </p:nvSpPr>
          <p:spPr bwMode="auto">
            <a:xfrm>
              <a:off x="288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31" name="Line 53"/>
            <p:cNvSpPr>
              <a:spLocks noChangeShapeType="1"/>
            </p:cNvSpPr>
            <p:nvPr/>
          </p:nvSpPr>
          <p:spPr bwMode="auto">
            <a:xfrm>
              <a:off x="302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32" name="Line 54"/>
            <p:cNvSpPr>
              <a:spLocks noChangeShapeType="1"/>
            </p:cNvSpPr>
            <p:nvPr/>
          </p:nvSpPr>
          <p:spPr bwMode="auto">
            <a:xfrm>
              <a:off x="3024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33" name="Line 55"/>
            <p:cNvSpPr>
              <a:spLocks noChangeShapeType="1"/>
            </p:cNvSpPr>
            <p:nvPr/>
          </p:nvSpPr>
          <p:spPr bwMode="auto">
            <a:xfrm flipV="1">
              <a:off x="316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34" name="Line 56"/>
            <p:cNvSpPr>
              <a:spLocks noChangeShapeType="1"/>
            </p:cNvSpPr>
            <p:nvPr/>
          </p:nvSpPr>
          <p:spPr bwMode="auto">
            <a:xfrm>
              <a:off x="3168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35" name="Line 57"/>
            <p:cNvSpPr>
              <a:spLocks noChangeShapeType="1"/>
            </p:cNvSpPr>
            <p:nvPr/>
          </p:nvSpPr>
          <p:spPr bwMode="auto">
            <a:xfrm>
              <a:off x="331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36" name="Line 58"/>
            <p:cNvSpPr>
              <a:spLocks noChangeShapeType="1"/>
            </p:cNvSpPr>
            <p:nvPr/>
          </p:nvSpPr>
          <p:spPr bwMode="auto">
            <a:xfrm>
              <a:off x="3312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37" name="Line 59"/>
            <p:cNvSpPr>
              <a:spLocks noChangeShapeType="1"/>
            </p:cNvSpPr>
            <p:nvPr/>
          </p:nvSpPr>
          <p:spPr bwMode="auto">
            <a:xfrm flipV="1">
              <a:off x="345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38" name="Line 60"/>
            <p:cNvSpPr>
              <a:spLocks noChangeShapeType="1"/>
            </p:cNvSpPr>
            <p:nvPr/>
          </p:nvSpPr>
          <p:spPr bwMode="auto">
            <a:xfrm>
              <a:off x="3456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39" name="Line 61"/>
            <p:cNvSpPr>
              <a:spLocks noChangeShapeType="1"/>
            </p:cNvSpPr>
            <p:nvPr/>
          </p:nvSpPr>
          <p:spPr bwMode="auto">
            <a:xfrm>
              <a:off x="360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40" name="Line 62"/>
            <p:cNvSpPr>
              <a:spLocks noChangeShapeType="1"/>
            </p:cNvSpPr>
            <p:nvPr/>
          </p:nvSpPr>
          <p:spPr bwMode="auto">
            <a:xfrm>
              <a:off x="3600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41" name="Line 63"/>
            <p:cNvSpPr>
              <a:spLocks noChangeShapeType="1"/>
            </p:cNvSpPr>
            <p:nvPr/>
          </p:nvSpPr>
          <p:spPr bwMode="auto">
            <a:xfrm flipV="1">
              <a:off x="37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42" name="Line 64"/>
            <p:cNvSpPr>
              <a:spLocks noChangeShapeType="1"/>
            </p:cNvSpPr>
            <p:nvPr/>
          </p:nvSpPr>
          <p:spPr bwMode="auto">
            <a:xfrm>
              <a:off x="374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43" name="Line 65"/>
            <p:cNvSpPr>
              <a:spLocks noChangeShapeType="1"/>
            </p:cNvSpPr>
            <p:nvPr/>
          </p:nvSpPr>
          <p:spPr bwMode="auto">
            <a:xfrm>
              <a:off x="388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44" name="Line 66"/>
            <p:cNvSpPr>
              <a:spLocks noChangeShapeType="1"/>
            </p:cNvSpPr>
            <p:nvPr/>
          </p:nvSpPr>
          <p:spPr bwMode="auto">
            <a:xfrm>
              <a:off x="3888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45" name="Line 67"/>
            <p:cNvSpPr>
              <a:spLocks noChangeShapeType="1"/>
            </p:cNvSpPr>
            <p:nvPr/>
          </p:nvSpPr>
          <p:spPr bwMode="auto">
            <a:xfrm flipV="1">
              <a:off x="403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46" name="Line 68"/>
            <p:cNvSpPr>
              <a:spLocks noChangeShapeType="1"/>
            </p:cNvSpPr>
            <p:nvPr/>
          </p:nvSpPr>
          <p:spPr bwMode="auto">
            <a:xfrm>
              <a:off x="403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47" name="Line 69"/>
            <p:cNvSpPr>
              <a:spLocks noChangeShapeType="1"/>
            </p:cNvSpPr>
            <p:nvPr/>
          </p:nvSpPr>
          <p:spPr bwMode="auto">
            <a:xfrm>
              <a:off x="417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48" name="Line 70"/>
            <p:cNvSpPr>
              <a:spLocks noChangeShapeType="1"/>
            </p:cNvSpPr>
            <p:nvPr/>
          </p:nvSpPr>
          <p:spPr bwMode="auto">
            <a:xfrm>
              <a:off x="417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49" name="Line 71"/>
            <p:cNvSpPr>
              <a:spLocks noChangeShapeType="1"/>
            </p:cNvSpPr>
            <p:nvPr/>
          </p:nvSpPr>
          <p:spPr bwMode="auto">
            <a:xfrm flipV="1">
              <a:off x="432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50" name="Line 72"/>
            <p:cNvSpPr>
              <a:spLocks noChangeShapeType="1"/>
            </p:cNvSpPr>
            <p:nvPr/>
          </p:nvSpPr>
          <p:spPr bwMode="auto">
            <a:xfrm>
              <a:off x="432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51" name="Line 73"/>
            <p:cNvSpPr>
              <a:spLocks noChangeShapeType="1"/>
            </p:cNvSpPr>
            <p:nvPr/>
          </p:nvSpPr>
          <p:spPr bwMode="auto">
            <a:xfrm>
              <a:off x="446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52" name="Line 74"/>
            <p:cNvSpPr>
              <a:spLocks noChangeShapeType="1"/>
            </p:cNvSpPr>
            <p:nvPr/>
          </p:nvSpPr>
          <p:spPr bwMode="auto">
            <a:xfrm>
              <a:off x="4464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53" name="Line 75"/>
            <p:cNvSpPr>
              <a:spLocks noChangeShapeType="1"/>
            </p:cNvSpPr>
            <p:nvPr/>
          </p:nvSpPr>
          <p:spPr bwMode="auto">
            <a:xfrm flipV="1">
              <a:off x="460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54" name="Line 76"/>
            <p:cNvSpPr>
              <a:spLocks noChangeShapeType="1"/>
            </p:cNvSpPr>
            <p:nvPr/>
          </p:nvSpPr>
          <p:spPr bwMode="auto">
            <a:xfrm>
              <a:off x="4608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55" name="Line 77"/>
            <p:cNvSpPr>
              <a:spLocks noChangeShapeType="1"/>
            </p:cNvSpPr>
            <p:nvPr/>
          </p:nvSpPr>
          <p:spPr bwMode="auto">
            <a:xfrm>
              <a:off x="475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56" name="Line 78"/>
            <p:cNvSpPr>
              <a:spLocks noChangeShapeType="1"/>
            </p:cNvSpPr>
            <p:nvPr/>
          </p:nvSpPr>
          <p:spPr bwMode="auto">
            <a:xfrm>
              <a:off x="4752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57" name="Line 79"/>
            <p:cNvSpPr>
              <a:spLocks noChangeShapeType="1"/>
            </p:cNvSpPr>
            <p:nvPr/>
          </p:nvSpPr>
          <p:spPr bwMode="auto">
            <a:xfrm flipV="1">
              <a:off x="489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58" name="Line 80"/>
            <p:cNvSpPr>
              <a:spLocks noChangeShapeType="1"/>
            </p:cNvSpPr>
            <p:nvPr/>
          </p:nvSpPr>
          <p:spPr bwMode="auto">
            <a:xfrm>
              <a:off x="4896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59" name="Line 81"/>
            <p:cNvSpPr>
              <a:spLocks noChangeShapeType="1"/>
            </p:cNvSpPr>
            <p:nvPr/>
          </p:nvSpPr>
          <p:spPr bwMode="auto">
            <a:xfrm>
              <a:off x="50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60" name="Line 82"/>
            <p:cNvSpPr>
              <a:spLocks noChangeShapeType="1"/>
            </p:cNvSpPr>
            <p:nvPr/>
          </p:nvSpPr>
          <p:spPr bwMode="auto">
            <a:xfrm>
              <a:off x="5040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61" name="Line 83"/>
            <p:cNvSpPr>
              <a:spLocks noChangeShapeType="1"/>
            </p:cNvSpPr>
            <p:nvPr/>
          </p:nvSpPr>
          <p:spPr bwMode="auto">
            <a:xfrm flipV="1">
              <a:off x="51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62" name="Line 84"/>
            <p:cNvSpPr>
              <a:spLocks noChangeShapeType="1"/>
            </p:cNvSpPr>
            <p:nvPr/>
          </p:nvSpPr>
          <p:spPr bwMode="auto">
            <a:xfrm>
              <a:off x="518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63" name="Line 85"/>
            <p:cNvSpPr>
              <a:spLocks noChangeShapeType="1"/>
            </p:cNvSpPr>
            <p:nvPr/>
          </p:nvSpPr>
          <p:spPr bwMode="auto">
            <a:xfrm>
              <a:off x="532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64" name="Line 86"/>
            <p:cNvSpPr>
              <a:spLocks noChangeShapeType="1"/>
            </p:cNvSpPr>
            <p:nvPr/>
          </p:nvSpPr>
          <p:spPr bwMode="auto">
            <a:xfrm>
              <a:off x="5328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65" name="Line 87"/>
            <p:cNvSpPr>
              <a:spLocks noChangeShapeType="1"/>
            </p:cNvSpPr>
            <p:nvPr/>
          </p:nvSpPr>
          <p:spPr bwMode="auto">
            <a:xfrm flipV="1">
              <a:off x="547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66" name="Line 88"/>
            <p:cNvSpPr>
              <a:spLocks noChangeShapeType="1"/>
            </p:cNvSpPr>
            <p:nvPr/>
          </p:nvSpPr>
          <p:spPr bwMode="auto">
            <a:xfrm>
              <a:off x="5472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67" name="Line 89"/>
            <p:cNvSpPr>
              <a:spLocks noChangeShapeType="1"/>
            </p:cNvSpPr>
            <p:nvPr/>
          </p:nvSpPr>
          <p:spPr bwMode="auto">
            <a:xfrm>
              <a:off x="56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68" name="Line 90"/>
            <p:cNvSpPr>
              <a:spLocks noChangeShapeType="1"/>
            </p:cNvSpPr>
            <p:nvPr/>
          </p:nvSpPr>
          <p:spPr bwMode="auto">
            <a:xfrm>
              <a:off x="561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6406" name="Group 91"/>
          <p:cNvGrpSpPr>
            <a:grpSpLocks/>
          </p:cNvGrpSpPr>
          <p:nvPr/>
        </p:nvGrpSpPr>
        <p:grpSpPr bwMode="auto">
          <a:xfrm>
            <a:off x="1411288" y="2141538"/>
            <a:ext cx="7315200" cy="3962400"/>
            <a:chOff x="1008" y="1632"/>
            <a:chExt cx="4608" cy="2496"/>
          </a:xfrm>
        </p:grpSpPr>
        <p:sp>
          <p:nvSpPr>
            <p:cNvPr id="16481" name="Line 92"/>
            <p:cNvSpPr>
              <a:spLocks noChangeShapeType="1"/>
            </p:cNvSpPr>
            <p:nvPr/>
          </p:nvSpPr>
          <p:spPr bwMode="auto">
            <a:xfrm>
              <a:off x="1008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2" name="Line 93"/>
            <p:cNvSpPr>
              <a:spLocks noChangeShapeType="1"/>
            </p:cNvSpPr>
            <p:nvPr/>
          </p:nvSpPr>
          <p:spPr bwMode="auto">
            <a:xfrm>
              <a:off x="1296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3" name="Line 94"/>
            <p:cNvSpPr>
              <a:spLocks noChangeShapeType="1"/>
            </p:cNvSpPr>
            <p:nvPr/>
          </p:nvSpPr>
          <p:spPr bwMode="auto">
            <a:xfrm>
              <a:off x="1584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4" name="Line 95"/>
            <p:cNvSpPr>
              <a:spLocks noChangeShapeType="1"/>
            </p:cNvSpPr>
            <p:nvPr/>
          </p:nvSpPr>
          <p:spPr bwMode="auto">
            <a:xfrm>
              <a:off x="1872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5" name="Line 96"/>
            <p:cNvSpPr>
              <a:spLocks noChangeShapeType="1"/>
            </p:cNvSpPr>
            <p:nvPr/>
          </p:nvSpPr>
          <p:spPr bwMode="auto">
            <a:xfrm>
              <a:off x="2160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6" name="Line 97"/>
            <p:cNvSpPr>
              <a:spLocks noChangeShapeType="1"/>
            </p:cNvSpPr>
            <p:nvPr/>
          </p:nvSpPr>
          <p:spPr bwMode="auto">
            <a:xfrm>
              <a:off x="2448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7" name="Line 98"/>
            <p:cNvSpPr>
              <a:spLocks noChangeShapeType="1"/>
            </p:cNvSpPr>
            <p:nvPr/>
          </p:nvSpPr>
          <p:spPr bwMode="auto">
            <a:xfrm>
              <a:off x="2736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8" name="Line 99"/>
            <p:cNvSpPr>
              <a:spLocks noChangeShapeType="1"/>
            </p:cNvSpPr>
            <p:nvPr/>
          </p:nvSpPr>
          <p:spPr bwMode="auto">
            <a:xfrm>
              <a:off x="3024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9" name="Line 100"/>
            <p:cNvSpPr>
              <a:spLocks noChangeShapeType="1"/>
            </p:cNvSpPr>
            <p:nvPr/>
          </p:nvSpPr>
          <p:spPr bwMode="auto">
            <a:xfrm>
              <a:off x="3312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90" name="Line 101"/>
            <p:cNvSpPr>
              <a:spLocks noChangeShapeType="1"/>
            </p:cNvSpPr>
            <p:nvPr/>
          </p:nvSpPr>
          <p:spPr bwMode="auto">
            <a:xfrm>
              <a:off x="3600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91" name="Line 102"/>
            <p:cNvSpPr>
              <a:spLocks noChangeShapeType="1"/>
            </p:cNvSpPr>
            <p:nvPr/>
          </p:nvSpPr>
          <p:spPr bwMode="auto">
            <a:xfrm>
              <a:off x="3888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92" name="Line 103"/>
            <p:cNvSpPr>
              <a:spLocks noChangeShapeType="1"/>
            </p:cNvSpPr>
            <p:nvPr/>
          </p:nvSpPr>
          <p:spPr bwMode="auto">
            <a:xfrm>
              <a:off x="4176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93" name="Line 104"/>
            <p:cNvSpPr>
              <a:spLocks noChangeShapeType="1"/>
            </p:cNvSpPr>
            <p:nvPr/>
          </p:nvSpPr>
          <p:spPr bwMode="auto">
            <a:xfrm>
              <a:off x="4464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94" name="Line 105"/>
            <p:cNvSpPr>
              <a:spLocks noChangeShapeType="1"/>
            </p:cNvSpPr>
            <p:nvPr/>
          </p:nvSpPr>
          <p:spPr bwMode="auto">
            <a:xfrm>
              <a:off x="4752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95" name="Line 106"/>
            <p:cNvSpPr>
              <a:spLocks noChangeShapeType="1"/>
            </p:cNvSpPr>
            <p:nvPr/>
          </p:nvSpPr>
          <p:spPr bwMode="auto">
            <a:xfrm>
              <a:off x="5040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96" name="Line 107"/>
            <p:cNvSpPr>
              <a:spLocks noChangeShapeType="1"/>
            </p:cNvSpPr>
            <p:nvPr/>
          </p:nvSpPr>
          <p:spPr bwMode="auto">
            <a:xfrm>
              <a:off x="5328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97" name="Line 108"/>
            <p:cNvSpPr>
              <a:spLocks noChangeShapeType="1"/>
            </p:cNvSpPr>
            <p:nvPr/>
          </p:nvSpPr>
          <p:spPr bwMode="auto">
            <a:xfrm>
              <a:off x="5616" y="1632"/>
              <a:ext cx="0" cy="24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193"/>
          <p:cNvGrpSpPr>
            <a:grpSpLocks/>
          </p:cNvGrpSpPr>
          <p:nvPr/>
        </p:nvGrpSpPr>
        <p:grpSpPr bwMode="auto">
          <a:xfrm>
            <a:off x="501650" y="2598738"/>
            <a:ext cx="8453438" cy="396875"/>
            <a:chOff x="316" y="1637"/>
            <a:chExt cx="5325" cy="250"/>
          </a:xfrm>
        </p:grpSpPr>
        <p:sp>
          <p:nvSpPr>
            <p:cNvPr id="16445" name="Text Box 110"/>
            <p:cNvSpPr txBox="1">
              <a:spLocks noChangeArrowheads="1"/>
            </p:cNvSpPr>
            <p:nvPr/>
          </p:nvSpPr>
          <p:spPr bwMode="auto">
            <a:xfrm>
              <a:off x="316" y="1675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16446" name="Line 111"/>
            <p:cNvSpPr>
              <a:spLocks noChangeShapeType="1"/>
            </p:cNvSpPr>
            <p:nvPr/>
          </p:nvSpPr>
          <p:spPr bwMode="auto">
            <a:xfrm>
              <a:off x="601" y="182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47" name="Line 112"/>
            <p:cNvSpPr>
              <a:spLocks noChangeShapeType="1"/>
            </p:cNvSpPr>
            <p:nvPr/>
          </p:nvSpPr>
          <p:spPr bwMode="auto">
            <a:xfrm flipV="1">
              <a:off x="889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48" name="Line 113"/>
            <p:cNvSpPr>
              <a:spLocks noChangeShapeType="1"/>
            </p:cNvSpPr>
            <p:nvPr/>
          </p:nvSpPr>
          <p:spPr bwMode="auto">
            <a:xfrm>
              <a:off x="889" y="16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49" name="Line 114"/>
            <p:cNvSpPr>
              <a:spLocks noChangeShapeType="1"/>
            </p:cNvSpPr>
            <p:nvPr/>
          </p:nvSpPr>
          <p:spPr bwMode="auto">
            <a:xfrm>
              <a:off x="1177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0" name="Line 115"/>
            <p:cNvSpPr>
              <a:spLocks noChangeShapeType="1"/>
            </p:cNvSpPr>
            <p:nvPr/>
          </p:nvSpPr>
          <p:spPr bwMode="auto">
            <a:xfrm>
              <a:off x="1177" y="182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1" name="Line 116"/>
            <p:cNvSpPr>
              <a:spLocks noChangeShapeType="1"/>
            </p:cNvSpPr>
            <p:nvPr/>
          </p:nvSpPr>
          <p:spPr bwMode="auto">
            <a:xfrm flipV="1">
              <a:off x="1465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2" name="Line 117"/>
            <p:cNvSpPr>
              <a:spLocks noChangeShapeType="1"/>
            </p:cNvSpPr>
            <p:nvPr/>
          </p:nvSpPr>
          <p:spPr bwMode="auto">
            <a:xfrm>
              <a:off x="1465" y="16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3" name="Line 118"/>
            <p:cNvSpPr>
              <a:spLocks noChangeShapeType="1"/>
            </p:cNvSpPr>
            <p:nvPr/>
          </p:nvSpPr>
          <p:spPr bwMode="auto">
            <a:xfrm>
              <a:off x="1753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4" name="Line 119"/>
            <p:cNvSpPr>
              <a:spLocks noChangeShapeType="1"/>
            </p:cNvSpPr>
            <p:nvPr/>
          </p:nvSpPr>
          <p:spPr bwMode="auto">
            <a:xfrm>
              <a:off x="1753" y="182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5" name="Line 120"/>
            <p:cNvSpPr>
              <a:spLocks noChangeShapeType="1"/>
            </p:cNvSpPr>
            <p:nvPr/>
          </p:nvSpPr>
          <p:spPr bwMode="auto">
            <a:xfrm flipV="1">
              <a:off x="2041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6" name="Line 121"/>
            <p:cNvSpPr>
              <a:spLocks noChangeShapeType="1"/>
            </p:cNvSpPr>
            <p:nvPr/>
          </p:nvSpPr>
          <p:spPr bwMode="auto">
            <a:xfrm>
              <a:off x="2041" y="16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7" name="Line 122"/>
            <p:cNvSpPr>
              <a:spLocks noChangeShapeType="1"/>
            </p:cNvSpPr>
            <p:nvPr/>
          </p:nvSpPr>
          <p:spPr bwMode="auto">
            <a:xfrm>
              <a:off x="2329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8" name="Line 123"/>
            <p:cNvSpPr>
              <a:spLocks noChangeShapeType="1"/>
            </p:cNvSpPr>
            <p:nvPr/>
          </p:nvSpPr>
          <p:spPr bwMode="auto">
            <a:xfrm>
              <a:off x="2329" y="182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9" name="Line 124"/>
            <p:cNvSpPr>
              <a:spLocks noChangeShapeType="1"/>
            </p:cNvSpPr>
            <p:nvPr/>
          </p:nvSpPr>
          <p:spPr bwMode="auto">
            <a:xfrm flipV="1">
              <a:off x="2617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0" name="Line 125"/>
            <p:cNvSpPr>
              <a:spLocks noChangeShapeType="1"/>
            </p:cNvSpPr>
            <p:nvPr/>
          </p:nvSpPr>
          <p:spPr bwMode="auto">
            <a:xfrm>
              <a:off x="2617" y="16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1" name="Line 126"/>
            <p:cNvSpPr>
              <a:spLocks noChangeShapeType="1"/>
            </p:cNvSpPr>
            <p:nvPr/>
          </p:nvSpPr>
          <p:spPr bwMode="auto">
            <a:xfrm>
              <a:off x="2905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2" name="Line 127"/>
            <p:cNvSpPr>
              <a:spLocks noChangeShapeType="1"/>
            </p:cNvSpPr>
            <p:nvPr/>
          </p:nvSpPr>
          <p:spPr bwMode="auto">
            <a:xfrm flipV="1">
              <a:off x="3193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3" name="Line 128"/>
            <p:cNvSpPr>
              <a:spLocks noChangeShapeType="1"/>
            </p:cNvSpPr>
            <p:nvPr/>
          </p:nvSpPr>
          <p:spPr bwMode="auto">
            <a:xfrm>
              <a:off x="3193" y="16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4" name="Line 129"/>
            <p:cNvSpPr>
              <a:spLocks noChangeShapeType="1"/>
            </p:cNvSpPr>
            <p:nvPr/>
          </p:nvSpPr>
          <p:spPr bwMode="auto">
            <a:xfrm>
              <a:off x="3481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5" name="Line 130"/>
            <p:cNvSpPr>
              <a:spLocks noChangeShapeType="1"/>
            </p:cNvSpPr>
            <p:nvPr/>
          </p:nvSpPr>
          <p:spPr bwMode="auto">
            <a:xfrm>
              <a:off x="3481" y="182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6" name="Line 131"/>
            <p:cNvSpPr>
              <a:spLocks noChangeShapeType="1"/>
            </p:cNvSpPr>
            <p:nvPr/>
          </p:nvSpPr>
          <p:spPr bwMode="auto">
            <a:xfrm flipV="1">
              <a:off x="3769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7" name="Line 132"/>
            <p:cNvSpPr>
              <a:spLocks noChangeShapeType="1"/>
            </p:cNvSpPr>
            <p:nvPr/>
          </p:nvSpPr>
          <p:spPr bwMode="auto">
            <a:xfrm>
              <a:off x="3769" y="16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8" name="Line 133"/>
            <p:cNvSpPr>
              <a:spLocks noChangeShapeType="1"/>
            </p:cNvSpPr>
            <p:nvPr/>
          </p:nvSpPr>
          <p:spPr bwMode="auto">
            <a:xfrm>
              <a:off x="4057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9" name="Line 134"/>
            <p:cNvSpPr>
              <a:spLocks noChangeShapeType="1"/>
            </p:cNvSpPr>
            <p:nvPr/>
          </p:nvSpPr>
          <p:spPr bwMode="auto">
            <a:xfrm>
              <a:off x="4057" y="182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0" name="Line 135"/>
            <p:cNvSpPr>
              <a:spLocks noChangeShapeType="1"/>
            </p:cNvSpPr>
            <p:nvPr/>
          </p:nvSpPr>
          <p:spPr bwMode="auto">
            <a:xfrm flipV="1">
              <a:off x="4345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1" name="Line 136"/>
            <p:cNvSpPr>
              <a:spLocks noChangeShapeType="1"/>
            </p:cNvSpPr>
            <p:nvPr/>
          </p:nvSpPr>
          <p:spPr bwMode="auto">
            <a:xfrm>
              <a:off x="4345" y="16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2" name="Line 137"/>
            <p:cNvSpPr>
              <a:spLocks noChangeShapeType="1"/>
            </p:cNvSpPr>
            <p:nvPr/>
          </p:nvSpPr>
          <p:spPr bwMode="auto">
            <a:xfrm>
              <a:off x="4633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3" name="Line 138"/>
            <p:cNvSpPr>
              <a:spLocks noChangeShapeType="1"/>
            </p:cNvSpPr>
            <p:nvPr/>
          </p:nvSpPr>
          <p:spPr bwMode="auto">
            <a:xfrm>
              <a:off x="4633" y="182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4" name="Line 139"/>
            <p:cNvSpPr>
              <a:spLocks noChangeShapeType="1"/>
            </p:cNvSpPr>
            <p:nvPr/>
          </p:nvSpPr>
          <p:spPr bwMode="auto">
            <a:xfrm flipV="1">
              <a:off x="4921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5" name="Line 140"/>
            <p:cNvSpPr>
              <a:spLocks noChangeShapeType="1"/>
            </p:cNvSpPr>
            <p:nvPr/>
          </p:nvSpPr>
          <p:spPr bwMode="auto">
            <a:xfrm>
              <a:off x="4921" y="16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6" name="Line 141"/>
            <p:cNvSpPr>
              <a:spLocks noChangeShapeType="1"/>
            </p:cNvSpPr>
            <p:nvPr/>
          </p:nvSpPr>
          <p:spPr bwMode="auto">
            <a:xfrm>
              <a:off x="5209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7" name="Line 142"/>
            <p:cNvSpPr>
              <a:spLocks noChangeShapeType="1"/>
            </p:cNvSpPr>
            <p:nvPr/>
          </p:nvSpPr>
          <p:spPr bwMode="auto">
            <a:xfrm>
              <a:off x="2905" y="182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8" name="Line 143"/>
            <p:cNvSpPr>
              <a:spLocks noChangeShapeType="1"/>
            </p:cNvSpPr>
            <p:nvPr/>
          </p:nvSpPr>
          <p:spPr bwMode="auto">
            <a:xfrm>
              <a:off x="5209" y="182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79" name="Line 144"/>
            <p:cNvSpPr>
              <a:spLocks noChangeShapeType="1"/>
            </p:cNvSpPr>
            <p:nvPr/>
          </p:nvSpPr>
          <p:spPr bwMode="auto">
            <a:xfrm flipV="1">
              <a:off x="5497" y="16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0" name="Line 145"/>
            <p:cNvSpPr>
              <a:spLocks noChangeShapeType="1"/>
            </p:cNvSpPr>
            <p:nvPr/>
          </p:nvSpPr>
          <p:spPr bwMode="auto">
            <a:xfrm>
              <a:off x="5497" y="163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6616" name="Text Box 184"/>
          <p:cNvSpPr txBox="1">
            <a:spLocks noChangeArrowheads="1"/>
          </p:cNvSpPr>
          <p:nvPr/>
        </p:nvSpPr>
        <p:spPr bwMode="auto">
          <a:xfrm>
            <a:off x="8164513" y="4681538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000</a:t>
            </a: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5" name="Group 194"/>
          <p:cNvGrpSpPr>
            <a:grpSpLocks/>
          </p:cNvGrpSpPr>
          <p:nvPr/>
        </p:nvGrpSpPr>
        <p:grpSpPr bwMode="auto">
          <a:xfrm>
            <a:off x="501650" y="3360738"/>
            <a:ext cx="8453438" cy="400050"/>
            <a:chOff x="316" y="2117"/>
            <a:chExt cx="5325" cy="252"/>
          </a:xfrm>
        </p:grpSpPr>
        <p:sp>
          <p:nvSpPr>
            <p:cNvPr id="16425" name="Text Box 147"/>
            <p:cNvSpPr txBox="1">
              <a:spLocks noChangeArrowheads="1"/>
            </p:cNvSpPr>
            <p:nvPr/>
          </p:nvSpPr>
          <p:spPr bwMode="auto">
            <a:xfrm>
              <a:off x="316" y="2157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16426" name="Line 148"/>
            <p:cNvSpPr>
              <a:spLocks noChangeShapeType="1"/>
            </p:cNvSpPr>
            <p:nvPr/>
          </p:nvSpPr>
          <p:spPr bwMode="auto">
            <a:xfrm>
              <a:off x="601" y="230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7" name="Line 149"/>
            <p:cNvSpPr>
              <a:spLocks noChangeShapeType="1"/>
            </p:cNvSpPr>
            <p:nvPr/>
          </p:nvSpPr>
          <p:spPr bwMode="auto">
            <a:xfrm flipV="1">
              <a:off x="889" y="211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8" name="Line 150"/>
            <p:cNvSpPr>
              <a:spLocks noChangeShapeType="1"/>
            </p:cNvSpPr>
            <p:nvPr/>
          </p:nvSpPr>
          <p:spPr bwMode="auto">
            <a:xfrm>
              <a:off x="889" y="211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9" name="Line 151"/>
            <p:cNvSpPr>
              <a:spLocks noChangeShapeType="1"/>
            </p:cNvSpPr>
            <p:nvPr/>
          </p:nvSpPr>
          <p:spPr bwMode="auto">
            <a:xfrm>
              <a:off x="1465" y="211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0" name="Line 152"/>
            <p:cNvSpPr>
              <a:spLocks noChangeShapeType="1"/>
            </p:cNvSpPr>
            <p:nvPr/>
          </p:nvSpPr>
          <p:spPr bwMode="auto">
            <a:xfrm>
              <a:off x="1465" y="230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1" name="Line 153"/>
            <p:cNvSpPr>
              <a:spLocks noChangeShapeType="1"/>
            </p:cNvSpPr>
            <p:nvPr/>
          </p:nvSpPr>
          <p:spPr bwMode="auto">
            <a:xfrm flipV="1">
              <a:off x="2041" y="211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2" name="Line 154"/>
            <p:cNvSpPr>
              <a:spLocks noChangeShapeType="1"/>
            </p:cNvSpPr>
            <p:nvPr/>
          </p:nvSpPr>
          <p:spPr bwMode="auto">
            <a:xfrm>
              <a:off x="2041" y="211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3" name="Line 155"/>
            <p:cNvSpPr>
              <a:spLocks noChangeShapeType="1"/>
            </p:cNvSpPr>
            <p:nvPr/>
          </p:nvSpPr>
          <p:spPr bwMode="auto">
            <a:xfrm>
              <a:off x="2617" y="211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4" name="Line 156"/>
            <p:cNvSpPr>
              <a:spLocks noChangeShapeType="1"/>
            </p:cNvSpPr>
            <p:nvPr/>
          </p:nvSpPr>
          <p:spPr bwMode="auto">
            <a:xfrm>
              <a:off x="2617" y="230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5" name="Line 157"/>
            <p:cNvSpPr>
              <a:spLocks noChangeShapeType="1"/>
            </p:cNvSpPr>
            <p:nvPr/>
          </p:nvSpPr>
          <p:spPr bwMode="auto">
            <a:xfrm flipV="1">
              <a:off x="3193" y="211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6" name="Line 158"/>
            <p:cNvSpPr>
              <a:spLocks noChangeShapeType="1"/>
            </p:cNvSpPr>
            <p:nvPr/>
          </p:nvSpPr>
          <p:spPr bwMode="auto">
            <a:xfrm>
              <a:off x="3193" y="211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7" name="Line 159"/>
            <p:cNvSpPr>
              <a:spLocks noChangeShapeType="1"/>
            </p:cNvSpPr>
            <p:nvPr/>
          </p:nvSpPr>
          <p:spPr bwMode="auto">
            <a:xfrm>
              <a:off x="3769" y="211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8" name="Line 160"/>
            <p:cNvSpPr>
              <a:spLocks noChangeShapeType="1"/>
            </p:cNvSpPr>
            <p:nvPr/>
          </p:nvSpPr>
          <p:spPr bwMode="auto">
            <a:xfrm>
              <a:off x="3769" y="230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9" name="Line 161"/>
            <p:cNvSpPr>
              <a:spLocks noChangeShapeType="1"/>
            </p:cNvSpPr>
            <p:nvPr/>
          </p:nvSpPr>
          <p:spPr bwMode="auto">
            <a:xfrm flipV="1">
              <a:off x="4345" y="211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40" name="Line 162"/>
            <p:cNvSpPr>
              <a:spLocks noChangeShapeType="1"/>
            </p:cNvSpPr>
            <p:nvPr/>
          </p:nvSpPr>
          <p:spPr bwMode="auto">
            <a:xfrm>
              <a:off x="4345" y="211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41" name="Line 163"/>
            <p:cNvSpPr>
              <a:spLocks noChangeShapeType="1"/>
            </p:cNvSpPr>
            <p:nvPr/>
          </p:nvSpPr>
          <p:spPr bwMode="auto">
            <a:xfrm>
              <a:off x="4921" y="211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42" name="Line 164"/>
            <p:cNvSpPr>
              <a:spLocks noChangeShapeType="1"/>
            </p:cNvSpPr>
            <p:nvPr/>
          </p:nvSpPr>
          <p:spPr bwMode="auto">
            <a:xfrm>
              <a:off x="4921" y="230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43" name="Line 185"/>
            <p:cNvSpPr>
              <a:spLocks noChangeShapeType="1"/>
            </p:cNvSpPr>
            <p:nvPr/>
          </p:nvSpPr>
          <p:spPr bwMode="auto">
            <a:xfrm flipV="1">
              <a:off x="5497" y="211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444" name="Line 186"/>
            <p:cNvSpPr>
              <a:spLocks noChangeShapeType="1"/>
            </p:cNvSpPr>
            <p:nvPr/>
          </p:nvSpPr>
          <p:spPr bwMode="auto">
            <a:xfrm>
              <a:off x="5497" y="211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196"/>
          <p:cNvGrpSpPr>
            <a:grpSpLocks/>
          </p:cNvGrpSpPr>
          <p:nvPr/>
        </p:nvGrpSpPr>
        <p:grpSpPr bwMode="auto">
          <a:xfrm>
            <a:off x="501650" y="4046538"/>
            <a:ext cx="8453438" cy="481012"/>
            <a:chOff x="316" y="2549"/>
            <a:chExt cx="5325" cy="303"/>
          </a:xfrm>
        </p:grpSpPr>
        <p:sp>
          <p:nvSpPr>
            <p:cNvPr id="16413" name="Text Box 166"/>
            <p:cNvSpPr txBox="1">
              <a:spLocks noChangeArrowheads="1"/>
            </p:cNvSpPr>
            <p:nvPr/>
          </p:nvSpPr>
          <p:spPr bwMode="auto">
            <a:xfrm>
              <a:off x="316" y="2640"/>
              <a:ext cx="2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solidFill>
                    <a:srgbClr val="5E51C1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16414" name="Line 167"/>
            <p:cNvSpPr>
              <a:spLocks noChangeShapeType="1"/>
            </p:cNvSpPr>
            <p:nvPr/>
          </p:nvSpPr>
          <p:spPr bwMode="auto">
            <a:xfrm>
              <a:off x="601" y="27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5" name="Line 168"/>
            <p:cNvSpPr>
              <a:spLocks noChangeShapeType="1"/>
            </p:cNvSpPr>
            <p:nvPr/>
          </p:nvSpPr>
          <p:spPr bwMode="auto">
            <a:xfrm flipV="1">
              <a:off x="889" y="254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6" name="Line 169"/>
            <p:cNvSpPr>
              <a:spLocks noChangeShapeType="1"/>
            </p:cNvSpPr>
            <p:nvPr/>
          </p:nvSpPr>
          <p:spPr bwMode="auto">
            <a:xfrm>
              <a:off x="889" y="2549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7" name="Line 170"/>
            <p:cNvSpPr>
              <a:spLocks noChangeShapeType="1"/>
            </p:cNvSpPr>
            <p:nvPr/>
          </p:nvSpPr>
          <p:spPr bwMode="auto">
            <a:xfrm>
              <a:off x="2041" y="254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8" name="Line 171"/>
            <p:cNvSpPr>
              <a:spLocks noChangeShapeType="1"/>
            </p:cNvSpPr>
            <p:nvPr/>
          </p:nvSpPr>
          <p:spPr bwMode="auto">
            <a:xfrm>
              <a:off x="2041" y="2741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9" name="Line 172"/>
            <p:cNvSpPr>
              <a:spLocks noChangeShapeType="1"/>
            </p:cNvSpPr>
            <p:nvPr/>
          </p:nvSpPr>
          <p:spPr bwMode="auto">
            <a:xfrm flipV="1">
              <a:off x="3193" y="254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0" name="Line 173"/>
            <p:cNvSpPr>
              <a:spLocks noChangeShapeType="1"/>
            </p:cNvSpPr>
            <p:nvPr/>
          </p:nvSpPr>
          <p:spPr bwMode="auto">
            <a:xfrm>
              <a:off x="3193" y="2549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1" name="Line 174"/>
            <p:cNvSpPr>
              <a:spLocks noChangeShapeType="1"/>
            </p:cNvSpPr>
            <p:nvPr/>
          </p:nvSpPr>
          <p:spPr bwMode="auto">
            <a:xfrm>
              <a:off x="4345" y="254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2" name="Line 175"/>
            <p:cNvSpPr>
              <a:spLocks noChangeShapeType="1"/>
            </p:cNvSpPr>
            <p:nvPr/>
          </p:nvSpPr>
          <p:spPr bwMode="auto">
            <a:xfrm>
              <a:off x="4345" y="2741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23" name="Line 187"/>
            <p:cNvSpPr>
              <a:spLocks noChangeShapeType="1"/>
            </p:cNvSpPr>
            <p:nvPr/>
          </p:nvSpPr>
          <p:spPr bwMode="auto">
            <a:xfrm flipV="1">
              <a:off x="5497" y="254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424" name="Line 188"/>
            <p:cNvSpPr>
              <a:spLocks noChangeShapeType="1"/>
            </p:cNvSpPr>
            <p:nvPr/>
          </p:nvSpPr>
          <p:spPr bwMode="auto">
            <a:xfrm>
              <a:off x="5497" y="25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6621" name="Text Box 189"/>
          <p:cNvSpPr txBox="1">
            <a:spLocks noChangeArrowheads="1"/>
          </p:cNvSpPr>
          <p:nvPr/>
        </p:nvSpPr>
        <p:spPr bwMode="auto">
          <a:xfrm>
            <a:off x="174625" y="468947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>
                <a:solidFill>
                  <a:srgbClr val="FF3300"/>
                </a:solidFill>
              </a:rPr>
              <a:t>CBA</a:t>
            </a:r>
          </a:p>
        </p:txBody>
      </p:sp>
      <p:sp>
        <p:nvSpPr>
          <p:cNvPr id="16412" name="Text Box 190"/>
          <p:cNvSpPr txBox="1">
            <a:spLocks noChangeArrowheads="1"/>
          </p:cNvSpPr>
          <p:nvPr/>
        </p:nvSpPr>
        <p:spPr bwMode="auto">
          <a:xfrm>
            <a:off x="625475" y="420688"/>
            <a:ext cx="415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7.4 –Asynchronous Down Counters</a:t>
            </a:r>
            <a:endParaRPr lang="en-GB" sz="2000" b="1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  <p:bldP spid="146436" grpId="0" autoUpdateAnimBg="0"/>
      <p:bldP spid="146437" grpId="0" autoUpdateAnimBg="0"/>
      <p:bldP spid="146438" grpId="0" autoUpdateAnimBg="0"/>
      <p:bldP spid="146439" grpId="0" autoUpdateAnimBg="0"/>
      <p:bldP spid="146440" grpId="0" autoUpdateAnimBg="0"/>
      <p:bldP spid="146441" grpId="0" autoUpdateAnimBg="0"/>
      <p:bldP spid="146442" grpId="0" autoUpdateAnimBg="0"/>
      <p:bldP spid="146443" grpId="0" autoUpdateAnimBg="0"/>
      <p:bldP spid="146444" grpId="0" autoUpdateAnimBg="0"/>
      <p:bldP spid="146445" grpId="0" autoUpdateAnimBg="0"/>
      <p:bldP spid="146446" grpId="0" autoUpdateAnimBg="0"/>
      <p:bldP spid="146447" grpId="0" autoUpdateAnimBg="0"/>
      <p:bldP spid="146448" grpId="0" autoUpdateAnimBg="0"/>
      <p:bldP spid="146449" grpId="0" autoUpdateAnimBg="0"/>
      <p:bldP spid="146450" grpId="0" autoUpdateAnimBg="0"/>
      <p:bldP spid="146616" grpId="0" autoUpdateAnimBg="0"/>
      <p:bldP spid="1466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1E5526-DAE9-4CC4-87C9-6154CA2562F1}" type="slidenum">
              <a:rPr lang="en-GB" smtClean="0"/>
              <a:pPr/>
              <a:t>7</a:t>
            </a:fld>
            <a:endParaRPr lang="en-GB" sz="1400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928688"/>
            <a:ext cx="7250112" cy="1490662"/>
          </a:xfrm>
        </p:spPr>
        <p:txBody>
          <a:bodyPr/>
          <a:lstStyle/>
          <a:p>
            <a:pPr eaLnBrk="1" hangingPunct="1"/>
            <a:r>
              <a:rPr lang="en-GB" sz="2400">
                <a:solidFill>
                  <a:srgbClr val="786DCB"/>
                </a:solidFill>
              </a:rPr>
              <a:t>Design a circuit to turn on an LED for 1 s once every 13 s  to signal an assembly line worker to perform some manual operation. Assume that you have a 1 Hz clock available.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625475" y="420688"/>
            <a:ext cx="415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7.11 – Decoder</a:t>
            </a:r>
            <a:endParaRPr lang="en-GB" sz="2000" b="1">
              <a:solidFill>
                <a:srgbClr val="000000"/>
              </a:solidFill>
            </a:endParaRPr>
          </a:p>
        </p:txBody>
      </p:sp>
      <p:grpSp>
        <p:nvGrpSpPr>
          <p:cNvPr id="17414" name="Group 4"/>
          <p:cNvGrpSpPr>
            <a:grpSpLocks/>
          </p:cNvGrpSpPr>
          <p:nvPr/>
        </p:nvGrpSpPr>
        <p:grpSpPr bwMode="auto">
          <a:xfrm>
            <a:off x="301625" y="1268413"/>
            <a:ext cx="652463" cy="657225"/>
            <a:chOff x="1020" y="1344"/>
            <a:chExt cx="411" cy="414"/>
          </a:xfrm>
        </p:grpSpPr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 rot="-30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AutoShape 6"/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7"/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94D851-8B0E-4C63-A6FB-EB58C3623FF3}" type="slidenum">
              <a:rPr lang="en-GB" smtClean="0"/>
              <a:pPr/>
              <a:t>8</a:t>
            </a:fld>
            <a:endParaRPr lang="en-GB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263" y="985838"/>
            <a:ext cx="7396162" cy="1171575"/>
          </a:xfrm>
        </p:spPr>
        <p:txBody>
          <a:bodyPr/>
          <a:lstStyle/>
          <a:p>
            <a:pPr eaLnBrk="1" hangingPunct="1"/>
            <a:r>
              <a:rPr lang="en-GB" sz="2400">
                <a:solidFill>
                  <a:srgbClr val="786DCB"/>
                </a:solidFill>
              </a:rPr>
              <a:t>Design a circuit to turn on an LED for 1 s once every 13 s  to signal an assembly line worker to perform some manual operation. Assume that you have a 1 Hz clock available.</a:t>
            </a:r>
          </a:p>
        </p:txBody>
      </p:sp>
      <p:sp>
        <p:nvSpPr>
          <p:cNvPr id="18437" name="Text Box 14"/>
          <p:cNvSpPr txBox="1">
            <a:spLocks noChangeArrowheads="1"/>
          </p:cNvSpPr>
          <p:nvPr/>
        </p:nvSpPr>
        <p:spPr bwMode="auto">
          <a:xfrm>
            <a:off x="625475" y="420688"/>
            <a:ext cx="415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7.11 – Decoder</a:t>
            </a:r>
            <a:endParaRPr lang="en-GB" sz="2000" b="1">
              <a:solidFill>
                <a:srgbClr val="000000"/>
              </a:solidFill>
            </a:endParaRPr>
          </a:p>
        </p:txBody>
      </p:sp>
      <p:sp>
        <p:nvSpPr>
          <p:cNvPr id="18438" name="Text Box 55"/>
          <p:cNvSpPr txBox="1">
            <a:spLocks noChangeArrowheads="1"/>
          </p:cNvSpPr>
          <p:nvPr/>
        </p:nvSpPr>
        <p:spPr bwMode="auto">
          <a:xfrm>
            <a:off x="1611313" y="2481263"/>
            <a:ext cx="6253162" cy="1801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1">
                <a:solidFill>
                  <a:srgbClr val="008000"/>
                </a:solidFill>
              </a:rPr>
              <a:t>f</a:t>
            </a:r>
            <a:r>
              <a:rPr lang="en-US" b="1">
                <a:solidFill>
                  <a:srgbClr val="008000"/>
                </a:solidFill>
              </a:rPr>
              <a:t>  </a:t>
            </a:r>
            <a:r>
              <a:rPr lang="en-US" sz="2800" b="1" baseline="-25000">
                <a:solidFill>
                  <a:srgbClr val="008000"/>
                </a:solidFill>
              </a:rPr>
              <a:t>CLK </a:t>
            </a:r>
            <a:r>
              <a:rPr lang="en-US" b="1" baseline="-25000">
                <a:solidFill>
                  <a:srgbClr val="008000"/>
                </a:solidFill>
              </a:rPr>
              <a:t>    </a:t>
            </a:r>
            <a:r>
              <a:rPr lang="en-US" sz="2800" b="1">
                <a:solidFill>
                  <a:srgbClr val="008000"/>
                </a:solidFill>
              </a:rPr>
              <a:t>= 1 Hz</a:t>
            </a:r>
            <a:r>
              <a:rPr lang="en-US" sz="2800">
                <a:solidFill>
                  <a:srgbClr val="008000"/>
                </a:solidFill>
              </a:rPr>
              <a:t> </a:t>
            </a:r>
          </a:p>
          <a:p>
            <a:pPr algn="l"/>
            <a:r>
              <a:rPr lang="en-US" sz="2800">
                <a:solidFill>
                  <a:srgbClr val="008000"/>
                </a:solidFill>
              </a:rPr>
              <a:t>every count last for 1 s</a:t>
            </a:r>
          </a:p>
          <a:p>
            <a:pPr algn="l"/>
            <a:r>
              <a:rPr lang="en-US" sz="2800">
                <a:solidFill>
                  <a:srgbClr val="008000"/>
                </a:solidFill>
              </a:rPr>
              <a:t>Need a divide-by-13 counter, i.e. Mod 13</a:t>
            </a:r>
            <a:endParaRPr lang="en-US" sz="2800" b="1">
              <a:solidFill>
                <a:srgbClr val="008000"/>
              </a:solidFill>
            </a:endParaRPr>
          </a:p>
        </p:txBody>
      </p:sp>
      <p:sp>
        <p:nvSpPr>
          <p:cNvPr id="18439" name="Text Box 76"/>
          <p:cNvSpPr txBox="1">
            <a:spLocks noChangeArrowheads="1"/>
          </p:cNvSpPr>
          <p:nvPr/>
        </p:nvSpPr>
        <p:spPr bwMode="auto">
          <a:xfrm>
            <a:off x="901700" y="2149475"/>
            <a:ext cx="1668463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Solution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Chp 7 Counters &amp; Registers</a:t>
            </a:r>
          </a:p>
        </p:txBody>
      </p:sp>
      <p:sp>
        <p:nvSpPr>
          <p:cNvPr id="20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00140E-B161-4AD3-93DF-B5D82DB64E9A}" type="slidenum">
              <a:rPr lang="en-GB" smtClean="0"/>
              <a:pPr/>
              <a:t>9</a:t>
            </a:fld>
            <a:endParaRPr lang="en-GB" sz="140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942975"/>
            <a:ext cx="7772400" cy="1171575"/>
          </a:xfrm>
        </p:spPr>
        <p:txBody>
          <a:bodyPr/>
          <a:lstStyle/>
          <a:p>
            <a:pPr eaLnBrk="1" hangingPunct="1"/>
            <a:r>
              <a:rPr lang="en-GB" sz="2400">
                <a:solidFill>
                  <a:srgbClr val="786DCB"/>
                </a:solidFill>
              </a:rPr>
              <a:t>Design a circuit to turn on an LED for 1 s once every 13 s  to signal an assembly line worker to perform some manual operation. Assume that you have a 1 Hz clock available.</a:t>
            </a:r>
          </a:p>
        </p:txBody>
      </p:sp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625475" y="420688"/>
            <a:ext cx="415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/>
              <a:t>7.11 – Decoder</a:t>
            </a:r>
            <a:endParaRPr lang="en-GB" sz="2000" b="1">
              <a:solidFill>
                <a:srgbClr val="000000"/>
              </a:solidFill>
            </a:endParaRPr>
          </a:p>
        </p:txBody>
      </p:sp>
      <p:sp>
        <p:nvSpPr>
          <p:cNvPr id="2056" name="Text Box 5"/>
          <p:cNvSpPr txBox="1">
            <a:spLocks noChangeArrowheads="1"/>
          </p:cNvSpPr>
          <p:nvPr/>
        </p:nvSpPr>
        <p:spPr bwMode="auto">
          <a:xfrm>
            <a:off x="3155950" y="2308225"/>
            <a:ext cx="2735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3200">
                <a:solidFill>
                  <a:srgbClr val="808000"/>
                </a:solidFill>
              </a:rPr>
              <a:t>mod 13 counter</a:t>
            </a:r>
          </a:p>
        </p:txBody>
      </p:sp>
      <p:sp>
        <p:nvSpPr>
          <p:cNvPr id="2057" name="Line 7"/>
          <p:cNvSpPr>
            <a:spLocks noChangeShapeType="1"/>
          </p:cNvSpPr>
          <p:nvPr/>
        </p:nvSpPr>
        <p:spPr bwMode="auto">
          <a:xfrm>
            <a:off x="3159125" y="3378200"/>
            <a:ext cx="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2058" name="Group 16"/>
          <p:cNvGrpSpPr>
            <a:grpSpLocks/>
          </p:cNvGrpSpPr>
          <p:nvPr/>
        </p:nvGrpSpPr>
        <p:grpSpPr bwMode="auto">
          <a:xfrm>
            <a:off x="1935163" y="3306763"/>
            <a:ext cx="4033837" cy="2052637"/>
            <a:chOff x="1045" y="2219"/>
            <a:chExt cx="2736" cy="1547"/>
          </a:xfrm>
        </p:grpSpPr>
        <p:sp>
          <p:nvSpPr>
            <p:cNvPr id="2086" name="Rectangle 17"/>
            <p:cNvSpPr>
              <a:spLocks noChangeArrowheads="1"/>
            </p:cNvSpPr>
            <p:nvPr/>
          </p:nvSpPr>
          <p:spPr bwMode="auto">
            <a:xfrm>
              <a:off x="1755" y="2219"/>
              <a:ext cx="2016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3600"/>
                <a:t>74LS293</a:t>
              </a:r>
            </a:p>
          </p:txBody>
        </p:sp>
        <p:sp>
          <p:nvSpPr>
            <p:cNvPr id="2087" name="AutoShape 18"/>
            <p:cNvSpPr>
              <a:spLocks noChangeArrowheads="1"/>
            </p:cNvSpPr>
            <p:nvPr/>
          </p:nvSpPr>
          <p:spPr bwMode="auto">
            <a:xfrm rot="5523944">
              <a:off x="1755" y="2315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AutoShape 19"/>
            <p:cNvSpPr>
              <a:spLocks noChangeArrowheads="1"/>
            </p:cNvSpPr>
            <p:nvPr/>
          </p:nvSpPr>
          <p:spPr bwMode="auto">
            <a:xfrm rot="5523944">
              <a:off x="1755" y="2747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" name="Line 20"/>
            <p:cNvSpPr>
              <a:spLocks noChangeShapeType="1"/>
            </p:cNvSpPr>
            <p:nvPr/>
          </p:nvSpPr>
          <p:spPr bwMode="auto">
            <a:xfrm flipV="1">
              <a:off x="1947" y="30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90" name="Line 21"/>
            <p:cNvSpPr>
              <a:spLocks noChangeShapeType="1"/>
            </p:cNvSpPr>
            <p:nvPr/>
          </p:nvSpPr>
          <p:spPr bwMode="auto">
            <a:xfrm flipV="1">
              <a:off x="2235" y="30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91" name="Line 22"/>
            <p:cNvSpPr>
              <a:spLocks noChangeShapeType="1"/>
            </p:cNvSpPr>
            <p:nvPr/>
          </p:nvSpPr>
          <p:spPr bwMode="auto">
            <a:xfrm>
              <a:off x="2907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92" name="Line 23"/>
            <p:cNvSpPr>
              <a:spLocks noChangeShapeType="1"/>
            </p:cNvSpPr>
            <p:nvPr/>
          </p:nvSpPr>
          <p:spPr bwMode="auto">
            <a:xfrm>
              <a:off x="309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93" name="Line 24"/>
            <p:cNvSpPr>
              <a:spLocks noChangeShapeType="1"/>
            </p:cNvSpPr>
            <p:nvPr/>
          </p:nvSpPr>
          <p:spPr bwMode="auto">
            <a:xfrm>
              <a:off x="333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94" name="Line 25"/>
            <p:cNvSpPr>
              <a:spLocks noChangeShapeType="1"/>
            </p:cNvSpPr>
            <p:nvPr/>
          </p:nvSpPr>
          <p:spPr bwMode="auto">
            <a:xfrm>
              <a:off x="3579" y="308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95" name="Text Box 26"/>
            <p:cNvSpPr txBox="1">
              <a:spLocks noChangeArrowheads="1"/>
            </p:cNvSpPr>
            <p:nvPr/>
          </p:nvSpPr>
          <p:spPr bwMode="auto">
            <a:xfrm>
              <a:off x="1707" y="3467"/>
              <a:ext cx="2074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MR</a:t>
              </a:r>
              <a:r>
                <a:rPr lang="en-GB" sz="2000" baseline="-25000"/>
                <a:t>1</a:t>
              </a:r>
              <a:r>
                <a:rPr lang="en-GB" sz="2000"/>
                <a:t> MR</a:t>
              </a:r>
              <a:r>
                <a:rPr lang="en-GB" sz="2000" baseline="-25000"/>
                <a:t>2</a:t>
              </a:r>
              <a:r>
                <a:rPr lang="en-GB" sz="2000"/>
                <a:t>        Q</a:t>
              </a:r>
              <a:r>
                <a:rPr lang="en-GB" sz="2000" baseline="-25000"/>
                <a:t>3</a:t>
              </a:r>
              <a:r>
                <a:rPr lang="en-GB" sz="2000"/>
                <a:t> Q</a:t>
              </a:r>
              <a:r>
                <a:rPr lang="en-GB" sz="2000" baseline="-25000"/>
                <a:t>2</a:t>
              </a:r>
              <a:r>
                <a:rPr lang="en-GB" sz="2000"/>
                <a:t> Q</a:t>
              </a:r>
              <a:r>
                <a:rPr lang="en-GB" sz="2000" baseline="-25000"/>
                <a:t>1</a:t>
              </a:r>
              <a:r>
                <a:rPr lang="en-GB" sz="2000"/>
                <a:t> Q</a:t>
              </a:r>
              <a:r>
                <a:rPr lang="en-GB" sz="2000" baseline="-25000"/>
                <a:t>0</a:t>
              </a:r>
            </a:p>
          </p:txBody>
        </p:sp>
        <p:sp>
          <p:nvSpPr>
            <p:cNvPr id="2096" name="Oval 27"/>
            <p:cNvSpPr>
              <a:spLocks noChangeArrowheads="1"/>
            </p:cNvSpPr>
            <p:nvPr/>
          </p:nvSpPr>
          <p:spPr bwMode="auto">
            <a:xfrm>
              <a:off x="1659" y="2363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Oval 28"/>
            <p:cNvSpPr>
              <a:spLocks noChangeArrowheads="1"/>
            </p:cNvSpPr>
            <p:nvPr/>
          </p:nvSpPr>
          <p:spPr bwMode="auto">
            <a:xfrm>
              <a:off x="1659" y="2795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8" name="Line 29"/>
            <p:cNvSpPr>
              <a:spLocks noChangeShapeType="1"/>
            </p:cNvSpPr>
            <p:nvPr/>
          </p:nvSpPr>
          <p:spPr bwMode="auto">
            <a:xfrm flipH="1">
              <a:off x="1371" y="241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99" name="Line 30"/>
            <p:cNvSpPr>
              <a:spLocks noChangeShapeType="1"/>
            </p:cNvSpPr>
            <p:nvPr/>
          </p:nvSpPr>
          <p:spPr bwMode="auto">
            <a:xfrm flipH="1">
              <a:off x="1419" y="284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2050" name="Object 31"/>
            <p:cNvGraphicFramePr>
              <a:graphicFrameLocks noChangeAspect="1"/>
            </p:cNvGraphicFramePr>
            <p:nvPr/>
          </p:nvGraphicFramePr>
          <p:xfrm>
            <a:off x="1045" y="2307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4" imgW="279360" imgH="215640" progId="Equation.3">
                    <p:embed/>
                  </p:oleObj>
                </mc:Choice>
                <mc:Fallback>
                  <p:oleObj name="Equation" r:id="rId4" imgW="279360" imgH="215640" progId="Equation.3">
                    <p:embed/>
                    <p:pic>
                      <p:nvPicPr>
                        <p:cNvPr id="205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307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32"/>
            <p:cNvGraphicFramePr>
              <a:graphicFrameLocks noChangeAspect="1"/>
            </p:cNvGraphicFramePr>
            <p:nvPr/>
          </p:nvGraphicFramePr>
          <p:xfrm>
            <a:off x="1045" y="2715"/>
            <a:ext cx="26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279360" imgH="215640" progId="Equation.3">
                    <p:embed/>
                  </p:oleObj>
                </mc:Choice>
                <mc:Fallback>
                  <p:oleObj name="Equation" r:id="rId6" imgW="279360" imgH="215640" progId="Equation.3">
                    <p:embed/>
                    <p:pic>
                      <p:nvPicPr>
                        <p:cNvPr id="2051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715"/>
                          <a:ext cx="26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9" name="Group 33"/>
          <p:cNvGrpSpPr>
            <a:grpSpLocks/>
          </p:cNvGrpSpPr>
          <p:nvPr/>
        </p:nvGrpSpPr>
        <p:grpSpPr bwMode="auto">
          <a:xfrm>
            <a:off x="2582863" y="3017838"/>
            <a:ext cx="3705225" cy="1630362"/>
            <a:chOff x="1655" y="2341"/>
            <a:chExt cx="2334" cy="1027"/>
          </a:xfrm>
        </p:grpSpPr>
        <p:sp>
          <p:nvSpPr>
            <p:cNvPr id="2082" name="Line 34"/>
            <p:cNvSpPr>
              <a:spLocks noChangeShapeType="1"/>
            </p:cNvSpPr>
            <p:nvPr/>
          </p:nvSpPr>
          <p:spPr bwMode="auto">
            <a:xfrm>
              <a:off x="3609" y="3368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83" name="Line 35"/>
            <p:cNvSpPr>
              <a:spLocks noChangeShapeType="1"/>
            </p:cNvSpPr>
            <p:nvPr/>
          </p:nvSpPr>
          <p:spPr bwMode="auto">
            <a:xfrm flipV="1">
              <a:off x="3989" y="2341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84" name="Line 36"/>
            <p:cNvSpPr>
              <a:spLocks noChangeShapeType="1"/>
            </p:cNvSpPr>
            <p:nvPr/>
          </p:nvSpPr>
          <p:spPr bwMode="auto">
            <a:xfrm flipH="1">
              <a:off x="1655" y="2341"/>
              <a:ext cx="2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85" name="Line 37"/>
            <p:cNvSpPr>
              <a:spLocks noChangeShapeType="1"/>
            </p:cNvSpPr>
            <p:nvPr/>
          </p:nvSpPr>
          <p:spPr bwMode="auto">
            <a:xfrm>
              <a:off x="1655" y="2341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60" name="Group 38"/>
          <p:cNvGrpSpPr>
            <a:grpSpLocks/>
          </p:cNvGrpSpPr>
          <p:nvPr/>
        </p:nvGrpSpPr>
        <p:grpSpPr bwMode="auto">
          <a:xfrm>
            <a:off x="3697288" y="4818063"/>
            <a:ext cx="974725" cy="144462"/>
            <a:chOff x="2357" y="3475"/>
            <a:chExt cx="614" cy="91"/>
          </a:xfrm>
        </p:grpSpPr>
        <p:sp>
          <p:nvSpPr>
            <p:cNvPr id="2080" name="Line 39"/>
            <p:cNvSpPr>
              <a:spLocks noChangeShapeType="1"/>
            </p:cNvSpPr>
            <p:nvPr/>
          </p:nvSpPr>
          <p:spPr bwMode="auto">
            <a:xfrm>
              <a:off x="2971" y="3475"/>
              <a:ext cx="0" cy="91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81" name="Line 40"/>
            <p:cNvSpPr>
              <a:spLocks noChangeShapeType="1"/>
            </p:cNvSpPr>
            <p:nvPr/>
          </p:nvSpPr>
          <p:spPr bwMode="auto">
            <a:xfrm flipH="1">
              <a:off x="2357" y="3566"/>
              <a:ext cx="61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061" name="Line 42"/>
          <p:cNvSpPr>
            <a:spLocks noChangeShapeType="1"/>
          </p:cNvSpPr>
          <p:nvPr/>
        </p:nvSpPr>
        <p:spPr bwMode="auto">
          <a:xfrm flipV="1">
            <a:off x="5665788" y="4905375"/>
            <a:ext cx="0" cy="63976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62" name="AutoShape 43"/>
          <p:cNvSpPr>
            <a:spLocks noChangeArrowheads="1"/>
          </p:cNvSpPr>
          <p:nvPr/>
        </p:nvSpPr>
        <p:spPr bwMode="auto">
          <a:xfrm rot="-10788726">
            <a:off x="3951288" y="5226050"/>
            <a:ext cx="677862" cy="446088"/>
          </a:xfrm>
          <a:prstGeom prst="flowChartDelay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44"/>
          <p:cNvSpPr>
            <a:spLocks noChangeShapeType="1"/>
          </p:cNvSpPr>
          <p:nvPr/>
        </p:nvSpPr>
        <p:spPr bwMode="auto">
          <a:xfrm flipH="1">
            <a:off x="4959350" y="4891088"/>
            <a:ext cx="17463" cy="449262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64" name="Line 45"/>
          <p:cNvSpPr>
            <a:spLocks noChangeShapeType="1"/>
          </p:cNvSpPr>
          <p:nvPr/>
        </p:nvSpPr>
        <p:spPr bwMode="auto">
          <a:xfrm flipH="1">
            <a:off x="4633913" y="5329238"/>
            <a:ext cx="30480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65" name="Line 46"/>
          <p:cNvSpPr>
            <a:spLocks noChangeShapeType="1"/>
          </p:cNvSpPr>
          <p:nvPr/>
        </p:nvSpPr>
        <p:spPr bwMode="auto">
          <a:xfrm flipH="1">
            <a:off x="4637088" y="5545138"/>
            <a:ext cx="1019175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66" name="Line 47"/>
          <p:cNvSpPr>
            <a:spLocks noChangeShapeType="1"/>
          </p:cNvSpPr>
          <p:nvPr/>
        </p:nvSpPr>
        <p:spPr bwMode="auto">
          <a:xfrm>
            <a:off x="3276600" y="4891088"/>
            <a:ext cx="0" cy="576262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67" name="Line 48"/>
          <p:cNvSpPr>
            <a:spLocks noChangeShapeType="1"/>
          </p:cNvSpPr>
          <p:nvPr/>
        </p:nvSpPr>
        <p:spPr bwMode="auto">
          <a:xfrm>
            <a:off x="3282950" y="5467350"/>
            <a:ext cx="65563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2068" name="Group 53"/>
          <p:cNvGrpSpPr>
            <a:grpSpLocks/>
          </p:cNvGrpSpPr>
          <p:nvPr/>
        </p:nvGrpSpPr>
        <p:grpSpPr bwMode="auto">
          <a:xfrm>
            <a:off x="1133475" y="3983038"/>
            <a:ext cx="685800" cy="180975"/>
            <a:chOff x="4636" y="2198"/>
            <a:chExt cx="432" cy="114"/>
          </a:xfrm>
        </p:grpSpPr>
        <p:grpSp>
          <p:nvGrpSpPr>
            <p:cNvPr id="2070" name="Group 54"/>
            <p:cNvGrpSpPr>
              <a:grpSpLocks/>
            </p:cNvGrpSpPr>
            <p:nvPr/>
          </p:nvGrpSpPr>
          <p:grpSpPr bwMode="auto">
            <a:xfrm>
              <a:off x="4636" y="2198"/>
              <a:ext cx="346" cy="114"/>
              <a:chOff x="816" y="3312"/>
              <a:chExt cx="1152" cy="384"/>
            </a:xfrm>
          </p:grpSpPr>
          <p:sp>
            <p:nvSpPr>
              <p:cNvPr id="2073" name="Line 55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74" name="Line 56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75" name="Line 57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76" name="Line 58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77" name="Line 59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78" name="Line 60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79" name="Line 6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071" name="Line 62"/>
            <p:cNvSpPr>
              <a:spLocks noChangeShapeType="1"/>
            </p:cNvSpPr>
            <p:nvPr/>
          </p:nvSpPr>
          <p:spPr bwMode="auto">
            <a:xfrm>
              <a:off x="4982" y="2198"/>
              <a:ext cx="0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72" name="Line 63"/>
            <p:cNvSpPr>
              <a:spLocks noChangeShapeType="1"/>
            </p:cNvSpPr>
            <p:nvPr/>
          </p:nvSpPr>
          <p:spPr bwMode="auto">
            <a:xfrm>
              <a:off x="4982" y="2312"/>
              <a:ext cx="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69" name="Text Box 84"/>
          <p:cNvSpPr txBox="1">
            <a:spLocks noChangeArrowheads="1"/>
          </p:cNvSpPr>
          <p:nvPr/>
        </p:nvSpPr>
        <p:spPr bwMode="auto">
          <a:xfrm>
            <a:off x="915988" y="2178050"/>
            <a:ext cx="1668462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Solution, con’t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786DCB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786DCB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7374</TotalTime>
  <Words>2796</Words>
  <Application>Microsoft Office PowerPoint</Application>
  <PresentationFormat>On-screen Show (4:3)</PresentationFormat>
  <Paragraphs>1095</Paragraphs>
  <Slides>56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Times New Roman</vt:lpstr>
      <vt:lpstr>Wingdings</vt:lpstr>
      <vt:lpstr>Nature</vt:lpstr>
      <vt:lpstr>Equation</vt:lpstr>
      <vt:lpstr>PowerPoint Presentation</vt:lpstr>
      <vt:lpstr>Content</vt:lpstr>
      <vt:lpstr>PowerPoint Presentation</vt:lpstr>
      <vt:lpstr>Asynchronous Down Counter</vt:lpstr>
      <vt:lpstr> Down Counter –  State Transition Diagrams</vt:lpstr>
      <vt:lpstr>Asyn Down Counter - waveform</vt:lpstr>
      <vt:lpstr>Design a circuit to turn on an LED for 1 s once every 13 s  to signal an assembly line worker to perform some manual operation. Assume that you have a 1 Hz clock available.</vt:lpstr>
      <vt:lpstr>Design a circuit to turn on an LED for 1 s once every 13 s  to signal an assembly line worker to perform some manual operation. Assume that you have a 1 Hz clock available.</vt:lpstr>
      <vt:lpstr>Design a circuit to turn on an LED for 1 s once every 13 s  to signal an assembly line worker to perform some manual operation. Assume that you have a 1 Hz clock available.</vt:lpstr>
      <vt:lpstr>Design a circuit to turn on an LED for 1 s once every 13 s  to signal an assembly line worker to perform some manual operation. Assume that you have a 1 Hz clock available.</vt:lpstr>
      <vt:lpstr>Draw the output waveforms for the following counter?</vt:lpstr>
      <vt:lpstr>PowerPoint Presentation</vt:lpstr>
      <vt:lpstr>What’s wrong with this counter?</vt:lpstr>
      <vt:lpstr>Effect of Propagation Delay – missing count</vt:lpstr>
      <vt:lpstr>How do you get round the problem?</vt:lpstr>
      <vt:lpstr>Propagation Delay in Ripple Counter</vt:lpstr>
      <vt:lpstr>PowerPoint Presentation</vt:lpstr>
      <vt:lpstr>PowerPoint Presentation</vt:lpstr>
      <vt:lpstr>Another possible problem with counter Decoding Glitches </vt:lpstr>
      <vt:lpstr>PowerPoint Presentation</vt:lpstr>
      <vt:lpstr>To overcome glitches, apply strobe signal  </vt:lpstr>
      <vt:lpstr>PowerPoint Presentation</vt:lpstr>
      <vt:lpstr>Decoder</vt:lpstr>
      <vt:lpstr>Decoder (cont’)</vt:lpstr>
      <vt:lpstr>Decoder e.g. at work</vt:lpstr>
      <vt:lpstr>Decoder e.g. at work</vt:lpstr>
      <vt:lpstr>Decoder e.g. at work</vt:lpstr>
      <vt:lpstr>Decoder e.g. at work</vt:lpstr>
      <vt:lpstr>Decoder e.g. at work</vt:lpstr>
      <vt:lpstr>Decoder e.g. at work</vt:lpstr>
      <vt:lpstr>Decoder e.g. at work</vt:lpstr>
      <vt:lpstr>Decoder e.g. at work</vt:lpstr>
      <vt:lpstr>Decoder e.g. at work</vt:lpstr>
      <vt:lpstr>Decoder e.g. at work</vt:lpstr>
      <vt:lpstr>Decoder e.g. at work</vt:lpstr>
      <vt:lpstr>Decoder e.g. at work</vt:lpstr>
      <vt:lpstr>Decoder e.g. at work</vt:lpstr>
      <vt:lpstr>Decoder e.g. at work</vt:lpstr>
      <vt:lpstr>Decoder e.g. at work</vt:lpstr>
      <vt:lpstr>Decoder e.g. at work</vt:lpstr>
      <vt:lpstr>Decoding Application</vt:lpstr>
      <vt:lpstr>BCD Counter Decoding</vt:lpstr>
      <vt:lpstr>BCD Counter Decoding</vt:lpstr>
      <vt:lpstr>BCD Counter Decoding</vt:lpstr>
      <vt:lpstr>BCD Counter Decoding</vt:lpstr>
      <vt:lpstr>BCD Counter Decoding</vt:lpstr>
      <vt:lpstr>IC Registers</vt:lpstr>
      <vt:lpstr>IC Registers</vt:lpstr>
      <vt:lpstr>IC Registers</vt:lpstr>
      <vt:lpstr>IC 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Arithmetic</dc:title>
  <dc:creator>TanYW</dc:creator>
  <cp:lastModifiedBy>KHIU KIM HONG</cp:lastModifiedBy>
  <cp:revision>698</cp:revision>
  <dcterms:created xsi:type="dcterms:W3CDTF">2000-10-26T03:09:36Z</dcterms:created>
  <dcterms:modified xsi:type="dcterms:W3CDTF">2020-11-01T10:28:07Z</dcterms:modified>
</cp:coreProperties>
</file>