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524" r:id="rId2"/>
    <p:sldId id="483" r:id="rId3"/>
    <p:sldId id="525" r:id="rId4"/>
    <p:sldId id="484" r:id="rId5"/>
    <p:sldId id="365" r:id="rId6"/>
    <p:sldId id="441" r:id="rId7"/>
    <p:sldId id="516" r:id="rId8"/>
    <p:sldId id="485" r:id="rId9"/>
    <p:sldId id="517" r:id="rId10"/>
    <p:sldId id="486" r:id="rId11"/>
    <p:sldId id="518" r:id="rId12"/>
    <p:sldId id="519" r:id="rId13"/>
    <p:sldId id="366" r:id="rId14"/>
    <p:sldId id="515" r:id="rId15"/>
    <p:sldId id="488" r:id="rId16"/>
    <p:sldId id="489" r:id="rId17"/>
    <p:sldId id="491" r:id="rId18"/>
    <p:sldId id="492" r:id="rId19"/>
    <p:sldId id="499" r:id="rId20"/>
    <p:sldId id="520" r:id="rId21"/>
    <p:sldId id="502" r:id="rId22"/>
    <p:sldId id="521" r:id="rId23"/>
    <p:sldId id="522" r:id="rId24"/>
    <p:sldId id="440" r:id="rId25"/>
    <p:sldId id="449" r:id="rId26"/>
    <p:sldId id="523" r:id="rId27"/>
  </p:sldIdLst>
  <p:sldSz cx="9144000" cy="6858000" type="screen4x3"/>
  <p:notesSz cx="6781800" cy="9918700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1C1"/>
    <a:srgbClr val="0C0B0A"/>
    <a:srgbClr val="2D953C"/>
    <a:srgbClr val="D83289"/>
    <a:srgbClr val="CC3300"/>
    <a:srgbClr val="B7B425"/>
    <a:srgbClr val="FF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2" autoAdjust="0"/>
    <p:restoredTop sz="94595" autoAdjust="0"/>
  </p:normalViewPr>
  <p:slideViewPr>
    <p:cSldViewPr snapToGrid="0">
      <p:cViewPr varScale="1">
        <p:scale>
          <a:sx n="63" d="100"/>
          <a:sy n="63" d="100"/>
        </p:scale>
        <p:origin x="94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40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3124"/>
        <p:guide pos="21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80AD9EA4-53C5-4DC8-A653-ABAE7AC820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95B4DB02-7E3D-4A24-8DC5-74E68AFB2F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300036" name="Rectangle 4">
            <a:extLst>
              <a:ext uri="{FF2B5EF4-FFF2-40B4-BE49-F238E27FC236}">
                <a16:creationId xmlns:a16="http://schemas.microsoft.com/office/drawing/2014/main" id="{73182B51-8B62-475D-931C-BED79391E1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300037" name="Rectangle 5">
            <a:extLst>
              <a:ext uri="{FF2B5EF4-FFF2-40B4-BE49-F238E27FC236}">
                <a16:creationId xmlns:a16="http://schemas.microsoft.com/office/drawing/2014/main" id="{36137872-B7AE-4398-9F22-0152C77B13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F22F6D-AEBC-4DC9-9CD9-7C330DB29AD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1E8E1B7-BEA0-4B45-8665-CDE1AFA48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FC2CA7B-375A-4126-BFB6-3FB42C6437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A1ECBF4-B29F-4137-AD72-ADF7FAF97B4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7C8D88B-EA34-4F85-963D-3230446D9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E45ECF9C-51DD-4AC7-9D80-82F6DE1575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751A4BB-6631-4F38-B52C-1D3917B93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F330E85-3276-4251-B03D-86F57B5049E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0499B6E-59FB-422A-96EF-51AFF89B4EA7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en-US" altLang="en-US" sz="2400">
              <a:solidFill>
                <a:schemeClr val="tx1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7D9F8B2-EE58-4C15-B4B4-CDF6E278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A521ED09-8320-4B68-B314-9926F15EB6BD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6B8C97F-97EA-480B-BF17-10F10AF141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AE232C-2CA5-4167-8980-BF587E67AA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766D05-9EB0-446D-A57F-05CA2ED185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3C394DFC-75B9-4125-8E80-58471B1085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462351F-0EBE-4EFC-8DD5-FE441EB80B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B76D292D-406B-4B2E-986D-E6A9A22E755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63B3-8D1B-4833-AD4A-6FB83F5E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389CC-9723-4494-BCE4-423EDF68E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F1ED-B803-476B-A3F9-90EEB882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EE70-3110-48D3-B20E-EABB78B1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D9FD-218C-4F47-8397-D241B96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9E062-F129-402E-BFBA-D608C4E98DE2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86751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328EA-FD7B-43EA-BC28-BDDDBED0D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4F213-153A-4CB0-9832-40258462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F25-CDED-445B-BFAF-E51F00B9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071-EAF0-43E6-B55F-58AE4216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52E5-2A13-475D-8E11-78235AB1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97C2E-F626-4814-B834-F812654B8945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195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7EF6-4F82-425D-B56D-D45622BF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9430-7C13-4596-B2E9-976EAC56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06F1-49F7-4EDF-8BB7-B3505958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239F9-F087-469A-94D1-6511E5C0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5E7C-4161-4E7C-A9B0-49D78A64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8A593-EA21-4F83-9B12-E9DBA351BDF6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2371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922-FBD5-4CF4-8A1D-11D6EF4F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E266B-8567-4E72-8D7E-9BF0002D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F6E8-241C-48CB-B148-A4212D5D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A221-3710-41C1-BBD0-48A5035C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F193-4761-4C8E-9596-864A5093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FCC54-FDDF-476E-BBD8-EB7C80BCF4C5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42778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F6D5-69E2-421D-967B-3670F294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06CC-3283-4C50-A538-0517CEFF6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D1A12-A68C-40F1-81C1-5821841A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2E31-709F-493F-8301-4D87C3E6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28AE-FF62-47C1-BDF3-E9B726DE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680B3-1A2B-45A9-835D-46D5B547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3881A-60DF-4EEF-AEEC-1B3F6FFF5B69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18638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CD16-7887-4444-AADB-A04330C8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6189-E9E4-4FAE-864D-E21417E7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3D69-9B82-4BBD-BCDB-17137589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4C574-D2C1-4DC4-AADB-9FF4B4F7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15B6-E84E-4336-A9B0-D7004F683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4AC17-AB19-4A4C-AF0A-D5E2E85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CB48F-7236-4236-AF52-33FD921C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E72DF-F186-409D-859A-5F424C75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296A-5C85-4A61-8A27-D39E84A85736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1349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82F-68C5-4F66-9BBE-BBD7709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15452-7E4C-42DB-9693-2FAC1BE9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7A1A0-9CD7-465C-A80F-681F6DB2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0B9DF-6308-4883-8848-B514C6C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60B2C-4AD9-4D07-9983-46D4FD3D491E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12978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CB68D-FBC1-4787-B1F4-B5CDF2D9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E7DE1-5566-45FA-AE5D-A6506816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6495-C39F-4C4E-88A1-29A2DC2F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A378E-C120-4E12-8B5B-A72F2CD75E03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8770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CAE-2A3B-41A6-8890-82B20AB2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E62B-3A07-48BD-A376-0D8DEB8D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1A886-9F23-481E-8678-E897F345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A446D-7E22-413C-969C-83EF436A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90B0-A669-4AA1-A192-52AF6E4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3D339-6E69-4787-AC8D-D37D4854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3973F-C553-4DC0-8594-D4123AFBCA44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35090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311C-4E81-4D5D-99BE-EF4D3E20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CCC43-ED82-49F2-84CB-528CD9E19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BFF9D-7D14-42AF-A9A5-05A1C8A77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47201-1083-4C00-AA96-381963E6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A54EC-E129-4AA7-B808-1F9ED1D3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279AD-234B-4E33-89BE-F713A463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87D14-C0AF-4640-9E8E-B3515B5F30B5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3731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AE91F35E-5D3B-4711-BD89-FC4B5644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B3C579D-14BE-4647-ABFC-D5A8DE325E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D9FA0A79-0598-4414-BD79-187105E025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 altLang="en-US"/>
              <a:t>Chp 8 Integrated-Circuit Logic Families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52C0E168-097D-4F30-94D6-775233F343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>
                <a:solidFill>
                  <a:schemeClr val="tx2"/>
                </a:solidFill>
              </a:defRPr>
            </a:lvl1pPr>
          </a:lstStyle>
          <a:p>
            <a:fld id="{FCB5FA6D-EE83-48F2-9A8E-BB72FA0380E4}" type="slidenum">
              <a:rPr lang="en-GB" altLang="en-US"/>
              <a:pPr/>
              <a:t>‹#›</a:t>
            </a:fld>
            <a:endParaRPr lang="en-GB" altLang="en-US" sz="1400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730406E3-24C8-40FF-8CE4-626585ADA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90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501A734-EC71-4AC8-8DF6-8424F293C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4400" y="631190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91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A5C0885-3474-4C70-8CEA-8FBD36CE36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2700" y="631190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vanced-tech.com/ic_logos/ic_logos.ht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4A40AC1-3C99-44AF-A580-EEF96392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83B238-3E01-4E24-9D46-00487490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271E-793D-4FE3-B103-5E2606654626}" type="slidenum">
              <a:rPr lang="en-GB" altLang="en-US"/>
              <a:pPr/>
              <a:t>1</a:t>
            </a:fld>
            <a:endParaRPr lang="en-GB" altLang="en-US" sz="1400"/>
          </a:p>
        </p:txBody>
      </p:sp>
      <p:sp>
        <p:nvSpPr>
          <p:cNvPr id="416770" name="Text Box 2">
            <a:extLst>
              <a:ext uri="{FF2B5EF4-FFF2-40B4-BE49-F238E27FC236}">
                <a16:creationId xmlns:a16="http://schemas.microsoft.com/office/drawing/2014/main" id="{ACE6A79E-03E0-4B6E-9905-11E745C6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104900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1">
                <a:solidFill>
                  <a:srgbClr val="CC3300"/>
                </a:solidFill>
              </a:rPr>
              <a:t>Instructions for using the PowerPoint slides:</a:t>
            </a:r>
          </a:p>
          <a:p>
            <a:endParaRPr lang="en-GB" altLang="en-US" sz="2400" b="1">
              <a:solidFill>
                <a:schemeClr val="tx2"/>
              </a:solidFill>
            </a:endParaRPr>
          </a:p>
          <a:p>
            <a:r>
              <a:rPr lang="en-GB" altLang="en-US" sz="2400" b="1">
                <a:solidFill>
                  <a:schemeClr val="tx2"/>
                </a:solidFill>
              </a:rPr>
              <a:t>To view the animated steps - click anywhere on the slide.</a:t>
            </a:r>
          </a:p>
          <a:p>
            <a:endParaRPr lang="en-GB" altLang="en-US" sz="2400" b="1">
              <a:solidFill>
                <a:schemeClr val="tx2"/>
              </a:solidFill>
            </a:endParaRPr>
          </a:p>
          <a:p>
            <a:r>
              <a:rPr lang="en-GB" altLang="en-US" sz="2400" b="1">
                <a:solidFill>
                  <a:schemeClr val="tx2"/>
                </a:solidFill>
              </a:rPr>
              <a:t>To skip the animated steps to go to previous or next page - click the arrowheads at the bottom right.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0C72D81-26A3-44DF-A227-D454BC78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C5DFC3F-111F-41B0-86DE-93BDDDF9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6C09-852D-4949-9705-5928589E23AB}" type="slidenum">
              <a:rPr lang="en-GB" altLang="en-US"/>
              <a:pPr/>
              <a:t>10</a:t>
            </a:fld>
            <a:endParaRPr lang="en-GB" altLang="en-US" sz="1400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2C139B9B-0935-4BF1-90B4-2C7F7526A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930275"/>
            <a:ext cx="7772400" cy="682625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2800" b="1">
                <a:solidFill>
                  <a:srgbClr val="786DCB"/>
                </a:solidFill>
              </a:rPr>
              <a:t>Digital IC Terminology</a:t>
            </a:r>
            <a:endParaRPr lang="en-GB" altLang="en-US" sz="3200" b="1" baseline="-25000">
              <a:solidFill>
                <a:srgbClr val="786DCB"/>
              </a:solidFill>
            </a:endParaRPr>
          </a:p>
        </p:txBody>
      </p:sp>
      <p:sp>
        <p:nvSpPr>
          <p:cNvPr id="352259" name="Text Box 3">
            <a:extLst>
              <a:ext uri="{FF2B5EF4-FFF2-40B4-BE49-F238E27FC236}">
                <a16:creationId xmlns:a16="http://schemas.microsoft.com/office/drawing/2014/main" id="{35CF36E7-385C-403C-83E3-DCA1FF000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1851025"/>
            <a:ext cx="6975475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IC manufacturers have to provide data sheet for the IC. </a:t>
            </a:r>
          </a:p>
          <a:p>
            <a:pPr>
              <a:spcBef>
                <a:spcPct val="50000"/>
              </a:spcBef>
            </a:pPr>
            <a:endParaRPr lang="en-GB" altLang="en-US">
              <a:solidFill>
                <a:srgbClr val="786DCB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66"/>
                </a:solidFill>
              </a:rPr>
              <a:t>Data sheet</a:t>
            </a:r>
            <a:r>
              <a:rPr lang="en-GB" altLang="en-US">
                <a:solidFill>
                  <a:srgbClr val="786DCB"/>
                </a:solidFill>
              </a:rPr>
              <a:t> details the IC’s </a:t>
            </a:r>
            <a:r>
              <a:rPr lang="en-GB" altLang="en-US" u="sng">
                <a:solidFill>
                  <a:srgbClr val="786DCB"/>
                </a:solidFill>
              </a:rPr>
              <a:t>functional</a:t>
            </a:r>
            <a:r>
              <a:rPr lang="en-GB" altLang="en-US">
                <a:solidFill>
                  <a:srgbClr val="786DCB"/>
                </a:solidFill>
              </a:rPr>
              <a:t> characteristics, </a:t>
            </a:r>
            <a:r>
              <a:rPr lang="en-GB" altLang="en-US" u="sng">
                <a:solidFill>
                  <a:srgbClr val="786DCB"/>
                </a:solidFill>
              </a:rPr>
              <a:t>electrical</a:t>
            </a:r>
            <a:r>
              <a:rPr lang="en-GB" altLang="en-US">
                <a:solidFill>
                  <a:srgbClr val="786DCB"/>
                </a:solidFill>
              </a:rPr>
              <a:t> characteristics and </a:t>
            </a:r>
            <a:r>
              <a:rPr lang="en-GB" altLang="en-US" u="sng">
                <a:solidFill>
                  <a:srgbClr val="786DCB"/>
                </a:solidFill>
              </a:rPr>
              <a:t>timing</a:t>
            </a:r>
            <a:r>
              <a:rPr lang="en-GB" altLang="en-US">
                <a:solidFill>
                  <a:srgbClr val="786DCB"/>
                </a:solidFill>
              </a:rPr>
              <a:t> characteristics.</a:t>
            </a:r>
            <a:endParaRPr lang="en-GB" altLang="en-US">
              <a:solidFill>
                <a:srgbClr val="990000"/>
              </a:solidFill>
            </a:endParaRPr>
          </a:p>
        </p:txBody>
      </p:sp>
      <p:sp>
        <p:nvSpPr>
          <p:cNvPr id="352261" name="Text Box 5">
            <a:extLst>
              <a:ext uri="{FF2B5EF4-FFF2-40B4-BE49-F238E27FC236}">
                <a16:creationId xmlns:a16="http://schemas.microsoft.com/office/drawing/2014/main" id="{4E3341DD-9A40-43CC-9797-037279B3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52265" name="Text Box 9">
            <a:extLst>
              <a:ext uri="{FF2B5EF4-FFF2-40B4-BE49-F238E27FC236}">
                <a16:creationId xmlns:a16="http://schemas.microsoft.com/office/drawing/2014/main" id="{465A23FB-BC37-4684-901C-3D25E9AFE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4216400"/>
            <a:ext cx="7034213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66"/>
                </a:solidFill>
              </a:rPr>
              <a:t>Functional characteristics</a:t>
            </a:r>
            <a:r>
              <a:rPr lang="en-GB" altLang="en-US">
                <a:solidFill>
                  <a:srgbClr val="786DCB"/>
                </a:solidFill>
              </a:rPr>
              <a:t> tell us about the purpose of the IC and how it works. e.g. through a truth table.</a:t>
            </a:r>
            <a:endParaRPr lang="en-GB" altLang="en-US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53EA578-24D3-433D-AAD2-9289918A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A2DADBB-C2E5-490D-83B2-ADC4178C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84B3-C39E-4AF3-8C9C-B6FBF08E68C1}" type="slidenum">
              <a:rPr lang="en-GB" altLang="en-US"/>
              <a:pPr/>
              <a:t>11</a:t>
            </a:fld>
            <a:endParaRPr lang="en-GB" altLang="en-US" sz="1400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3D693C1F-9EAE-4A8E-AFC4-FCA619717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930275"/>
            <a:ext cx="7772400" cy="682625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2800" b="1">
                <a:solidFill>
                  <a:srgbClr val="786DCB"/>
                </a:solidFill>
              </a:rPr>
              <a:t>Digital IC Terminology</a:t>
            </a:r>
            <a:endParaRPr lang="en-GB" altLang="en-US" sz="3200" b="1" baseline="-25000">
              <a:solidFill>
                <a:srgbClr val="786DCB"/>
              </a:solidFill>
            </a:endParaRPr>
          </a:p>
        </p:txBody>
      </p:sp>
      <p:sp>
        <p:nvSpPr>
          <p:cNvPr id="386051" name="Text Box 3">
            <a:extLst>
              <a:ext uri="{FF2B5EF4-FFF2-40B4-BE49-F238E27FC236}">
                <a16:creationId xmlns:a16="http://schemas.microsoft.com/office/drawing/2014/main" id="{24766F20-C0F1-4F47-8309-AFCF2882A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1922463"/>
            <a:ext cx="7005638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66"/>
                </a:solidFill>
              </a:rPr>
              <a:t>Electrical characteristics</a:t>
            </a:r>
            <a:r>
              <a:rPr lang="en-GB" altLang="en-US">
                <a:solidFill>
                  <a:srgbClr val="786DCB"/>
                </a:solidFill>
              </a:rPr>
              <a:t> tell us things like the range of supply voltage, input and output voltages, input and output currents, etc.</a:t>
            </a:r>
            <a:endParaRPr lang="en-GB" altLang="en-US">
              <a:solidFill>
                <a:srgbClr val="990000"/>
              </a:solidFill>
            </a:endParaRPr>
          </a:p>
        </p:txBody>
      </p:sp>
      <p:sp>
        <p:nvSpPr>
          <p:cNvPr id="386052" name="Text Box 4">
            <a:extLst>
              <a:ext uri="{FF2B5EF4-FFF2-40B4-BE49-F238E27FC236}">
                <a16:creationId xmlns:a16="http://schemas.microsoft.com/office/drawing/2014/main" id="{4D8222BC-EAD5-45BF-9249-721EBE92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86053" name="Text Box 5">
            <a:extLst>
              <a:ext uri="{FF2B5EF4-FFF2-40B4-BE49-F238E27FC236}">
                <a16:creationId xmlns:a16="http://schemas.microsoft.com/office/drawing/2014/main" id="{5CE54471-CD43-4E2C-BA16-BCF74D26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490913"/>
            <a:ext cx="703421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FF0066"/>
                </a:solidFill>
              </a:rPr>
              <a:t>Timing characteristics</a:t>
            </a:r>
            <a:r>
              <a:rPr lang="en-GB" altLang="en-US">
                <a:solidFill>
                  <a:srgbClr val="786DCB"/>
                </a:solidFill>
              </a:rPr>
              <a:t> tell us things like propagation delay, hold time, setup time, etc.</a:t>
            </a:r>
            <a:endParaRPr lang="en-GB" altLang="en-US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478A3BD-2004-4F51-91C8-9E8E6F80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6CBD400-EB10-40D2-8781-312CE253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CFDD-2FA6-48B5-BF4F-3E5645BE0731}" type="slidenum">
              <a:rPr lang="en-GB" altLang="en-US"/>
              <a:pPr/>
              <a:t>12</a:t>
            </a:fld>
            <a:endParaRPr lang="en-GB" altLang="en-US" sz="1400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CF00D765-E864-400C-9586-353AFEDFA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930275"/>
            <a:ext cx="7772400" cy="682625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2800" b="1">
                <a:solidFill>
                  <a:srgbClr val="786DCB"/>
                </a:solidFill>
              </a:rPr>
              <a:t>Digital IC Terminology</a:t>
            </a:r>
            <a:endParaRPr lang="en-GB" altLang="en-US" sz="3200" b="1" baseline="-25000">
              <a:solidFill>
                <a:srgbClr val="786DCB"/>
              </a:solidFill>
            </a:endParaRPr>
          </a:p>
        </p:txBody>
      </p:sp>
      <p:sp>
        <p:nvSpPr>
          <p:cNvPr id="387075" name="Text Box 3">
            <a:extLst>
              <a:ext uri="{FF2B5EF4-FFF2-40B4-BE49-F238E27FC236}">
                <a16:creationId xmlns:a16="http://schemas.microsoft.com/office/drawing/2014/main" id="{9B83EE24-5709-4875-9237-8C91F750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1922463"/>
            <a:ext cx="71215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49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In the following slides, we are going to learn the terms used for the electrical and timing characteristics.</a:t>
            </a:r>
            <a:endParaRPr lang="en-GB" altLang="en-US">
              <a:solidFill>
                <a:srgbClr val="990000"/>
              </a:solidFill>
            </a:endParaRPr>
          </a:p>
        </p:txBody>
      </p:sp>
      <p:sp>
        <p:nvSpPr>
          <p:cNvPr id="387076" name="Text Box 4">
            <a:extLst>
              <a:ext uri="{FF2B5EF4-FFF2-40B4-BE49-F238E27FC236}">
                <a16:creationId xmlns:a16="http://schemas.microsoft.com/office/drawing/2014/main" id="{320E4662-AA6C-4A54-9CDC-D91632BB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8F8CC3E-5187-4685-A7B5-E1D4878D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BCF5BDA-18C5-4869-ACE9-C77354A9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DC01-B341-4B44-9479-75F58DEBF06D}" type="slidenum">
              <a:rPr lang="en-GB" altLang="en-US"/>
              <a:pPr/>
              <a:t>13</a:t>
            </a:fld>
            <a:endParaRPr lang="en-GB" altLang="en-US" sz="1400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9C4697A3-1CB9-4FDB-9F52-737A24002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638" y="974725"/>
            <a:ext cx="7772400" cy="581025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 b="1">
                <a:solidFill>
                  <a:srgbClr val="5E51C1"/>
                </a:solidFill>
              </a:rPr>
              <a:t>Input Voltages - V</a:t>
            </a:r>
            <a:r>
              <a:rPr lang="en-GB" altLang="en-US" sz="3200" b="1" baseline="-25000">
                <a:solidFill>
                  <a:srgbClr val="5E51C1"/>
                </a:solidFill>
              </a:rPr>
              <a:t>IH  </a:t>
            </a:r>
            <a:r>
              <a:rPr lang="en-GB" altLang="en-US" sz="3200" b="1">
                <a:solidFill>
                  <a:srgbClr val="5E51C1"/>
                </a:solidFill>
              </a:rPr>
              <a:t>/ V</a:t>
            </a:r>
            <a:r>
              <a:rPr lang="en-GB" altLang="en-US" sz="3200" b="1" baseline="-25000">
                <a:solidFill>
                  <a:srgbClr val="5E51C1"/>
                </a:solidFill>
              </a:rPr>
              <a:t>IL</a:t>
            </a:r>
          </a:p>
        </p:txBody>
      </p:sp>
      <p:sp>
        <p:nvSpPr>
          <p:cNvPr id="216369" name="Text Box 305">
            <a:extLst>
              <a:ext uri="{FF2B5EF4-FFF2-40B4-BE49-F238E27FC236}">
                <a16:creationId xmlns:a16="http://schemas.microsoft.com/office/drawing/2014/main" id="{1CEB77F8-FE27-4C69-8331-3BC97F59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1836738"/>
            <a:ext cx="60213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IH</a:t>
            </a:r>
            <a:r>
              <a:rPr lang="en-GB" altLang="en-US" sz="2400">
                <a:solidFill>
                  <a:srgbClr val="FF0066"/>
                </a:solidFill>
              </a:rPr>
              <a:t>(min)</a:t>
            </a:r>
            <a:r>
              <a:rPr lang="en-GB" altLang="en-US" sz="2400"/>
              <a:t> -	</a:t>
            </a:r>
            <a:r>
              <a:rPr lang="en-GB" altLang="en-US" sz="2400">
                <a:solidFill>
                  <a:srgbClr val="FF0066"/>
                </a:solidFill>
              </a:rPr>
              <a:t>High-level Input voltage</a:t>
            </a:r>
          </a:p>
          <a:p>
            <a:pPr algn="l">
              <a:buFontTx/>
              <a:buChar char="•"/>
            </a:pPr>
            <a:r>
              <a:rPr lang="en-GB" altLang="en-US" sz="2400"/>
              <a:t> The voltage </a:t>
            </a:r>
            <a:r>
              <a:rPr lang="en-GB" altLang="en-US" sz="2400" u="sng"/>
              <a:t>required</a:t>
            </a:r>
            <a:r>
              <a:rPr lang="en-GB" altLang="en-US" sz="2400"/>
              <a:t> for a logic ‘</a:t>
            </a:r>
            <a:r>
              <a:rPr lang="en-GB" altLang="en-US" sz="2400">
                <a:solidFill>
                  <a:srgbClr val="5E51C1"/>
                </a:solidFill>
              </a:rPr>
              <a:t>1</a:t>
            </a:r>
            <a:r>
              <a:rPr lang="en-GB" altLang="en-US" sz="2400"/>
              <a:t>’ at an input</a:t>
            </a:r>
          </a:p>
          <a:p>
            <a:pPr algn="l">
              <a:buFontTx/>
              <a:buChar char="•"/>
            </a:pPr>
            <a:r>
              <a:rPr lang="en-GB" altLang="en-US" sz="2400"/>
              <a:t> Typically </a:t>
            </a:r>
            <a:r>
              <a:rPr lang="en-GB" altLang="en-US" sz="2400">
                <a:solidFill>
                  <a:srgbClr val="2D953C"/>
                </a:solidFill>
              </a:rPr>
              <a:t>V</a:t>
            </a:r>
            <a:r>
              <a:rPr lang="en-GB" altLang="en-US" sz="2400" baseline="-25000">
                <a:solidFill>
                  <a:srgbClr val="2D953C"/>
                </a:solidFill>
              </a:rPr>
              <a:t>IH</a:t>
            </a:r>
            <a:r>
              <a:rPr lang="en-GB" altLang="en-US" sz="2400">
                <a:solidFill>
                  <a:srgbClr val="2D953C"/>
                </a:solidFill>
              </a:rPr>
              <a:t>(min) = 2.0 Volt</a:t>
            </a:r>
          </a:p>
        </p:txBody>
      </p:sp>
      <p:sp>
        <p:nvSpPr>
          <p:cNvPr id="216370" name="Text Box 306">
            <a:extLst>
              <a:ext uri="{FF2B5EF4-FFF2-40B4-BE49-F238E27FC236}">
                <a16:creationId xmlns:a16="http://schemas.microsoft.com/office/drawing/2014/main" id="{74578A0D-91FF-4F6C-812E-B400514A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3854450"/>
            <a:ext cx="60213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IL</a:t>
            </a:r>
            <a:r>
              <a:rPr lang="en-GB" altLang="en-US" sz="2400">
                <a:solidFill>
                  <a:srgbClr val="FF0066"/>
                </a:solidFill>
              </a:rPr>
              <a:t>(max)</a:t>
            </a:r>
            <a:r>
              <a:rPr lang="en-GB" altLang="en-US" sz="2400"/>
              <a:t> -	</a:t>
            </a:r>
            <a:r>
              <a:rPr lang="en-GB" altLang="en-US" sz="2400">
                <a:solidFill>
                  <a:srgbClr val="FF0066"/>
                </a:solidFill>
              </a:rPr>
              <a:t>Low-level Input voltage</a:t>
            </a:r>
          </a:p>
          <a:p>
            <a:pPr algn="l">
              <a:buFontTx/>
              <a:buChar char="•"/>
            </a:pPr>
            <a:r>
              <a:rPr lang="en-GB" altLang="en-US" sz="2400"/>
              <a:t> The voltage </a:t>
            </a:r>
            <a:r>
              <a:rPr lang="en-GB" altLang="en-US" sz="2400" u="sng"/>
              <a:t>required</a:t>
            </a:r>
            <a:r>
              <a:rPr lang="en-GB" altLang="en-US" sz="2400"/>
              <a:t> for a logic ‘</a:t>
            </a:r>
            <a:r>
              <a:rPr lang="en-GB" altLang="en-US" sz="2400">
                <a:solidFill>
                  <a:srgbClr val="5E51C1"/>
                </a:solidFill>
              </a:rPr>
              <a:t>0</a:t>
            </a:r>
            <a:r>
              <a:rPr lang="en-GB" altLang="en-US" sz="2400"/>
              <a:t>’ at an input</a:t>
            </a:r>
          </a:p>
          <a:p>
            <a:pPr algn="l">
              <a:buFontTx/>
              <a:buChar char="•"/>
            </a:pPr>
            <a:r>
              <a:rPr lang="en-GB" altLang="en-US" sz="2400"/>
              <a:t> Typically </a:t>
            </a:r>
            <a:r>
              <a:rPr lang="en-GB" altLang="en-US" sz="2400">
                <a:solidFill>
                  <a:srgbClr val="2D953C"/>
                </a:solidFill>
              </a:rPr>
              <a:t>V</a:t>
            </a:r>
            <a:r>
              <a:rPr lang="en-GB" altLang="en-US" sz="2400" baseline="-25000">
                <a:solidFill>
                  <a:srgbClr val="2D953C"/>
                </a:solidFill>
              </a:rPr>
              <a:t>IL</a:t>
            </a:r>
            <a:r>
              <a:rPr lang="en-GB" altLang="en-US" sz="2400">
                <a:solidFill>
                  <a:srgbClr val="2D953C"/>
                </a:solidFill>
              </a:rPr>
              <a:t>(max) = 0.8 Volt</a:t>
            </a:r>
          </a:p>
        </p:txBody>
      </p:sp>
      <p:sp>
        <p:nvSpPr>
          <p:cNvPr id="216371" name="Text Box 307">
            <a:extLst>
              <a:ext uri="{FF2B5EF4-FFF2-40B4-BE49-F238E27FC236}">
                <a16:creationId xmlns:a16="http://schemas.microsoft.com/office/drawing/2014/main" id="{37A48665-1F9B-405A-8C86-D5CA99F41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76B2128-484E-4517-92DD-6908E2B5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6AD58B8-61A1-449C-A3CA-23671BCA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7918-DAE3-4CAC-AB9C-A7A6469AF53D}" type="slidenum">
              <a:rPr lang="en-GB" altLang="en-US"/>
              <a:pPr/>
              <a:t>14</a:t>
            </a:fld>
            <a:endParaRPr lang="en-GB" altLang="en-US" sz="1400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8FFF5FF3-E2A6-4234-A266-40FFEFE35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975" y="919163"/>
            <a:ext cx="7772400" cy="649287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2800" b="1">
                <a:solidFill>
                  <a:srgbClr val="786DCB"/>
                </a:solidFill>
              </a:rPr>
              <a:t>Output Voltages </a:t>
            </a:r>
            <a:r>
              <a:rPr lang="en-GB" altLang="en-US" sz="3200" b="1">
                <a:solidFill>
                  <a:srgbClr val="786DCB"/>
                </a:solidFill>
              </a:rPr>
              <a:t> – </a:t>
            </a:r>
            <a:r>
              <a:rPr lang="en-GB" altLang="en-US" sz="3200" b="1">
                <a:solidFill>
                  <a:srgbClr val="5E51C1"/>
                </a:solidFill>
              </a:rPr>
              <a:t>V</a:t>
            </a:r>
            <a:r>
              <a:rPr lang="en-GB" altLang="en-US" sz="3200" b="1" baseline="-25000">
                <a:solidFill>
                  <a:srgbClr val="5E51C1"/>
                </a:solidFill>
              </a:rPr>
              <a:t>OH </a:t>
            </a:r>
            <a:r>
              <a:rPr lang="en-GB" altLang="en-US" sz="3200" b="1">
                <a:solidFill>
                  <a:srgbClr val="5E51C1"/>
                </a:solidFill>
              </a:rPr>
              <a:t>/ V</a:t>
            </a:r>
            <a:r>
              <a:rPr lang="en-GB" altLang="en-US" sz="3200" b="1" baseline="-25000">
                <a:solidFill>
                  <a:srgbClr val="5E51C1"/>
                </a:solidFill>
              </a:rPr>
              <a:t>OL</a:t>
            </a:r>
          </a:p>
        </p:txBody>
      </p:sp>
      <p:sp>
        <p:nvSpPr>
          <p:cNvPr id="382979" name="Text Box 3">
            <a:extLst>
              <a:ext uri="{FF2B5EF4-FFF2-40B4-BE49-F238E27FC236}">
                <a16:creationId xmlns:a16="http://schemas.microsoft.com/office/drawing/2014/main" id="{17B603FD-1E2E-404A-BB86-065A2D3C7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1766888"/>
            <a:ext cx="591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OH</a:t>
            </a:r>
            <a:r>
              <a:rPr lang="en-GB" altLang="en-US" sz="2400">
                <a:solidFill>
                  <a:srgbClr val="FF0066"/>
                </a:solidFill>
              </a:rPr>
              <a:t>(min)</a:t>
            </a:r>
            <a:r>
              <a:rPr lang="en-GB" altLang="en-US" sz="2400"/>
              <a:t> -	</a:t>
            </a:r>
            <a:r>
              <a:rPr lang="en-GB" altLang="en-US" sz="2400">
                <a:solidFill>
                  <a:srgbClr val="FF0066"/>
                </a:solidFill>
              </a:rPr>
              <a:t>High-level Output voltage</a:t>
            </a:r>
          </a:p>
          <a:p>
            <a:pPr algn="l">
              <a:buFontTx/>
              <a:buChar char="•"/>
            </a:pPr>
            <a:r>
              <a:rPr lang="en-GB" altLang="en-US" sz="2400"/>
              <a:t> The voltage at the output in the logic ‘1’ state</a:t>
            </a:r>
          </a:p>
          <a:p>
            <a:pPr algn="l">
              <a:buFontTx/>
              <a:buChar char="•"/>
            </a:pPr>
            <a:r>
              <a:rPr lang="en-GB" altLang="en-US" sz="2400"/>
              <a:t> Typically </a:t>
            </a:r>
            <a:r>
              <a:rPr lang="en-GB" altLang="en-US" sz="2400">
                <a:solidFill>
                  <a:srgbClr val="2D953C"/>
                </a:solidFill>
              </a:rPr>
              <a:t>V</a:t>
            </a:r>
            <a:r>
              <a:rPr lang="en-GB" altLang="en-US" sz="2400" b="1" baseline="-25000">
                <a:solidFill>
                  <a:srgbClr val="2D953C"/>
                </a:solidFill>
              </a:rPr>
              <a:t>OH</a:t>
            </a:r>
            <a:r>
              <a:rPr lang="en-GB" altLang="en-US" sz="2400">
                <a:solidFill>
                  <a:srgbClr val="2D953C"/>
                </a:solidFill>
              </a:rPr>
              <a:t>(min) = 2.4 Volt</a:t>
            </a:r>
          </a:p>
        </p:txBody>
      </p:sp>
      <p:sp>
        <p:nvSpPr>
          <p:cNvPr id="382980" name="Text Box 4">
            <a:extLst>
              <a:ext uri="{FF2B5EF4-FFF2-40B4-BE49-F238E27FC236}">
                <a16:creationId xmlns:a16="http://schemas.microsoft.com/office/drawing/2014/main" id="{2FF98EA9-C3E7-43ED-9566-5E98267A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671888"/>
            <a:ext cx="591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OL</a:t>
            </a:r>
            <a:r>
              <a:rPr lang="en-GB" altLang="en-US" sz="2400">
                <a:solidFill>
                  <a:srgbClr val="FF0066"/>
                </a:solidFill>
              </a:rPr>
              <a:t>(max)</a:t>
            </a:r>
            <a:r>
              <a:rPr lang="en-GB" altLang="en-US" sz="2400">
                <a:solidFill>
                  <a:srgbClr val="5E51C1"/>
                </a:solidFill>
              </a:rPr>
              <a:t> -	</a:t>
            </a:r>
            <a:r>
              <a:rPr lang="en-GB" altLang="en-US" sz="2400">
                <a:solidFill>
                  <a:srgbClr val="FF0066"/>
                </a:solidFill>
              </a:rPr>
              <a:t>Low-level Output voltage</a:t>
            </a:r>
          </a:p>
          <a:p>
            <a:pPr algn="l">
              <a:buFontTx/>
              <a:buChar char="•"/>
            </a:pPr>
            <a:r>
              <a:rPr lang="en-GB" altLang="en-US" sz="2400">
                <a:solidFill>
                  <a:srgbClr val="5E51C1"/>
                </a:solidFill>
              </a:rPr>
              <a:t> The voltage at the output in the logic ‘0’ state</a:t>
            </a:r>
          </a:p>
          <a:p>
            <a:pPr algn="l">
              <a:buFontTx/>
              <a:buChar char="•"/>
            </a:pPr>
            <a:r>
              <a:rPr lang="en-GB" altLang="en-US" sz="2400">
                <a:solidFill>
                  <a:srgbClr val="5E51C1"/>
                </a:solidFill>
              </a:rPr>
              <a:t> Typically</a:t>
            </a:r>
            <a:r>
              <a:rPr lang="en-GB" altLang="en-US" sz="2400">
                <a:solidFill>
                  <a:srgbClr val="2D953C"/>
                </a:solidFill>
              </a:rPr>
              <a:t> V</a:t>
            </a:r>
            <a:r>
              <a:rPr lang="en-GB" altLang="en-US" sz="2400" b="1" baseline="-25000">
                <a:solidFill>
                  <a:srgbClr val="2D953C"/>
                </a:solidFill>
              </a:rPr>
              <a:t>OL</a:t>
            </a:r>
            <a:r>
              <a:rPr lang="en-GB" altLang="en-US" sz="2400">
                <a:solidFill>
                  <a:srgbClr val="2D953C"/>
                </a:solidFill>
              </a:rPr>
              <a:t>(max) = 0.4 Volt</a:t>
            </a:r>
          </a:p>
        </p:txBody>
      </p:sp>
      <p:sp>
        <p:nvSpPr>
          <p:cNvPr id="382981" name="Text Box 5">
            <a:extLst>
              <a:ext uri="{FF2B5EF4-FFF2-40B4-BE49-F238E27FC236}">
                <a16:creationId xmlns:a16="http://schemas.microsoft.com/office/drawing/2014/main" id="{83D9FBA9-2CD5-4CC5-99DE-D99A9862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7D30A306-7A40-45E1-B8F1-CE67BABF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0943D84E-1596-4BDB-A28A-33F9C9AE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DF41-4848-4598-8028-226A08BA5235}" type="slidenum">
              <a:rPr lang="en-GB" altLang="en-US"/>
              <a:pPr/>
              <a:t>15</a:t>
            </a:fld>
            <a:endParaRPr lang="en-GB" altLang="en-US" sz="1400"/>
          </a:p>
        </p:txBody>
      </p:sp>
      <p:grpSp>
        <p:nvGrpSpPr>
          <p:cNvPr id="354349" name="Group 45">
            <a:extLst>
              <a:ext uri="{FF2B5EF4-FFF2-40B4-BE49-F238E27FC236}">
                <a16:creationId xmlns:a16="http://schemas.microsoft.com/office/drawing/2014/main" id="{632CF163-C1F4-434B-8756-A1EAB4FE8D3C}"/>
              </a:ext>
            </a:extLst>
          </p:cNvPr>
          <p:cNvGrpSpPr>
            <a:grpSpLocks/>
          </p:cNvGrpSpPr>
          <p:nvPr/>
        </p:nvGrpSpPr>
        <p:grpSpPr bwMode="auto">
          <a:xfrm>
            <a:off x="5913438" y="2930525"/>
            <a:ext cx="1665287" cy="2819400"/>
            <a:chOff x="3889" y="1846"/>
            <a:chExt cx="1049" cy="1776"/>
          </a:xfrm>
        </p:grpSpPr>
        <p:sp>
          <p:nvSpPr>
            <p:cNvPr id="354308" name="Text Box 4">
              <a:extLst>
                <a:ext uri="{FF2B5EF4-FFF2-40B4-BE49-F238E27FC236}">
                  <a16:creationId xmlns:a16="http://schemas.microsoft.com/office/drawing/2014/main" id="{65D200AF-B170-48DC-90CE-0211D33F7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1961"/>
              <a:ext cx="7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400" b="1">
                  <a:solidFill>
                    <a:srgbClr val="0C0B0A"/>
                  </a:solidFill>
                </a:rPr>
                <a:t>Logic 1</a:t>
              </a:r>
            </a:p>
          </p:txBody>
        </p:sp>
        <p:sp>
          <p:nvSpPr>
            <p:cNvPr id="354310" name="Text Box 6">
              <a:extLst>
                <a:ext uri="{FF2B5EF4-FFF2-40B4-BE49-F238E27FC236}">
                  <a16:creationId xmlns:a16="http://schemas.microsoft.com/office/drawing/2014/main" id="{E10ACB31-1B11-47BA-9E4B-CC0FE0A16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3076"/>
              <a:ext cx="7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400" b="1">
                  <a:solidFill>
                    <a:srgbClr val="0C0B0A"/>
                  </a:solidFill>
                </a:rPr>
                <a:t>Logic 0</a:t>
              </a:r>
            </a:p>
          </p:txBody>
        </p:sp>
        <p:sp>
          <p:nvSpPr>
            <p:cNvPr id="354313" name="Line 9">
              <a:extLst>
                <a:ext uri="{FF2B5EF4-FFF2-40B4-BE49-F238E27FC236}">
                  <a16:creationId xmlns:a16="http://schemas.microsoft.com/office/drawing/2014/main" id="{E0720234-9023-4B39-8402-0EB8391E8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1846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14" name="Line 10">
              <a:extLst>
                <a:ext uri="{FF2B5EF4-FFF2-40B4-BE49-F238E27FC236}">
                  <a16:creationId xmlns:a16="http://schemas.microsoft.com/office/drawing/2014/main" id="{8DB140E1-E370-491F-9FF4-4D34E607D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1846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17" name="Line 13">
              <a:extLst>
                <a:ext uri="{FF2B5EF4-FFF2-40B4-BE49-F238E27FC236}">
                  <a16:creationId xmlns:a16="http://schemas.microsoft.com/office/drawing/2014/main" id="{A0557257-6E14-42A5-B0C4-1DD9C71D5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9" y="2415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18" name="Line 14">
              <a:extLst>
                <a:ext uri="{FF2B5EF4-FFF2-40B4-BE49-F238E27FC236}">
                  <a16:creationId xmlns:a16="http://schemas.microsoft.com/office/drawing/2014/main" id="{03ACDE8A-AA65-485F-AB38-365CB6173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" y="2879"/>
              <a:ext cx="1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22" name="Text Box 18">
              <a:extLst>
                <a:ext uri="{FF2B5EF4-FFF2-40B4-BE49-F238E27FC236}">
                  <a16:creationId xmlns:a16="http://schemas.microsoft.com/office/drawing/2014/main" id="{C3DCE4C0-67DD-40C0-8160-D855C52D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2475"/>
              <a:ext cx="100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2000">
                  <a:solidFill>
                    <a:srgbClr val="FF0066"/>
                  </a:solidFill>
                </a:rPr>
                <a:t>Indeterminate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2000">
                  <a:solidFill>
                    <a:srgbClr val="FF0066"/>
                  </a:solidFill>
                </a:rPr>
                <a:t> range</a:t>
              </a:r>
            </a:p>
          </p:txBody>
        </p:sp>
      </p:grpSp>
      <p:sp>
        <p:nvSpPr>
          <p:cNvPr id="354323" name="Text Box 19">
            <a:extLst>
              <a:ext uri="{FF2B5EF4-FFF2-40B4-BE49-F238E27FC236}">
                <a16:creationId xmlns:a16="http://schemas.microsoft.com/office/drawing/2014/main" id="{FFA3BB9A-FF45-4B99-BA19-E4F2BB91B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179763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V</a:t>
            </a:r>
            <a:r>
              <a:rPr lang="en-GB" altLang="en-US" sz="2400" b="1" baseline="-25000"/>
              <a:t>OH(min)</a:t>
            </a:r>
          </a:p>
        </p:txBody>
      </p:sp>
      <p:sp>
        <p:nvSpPr>
          <p:cNvPr id="354324" name="Text Box 20">
            <a:extLst>
              <a:ext uri="{FF2B5EF4-FFF2-40B4-BE49-F238E27FC236}">
                <a16:creationId xmlns:a16="http://schemas.microsoft.com/office/drawing/2014/main" id="{B3234902-1A82-4224-9944-70B569C1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4652963"/>
            <a:ext cx="120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V</a:t>
            </a:r>
            <a:r>
              <a:rPr lang="en-GB" altLang="en-US" sz="2400" b="1" baseline="-25000"/>
              <a:t>OL(max)</a:t>
            </a:r>
          </a:p>
        </p:txBody>
      </p:sp>
      <p:sp>
        <p:nvSpPr>
          <p:cNvPr id="354325" name="Text Box 21">
            <a:extLst>
              <a:ext uri="{FF2B5EF4-FFF2-40B4-BE49-F238E27FC236}">
                <a16:creationId xmlns:a16="http://schemas.microsoft.com/office/drawing/2014/main" id="{B45D9832-8D84-4872-9DE9-7318863CE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3557588"/>
            <a:ext cx="111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2D953C"/>
                </a:solidFill>
              </a:rPr>
              <a:t>V</a:t>
            </a:r>
            <a:r>
              <a:rPr lang="en-GB" altLang="en-US" sz="2400" b="1" baseline="-25000">
                <a:solidFill>
                  <a:srgbClr val="2D953C"/>
                </a:solidFill>
              </a:rPr>
              <a:t>IH(min)</a:t>
            </a:r>
          </a:p>
        </p:txBody>
      </p:sp>
      <p:sp>
        <p:nvSpPr>
          <p:cNvPr id="354326" name="Text Box 22">
            <a:extLst>
              <a:ext uri="{FF2B5EF4-FFF2-40B4-BE49-F238E27FC236}">
                <a16:creationId xmlns:a16="http://schemas.microsoft.com/office/drawing/2014/main" id="{88101D36-5F5F-41B2-A439-1CBF2A77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4192588"/>
            <a:ext cx="112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2D953C"/>
                </a:solidFill>
              </a:rPr>
              <a:t>V</a:t>
            </a:r>
            <a:r>
              <a:rPr lang="en-GB" altLang="en-US" sz="2400" b="1" baseline="-25000">
                <a:solidFill>
                  <a:srgbClr val="2D953C"/>
                </a:solidFill>
              </a:rPr>
              <a:t>IL(max)</a:t>
            </a:r>
          </a:p>
        </p:txBody>
      </p:sp>
      <p:sp>
        <p:nvSpPr>
          <p:cNvPr id="354327" name="Text Box 23">
            <a:extLst>
              <a:ext uri="{FF2B5EF4-FFF2-40B4-BE49-F238E27FC236}">
                <a16:creationId xmlns:a16="http://schemas.microsoft.com/office/drawing/2014/main" id="{D9403E8D-FF9E-40FB-B370-3011B1E8F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grpSp>
        <p:nvGrpSpPr>
          <p:cNvPr id="354350" name="Group 46">
            <a:extLst>
              <a:ext uri="{FF2B5EF4-FFF2-40B4-BE49-F238E27FC236}">
                <a16:creationId xmlns:a16="http://schemas.microsoft.com/office/drawing/2014/main" id="{06E6EA08-A8E8-475F-ACA9-EDB3D6D4EAEF}"/>
              </a:ext>
            </a:extLst>
          </p:cNvPr>
          <p:cNvGrpSpPr>
            <a:grpSpLocks/>
          </p:cNvGrpSpPr>
          <p:nvPr/>
        </p:nvGrpSpPr>
        <p:grpSpPr bwMode="auto">
          <a:xfrm>
            <a:off x="1997075" y="2322513"/>
            <a:ext cx="1600200" cy="3367087"/>
            <a:chOff x="1258" y="1463"/>
            <a:chExt cx="1008" cy="2121"/>
          </a:xfrm>
        </p:grpSpPr>
        <p:grpSp>
          <p:nvGrpSpPr>
            <p:cNvPr id="354348" name="Group 44">
              <a:extLst>
                <a:ext uri="{FF2B5EF4-FFF2-40B4-BE49-F238E27FC236}">
                  <a16:creationId xmlns:a16="http://schemas.microsoft.com/office/drawing/2014/main" id="{AB70D1E5-118B-4B26-AE07-07F7AAD5B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" y="1770"/>
              <a:ext cx="1008" cy="1814"/>
              <a:chOff x="1422" y="1770"/>
              <a:chExt cx="1008" cy="1814"/>
            </a:xfrm>
          </p:grpSpPr>
          <p:sp>
            <p:nvSpPr>
              <p:cNvPr id="354307" name="Text Box 3">
                <a:extLst>
                  <a:ext uri="{FF2B5EF4-FFF2-40B4-BE49-F238E27FC236}">
                    <a16:creationId xmlns:a16="http://schemas.microsoft.com/office/drawing/2014/main" id="{3EC1A2BB-3458-4036-8350-3947A7A41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4" y="1770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en-US" sz="2400" b="1">
                    <a:solidFill>
                      <a:srgbClr val="0C0B0A"/>
                    </a:solidFill>
                  </a:rPr>
                  <a:t>Logic 1</a:t>
                </a:r>
              </a:p>
            </p:txBody>
          </p:sp>
          <p:sp>
            <p:nvSpPr>
              <p:cNvPr id="354309" name="Text Box 5">
                <a:extLst>
                  <a:ext uri="{FF2B5EF4-FFF2-40B4-BE49-F238E27FC236}">
                    <a16:creationId xmlns:a16="http://schemas.microsoft.com/office/drawing/2014/main" id="{D1110DCC-2E14-4620-AEE2-46DC0477BC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2" y="3171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en-US" sz="2400" b="1">
                    <a:solidFill>
                      <a:srgbClr val="0C0B0A"/>
                    </a:solidFill>
                  </a:rPr>
                  <a:t>Logic 0</a:t>
                </a:r>
              </a:p>
            </p:txBody>
          </p:sp>
          <p:sp>
            <p:nvSpPr>
              <p:cNvPr id="354311" name="Line 7">
                <a:extLst>
                  <a:ext uri="{FF2B5EF4-FFF2-40B4-BE49-F238E27FC236}">
                    <a16:creationId xmlns:a16="http://schemas.microsoft.com/office/drawing/2014/main" id="{3DCA263A-5051-4B0E-BB63-4676C0F82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1808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12" name="Line 8">
                <a:extLst>
                  <a:ext uri="{FF2B5EF4-FFF2-40B4-BE49-F238E27FC236}">
                    <a16:creationId xmlns:a16="http://schemas.microsoft.com/office/drawing/2014/main" id="{851B0721-40F5-4F6F-90D0-28AD97137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0" y="1808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15" name="Line 11">
                <a:extLst>
                  <a:ext uri="{FF2B5EF4-FFF2-40B4-BE49-F238E27FC236}">
                    <a16:creationId xmlns:a16="http://schemas.microsoft.com/office/drawing/2014/main" id="{9503C361-F07F-4E97-AC81-175E3EE2C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219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16" name="Line 12">
                <a:extLst>
                  <a:ext uri="{FF2B5EF4-FFF2-40B4-BE49-F238E27FC236}">
                    <a16:creationId xmlns:a16="http://schemas.microsoft.com/office/drawing/2014/main" id="{194725B0-34C9-4DCF-BBE2-E5CC43F49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310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21" name="Text Box 17">
                <a:extLst>
                  <a:ext uri="{FF2B5EF4-FFF2-40B4-BE49-F238E27FC236}">
                    <a16:creationId xmlns:a16="http://schemas.microsoft.com/office/drawing/2014/main" id="{15659A53-FB44-4D31-8A1A-491FC26AE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7" y="2315"/>
                <a:ext cx="844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2000">
                    <a:solidFill>
                      <a:srgbClr val="FF0066"/>
                    </a:solidFill>
                  </a:rPr>
                  <a:t>Disallowed</a:t>
                </a:r>
              </a:p>
              <a:p>
                <a:r>
                  <a:rPr lang="en-GB" altLang="en-US" sz="2000">
                    <a:solidFill>
                      <a:srgbClr val="FF0066"/>
                    </a:solidFill>
                  </a:rPr>
                  <a:t> range</a:t>
                </a:r>
              </a:p>
            </p:txBody>
          </p:sp>
        </p:grpSp>
        <p:sp>
          <p:nvSpPr>
            <p:cNvPr id="354328" name="Text Box 24">
              <a:extLst>
                <a:ext uri="{FF2B5EF4-FFF2-40B4-BE49-F238E27FC236}">
                  <a16:creationId xmlns:a16="http://schemas.microsoft.com/office/drawing/2014/main" id="{07EA038A-B4C4-4DCA-977B-819DDC901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463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400" b="1"/>
                <a:t>OUTPUT</a:t>
              </a:r>
            </a:p>
          </p:txBody>
        </p:sp>
      </p:grpSp>
      <p:sp>
        <p:nvSpPr>
          <p:cNvPr id="354329" name="Text Box 25">
            <a:extLst>
              <a:ext uri="{FF2B5EF4-FFF2-40B4-BE49-F238E27FC236}">
                <a16:creationId xmlns:a16="http://schemas.microsoft.com/office/drawing/2014/main" id="{9015CF40-062B-4AF3-898C-2ACDFCF3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2351088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>
                <a:solidFill>
                  <a:srgbClr val="2D953C"/>
                </a:solidFill>
              </a:rPr>
              <a:t>INPUT</a:t>
            </a:r>
          </a:p>
        </p:txBody>
      </p:sp>
      <p:sp>
        <p:nvSpPr>
          <p:cNvPr id="354331" name="Rectangle 27">
            <a:extLst>
              <a:ext uri="{FF2B5EF4-FFF2-40B4-BE49-F238E27FC236}">
                <a16:creationId xmlns:a16="http://schemas.microsoft.com/office/drawing/2014/main" id="{319F03AE-602C-4AA6-8A61-72E967B5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9075" y="936625"/>
            <a:ext cx="6508750" cy="533400"/>
          </a:xfrm>
          <a:noFill/>
          <a:ln/>
        </p:spPr>
        <p:txBody>
          <a:bodyPr/>
          <a:lstStyle/>
          <a:p>
            <a:pPr algn="ctr"/>
            <a:r>
              <a:rPr lang="en-GB" altLang="en-US" sz="2800" b="1">
                <a:solidFill>
                  <a:srgbClr val="5E51C1"/>
                </a:solidFill>
              </a:rPr>
              <a:t>V</a:t>
            </a:r>
            <a:r>
              <a:rPr lang="en-GB" altLang="en-US" sz="2800" b="1" baseline="-25000">
                <a:solidFill>
                  <a:srgbClr val="5E51C1"/>
                </a:solidFill>
              </a:rPr>
              <a:t>IH</a:t>
            </a:r>
            <a:r>
              <a:rPr lang="en-GB" altLang="en-US" sz="2800" b="1">
                <a:solidFill>
                  <a:srgbClr val="5E51C1"/>
                </a:solidFill>
              </a:rPr>
              <a:t>  / V</a:t>
            </a:r>
            <a:r>
              <a:rPr lang="en-GB" altLang="en-US" sz="2800" b="1" baseline="-25000">
                <a:solidFill>
                  <a:srgbClr val="5E51C1"/>
                </a:solidFill>
              </a:rPr>
              <a:t>IL </a:t>
            </a:r>
            <a:r>
              <a:rPr lang="en-GB" altLang="en-US" sz="2800" b="1">
                <a:solidFill>
                  <a:srgbClr val="5E51C1"/>
                </a:solidFill>
              </a:rPr>
              <a:t> and  V</a:t>
            </a:r>
            <a:r>
              <a:rPr lang="en-GB" altLang="en-US" sz="2800" b="1" baseline="-25000">
                <a:solidFill>
                  <a:srgbClr val="5E51C1"/>
                </a:solidFill>
              </a:rPr>
              <a:t>OH</a:t>
            </a:r>
            <a:r>
              <a:rPr lang="en-GB" altLang="en-US" sz="2800" b="1">
                <a:solidFill>
                  <a:srgbClr val="5E51C1"/>
                </a:solidFill>
              </a:rPr>
              <a:t> / V</a:t>
            </a:r>
            <a:r>
              <a:rPr lang="en-GB" altLang="en-US" sz="2800" b="1" baseline="-25000">
                <a:solidFill>
                  <a:srgbClr val="5E51C1"/>
                </a:solidFill>
              </a:rPr>
              <a:t>OL</a:t>
            </a:r>
            <a:r>
              <a:rPr lang="en-GB" altLang="en-US" sz="2800" b="1">
                <a:solidFill>
                  <a:srgbClr val="5E51C1"/>
                </a:solidFill>
              </a:rPr>
              <a:t> (Pictorially)</a:t>
            </a:r>
          </a:p>
        </p:txBody>
      </p:sp>
      <p:grpSp>
        <p:nvGrpSpPr>
          <p:cNvPr id="354334" name="Group 30">
            <a:extLst>
              <a:ext uri="{FF2B5EF4-FFF2-40B4-BE49-F238E27FC236}">
                <a16:creationId xmlns:a16="http://schemas.microsoft.com/office/drawing/2014/main" id="{FBE59386-4149-4740-BC31-C638D3AAEAB9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1741488"/>
            <a:ext cx="771525" cy="533400"/>
            <a:chOff x="3696" y="2112"/>
            <a:chExt cx="486" cy="336"/>
          </a:xfrm>
        </p:grpSpPr>
        <p:sp>
          <p:nvSpPr>
            <p:cNvPr id="354332" name="AutoShape 28">
              <a:extLst>
                <a:ext uri="{FF2B5EF4-FFF2-40B4-BE49-F238E27FC236}">
                  <a16:creationId xmlns:a16="http://schemas.microsoft.com/office/drawing/2014/main" id="{9B819D84-CD61-4498-B320-BD06F2EAD7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7307">
              <a:off x="3720" y="2088"/>
              <a:ext cx="336" cy="38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33" name="Oval 29">
              <a:extLst>
                <a:ext uri="{FF2B5EF4-FFF2-40B4-BE49-F238E27FC236}">
                  <a16:creationId xmlns:a16="http://schemas.microsoft.com/office/drawing/2014/main" id="{820A41D2-AB9A-4770-B901-9F4A155E2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4080" y="2236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54339" name="Group 35">
            <a:extLst>
              <a:ext uri="{FF2B5EF4-FFF2-40B4-BE49-F238E27FC236}">
                <a16:creationId xmlns:a16="http://schemas.microsoft.com/office/drawing/2014/main" id="{5BACFFEE-D5B9-4C15-A8DA-07431B6255C9}"/>
              </a:ext>
            </a:extLst>
          </p:cNvPr>
          <p:cNvGrpSpPr>
            <a:grpSpLocks/>
          </p:cNvGrpSpPr>
          <p:nvPr/>
        </p:nvGrpSpPr>
        <p:grpSpPr bwMode="auto">
          <a:xfrm>
            <a:off x="6884988" y="1728788"/>
            <a:ext cx="771525" cy="533400"/>
            <a:chOff x="4437" y="1089"/>
            <a:chExt cx="486" cy="336"/>
          </a:xfrm>
        </p:grpSpPr>
        <p:sp>
          <p:nvSpPr>
            <p:cNvPr id="354335" name="AutoShape 31">
              <a:extLst>
                <a:ext uri="{FF2B5EF4-FFF2-40B4-BE49-F238E27FC236}">
                  <a16:creationId xmlns:a16="http://schemas.microsoft.com/office/drawing/2014/main" id="{23D69376-5A6D-41DF-BA35-5BD67A25F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7307">
              <a:off x="4461" y="1065"/>
              <a:ext cx="336" cy="38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36" name="Oval 32">
              <a:extLst>
                <a:ext uri="{FF2B5EF4-FFF2-40B4-BE49-F238E27FC236}">
                  <a16:creationId xmlns:a16="http://schemas.microsoft.com/office/drawing/2014/main" id="{CC71819B-01F6-4540-9A08-8952CDF49B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4821" y="1211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54340" name="Line 36">
            <a:extLst>
              <a:ext uri="{FF2B5EF4-FFF2-40B4-BE49-F238E27FC236}">
                <a16:creationId xmlns:a16="http://schemas.microsoft.com/office/drawing/2014/main" id="{7BCC6613-397B-4B02-9EFA-C0042C139A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7925" y="2030413"/>
            <a:ext cx="433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4341" name="Line 37">
            <a:extLst>
              <a:ext uri="{FF2B5EF4-FFF2-40B4-BE49-F238E27FC236}">
                <a16:creationId xmlns:a16="http://schemas.microsoft.com/office/drawing/2014/main" id="{6F0F8E04-AAA5-49A2-86F0-91C3D4BF0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2863" y="1989138"/>
            <a:ext cx="433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4342" name="Freeform 38">
            <a:extLst>
              <a:ext uri="{FF2B5EF4-FFF2-40B4-BE49-F238E27FC236}">
                <a16:creationId xmlns:a16="http://schemas.microsoft.com/office/drawing/2014/main" id="{CB720573-D35F-42AA-8A9D-E4689B262204}"/>
              </a:ext>
            </a:extLst>
          </p:cNvPr>
          <p:cNvSpPr>
            <a:spLocks/>
          </p:cNvSpPr>
          <p:nvPr/>
        </p:nvSpPr>
        <p:spPr bwMode="auto">
          <a:xfrm>
            <a:off x="2366963" y="1717675"/>
            <a:ext cx="4513262" cy="495300"/>
          </a:xfrm>
          <a:custGeom>
            <a:avLst/>
            <a:gdLst>
              <a:gd name="T0" fmla="*/ 0 w 2779"/>
              <a:gd name="T1" fmla="*/ 161 h 312"/>
              <a:gd name="T2" fmla="*/ 484 w 2779"/>
              <a:gd name="T3" fmla="*/ 51 h 312"/>
              <a:gd name="T4" fmla="*/ 1088 w 2779"/>
              <a:gd name="T5" fmla="*/ 298 h 312"/>
              <a:gd name="T6" fmla="*/ 1646 w 2779"/>
              <a:gd name="T7" fmla="*/ 134 h 312"/>
              <a:gd name="T8" fmla="*/ 2048 w 2779"/>
              <a:gd name="T9" fmla="*/ 24 h 312"/>
              <a:gd name="T10" fmla="*/ 2395 w 2779"/>
              <a:gd name="T11" fmla="*/ 280 h 312"/>
              <a:gd name="T12" fmla="*/ 2779 w 2779"/>
              <a:gd name="T13" fmla="*/ 189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9" h="312">
                <a:moveTo>
                  <a:pt x="0" y="161"/>
                </a:moveTo>
                <a:cubicBezTo>
                  <a:pt x="151" y="94"/>
                  <a:pt x="303" y="28"/>
                  <a:pt x="484" y="51"/>
                </a:cubicBezTo>
                <a:cubicBezTo>
                  <a:pt x="665" y="74"/>
                  <a:pt x="894" y="284"/>
                  <a:pt x="1088" y="298"/>
                </a:cubicBezTo>
                <a:cubicBezTo>
                  <a:pt x="1282" y="312"/>
                  <a:pt x="1486" y="180"/>
                  <a:pt x="1646" y="134"/>
                </a:cubicBezTo>
                <a:cubicBezTo>
                  <a:pt x="1806" y="88"/>
                  <a:pt x="1923" y="0"/>
                  <a:pt x="2048" y="24"/>
                </a:cubicBezTo>
                <a:cubicBezTo>
                  <a:pt x="2173" y="48"/>
                  <a:pt x="2273" y="253"/>
                  <a:pt x="2395" y="280"/>
                </a:cubicBezTo>
                <a:cubicBezTo>
                  <a:pt x="2517" y="307"/>
                  <a:pt x="2648" y="248"/>
                  <a:pt x="2779" y="189"/>
                </a:cubicBezTo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4343" name="Rectangle 39">
            <a:extLst>
              <a:ext uri="{FF2B5EF4-FFF2-40B4-BE49-F238E27FC236}">
                <a16:creationId xmlns:a16="http://schemas.microsoft.com/office/drawing/2014/main" id="{69645F27-33E7-4817-A17A-0D61E141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4311650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2D953C"/>
                </a:solidFill>
              </a:rPr>
              <a:t>0.8V</a:t>
            </a:r>
          </a:p>
        </p:txBody>
      </p:sp>
      <p:sp>
        <p:nvSpPr>
          <p:cNvPr id="354344" name="Rectangle 40">
            <a:extLst>
              <a:ext uri="{FF2B5EF4-FFF2-40B4-BE49-F238E27FC236}">
                <a16:creationId xmlns:a16="http://schemas.microsoft.com/office/drawing/2014/main" id="{EC69239D-A525-4C62-B72D-42AF8C202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3527425"/>
            <a:ext cx="78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2D953C"/>
                </a:solidFill>
              </a:rPr>
              <a:t>2.0V</a:t>
            </a:r>
          </a:p>
        </p:txBody>
      </p:sp>
      <p:sp>
        <p:nvSpPr>
          <p:cNvPr id="354346" name="Rectangle 42">
            <a:extLst>
              <a:ext uri="{FF2B5EF4-FFF2-40B4-BE49-F238E27FC236}">
                <a16:creationId xmlns:a16="http://schemas.microsoft.com/office/drawing/2014/main" id="{D77F67CB-5376-42AF-90C7-8197EC6A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3236913"/>
            <a:ext cx="78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5E51C1"/>
                </a:solidFill>
              </a:rPr>
              <a:t>2.4V</a:t>
            </a:r>
          </a:p>
        </p:txBody>
      </p:sp>
      <p:sp>
        <p:nvSpPr>
          <p:cNvPr id="354347" name="Rectangle 43">
            <a:extLst>
              <a:ext uri="{FF2B5EF4-FFF2-40B4-BE49-F238E27FC236}">
                <a16:creationId xmlns:a16="http://schemas.microsoft.com/office/drawing/2014/main" id="{E90BC7F6-B62B-48A8-857F-26D5B576C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673600"/>
            <a:ext cx="78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5E51C1"/>
                </a:solidFill>
              </a:rPr>
              <a:t>0.4V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3" grpId="0"/>
      <p:bldP spid="354324" grpId="0"/>
      <p:bldP spid="354325" grpId="0"/>
      <p:bldP spid="354326" grpId="0"/>
      <p:bldP spid="354329" grpId="0"/>
      <p:bldP spid="354343" grpId="0"/>
      <p:bldP spid="354344" grpId="0"/>
      <p:bldP spid="354346" grpId="0"/>
      <p:bldP spid="3543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02E7E10-3613-4FA1-A913-0A701F5A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E2DE1D3-B3A8-4855-823B-EC9A9EC8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40D8-8F12-4895-9D32-4412D3750852}" type="slidenum">
              <a:rPr lang="en-GB" altLang="en-US"/>
              <a:pPr/>
              <a:t>16</a:t>
            </a:fld>
            <a:endParaRPr lang="en-GB" altLang="en-US" sz="1400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49B6E16B-F356-4E38-90D3-1D925E87E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7175" y="711200"/>
            <a:ext cx="5900738" cy="8128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2800">
                <a:solidFill>
                  <a:srgbClr val="786DCB"/>
                </a:solidFill>
              </a:rPr>
              <a:t>Digital IC Terminology –</a:t>
            </a:r>
            <a:br>
              <a:rPr lang="en-GB" altLang="en-US" sz="3200">
                <a:solidFill>
                  <a:srgbClr val="786DCB"/>
                </a:solidFill>
              </a:rPr>
            </a:br>
            <a:r>
              <a:rPr lang="en-GB" altLang="en-US" sz="2800" b="1">
                <a:solidFill>
                  <a:srgbClr val="786DCB"/>
                </a:solidFill>
              </a:rPr>
              <a:t>I</a:t>
            </a:r>
            <a:r>
              <a:rPr lang="en-GB" altLang="en-US" sz="2800" b="1" baseline="-25000">
                <a:solidFill>
                  <a:srgbClr val="786DCB"/>
                </a:solidFill>
              </a:rPr>
              <a:t>IH</a:t>
            </a:r>
            <a:r>
              <a:rPr lang="en-GB" altLang="en-US" sz="2800" b="1">
                <a:solidFill>
                  <a:srgbClr val="786DCB"/>
                </a:solidFill>
              </a:rPr>
              <a:t> / I</a:t>
            </a:r>
            <a:r>
              <a:rPr lang="en-GB" altLang="en-US" sz="2800" b="1" baseline="-25000">
                <a:solidFill>
                  <a:srgbClr val="786DCB"/>
                </a:solidFill>
              </a:rPr>
              <a:t>IL </a:t>
            </a:r>
            <a:r>
              <a:rPr lang="en-GB" altLang="en-US" sz="2800" b="1">
                <a:solidFill>
                  <a:srgbClr val="786DCB"/>
                </a:solidFill>
              </a:rPr>
              <a:t> and  I</a:t>
            </a:r>
            <a:r>
              <a:rPr lang="en-GB" altLang="en-US" sz="2800" b="1" baseline="-25000">
                <a:solidFill>
                  <a:srgbClr val="786DCB"/>
                </a:solidFill>
              </a:rPr>
              <a:t>OH</a:t>
            </a:r>
            <a:r>
              <a:rPr lang="en-GB" altLang="en-US" sz="2800" b="1">
                <a:solidFill>
                  <a:srgbClr val="786DCB"/>
                </a:solidFill>
              </a:rPr>
              <a:t> / I</a:t>
            </a:r>
            <a:r>
              <a:rPr lang="en-GB" altLang="en-US" sz="2800" b="1" baseline="-25000">
                <a:solidFill>
                  <a:srgbClr val="786DCB"/>
                </a:solidFill>
              </a:rPr>
              <a:t>OL</a:t>
            </a:r>
          </a:p>
        </p:txBody>
      </p:sp>
      <p:sp>
        <p:nvSpPr>
          <p:cNvPr id="355331" name="Text Box 3">
            <a:extLst>
              <a:ext uri="{FF2B5EF4-FFF2-40B4-BE49-F238E27FC236}">
                <a16:creationId xmlns:a16="http://schemas.microsoft.com/office/drawing/2014/main" id="{70752C04-BA8D-49D5-A1C6-F11DBC72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670050"/>
            <a:ext cx="7981950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400"/>
              <a:t> </a:t>
            </a:r>
            <a:r>
              <a:rPr lang="en-GB" altLang="en-US" sz="2400">
                <a:solidFill>
                  <a:srgbClr val="FF0066"/>
                </a:solidFill>
              </a:rPr>
              <a:t>I</a:t>
            </a:r>
            <a:r>
              <a:rPr lang="en-GB" altLang="en-US" sz="2400" b="1" baseline="-25000">
                <a:solidFill>
                  <a:srgbClr val="FF0066"/>
                </a:solidFill>
              </a:rPr>
              <a:t>IH</a:t>
            </a:r>
            <a:r>
              <a:rPr lang="en-GB" altLang="en-US" sz="2400">
                <a:solidFill>
                  <a:srgbClr val="FF0066"/>
                </a:solidFill>
              </a:rPr>
              <a:t>(max) -</a:t>
            </a:r>
            <a:r>
              <a:rPr lang="en-GB" altLang="en-US" sz="2400"/>
              <a:t>	</a:t>
            </a:r>
            <a:r>
              <a:rPr lang="en-GB" altLang="en-US" sz="2400">
                <a:solidFill>
                  <a:srgbClr val="FF0066"/>
                </a:solidFill>
              </a:rPr>
              <a:t>High-level Input current</a:t>
            </a:r>
          </a:p>
          <a:p>
            <a:pPr algn="l">
              <a:lnSpc>
                <a:spcPct val="80000"/>
              </a:lnSpc>
            </a:pPr>
            <a:r>
              <a:rPr lang="en-GB" altLang="en-US" sz="2400"/>
              <a:t>		</a:t>
            </a:r>
            <a:r>
              <a:rPr lang="en-GB" altLang="en-US" sz="2000"/>
              <a:t>The current that flow into an </a:t>
            </a:r>
            <a:r>
              <a:rPr lang="en-GB" altLang="en-US" sz="2000">
                <a:solidFill>
                  <a:srgbClr val="FF0066"/>
                </a:solidFill>
              </a:rPr>
              <a:t>Input</a:t>
            </a:r>
            <a:r>
              <a:rPr lang="en-GB" altLang="en-US" sz="2000"/>
              <a:t> when a specified logic 		</a:t>
            </a:r>
            <a:r>
              <a:rPr lang="en-GB" altLang="en-US" sz="2000">
                <a:solidFill>
                  <a:srgbClr val="FF0066"/>
                </a:solidFill>
              </a:rPr>
              <a:t>High</a:t>
            </a:r>
            <a:r>
              <a:rPr lang="en-GB" altLang="en-US" sz="2000"/>
              <a:t> voltage is applied to that input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400">
                <a:solidFill>
                  <a:srgbClr val="B7B425"/>
                </a:solidFill>
              </a:rPr>
              <a:t> </a:t>
            </a:r>
            <a:r>
              <a:rPr lang="en-GB" altLang="en-US" sz="2400">
                <a:solidFill>
                  <a:srgbClr val="FF0066"/>
                </a:solidFill>
              </a:rPr>
              <a:t>I</a:t>
            </a:r>
            <a:r>
              <a:rPr lang="en-GB" altLang="en-US" sz="2400" b="1" baseline="-25000">
                <a:solidFill>
                  <a:srgbClr val="FF0066"/>
                </a:solidFill>
              </a:rPr>
              <a:t>IL</a:t>
            </a:r>
            <a:r>
              <a:rPr lang="en-GB" altLang="en-US" sz="2400">
                <a:solidFill>
                  <a:srgbClr val="FF0066"/>
                </a:solidFill>
              </a:rPr>
              <a:t>(max) -</a:t>
            </a:r>
            <a:r>
              <a:rPr lang="en-GB" altLang="en-US" sz="2000">
                <a:solidFill>
                  <a:srgbClr val="5E51C1"/>
                </a:solidFill>
              </a:rPr>
              <a:t>	</a:t>
            </a:r>
            <a:r>
              <a:rPr lang="en-GB" altLang="en-US" sz="2400">
                <a:solidFill>
                  <a:srgbClr val="FF0066"/>
                </a:solidFill>
              </a:rPr>
              <a:t>Low-level Input current</a:t>
            </a:r>
          </a:p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5E51C1"/>
                </a:solidFill>
              </a:rPr>
              <a:t>		</a:t>
            </a:r>
            <a:r>
              <a:rPr lang="en-GB" altLang="en-US" sz="2000">
                <a:solidFill>
                  <a:srgbClr val="5E51C1"/>
                </a:solidFill>
              </a:rPr>
              <a:t>The current that flow into an </a:t>
            </a:r>
            <a:r>
              <a:rPr lang="en-GB" altLang="en-US" sz="2000">
                <a:solidFill>
                  <a:srgbClr val="FF0066"/>
                </a:solidFill>
              </a:rPr>
              <a:t>Input</a:t>
            </a:r>
            <a:r>
              <a:rPr lang="en-GB" altLang="en-US" sz="2000">
                <a:solidFill>
                  <a:srgbClr val="5E51C1"/>
                </a:solidFill>
              </a:rPr>
              <a:t> when a specified logic		L</a:t>
            </a:r>
            <a:r>
              <a:rPr lang="en-GB" altLang="en-US" sz="2000">
                <a:solidFill>
                  <a:srgbClr val="FF0066"/>
                </a:solidFill>
              </a:rPr>
              <a:t>ow</a:t>
            </a:r>
            <a:r>
              <a:rPr lang="en-GB" altLang="en-US" sz="2000">
                <a:solidFill>
                  <a:srgbClr val="5E51C1"/>
                </a:solidFill>
              </a:rPr>
              <a:t> voltage is applied to that input</a:t>
            </a:r>
          </a:p>
          <a:p>
            <a:pPr algn="l">
              <a:lnSpc>
                <a:spcPct val="80000"/>
              </a:lnSpc>
              <a:buClr>
                <a:srgbClr val="CC3300"/>
              </a:buClr>
              <a:buFontTx/>
              <a:buChar char="•"/>
            </a:pPr>
            <a:r>
              <a:rPr lang="en-GB" altLang="en-US" sz="2400">
                <a:solidFill>
                  <a:srgbClr val="5E51C1"/>
                </a:solidFill>
              </a:rPr>
              <a:t> </a:t>
            </a:r>
            <a:r>
              <a:rPr lang="en-GB" altLang="en-US" sz="2400">
                <a:solidFill>
                  <a:srgbClr val="FF0066"/>
                </a:solidFill>
              </a:rPr>
              <a:t>I</a:t>
            </a:r>
            <a:r>
              <a:rPr lang="en-GB" altLang="en-US" sz="2400" b="1" baseline="-25000">
                <a:solidFill>
                  <a:srgbClr val="FF0066"/>
                </a:solidFill>
              </a:rPr>
              <a:t>OH</a:t>
            </a:r>
            <a:r>
              <a:rPr lang="en-GB" altLang="en-US" sz="2400">
                <a:solidFill>
                  <a:srgbClr val="FF0066"/>
                </a:solidFill>
              </a:rPr>
              <a:t>(min) -</a:t>
            </a:r>
            <a:r>
              <a:rPr lang="en-GB" altLang="en-US" sz="2000">
                <a:solidFill>
                  <a:srgbClr val="5E51C1"/>
                </a:solidFill>
              </a:rPr>
              <a:t>	</a:t>
            </a:r>
            <a:r>
              <a:rPr lang="en-GB" altLang="en-US" sz="2400">
                <a:solidFill>
                  <a:srgbClr val="FF0066"/>
                </a:solidFill>
              </a:rPr>
              <a:t>High-level Output current</a:t>
            </a:r>
          </a:p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5E51C1"/>
                </a:solidFill>
              </a:rPr>
              <a:t>		</a:t>
            </a:r>
            <a:r>
              <a:rPr lang="en-GB" altLang="en-US" sz="2000">
                <a:solidFill>
                  <a:srgbClr val="5E51C1"/>
                </a:solidFill>
              </a:rPr>
              <a:t>The current that flow from an </a:t>
            </a:r>
            <a:r>
              <a:rPr lang="en-GB" altLang="en-US" sz="2000">
                <a:solidFill>
                  <a:srgbClr val="FF0066"/>
                </a:solidFill>
              </a:rPr>
              <a:t>Output</a:t>
            </a:r>
            <a:r>
              <a:rPr lang="en-GB" altLang="en-US" sz="2000">
                <a:solidFill>
                  <a:srgbClr val="5E51C1"/>
                </a:solidFill>
              </a:rPr>
              <a:t> in the logic </a:t>
            </a:r>
            <a:r>
              <a:rPr lang="en-GB" altLang="en-US" sz="2000">
                <a:solidFill>
                  <a:srgbClr val="FF0066"/>
                </a:solidFill>
              </a:rPr>
              <a:t>High</a:t>
            </a:r>
            <a:r>
              <a:rPr lang="en-GB" altLang="en-US" sz="2000">
                <a:solidFill>
                  <a:srgbClr val="5E51C1"/>
                </a:solidFill>
              </a:rPr>
              <a:t> state 		under specified load condition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GB" altLang="en-US" sz="2400">
                <a:solidFill>
                  <a:srgbClr val="5E51C1"/>
                </a:solidFill>
              </a:rPr>
              <a:t> </a:t>
            </a:r>
            <a:r>
              <a:rPr lang="en-GB" altLang="en-US" sz="2400">
                <a:solidFill>
                  <a:srgbClr val="FF0066"/>
                </a:solidFill>
              </a:rPr>
              <a:t>I</a:t>
            </a:r>
            <a:r>
              <a:rPr lang="en-GB" altLang="en-US" sz="2400" b="1" baseline="-25000">
                <a:solidFill>
                  <a:srgbClr val="FF0066"/>
                </a:solidFill>
              </a:rPr>
              <a:t>OL</a:t>
            </a:r>
            <a:r>
              <a:rPr lang="en-GB" altLang="en-US" sz="2400">
                <a:solidFill>
                  <a:srgbClr val="FF0066"/>
                </a:solidFill>
              </a:rPr>
              <a:t>(min) -</a:t>
            </a:r>
            <a:r>
              <a:rPr lang="en-GB" altLang="en-US" sz="2000">
                <a:solidFill>
                  <a:srgbClr val="5E51C1"/>
                </a:solidFill>
              </a:rPr>
              <a:t>	</a:t>
            </a:r>
            <a:r>
              <a:rPr lang="en-GB" altLang="en-US" sz="2400">
                <a:solidFill>
                  <a:srgbClr val="FF0066"/>
                </a:solidFill>
              </a:rPr>
              <a:t>Low-level Output current</a:t>
            </a:r>
          </a:p>
          <a:p>
            <a:pPr algn="l">
              <a:lnSpc>
                <a:spcPct val="80000"/>
              </a:lnSpc>
            </a:pPr>
            <a:r>
              <a:rPr lang="en-GB" altLang="en-US" sz="2400">
                <a:solidFill>
                  <a:srgbClr val="5E51C1"/>
                </a:solidFill>
              </a:rPr>
              <a:t>		</a:t>
            </a:r>
            <a:r>
              <a:rPr lang="en-GB" altLang="en-US" sz="2000">
                <a:solidFill>
                  <a:srgbClr val="5E51C1"/>
                </a:solidFill>
              </a:rPr>
              <a:t>The current that flow from an </a:t>
            </a:r>
            <a:r>
              <a:rPr lang="en-GB" altLang="en-US" sz="2000">
                <a:solidFill>
                  <a:srgbClr val="FF0066"/>
                </a:solidFill>
              </a:rPr>
              <a:t>Output</a:t>
            </a:r>
            <a:r>
              <a:rPr lang="en-GB" altLang="en-US" sz="2000">
                <a:solidFill>
                  <a:srgbClr val="5E51C1"/>
                </a:solidFill>
              </a:rPr>
              <a:t> in the logic </a:t>
            </a:r>
            <a:r>
              <a:rPr lang="en-GB" altLang="en-US" sz="2000">
                <a:solidFill>
                  <a:srgbClr val="FF0066"/>
                </a:solidFill>
              </a:rPr>
              <a:t>Low</a:t>
            </a:r>
            <a:r>
              <a:rPr lang="en-GB" altLang="en-US" sz="2000">
                <a:solidFill>
                  <a:srgbClr val="5E51C1"/>
                </a:solidFill>
              </a:rPr>
              <a:t> state 		under specified load condition</a:t>
            </a:r>
          </a:p>
        </p:txBody>
      </p:sp>
      <p:sp>
        <p:nvSpPr>
          <p:cNvPr id="355332" name="Text Box 4">
            <a:extLst>
              <a:ext uri="{FF2B5EF4-FFF2-40B4-BE49-F238E27FC236}">
                <a16:creationId xmlns:a16="http://schemas.microsoft.com/office/drawing/2014/main" id="{B862FBD6-A870-462B-91A9-FA112A866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6480B77D-63C9-4194-BBBE-4267F163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5FD8A9B1-6E77-4C6E-80E7-9F95338A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9C5C2-8379-4930-A6ED-7F855D71A9AA}" type="slidenum">
              <a:rPr lang="en-GB" altLang="en-US"/>
              <a:pPr/>
              <a:t>17</a:t>
            </a:fld>
            <a:endParaRPr lang="en-GB" altLang="en-US" sz="1400"/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4CAADC3B-88C3-43FF-8E54-74E97913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901700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>
                <a:solidFill>
                  <a:srgbClr val="786DCB"/>
                </a:solidFill>
              </a:rPr>
              <a:t>Current and Voltage in Logic </a:t>
            </a:r>
            <a:r>
              <a:rPr lang="en-GB" altLang="en-US" sz="3200">
                <a:solidFill>
                  <a:srgbClr val="CC3300"/>
                </a:solidFill>
              </a:rPr>
              <a:t>HIGH</a:t>
            </a:r>
            <a:r>
              <a:rPr lang="en-GB" altLang="en-US" sz="3200">
                <a:solidFill>
                  <a:srgbClr val="786DCB"/>
                </a:solidFill>
              </a:rPr>
              <a:t> state</a:t>
            </a:r>
          </a:p>
          <a:p>
            <a:pPr algn="ctr"/>
            <a:r>
              <a:rPr lang="en-GB" altLang="en-US" sz="3200">
                <a:solidFill>
                  <a:srgbClr val="786DCB"/>
                </a:solidFill>
              </a:rPr>
              <a:t>- A circuit illustration</a:t>
            </a:r>
          </a:p>
        </p:txBody>
      </p:sp>
      <p:sp>
        <p:nvSpPr>
          <p:cNvPr id="357413" name="Text Box 37">
            <a:extLst>
              <a:ext uri="{FF2B5EF4-FFF2-40B4-BE49-F238E27FC236}">
                <a16:creationId xmlns:a16="http://schemas.microsoft.com/office/drawing/2014/main" id="{87516BBA-4189-4C91-9A8B-0C4D6C68A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grpSp>
        <p:nvGrpSpPr>
          <p:cNvPr id="357457" name="Group 81">
            <a:extLst>
              <a:ext uri="{FF2B5EF4-FFF2-40B4-BE49-F238E27FC236}">
                <a16:creationId xmlns:a16="http://schemas.microsoft.com/office/drawing/2014/main" id="{7E027988-6094-4085-BA4E-CDC3C5EE13D2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2328863"/>
            <a:ext cx="5715000" cy="2144712"/>
            <a:chOff x="960" y="1732"/>
            <a:chExt cx="3600" cy="1351"/>
          </a:xfrm>
        </p:grpSpPr>
        <p:sp>
          <p:nvSpPr>
            <p:cNvPr id="357420" name="Oval 44">
              <a:extLst>
                <a:ext uri="{FF2B5EF4-FFF2-40B4-BE49-F238E27FC236}">
                  <a16:creationId xmlns:a16="http://schemas.microsoft.com/office/drawing/2014/main" id="{2DC79533-0885-4E26-92DB-F123230223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2256" y="2219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21" name="Line 45">
              <a:extLst>
                <a:ext uri="{FF2B5EF4-FFF2-40B4-BE49-F238E27FC236}">
                  <a16:creationId xmlns:a16="http://schemas.microsoft.com/office/drawing/2014/main" id="{65B1013A-6F84-44F3-AC12-3D26AA5F4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9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2" name="Line 46">
              <a:extLst>
                <a:ext uri="{FF2B5EF4-FFF2-40B4-BE49-F238E27FC236}">
                  <a16:creationId xmlns:a16="http://schemas.microsoft.com/office/drawing/2014/main" id="{38DC30C6-0074-4780-9785-5EE9F3D04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4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3" name="Line 47">
              <a:extLst>
                <a:ext uri="{FF2B5EF4-FFF2-40B4-BE49-F238E27FC236}">
                  <a16:creationId xmlns:a16="http://schemas.microsoft.com/office/drawing/2014/main" id="{B585F7EC-24BF-4861-8D8A-9F1AD13E5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9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4" name="Line 48">
              <a:extLst>
                <a:ext uri="{FF2B5EF4-FFF2-40B4-BE49-F238E27FC236}">
                  <a16:creationId xmlns:a16="http://schemas.microsoft.com/office/drawing/2014/main" id="{5C58B877-5AB1-45D4-B00F-FF21D62DB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8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5" name="Line 49">
              <a:extLst>
                <a:ext uri="{FF2B5EF4-FFF2-40B4-BE49-F238E27FC236}">
                  <a16:creationId xmlns:a16="http://schemas.microsoft.com/office/drawing/2014/main" id="{631B683D-7A2A-46A3-9655-86D8BDB11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03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6" name="Line 50">
              <a:extLst>
                <a:ext uri="{FF2B5EF4-FFF2-40B4-BE49-F238E27FC236}">
                  <a16:creationId xmlns:a16="http://schemas.microsoft.com/office/drawing/2014/main" id="{4676E691-C966-4E9F-B6B3-34044ED7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83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7" name="Line 51">
              <a:extLst>
                <a:ext uri="{FF2B5EF4-FFF2-40B4-BE49-F238E27FC236}">
                  <a16:creationId xmlns:a16="http://schemas.microsoft.com/office/drawing/2014/main" id="{9C2C19B1-4824-4BB2-B2D0-1C5B9FBAC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93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8" name="Line 52">
              <a:extLst>
                <a:ext uri="{FF2B5EF4-FFF2-40B4-BE49-F238E27FC236}">
                  <a16:creationId xmlns:a16="http://schemas.microsoft.com/office/drawing/2014/main" id="{476A1E8D-B2E9-4CA4-8010-50086DD65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8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29" name="Line 53">
              <a:extLst>
                <a:ext uri="{FF2B5EF4-FFF2-40B4-BE49-F238E27FC236}">
                  <a16:creationId xmlns:a16="http://schemas.microsoft.com/office/drawing/2014/main" id="{E52DFF63-F62F-45D8-938E-DDAE52C64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3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0" name="AutoShape 54">
              <a:extLst>
                <a:ext uri="{FF2B5EF4-FFF2-40B4-BE49-F238E27FC236}">
                  <a16:creationId xmlns:a16="http://schemas.microsoft.com/office/drawing/2014/main" id="{7274EFDB-D439-4721-AFA9-33F49EEA7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75"/>
              <a:ext cx="528" cy="384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31" name="AutoShape 55">
              <a:extLst>
                <a:ext uri="{FF2B5EF4-FFF2-40B4-BE49-F238E27FC236}">
                  <a16:creationId xmlns:a16="http://schemas.microsoft.com/office/drawing/2014/main" id="{08B4343D-F489-45AA-8D1E-53864044A1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7307">
              <a:off x="3672" y="2051"/>
              <a:ext cx="336" cy="38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32" name="Oval 56">
              <a:extLst>
                <a:ext uri="{FF2B5EF4-FFF2-40B4-BE49-F238E27FC236}">
                  <a16:creationId xmlns:a16="http://schemas.microsoft.com/office/drawing/2014/main" id="{71ADA8B3-63F4-46AC-8CA9-510B9BD8A1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4032" y="2189"/>
              <a:ext cx="10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33" name="Line 57">
              <a:extLst>
                <a:ext uri="{FF2B5EF4-FFF2-40B4-BE49-F238E27FC236}">
                  <a16:creationId xmlns:a16="http://schemas.microsoft.com/office/drawing/2014/main" id="{921F615A-5F76-42D8-9904-2C887736D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67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4" name="Line 58">
              <a:extLst>
                <a:ext uri="{FF2B5EF4-FFF2-40B4-BE49-F238E27FC236}">
                  <a16:creationId xmlns:a16="http://schemas.microsoft.com/office/drawing/2014/main" id="{D633039A-255B-4108-97CB-87971155F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171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5" name="Line 59">
              <a:extLst>
                <a:ext uri="{FF2B5EF4-FFF2-40B4-BE49-F238E27FC236}">
                  <a16:creationId xmlns:a16="http://schemas.microsoft.com/office/drawing/2014/main" id="{28A179EE-27AB-4336-AE3D-40EE9AB99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363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6" name="Line 60">
              <a:extLst>
                <a:ext uri="{FF2B5EF4-FFF2-40B4-BE49-F238E27FC236}">
                  <a16:creationId xmlns:a16="http://schemas.microsoft.com/office/drawing/2014/main" id="{ED726F22-8FB5-4612-92F6-317AD9F87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7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7" name="Oval 61">
              <a:extLst>
                <a:ext uri="{FF2B5EF4-FFF2-40B4-BE49-F238E27FC236}">
                  <a16:creationId xmlns:a16="http://schemas.microsoft.com/office/drawing/2014/main" id="{D9EF6AD3-BBBC-4F30-AA72-B3E6722A76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3120" y="2219"/>
              <a:ext cx="102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38" name="Oval 62">
              <a:extLst>
                <a:ext uri="{FF2B5EF4-FFF2-40B4-BE49-F238E27FC236}">
                  <a16:creationId xmlns:a16="http://schemas.microsoft.com/office/drawing/2014/main" id="{E2FD273C-C047-4412-AAE6-7E29791013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2544" y="2219"/>
              <a:ext cx="102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39" name="Oval 63">
              <a:extLst>
                <a:ext uri="{FF2B5EF4-FFF2-40B4-BE49-F238E27FC236}">
                  <a16:creationId xmlns:a16="http://schemas.microsoft.com/office/drawing/2014/main" id="{0AB53314-AF8F-4768-91ED-CC01BFFF38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1056" y="2315"/>
              <a:ext cx="102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40" name="Line 64">
              <a:extLst>
                <a:ext uri="{FF2B5EF4-FFF2-40B4-BE49-F238E27FC236}">
                  <a16:creationId xmlns:a16="http://schemas.microsoft.com/office/drawing/2014/main" id="{9002FBF6-E2EC-44B9-A8B5-E6A8EB782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59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41" name="Line 65">
              <a:extLst>
                <a:ext uri="{FF2B5EF4-FFF2-40B4-BE49-F238E27FC236}">
                  <a16:creationId xmlns:a16="http://schemas.microsoft.com/office/drawing/2014/main" id="{33AB3C94-9DC6-4885-B91B-8562387E8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15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42" name="Line 66">
              <a:extLst>
                <a:ext uri="{FF2B5EF4-FFF2-40B4-BE49-F238E27FC236}">
                  <a16:creationId xmlns:a16="http://schemas.microsoft.com/office/drawing/2014/main" id="{94B5D547-580A-4FA2-9AB3-E50336012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4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57443" name="Group 67">
              <a:extLst>
                <a:ext uri="{FF2B5EF4-FFF2-40B4-BE49-F238E27FC236}">
                  <a16:creationId xmlns:a16="http://schemas.microsoft.com/office/drawing/2014/main" id="{84A52C66-FB71-45BC-8A8F-CD65FBFA3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4" y="1748"/>
              <a:ext cx="340" cy="327"/>
              <a:chOff x="2294" y="1748"/>
              <a:chExt cx="340" cy="327"/>
            </a:xfrm>
          </p:grpSpPr>
          <p:sp>
            <p:nvSpPr>
              <p:cNvPr id="357444" name="Line 68">
                <a:extLst>
                  <a:ext uri="{FF2B5EF4-FFF2-40B4-BE49-F238E27FC236}">
                    <a16:creationId xmlns:a16="http://schemas.microsoft.com/office/drawing/2014/main" id="{E836875C-18CA-45F7-932F-6714C55F6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075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7445" name="Text Box 69">
                <a:extLst>
                  <a:ext uri="{FF2B5EF4-FFF2-40B4-BE49-F238E27FC236}">
                    <a16:creationId xmlns:a16="http://schemas.microsoft.com/office/drawing/2014/main" id="{F9B9F108-C09E-4B37-BDBE-948E44F0A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1748"/>
                <a:ext cx="3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en-US" sz="2000" b="1">
                    <a:solidFill>
                      <a:srgbClr val="CC3300"/>
                    </a:solidFill>
                  </a:rPr>
                  <a:t>I</a:t>
                </a:r>
                <a:r>
                  <a:rPr lang="en-GB" altLang="en-US" sz="2000" b="1" baseline="-25000">
                    <a:solidFill>
                      <a:srgbClr val="CC3300"/>
                    </a:solidFill>
                  </a:rPr>
                  <a:t>OH</a:t>
                </a:r>
              </a:p>
            </p:txBody>
          </p:sp>
        </p:grpSp>
        <p:grpSp>
          <p:nvGrpSpPr>
            <p:cNvPr id="357446" name="Group 70">
              <a:extLst>
                <a:ext uri="{FF2B5EF4-FFF2-40B4-BE49-F238E27FC236}">
                  <a16:creationId xmlns:a16="http://schemas.microsoft.com/office/drawing/2014/main" id="{6386D6D8-2DB4-43F0-878E-B7EB52C64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32"/>
              <a:ext cx="360" cy="343"/>
              <a:chOff x="3072" y="1732"/>
              <a:chExt cx="360" cy="343"/>
            </a:xfrm>
          </p:grpSpPr>
          <p:sp>
            <p:nvSpPr>
              <p:cNvPr id="357447" name="Line 71">
                <a:extLst>
                  <a:ext uri="{FF2B5EF4-FFF2-40B4-BE49-F238E27FC236}">
                    <a16:creationId xmlns:a16="http://schemas.microsoft.com/office/drawing/2014/main" id="{F7DFAF38-70C4-407D-BDF5-4B0FAA761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075"/>
                <a:ext cx="322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7448" name="Text Box 72">
                <a:extLst>
                  <a:ext uri="{FF2B5EF4-FFF2-40B4-BE49-F238E27FC236}">
                    <a16:creationId xmlns:a16="http://schemas.microsoft.com/office/drawing/2014/main" id="{3593CA32-716C-4D86-B575-D223735FA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1732"/>
                <a:ext cx="3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GB" altLang="en-US" sz="2000" b="1">
                    <a:solidFill>
                      <a:srgbClr val="CC3300"/>
                    </a:solidFill>
                  </a:rPr>
                  <a:t>I</a:t>
                </a:r>
                <a:r>
                  <a:rPr lang="en-GB" altLang="en-US" sz="2000" b="1" baseline="-25000">
                    <a:solidFill>
                      <a:srgbClr val="CC3300"/>
                    </a:solidFill>
                  </a:rPr>
                  <a:t>IH</a:t>
                </a:r>
              </a:p>
            </p:txBody>
          </p:sp>
        </p:grpSp>
        <p:sp>
          <p:nvSpPr>
            <p:cNvPr id="357449" name="Oval 73">
              <a:extLst>
                <a:ext uri="{FF2B5EF4-FFF2-40B4-BE49-F238E27FC236}">
                  <a16:creationId xmlns:a16="http://schemas.microsoft.com/office/drawing/2014/main" id="{0D433BA7-34C2-4B91-A54C-6C1481255F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2558" y="2794"/>
              <a:ext cx="114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50" name="Line 74">
              <a:extLst>
                <a:ext uri="{FF2B5EF4-FFF2-40B4-BE49-F238E27FC236}">
                  <a16:creationId xmlns:a16="http://schemas.microsoft.com/office/drawing/2014/main" id="{7DA2E73B-9FA4-4FCA-9424-AFB63344C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843"/>
              <a:ext cx="74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51" name="Text Box 75">
              <a:extLst>
                <a:ext uri="{FF2B5EF4-FFF2-40B4-BE49-F238E27FC236}">
                  <a16:creationId xmlns:a16="http://schemas.microsoft.com/office/drawing/2014/main" id="{01799A99-751D-472A-A35F-01CBEC140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363"/>
              <a:ext cx="444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+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rgbClr val="2D953C"/>
                  </a:solidFill>
                </a:rPr>
                <a:t>V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OH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-</a:t>
              </a:r>
            </a:p>
          </p:txBody>
        </p:sp>
        <p:sp>
          <p:nvSpPr>
            <p:cNvPr id="357452" name="Oval 76">
              <a:extLst>
                <a:ext uri="{FF2B5EF4-FFF2-40B4-BE49-F238E27FC236}">
                  <a16:creationId xmlns:a16="http://schemas.microsoft.com/office/drawing/2014/main" id="{72AD8DB0-6122-42FB-9A64-69E273ECD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3118" y="2772"/>
              <a:ext cx="96" cy="98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53" name="Line 77">
              <a:extLst>
                <a:ext uri="{FF2B5EF4-FFF2-40B4-BE49-F238E27FC236}">
                  <a16:creationId xmlns:a16="http://schemas.microsoft.com/office/drawing/2014/main" id="{25FDD6F5-24C8-45E3-B259-821A73FA7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0" y="2822"/>
              <a:ext cx="6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54" name="Text Box 78">
              <a:extLst>
                <a:ext uri="{FF2B5EF4-FFF2-40B4-BE49-F238E27FC236}">
                  <a16:creationId xmlns:a16="http://schemas.microsoft.com/office/drawing/2014/main" id="{0988C2CF-39BC-42BC-8288-CF022769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42"/>
              <a:ext cx="490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+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rgbClr val="2D953C"/>
                  </a:solidFill>
                </a:rPr>
                <a:t>V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IH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-</a:t>
              </a:r>
            </a:p>
          </p:txBody>
        </p:sp>
        <p:sp>
          <p:nvSpPr>
            <p:cNvPr id="357455" name="Oval 79">
              <a:extLst>
                <a:ext uri="{FF2B5EF4-FFF2-40B4-BE49-F238E27FC236}">
                  <a16:creationId xmlns:a16="http://schemas.microsoft.com/office/drawing/2014/main" id="{DF9340D0-81CC-4E00-AF61-5612D23880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1877" y="2784"/>
              <a:ext cx="102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56" name="Oval 80">
              <a:extLst>
                <a:ext uri="{FF2B5EF4-FFF2-40B4-BE49-F238E27FC236}">
                  <a16:creationId xmlns:a16="http://schemas.microsoft.com/office/drawing/2014/main" id="{FCE6E698-E664-4311-A877-1F29A4C727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3796" y="2767"/>
              <a:ext cx="102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C92BCC05-17E3-4ACD-933D-3728151F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A9340A82-456E-444F-BFC1-C179CA0A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0032-5B73-42A7-94D7-952F3E6FC34B}" type="slidenum">
              <a:rPr lang="en-GB" altLang="en-US"/>
              <a:pPr/>
              <a:t>18</a:t>
            </a:fld>
            <a:endParaRPr lang="en-GB" altLang="en-US" sz="1400"/>
          </a:p>
        </p:txBody>
      </p:sp>
      <p:sp>
        <p:nvSpPr>
          <p:cNvPr id="358438" name="Text Box 38">
            <a:extLst>
              <a:ext uri="{FF2B5EF4-FFF2-40B4-BE49-F238E27FC236}">
                <a16:creationId xmlns:a16="http://schemas.microsoft.com/office/drawing/2014/main" id="{9859C4CE-5B14-4D46-9BE9-1B495FC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58439" name="Rectangle 39">
            <a:extLst>
              <a:ext uri="{FF2B5EF4-FFF2-40B4-BE49-F238E27FC236}">
                <a16:creationId xmlns:a16="http://schemas.microsoft.com/office/drawing/2014/main" id="{580D450C-204F-401A-9E3C-3F489776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003300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3200">
                <a:solidFill>
                  <a:srgbClr val="786DCB"/>
                </a:solidFill>
              </a:rPr>
              <a:t>Current and Voltage in Logic </a:t>
            </a:r>
            <a:r>
              <a:rPr lang="en-GB" altLang="en-US" sz="3200">
                <a:solidFill>
                  <a:srgbClr val="CC3300"/>
                </a:solidFill>
              </a:rPr>
              <a:t>LOW</a:t>
            </a:r>
            <a:r>
              <a:rPr lang="en-GB" altLang="en-US" sz="3200">
                <a:solidFill>
                  <a:srgbClr val="786DCB"/>
                </a:solidFill>
              </a:rPr>
              <a:t> state</a:t>
            </a:r>
          </a:p>
          <a:p>
            <a:pPr algn="ctr"/>
            <a:r>
              <a:rPr lang="en-GB" altLang="en-US" sz="3200">
                <a:solidFill>
                  <a:srgbClr val="786DCB"/>
                </a:solidFill>
              </a:rPr>
              <a:t>- A circuit illustration</a:t>
            </a:r>
          </a:p>
        </p:txBody>
      </p:sp>
      <p:sp>
        <p:nvSpPr>
          <p:cNvPr id="358447" name="Oval 47">
            <a:extLst>
              <a:ext uri="{FF2B5EF4-FFF2-40B4-BE49-F238E27FC236}">
                <a16:creationId xmlns:a16="http://schemas.microsoft.com/office/drawing/2014/main" id="{C1CE73C8-FFB7-4BC9-A2E8-24C143D18F91}"/>
              </a:ext>
            </a:extLst>
          </p:cNvPr>
          <p:cNvSpPr>
            <a:spLocks noChangeArrowheads="1"/>
          </p:cNvSpPr>
          <p:nvPr/>
        </p:nvSpPr>
        <p:spPr bwMode="auto">
          <a:xfrm rot="21661599">
            <a:off x="3657600" y="3581400"/>
            <a:ext cx="161925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48" name="Line 48">
            <a:extLst>
              <a:ext uri="{FF2B5EF4-FFF2-40B4-BE49-F238E27FC236}">
                <a16:creationId xmlns:a16="http://schemas.microsoft.com/office/drawing/2014/main" id="{53893A37-9FD5-423A-83AB-7ABC0D231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8006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49" name="Line 49">
            <a:extLst>
              <a:ext uri="{FF2B5EF4-FFF2-40B4-BE49-F238E27FC236}">
                <a16:creationId xmlns:a16="http://schemas.microsoft.com/office/drawing/2014/main" id="{E48021E4-E3B4-4FEB-965C-0065E42C1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0" name="Line 50">
            <a:extLst>
              <a:ext uri="{FF2B5EF4-FFF2-40B4-BE49-F238E27FC236}">
                <a16:creationId xmlns:a16="http://schemas.microsoft.com/office/drawing/2014/main" id="{EB3D2358-32F7-45F8-ABCF-FF2DF9203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76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1" name="Line 51">
            <a:extLst>
              <a:ext uri="{FF2B5EF4-FFF2-40B4-BE49-F238E27FC236}">
                <a16:creationId xmlns:a16="http://schemas.microsoft.com/office/drawing/2014/main" id="{3EA7152B-431C-4E19-9B4E-B82110D0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2" name="Line 52">
            <a:extLst>
              <a:ext uri="{FF2B5EF4-FFF2-40B4-BE49-F238E27FC236}">
                <a16:creationId xmlns:a16="http://schemas.microsoft.com/office/drawing/2014/main" id="{970A784B-3A8C-4FC0-8C17-E9D4D5B35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006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3" name="Line 53">
            <a:extLst>
              <a:ext uri="{FF2B5EF4-FFF2-40B4-BE49-F238E27FC236}">
                <a16:creationId xmlns:a16="http://schemas.microsoft.com/office/drawing/2014/main" id="{54B8E1B0-D76B-431F-8576-A63BE99DD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876800"/>
            <a:ext cx="76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4" name="AutoShape 54">
            <a:extLst>
              <a:ext uri="{FF2B5EF4-FFF2-40B4-BE49-F238E27FC236}">
                <a16:creationId xmlns:a16="http://schemas.microsoft.com/office/drawing/2014/main" id="{EC2FA54C-B7E3-4F46-A81B-9B4F80E8C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838200" cy="6096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55" name="AutoShape 55">
            <a:extLst>
              <a:ext uri="{FF2B5EF4-FFF2-40B4-BE49-F238E27FC236}">
                <a16:creationId xmlns:a16="http://schemas.microsoft.com/office/drawing/2014/main" id="{7E0FC386-4B15-4B15-906C-31C75B181E26}"/>
              </a:ext>
            </a:extLst>
          </p:cNvPr>
          <p:cNvSpPr>
            <a:spLocks noChangeArrowheads="1"/>
          </p:cNvSpPr>
          <p:nvPr/>
        </p:nvSpPr>
        <p:spPr bwMode="auto">
          <a:xfrm rot="5367307">
            <a:off x="5905500" y="3314700"/>
            <a:ext cx="533400" cy="609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56" name="Oval 56">
            <a:extLst>
              <a:ext uri="{FF2B5EF4-FFF2-40B4-BE49-F238E27FC236}">
                <a16:creationId xmlns:a16="http://schemas.microsoft.com/office/drawing/2014/main" id="{048DFB06-CD93-4C96-8B54-CFA1431EF7CA}"/>
              </a:ext>
            </a:extLst>
          </p:cNvPr>
          <p:cNvSpPr>
            <a:spLocks noChangeArrowheads="1"/>
          </p:cNvSpPr>
          <p:nvPr/>
        </p:nvSpPr>
        <p:spPr bwMode="auto">
          <a:xfrm rot="21661599">
            <a:off x="6477000" y="3549650"/>
            <a:ext cx="161925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57" name="Line 57">
            <a:extLst>
              <a:ext uri="{FF2B5EF4-FFF2-40B4-BE49-F238E27FC236}">
                <a16:creationId xmlns:a16="http://schemas.microsoft.com/office/drawing/2014/main" id="{D5853FFD-4F8D-4A97-A815-CD12485F7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2057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8" name="Line 58">
            <a:extLst>
              <a:ext uri="{FF2B5EF4-FFF2-40B4-BE49-F238E27FC236}">
                <a16:creationId xmlns:a16="http://schemas.microsoft.com/office/drawing/2014/main" id="{D6311165-2059-4C7E-89F0-FBBA4F660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05200"/>
            <a:ext cx="990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59" name="Line 59">
            <a:extLst>
              <a:ext uri="{FF2B5EF4-FFF2-40B4-BE49-F238E27FC236}">
                <a16:creationId xmlns:a16="http://schemas.microsoft.com/office/drawing/2014/main" id="{391ECECB-F979-4353-8392-832FDEE4C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4513" y="3867150"/>
            <a:ext cx="990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0" name="Line 60">
            <a:extLst>
              <a:ext uri="{FF2B5EF4-FFF2-40B4-BE49-F238E27FC236}">
                <a16:creationId xmlns:a16="http://schemas.microsoft.com/office/drawing/2014/main" id="{08C21645-41C9-4EFA-89F7-043325D33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033713"/>
            <a:ext cx="158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1" name="Oval 61">
            <a:extLst>
              <a:ext uri="{FF2B5EF4-FFF2-40B4-BE49-F238E27FC236}">
                <a16:creationId xmlns:a16="http://schemas.microsoft.com/office/drawing/2014/main" id="{1C61A4E4-D477-467B-8ABA-B2A45D3DBCF0}"/>
              </a:ext>
            </a:extLst>
          </p:cNvPr>
          <p:cNvSpPr>
            <a:spLocks noChangeArrowheads="1"/>
          </p:cNvSpPr>
          <p:nvPr/>
        </p:nvSpPr>
        <p:spPr bwMode="auto">
          <a:xfrm rot="21661599">
            <a:off x="5029200" y="3581400"/>
            <a:ext cx="161925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62" name="Oval 62">
            <a:extLst>
              <a:ext uri="{FF2B5EF4-FFF2-40B4-BE49-F238E27FC236}">
                <a16:creationId xmlns:a16="http://schemas.microsoft.com/office/drawing/2014/main" id="{E9678DB2-7348-4CCB-85DB-26F51A7934EE}"/>
              </a:ext>
            </a:extLst>
          </p:cNvPr>
          <p:cNvSpPr>
            <a:spLocks noChangeArrowheads="1"/>
          </p:cNvSpPr>
          <p:nvPr/>
        </p:nvSpPr>
        <p:spPr bwMode="auto">
          <a:xfrm rot="21661599">
            <a:off x="4243388" y="3581400"/>
            <a:ext cx="161925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63" name="Oval 63">
            <a:extLst>
              <a:ext uri="{FF2B5EF4-FFF2-40B4-BE49-F238E27FC236}">
                <a16:creationId xmlns:a16="http://schemas.microsoft.com/office/drawing/2014/main" id="{719CBF5E-C633-498C-A76E-1FF2D20F665F}"/>
              </a:ext>
            </a:extLst>
          </p:cNvPr>
          <p:cNvSpPr>
            <a:spLocks noChangeArrowheads="1"/>
          </p:cNvSpPr>
          <p:nvPr/>
        </p:nvSpPr>
        <p:spPr bwMode="auto">
          <a:xfrm rot="21661599">
            <a:off x="1752600" y="3429000"/>
            <a:ext cx="161925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64" name="Line 64">
            <a:extLst>
              <a:ext uri="{FF2B5EF4-FFF2-40B4-BE49-F238E27FC236}">
                <a16:creationId xmlns:a16="http://schemas.microsoft.com/office/drawing/2014/main" id="{481C24F3-D173-4B85-9518-1B34A63C3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962400"/>
            <a:ext cx="158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5" name="Line 65">
            <a:extLst>
              <a:ext uri="{FF2B5EF4-FFF2-40B4-BE49-F238E27FC236}">
                <a16:creationId xmlns:a16="http://schemas.microsoft.com/office/drawing/2014/main" id="{EF7B0AB3-18F4-448E-A790-F685B9C51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6" name="Line 66">
            <a:extLst>
              <a:ext uri="{FF2B5EF4-FFF2-40B4-BE49-F238E27FC236}">
                <a16:creationId xmlns:a16="http://schemas.microsoft.com/office/drawing/2014/main" id="{054F43C7-388E-451A-ADEE-82ACC7C5E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609975"/>
            <a:ext cx="685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7" name="Line 67">
            <a:extLst>
              <a:ext uri="{FF2B5EF4-FFF2-40B4-BE49-F238E27FC236}">
                <a16:creationId xmlns:a16="http://schemas.microsoft.com/office/drawing/2014/main" id="{0FE4431C-BEAA-4366-BC02-A9E96D29D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52800"/>
            <a:ext cx="3810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68" name="Text Box 68">
            <a:extLst>
              <a:ext uri="{FF2B5EF4-FFF2-40B4-BE49-F238E27FC236}">
                <a16:creationId xmlns:a16="http://schemas.microsoft.com/office/drawing/2014/main" id="{085EEEC2-7BF8-4BF6-8ED5-F2CF7095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2833688"/>
            <a:ext cx="52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CC3300"/>
                </a:solidFill>
              </a:rPr>
              <a:t>I</a:t>
            </a:r>
            <a:r>
              <a:rPr lang="en-GB" altLang="en-US" sz="2000" b="1" baseline="-25000">
                <a:solidFill>
                  <a:srgbClr val="CC3300"/>
                </a:solidFill>
              </a:rPr>
              <a:t>OL</a:t>
            </a:r>
          </a:p>
        </p:txBody>
      </p:sp>
      <p:sp>
        <p:nvSpPr>
          <p:cNvPr id="358469" name="Line 69">
            <a:extLst>
              <a:ext uri="{FF2B5EF4-FFF2-40B4-BE49-F238E27FC236}">
                <a16:creationId xmlns:a16="http://schemas.microsoft.com/office/drawing/2014/main" id="{3657ED7D-75A7-4293-898F-A8252543E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52800"/>
            <a:ext cx="471488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8470" name="Text Box 70">
            <a:extLst>
              <a:ext uri="{FF2B5EF4-FFF2-40B4-BE49-F238E27FC236}">
                <a16:creationId xmlns:a16="http://schemas.microsoft.com/office/drawing/2014/main" id="{113E0A4B-A3C6-41B1-83C9-E86F86F97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95600"/>
            <a:ext cx="52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CC3300"/>
                </a:solidFill>
              </a:rPr>
              <a:t>I</a:t>
            </a:r>
            <a:r>
              <a:rPr lang="en-GB" altLang="en-US" sz="2000" b="1" baseline="-25000">
                <a:solidFill>
                  <a:srgbClr val="CC3300"/>
                </a:solidFill>
              </a:rPr>
              <a:t>IL</a:t>
            </a:r>
          </a:p>
        </p:txBody>
      </p:sp>
      <p:grpSp>
        <p:nvGrpSpPr>
          <p:cNvPr id="358471" name="Group 71">
            <a:extLst>
              <a:ext uri="{FF2B5EF4-FFF2-40B4-BE49-F238E27FC236}">
                <a16:creationId xmlns:a16="http://schemas.microsoft.com/office/drawing/2014/main" id="{DAAE71B6-DC2A-4EDC-BDB2-9C183D866A05}"/>
              </a:ext>
            </a:extLst>
          </p:cNvPr>
          <p:cNvGrpSpPr>
            <a:grpSpLocks/>
          </p:cNvGrpSpPr>
          <p:nvPr/>
        </p:nvGrpSpPr>
        <p:grpSpPr bwMode="auto">
          <a:xfrm>
            <a:off x="3111500" y="3781425"/>
            <a:ext cx="1527175" cy="838200"/>
            <a:chOff x="1920" y="2400"/>
            <a:chExt cx="824" cy="528"/>
          </a:xfrm>
        </p:grpSpPr>
        <p:sp>
          <p:nvSpPr>
            <p:cNvPr id="358472" name="Oval 72">
              <a:extLst>
                <a:ext uri="{FF2B5EF4-FFF2-40B4-BE49-F238E27FC236}">
                  <a16:creationId xmlns:a16="http://schemas.microsoft.com/office/drawing/2014/main" id="{6A4AD145-50ED-466B-8635-9DBE68DE9B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2544" y="2832"/>
              <a:ext cx="102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8473" name="Line 73">
              <a:extLst>
                <a:ext uri="{FF2B5EF4-FFF2-40B4-BE49-F238E27FC236}">
                  <a16:creationId xmlns:a16="http://schemas.microsoft.com/office/drawing/2014/main" id="{E4134394-BA23-428C-935F-577A246CF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8474" name="Text Box 74">
              <a:extLst>
                <a:ext uri="{FF2B5EF4-FFF2-40B4-BE49-F238E27FC236}">
                  <a16:creationId xmlns:a16="http://schemas.microsoft.com/office/drawing/2014/main" id="{D60A1979-7C29-43ED-9F56-CE788C01D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400"/>
              <a:ext cx="344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+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rgbClr val="2D953C"/>
                  </a:solidFill>
                </a:rPr>
                <a:t>V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OL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-</a:t>
              </a:r>
            </a:p>
          </p:txBody>
        </p:sp>
      </p:grpSp>
      <p:grpSp>
        <p:nvGrpSpPr>
          <p:cNvPr id="358475" name="Group 75">
            <a:extLst>
              <a:ext uri="{FF2B5EF4-FFF2-40B4-BE49-F238E27FC236}">
                <a16:creationId xmlns:a16="http://schemas.microsoft.com/office/drawing/2014/main" id="{99FAE306-75A0-4F93-8C45-3C9E6D4DC4F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778250"/>
            <a:ext cx="1371600" cy="838200"/>
            <a:chOff x="2976" y="2352"/>
            <a:chExt cx="864" cy="528"/>
          </a:xfrm>
        </p:grpSpPr>
        <p:sp>
          <p:nvSpPr>
            <p:cNvPr id="358476" name="Oval 76">
              <a:extLst>
                <a:ext uri="{FF2B5EF4-FFF2-40B4-BE49-F238E27FC236}">
                  <a16:creationId xmlns:a16="http://schemas.microsoft.com/office/drawing/2014/main" id="{A5AC60E4-E6A3-46EC-A216-C42530C900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61599">
              <a:off x="3120" y="2784"/>
              <a:ext cx="102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8477" name="Line 77">
              <a:extLst>
                <a:ext uri="{FF2B5EF4-FFF2-40B4-BE49-F238E27FC236}">
                  <a16:creationId xmlns:a16="http://schemas.microsoft.com/office/drawing/2014/main" id="{DD7978FA-2789-4501-B3F3-05E875513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8478" name="Text Box 78">
              <a:extLst>
                <a:ext uri="{FF2B5EF4-FFF2-40B4-BE49-F238E27FC236}">
                  <a16:creationId xmlns:a16="http://schemas.microsoft.com/office/drawing/2014/main" id="{20C3A045-C361-45E2-B7D4-2281BD34F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52"/>
              <a:ext cx="344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+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rgbClr val="2D953C"/>
                  </a:solidFill>
                </a:rPr>
                <a:t>V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IL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b="1">
                  <a:solidFill>
                    <a:srgbClr val="2D953C"/>
                  </a:solidFill>
                </a:rPr>
                <a:t>  -</a:t>
              </a:r>
            </a:p>
          </p:txBody>
        </p:sp>
      </p:grpSp>
      <p:sp>
        <p:nvSpPr>
          <p:cNvPr id="358479" name="Text Box 79">
            <a:extLst>
              <a:ext uri="{FF2B5EF4-FFF2-40B4-BE49-F238E27FC236}">
                <a16:creationId xmlns:a16="http://schemas.microsoft.com/office/drawing/2014/main" id="{C1C44596-4445-4E53-BE42-69D2ED0A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608263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+5V</a:t>
            </a:r>
          </a:p>
        </p:txBody>
      </p:sp>
      <p:sp>
        <p:nvSpPr>
          <p:cNvPr id="358480" name="Oval 80">
            <a:extLst>
              <a:ext uri="{FF2B5EF4-FFF2-40B4-BE49-F238E27FC236}">
                <a16:creationId xmlns:a16="http://schemas.microsoft.com/office/drawing/2014/main" id="{E04103FA-EADA-4D17-A9F7-3816C725D11C}"/>
              </a:ext>
            </a:extLst>
          </p:cNvPr>
          <p:cNvSpPr>
            <a:spLocks noChangeArrowheads="1"/>
          </p:cNvSpPr>
          <p:nvPr/>
        </p:nvSpPr>
        <p:spPr bwMode="auto">
          <a:xfrm rot="21661599">
            <a:off x="3036888" y="4481513"/>
            <a:ext cx="161925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81" name="Oval 81">
            <a:extLst>
              <a:ext uri="{FF2B5EF4-FFF2-40B4-BE49-F238E27FC236}">
                <a16:creationId xmlns:a16="http://schemas.microsoft.com/office/drawing/2014/main" id="{4F38C0E7-636E-4722-BA33-ABAC4526B3EB}"/>
              </a:ext>
            </a:extLst>
          </p:cNvPr>
          <p:cNvSpPr>
            <a:spLocks noChangeArrowheads="1"/>
          </p:cNvSpPr>
          <p:nvPr/>
        </p:nvSpPr>
        <p:spPr bwMode="auto">
          <a:xfrm rot="21661599">
            <a:off x="6091238" y="4443413"/>
            <a:ext cx="161925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8" grpId="0"/>
      <p:bldP spid="3584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E3FAA152-DA7A-428D-A49F-6392C284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697AC033-6ADC-493B-8598-2E456F47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030C-9C25-4A8B-8F47-13DD907086C0}" type="slidenum">
              <a:rPr lang="en-GB" altLang="en-US"/>
              <a:pPr/>
              <a:t>19</a:t>
            </a:fld>
            <a:endParaRPr lang="en-GB" altLang="en-US" sz="1400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7AF310D9-3408-4297-BB3C-F34DFE61A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877888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Noise Immunity (i)</a:t>
            </a:r>
          </a:p>
        </p:txBody>
      </p:sp>
      <p:sp>
        <p:nvSpPr>
          <p:cNvPr id="366595" name="Text Box 3">
            <a:extLst>
              <a:ext uri="{FF2B5EF4-FFF2-40B4-BE49-F238E27FC236}">
                <a16:creationId xmlns:a16="http://schemas.microsoft.com/office/drawing/2014/main" id="{460328C3-C6BF-4D10-92AC-3FCE1308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687513"/>
            <a:ext cx="82327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786DCB"/>
                </a:solidFill>
              </a:rPr>
              <a:t>It is a circuit’s ability to tolerate noise voltages on its inputs.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5E51C1"/>
                </a:solidFill>
              </a:rPr>
              <a:t>Noise Immunity is measured by</a:t>
            </a:r>
            <a:r>
              <a:rPr lang="en-GB" altLang="en-US">
                <a:solidFill>
                  <a:srgbClr val="CC3300"/>
                </a:solidFill>
              </a:rPr>
              <a:t> Noise Margin</a:t>
            </a:r>
            <a:r>
              <a:rPr lang="en-GB" altLang="en-US">
                <a:solidFill>
                  <a:srgbClr val="786DCB"/>
                </a:solidFill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>
                <a:solidFill>
                  <a:srgbClr val="786DCB"/>
                </a:solidFill>
              </a:rPr>
              <a:t>It is the amount of noise that can be added without the circuit malfunctioning.</a:t>
            </a:r>
          </a:p>
        </p:txBody>
      </p:sp>
      <p:sp>
        <p:nvSpPr>
          <p:cNvPr id="366631" name="Text Box 39">
            <a:extLst>
              <a:ext uri="{FF2B5EF4-FFF2-40B4-BE49-F238E27FC236}">
                <a16:creationId xmlns:a16="http://schemas.microsoft.com/office/drawing/2014/main" id="{7A084DDC-4E75-42CE-9992-9130DF09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grpSp>
        <p:nvGrpSpPr>
          <p:cNvPr id="366649" name="Group 57">
            <a:extLst>
              <a:ext uri="{FF2B5EF4-FFF2-40B4-BE49-F238E27FC236}">
                <a16:creationId xmlns:a16="http://schemas.microsoft.com/office/drawing/2014/main" id="{1021A43A-1E8F-4DD6-89E9-12530DC304CA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3946525"/>
            <a:ext cx="6934200" cy="1243013"/>
            <a:chOff x="1099" y="2486"/>
            <a:chExt cx="4368" cy="783"/>
          </a:xfrm>
        </p:grpSpPr>
        <p:grpSp>
          <p:nvGrpSpPr>
            <p:cNvPr id="366633" name="Group 41">
              <a:extLst>
                <a:ext uri="{FF2B5EF4-FFF2-40B4-BE49-F238E27FC236}">
                  <a16:creationId xmlns:a16="http://schemas.microsoft.com/office/drawing/2014/main" id="{3BAED498-0A9C-4D52-A4E4-B240DBD26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9" y="2549"/>
              <a:ext cx="1680" cy="720"/>
              <a:chOff x="1008" y="2458"/>
              <a:chExt cx="1680" cy="720"/>
            </a:xfrm>
          </p:grpSpPr>
          <p:sp>
            <p:nvSpPr>
              <p:cNvPr id="366634" name="Line 42">
                <a:extLst>
                  <a:ext uri="{FF2B5EF4-FFF2-40B4-BE49-F238E27FC236}">
                    <a16:creationId xmlns:a16="http://schemas.microsoft.com/office/drawing/2014/main" id="{80B7D286-26B1-424F-BDD4-06CF5E0BA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79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6635" name="Line 43">
                <a:extLst>
                  <a:ext uri="{FF2B5EF4-FFF2-40B4-BE49-F238E27FC236}">
                    <a16:creationId xmlns:a16="http://schemas.microsoft.com/office/drawing/2014/main" id="{F7AE1826-4CBB-4F32-9D4A-0290330AA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65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6636" name="Line 44">
                <a:extLst>
                  <a:ext uri="{FF2B5EF4-FFF2-40B4-BE49-F238E27FC236}">
                    <a16:creationId xmlns:a16="http://schemas.microsoft.com/office/drawing/2014/main" id="{F76F8D17-C11A-4B48-BF5A-7D8287E4E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93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66637" name="Group 45">
                <a:extLst>
                  <a:ext uri="{FF2B5EF4-FFF2-40B4-BE49-F238E27FC236}">
                    <a16:creationId xmlns:a16="http://schemas.microsoft.com/office/drawing/2014/main" id="{3A49AC38-8004-468D-8026-5E9C91DDDA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458"/>
                <a:ext cx="960" cy="720"/>
                <a:chOff x="1776" y="2112"/>
                <a:chExt cx="630" cy="384"/>
              </a:xfrm>
            </p:grpSpPr>
            <p:sp>
              <p:nvSpPr>
                <p:cNvPr id="366638" name="Oval 46">
                  <a:extLst>
                    <a:ext uri="{FF2B5EF4-FFF2-40B4-BE49-F238E27FC236}">
                      <a16:creationId xmlns:a16="http://schemas.microsoft.com/office/drawing/2014/main" id="{62209EC0-799E-456F-851D-3FF9259EAC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661599">
                  <a:off x="2304" y="2256"/>
                  <a:ext cx="102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6639" name="AutoShape 47">
                  <a:extLst>
                    <a:ext uri="{FF2B5EF4-FFF2-40B4-BE49-F238E27FC236}">
                      <a16:creationId xmlns:a16="http://schemas.microsoft.com/office/drawing/2014/main" id="{868E4B2A-0002-4B3C-AD9B-9B90153B8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112"/>
                  <a:ext cx="528" cy="384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366640" name="Line 48">
              <a:extLst>
                <a:ext uri="{FF2B5EF4-FFF2-40B4-BE49-F238E27FC236}">
                  <a16:creationId xmlns:a16="http://schemas.microsoft.com/office/drawing/2014/main" id="{5F93FFEF-7ADD-4337-9651-4FC0E7D96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885"/>
              <a:ext cx="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66641" name="Group 49">
              <a:extLst>
                <a:ext uri="{FF2B5EF4-FFF2-40B4-BE49-F238E27FC236}">
                  <a16:creationId xmlns:a16="http://schemas.microsoft.com/office/drawing/2014/main" id="{BB95F87A-424C-4F2B-86A9-2A6B0EA60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2501"/>
              <a:ext cx="1689" cy="720"/>
              <a:chOff x="3687" y="2410"/>
              <a:chExt cx="1689" cy="720"/>
            </a:xfrm>
          </p:grpSpPr>
          <p:grpSp>
            <p:nvGrpSpPr>
              <p:cNvPr id="366642" name="Group 50">
                <a:extLst>
                  <a:ext uri="{FF2B5EF4-FFF2-40B4-BE49-F238E27FC236}">
                    <a16:creationId xmlns:a16="http://schemas.microsoft.com/office/drawing/2014/main" id="{4EB05D15-C7AE-417D-AA64-ED0C747057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410"/>
                <a:ext cx="960" cy="720"/>
                <a:chOff x="1776" y="2112"/>
                <a:chExt cx="630" cy="384"/>
              </a:xfrm>
            </p:grpSpPr>
            <p:sp>
              <p:nvSpPr>
                <p:cNvPr id="366643" name="Oval 51">
                  <a:extLst>
                    <a:ext uri="{FF2B5EF4-FFF2-40B4-BE49-F238E27FC236}">
                      <a16:creationId xmlns:a16="http://schemas.microsoft.com/office/drawing/2014/main" id="{CD157897-4A7C-43E4-81AB-794AA737B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661599">
                  <a:off x="2304" y="2256"/>
                  <a:ext cx="102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66644" name="AutoShape 52">
                  <a:extLst>
                    <a:ext uri="{FF2B5EF4-FFF2-40B4-BE49-F238E27FC236}">
                      <a16:creationId xmlns:a16="http://schemas.microsoft.com/office/drawing/2014/main" id="{C96FEB74-5878-4541-9D8E-EC8A42273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112"/>
                  <a:ext cx="528" cy="384"/>
                </a:xfrm>
                <a:prstGeom prst="flowChartDelay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66645" name="Line 53">
                <a:extLst>
                  <a:ext uri="{FF2B5EF4-FFF2-40B4-BE49-F238E27FC236}">
                    <a16:creationId xmlns:a16="http://schemas.microsoft.com/office/drawing/2014/main" id="{3BE91798-BF6C-4089-BC61-384378297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60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6646" name="Line 54">
                <a:extLst>
                  <a:ext uri="{FF2B5EF4-FFF2-40B4-BE49-F238E27FC236}">
                    <a16:creationId xmlns:a16="http://schemas.microsoft.com/office/drawing/2014/main" id="{27936D9D-1284-45D2-9B93-0ED78E1D3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2794"/>
                <a:ext cx="3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6647" name="Line 55">
                <a:extLst>
                  <a:ext uri="{FF2B5EF4-FFF2-40B4-BE49-F238E27FC236}">
                    <a16:creationId xmlns:a16="http://schemas.microsoft.com/office/drawing/2014/main" id="{783028B1-8510-4DCA-A22D-190084903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74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66648" name="Freeform 56">
              <a:extLst>
                <a:ext uri="{FF2B5EF4-FFF2-40B4-BE49-F238E27FC236}">
                  <a16:creationId xmlns:a16="http://schemas.microsoft.com/office/drawing/2014/main" id="{6EEE3468-C26A-4F02-AAC0-101947637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2486"/>
              <a:ext cx="563" cy="683"/>
            </a:xfrm>
            <a:custGeom>
              <a:avLst/>
              <a:gdLst>
                <a:gd name="T0" fmla="*/ 5 w 563"/>
                <a:gd name="T1" fmla="*/ 439 h 683"/>
                <a:gd name="T2" fmla="*/ 14 w 563"/>
                <a:gd name="T3" fmla="*/ 375 h 683"/>
                <a:gd name="T4" fmla="*/ 23 w 563"/>
                <a:gd name="T5" fmla="*/ 302 h 683"/>
                <a:gd name="T6" fmla="*/ 69 w 563"/>
                <a:gd name="T7" fmla="*/ 393 h 683"/>
                <a:gd name="T8" fmla="*/ 78 w 563"/>
                <a:gd name="T9" fmla="*/ 430 h 683"/>
                <a:gd name="T10" fmla="*/ 87 w 563"/>
                <a:gd name="T11" fmla="*/ 457 h 683"/>
                <a:gd name="T12" fmla="*/ 97 w 563"/>
                <a:gd name="T13" fmla="*/ 430 h 683"/>
                <a:gd name="T14" fmla="*/ 133 w 563"/>
                <a:gd name="T15" fmla="*/ 347 h 683"/>
                <a:gd name="T16" fmla="*/ 151 w 563"/>
                <a:gd name="T17" fmla="*/ 219 h 683"/>
                <a:gd name="T18" fmla="*/ 197 w 563"/>
                <a:gd name="T19" fmla="*/ 101 h 683"/>
                <a:gd name="T20" fmla="*/ 243 w 563"/>
                <a:gd name="T21" fmla="*/ 0 h 683"/>
                <a:gd name="T22" fmla="*/ 316 w 563"/>
                <a:gd name="T23" fmla="*/ 128 h 683"/>
                <a:gd name="T24" fmla="*/ 362 w 563"/>
                <a:gd name="T25" fmla="*/ 375 h 683"/>
                <a:gd name="T26" fmla="*/ 371 w 563"/>
                <a:gd name="T27" fmla="*/ 631 h 683"/>
                <a:gd name="T28" fmla="*/ 407 w 563"/>
                <a:gd name="T29" fmla="*/ 585 h 683"/>
                <a:gd name="T30" fmla="*/ 453 w 563"/>
                <a:gd name="T31" fmla="*/ 457 h 683"/>
                <a:gd name="T32" fmla="*/ 563 w 563"/>
                <a:gd name="T33" fmla="*/ 421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3" h="683">
                  <a:moveTo>
                    <a:pt x="5" y="439"/>
                  </a:moveTo>
                  <a:cubicBezTo>
                    <a:pt x="8" y="418"/>
                    <a:pt x="11" y="396"/>
                    <a:pt x="14" y="375"/>
                  </a:cubicBezTo>
                  <a:cubicBezTo>
                    <a:pt x="17" y="351"/>
                    <a:pt x="0" y="294"/>
                    <a:pt x="23" y="302"/>
                  </a:cubicBezTo>
                  <a:cubicBezTo>
                    <a:pt x="55" y="313"/>
                    <a:pt x="69" y="393"/>
                    <a:pt x="69" y="393"/>
                  </a:cubicBezTo>
                  <a:cubicBezTo>
                    <a:pt x="72" y="405"/>
                    <a:pt x="75" y="418"/>
                    <a:pt x="78" y="430"/>
                  </a:cubicBezTo>
                  <a:cubicBezTo>
                    <a:pt x="81" y="439"/>
                    <a:pt x="78" y="457"/>
                    <a:pt x="87" y="457"/>
                  </a:cubicBezTo>
                  <a:cubicBezTo>
                    <a:pt x="97" y="457"/>
                    <a:pt x="93" y="439"/>
                    <a:pt x="97" y="430"/>
                  </a:cubicBezTo>
                  <a:cubicBezTo>
                    <a:pt x="136" y="353"/>
                    <a:pt x="93" y="469"/>
                    <a:pt x="133" y="347"/>
                  </a:cubicBezTo>
                  <a:cubicBezTo>
                    <a:pt x="135" y="335"/>
                    <a:pt x="145" y="238"/>
                    <a:pt x="151" y="219"/>
                  </a:cubicBezTo>
                  <a:cubicBezTo>
                    <a:pt x="180" y="117"/>
                    <a:pt x="172" y="179"/>
                    <a:pt x="197" y="101"/>
                  </a:cubicBezTo>
                  <a:cubicBezTo>
                    <a:pt x="208" y="66"/>
                    <a:pt x="243" y="0"/>
                    <a:pt x="243" y="0"/>
                  </a:cubicBezTo>
                  <a:cubicBezTo>
                    <a:pt x="282" y="54"/>
                    <a:pt x="289" y="73"/>
                    <a:pt x="316" y="128"/>
                  </a:cubicBezTo>
                  <a:cubicBezTo>
                    <a:pt x="333" y="213"/>
                    <a:pt x="353" y="288"/>
                    <a:pt x="362" y="375"/>
                  </a:cubicBezTo>
                  <a:cubicBezTo>
                    <a:pt x="365" y="460"/>
                    <a:pt x="358" y="547"/>
                    <a:pt x="371" y="631"/>
                  </a:cubicBezTo>
                  <a:cubicBezTo>
                    <a:pt x="379" y="683"/>
                    <a:pt x="404" y="595"/>
                    <a:pt x="407" y="585"/>
                  </a:cubicBezTo>
                  <a:cubicBezTo>
                    <a:pt x="417" y="405"/>
                    <a:pt x="391" y="365"/>
                    <a:pt x="453" y="457"/>
                  </a:cubicBezTo>
                  <a:cubicBezTo>
                    <a:pt x="494" y="431"/>
                    <a:pt x="513" y="421"/>
                    <a:pt x="563" y="421"/>
                  </a:cubicBezTo>
                </a:path>
              </a:pathLst>
            </a:custGeom>
            <a:noFill/>
            <a:ln w="9525" cap="flat" cmpd="sng">
              <a:solidFill>
                <a:srgbClr val="CC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EB6B75B-3A28-4E2C-9CA6-4A4F92D8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B774478-1F64-40CD-9271-FCD8B4A7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A726-EB82-4D21-ABF8-5C67590263B2}" type="slidenum">
              <a:rPr lang="en-GB" altLang="en-US"/>
              <a:pPr/>
              <a:t>2</a:t>
            </a:fld>
            <a:endParaRPr lang="en-GB" altLang="en-US" sz="1400"/>
          </a:p>
        </p:txBody>
      </p:sp>
      <p:sp>
        <p:nvSpPr>
          <p:cNvPr id="348162" name="Text Box 2">
            <a:extLst>
              <a:ext uri="{FF2B5EF4-FFF2-40B4-BE49-F238E27FC236}">
                <a16:creationId xmlns:a16="http://schemas.microsoft.com/office/drawing/2014/main" id="{9EB8BAEF-3159-4825-AA0D-146B1193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950913"/>
            <a:ext cx="5338763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E51C1"/>
                </a:solidFill>
              </a:rPr>
              <a:t>Introductory Concepts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Numbering Systems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Boolean Algebra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Combinational Logic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Flip-Flops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786DCB"/>
                </a:solidFill>
              </a:rPr>
              <a:t>Digital Arithmetic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E51C1"/>
                </a:solidFill>
              </a:rPr>
              <a:t>Counters &amp; Registers</a:t>
            </a:r>
            <a:endParaRPr lang="en-GB" altLang="en-US" sz="2000">
              <a:solidFill>
                <a:srgbClr val="CC3300"/>
              </a:solidFill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3200" b="1">
                <a:solidFill>
                  <a:srgbClr val="CC3300"/>
                </a:solidFill>
              </a:rPr>
              <a:t>IC Logic Families</a:t>
            </a:r>
            <a:endParaRPr lang="en-GB" altLang="en-US" sz="3200" b="1">
              <a:solidFill>
                <a:srgbClr val="5E51C1"/>
              </a:solidFill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786DCB"/>
                </a:solidFill>
              </a:rPr>
              <a:t>MSI Logic Circuits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40A2C87E-9FAD-4161-A3A4-01CD8D17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EFB25234-7701-44C9-89B6-D7E6A4CD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7B95-054A-47F6-82A6-390C1440B259}" type="slidenum">
              <a:rPr lang="en-GB" altLang="en-US"/>
              <a:pPr/>
              <a:t>20</a:t>
            </a:fld>
            <a:endParaRPr lang="en-GB" altLang="en-US" sz="1400"/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90F8940F-E045-4093-A431-EFA3AB90D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59055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Noise Immunity (ii)</a:t>
            </a:r>
          </a:p>
        </p:txBody>
      </p:sp>
      <p:sp>
        <p:nvSpPr>
          <p:cNvPr id="388100" name="Text Box 4">
            <a:extLst>
              <a:ext uri="{FF2B5EF4-FFF2-40B4-BE49-F238E27FC236}">
                <a16:creationId xmlns:a16="http://schemas.microsoft.com/office/drawing/2014/main" id="{02DEBD4E-BA51-4032-AAF6-0844287B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1217613"/>
            <a:ext cx="53927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Tx/>
              <a:buChar char="•"/>
            </a:pPr>
            <a:r>
              <a:rPr lang="en-GB" altLang="en-US" sz="2400"/>
              <a:t>   </a:t>
            </a:r>
            <a:r>
              <a:rPr lang="en-GB" altLang="en-US" sz="2400" b="1">
                <a:solidFill>
                  <a:srgbClr val="5E51C1"/>
                </a:solidFill>
              </a:rPr>
              <a:t>High State noise margin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b="1">
                <a:solidFill>
                  <a:srgbClr val="FF0066"/>
                </a:solidFill>
              </a:rPr>
              <a:t>NH</a:t>
            </a:r>
            <a:endParaRPr lang="en-GB" altLang="en-US" sz="2400" b="1">
              <a:solidFill>
                <a:srgbClr val="5E51C1"/>
              </a:solidFill>
            </a:endParaRPr>
          </a:p>
          <a:p>
            <a:pPr algn="l">
              <a:buClr>
                <a:schemeClr val="tx2"/>
              </a:buClr>
              <a:buFontTx/>
              <a:buChar char="•"/>
            </a:pPr>
            <a:r>
              <a:rPr lang="en-GB" altLang="en-US" sz="2400" b="1">
                <a:solidFill>
                  <a:srgbClr val="5E51C1"/>
                </a:solidFill>
              </a:rPr>
              <a:t>  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NH </a:t>
            </a:r>
            <a:r>
              <a:rPr lang="en-GB" altLang="en-US" sz="2400" b="1">
                <a:solidFill>
                  <a:srgbClr val="FF0066"/>
                </a:solidFill>
              </a:rPr>
              <a:t>=</a:t>
            </a:r>
            <a:r>
              <a:rPr lang="en-GB" altLang="en-US" sz="2000" b="1">
                <a:solidFill>
                  <a:srgbClr val="FF0066"/>
                </a:solidFill>
              </a:rPr>
              <a:t>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OH</a:t>
            </a:r>
            <a:r>
              <a:rPr lang="en-GB" altLang="en-US" sz="2400" b="1">
                <a:solidFill>
                  <a:srgbClr val="FF0066"/>
                </a:solidFill>
              </a:rPr>
              <a:t>(min) – V</a:t>
            </a:r>
            <a:r>
              <a:rPr lang="en-GB" altLang="en-US" sz="2400" b="1" baseline="-25000">
                <a:solidFill>
                  <a:srgbClr val="FF0066"/>
                </a:solidFill>
              </a:rPr>
              <a:t>IH</a:t>
            </a:r>
            <a:r>
              <a:rPr lang="en-GB" altLang="en-US" sz="2400" b="1">
                <a:solidFill>
                  <a:srgbClr val="FF0066"/>
                </a:solidFill>
              </a:rPr>
              <a:t>(min)</a:t>
            </a:r>
          </a:p>
        </p:txBody>
      </p:sp>
      <p:sp>
        <p:nvSpPr>
          <p:cNvPr id="388101" name="Text Box 5">
            <a:extLst>
              <a:ext uri="{FF2B5EF4-FFF2-40B4-BE49-F238E27FC236}">
                <a16:creationId xmlns:a16="http://schemas.microsoft.com/office/drawing/2014/main" id="{2E81E9CB-0330-43E9-A4D7-2235C0AB2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3C269C82-83F1-4AA1-8A95-6689BDEF5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3536950"/>
            <a:ext cx="2366963" cy="290513"/>
          </a:xfrm>
          <a:prstGeom prst="rect">
            <a:avLst/>
          </a:prstGeom>
          <a:solidFill>
            <a:srgbClr val="FF0066">
              <a:alpha val="20000"/>
            </a:srgbClr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388118" name="Text Box 22">
            <a:extLst>
              <a:ext uri="{FF2B5EF4-FFF2-40B4-BE49-F238E27FC236}">
                <a16:creationId xmlns:a16="http://schemas.microsoft.com/office/drawing/2014/main" id="{8BE47487-7212-41F0-BD7D-1C432BD5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3128963"/>
            <a:ext cx="101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FF0066"/>
                </a:solidFill>
              </a:rPr>
              <a:t>V</a:t>
            </a:r>
            <a:r>
              <a:rPr lang="en-GB" altLang="en-US" sz="2000" b="1" baseline="-25000">
                <a:solidFill>
                  <a:srgbClr val="FF0066"/>
                </a:solidFill>
              </a:rPr>
              <a:t>OH(min)</a:t>
            </a:r>
          </a:p>
        </p:txBody>
      </p:sp>
      <p:sp>
        <p:nvSpPr>
          <p:cNvPr id="388119" name="Text Box 23">
            <a:extLst>
              <a:ext uri="{FF2B5EF4-FFF2-40B4-BE49-F238E27FC236}">
                <a16:creationId xmlns:a16="http://schemas.microsoft.com/office/drawing/2014/main" id="{179F2E75-AD06-4C9A-A482-DBCAF359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3732213"/>
            <a:ext cx="947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FF0066"/>
                </a:solidFill>
              </a:rPr>
              <a:t>V</a:t>
            </a:r>
            <a:r>
              <a:rPr lang="en-GB" altLang="en-US" sz="2000" b="1" baseline="-25000">
                <a:solidFill>
                  <a:srgbClr val="FF0066"/>
                </a:solidFill>
              </a:rPr>
              <a:t>IH(min)</a:t>
            </a:r>
          </a:p>
        </p:txBody>
      </p:sp>
      <p:grpSp>
        <p:nvGrpSpPr>
          <p:cNvPr id="388124" name="Group 28">
            <a:extLst>
              <a:ext uri="{FF2B5EF4-FFF2-40B4-BE49-F238E27FC236}">
                <a16:creationId xmlns:a16="http://schemas.microsoft.com/office/drawing/2014/main" id="{B1991A3C-948B-4241-B85F-3BBD1830B7B8}"/>
              </a:ext>
            </a:extLst>
          </p:cNvPr>
          <p:cNvGrpSpPr>
            <a:grpSpLocks/>
          </p:cNvGrpSpPr>
          <p:nvPr/>
        </p:nvGrpSpPr>
        <p:grpSpPr bwMode="auto">
          <a:xfrm>
            <a:off x="1135063" y="2466975"/>
            <a:ext cx="6746875" cy="3279775"/>
            <a:chOff x="724" y="1372"/>
            <a:chExt cx="4250" cy="2066"/>
          </a:xfrm>
        </p:grpSpPr>
        <p:sp>
          <p:nvSpPr>
            <p:cNvPr id="388102" name="Text Box 6">
              <a:extLst>
                <a:ext uri="{FF2B5EF4-FFF2-40B4-BE49-F238E27FC236}">
                  <a16:creationId xmlns:a16="http://schemas.microsoft.com/office/drawing/2014/main" id="{3C471080-330C-40E9-9B3F-C67ABE140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1664"/>
              <a:ext cx="6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Logic 1</a:t>
              </a:r>
            </a:p>
          </p:txBody>
        </p:sp>
        <p:sp>
          <p:nvSpPr>
            <p:cNvPr id="388103" name="Text Box 7">
              <a:extLst>
                <a:ext uri="{FF2B5EF4-FFF2-40B4-BE49-F238E27FC236}">
                  <a16:creationId xmlns:a16="http://schemas.microsoft.com/office/drawing/2014/main" id="{44237E25-99F4-41C1-AB77-5D7A5E69F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1791"/>
              <a:ext cx="6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Logic 1</a:t>
              </a:r>
            </a:p>
          </p:txBody>
        </p:sp>
        <p:sp>
          <p:nvSpPr>
            <p:cNvPr id="388104" name="Text Box 8">
              <a:extLst>
                <a:ext uri="{FF2B5EF4-FFF2-40B4-BE49-F238E27FC236}">
                  <a16:creationId xmlns:a16="http://schemas.microsoft.com/office/drawing/2014/main" id="{5A8F1B01-C84D-4BBE-9EBB-1BF575890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3056"/>
              <a:ext cx="6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Logic 0</a:t>
              </a:r>
            </a:p>
          </p:txBody>
        </p:sp>
        <p:sp>
          <p:nvSpPr>
            <p:cNvPr id="388105" name="Text Box 9">
              <a:extLst>
                <a:ext uri="{FF2B5EF4-FFF2-40B4-BE49-F238E27FC236}">
                  <a16:creationId xmlns:a16="http://schemas.microsoft.com/office/drawing/2014/main" id="{6700A257-518B-4674-A376-5969AC2AA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943"/>
              <a:ext cx="6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Logic 0</a:t>
              </a:r>
            </a:p>
          </p:txBody>
        </p:sp>
        <p:sp>
          <p:nvSpPr>
            <p:cNvPr id="388106" name="Line 10">
              <a:extLst>
                <a:ext uri="{FF2B5EF4-FFF2-40B4-BE49-F238E27FC236}">
                  <a16:creationId xmlns:a16="http://schemas.microsoft.com/office/drawing/2014/main" id="{E38E3F9C-C7BA-47EB-A8B0-767E12323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66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07" name="Line 11">
              <a:extLst>
                <a:ext uri="{FF2B5EF4-FFF2-40B4-BE49-F238E27FC236}">
                  <a16:creationId xmlns:a16="http://schemas.microsoft.com/office/drawing/2014/main" id="{AFE1FBC0-45E0-492A-93B2-2428F89AF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166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08" name="Line 12">
              <a:extLst>
                <a:ext uri="{FF2B5EF4-FFF2-40B4-BE49-F238E27FC236}">
                  <a16:creationId xmlns:a16="http://schemas.microsoft.com/office/drawing/2014/main" id="{6A677568-EAF3-4963-A498-40B059F32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1645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09" name="Line 13">
              <a:extLst>
                <a:ext uri="{FF2B5EF4-FFF2-40B4-BE49-F238E27FC236}">
                  <a16:creationId xmlns:a16="http://schemas.microsoft.com/office/drawing/2014/main" id="{F37BD54D-789F-48E6-8E8F-BAF708E17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4" y="1645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10" name="Line 14">
              <a:extLst>
                <a:ext uri="{FF2B5EF4-FFF2-40B4-BE49-F238E27FC236}">
                  <a16:creationId xmlns:a16="http://schemas.microsoft.com/office/drawing/2014/main" id="{D44E4D39-77F9-4A89-B7B7-83E6B3969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204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11" name="Line 15">
              <a:extLst>
                <a:ext uri="{FF2B5EF4-FFF2-40B4-BE49-F238E27FC236}">
                  <a16:creationId xmlns:a16="http://schemas.microsoft.com/office/drawing/2014/main" id="{098A78D3-15F3-48D0-9EB3-DFF03189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295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12" name="Line 16">
              <a:extLst>
                <a:ext uri="{FF2B5EF4-FFF2-40B4-BE49-F238E27FC236}">
                  <a16:creationId xmlns:a16="http://schemas.microsoft.com/office/drawing/2014/main" id="{9C5393A4-A895-4C8A-A092-A13A82E36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5" y="2214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13" name="Line 17">
              <a:extLst>
                <a:ext uri="{FF2B5EF4-FFF2-40B4-BE49-F238E27FC236}">
                  <a16:creationId xmlns:a16="http://schemas.microsoft.com/office/drawing/2014/main" id="{87844324-6576-41E1-BF0C-1DECD8E9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4" y="2678"/>
              <a:ext cx="1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14" name="Line 18">
              <a:extLst>
                <a:ext uri="{FF2B5EF4-FFF2-40B4-BE49-F238E27FC236}">
                  <a16:creationId xmlns:a16="http://schemas.microsoft.com/office/drawing/2014/main" id="{028AEFD4-E8F3-4D77-A434-BEDCD95F8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0" y="188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15" name="Text Box 19">
              <a:extLst>
                <a:ext uri="{FF2B5EF4-FFF2-40B4-BE49-F238E27FC236}">
                  <a16:creationId xmlns:a16="http://schemas.microsoft.com/office/drawing/2014/main" id="{5827FED9-462D-4D44-8A72-16307652A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1511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400">
                  <a:solidFill>
                    <a:srgbClr val="0C0B0A"/>
                  </a:solidFill>
                </a:rPr>
                <a:t>voltage</a:t>
              </a:r>
            </a:p>
          </p:txBody>
        </p:sp>
        <p:sp>
          <p:nvSpPr>
            <p:cNvPr id="388116" name="Text Box 20">
              <a:extLst>
                <a:ext uri="{FF2B5EF4-FFF2-40B4-BE49-F238E27FC236}">
                  <a16:creationId xmlns:a16="http://schemas.microsoft.com/office/drawing/2014/main" id="{30D074B1-BA7C-49DA-976C-855513125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169"/>
              <a:ext cx="84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>
                  <a:solidFill>
                    <a:srgbClr val="2D953C"/>
                  </a:solidFill>
                </a:rPr>
                <a:t>Disallowed</a:t>
              </a:r>
            </a:p>
            <a:p>
              <a:r>
                <a:rPr lang="en-GB" altLang="en-US" sz="2000">
                  <a:solidFill>
                    <a:srgbClr val="2D953C"/>
                  </a:solidFill>
                </a:rPr>
                <a:t> range</a:t>
              </a:r>
            </a:p>
          </p:txBody>
        </p:sp>
        <p:sp>
          <p:nvSpPr>
            <p:cNvPr id="388117" name="Text Box 21">
              <a:extLst>
                <a:ext uri="{FF2B5EF4-FFF2-40B4-BE49-F238E27FC236}">
                  <a16:creationId xmlns:a16="http://schemas.microsoft.com/office/drawing/2014/main" id="{AED085C7-2D72-4813-B6C4-213F01FDE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2274"/>
              <a:ext cx="100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2000">
                  <a:solidFill>
                    <a:srgbClr val="2D953C"/>
                  </a:solidFill>
                </a:rPr>
                <a:t>Indeterminate</a:t>
              </a:r>
            </a:p>
            <a:p>
              <a:pPr>
                <a:lnSpc>
                  <a:spcPct val="50000"/>
                </a:lnSpc>
              </a:pPr>
              <a:r>
                <a:rPr lang="en-GB" altLang="en-US" sz="2000">
                  <a:solidFill>
                    <a:srgbClr val="2D953C"/>
                  </a:solidFill>
                </a:rPr>
                <a:t> range</a:t>
              </a:r>
            </a:p>
          </p:txBody>
        </p:sp>
        <p:sp>
          <p:nvSpPr>
            <p:cNvPr id="388120" name="Text Box 24">
              <a:extLst>
                <a:ext uri="{FF2B5EF4-FFF2-40B4-BE49-F238E27FC236}">
                  <a16:creationId xmlns:a16="http://schemas.microsoft.com/office/drawing/2014/main" id="{48333D30-DBE7-498C-BFA7-21C0DC1DC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372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400"/>
                <a:t>output</a:t>
              </a:r>
            </a:p>
          </p:txBody>
        </p:sp>
        <p:sp>
          <p:nvSpPr>
            <p:cNvPr id="388121" name="Text Box 25">
              <a:extLst>
                <a:ext uri="{FF2B5EF4-FFF2-40B4-BE49-F238E27FC236}">
                  <a16:creationId xmlns:a16="http://schemas.microsoft.com/office/drawing/2014/main" id="{AD6B6B5F-444F-40B7-A8C9-ADF2E46D7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1444"/>
              <a:ext cx="5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400"/>
                <a:t>input</a:t>
              </a:r>
            </a:p>
          </p:txBody>
        </p:sp>
      </p:grpSp>
      <p:grpSp>
        <p:nvGrpSpPr>
          <p:cNvPr id="388129" name="Group 33">
            <a:extLst>
              <a:ext uri="{FF2B5EF4-FFF2-40B4-BE49-F238E27FC236}">
                <a16:creationId xmlns:a16="http://schemas.microsoft.com/office/drawing/2014/main" id="{F1548E79-4ADA-42C4-9BAA-206DE93E751C}"/>
              </a:ext>
            </a:extLst>
          </p:cNvPr>
          <p:cNvGrpSpPr>
            <a:grpSpLocks/>
          </p:cNvGrpSpPr>
          <p:nvPr/>
        </p:nvGrpSpPr>
        <p:grpSpPr bwMode="auto">
          <a:xfrm>
            <a:off x="3992563" y="3540125"/>
            <a:ext cx="1943100" cy="1863725"/>
            <a:chOff x="2515" y="2011"/>
            <a:chExt cx="1224" cy="1174"/>
          </a:xfrm>
        </p:grpSpPr>
        <p:sp>
          <p:nvSpPr>
            <p:cNvPr id="388126" name="Freeform 30">
              <a:extLst>
                <a:ext uri="{FF2B5EF4-FFF2-40B4-BE49-F238E27FC236}">
                  <a16:creationId xmlns:a16="http://schemas.microsoft.com/office/drawing/2014/main" id="{A6624F20-30AE-42A5-A1F6-4D393EBAC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2011"/>
              <a:ext cx="506" cy="393"/>
            </a:xfrm>
            <a:custGeom>
              <a:avLst/>
              <a:gdLst>
                <a:gd name="T0" fmla="*/ 0 w 506"/>
                <a:gd name="T1" fmla="*/ 27 h 393"/>
                <a:gd name="T2" fmla="*/ 55 w 506"/>
                <a:gd name="T3" fmla="*/ 247 h 393"/>
                <a:gd name="T4" fmla="*/ 74 w 506"/>
                <a:gd name="T5" fmla="*/ 155 h 393"/>
                <a:gd name="T6" fmla="*/ 101 w 506"/>
                <a:gd name="T7" fmla="*/ 183 h 393"/>
                <a:gd name="T8" fmla="*/ 147 w 506"/>
                <a:gd name="T9" fmla="*/ 265 h 393"/>
                <a:gd name="T10" fmla="*/ 174 w 506"/>
                <a:gd name="T11" fmla="*/ 247 h 393"/>
                <a:gd name="T12" fmla="*/ 229 w 506"/>
                <a:gd name="T13" fmla="*/ 393 h 393"/>
                <a:gd name="T14" fmla="*/ 266 w 506"/>
                <a:gd name="T15" fmla="*/ 173 h 393"/>
                <a:gd name="T16" fmla="*/ 302 w 506"/>
                <a:gd name="T17" fmla="*/ 82 h 393"/>
                <a:gd name="T18" fmla="*/ 375 w 506"/>
                <a:gd name="T19" fmla="*/ 36 h 393"/>
                <a:gd name="T20" fmla="*/ 467 w 506"/>
                <a:gd name="T21" fmla="*/ 27 h 393"/>
                <a:gd name="T22" fmla="*/ 503 w 506"/>
                <a:gd name="T2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6" h="393">
                  <a:moveTo>
                    <a:pt x="0" y="27"/>
                  </a:moveTo>
                  <a:cubicBezTo>
                    <a:pt x="91" y="49"/>
                    <a:pt x="51" y="157"/>
                    <a:pt x="55" y="247"/>
                  </a:cubicBezTo>
                  <a:cubicBezTo>
                    <a:pt x="65" y="217"/>
                    <a:pt x="52" y="177"/>
                    <a:pt x="74" y="155"/>
                  </a:cubicBezTo>
                  <a:cubicBezTo>
                    <a:pt x="83" y="146"/>
                    <a:pt x="93" y="173"/>
                    <a:pt x="101" y="183"/>
                  </a:cubicBezTo>
                  <a:cubicBezTo>
                    <a:pt x="122" y="208"/>
                    <a:pt x="129" y="238"/>
                    <a:pt x="147" y="265"/>
                  </a:cubicBezTo>
                  <a:cubicBezTo>
                    <a:pt x="163" y="329"/>
                    <a:pt x="160" y="375"/>
                    <a:pt x="174" y="247"/>
                  </a:cubicBezTo>
                  <a:cubicBezTo>
                    <a:pt x="204" y="291"/>
                    <a:pt x="217" y="342"/>
                    <a:pt x="229" y="393"/>
                  </a:cubicBezTo>
                  <a:cubicBezTo>
                    <a:pt x="263" y="324"/>
                    <a:pt x="259" y="249"/>
                    <a:pt x="266" y="173"/>
                  </a:cubicBezTo>
                  <a:cubicBezTo>
                    <a:pt x="275" y="82"/>
                    <a:pt x="249" y="100"/>
                    <a:pt x="302" y="82"/>
                  </a:cubicBezTo>
                  <a:cubicBezTo>
                    <a:pt x="317" y="38"/>
                    <a:pt x="332" y="47"/>
                    <a:pt x="375" y="36"/>
                  </a:cubicBezTo>
                  <a:cubicBezTo>
                    <a:pt x="424" y="69"/>
                    <a:pt x="424" y="52"/>
                    <a:pt x="467" y="27"/>
                  </a:cubicBezTo>
                  <a:cubicBezTo>
                    <a:pt x="506" y="4"/>
                    <a:pt x="486" y="35"/>
                    <a:pt x="50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27" name="Text Box 31">
              <a:extLst>
                <a:ext uri="{FF2B5EF4-FFF2-40B4-BE49-F238E27FC236}">
                  <a16:creationId xmlns:a16="http://schemas.microsoft.com/office/drawing/2014/main" id="{C79051DB-2169-45FF-99E6-E05C53374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" y="2897"/>
              <a:ext cx="8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400" b="1">
                  <a:solidFill>
                    <a:srgbClr val="0C0B0A"/>
                  </a:solidFill>
                </a:rPr>
                <a:t>-ve noise</a:t>
              </a:r>
              <a:endParaRPr lang="en-GB" altLang="en-US" sz="2400" b="1" baseline="-25000">
                <a:solidFill>
                  <a:srgbClr val="0C0B0A"/>
                </a:solidFill>
              </a:endParaRPr>
            </a:p>
          </p:txBody>
        </p:sp>
        <p:sp>
          <p:nvSpPr>
            <p:cNvPr id="388128" name="Line 32">
              <a:extLst>
                <a:ext uri="{FF2B5EF4-FFF2-40B4-BE49-F238E27FC236}">
                  <a16:creationId xmlns:a16="http://schemas.microsoft.com/office/drawing/2014/main" id="{B160AC48-3086-4089-9F9D-2DC7E8D91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70" y="2459"/>
              <a:ext cx="311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88130" name="Group 34">
            <a:extLst>
              <a:ext uri="{FF2B5EF4-FFF2-40B4-BE49-F238E27FC236}">
                <a16:creationId xmlns:a16="http://schemas.microsoft.com/office/drawing/2014/main" id="{31F50C26-63D7-49D8-AAD3-BC54BDB0AFD9}"/>
              </a:ext>
            </a:extLst>
          </p:cNvPr>
          <p:cNvGrpSpPr>
            <a:grpSpLocks/>
          </p:cNvGrpSpPr>
          <p:nvPr/>
        </p:nvGrpSpPr>
        <p:grpSpPr bwMode="auto">
          <a:xfrm>
            <a:off x="5091113" y="2374900"/>
            <a:ext cx="760412" cy="1304925"/>
            <a:chOff x="3134" y="1660"/>
            <a:chExt cx="479" cy="822"/>
          </a:xfrm>
        </p:grpSpPr>
        <p:sp>
          <p:nvSpPr>
            <p:cNvPr id="388131" name="Text Box 35">
              <a:extLst>
                <a:ext uri="{FF2B5EF4-FFF2-40B4-BE49-F238E27FC236}">
                  <a16:creationId xmlns:a16="http://schemas.microsoft.com/office/drawing/2014/main" id="{1F0901A7-3F08-465E-A325-BB7A56729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" y="1688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400" b="1">
                  <a:solidFill>
                    <a:srgbClr val="FF0066"/>
                  </a:solidFill>
                </a:rPr>
                <a:t>V</a:t>
              </a:r>
              <a:r>
                <a:rPr lang="en-GB" altLang="en-US" sz="2400" b="1" baseline="-25000">
                  <a:solidFill>
                    <a:srgbClr val="FF0066"/>
                  </a:solidFill>
                </a:rPr>
                <a:t>NH</a:t>
              </a:r>
            </a:p>
          </p:txBody>
        </p:sp>
        <p:sp>
          <p:nvSpPr>
            <p:cNvPr id="388132" name="Line 36">
              <a:extLst>
                <a:ext uri="{FF2B5EF4-FFF2-40B4-BE49-F238E27FC236}">
                  <a16:creationId xmlns:a16="http://schemas.microsoft.com/office/drawing/2014/main" id="{33981EAE-DB22-4FA3-97D8-D0E98A074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1992"/>
              <a:ext cx="201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33" name="Oval 37">
              <a:extLst>
                <a:ext uri="{FF2B5EF4-FFF2-40B4-BE49-F238E27FC236}">
                  <a16:creationId xmlns:a16="http://schemas.microsoft.com/office/drawing/2014/main" id="{1C3D01F9-18D9-4691-9D53-8340FCF3E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660"/>
              <a:ext cx="441" cy="346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88134" name="Line 38">
            <a:extLst>
              <a:ext uri="{FF2B5EF4-FFF2-40B4-BE49-F238E27FC236}">
                <a16:creationId xmlns:a16="http://schemas.microsoft.com/office/drawing/2014/main" id="{FBE97F91-D6B3-44C5-961C-DDFE59A46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3500438"/>
            <a:ext cx="0" cy="3333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 animBg="1"/>
      <p:bldP spid="388118" grpId="0"/>
      <p:bldP spid="388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105425F-E892-4E03-961D-9FD5E0CD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B5912B6-D034-4038-94EC-79CF0453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517F9-A12E-4967-95A6-564D77D0901A}" type="slidenum">
              <a:rPr lang="en-GB" altLang="en-US"/>
              <a:pPr/>
              <a:t>21</a:t>
            </a:fld>
            <a:endParaRPr lang="en-GB" altLang="en-US" sz="1400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6B8092F4-34E5-4D9E-8F6A-FC1176882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83820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Noise Immunity (iii)</a:t>
            </a:r>
          </a:p>
        </p:txBody>
      </p:sp>
      <p:sp>
        <p:nvSpPr>
          <p:cNvPr id="369667" name="Text Box 3">
            <a:extLst>
              <a:ext uri="{FF2B5EF4-FFF2-40B4-BE49-F238E27FC236}">
                <a16:creationId xmlns:a16="http://schemas.microsoft.com/office/drawing/2014/main" id="{1FB6F115-29F1-4BCF-BCF7-2342001CF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35250"/>
            <a:ext cx="7315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en-GB" altLang="en-US" sz="2400">
                <a:solidFill>
                  <a:srgbClr val="5E51C1"/>
                </a:solidFill>
              </a:rPr>
              <a:t>When a </a:t>
            </a:r>
            <a:r>
              <a:rPr lang="en-GB" altLang="en-US" sz="2400">
                <a:solidFill>
                  <a:srgbClr val="FF0066"/>
                </a:solidFill>
              </a:rPr>
              <a:t>HIGH</a:t>
            </a:r>
            <a:r>
              <a:rPr lang="en-GB" altLang="en-US" sz="2400">
                <a:solidFill>
                  <a:srgbClr val="5E51C1"/>
                </a:solidFill>
              </a:rPr>
              <a:t> logic output is driving another input, any </a:t>
            </a:r>
            <a:r>
              <a:rPr lang="en-GB" altLang="en-US" sz="2400">
                <a:solidFill>
                  <a:srgbClr val="0C0B0A"/>
                </a:solidFill>
              </a:rPr>
              <a:t>NEGATIVE</a:t>
            </a:r>
            <a:r>
              <a:rPr lang="en-GB" altLang="en-US" sz="2400">
                <a:solidFill>
                  <a:srgbClr val="5E51C1"/>
                </a:solidFill>
              </a:rPr>
              <a:t> noise spikes greater than </a:t>
            </a:r>
            <a:r>
              <a:rPr lang="en-GB" altLang="en-US" sz="2400">
                <a:solidFill>
                  <a:srgbClr val="FF0066"/>
                </a:solidFill>
              </a:rPr>
              <a:t>V</a:t>
            </a:r>
            <a:r>
              <a:rPr lang="en-GB" altLang="en-US" sz="2400" baseline="-25000">
                <a:solidFill>
                  <a:srgbClr val="FF0066"/>
                </a:solidFill>
              </a:rPr>
              <a:t>NH</a:t>
            </a:r>
            <a:r>
              <a:rPr lang="en-GB" altLang="en-US" sz="2400">
                <a:solidFill>
                  <a:srgbClr val="5E51C1"/>
                </a:solidFill>
              </a:rPr>
              <a:t> will cause the voltage to fall into the indeterminate range, causing the circuit to malfunction.</a:t>
            </a:r>
          </a:p>
        </p:txBody>
      </p:sp>
      <p:sp>
        <p:nvSpPr>
          <p:cNvPr id="369668" name="Text Box 4">
            <a:extLst>
              <a:ext uri="{FF2B5EF4-FFF2-40B4-BE49-F238E27FC236}">
                <a16:creationId xmlns:a16="http://schemas.microsoft.com/office/drawing/2014/main" id="{8FDF39CA-10DE-4299-BB48-D7954ACC6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69669" name="Text Box 5">
            <a:extLst>
              <a:ext uri="{FF2B5EF4-FFF2-40B4-BE49-F238E27FC236}">
                <a16:creationId xmlns:a16="http://schemas.microsoft.com/office/drawing/2014/main" id="{38B50615-4A4B-468D-BD29-B58BC8EC9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1781175"/>
            <a:ext cx="752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</a:pPr>
            <a:r>
              <a:rPr lang="en-GB" altLang="en-US" sz="2400"/>
              <a:t>   </a:t>
            </a:r>
            <a:r>
              <a:rPr lang="en-GB" altLang="en-US" sz="2400" b="1">
                <a:solidFill>
                  <a:srgbClr val="5E51C1"/>
                </a:solidFill>
              </a:rPr>
              <a:t>High State noise margin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NH </a:t>
            </a:r>
            <a:r>
              <a:rPr lang="en-GB" altLang="en-US" sz="2400" b="1">
                <a:solidFill>
                  <a:srgbClr val="FF0066"/>
                </a:solidFill>
              </a:rPr>
              <a:t>=</a:t>
            </a:r>
            <a:r>
              <a:rPr lang="en-GB" altLang="en-US" sz="2000" b="1">
                <a:solidFill>
                  <a:srgbClr val="FF0066"/>
                </a:solidFill>
              </a:rPr>
              <a:t>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OH</a:t>
            </a:r>
            <a:r>
              <a:rPr lang="en-GB" altLang="en-US" sz="2400" b="1">
                <a:solidFill>
                  <a:srgbClr val="FF0066"/>
                </a:solidFill>
              </a:rPr>
              <a:t>(min) – V</a:t>
            </a:r>
            <a:r>
              <a:rPr lang="en-GB" altLang="en-US" sz="2400" b="1" baseline="-25000">
                <a:solidFill>
                  <a:srgbClr val="FF0066"/>
                </a:solidFill>
              </a:rPr>
              <a:t>IH</a:t>
            </a:r>
            <a:r>
              <a:rPr lang="en-GB" altLang="en-US" sz="2400" b="1">
                <a:solidFill>
                  <a:srgbClr val="FF0066"/>
                </a:solidFill>
              </a:rPr>
              <a:t>(min)</a:t>
            </a:r>
            <a:endParaRPr lang="en-GB" altLang="en-US" sz="2400" b="1" baseline="-25000">
              <a:solidFill>
                <a:srgbClr val="FF0066"/>
              </a:solidFill>
            </a:endParaRPr>
          </a:p>
        </p:txBody>
      </p:sp>
      <p:grpSp>
        <p:nvGrpSpPr>
          <p:cNvPr id="369676" name="Group 12">
            <a:extLst>
              <a:ext uri="{FF2B5EF4-FFF2-40B4-BE49-F238E27FC236}">
                <a16:creationId xmlns:a16="http://schemas.microsoft.com/office/drawing/2014/main" id="{AB880B90-C12C-4CD3-B452-8551FE780DCD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3381375"/>
            <a:ext cx="1101725" cy="1438275"/>
            <a:chOff x="677" y="2130"/>
            <a:chExt cx="694" cy="906"/>
          </a:xfrm>
        </p:grpSpPr>
        <p:sp>
          <p:nvSpPr>
            <p:cNvPr id="369673" name="Freeform 9">
              <a:extLst>
                <a:ext uri="{FF2B5EF4-FFF2-40B4-BE49-F238E27FC236}">
                  <a16:creationId xmlns:a16="http://schemas.microsoft.com/office/drawing/2014/main" id="{B1E0A203-23A2-43E6-AF45-C8EC6B21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2643"/>
              <a:ext cx="506" cy="393"/>
            </a:xfrm>
            <a:custGeom>
              <a:avLst/>
              <a:gdLst>
                <a:gd name="T0" fmla="*/ 0 w 506"/>
                <a:gd name="T1" fmla="*/ 27 h 393"/>
                <a:gd name="T2" fmla="*/ 55 w 506"/>
                <a:gd name="T3" fmla="*/ 247 h 393"/>
                <a:gd name="T4" fmla="*/ 74 w 506"/>
                <a:gd name="T5" fmla="*/ 155 h 393"/>
                <a:gd name="T6" fmla="*/ 101 w 506"/>
                <a:gd name="T7" fmla="*/ 183 h 393"/>
                <a:gd name="T8" fmla="*/ 147 w 506"/>
                <a:gd name="T9" fmla="*/ 265 h 393"/>
                <a:gd name="T10" fmla="*/ 174 w 506"/>
                <a:gd name="T11" fmla="*/ 247 h 393"/>
                <a:gd name="T12" fmla="*/ 229 w 506"/>
                <a:gd name="T13" fmla="*/ 393 h 393"/>
                <a:gd name="T14" fmla="*/ 266 w 506"/>
                <a:gd name="T15" fmla="*/ 173 h 393"/>
                <a:gd name="T16" fmla="*/ 302 w 506"/>
                <a:gd name="T17" fmla="*/ 82 h 393"/>
                <a:gd name="T18" fmla="*/ 375 w 506"/>
                <a:gd name="T19" fmla="*/ 36 h 393"/>
                <a:gd name="T20" fmla="*/ 467 w 506"/>
                <a:gd name="T21" fmla="*/ 27 h 393"/>
                <a:gd name="T22" fmla="*/ 503 w 506"/>
                <a:gd name="T2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6" h="393">
                  <a:moveTo>
                    <a:pt x="0" y="27"/>
                  </a:moveTo>
                  <a:cubicBezTo>
                    <a:pt x="91" y="49"/>
                    <a:pt x="51" y="157"/>
                    <a:pt x="55" y="247"/>
                  </a:cubicBezTo>
                  <a:cubicBezTo>
                    <a:pt x="65" y="217"/>
                    <a:pt x="52" y="177"/>
                    <a:pt x="74" y="155"/>
                  </a:cubicBezTo>
                  <a:cubicBezTo>
                    <a:pt x="83" y="146"/>
                    <a:pt x="93" y="173"/>
                    <a:pt x="101" y="183"/>
                  </a:cubicBezTo>
                  <a:cubicBezTo>
                    <a:pt x="122" y="208"/>
                    <a:pt x="129" y="238"/>
                    <a:pt x="147" y="265"/>
                  </a:cubicBezTo>
                  <a:cubicBezTo>
                    <a:pt x="163" y="329"/>
                    <a:pt x="160" y="375"/>
                    <a:pt x="174" y="247"/>
                  </a:cubicBezTo>
                  <a:cubicBezTo>
                    <a:pt x="204" y="291"/>
                    <a:pt x="217" y="342"/>
                    <a:pt x="229" y="393"/>
                  </a:cubicBezTo>
                  <a:cubicBezTo>
                    <a:pt x="263" y="324"/>
                    <a:pt x="259" y="249"/>
                    <a:pt x="266" y="173"/>
                  </a:cubicBezTo>
                  <a:cubicBezTo>
                    <a:pt x="275" y="82"/>
                    <a:pt x="249" y="100"/>
                    <a:pt x="302" y="82"/>
                  </a:cubicBezTo>
                  <a:cubicBezTo>
                    <a:pt x="317" y="38"/>
                    <a:pt x="332" y="47"/>
                    <a:pt x="375" y="36"/>
                  </a:cubicBezTo>
                  <a:cubicBezTo>
                    <a:pt x="424" y="69"/>
                    <a:pt x="424" y="52"/>
                    <a:pt x="467" y="27"/>
                  </a:cubicBezTo>
                  <a:cubicBezTo>
                    <a:pt x="506" y="4"/>
                    <a:pt x="486" y="35"/>
                    <a:pt x="50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9675" name="Line 11">
              <a:extLst>
                <a:ext uri="{FF2B5EF4-FFF2-40B4-BE49-F238E27FC236}">
                  <a16:creationId xmlns:a16="http://schemas.microsoft.com/office/drawing/2014/main" id="{D4344A73-928E-41C4-9435-AB192C468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0" y="2130"/>
              <a:ext cx="311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64D3D217-433A-4396-BCC7-55E500E3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CBE954D4-6503-4800-80C0-C2C7B27B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B725-9B80-454F-AFE9-2E0D7F8953CC}" type="slidenum">
              <a:rPr lang="en-GB" altLang="en-US"/>
              <a:pPr/>
              <a:t>22</a:t>
            </a:fld>
            <a:endParaRPr lang="en-GB" altLang="en-US" sz="1400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3C0C3F2A-EA6D-498C-802D-DAC016C56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59055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Noise Immunity (iv)</a:t>
            </a:r>
          </a:p>
        </p:txBody>
      </p:sp>
      <p:sp>
        <p:nvSpPr>
          <p:cNvPr id="389123" name="Text Box 3">
            <a:extLst>
              <a:ext uri="{FF2B5EF4-FFF2-40B4-BE49-F238E27FC236}">
                <a16:creationId xmlns:a16="http://schemas.microsoft.com/office/drawing/2014/main" id="{728F953A-DE37-4C14-ABC4-E87C50A6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1230313"/>
            <a:ext cx="51038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  <a:buFontTx/>
              <a:buChar char="•"/>
            </a:pPr>
            <a:r>
              <a:rPr lang="en-GB" altLang="en-US" sz="2400"/>
              <a:t>   </a:t>
            </a:r>
            <a:r>
              <a:rPr lang="en-GB" altLang="en-US" sz="2400" b="1">
                <a:solidFill>
                  <a:srgbClr val="5E51C1"/>
                </a:solidFill>
              </a:rPr>
              <a:t>Low State noise margin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b="1">
                <a:solidFill>
                  <a:srgbClr val="FF0066"/>
                </a:solidFill>
              </a:rPr>
              <a:t>NL</a:t>
            </a:r>
            <a:r>
              <a:rPr lang="en-GB" altLang="en-US"/>
              <a:t> </a:t>
            </a:r>
            <a:endParaRPr lang="en-GB" altLang="en-US" sz="2400" b="1">
              <a:solidFill>
                <a:srgbClr val="5E51C1"/>
              </a:solidFill>
            </a:endParaRPr>
          </a:p>
          <a:p>
            <a:pPr algn="l">
              <a:buClr>
                <a:schemeClr val="tx2"/>
              </a:buClr>
              <a:buFontTx/>
              <a:buChar char="•"/>
            </a:pPr>
            <a:r>
              <a:rPr lang="en-GB" altLang="en-US" sz="2400" b="1">
                <a:solidFill>
                  <a:srgbClr val="5E51C1"/>
                </a:solidFill>
              </a:rPr>
              <a:t>  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NL </a:t>
            </a:r>
            <a:r>
              <a:rPr lang="en-GB" altLang="en-US" sz="2400" b="1">
                <a:solidFill>
                  <a:srgbClr val="FF0066"/>
                </a:solidFill>
              </a:rPr>
              <a:t>=</a:t>
            </a:r>
            <a:r>
              <a:rPr lang="en-GB" altLang="en-US" sz="2000" b="1">
                <a:solidFill>
                  <a:srgbClr val="FF0066"/>
                </a:solidFill>
              </a:rPr>
              <a:t>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IL</a:t>
            </a:r>
            <a:r>
              <a:rPr lang="en-GB" altLang="en-US" sz="2400" b="1">
                <a:solidFill>
                  <a:srgbClr val="FF0066"/>
                </a:solidFill>
              </a:rPr>
              <a:t>(max) – V</a:t>
            </a:r>
            <a:r>
              <a:rPr lang="en-GB" altLang="en-US" sz="2400" b="1" baseline="-25000">
                <a:solidFill>
                  <a:srgbClr val="FF0066"/>
                </a:solidFill>
              </a:rPr>
              <a:t>OL</a:t>
            </a:r>
            <a:r>
              <a:rPr lang="en-GB" altLang="en-US" sz="2400" b="1">
                <a:solidFill>
                  <a:srgbClr val="FF0066"/>
                </a:solidFill>
              </a:rPr>
              <a:t>(max)</a:t>
            </a:r>
          </a:p>
        </p:txBody>
      </p:sp>
      <p:sp>
        <p:nvSpPr>
          <p:cNvPr id="389124" name="Text Box 4">
            <a:extLst>
              <a:ext uri="{FF2B5EF4-FFF2-40B4-BE49-F238E27FC236}">
                <a16:creationId xmlns:a16="http://schemas.microsoft.com/office/drawing/2014/main" id="{46EFB670-5AAA-422C-ACFB-3EC717AC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89125" name="Rectangle 5">
            <a:extLst>
              <a:ext uri="{FF2B5EF4-FFF2-40B4-BE49-F238E27FC236}">
                <a16:creationId xmlns:a16="http://schemas.microsoft.com/office/drawing/2014/main" id="{554650A7-1780-41FF-899A-C97F869D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4406900"/>
            <a:ext cx="2366963" cy="420688"/>
          </a:xfrm>
          <a:prstGeom prst="rect">
            <a:avLst/>
          </a:prstGeom>
          <a:solidFill>
            <a:srgbClr val="FF0066">
              <a:alpha val="20000"/>
            </a:srgbClr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389127" name="Text Box 7">
            <a:extLst>
              <a:ext uri="{FF2B5EF4-FFF2-40B4-BE49-F238E27FC236}">
                <a16:creationId xmlns:a16="http://schemas.microsoft.com/office/drawing/2014/main" id="{48B7EEA0-FB1C-4E78-ADAA-AD53A0A5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4008438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FF0066"/>
                </a:solidFill>
              </a:rPr>
              <a:t>V</a:t>
            </a:r>
            <a:r>
              <a:rPr lang="en-GB" altLang="en-US" sz="2000" b="1" baseline="-25000">
                <a:solidFill>
                  <a:srgbClr val="FF0066"/>
                </a:solidFill>
              </a:rPr>
              <a:t>IL(max)</a:t>
            </a:r>
          </a:p>
        </p:txBody>
      </p:sp>
      <p:sp>
        <p:nvSpPr>
          <p:cNvPr id="389129" name="Text Box 9">
            <a:extLst>
              <a:ext uri="{FF2B5EF4-FFF2-40B4-BE49-F238E27FC236}">
                <a16:creationId xmlns:a16="http://schemas.microsoft.com/office/drawing/2014/main" id="{9F0A8B1F-E2B6-4755-A0CB-58E76DD91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2768600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Logic 1</a:t>
            </a:r>
          </a:p>
        </p:txBody>
      </p:sp>
      <p:sp>
        <p:nvSpPr>
          <p:cNvPr id="389130" name="Text Box 10">
            <a:extLst>
              <a:ext uri="{FF2B5EF4-FFF2-40B4-BE49-F238E27FC236}">
                <a16:creationId xmlns:a16="http://schemas.microsoft.com/office/drawing/2014/main" id="{00826CAA-2FD5-431F-811A-B37A4D83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955925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Logic 1</a:t>
            </a:r>
          </a:p>
        </p:txBody>
      </p:sp>
      <p:sp>
        <p:nvSpPr>
          <p:cNvPr id="389131" name="Text Box 11">
            <a:extLst>
              <a:ext uri="{FF2B5EF4-FFF2-40B4-BE49-F238E27FC236}">
                <a16:creationId xmlns:a16="http://schemas.microsoft.com/office/drawing/2014/main" id="{B9D8F15E-741A-43EB-AF48-C097ACE8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491966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Logic 0</a:t>
            </a:r>
          </a:p>
        </p:txBody>
      </p:sp>
      <p:sp>
        <p:nvSpPr>
          <p:cNvPr id="389132" name="Text Box 12">
            <a:extLst>
              <a:ext uri="{FF2B5EF4-FFF2-40B4-BE49-F238E27FC236}">
                <a16:creationId xmlns:a16="http://schemas.microsoft.com/office/drawing/2014/main" id="{F509902C-E30A-4B3E-8296-EE3F13586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465296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Logic 0</a:t>
            </a:r>
          </a:p>
        </p:txBody>
      </p:sp>
      <p:sp>
        <p:nvSpPr>
          <p:cNvPr id="389133" name="Line 13">
            <a:extLst>
              <a:ext uri="{FF2B5EF4-FFF2-40B4-BE49-F238E27FC236}">
                <a16:creationId xmlns:a16="http://schemas.microsoft.com/office/drawing/2014/main" id="{367BDEBD-8D86-461F-B15E-09E3D709C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276542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4" name="Line 14">
            <a:extLst>
              <a:ext uri="{FF2B5EF4-FFF2-40B4-BE49-F238E27FC236}">
                <a16:creationId xmlns:a16="http://schemas.microsoft.com/office/drawing/2014/main" id="{292A3531-19AE-41BB-939C-55A2DA2C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76542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5" name="Line 15">
            <a:extLst>
              <a:ext uri="{FF2B5EF4-FFF2-40B4-BE49-F238E27FC236}">
                <a16:creationId xmlns:a16="http://schemas.microsoft.com/office/drawing/2014/main" id="{2F8F61BD-07D1-4201-AA36-706AE07FD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650" y="273843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6" name="Line 16">
            <a:extLst>
              <a:ext uri="{FF2B5EF4-FFF2-40B4-BE49-F238E27FC236}">
                <a16:creationId xmlns:a16="http://schemas.microsoft.com/office/drawing/2014/main" id="{0EFDE5F3-54B6-4383-A978-3E4F5AEB9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1938" y="273843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7" name="Line 17">
            <a:extLst>
              <a:ext uri="{FF2B5EF4-FFF2-40B4-BE49-F238E27FC236}">
                <a16:creationId xmlns:a16="http://schemas.microsoft.com/office/drawing/2014/main" id="{98C6851B-1B2F-4F0C-8548-080E1B717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33750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8" name="Line 18">
            <a:extLst>
              <a:ext uri="{FF2B5EF4-FFF2-40B4-BE49-F238E27FC236}">
                <a16:creationId xmlns:a16="http://schemas.microsoft.com/office/drawing/2014/main" id="{9EA6C1C7-4277-4561-9317-ECACFCF7E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48228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9" name="Line 19">
            <a:extLst>
              <a:ext uri="{FF2B5EF4-FFF2-40B4-BE49-F238E27FC236}">
                <a16:creationId xmlns:a16="http://schemas.microsoft.com/office/drawing/2014/main" id="{30555D70-1EC3-417E-A9BB-59AFE9621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6650" y="3641725"/>
            <a:ext cx="165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40" name="Line 20">
            <a:extLst>
              <a:ext uri="{FF2B5EF4-FFF2-40B4-BE49-F238E27FC236}">
                <a16:creationId xmlns:a16="http://schemas.microsoft.com/office/drawing/2014/main" id="{95AC6E9A-CDDF-48F0-8D2A-4C7DD0637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0938" y="4378325"/>
            <a:ext cx="164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41" name="Line 21">
            <a:extLst>
              <a:ext uri="{FF2B5EF4-FFF2-40B4-BE49-F238E27FC236}">
                <a16:creationId xmlns:a16="http://schemas.microsoft.com/office/drawing/2014/main" id="{55E4414E-976F-4540-9009-B041ED11D4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7838" y="311785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42" name="Text Box 22">
            <a:extLst>
              <a:ext uri="{FF2B5EF4-FFF2-40B4-BE49-F238E27FC236}">
                <a16:creationId xmlns:a16="http://schemas.microsoft.com/office/drawing/2014/main" id="{06D326EF-A549-4987-A218-ED5246033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252571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>
                <a:solidFill>
                  <a:srgbClr val="0C0B0A"/>
                </a:solidFill>
              </a:rPr>
              <a:t>voltage</a:t>
            </a:r>
          </a:p>
        </p:txBody>
      </p:sp>
      <p:sp>
        <p:nvSpPr>
          <p:cNvPr id="389143" name="Text Box 23">
            <a:extLst>
              <a:ext uri="{FF2B5EF4-FFF2-40B4-BE49-F238E27FC236}">
                <a16:creationId xmlns:a16="http://schemas.microsoft.com/office/drawing/2014/main" id="{CFD1DBE2-7F02-410B-A2CB-D6778D34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3570288"/>
            <a:ext cx="13398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2D953C"/>
                </a:solidFill>
              </a:rPr>
              <a:t>Disallowed</a:t>
            </a:r>
          </a:p>
          <a:p>
            <a:r>
              <a:rPr lang="en-GB" altLang="en-US" sz="2000">
                <a:solidFill>
                  <a:srgbClr val="2D953C"/>
                </a:solidFill>
              </a:rPr>
              <a:t> range</a:t>
            </a:r>
          </a:p>
        </p:txBody>
      </p:sp>
      <p:sp>
        <p:nvSpPr>
          <p:cNvPr id="389144" name="Text Box 24">
            <a:extLst>
              <a:ext uri="{FF2B5EF4-FFF2-40B4-BE49-F238E27FC236}">
                <a16:creationId xmlns:a16="http://schemas.microsoft.com/office/drawing/2014/main" id="{96124441-4E61-4A04-84B0-D89C0D1D4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3763963"/>
            <a:ext cx="1590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GB" altLang="en-US" sz="2000">
                <a:solidFill>
                  <a:srgbClr val="2D953C"/>
                </a:solidFill>
              </a:rPr>
              <a:t>Indeterminate</a:t>
            </a:r>
          </a:p>
          <a:p>
            <a:pPr>
              <a:lnSpc>
                <a:spcPct val="50000"/>
              </a:lnSpc>
            </a:pPr>
            <a:r>
              <a:rPr lang="en-GB" altLang="en-US" sz="2000">
                <a:solidFill>
                  <a:srgbClr val="2D953C"/>
                </a:solidFill>
              </a:rPr>
              <a:t> range</a:t>
            </a:r>
          </a:p>
        </p:txBody>
      </p:sp>
      <p:sp>
        <p:nvSpPr>
          <p:cNvPr id="389145" name="Text Box 25">
            <a:extLst>
              <a:ext uri="{FF2B5EF4-FFF2-40B4-BE49-F238E27FC236}">
                <a16:creationId xmlns:a16="http://schemas.microsoft.com/office/drawing/2014/main" id="{6D8AE7FB-7B57-4FB4-9E3C-322EAF52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3495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/>
              <a:t>output</a:t>
            </a:r>
          </a:p>
        </p:txBody>
      </p:sp>
      <p:sp>
        <p:nvSpPr>
          <p:cNvPr id="389146" name="Text Box 26">
            <a:extLst>
              <a:ext uri="{FF2B5EF4-FFF2-40B4-BE49-F238E27FC236}">
                <a16:creationId xmlns:a16="http://schemas.microsoft.com/office/drawing/2014/main" id="{17F91CB3-3B2E-4CC7-8753-C9D6A1BA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2419350"/>
            <a:ext cx="87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/>
              <a:t>input</a:t>
            </a:r>
          </a:p>
        </p:txBody>
      </p:sp>
      <p:sp>
        <p:nvSpPr>
          <p:cNvPr id="389149" name="Text Box 29">
            <a:extLst>
              <a:ext uri="{FF2B5EF4-FFF2-40B4-BE49-F238E27FC236}">
                <a16:creationId xmlns:a16="http://schemas.microsoft.com/office/drawing/2014/main" id="{67040F54-30E9-458F-8A05-0FC93F85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8" y="4746625"/>
            <a:ext cx="102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FF0066"/>
                </a:solidFill>
              </a:rPr>
              <a:t>V</a:t>
            </a:r>
            <a:r>
              <a:rPr lang="en-GB" altLang="en-US" sz="2000" b="1" baseline="-25000">
                <a:solidFill>
                  <a:srgbClr val="FF0066"/>
                </a:solidFill>
              </a:rPr>
              <a:t>OL(max)</a:t>
            </a:r>
          </a:p>
        </p:txBody>
      </p:sp>
      <p:grpSp>
        <p:nvGrpSpPr>
          <p:cNvPr id="389157" name="Group 37">
            <a:extLst>
              <a:ext uri="{FF2B5EF4-FFF2-40B4-BE49-F238E27FC236}">
                <a16:creationId xmlns:a16="http://schemas.microsoft.com/office/drawing/2014/main" id="{643908B1-E8AF-4925-8C41-A2C9AD6803FC}"/>
              </a:ext>
            </a:extLst>
          </p:cNvPr>
          <p:cNvGrpSpPr>
            <a:grpSpLocks/>
          </p:cNvGrpSpPr>
          <p:nvPr/>
        </p:nvGrpSpPr>
        <p:grpSpPr bwMode="auto">
          <a:xfrm>
            <a:off x="4294188" y="4003675"/>
            <a:ext cx="1930400" cy="1920875"/>
            <a:chOff x="2888" y="2386"/>
            <a:chExt cx="1216" cy="1210"/>
          </a:xfrm>
        </p:grpSpPr>
        <p:sp>
          <p:nvSpPr>
            <p:cNvPr id="389152" name="Freeform 32">
              <a:extLst>
                <a:ext uri="{FF2B5EF4-FFF2-40B4-BE49-F238E27FC236}">
                  <a16:creationId xmlns:a16="http://schemas.microsoft.com/office/drawing/2014/main" id="{B7D14470-5C60-46EA-B5F2-387A9DC7F52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88" y="2386"/>
              <a:ext cx="497" cy="530"/>
            </a:xfrm>
            <a:custGeom>
              <a:avLst/>
              <a:gdLst>
                <a:gd name="T0" fmla="*/ 0 w 506"/>
                <a:gd name="T1" fmla="*/ 27 h 393"/>
                <a:gd name="T2" fmla="*/ 55 w 506"/>
                <a:gd name="T3" fmla="*/ 247 h 393"/>
                <a:gd name="T4" fmla="*/ 74 w 506"/>
                <a:gd name="T5" fmla="*/ 155 h 393"/>
                <a:gd name="T6" fmla="*/ 101 w 506"/>
                <a:gd name="T7" fmla="*/ 183 h 393"/>
                <a:gd name="T8" fmla="*/ 147 w 506"/>
                <a:gd name="T9" fmla="*/ 265 h 393"/>
                <a:gd name="T10" fmla="*/ 174 w 506"/>
                <a:gd name="T11" fmla="*/ 247 h 393"/>
                <a:gd name="T12" fmla="*/ 229 w 506"/>
                <a:gd name="T13" fmla="*/ 393 h 393"/>
                <a:gd name="T14" fmla="*/ 266 w 506"/>
                <a:gd name="T15" fmla="*/ 173 h 393"/>
                <a:gd name="T16" fmla="*/ 302 w 506"/>
                <a:gd name="T17" fmla="*/ 82 h 393"/>
                <a:gd name="T18" fmla="*/ 375 w 506"/>
                <a:gd name="T19" fmla="*/ 36 h 393"/>
                <a:gd name="T20" fmla="*/ 467 w 506"/>
                <a:gd name="T21" fmla="*/ 27 h 393"/>
                <a:gd name="T22" fmla="*/ 503 w 506"/>
                <a:gd name="T2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6" h="393">
                  <a:moveTo>
                    <a:pt x="0" y="27"/>
                  </a:moveTo>
                  <a:cubicBezTo>
                    <a:pt x="91" y="49"/>
                    <a:pt x="51" y="157"/>
                    <a:pt x="55" y="247"/>
                  </a:cubicBezTo>
                  <a:cubicBezTo>
                    <a:pt x="65" y="217"/>
                    <a:pt x="52" y="177"/>
                    <a:pt x="74" y="155"/>
                  </a:cubicBezTo>
                  <a:cubicBezTo>
                    <a:pt x="83" y="146"/>
                    <a:pt x="93" y="173"/>
                    <a:pt x="101" y="183"/>
                  </a:cubicBezTo>
                  <a:cubicBezTo>
                    <a:pt x="122" y="208"/>
                    <a:pt x="129" y="238"/>
                    <a:pt x="147" y="265"/>
                  </a:cubicBezTo>
                  <a:cubicBezTo>
                    <a:pt x="163" y="329"/>
                    <a:pt x="160" y="375"/>
                    <a:pt x="174" y="247"/>
                  </a:cubicBezTo>
                  <a:cubicBezTo>
                    <a:pt x="204" y="291"/>
                    <a:pt x="217" y="342"/>
                    <a:pt x="229" y="393"/>
                  </a:cubicBezTo>
                  <a:cubicBezTo>
                    <a:pt x="263" y="324"/>
                    <a:pt x="259" y="249"/>
                    <a:pt x="266" y="173"/>
                  </a:cubicBezTo>
                  <a:cubicBezTo>
                    <a:pt x="275" y="82"/>
                    <a:pt x="249" y="100"/>
                    <a:pt x="302" y="82"/>
                  </a:cubicBezTo>
                  <a:cubicBezTo>
                    <a:pt x="317" y="38"/>
                    <a:pt x="332" y="47"/>
                    <a:pt x="375" y="36"/>
                  </a:cubicBezTo>
                  <a:cubicBezTo>
                    <a:pt x="424" y="69"/>
                    <a:pt x="424" y="52"/>
                    <a:pt x="467" y="27"/>
                  </a:cubicBezTo>
                  <a:cubicBezTo>
                    <a:pt x="506" y="4"/>
                    <a:pt x="486" y="35"/>
                    <a:pt x="50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9155" name="Text Box 35">
              <a:extLst>
                <a:ext uri="{FF2B5EF4-FFF2-40B4-BE49-F238E27FC236}">
                  <a16:creationId xmlns:a16="http://schemas.microsoft.com/office/drawing/2014/main" id="{7EF3ECF0-222B-4EDB-9EF2-41EA9A28E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3308"/>
              <a:ext cx="8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400" b="1">
                  <a:solidFill>
                    <a:srgbClr val="0C0B0A"/>
                  </a:solidFill>
                </a:rPr>
                <a:t>+ve noise</a:t>
              </a:r>
              <a:endParaRPr lang="en-GB" altLang="en-US" sz="2400" b="1" baseline="-25000">
                <a:solidFill>
                  <a:srgbClr val="0C0B0A"/>
                </a:solidFill>
              </a:endParaRPr>
            </a:p>
          </p:txBody>
        </p:sp>
        <p:sp>
          <p:nvSpPr>
            <p:cNvPr id="389156" name="Line 36">
              <a:extLst>
                <a:ext uri="{FF2B5EF4-FFF2-40B4-BE49-F238E27FC236}">
                  <a16:creationId xmlns:a16="http://schemas.microsoft.com/office/drawing/2014/main" id="{85359E9A-2412-47D9-AC30-B2C36F5AB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2" y="2852"/>
              <a:ext cx="311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89163" name="Group 43">
            <a:extLst>
              <a:ext uri="{FF2B5EF4-FFF2-40B4-BE49-F238E27FC236}">
                <a16:creationId xmlns:a16="http://schemas.microsoft.com/office/drawing/2014/main" id="{F41D450E-BD22-4CE1-A357-FD4FE556D479}"/>
              </a:ext>
            </a:extLst>
          </p:cNvPr>
          <p:cNvGrpSpPr>
            <a:grpSpLocks/>
          </p:cNvGrpSpPr>
          <p:nvPr/>
        </p:nvGrpSpPr>
        <p:grpSpPr bwMode="auto">
          <a:xfrm>
            <a:off x="4956175" y="2870200"/>
            <a:ext cx="850900" cy="1479550"/>
            <a:chOff x="3122" y="1808"/>
            <a:chExt cx="536" cy="932"/>
          </a:xfrm>
        </p:grpSpPr>
        <p:sp>
          <p:nvSpPr>
            <p:cNvPr id="389159" name="Line 39">
              <a:extLst>
                <a:ext uri="{FF2B5EF4-FFF2-40B4-BE49-F238E27FC236}">
                  <a16:creationId xmlns:a16="http://schemas.microsoft.com/office/drawing/2014/main" id="{7E1443AB-AB9C-469B-8B13-5A6C6B3A9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6" y="2172"/>
              <a:ext cx="109" cy="5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9160" name="Text Box 40">
              <a:extLst>
                <a:ext uri="{FF2B5EF4-FFF2-40B4-BE49-F238E27FC236}">
                  <a16:creationId xmlns:a16="http://schemas.microsoft.com/office/drawing/2014/main" id="{E9E47F2B-7BB5-43EB-99AB-06E593396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811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400" b="1">
                  <a:solidFill>
                    <a:srgbClr val="FF0066"/>
                  </a:solidFill>
                </a:rPr>
                <a:t>V</a:t>
              </a:r>
              <a:r>
                <a:rPr lang="en-GB" altLang="en-US" sz="2400" b="1" baseline="-25000">
                  <a:solidFill>
                    <a:srgbClr val="FF0066"/>
                  </a:solidFill>
                </a:rPr>
                <a:t>NL</a:t>
              </a:r>
            </a:p>
          </p:txBody>
        </p:sp>
        <p:sp>
          <p:nvSpPr>
            <p:cNvPr id="389161" name="Oval 41">
              <a:extLst>
                <a:ext uri="{FF2B5EF4-FFF2-40B4-BE49-F238E27FC236}">
                  <a16:creationId xmlns:a16="http://schemas.microsoft.com/office/drawing/2014/main" id="{4A22280D-919E-4E38-A4A7-8AEAD58E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1808"/>
              <a:ext cx="536" cy="338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89162" name="Line 42">
            <a:extLst>
              <a:ext uri="{FF2B5EF4-FFF2-40B4-BE49-F238E27FC236}">
                <a16:creationId xmlns:a16="http://schemas.microsoft.com/office/drawing/2014/main" id="{76CB3211-5AB1-4455-B47E-383BA45CE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4450" y="4384675"/>
            <a:ext cx="0" cy="406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animBg="1"/>
      <p:bldP spid="389127" grpId="0"/>
      <p:bldP spid="389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94B6DF5-3292-4F80-A970-63939AF4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F2C7D5F-D8C6-480C-8C03-3F4F9CAE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DCA3-DB06-4903-9E91-10091BC15335}" type="slidenum">
              <a:rPr lang="en-GB" altLang="en-US"/>
              <a:pPr/>
              <a:t>23</a:t>
            </a:fld>
            <a:endParaRPr lang="en-GB" altLang="en-US" sz="1400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42210117-2434-4720-B33E-3DCBDA15E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83820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Noise Immunity (v)</a:t>
            </a:r>
          </a:p>
        </p:txBody>
      </p:sp>
      <p:sp>
        <p:nvSpPr>
          <p:cNvPr id="390147" name="Text Box 3">
            <a:extLst>
              <a:ext uri="{FF2B5EF4-FFF2-40B4-BE49-F238E27FC236}">
                <a16:creationId xmlns:a16="http://schemas.microsoft.com/office/drawing/2014/main" id="{BCD8EAFD-8867-4A59-8098-7440BD11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35250"/>
            <a:ext cx="7315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en-GB" altLang="en-US" sz="2400">
                <a:solidFill>
                  <a:srgbClr val="5E51C1"/>
                </a:solidFill>
              </a:rPr>
              <a:t>When a </a:t>
            </a:r>
            <a:r>
              <a:rPr lang="en-GB" altLang="en-US" sz="2400">
                <a:solidFill>
                  <a:srgbClr val="FF0066"/>
                </a:solidFill>
              </a:rPr>
              <a:t>LOW</a:t>
            </a:r>
            <a:r>
              <a:rPr lang="en-GB" altLang="en-US" sz="2400">
                <a:solidFill>
                  <a:srgbClr val="5E51C1"/>
                </a:solidFill>
              </a:rPr>
              <a:t> logic output is driving another input, any </a:t>
            </a:r>
            <a:r>
              <a:rPr lang="en-GB" altLang="en-US" sz="2400">
                <a:solidFill>
                  <a:srgbClr val="0C0B0A"/>
                </a:solidFill>
              </a:rPr>
              <a:t>POSITIVE</a:t>
            </a:r>
            <a:r>
              <a:rPr lang="en-GB" altLang="en-US" sz="2400">
                <a:solidFill>
                  <a:srgbClr val="5E51C1"/>
                </a:solidFill>
              </a:rPr>
              <a:t> noise spikes greater than </a:t>
            </a:r>
            <a:r>
              <a:rPr lang="en-GB" altLang="en-US" sz="2400">
                <a:solidFill>
                  <a:srgbClr val="FF0066"/>
                </a:solidFill>
              </a:rPr>
              <a:t>V</a:t>
            </a:r>
            <a:r>
              <a:rPr lang="en-GB" altLang="en-US" sz="2400" baseline="-25000">
                <a:solidFill>
                  <a:srgbClr val="FF0066"/>
                </a:solidFill>
              </a:rPr>
              <a:t>NL</a:t>
            </a:r>
            <a:r>
              <a:rPr lang="en-GB" altLang="en-US" sz="2400">
                <a:solidFill>
                  <a:srgbClr val="5E51C1"/>
                </a:solidFill>
              </a:rPr>
              <a:t> will cause the voltage to rise into the indeterminate range, causing the circuit to malfunction.</a:t>
            </a:r>
          </a:p>
        </p:txBody>
      </p:sp>
      <p:sp>
        <p:nvSpPr>
          <p:cNvPr id="390148" name="Text Box 4">
            <a:extLst>
              <a:ext uri="{FF2B5EF4-FFF2-40B4-BE49-F238E27FC236}">
                <a16:creationId xmlns:a16="http://schemas.microsoft.com/office/drawing/2014/main" id="{36AE2918-0C81-4AB3-88E5-E1CF8849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90149" name="Text Box 5">
            <a:extLst>
              <a:ext uri="{FF2B5EF4-FFF2-40B4-BE49-F238E27FC236}">
                <a16:creationId xmlns:a16="http://schemas.microsoft.com/office/drawing/2014/main" id="{4C4E9650-9229-4EE4-AC8F-9209C978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1781175"/>
            <a:ext cx="752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tx2"/>
              </a:buClr>
            </a:pPr>
            <a:r>
              <a:rPr lang="en-GB" altLang="en-US" sz="2400"/>
              <a:t>   </a:t>
            </a:r>
            <a:r>
              <a:rPr lang="en-GB" altLang="en-US" sz="2400" b="1">
                <a:solidFill>
                  <a:srgbClr val="5E51C1"/>
                </a:solidFill>
              </a:rPr>
              <a:t>Low State noise margin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NL </a:t>
            </a:r>
            <a:r>
              <a:rPr lang="en-GB" altLang="en-US" sz="2400" b="1">
                <a:solidFill>
                  <a:srgbClr val="FF0066"/>
                </a:solidFill>
              </a:rPr>
              <a:t>=</a:t>
            </a:r>
            <a:r>
              <a:rPr lang="en-GB" altLang="en-US" sz="2000" b="1">
                <a:solidFill>
                  <a:srgbClr val="FF0066"/>
                </a:solidFill>
              </a:rPr>
              <a:t> </a:t>
            </a:r>
            <a:r>
              <a:rPr lang="en-GB" altLang="en-US" sz="2400" b="1">
                <a:solidFill>
                  <a:srgbClr val="FF0066"/>
                </a:solidFill>
              </a:rPr>
              <a:t>V</a:t>
            </a:r>
            <a:r>
              <a:rPr lang="en-GB" altLang="en-US" sz="2400" b="1" baseline="-25000">
                <a:solidFill>
                  <a:srgbClr val="FF0066"/>
                </a:solidFill>
              </a:rPr>
              <a:t>IL</a:t>
            </a:r>
            <a:r>
              <a:rPr lang="en-GB" altLang="en-US" sz="2400" b="1">
                <a:solidFill>
                  <a:srgbClr val="FF0066"/>
                </a:solidFill>
              </a:rPr>
              <a:t>(max) – V</a:t>
            </a:r>
            <a:r>
              <a:rPr lang="en-GB" altLang="en-US" sz="2400" b="1" baseline="-25000">
                <a:solidFill>
                  <a:srgbClr val="FF0066"/>
                </a:solidFill>
              </a:rPr>
              <a:t>OL</a:t>
            </a:r>
            <a:r>
              <a:rPr lang="en-GB" altLang="en-US" sz="2400" b="1">
                <a:solidFill>
                  <a:srgbClr val="FF0066"/>
                </a:solidFill>
              </a:rPr>
              <a:t>(max)</a:t>
            </a:r>
            <a:endParaRPr lang="en-GB" altLang="en-US" sz="2400" b="1" baseline="-25000">
              <a:solidFill>
                <a:srgbClr val="FF0066"/>
              </a:solidFill>
            </a:endParaRPr>
          </a:p>
        </p:txBody>
      </p:sp>
      <p:grpSp>
        <p:nvGrpSpPr>
          <p:cNvPr id="390152" name="Group 8">
            <a:extLst>
              <a:ext uri="{FF2B5EF4-FFF2-40B4-BE49-F238E27FC236}">
                <a16:creationId xmlns:a16="http://schemas.microsoft.com/office/drawing/2014/main" id="{AEFF9FA5-FB95-494B-8599-77AC05325617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395663"/>
            <a:ext cx="788988" cy="1611312"/>
            <a:chOff x="996" y="2139"/>
            <a:chExt cx="497" cy="1015"/>
          </a:xfrm>
        </p:grpSpPr>
        <p:sp>
          <p:nvSpPr>
            <p:cNvPr id="390150" name="Freeform 6">
              <a:extLst>
                <a:ext uri="{FF2B5EF4-FFF2-40B4-BE49-F238E27FC236}">
                  <a16:creationId xmlns:a16="http://schemas.microsoft.com/office/drawing/2014/main" id="{1319CC4E-55D2-4D78-92FB-EA85FE4B537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96" y="2624"/>
              <a:ext cx="497" cy="530"/>
            </a:xfrm>
            <a:custGeom>
              <a:avLst/>
              <a:gdLst>
                <a:gd name="T0" fmla="*/ 0 w 506"/>
                <a:gd name="T1" fmla="*/ 27 h 393"/>
                <a:gd name="T2" fmla="*/ 55 w 506"/>
                <a:gd name="T3" fmla="*/ 247 h 393"/>
                <a:gd name="T4" fmla="*/ 74 w 506"/>
                <a:gd name="T5" fmla="*/ 155 h 393"/>
                <a:gd name="T6" fmla="*/ 101 w 506"/>
                <a:gd name="T7" fmla="*/ 183 h 393"/>
                <a:gd name="T8" fmla="*/ 147 w 506"/>
                <a:gd name="T9" fmla="*/ 265 h 393"/>
                <a:gd name="T10" fmla="*/ 174 w 506"/>
                <a:gd name="T11" fmla="*/ 247 h 393"/>
                <a:gd name="T12" fmla="*/ 229 w 506"/>
                <a:gd name="T13" fmla="*/ 393 h 393"/>
                <a:gd name="T14" fmla="*/ 266 w 506"/>
                <a:gd name="T15" fmla="*/ 173 h 393"/>
                <a:gd name="T16" fmla="*/ 302 w 506"/>
                <a:gd name="T17" fmla="*/ 82 h 393"/>
                <a:gd name="T18" fmla="*/ 375 w 506"/>
                <a:gd name="T19" fmla="*/ 36 h 393"/>
                <a:gd name="T20" fmla="*/ 467 w 506"/>
                <a:gd name="T21" fmla="*/ 27 h 393"/>
                <a:gd name="T22" fmla="*/ 503 w 506"/>
                <a:gd name="T2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6" h="393">
                  <a:moveTo>
                    <a:pt x="0" y="27"/>
                  </a:moveTo>
                  <a:cubicBezTo>
                    <a:pt x="91" y="49"/>
                    <a:pt x="51" y="157"/>
                    <a:pt x="55" y="247"/>
                  </a:cubicBezTo>
                  <a:cubicBezTo>
                    <a:pt x="65" y="217"/>
                    <a:pt x="52" y="177"/>
                    <a:pt x="74" y="155"/>
                  </a:cubicBezTo>
                  <a:cubicBezTo>
                    <a:pt x="83" y="146"/>
                    <a:pt x="93" y="173"/>
                    <a:pt x="101" y="183"/>
                  </a:cubicBezTo>
                  <a:cubicBezTo>
                    <a:pt x="122" y="208"/>
                    <a:pt x="129" y="238"/>
                    <a:pt x="147" y="265"/>
                  </a:cubicBezTo>
                  <a:cubicBezTo>
                    <a:pt x="163" y="329"/>
                    <a:pt x="160" y="375"/>
                    <a:pt x="174" y="247"/>
                  </a:cubicBezTo>
                  <a:cubicBezTo>
                    <a:pt x="204" y="291"/>
                    <a:pt x="217" y="342"/>
                    <a:pt x="229" y="393"/>
                  </a:cubicBezTo>
                  <a:cubicBezTo>
                    <a:pt x="263" y="324"/>
                    <a:pt x="259" y="249"/>
                    <a:pt x="266" y="173"/>
                  </a:cubicBezTo>
                  <a:cubicBezTo>
                    <a:pt x="275" y="82"/>
                    <a:pt x="249" y="100"/>
                    <a:pt x="302" y="82"/>
                  </a:cubicBezTo>
                  <a:cubicBezTo>
                    <a:pt x="317" y="38"/>
                    <a:pt x="332" y="47"/>
                    <a:pt x="375" y="36"/>
                  </a:cubicBezTo>
                  <a:cubicBezTo>
                    <a:pt x="424" y="69"/>
                    <a:pt x="424" y="52"/>
                    <a:pt x="467" y="27"/>
                  </a:cubicBezTo>
                  <a:cubicBezTo>
                    <a:pt x="506" y="4"/>
                    <a:pt x="486" y="35"/>
                    <a:pt x="50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151" name="Line 7">
              <a:extLst>
                <a:ext uri="{FF2B5EF4-FFF2-40B4-BE49-F238E27FC236}">
                  <a16:creationId xmlns:a16="http://schemas.microsoft.com/office/drawing/2014/main" id="{025087ED-FCBB-4E4E-B3D0-35673EC45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139"/>
              <a:ext cx="91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1B4AC894-01FF-4E9A-B67D-7809615C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A76E6DC-8494-4F74-A6EA-01936BFD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8B9-1DA8-43B4-ADFF-38FD7C9F777B}" type="slidenum">
              <a:rPr lang="en-GB" altLang="en-US"/>
              <a:pPr/>
              <a:t>24</a:t>
            </a:fld>
            <a:endParaRPr lang="en-GB" altLang="en-US" sz="1400"/>
          </a:p>
        </p:txBody>
      </p:sp>
      <p:graphicFrame>
        <p:nvGraphicFramePr>
          <p:cNvPr id="297007" name="Group 47">
            <a:extLst>
              <a:ext uri="{FF2B5EF4-FFF2-40B4-BE49-F238E27FC236}">
                <a16:creationId xmlns:a16="http://schemas.microsoft.com/office/drawing/2014/main" id="{2E47DE62-507B-4238-BE87-70A0C44C89CD}"/>
              </a:ext>
            </a:extLst>
          </p:cNvPr>
          <p:cNvGraphicFramePr>
            <a:graphicFrameLocks noGrp="1"/>
          </p:cNvGraphicFramePr>
          <p:nvPr/>
        </p:nvGraphicFramePr>
        <p:xfrm>
          <a:off x="2192338" y="1566863"/>
          <a:ext cx="5108575" cy="1849437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343424794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470280022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270407077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179725829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Min(V)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Typical(V)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Max(V)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566705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505406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15714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12731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945361"/>
                  </a:ext>
                </a:extLst>
              </a:tr>
            </a:tbl>
          </a:graphicData>
        </a:graphic>
      </p:graphicFrame>
      <p:sp>
        <p:nvSpPr>
          <p:cNvPr id="296999" name="Text Box 39">
            <a:extLst>
              <a:ext uri="{FF2B5EF4-FFF2-40B4-BE49-F238E27FC236}">
                <a16:creationId xmlns:a16="http://schemas.microsoft.com/office/drawing/2014/main" id="{EBF6D31D-5C8E-4021-A614-9F47A79F8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465513"/>
            <a:ext cx="4402138" cy="196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/>
            </a:pPr>
            <a:r>
              <a:rPr lang="en-GB" altLang="en-US">
                <a:solidFill>
                  <a:srgbClr val="786DCB"/>
                </a:solidFill>
              </a:rPr>
              <a:t>Determine the maximum-amplitude noise spike that can be tolerated when a HIGH output is driving an input</a:t>
            </a:r>
          </a:p>
          <a:p>
            <a:pPr>
              <a:spcBef>
                <a:spcPct val="50000"/>
              </a:spcBef>
            </a:pPr>
            <a:r>
              <a:rPr lang="en-GB" altLang="en-US" sz="1800" b="1"/>
              <a:t>	</a:t>
            </a:r>
          </a:p>
        </p:txBody>
      </p:sp>
      <p:sp>
        <p:nvSpPr>
          <p:cNvPr id="297008" name="Text Box 48">
            <a:extLst>
              <a:ext uri="{FF2B5EF4-FFF2-40B4-BE49-F238E27FC236}">
                <a16:creationId xmlns:a16="http://schemas.microsoft.com/office/drawing/2014/main" id="{D4A4277A-3DA1-45A2-ABBE-AA47DDF34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3448050"/>
            <a:ext cx="43243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CC3300"/>
                </a:solidFill>
              </a:rPr>
              <a:t>(b)	Determine the maximum-amplitude noise spike that can be tolerated when a LOW output is driving an input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CC3300"/>
                </a:solidFill>
              </a:rPr>
              <a:t>	</a:t>
            </a:r>
          </a:p>
        </p:txBody>
      </p:sp>
      <p:grpSp>
        <p:nvGrpSpPr>
          <p:cNvPr id="297009" name="Group 49">
            <a:extLst>
              <a:ext uri="{FF2B5EF4-FFF2-40B4-BE49-F238E27FC236}">
                <a16:creationId xmlns:a16="http://schemas.microsoft.com/office/drawing/2014/main" id="{A40D9D52-156D-4F1E-A1B3-9C336F5680ED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938213"/>
            <a:ext cx="652462" cy="657225"/>
            <a:chOff x="1020" y="1344"/>
            <a:chExt cx="411" cy="414"/>
          </a:xfrm>
        </p:grpSpPr>
        <p:sp>
          <p:nvSpPr>
            <p:cNvPr id="297010" name="Rectangle 50">
              <a:extLst>
                <a:ext uri="{FF2B5EF4-FFF2-40B4-BE49-F238E27FC236}">
                  <a16:creationId xmlns:a16="http://schemas.microsoft.com/office/drawing/2014/main" id="{03F0FC06-8129-4B96-AEB4-609B29AA68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7011" name="AutoShape 51">
              <a:extLst>
                <a:ext uri="{FF2B5EF4-FFF2-40B4-BE49-F238E27FC236}">
                  <a16:creationId xmlns:a16="http://schemas.microsoft.com/office/drawing/2014/main" id="{B23625AC-3459-4D3A-9908-E003CAF20B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7012" name="Line 52">
              <a:extLst>
                <a:ext uri="{FF2B5EF4-FFF2-40B4-BE49-F238E27FC236}">
                  <a16:creationId xmlns:a16="http://schemas.microsoft.com/office/drawing/2014/main" id="{936859CA-FC9C-4532-8F7C-37ABDFE4C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97013" name="Text Box 53">
            <a:extLst>
              <a:ext uri="{FF2B5EF4-FFF2-40B4-BE49-F238E27FC236}">
                <a16:creationId xmlns:a16="http://schemas.microsoft.com/office/drawing/2014/main" id="{AE01174E-6D7C-4AA7-9D1D-50B4BC8B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0ACEA4F-74EB-40D7-9637-6156C1C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1902A62F-839C-4BF7-81DA-FB9B8BA1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5B83-9E72-4DB4-BCD8-C5C196B0768B}" type="slidenum">
              <a:rPr lang="en-GB" altLang="en-US"/>
              <a:pPr/>
              <a:t>25</a:t>
            </a:fld>
            <a:endParaRPr lang="en-GB" altLang="en-US" sz="1400"/>
          </a:p>
        </p:txBody>
      </p:sp>
      <p:graphicFrame>
        <p:nvGraphicFramePr>
          <p:cNvPr id="311298" name="Group 2">
            <a:extLst>
              <a:ext uri="{FF2B5EF4-FFF2-40B4-BE49-F238E27FC236}">
                <a16:creationId xmlns:a16="http://schemas.microsoft.com/office/drawing/2014/main" id="{79A08288-1807-4DA8-B24A-EBC936F01CAB}"/>
              </a:ext>
            </a:extLst>
          </p:cNvPr>
          <p:cNvGraphicFramePr>
            <a:graphicFrameLocks noGrp="1"/>
          </p:cNvGraphicFramePr>
          <p:nvPr/>
        </p:nvGraphicFramePr>
        <p:xfrm>
          <a:off x="2192338" y="1566863"/>
          <a:ext cx="5108575" cy="1849437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32110581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8488834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309754980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567667028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Min(V)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Typical(V)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Max(V)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608434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877397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24612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2.0*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772325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GB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0.8*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94209"/>
                  </a:ext>
                </a:extLst>
              </a:tr>
            </a:tbl>
          </a:graphicData>
        </a:graphic>
      </p:graphicFrame>
      <p:sp>
        <p:nvSpPr>
          <p:cNvPr id="311330" name="Text Box 34">
            <a:extLst>
              <a:ext uri="{FF2B5EF4-FFF2-40B4-BE49-F238E27FC236}">
                <a16:creationId xmlns:a16="http://schemas.microsoft.com/office/drawing/2014/main" id="{2CA1D0B7-66BB-451D-9F5A-974D59536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3595688"/>
            <a:ext cx="4359275" cy="20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/>
            </a:pPr>
            <a:r>
              <a:rPr lang="en-GB" altLang="en-US" sz="1800" b="1">
                <a:solidFill>
                  <a:srgbClr val="786DCB"/>
                </a:solidFill>
              </a:rPr>
              <a:t>Determine the maximum-amplitude noise spike that can be tolerated when a HIGH output is driving an input</a:t>
            </a:r>
          </a:p>
          <a:p>
            <a:pPr>
              <a:spcBef>
                <a:spcPct val="50000"/>
              </a:spcBef>
            </a:pPr>
            <a:r>
              <a:rPr lang="en-GB" altLang="en-US" sz="1800" b="1"/>
              <a:t>	</a:t>
            </a:r>
            <a:r>
              <a:rPr lang="en-GB" altLang="en-US" b="1"/>
              <a:t>V</a:t>
            </a:r>
            <a:r>
              <a:rPr lang="en-GB" altLang="en-US" b="1" baseline="-25000"/>
              <a:t>NH  </a:t>
            </a:r>
            <a:r>
              <a:rPr lang="en-GB" altLang="en-US" b="1"/>
              <a:t>= V</a:t>
            </a:r>
            <a:r>
              <a:rPr lang="en-GB" altLang="en-US" b="1" baseline="-25000"/>
              <a:t>OH  </a:t>
            </a:r>
            <a:r>
              <a:rPr lang="en-GB" altLang="en-US" b="1"/>
              <a:t>(min) - V</a:t>
            </a:r>
            <a:r>
              <a:rPr lang="en-GB" altLang="en-US" b="1" baseline="-25000"/>
              <a:t>IH </a:t>
            </a:r>
            <a:r>
              <a:rPr lang="en-GB" altLang="en-US" b="1"/>
              <a:t>(min) </a:t>
            </a:r>
          </a:p>
          <a:p>
            <a:pPr>
              <a:spcBef>
                <a:spcPct val="50000"/>
              </a:spcBef>
            </a:pPr>
            <a:r>
              <a:rPr lang="en-GB" altLang="en-US" b="1"/>
              <a:t>		  = 2.4 – 2 = 0.4V</a:t>
            </a:r>
          </a:p>
        </p:txBody>
      </p:sp>
      <p:sp>
        <p:nvSpPr>
          <p:cNvPr id="311331" name="Text Box 35">
            <a:extLst>
              <a:ext uri="{FF2B5EF4-FFF2-40B4-BE49-F238E27FC236}">
                <a16:creationId xmlns:a16="http://schemas.microsoft.com/office/drawing/2014/main" id="{DB9C84C2-8695-4DF0-98CA-9E4E9C59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625850"/>
            <a:ext cx="44402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CC3300"/>
                </a:solidFill>
              </a:rPr>
              <a:t>(b)	Determine the maximum-amplitude noise spike that can be tolerated when a LOW output is driving an input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CC3300"/>
                </a:solidFill>
              </a:rPr>
              <a:t>       </a:t>
            </a:r>
            <a:r>
              <a:rPr lang="en-GB" altLang="en-US" b="1">
                <a:solidFill>
                  <a:srgbClr val="CC3300"/>
                </a:solidFill>
              </a:rPr>
              <a:t>V</a:t>
            </a:r>
            <a:r>
              <a:rPr lang="en-GB" altLang="en-US" b="1" baseline="-25000">
                <a:solidFill>
                  <a:srgbClr val="CC3300"/>
                </a:solidFill>
              </a:rPr>
              <a:t>NL  </a:t>
            </a:r>
            <a:r>
              <a:rPr lang="en-GB" altLang="en-US" b="1">
                <a:solidFill>
                  <a:srgbClr val="CC3300"/>
                </a:solidFill>
              </a:rPr>
              <a:t>= V</a:t>
            </a:r>
            <a:r>
              <a:rPr lang="en-GB" altLang="en-US" b="1" baseline="-25000">
                <a:solidFill>
                  <a:srgbClr val="CC3300"/>
                </a:solidFill>
              </a:rPr>
              <a:t>IL  </a:t>
            </a:r>
            <a:r>
              <a:rPr lang="en-GB" altLang="en-US" b="1">
                <a:solidFill>
                  <a:srgbClr val="CC3300"/>
                </a:solidFill>
              </a:rPr>
              <a:t>(max) - V</a:t>
            </a:r>
            <a:r>
              <a:rPr lang="en-GB" altLang="en-US" b="1" baseline="-25000">
                <a:solidFill>
                  <a:srgbClr val="CC3300"/>
                </a:solidFill>
              </a:rPr>
              <a:t>OL </a:t>
            </a:r>
            <a:r>
              <a:rPr lang="en-GB" altLang="en-US" b="1">
                <a:solidFill>
                  <a:srgbClr val="CC3300"/>
                </a:solidFill>
              </a:rPr>
              <a:t>(max) </a:t>
            </a:r>
          </a:p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CC3300"/>
                </a:solidFill>
              </a:rPr>
              <a:t>		 = 0.8 – 0.4 = 0.4V</a:t>
            </a:r>
          </a:p>
        </p:txBody>
      </p:sp>
      <p:grpSp>
        <p:nvGrpSpPr>
          <p:cNvPr id="311332" name="Group 36">
            <a:extLst>
              <a:ext uri="{FF2B5EF4-FFF2-40B4-BE49-F238E27FC236}">
                <a16:creationId xmlns:a16="http://schemas.microsoft.com/office/drawing/2014/main" id="{E6CC569E-6F23-4197-9150-5566CD979867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909638"/>
            <a:ext cx="652462" cy="657225"/>
            <a:chOff x="1020" y="1344"/>
            <a:chExt cx="411" cy="414"/>
          </a:xfrm>
        </p:grpSpPr>
        <p:sp>
          <p:nvSpPr>
            <p:cNvPr id="311333" name="Rectangle 37">
              <a:extLst>
                <a:ext uri="{FF2B5EF4-FFF2-40B4-BE49-F238E27FC236}">
                  <a16:creationId xmlns:a16="http://schemas.microsoft.com/office/drawing/2014/main" id="{F5FBAE8C-2D10-44EE-9C94-3FF5A57FC4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1334" name="AutoShape 38">
              <a:extLst>
                <a:ext uri="{FF2B5EF4-FFF2-40B4-BE49-F238E27FC236}">
                  <a16:creationId xmlns:a16="http://schemas.microsoft.com/office/drawing/2014/main" id="{D42490BF-1758-4D9E-9057-1C779EE2C8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1335" name="Line 39">
              <a:extLst>
                <a:ext uri="{FF2B5EF4-FFF2-40B4-BE49-F238E27FC236}">
                  <a16:creationId xmlns:a16="http://schemas.microsoft.com/office/drawing/2014/main" id="{34805867-F070-4B95-A3A7-2D8B838AE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1336" name="Text Box 40">
            <a:extLst>
              <a:ext uri="{FF2B5EF4-FFF2-40B4-BE49-F238E27FC236}">
                <a16:creationId xmlns:a16="http://schemas.microsoft.com/office/drawing/2014/main" id="{1479CB3D-35F6-4EBD-93F9-49811317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EDAC0D-4E3C-4BB8-8E5F-3CAAFA2B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DFBAE8-ED8A-40FE-8EC1-2B8F36B1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C226-B1BC-4CE9-9143-FF6857A90FB5}" type="slidenum">
              <a:rPr lang="en-GB" altLang="en-US"/>
              <a:pPr/>
              <a:t>26</a:t>
            </a:fld>
            <a:endParaRPr lang="en-GB" altLang="en-US" sz="1400"/>
          </a:p>
        </p:txBody>
      </p:sp>
      <p:sp>
        <p:nvSpPr>
          <p:cNvPr id="415748" name="Text Box 4">
            <a:extLst>
              <a:ext uri="{FF2B5EF4-FFF2-40B4-BE49-F238E27FC236}">
                <a16:creationId xmlns:a16="http://schemas.microsoft.com/office/drawing/2014/main" id="{2DDB1932-9EA7-413D-99CA-9B0E5D60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415750" name="Rectangle 6">
            <a:extLst>
              <a:ext uri="{FF2B5EF4-FFF2-40B4-BE49-F238E27FC236}">
                <a16:creationId xmlns:a16="http://schemas.microsoft.com/office/drawing/2014/main" id="{39B387EF-07BD-4066-8717-AA899D89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2452688"/>
            <a:ext cx="521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>
                <a:solidFill>
                  <a:srgbClr val="FF0066"/>
                </a:solidFill>
              </a:rPr>
              <a:t>End</a:t>
            </a:r>
            <a:r>
              <a:rPr lang="en-GB" altLang="en-US" sz="2800"/>
              <a:t> of Chp8-ICGatesFamily </a:t>
            </a:r>
            <a:r>
              <a:rPr lang="en-GB" altLang="en-US" sz="2800">
                <a:solidFill>
                  <a:srgbClr val="FF0066"/>
                </a:solidFill>
              </a:rPr>
              <a:t>Part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C2C-7E9F-4B0E-876C-5DF31D21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DCF5B-67F9-4C69-AB4F-E7FA1D43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647D-5697-4D6F-9ABA-175651B15074}" type="slidenum">
              <a:rPr lang="en-GB" altLang="en-US"/>
              <a:pPr/>
              <a:t>3</a:t>
            </a:fld>
            <a:endParaRPr lang="en-GB" altLang="en-US" sz="1400"/>
          </a:p>
        </p:txBody>
      </p:sp>
      <p:sp>
        <p:nvSpPr>
          <p:cNvPr id="417794" name="Text Box 2">
            <a:extLst>
              <a:ext uri="{FF2B5EF4-FFF2-40B4-BE49-F238E27FC236}">
                <a16:creationId xmlns:a16="http://schemas.microsoft.com/office/drawing/2014/main" id="{2A4884E5-0C7D-4F84-B75F-E35B9821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73088"/>
            <a:ext cx="5265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GB" altLang="en-US" sz="3200" b="1">
                <a:solidFill>
                  <a:srgbClr val="CC3300"/>
                </a:solidFill>
              </a:rPr>
              <a:t>IC Logic Families – Part 1</a:t>
            </a:r>
            <a:endParaRPr lang="en-GB" altLang="en-US" sz="2000">
              <a:solidFill>
                <a:srgbClr val="786DCB"/>
              </a:solidFill>
            </a:endParaRPr>
          </a:p>
        </p:txBody>
      </p:sp>
      <p:sp>
        <p:nvSpPr>
          <p:cNvPr id="417795" name="Text Box 3">
            <a:extLst>
              <a:ext uri="{FF2B5EF4-FFF2-40B4-BE49-F238E27FC236}">
                <a16:creationId xmlns:a16="http://schemas.microsoft.com/office/drawing/2014/main" id="{82E3F11D-AF0C-42FC-A183-3E74BE43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1371600"/>
            <a:ext cx="526573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5E51C1"/>
                </a:solidFill>
              </a:rPr>
              <a:t>Digital IC Terminology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TTL Logic Family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TTL Series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Other TTL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CMOS Series Characteristics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Low-Voltage Technology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chemeClr val="bg2"/>
                </a:solidFill>
              </a:rPr>
              <a:t>Tristate Logic Outputs </a:t>
            </a:r>
            <a:endParaRPr lang="en-GB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CB4D28-0B87-4BA1-AF95-9B6CA8D9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E134E3C-BC09-47BE-8985-093D8194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3494-FBA6-4E81-8F86-926A6EE68B77}" type="slidenum">
              <a:rPr lang="en-GB" altLang="en-US"/>
              <a:pPr/>
              <a:t>4</a:t>
            </a:fld>
            <a:endParaRPr lang="en-GB" altLang="en-US" sz="1400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2E20BE62-4FF0-4A6D-849C-FC0E5E1E1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IC family –</a:t>
            </a:r>
            <a:r>
              <a:rPr lang="en-GB" altLang="en-US" sz="3600" b="1">
                <a:solidFill>
                  <a:srgbClr val="786DCB"/>
                </a:solidFill>
              </a:rPr>
              <a:t> </a:t>
            </a:r>
            <a:r>
              <a:rPr lang="en-GB" altLang="en-US" sz="3600">
                <a:solidFill>
                  <a:srgbClr val="786DCB"/>
                </a:solidFill>
              </a:rPr>
              <a:t>based on complexity</a:t>
            </a:r>
            <a:endParaRPr lang="en-GB" altLang="en-US" sz="3600" b="1">
              <a:solidFill>
                <a:srgbClr val="786DCB"/>
              </a:solidFill>
            </a:endParaRPr>
          </a:p>
        </p:txBody>
      </p:sp>
      <p:sp>
        <p:nvSpPr>
          <p:cNvPr id="350211" name="Text Box 3">
            <a:extLst>
              <a:ext uri="{FF2B5EF4-FFF2-40B4-BE49-F238E27FC236}">
                <a16:creationId xmlns:a16="http://schemas.microsoft.com/office/drawing/2014/main" id="{D9BDBEBC-D98C-401F-8158-57A74FC6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1644650"/>
            <a:ext cx="74771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 u="sng"/>
              <a:t>Complexity</a:t>
            </a:r>
            <a:r>
              <a:rPr lang="en-GB" altLang="en-US" sz="2400" b="1"/>
              <a:t>			       </a:t>
            </a:r>
            <a:r>
              <a:rPr lang="en-GB" altLang="en-US" sz="2400" b="1" u="sng"/>
              <a:t>Number of Gates</a:t>
            </a:r>
          </a:p>
          <a:p>
            <a:pPr algn="l"/>
            <a:r>
              <a:rPr lang="en-GB" altLang="en-US" sz="2400" b="1">
                <a:solidFill>
                  <a:srgbClr val="D83289"/>
                </a:solidFill>
              </a:rPr>
              <a:t>SSI (S</a:t>
            </a:r>
            <a:r>
              <a:rPr lang="en-GB" altLang="en-US" sz="2400" b="1">
                <a:solidFill>
                  <a:srgbClr val="5E51C1"/>
                </a:solidFill>
              </a:rPr>
              <a:t>mall</a:t>
            </a:r>
            <a:r>
              <a:rPr lang="en-GB" altLang="en-US" sz="2400" b="1">
                <a:solidFill>
                  <a:srgbClr val="D83289"/>
                </a:solidFill>
              </a:rPr>
              <a:t> S</a:t>
            </a:r>
            <a:r>
              <a:rPr lang="en-GB" altLang="en-US" sz="2400" b="1">
                <a:solidFill>
                  <a:srgbClr val="5E51C1"/>
                </a:solidFill>
              </a:rPr>
              <a:t>cale</a:t>
            </a:r>
            <a:r>
              <a:rPr lang="en-GB" altLang="en-US" sz="2400" b="1">
                <a:solidFill>
                  <a:srgbClr val="D83289"/>
                </a:solidFill>
              </a:rPr>
              <a:t> I</a:t>
            </a:r>
            <a:r>
              <a:rPr lang="en-GB" altLang="en-US" sz="2400" b="1">
                <a:solidFill>
                  <a:srgbClr val="5E51C1"/>
                </a:solidFill>
              </a:rPr>
              <a:t>ntegration</a:t>
            </a:r>
            <a:r>
              <a:rPr lang="en-GB" altLang="en-US" sz="2400" b="1">
                <a:solidFill>
                  <a:srgbClr val="D83289"/>
                </a:solidFill>
              </a:rPr>
              <a:t>)	</a:t>
            </a:r>
            <a:r>
              <a:rPr lang="en-GB" altLang="en-US" sz="2000" b="1">
                <a:solidFill>
                  <a:srgbClr val="D83289"/>
                </a:solidFill>
              </a:rPr>
              <a:t>&lt;</a:t>
            </a:r>
            <a:r>
              <a:rPr lang="en-GB" altLang="en-US" sz="2400" b="1">
                <a:solidFill>
                  <a:srgbClr val="D83289"/>
                </a:solidFill>
              </a:rPr>
              <a:t> 12</a:t>
            </a:r>
          </a:p>
          <a:p>
            <a:pPr algn="l"/>
            <a:r>
              <a:rPr lang="en-GB" altLang="en-US" sz="2400" b="1">
                <a:solidFill>
                  <a:srgbClr val="2D953C"/>
                </a:solidFill>
              </a:rPr>
              <a:t>MSI (Medium …)			12 to 99</a:t>
            </a:r>
          </a:p>
          <a:p>
            <a:pPr algn="l"/>
            <a:r>
              <a:rPr lang="en-GB" altLang="en-US" sz="2400" b="1">
                <a:solidFill>
                  <a:srgbClr val="9F74DE"/>
                </a:solidFill>
              </a:rPr>
              <a:t>LSI (Large …)			100 to 9999</a:t>
            </a:r>
          </a:p>
          <a:p>
            <a:pPr algn="l"/>
            <a:r>
              <a:rPr lang="en-GB" altLang="en-US" sz="2400" b="1">
                <a:solidFill>
                  <a:srgbClr val="CC3300"/>
                </a:solidFill>
              </a:rPr>
              <a:t>VLSI (Very Large …)		10,000 to 99,999</a:t>
            </a:r>
          </a:p>
          <a:p>
            <a:pPr algn="l"/>
            <a:r>
              <a:rPr lang="en-GB" altLang="en-US" sz="2400" b="1">
                <a:solidFill>
                  <a:schemeClr val="accent2"/>
                </a:solidFill>
              </a:rPr>
              <a:t>ULSI (Ultra Large …)		100,000 to 99,9999</a:t>
            </a:r>
          </a:p>
          <a:p>
            <a:pPr algn="l"/>
            <a:r>
              <a:rPr lang="en-GB" altLang="en-US" sz="2400" b="1">
                <a:solidFill>
                  <a:srgbClr val="5E51C1"/>
                </a:solidFill>
              </a:rPr>
              <a:t>GSI (Giga …)				&gt; 1 million</a:t>
            </a:r>
          </a:p>
        </p:txBody>
      </p:sp>
      <p:sp>
        <p:nvSpPr>
          <p:cNvPr id="350212" name="Text Box 4">
            <a:extLst>
              <a:ext uri="{FF2B5EF4-FFF2-40B4-BE49-F238E27FC236}">
                <a16:creationId xmlns:a16="http://schemas.microsoft.com/office/drawing/2014/main" id="{C1373621-2264-4D45-AF91-702F7B4E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6102350"/>
            <a:ext cx="212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/>
              <a:t>(Table 4-5)</a:t>
            </a:r>
          </a:p>
        </p:txBody>
      </p:sp>
      <p:sp>
        <p:nvSpPr>
          <p:cNvPr id="350213" name="Text Box 5">
            <a:extLst>
              <a:ext uri="{FF2B5EF4-FFF2-40B4-BE49-F238E27FC236}">
                <a16:creationId xmlns:a16="http://schemas.microsoft.com/office/drawing/2014/main" id="{70946A80-DC03-41F1-87A6-5A149131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0A152EC-008C-4B89-A9DF-38A7B4E7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4D04932-53AC-4403-B5FB-886BE3F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017B-7518-40C1-BACA-CEE38AB6BD59}" type="slidenum">
              <a:rPr lang="en-GB" altLang="en-US"/>
              <a:pPr/>
              <a:t>5</a:t>
            </a:fld>
            <a:endParaRPr lang="en-GB" altLang="en-US" sz="1400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58CC8BE3-5C52-49B6-B3C1-E5CC0E1EF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Examples of some IC Manufacturers</a:t>
            </a:r>
          </a:p>
        </p:txBody>
      </p:sp>
      <p:sp>
        <p:nvSpPr>
          <p:cNvPr id="215213" name="Text Box 173">
            <a:extLst>
              <a:ext uri="{FF2B5EF4-FFF2-40B4-BE49-F238E27FC236}">
                <a16:creationId xmlns:a16="http://schemas.microsoft.com/office/drawing/2014/main" id="{11C72DA6-9C1B-49DB-B227-04681797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509713"/>
            <a:ext cx="541178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GB" altLang="en-US" sz="2400" b="1"/>
              <a:t> Motorola</a:t>
            </a:r>
          </a:p>
          <a:p>
            <a:pPr algn="l">
              <a:buFontTx/>
              <a:buChar char="•"/>
            </a:pPr>
            <a:r>
              <a:rPr lang="en-GB" altLang="en-US" sz="2400" b="1"/>
              <a:t> Texas Instrument e.g. </a:t>
            </a:r>
            <a:r>
              <a:rPr lang="en-GB" altLang="en-US" sz="2400" b="1">
                <a:solidFill>
                  <a:srgbClr val="FF0066"/>
                </a:solidFill>
              </a:rPr>
              <a:t>SN</a:t>
            </a:r>
            <a:r>
              <a:rPr lang="en-GB" altLang="en-US" sz="2400" b="1"/>
              <a:t>7400</a:t>
            </a:r>
          </a:p>
          <a:p>
            <a:pPr algn="l">
              <a:buFontTx/>
              <a:buChar char="•"/>
            </a:pPr>
            <a:r>
              <a:rPr lang="en-GB" altLang="en-US" sz="2400" b="1"/>
              <a:t> National Semiconductors e.g. </a:t>
            </a:r>
            <a:r>
              <a:rPr lang="en-GB" altLang="en-US" sz="2400" b="1">
                <a:solidFill>
                  <a:srgbClr val="FF0066"/>
                </a:solidFill>
              </a:rPr>
              <a:t>DM</a:t>
            </a:r>
            <a:r>
              <a:rPr lang="en-GB" altLang="en-US" sz="2400" b="1"/>
              <a:t>7400</a:t>
            </a:r>
          </a:p>
          <a:p>
            <a:pPr algn="l">
              <a:buFontTx/>
              <a:buChar char="•"/>
            </a:pPr>
            <a:r>
              <a:rPr lang="en-GB" altLang="en-US" sz="2400" b="1"/>
              <a:t> Signetics e.g. </a:t>
            </a:r>
            <a:r>
              <a:rPr lang="en-GB" altLang="en-US" sz="2400" b="1">
                <a:solidFill>
                  <a:srgbClr val="FF0066"/>
                </a:solidFill>
              </a:rPr>
              <a:t>S</a:t>
            </a:r>
            <a:r>
              <a:rPr lang="en-GB" altLang="en-US" sz="2400" b="1"/>
              <a:t>7400 </a:t>
            </a:r>
          </a:p>
          <a:p>
            <a:pPr algn="l">
              <a:buFontTx/>
              <a:buChar char="•"/>
            </a:pPr>
            <a:r>
              <a:rPr lang="en-GB" altLang="en-US" sz="2400" b="1"/>
              <a:t>Advanced Micro Devices (AMD)</a:t>
            </a:r>
          </a:p>
          <a:p>
            <a:pPr algn="l">
              <a:buFontTx/>
              <a:buChar char="•"/>
            </a:pPr>
            <a:r>
              <a:rPr lang="en-GB" altLang="en-US" sz="2400" b="1"/>
              <a:t> Hitachi</a:t>
            </a:r>
          </a:p>
          <a:p>
            <a:pPr algn="l">
              <a:buFontTx/>
              <a:buChar char="•"/>
            </a:pPr>
            <a:r>
              <a:rPr lang="en-GB" altLang="en-US" sz="2400" b="1"/>
              <a:t> Intel</a:t>
            </a:r>
          </a:p>
          <a:p>
            <a:pPr algn="l">
              <a:buFontTx/>
              <a:buChar char="•"/>
            </a:pPr>
            <a:r>
              <a:rPr lang="en-GB" altLang="en-US" sz="2400" b="1"/>
              <a:t> etc </a:t>
            </a:r>
            <a:r>
              <a:rPr lang="en-GB" altLang="en-US" b="1">
                <a:hlinkClick r:id="rId2"/>
              </a:rPr>
              <a:t>http://www.advanced-tech.com/ic_logos/ic_logos.htm</a:t>
            </a:r>
            <a:endParaRPr lang="en-GB" altLang="en-US" b="1"/>
          </a:p>
          <a:p>
            <a:pPr algn="l">
              <a:buFontTx/>
              <a:buChar char="•"/>
            </a:pPr>
            <a:endParaRPr lang="en-GB" altLang="en-US" sz="2400" b="1"/>
          </a:p>
        </p:txBody>
      </p:sp>
      <p:sp>
        <p:nvSpPr>
          <p:cNvPr id="215214" name="Text Box 174">
            <a:extLst>
              <a:ext uri="{FF2B5EF4-FFF2-40B4-BE49-F238E27FC236}">
                <a16:creationId xmlns:a16="http://schemas.microsoft.com/office/drawing/2014/main" id="{E256B3C6-FBB4-4F1E-9F3B-54E31BD5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C654823-4C4E-46E6-80EC-6A33592B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406F108-CF70-404D-81C2-51F990F3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6806-2FE2-4315-9C81-A819C834695F}" type="slidenum">
              <a:rPr lang="en-GB" altLang="en-US"/>
              <a:pPr/>
              <a:t>6</a:t>
            </a:fld>
            <a:endParaRPr lang="en-GB" altLang="en-US" sz="14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33E8D0CF-2CCD-4704-90FD-C10D49D6C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9F74DE"/>
                </a:solidFill>
              </a:rPr>
              <a:t>Examples of some IC Packages</a:t>
            </a:r>
          </a:p>
        </p:txBody>
      </p:sp>
      <p:sp>
        <p:nvSpPr>
          <p:cNvPr id="297987" name="Text Box 3">
            <a:extLst>
              <a:ext uri="{FF2B5EF4-FFF2-40B4-BE49-F238E27FC236}">
                <a16:creationId xmlns:a16="http://schemas.microsoft.com/office/drawing/2014/main" id="{FB843A61-A46D-4749-A3E9-521866DDA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1671638"/>
            <a:ext cx="419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GB" altLang="en-US" sz="2400">
                <a:solidFill>
                  <a:srgbClr val="CC3300"/>
                </a:solidFill>
              </a:rPr>
              <a:t>  DIP – D</a:t>
            </a:r>
            <a:r>
              <a:rPr lang="en-GB" altLang="en-US" sz="2400">
                <a:solidFill>
                  <a:srgbClr val="5E51C1"/>
                </a:solidFill>
              </a:rPr>
              <a:t>ual</a:t>
            </a:r>
            <a:r>
              <a:rPr lang="en-GB" altLang="en-US" sz="2400">
                <a:solidFill>
                  <a:srgbClr val="CC3300"/>
                </a:solidFill>
              </a:rPr>
              <a:t>-I</a:t>
            </a:r>
            <a:r>
              <a:rPr lang="en-GB" altLang="en-US" sz="2400">
                <a:solidFill>
                  <a:srgbClr val="5E51C1"/>
                </a:solidFill>
              </a:rPr>
              <a:t>n-line</a:t>
            </a:r>
            <a:r>
              <a:rPr lang="en-GB" altLang="en-US" sz="2400">
                <a:solidFill>
                  <a:srgbClr val="CC3300"/>
                </a:solidFill>
              </a:rPr>
              <a:t> P</a:t>
            </a:r>
            <a:r>
              <a:rPr lang="en-GB" altLang="en-US" sz="2400">
                <a:solidFill>
                  <a:srgbClr val="5E51C1"/>
                </a:solidFill>
              </a:rPr>
              <a:t>ackage</a:t>
            </a:r>
          </a:p>
        </p:txBody>
      </p:sp>
      <p:pic>
        <p:nvPicPr>
          <p:cNvPr id="297989" name="Picture 5">
            <a:extLst>
              <a:ext uri="{FF2B5EF4-FFF2-40B4-BE49-F238E27FC236}">
                <a16:creationId xmlns:a16="http://schemas.microsoft.com/office/drawing/2014/main" id="{01BF1BEC-7352-44D6-A4BE-576AEBED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640013"/>
            <a:ext cx="2627312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994" name="Group 10">
            <a:extLst>
              <a:ext uri="{FF2B5EF4-FFF2-40B4-BE49-F238E27FC236}">
                <a16:creationId xmlns:a16="http://schemas.microsoft.com/office/drawing/2014/main" id="{E894F0C3-9598-4ADE-8E8E-81FEED4E3B83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716463"/>
            <a:ext cx="1323975" cy="374650"/>
            <a:chOff x="1746" y="2971"/>
            <a:chExt cx="834" cy="236"/>
          </a:xfrm>
        </p:grpSpPr>
        <p:sp>
          <p:nvSpPr>
            <p:cNvPr id="297992" name="Line 8">
              <a:extLst>
                <a:ext uri="{FF2B5EF4-FFF2-40B4-BE49-F238E27FC236}">
                  <a16:creationId xmlns:a16="http://schemas.microsoft.com/office/drawing/2014/main" id="{DBED84AA-8FB1-45CF-A532-3E4334623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2971"/>
              <a:ext cx="137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7993" name="Text Box 9">
              <a:extLst>
                <a:ext uri="{FF2B5EF4-FFF2-40B4-BE49-F238E27FC236}">
                  <a16:creationId xmlns:a16="http://schemas.microsoft.com/office/drawing/2014/main" id="{F02F8D75-9005-4C3E-BB12-665CFD991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2995"/>
              <a:ext cx="6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b="1"/>
                <a:t> </a:t>
              </a:r>
              <a:r>
                <a:rPr lang="en-GB" altLang="en-US" b="1">
                  <a:solidFill>
                    <a:srgbClr val="CC3300"/>
                  </a:solidFill>
                </a:rPr>
                <a:t>lead-pitch</a:t>
              </a:r>
            </a:p>
          </p:txBody>
        </p:sp>
      </p:grpSp>
      <p:sp>
        <p:nvSpPr>
          <p:cNvPr id="297999" name="Text Box 15">
            <a:extLst>
              <a:ext uri="{FF2B5EF4-FFF2-40B4-BE49-F238E27FC236}">
                <a16:creationId xmlns:a16="http://schemas.microsoft.com/office/drawing/2014/main" id="{BB2C400A-46B4-4892-B9E4-30FCA2D4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298000" name="AutoShape 16">
            <a:extLst>
              <a:ext uri="{FF2B5EF4-FFF2-40B4-BE49-F238E27FC236}">
                <a16:creationId xmlns:a16="http://schemas.microsoft.com/office/drawing/2014/main" id="{2702D216-CFA8-4E60-AC81-DD566689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2409825"/>
            <a:ext cx="1857375" cy="871538"/>
          </a:xfrm>
          <a:prstGeom prst="wedgeRoundRectCallout">
            <a:avLst>
              <a:gd name="adj1" fmla="val -40685"/>
              <a:gd name="adj2" fmla="val -80236"/>
              <a:gd name="adj3" fmla="val 16667"/>
            </a:avLst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Dual-in-line: 2 rows of leads</a:t>
            </a:r>
          </a:p>
        </p:txBody>
      </p:sp>
      <p:sp>
        <p:nvSpPr>
          <p:cNvPr id="298001" name="AutoShape 17">
            <a:extLst>
              <a:ext uri="{FF2B5EF4-FFF2-40B4-BE49-F238E27FC236}">
                <a16:creationId xmlns:a16="http://schemas.microsoft.com/office/drawing/2014/main" id="{366C6138-618A-42B3-8FD5-81F34B16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3946525"/>
            <a:ext cx="2308225" cy="1611313"/>
          </a:xfrm>
          <a:prstGeom prst="wedgeRoundRectCallout">
            <a:avLst>
              <a:gd name="adj1" fmla="val -84593"/>
              <a:gd name="adj2" fmla="val 9407"/>
              <a:gd name="adj3" fmla="val 16667"/>
            </a:avLst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The distance between the adjacent leads is called lead-pitch.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autoUpdateAnimBg="0"/>
      <p:bldP spid="298000" grpId="0" animBg="1"/>
      <p:bldP spid="2980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A2E7A85-8FD8-468B-88B6-66A00598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7892631-E684-437A-8634-326E9740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BCED-0408-4181-BED3-380DA2463561}" type="slidenum">
              <a:rPr lang="en-GB" altLang="en-US"/>
              <a:pPr/>
              <a:t>7</a:t>
            </a:fld>
            <a:endParaRPr lang="en-GB" altLang="en-US" sz="1400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2824CB03-D753-468C-B28E-FE18EAAE9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9F74DE"/>
                </a:solidFill>
              </a:rPr>
              <a:t>Examples of some IC Packages</a:t>
            </a:r>
          </a:p>
        </p:txBody>
      </p:sp>
      <p:sp>
        <p:nvSpPr>
          <p:cNvPr id="384006" name="Text Box 6">
            <a:extLst>
              <a:ext uri="{FF2B5EF4-FFF2-40B4-BE49-F238E27FC236}">
                <a16:creationId xmlns:a16="http://schemas.microsoft.com/office/drawing/2014/main" id="{9CB8702B-83D6-430A-8E08-072F0050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049463"/>
            <a:ext cx="41941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GB" altLang="en-US" sz="2400">
                <a:solidFill>
                  <a:srgbClr val="5E51C1"/>
                </a:solidFill>
              </a:rPr>
              <a:t>  </a:t>
            </a:r>
            <a:r>
              <a:rPr lang="en-GB" altLang="en-US" sz="2400" b="1">
                <a:solidFill>
                  <a:srgbClr val="5E51C1"/>
                </a:solidFill>
              </a:rPr>
              <a:t>PLCC  – Plastic leaded chip</a:t>
            </a:r>
          </a:p>
          <a:p>
            <a:pPr algn="l"/>
            <a:r>
              <a:rPr lang="en-GB" altLang="en-US" sz="2400" b="1">
                <a:solidFill>
                  <a:srgbClr val="5E51C1"/>
                </a:solidFill>
              </a:rPr>
              <a:t>	        carrier (J-lead)</a:t>
            </a:r>
          </a:p>
        </p:txBody>
      </p:sp>
      <p:pic>
        <p:nvPicPr>
          <p:cNvPr id="384007" name="Picture 7">
            <a:extLst>
              <a:ext uri="{FF2B5EF4-FFF2-40B4-BE49-F238E27FC236}">
                <a16:creationId xmlns:a16="http://schemas.microsoft.com/office/drawing/2014/main" id="{AC1D4C73-E94C-439B-BA30-BAB9D278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3248025"/>
            <a:ext cx="17287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011" name="Text Box 11">
            <a:extLst>
              <a:ext uri="{FF2B5EF4-FFF2-40B4-BE49-F238E27FC236}">
                <a16:creationId xmlns:a16="http://schemas.microsoft.com/office/drawing/2014/main" id="{84CF8C09-A8B8-4720-9A5C-06BDBBFDE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5567363"/>
            <a:ext cx="352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More IC packages on page 422</a:t>
            </a:r>
          </a:p>
        </p:txBody>
      </p:sp>
      <p:sp>
        <p:nvSpPr>
          <p:cNvPr id="384012" name="Text Box 12">
            <a:extLst>
              <a:ext uri="{FF2B5EF4-FFF2-40B4-BE49-F238E27FC236}">
                <a16:creationId xmlns:a16="http://schemas.microsoft.com/office/drawing/2014/main" id="{FC34EACF-0D4B-45E1-BD32-FFA51A443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84013" name="AutoShape 13">
            <a:extLst>
              <a:ext uri="{FF2B5EF4-FFF2-40B4-BE49-F238E27FC236}">
                <a16:creationId xmlns:a16="http://schemas.microsoft.com/office/drawing/2014/main" id="{19417A27-CAA9-4C61-9EF7-101EF455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278063"/>
            <a:ext cx="1843087" cy="1306512"/>
          </a:xfrm>
          <a:prstGeom prst="wedgeRoundRectCallout">
            <a:avLst>
              <a:gd name="adj1" fmla="val -67315"/>
              <a:gd name="adj2" fmla="val -41130"/>
              <a:gd name="adj3" fmla="val 16667"/>
            </a:avLst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PLCC has leads on 4 sides.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6" grpId="0"/>
      <p:bldP spid="384011" grpId="0" autoUpdateAnimBg="0"/>
      <p:bldP spid="3840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3">
            <a:extLst>
              <a:ext uri="{FF2B5EF4-FFF2-40B4-BE49-F238E27FC236}">
                <a16:creationId xmlns:a16="http://schemas.microsoft.com/office/drawing/2014/main" id="{F9C59B69-F7DB-4402-9C84-E223C80E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E36CFD10-AB08-4382-90AA-9A5B14B8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1B6-F00F-4978-B00C-84673714978F}" type="slidenum">
              <a:rPr lang="en-GB" altLang="en-US"/>
              <a:pPr/>
              <a:t>8</a:t>
            </a:fld>
            <a:endParaRPr lang="en-GB" altLang="en-US" sz="1400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DE76F9D0-9E42-4BC4-8119-F4F73CF7E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2175" y="839788"/>
            <a:ext cx="7772400" cy="677862"/>
          </a:xfrm>
        </p:spPr>
        <p:txBody>
          <a:bodyPr/>
          <a:lstStyle/>
          <a:p>
            <a:pPr algn="ctr"/>
            <a:r>
              <a:rPr lang="en-GB" altLang="en-US" sz="2800" b="1">
                <a:solidFill>
                  <a:srgbClr val="5E51C1"/>
                </a:solidFill>
              </a:rPr>
              <a:t>Some Comparisons on Different IC packages</a:t>
            </a:r>
          </a:p>
        </p:txBody>
      </p:sp>
      <p:graphicFrame>
        <p:nvGraphicFramePr>
          <p:cNvPr id="351295" name="Group 63">
            <a:extLst>
              <a:ext uri="{FF2B5EF4-FFF2-40B4-BE49-F238E27FC236}">
                <a16:creationId xmlns:a16="http://schemas.microsoft.com/office/drawing/2014/main" id="{4D49A087-1AF6-4DC5-BFC2-22F327382A8A}"/>
              </a:ext>
            </a:extLst>
          </p:cNvPr>
          <p:cNvGraphicFramePr>
            <a:graphicFrameLocks noGrp="1"/>
          </p:cNvGraphicFramePr>
          <p:nvPr/>
        </p:nvGraphicFramePr>
        <p:xfrm>
          <a:off x="782638" y="1789113"/>
          <a:ext cx="7997825" cy="4244975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3267337329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6579191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358488869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984865545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Acronym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Package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Height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Lead pitch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99001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DIP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Dual-In-line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50453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SOIC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Small Outline Integrated 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503263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SSOP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Shrink Small Outline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657782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TSSOP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Thin Shrink Small Outline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918747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TVSOP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Thin Very Small Outline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73448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PLCC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Plastic Leaded Chip Carrier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024068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QFP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Quad Flat Pack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072582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TQFP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Thin Quad Flat Pack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677047"/>
                  </a:ext>
                </a:extLst>
              </a:tr>
            </a:tbl>
          </a:graphicData>
        </a:graphic>
      </p:graphicFrame>
      <p:sp>
        <p:nvSpPr>
          <p:cNvPr id="351287" name="Text Box 55">
            <a:extLst>
              <a:ext uri="{FF2B5EF4-FFF2-40B4-BE49-F238E27FC236}">
                <a16:creationId xmlns:a16="http://schemas.microsoft.com/office/drawing/2014/main" id="{18B94A3A-FE1F-4ACC-A2C9-2DCF4F93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6129338"/>
            <a:ext cx="345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1mils = 0.0255mm = 1/1000 of an inch</a:t>
            </a:r>
          </a:p>
        </p:txBody>
      </p:sp>
      <p:sp>
        <p:nvSpPr>
          <p:cNvPr id="351288" name="Text Box 56">
            <a:extLst>
              <a:ext uri="{FF2B5EF4-FFF2-40B4-BE49-F238E27FC236}">
                <a16:creationId xmlns:a16="http://schemas.microsoft.com/office/drawing/2014/main" id="{747F2586-7BEB-4D54-BD56-14CC8AC8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6124575"/>
            <a:ext cx="159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 b="1">
              <a:solidFill>
                <a:srgbClr val="800000"/>
              </a:solidFill>
            </a:endParaRPr>
          </a:p>
        </p:txBody>
      </p:sp>
      <p:sp>
        <p:nvSpPr>
          <p:cNvPr id="351290" name="Text Box 58">
            <a:extLst>
              <a:ext uri="{FF2B5EF4-FFF2-40B4-BE49-F238E27FC236}">
                <a16:creationId xmlns:a16="http://schemas.microsoft.com/office/drawing/2014/main" id="{F94DB252-431E-4750-9EA6-B367AB5D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51296" name="Text Box 64">
            <a:extLst>
              <a:ext uri="{FF2B5EF4-FFF2-40B4-BE49-F238E27FC236}">
                <a16:creationId xmlns:a16="http://schemas.microsoft.com/office/drawing/2014/main" id="{DFEE036F-3AC9-4E79-B309-96FA5469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406525"/>
            <a:ext cx="3973513" cy="46672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>
                <a:solidFill>
                  <a:srgbClr val="FF0066"/>
                </a:solidFill>
              </a:rPr>
              <a:t>This is only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12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oter Placeholder 3">
            <a:extLst>
              <a:ext uri="{FF2B5EF4-FFF2-40B4-BE49-F238E27FC236}">
                <a16:creationId xmlns:a16="http://schemas.microsoft.com/office/drawing/2014/main" id="{9D4DA805-1410-4890-9B6F-85E1A9F3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8 Integrated-Circuit Logic Families</a:t>
            </a:r>
          </a:p>
        </p:txBody>
      </p:sp>
      <p:sp>
        <p:nvSpPr>
          <p:cNvPr id="60" name="Slide Number Placeholder 4">
            <a:extLst>
              <a:ext uri="{FF2B5EF4-FFF2-40B4-BE49-F238E27FC236}">
                <a16:creationId xmlns:a16="http://schemas.microsoft.com/office/drawing/2014/main" id="{6B8E5A40-1C95-4431-A14E-266D211D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6C79-9947-4339-9BB9-FCDA83075D26}" type="slidenum">
              <a:rPr lang="en-GB" altLang="en-US"/>
              <a:pPr/>
              <a:t>9</a:t>
            </a:fld>
            <a:endParaRPr lang="en-GB" altLang="en-US" sz="1400"/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93E8DA1F-D8F2-4FC5-96ED-D8C9408D0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2175" y="839788"/>
            <a:ext cx="7772400" cy="677862"/>
          </a:xfrm>
        </p:spPr>
        <p:txBody>
          <a:bodyPr/>
          <a:lstStyle/>
          <a:p>
            <a:pPr algn="ctr"/>
            <a:r>
              <a:rPr lang="en-GB" altLang="en-US" sz="2800" b="1">
                <a:solidFill>
                  <a:srgbClr val="5E51C1"/>
                </a:solidFill>
              </a:rPr>
              <a:t>Simple Comparisons on Different IC packages</a:t>
            </a:r>
          </a:p>
        </p:txBody>
      </p:sp>
      <p:graphicFrame>
        <p:nvGraphicFramePr>
          <p:cNvPr id="385085" name="Group 61">
            <a:extLst>
              <a:ext uri="{FF2B5EF4-FFF2-40B4-BE49-F238E27FC236}">
                <a16:creationId xmlns:a16="http://schemas.microsoft.com/office/drawing/2014/main" id="{A6F818AD-6AFF-4DD1-B953-395437853E19}"/>
              </a:ext>
            </a:extLst>
          </p:cNvPr>
          <p:cNvGraphicFramePr>
            <a:graphicFrameLocks noGrp="1"/>
          </p:cNvGraphicFramePr>
          <p:nvPr/>
        </p:nvGraphicFramePr>
        <p:xfrm>
          <a:off x="782638" y="1789113"/>
          <a:ext cx="7997825" cy="4252912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165081713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1795760958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383708538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5392748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Acronym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Package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Height (mm)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Lead pitch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75793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DIP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Dual-In-line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31010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SOIC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Small Outline Integrated 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4875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SSOP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Shrink Small Outline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771649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TSSOP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Thin Shrink Small Outline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24096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TVSOP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Thin Very Small Outline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0478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PLCC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Plastic Leaded Chip Carrier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817518"/>
                  </a:ext>
                </a:extLst>
              </a:tr>
              <a:tr h="452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QFP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Quad Flat Pack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312353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TQFP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Thin Quad Flat Pack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E51C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111132"/>
                  </a:ext>
                </a:extLst>
              </a:tr>
            </a:tbl>
          </a:graphicData>
        </a:graphic>
      </p:graphicFrame>
      <p:sp>
        <p:nvSpPr>
          <p:cNvPr id="385079" name="Text Box 55">
            <a:extLst>
              <a:ext uri="{FF2B5EF4-FFF2-40B4-BE49-F238E27FC236}">
                <a16:creationId xmlns:a16="http://schemas.microsoft.com/office/drawing/2014/main" id="{182B10D8-A51B-47AA-BF76-EE9AA40B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6129338"/>
            <a:ext cx="345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1mils = 0.0255mm = 1/1000 of an inch</a:t>
            </a:r>
          </a:p>
        </p:txBody>
      </p:sp>
      <p:sp>
        <p:nvSpPr>
          <p:cNvPr id="385081" name="AutoShape 57">
            <a:extLst>
              <a:ext uri="{FF2B5EF4-FFF2-40B4-BE49-F238E27FC236}">
                <a16:creationId xmlns:a16="http://schemas.microsoft.com/office/drawing/2014/main" id="{27FF5484-F6DA-4AA2-995D-4B36FFBEC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5719763"/>
            <a:ext cx="2611437" cy="849312"/>
          </a:xfrm>
          <a:prstGeom prst="cloudCallout">
            <a:avLst>
              <a:gd name="adj1" fmla="val -32065"/>
              <a:gd name="adj2" fmla="val -5953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b="1">
                <a:solidFill>
                  <a:srgbClr val="800000"/>
                </a:solidFill>
              </a:rPr>
              <a:t>Surface-Mount packages</a:t>
            </a:r>
          </a:p>
        </p:txBody>
      </p:sp>
      <p:sp>
        <p:nvSpPr>
          <p:cNvPr id="385082" name="Text Box 58">
            <a:extLst>
              <a:ext uri="{FF2B5EF4-FFF2-40B4-BE49-F238E27FC236}">
                <a16:creationId xmlns:a16="http://schemas.microsoft.com/office/drawing/2014/main" id="{62F03131-3298-4A80-A5BD-29988CA6B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4813"/>
            <a:ext cx="367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8.1 – Digital IC Terminology</a:t>
            </a:r>
          </a:p>
        </p:txBody>
      </p:sp>
      <p:sp>
        <p:nvSpPr>
          <p:cNvPr id="385083" name="Line 59">
            <a:extLst>
              <a:ext uri="{FF2B5EF4-FFF2-40B4-BE49-F238E27FC236}">
                <a16:creationId xmlns:a16="http://schemas.microsoft.com/office/drawing/2014/main" id="{24DE562D-51EC-40BB-9A8F-C561304FE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9425" y="2700338"/>
            <a:ext cx="0" cy="303212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8147</TotalTime>
  <Words>1630</Words>
  <Application>Microsoft Office PowerPoint</Application>
  <PresentationFormat>On-screen Show (4:3)</PresentationFormat>
  <Paragraphs>361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Times New Roman</vt:lpstr>
      <vt:lpstr>Wingdings</vt:lpstr>
      <vt:lpstr>Nature</vt:lpstr>
      <vt:lpstr>PowerPoint Presentation</vt:lpstr>
      <vt:lpstr>PowerPoint Presentation</vt:lpstr>
      <vt:lpstr>PowerPoint Presentation</vt:lpstr>
      <vt:lpstr>IC family – based on complexity</vt:lpstr>
      <vt:lpstr>Examples of some IC Manufacturers</vt:lpstr>
      <vt:lpstr>Examples of some IC Packages</vt:lpstr>
      <vt:lpstr>Examples of some IC Packages</vt:lpstr>
      <vt:lpstr>Some Comparisons on Different IC packages</vt:lpstr>
      <vt:lpstr>Simple Comparisons on Different IC packages</vt:lpstr>
      <vt:lpstr>Digital IC Terminology</vt:lpstr>
      <vt:lpstr>Digital IC Terminology</vt:lpstr>
      <vt:lpstr>Digital IC Terminology</vt:lpstr>
      <vt:lpstr>Input Voltages - VIH  / VIL</vt:lpstr>
      <vt:lpstr>Output Voltages  – VOH / VOL</vt:lpstr>
      <vt:lpstr>VIH  / VIL  and  VOH / VOL (Pictorially)</vt:lpstr>
      <vt:lpstr>Digital IC Terminology – IIH / IIL  and  IOH / IOL</vt:lpstr>
      <vt:lpstr>PowerPoint Presentation</vt:lpstr>
      <vt:lpstr>PowerPoint Presentation</vt:lpstr>
      <vt:lpstr>Noise Immunity (i)</vt:lpstr>
      <vt:lpstr>Noise Immunity (ii)</vt:lpstr>
      <vt:lpstr>Noise Immunity (iii)</vt:lpstr>
      <vt:lpstr>Noise Immunity (iv)</vt:lpstr>
      <vt:lpstr>Noise Immunity (v)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Arithmetic</dc:title>
  <dc:creator>Staff</dc:creator>
  <cp:lastModifiedBy>KHIU KIM HONG</cp:lastModifiedBy>
  <cp:revision>601</cp:revision>
  <dcterms:created xsi:type="dcterms:W3CDTF">2000-10-26T03:09:36Z</dcterms:created>
  <dcterms:modified xsi:type="dcterms:W3CDTF">2020-10-21T10:54:41Z</dcterms:modified>
</cp:coreProperties>
</file>