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539" r:id="rId2"/>
    <p:sldId id="483" r:id="rId3"/>
    <p:sldId id="540" r:id="rId4"/>
    <p:sldId id="428" r:id="rId5"/>
    <p:sldId id="523" r:id="rId6"/>
    <p:sldId id="493" r:id="rId7"/>
    <p:sldId id="535" r:id="rId8"/>
    <p:sldId id="536" r:id="rId9"/>
    <p:sldId id="422" r:id="rId10"/>
    <p:sldId id="496" r:id="rId11"/>
    <p:sldId id="454" r:id="rId12"/>
    <p:sldId id="452" r:id="rId13"/>
    <p:sldId id="524" r:id="rId14"/>
    <p:sldId id="424" r:id="rId15"/>
    <p:sldId id="456" r:id="rId16"/>
    <p:sldId id="508" r:id="rId17"/>
    <p:sldId id="509" r:id="rId18"/>
    <p:sldId id="510" r:id="rId19"/>
    <p:sldId id="511" r:id="rId20"/>
    <p:sldId id="507" r:id="rId21"/>
    <p:sldId id="537" r:id="rId22"/>
    <p:sldId id="462" r:id="rId23"/>
    <p:sldId id="541" r:id="rId24"/>
    <p:sldId id="525" r:id="rId25"/>
    <p:sldId id="465" r:id="rId26"/>
    <p:sldId id="512" r:id="rId27"/>
    <p:sldId id="526" r:id="rId28"/>
    <p:sldId id="467" r:id="rId29"/>
    <p:sldId id="513" r:id="rId30"/>
    <p:sldId id="468" r:id="rId31"/>
    <p:sldId id="542" r:id="rId32"/>
    <p:sldId id="543" r:id="rId33"/>
    <p:sldId id="544" r:id="rId34"/>
    <p:sldId id="545" r:id="rId35"/>
    <p:sldId id="538" r:id="rId36"/>
  </p:sldIdLst>
  <p:sldSz cx="9144000" cy="6858000" type="screen4x3"/>
  <p:notesSz cx="6781800" cy="9918700"/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b="1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b="1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b="1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b="1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b="1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1C1"/>
    <a:srgbClr val="0C0B0A"/>
    <a:srgbClr val="2D953C"/>
    <a:srgbClr val="D83289"/>
    <a:srgbClr val="CC3300"/>
    <a:srgbClr val="B7B425"/>
    <a:srgbClr val="FF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2" autoAdjust="0"/>
    <p:restoredTop sz="94595" autoAdjust="0"/>
  </p:normalViewPr>
  <p:slideViewPr>
    <p:cSldViewPr snapToGrid="0">
      <p:cViewPr varScale="1">
        <p:scale>
          <a:sx n="63" d="100"/>
          <a:sy n="63" d="100"/>
        </p:scale>
        <p:origin x="941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440"/>
    </p:cViewPr>
  </p:sorterViewPr>
  <p:notesViewPr>
    <p:cSldViewPr snapToGrid="0">
      <p:cViewPr varScale="1">
        <p:scale>
          <a:sx n="58" d="100"/>
          <a:sy n="58" d="100"/>
        </p:scale>
        <p:origin x="-1686" y="-78"/>
      </p:cViewPr>
      <p:guideLst>
        <p:guide orient="horz" pos="3124"/>
        <p:guide pos="21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25574455-1EA2-4D37-A8F5-B0B63D8B81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GB" altLang="en-US"/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F1031E38-9451-4E5E-82AF-572BD22BC4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GB" altLang="en-US"/>
          </a:p>
        </p:txBody>
      </p:sp>
      <p:sp>
        <p:nvSpPr>
          <p:cNvPr id="300036" name="Rectangle 4">
            <a:extLst>
              <a:ext uri="{FF2B5EF4-FFF2-40B4-BE49-F238E27FC236}">
                <a16:creationId xmlns:a16="http://schemas.microsoft.com/office/drawing/2014/main" id="{8E10C267-7826-47DC-B0E3-EC5DB480263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GB" altLang="en-US"/>
          </a:p>
        </p:txBody>
      </p:sp>
      <p:sp>
        <p:nvSpPr>
          <p:cNvPr id="300037" name="Rectangle 5">
            <a:extLst>
              <a:ext uri="{FF2B5EF4-FFF2-40B4-BE49-F238E27FC236}">
                <a16:creationId xmlns:a16="http://schemas.microsoft.com/office/drawing/2014/main" id="{28BC40E8-D17D-43CC-BD85-A6985DDB6CB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27186FB-C290-407D-8567-B5CB879F478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231FF3A-6FE7-4FA1-831C-4307FDB9DB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109A418-6F0F-4FAB-8C8F-7D7143CFB10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8A4B920-5953-416B-AB2F-5BCDCFAEA7C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63F76821-223C-4094-BEA9-B78C5D078E1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1700"/>
            <a:ext cx="4972050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EA7C210A-C518-4056-9633-047EC9FC52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1A09E7DB-CFA6-421E-B205-3001E4871E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9FF34DFC-A678-46B8-88C6-7ADC7AA336C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0A5721-87A5-44C6-9508-7E253AADC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8C499-83D0-4F65-8998-CBFF6B207203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8D52FD43-1D1D-4485-894B-F2A47CEC2E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7C0B9D17-8A8D-456E-BA27-1EDBD988F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1FDEF8-A3CB-4A28-8EDF-C685D01A5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9DE30-813E-4997-9E77-28D4553442E4}" type="slidenum">
              <a:rPr lang="en-GB" altLang="en-US"/>
              <a:pPr/>
              <a:t>30</a:t>
            </a:fld>
            <a:endParaRPr lang="en-GB" altLang="en-US"/>
          </a:p>
        </p:txBody>
      </p:sp>
      <p:sp>
        <p:nvSpPr>
          <p:cNvPr id="331778" name="Rectangle 2">
            <a:extLst>
              <a:ext uri="{FF2B5EF4-FFF2-40B4-BE49-F238E27FC236}">
                <a16:creationId xmlns:a16="http://schemas.microsoft.com/office/drawing/2014/main" id="{0ECC10EB-B142-4A40-B05F-A64F6F3C2B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5988" y="746125"/>
            <a:ext cx="4954587" cy="371633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54AB1F80-38DF-44F2-AE36-04428AEC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13288"/>
            <a:ext cx="4972050" cy="4176712"/>
          </a:xfrm>
          <a:ln/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8A66FA4-3B59-4152-A233-CFA6E43700FE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kumimoji="1" lang="en-US" altLang="en-US" sz="2400" b="0">
              <a:solidFill>
                <a:schemeClr val="tx1"/>
              </a:solidFill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05799748-D3F1-472A-A41E-13214E20D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Rectangle 4">
            <a:extLst>
              <a:ext uri="{FF2B5EF4-FFF2-40B4-BE49-F238E27FC236}">
                <a16:creationId xmlns:a16="http://schemas.microsoft.com/office/drawing/2014/main" id="{F6212B1F-1CC3-4212-B36C-F8FB92E14345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kumimoji="1" lang="en-US" altLang="en-US" sz="2400" b="0">
              <a:solidFill>
                <a:schemeClr val="tx1"/>
              </a:solidFill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E515698-C886-4406-B9AF-2DAF5D0221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3EB83EB-FDDA-4DF8-9DEB-FED04F8B5F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8CD97F2-4B43-4507-937D-376FC56EC7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0ABBB53A-6825-4927-B2AE-C4042E44B2F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48D93903-5F92-473B-9E0F-B344A81320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2D0EC1B6-A90F-4E06-BA5E-66C6E8E19DDC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4102-4C4F-43B2-AAD4-2DF7A0C8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CD46A-785A-491A-8DD9-76F9CC836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93B2-E8B1-4A4C-BB82-2428CFB7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2F18-B486-46B5-9FCA-2DCEFC69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2D0F-4271-48DF-ABCD-3FB2DEA0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C7430-FC09-446F-B2AD-4926E7D97015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6035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35790-29A3-4606-B6E8-C688BC585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D3343-78D9-47E7-BDF9-98122061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A504-77EB-46B1-877A-E603C176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75115-F051-4FB5-B6F5-E2DA86A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E40CB-F611-49DD-8672-7F9AD1FE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5EB3A-DCEC-4B1D-988E-61D126CE96A0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66890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CFEB-15B2-4D34-AEC9-4CBFFFA5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6E2C-2FA2-4974-9BFF-67EFC786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3FA09-B298-4616-B8C5-CA828E23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26CEE-3AD3-4895-AFE3-F834DD4D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2BB42-6842-4769-99A3-A48EC8B5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D2AF0-F88B-4161-8FF9-8A8908FE5C26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80171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80A6-6C8F-47B5-84FA-6B80746B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D0410-8CEB-4836-A672-A951AB4A0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C5977-502E-4670-8E19-AAE64E25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512B1-53B3-4B9B-8636-9EFD3540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D320-3FEB-4F5E-8693-16567878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EFDEB-296B-4468-9EF9-08FF4A3B6A36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89860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9975-7C37-42C6-BA52-CA3D6CF5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470D-B4B1-4543-9B30-688BB8F17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8676-0FDE-4EDC-A27D-3E7E36679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9B9AF-FACD-4BD4-843E-A34203D1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B4999-10B5-402A-9E8C-1DAEF32D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3E31-4B0C-43A9-87BC-F5AEE317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D6DEE-BA41-45A4-9AF9-8FB39E302EFD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52440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8CFD-941B-4B4A-B8F4-776F6F05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BB46-3FF8-406A-9DF4-A2765FC6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523C5-AEEE-4CA5-A7FE-501425E57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AEC85-4E74-4975-AEAB-B2BA20F49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669F2-3047-443F-8527-6C081BA1C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5FC57-8642-44CC-83A3-C4C28F57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20EE8-C9D1-4FCE-9B27-A628575E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D2B56-28F1-49BC-BA2E-E35FDCC1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7F906-007F-4DFB-BE3D-B00CE166237D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10628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7F6A-C193-4FD6-B4E6-E7E6C53C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16192-600D-4EEF-90E1-EE0E3492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B0F2C-5FFA-4ABC-8C3A-C9C225D7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3DBC-C33F-4D47-AC58-7E395724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E4046-535C-4661-A841-26F1419C09D4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67746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1CCF0-5114-4477-8858-8AAF0D98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8518F-0407-46FA-9638-3AD31B9F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71643-6DFE-4EE6-A65A-49084D0F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07F7E-EE1B-4A03-9C79-10C6A74AC72C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202980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BB5A-0B71-4FF1-9F1C-ECA637F7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40C9-93AF-4823-8733-184D38988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3AAFB-ED3F-43D0-BBE9-BE174F13D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762DC-2989-412F-BA26-16A534B3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F8955-7D78-441E-8144-EC52D1FA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1AEF7-9567-455F-9EF0-5327FB03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163B2-29A1-4F74-8D3E-A75F1F37EE55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02266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4D03-1253-46C2-AC47-703EA940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DDD82-2C8D-49FC-9CB0-C03EDA2FC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5A6B7-4C59-495D-A97F-523EE86E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018C1-1B2A-4FBB-87CA-A54716DC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F8E6E-306C-4C38-8DCA-2C1F7AE1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EB111-6766-481D-906B-33830AF6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1B5B9-1399-4BD5-9189-48503B7E91C8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3653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>
            <a:extLst>
              <a:ext uri="{FF2B5EF4-FFF2-40B4-BE49-F238E27FC236}">
                <a16:creationId xmlns:a16="http://schemas.microsoft.com/office/drawing/2014/main" id="{FAF7B7B0-9334-466E-A412-61E8BB7E1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74F7931-1EBE-4DAB-870A-B15C26AE25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2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27CE49C7-28CF-4317-B4D6-37EFE80EC0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8E5BD3EA-DB71-46B2-8D5D-EF5C14D082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0">
                <a:solidFill>
                  <a:schemeClr val="tx2"/>
                </a:solidFill>
              </a:defRPr>
            </a:lvl1pPr>
          </a:lstStyle>
          <a:p>
            <a:fld id="{EBDF9E24-C5D0-4EF8-B13D-B0B0D833EA8F}" type="slidenum">
              <a:rPr lang="en-GB" altLang="en-US"/>
              <a:pPr/>
              <a:t>‹#›</a:t>
            </a:fld>
            <a:endParaRPr lang="en-GB" altLang="en-US" sz="1400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9ADEB483-7502-430C-925F-CA915FE27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090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AD50DD4-FC0B-48DB-9D30-759047D343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64400" y="6311900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91" name="AutoShape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BD4E934-5F43-4255-B780-4C0576B779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2700" y="6311900"/>
            <a:ext cx="360363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042F578-CF34-4A52-BA68-E1352A1A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7165927-16DA-4B7F-89FD-7D42A70D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F113-B27E-4230-9F76-F35BEA75E42B}" type="slidenum">
              <a:rPr lang="en-GB" altLang="en-US"/>
              <a:pPr/>
              <a:t>1</a:t>
            </a:fld>
            <a:endParaRPr lang="en-GB" altLang="en-US" sz="1400"/>
          </a:p>
        </p:txBody>
      </p:sp>
      <p:sp>
        <p:nvSpPr>
          <p:cNvPr id="416770" name="Text Box 2">
            <a:extLst>
              <a:ext uri="{FF2B5EF4-FFF2-40B4-BE49-F238E27FC236}">
                <a16:creationId xmlns:a16="http://schemas.microsoft.com/office/drawing/2014/main" id="{E34482A7-4D4F-411A-A63D-70B74F6AA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1104900"/>
            <a:ext cx="7848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altLang="en-US" sz="2400">
                <a:solidFill>
                  <a:srgbClr val="CC3300"/>
                </a:solidFill>
              </a:rPr>
              <a:t>Instructions for using the PowerPoint slides:</a:t>
            </a:r>
          </a:p>
          <a:p>
            <a:pPr algn="ctr"/>
            <a:endParaRPr lang="en-GB" altLang="en-US" sz="2400">
              <a:solidFill>
                <a:schemeClr val="tx2"/>
              </a:solidFill>
            </a:endParaRPr>
          </a:p>
          <a:p>
            <a:pPr algn="ctr"/>
            <a:r>
              <a:rPr lang="en-GB" altLang="en-US" sz="2400">
                <a:solidFill>
                  <a:schemeClr val="tx2"/>
                </a:solidFill>
              </a:rPr>
              <a:t>To view the animated steps - click anywhere on the slide.</a:t>
            </a:r>
          </a:p>
          <a:p>
            <a:pPr algn="ctr"/>
            <a:endParaRPr lang="en-GB" altLang="en-US" sz="2400">
              <a:solidFill>
                <a:schemeClr val="tx2"/>
              </a:solidFill>
            </a:endParaRPr>
          </a:p>
          <a:p>
            <a:pPr algn="ctr"/>
            <a:r>
              <a:rPr lang="en-GB" altLang="en-US" sz="2400">
                <a:solidFill>
                  <a:schemeClr val="tx2"/>
                </a:solidFill>
              </a:rPr>
              <a:t>To skip the animated steps to go to previous or next page - click the arrowheads at the bottom right.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B5619EE-9D01-4FA8-B0DD-1BA8FF4A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441C43E-E097-4643-9A93-AACA2326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AC14-4A9B-4269-844A-DD47EE4DC1D8}" type="slidenum">
              <a:rPr lang="en-GB" altLang="en-US"/>
              <a:pPr/>
              <a:t>10</a:t>
            </a:fld>
            <a:endParaRPr lang="en-GB" altLang="en-US" sz="1400"/>
          </a:p>
        </p:txBody>
      </p:sp>
      <p:sp>
        <p:nvSpPr>
          <p:cNvPr id="363522" name="Text Box 2">
            <a:extLst>
              <a:ext uri="{FF2B5EF4-FFF2-40B4-BE49-F238E27FC236}">
                <a16:creationId xmlns:a16="http://schemas.microsoft.com/office/drawing/2014/main" id="{E2C500A2-3F48-42C4-A7AD-CDE33D1E7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1724025"/>
            <a:ext cx="73152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GB" altLang="en-US" sz="2400" b="0"/>
              <a:t>  Generally </a:t>
            </a:r>
            <a:r>
              <a:rPr lang="en-GB" altLang="en-US" sz="2400"/>
              <a:t>I</a:t>
            </a:r>
            <a:r>
              <a:rPr lang="en-GB" altLang="en-US" sz="2400" baseline="-25000"/>
              <a:t>CCH</a:t>
            </a:r>
            <a:r>
              <a:rPr lang="en-GB" altLang="en-US" sz="2400" b="0" baseline="-25000"/>
              <a:t>  </a:t>
            </a:r>
            <a:r>
              <a:rPr lang="en-GB" altLang="en-US" sz="2400" b="0"/>
              <a:t>= </a:t>
            </a:r>
            <a:r>
              <a:rPr lang="en-GB" altLang="en-US" sz="2400"/>
              <a:t>I</a:t>
            </a:r>
            <a:r>
              <a:rPr lang="en-GB" altLang="en-US" sz="2400" baseline="-25000"/>
              <a:t>CCL</a:t>
            </a:r>
          </a:p>
          <a:p>
            <a:pPr>
              <a:buFontTx/>
              <a:buChar char="•"/>
            </a:pPr>
            <a:endParaRPr lang="en-GB" altLang="en-US" sz="2400" baseline="-25000"/>
          </a:p>
          <a:p>
            <a:pPr>
              <a:buFontTx/>
              <a:buChar char="•"/>
            </a:pPr>
            <a:r>
              <a:rPr lang="en-GB" alt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en-US" sz="2400" b="0"/>
              <a:t>Average current is </a:t>
            </a:r>
            <a:r>
              <a:rPr lang="en-GB" altLang="en-US" sz="2400"/>
              <a:t>I</a:t>
            </a:r>
            <a:r>
              <a:rPr lang="en-GB" altLang="en-US" sz="2400" baseline="-25000"/>
              <a:t>CC(</a:t>
            </a:r>
            <a:r>
              <a:rPr lang="en-GB" altLang="en-US" sz="2400" baseline="-25000">
                <a:solidFill>
                  <a:srgbClr val="FF0066"/>
                </a:solidFill>
              </a:rPr>
              <a:t>avg</a:t>
            </a:r>
            <a:r>
              <a:rPr lang="en-GB" altLang="en-US" sz="2400" baseline="-25000"/>
              <a:t>)</a:t>
            </a:r>
            <a:r>
              <a:rPr lang="en-GB" altLang="en-US" sz="2400" b="0" baseline="-25000"/>
              <a:t>  </a:t>
            </a:r>
            <a:r>
              <a:rPr lang="en-GB" altLang="en-US" sz="2400" b="0"/>
              <a:t>= (</a:t>
            </a:r>
            <a:r>
              <a:rPr lang="en-GB" altLang="en-US" sz="2400"/>
              <a:t>I</a:t>
            </a:r>
            <a:r>
              <a:rPr lang="en-GB" altLang="en-US" sz="2400" baseline="-25000"/>
              <a:t>CCH</a:t>
            </a:r>
            <a:r>
              <a:rPr lang="en-GB" altLang="en-US" sz="2400" b="0" baseline="-25000"/>
              <a:t>  </a:t>
            </a:r>
            <a:r>
              <a:rPr lang="en-GB" altLang="en-US" sz="2400" b="0"/>
              <a:t>+ </a:t>
            </a:r>
            <a:r>
              <a:rPr lang="en-GB" altLang="en-US" sz="2400"/>
              <a:t>I</a:t>
            </a:r>
            <a:r>
              <a:rPr lang="en-GB" altLang="en-US" sz="2400" baseline="-25000"/>
              <a:t>CCL</a:t>
            </a:r>
            <a:r>
              <a:rPr lang="en-GB" altLang="en-US" sz="2400" b="0" baseline="-25000"/>
              <a:t> </a:t>
            </a:r>
            <a:r>
              <a:rPr lang="en-GB" altLang="en-US" sz="2400" b="0"/>
              <a:t>) / 2</a:t>
            </a:r>
          </a:p>
          <a:p>
            <a:endParaRPr lang="en-GB" altLang="en-US" sz="2400" b="0"/>
          </a:p>
          <a:p>
            <a:pPr>
              <a:buFontTx/>
              <a:buChar char="•"/>
            </a:pPr>
            <a:r>
              <a:rPr lang="en-GB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en-US" sz="2400" b="0">
                <a:solidFill>
                  <a:srgbClr val="FF0066"/>
                </a:solidFill>
              </a:rPr>
              <a:t>Average Power</a:t>
            </a:r>
            <a:r>
              <a:rPr lang="en-GB" altLang="en-US" sz="2400" b="0"/>
              <a:t> drain = </a:t>
            </a:r>
            <a:r>
              <a:rPr lang="en-GB" altLang="en-US" sz="2400"/>
              <a:t>I</a:t>
            </a:r>
            <a:r>
              <a:rPr lang="en-GB" altLang="en-US" sz="2400" baseline="-25000"/>
              <a:t>CC(</a:t>
            </a:r>
            <a:r>
              <a:rPr lang="en-GB" altLang="en-US" sz="2400" baseline="-25000">
                <a:solidFill>
                  <a:srgbClr val="FF0066"/>
                </a:solidFill>
              </a:rPr>
              <a:t>avg</a:t>
            </a:r>
            <a:r>
              <a:rPr lang="en-GB" altLang="en-US" sz="2400" baseline="-25000"/>
              <a:t>)</a:t>
            </a:r>
            <a:r>
              <a:rPr lang="en-GB" altLang="en-US" sz="2400" b="0" baseline="-25000"/>
              <a:t>  </a:t>
            </a:r>
            <a:r>
              <a:rPr lang="en-GB" altLang="en-US" sz="2400" b="0"/>
              <a:t>X  </a:t>
            </a:r>
            <a:r>
              <a:rPr lang="en-GB" altLang="en-US" sz="2400"/>
              <a:t>V</a:t>
            </a:r>
            <a:r>
              <a:rPr lang="en-GB" altLang="en-US" sz="2400" baseline="-25000"/>
              <a:t>CC</a:t>
            </a:r>
            <a:endParaRPr lang="en-GB" altLang="en-US" sz="2400"/>
          </a:p>
        </p:txBody>
      </p:sp>
      <p:sp>
        <p:nvSpPr>
          <p:cNvPr id="363523" name="Line 3">
            <a:extLst>
              <a:ext uri="{FF2B5EF4-FFF2-40B4-BE49-F238E27FC236}">
                <a16:creationId xmlns:a16="http://schemas.microsoft.com/office/drawing/2014/main" id="{0BE10EC1-52B3-4343-AFA1-5211DFAF4D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65513" y="1819275"/>
            <a:ext cx="152400" cy="2286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3524" name="Rectangle 4">
            <a:extLst>
              <a:ext uri="{FF2B5EF4-FFF2-40B4-BE49-F238E27FC236}">
                <a16:creationId xmlns:a16="http://schemas.microsoft.com/office/drawing/2014/main" id="{F53408B4-C587-4F48-AA59-104FA5B02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3438" y="954088"/>
            <a:ext cx="7772400" cy="504825"/>
          </a:xfrm>
          <a:noFill/>
          <a:ln/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5E51C1"/>
                </a:solidFill>
              </a:rPr>
              <a:t>Power Requirements (ii)</a:t>
            </a:r>
          </a:p>
        </p:txBody>
      </p:sp>
      <p:sp>
        <p:nvSpPr>
          <p:cNvPr id="363526" name="Text Box 6">
            <a:extLst>
              <a:ext uri="{FF2B5EF4-FFF2-40B4-BE49-F238E27FC236}">
                <a16:creationId xmlns:a16="http://schemas.microsoft.com/office/drawing/2014/main" id="{24538475-8878-4125-8DEB-59A69BF9B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8.1 – Digital IC Terminology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FF38D00-E4A8-4D94-9403-2C323F32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FAEA37D-7F8B-4841-8724-9A291946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8319-7C8D-48C6-AF4B-93593A9FEA8F}" type="slidenum">
              <a:rPr lang="en-GB" altLang="en-US"/>
              <a:pPr/>
              <a:t>11</a:t>
            </a:fld>
            <a:endParaRPr lang="en-GB" altLang="en-US" sz="1400"/>
          </a:p>
        </p:txBody>
      </p:sp>
      <p:sp>
        <p:nvSpPr>
          <p:cNvPr id="316418" name="Text Box 2">
            <a:extLst>
              <a:ext uri="{FF2B5EF4-FFF2-40B4-BE49-F238E27FC236}">
                <a16:creationId xmlns:a16="http://schemas.microsoft.com/office/drawing/2014/main" id="{C510DFA3-1069-4EE3-9BEB-4C9FFED0F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60438"/>
            <a:ext cx="77406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 b="0"/>
              <a:t>From the data sheet for the 7400 quad two-input NAND. (Given in next slide) Determine the maximum average power dissipation and the maximum power dissipation of a single gate.</a:t>
            </a:r>
            <a:endParaRPr lang="en-GB" altLang="en-US" sz="2400" b="0">
              <a:solidFill>
                <a:srgbClr val="FF0066"/>
              </a:solidFill>
            </a:endParaRPr>
          </a:p>
        </p:txBody>
      </p:sp>
      <p:grpSp>
        <p:nvGrpSpPr>
          <p:cNvPr id="316419" name="Group 3">
            <a:extLst>
              <a:ext uri="{FF2B5EF4-FFF2-40B4-BE49-F238E27FC236}">
                <a16:creationId xmlns:a16="http://schemas.microsoft.com/office/drawing/2014/main" id="{851D834A-79C0-473B-8339-50D16F844AC6}"/>
              </a:ext>
            </a:extLst>
          </p:cNvPr>
          <p:cNvGrpSpPr>
            <a:grpSpLocks/>
          </p:cNvGrpSpPr>
          <p:nvPr/>
        </p:nvGrpSpPr>
        <p:grpSpPr bwMode="auto">
          <a:xfrm>
            <a:off x="7902575" y="212725"/>
            <a:ext cx="652463" cy="657225"/>
            <a:chOff x="1020" y="1344"/>
            <a:chExt cx="411" cy="414"/>
          </a:xfrm>
        </p:grpSpPr>
        <p:sp>
          <p:nvSpPr>
            <p:cNvPr id="316420" name="Rectangle 4">
              <a:extLst>
                <a:ext uri="{FF2B5EF4-FFF2-40B4-BE49-F238E27FC236}">
                  <a16:creationId xmlns:a16="http://schemas.microsoft.com/office/drawing/2014/main" id="{6A523B05-FEC4-4120-BAA1-75AD5C9326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6421" name="AutoShape 5">
              <a:extLst>
                <a:ext uri="{FF2B5EF4-FFF2-40B4-BE49-F238E27FC236}">
                  <a16:creationId xmlns:a16="http://schemas.microsoft.com/office/drawing/2014/main" id="{9BC11205-42C7-4787-8DF0-D56AF1A76D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6422" name="Line 6">
              <a:extLst>
                <a:ext uri="{FF2B5EF4-FFF2-40B4-BE49-F238E27FC236}">
                  <a16:creationId xmlns:a16="http://schemas.microsoft.com/office/drawing/2014/main" id="{08B037B8-980D-4742-9522-267C40443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16423" name="Text Box 7">
            <a:extLst>
              <a:ext uri="{FF2B5EF4-FFF2-40B4-BE49-F238E27FC236}">
                <a16:creationId xmlns:a16="http://schemas.microsoft.com/office/drawing/2014/main" id="{CF698F17-F1B0-45EE-8EC5-C0643CC9C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8.3 – TTL Data Sheets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5A54D3BD-7E59-4C6B-B211-F57FC603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40" name="Slide Number Placeholder 4">
            <a:extLst>
              <a:ext uri="{FF2B5EF4-FFF2-40B4-BE49-F238E27FC236}">
                <a16:creationId xmlns:a16="http://schemas.microsoft.com/office/drawing/2014/main" id="{EEFB8D08-554E-4A52-A907-90595BA7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C11C-91F8-4D73-828A-90464F5A24EA}" type="slidenum">
              <a:rPr lang="en-GB" altLang="en-US"/>
              <a:pPr/>
              <a:t>12</a:t>
            </a:fld>
            <a:endParaRPr lang="en-GB" altLang="en-US" sz="1400"/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4F78DFA5-57AA-46E5-B0C0-8AA64FA17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713" y="819150"/>
            <a:ext cx="7772400" cy="460375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Data Sheet (part) for 7400/5400 NAND gate</a:t>
            </a:r>
          </a:p>
        </p:txBody>
      </p:sp>
      <p:graphicFrame>
        <p:nvGraphicFramePr>
          <p:cNvPr id="314458" name="Group 90">
            <a:extLst>
              <a:ext uri="{FF2B5EF4-FFF2-40B4-BE49-F238E27FC236}">
                <a16:creationId xmlns:a16="http://schemas.microsoft.com/office/drawing/2014/main" id="{BDA5CA98-FEC6-4144-A41F-738CF619E8EA}"/>
              </a:ext>
            </a:extLst>
          </p:cNvPr>
          <p:cNvGraphicFramePr>
            <a:graphicFrameLocks noGrp="1"/>
          </p:cNvGraphicFramePr>
          <p:nvPr/>
        </p:nvGraphicFramePr>
        <p:xfrm>
          <a:off x="460375" y="1668463"/>
          <a:ext cx="8451850" cy="3568700"/>
        </p:xfrm>
        <a:graphic>
          <a:graphicData uri="http://schemas.openxmlformats.org/drawingml/2006/table">
            <a:tbl>
              <a:tblPr/>
              <a:tblGrid>
                <a:gridCol w="2908300">
                  <a:extLst>
                    <a:ext uri="{9D8B030D-6E8A-4147-A177-3AD203B41FA5}">
                      <a16:colId xmlns:a16="http://schemas.microsoft.com/office/drawing/2014/main" val="2490142788"/>
                    </a:ext>
                  </a:extLst>
                </a:gridCol>
                <a:gridCol w="2325688">
                  <a:extLst>
                    <a:ext uri="{9D8B030D-6E8A-4147-A177-3AD203B41FA5}">
                      <a16:colId xmlns:a16="http://schemas.microsoft.com/office/drawing/2014/main" val="1570263379"/>
                    </a:ext>
                  </a:extLst>
                </a:gridCol>
                <a:gridCol w="2268537">
                  <a:extLst>
                    <a:ext uri="{9D8B030D-6E8A-4147-A177-3AD203B41FA5}">
                      <a16:colId xmlns:a16="http://schemas.microsoft.com/office/drawing/2014/main" val="4278884548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1540953456"/>
                    </a:ext>
                  </a:extLst>
                </a:gridCol>
              </a:tblGrid>
              <a:tr h="5810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5400</a:t>
                      </a:r>
                      <a:endParaRPr kumimoji="0" lang="en-GB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5E51C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74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00</a:t>
                      </a:r>
                      <a:endParaRPr kumimoji="0" lang="en-GB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5E51C1"/>
                        </a:solidFill>
                        <a:effectLst/>
                        <a:latin typeface="Comic Sans MS" panose="030F0702030302020204" pitchFamily="66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Comic Sans MS" panose="030F0702030302020204" pitchFamily="66" charset="0"/>
                          <a:cs typeface="Times New Roman" panose="02020603050405020304" pitchFamily="18" charset="0"/>
                        </a:rPr>
                        <a:t>Units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E51C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58222"/>
                  </a:ext>
                </a:extLst>
              </a:tr>
              <a:tr h="52705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Min   Nom   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Min   Nom  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84638"/>
                  </a:ext>
                </a:extLst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VCC  Supply Voltage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4.5     5     4.75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4.75   5    5.25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Comic Sans MS" panose="030F0702030302020204" pitchFamily="66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951850"/>
                  </a:ext>
                </a:extLst>
              </a:tr>
              <a:tr h="568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ICCH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0.8    1.6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0.8    1.6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Comic Sans MS" panose="030F0702030302020204" pitchFamily="66" charset="0"/>
                        </a:rPr>
                        <a:t>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899013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ICCL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2.4    4.4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2.4    4.4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Comic Sans MS" panose="030F0702030302020204" pitchFamily="66" charset="0"/>
                        </a:rPr>
                        <a:t>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993169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Operating free air Temperature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-55            125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E51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0                 70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Comic Sans MS" panose="030F0702030302020204" pitchFamily="66" charset="0"/>
                        </a:rPr>
                        <a:t>o</a:t>
                      </a: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Comic Sans MS" panose="030F0702030302020204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317389"/>
                  </a:ext>
                </a:extLst>
              </a:tr>
            </a:tbl>
          </a:graphicData>
        </a:graphic>
      </p:graphicFrame>
      <p:sp>
        <p:nvSpPr>
          <p:cNvPr id="314424" name="Text Box 56">
            <a:extLst>
              <a:ext uri="{FF2B5EF4-FFF2-40B4-BE49-F238E27FC236}">
                <a16:creationId xmlns:a16="http://schemas.microsoft.com/office/drawing/2014/main" id="{3CCF5600-29CD-4199-AAFF-96D813189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8.3 – TTL Data Sheets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874033B-910A-42BA-9C7B-9F36F9ED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06C3FC3-4FD8-4611-94A2-90FE235D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5F65-7440-4C23-B28A-9E2EF644FEEC}" type="slidenum">
              <a:rPr lang="en-GB" altLang="en-US"/>
              <a:pPr/>
              <a:t>13</a:t>
            </a:fld>
            <a:endParaRPr lang="en-GB" altLang="en-US" sz="1400"/>
          </a:p>
        </p:txBody>
      </p:sp>
      <p:sp>
        <p:nvSpPr>
          <p:cNvPr id="394242" name="Text Box 2">
            <a:extLst>
              <a:ext uri="{FF2B5EF4-FFF2-40B4-BE49-F238E27FC236}">
                <a16:creationId xmlns:a16="http://schemas.microsoft.com/office/drawing/2014/main" id="{15A8D7F8-D448-4E60-92DA-D0C0E19A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60438"/>
            <a:ext cx="77406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 b="0"/>
              <a:t>From the data sheet for the 7400 quad two-input NAND. (Given in next slide) Determine the maximum average power dissipation and the maximum power dissipation of a single gate.</a:t>
            </a:r>
            <a:endParaRPr lang="en-GB" altLang="en-US" sz="2400" b="0">
              <a:solidFill>
                <a:srgbClr val="FF0066"/>
              </a:solidFill>
            </a:endParaRPr>
          </a:p>
        </p:txBody>
      </p:sp>
      <p:grpSp>
        <p:nvGrpSpPr>
          <p:cNvPr id="394243" name="Group 3">
            <a:extLst>
              <a:ext uri="{FF2B5EF4-FFF2-40B4-BE49-F238E27FC236}">
                <a16:creationId xmlns:a16="http://schemas.microsoft.com/office/drawing/2014/main" id="{D81D99C2-29DA-4043-BCEB-715986595891}"/>
              </a:ext>
            </a:extLst>
          </p:cNvPr>
          <p:cNvGrpSpPr>
            <a:grpSpLocks/>
          </p:cNvGrpSpPr>
          <p:nvPr/>
        </p:nvGrpSpPr>
        <p:grpSpPr bwMode="auto">
          <a:xfrm>
            <a:off x="7902575" y="212725"/>
            <a:ext cx="652463" cy="657225"/>
            <a:chOff x="1020" y="1344"/>
            <a:chExt cx="411" cy="414"/>
          </a:xfrm>
        </p:grpSpPr>
        <p:sp>
          <p:nvSpPr>
            <p:cNvPr id="394244" name="Rectangle 4">
              <a:extLst>
                <a:ext uri="{FF2B5EF4-FFF2-40B4-BE49-F238E27FC236}">
                  <a16:creationId xmlns:a16="http://schemas.microsoft.com/office/drawing/2014/main" id="{37BFD3EA-84E8-4661-86A6-2B28B47A8F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4245" name="AutoShape 5">
              <a:extLst>
                <a:ext uri="{FF2B5EF4-FFF2-40B4-BE49-F238E27FC236}">
                  <a16:creationId xmlns:a16="http://schemas.microsoft.com/office/drawing/2014/main" id="{38DB3DBC-7295-4348-A776-BCD222E123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4246" name="Line 6">
              <a:extLst>
                <a:ext uri="{FF2B5EF4-FFF2-40B4-BE49-F238E27FC236}">
                  <a16:creationId xmlns:a16="http://schemas.microsoft.com/office/drawing/2014/main" id="{CA0D4C6E-CD8F-47F0-B26D-99B1F15D3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94247" name="Text Box 7">
            <a:extLst>
              <a:ext uri="{FF2B5EF4-FFF2-40B4-BE49-F238E27FC236}">
                <a16:creationId xmlns:a16="http://schemas.microsoft.com/office/drawing/2014/main" id="{7D555FBD-6939-46B3-B17D-8E32BB3C0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8.3 – TTL Data Sheets</a:t>
            </a:r>
          </a:p>
        </p:txBody>
      </p:sp>
      <p:sp>
        <p:nvSpPr>
          <p:cNvPr id="394248" name="Text Box 8">
            <a:extLst>
              <a:ext uri="{FF2B5EF4-FFF2-40B4-BE49-F238E27FC236}">
                <a16:creationId xmlns:a16="http://schemas.microsoft.com/office/drawing/2014/main" id="{E9CD2BA9-1111-490F-9BD0-EDEA39C2B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2641600"/>
            <a:ext cx="642778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 b="0">
                <a:solidFill>
                  <a:schemeClr val="tx1"/>
                </a:solidFill>
              </a:rPr>
              <a:t>P</a:t>
            </a:r>
            <a:r>
              <a:rPr lang="en-GB" altLang="en-US" sz="2400" b="0" baseline="-25000">
                <a:solidFill>
                  <a:schemeClr val="tx1"/>
                </a:solidFill>
              </a:rPr>
              <a:t>av</a:t>
            </a:r>
            <a:r>
              <a:rPr lang="en-GB" altLang="en-US" sz="2400" b="0">
                <a:solidFill>
                  <a:schemeClr val="tx1"/>
                </a:solidFill>
              </a:rPr>
              <a:t>(max) = Icc (avg) x Vcc(max)</a:t>
            </a:r>
          </a:p>
          <a:p>
            <a:r>
              <a:rPr lang="en-GB" altLang="en-US" sz="2400" b="0">
                <a:solidFill>
                  <a:schemeClr val="tx1"/>
                </a:solidFill>
              </a:rPr>
              <a:t>	= (</a:t>
            </a:r>
            <a:r>
              <a:rPr lang="en-GB" altLang="en-US" sz="2400">
                <a:solidFill>
                  <a:schemeClr val="tx1"/>
                </a:solidFill>
              </a:rPr>
              <a:t>I</a:t>
            </a:r>
            <a:r>
              <a:rPr lang="en-GB" altLang="en-US" sz="2400" baseline="-25000">
                <a:solidFill>
                  <a:schemeClr val="tx1"/>
                </a:solidFill>
              </a:rPr>
              <a:t>CCH(max)</a:t>
            </a:r>
            <a:r>
              <a:rPr lang="en-GB" altLang="en-US" sz="2400" b="0">
                <a:solidFill>
                  <a:schemeClr val="tx1"/>
                </a:solidFill>
              </a:rPr>
              <a:t> + </a:t>
            </a:r>
            <a:r>
              <a:rPr lang="en-GB" altLang="en-US" sz="2400">
                <a:solidFill>
                  <a:schemeClr val="tx1"/>
                </a:solidFill>
              </a:rPr>
              <a:t>I</a:t>
            </a:r>
            <a:r>
              <a:rPr lang="en-GB" altLang="en-US" sz="2400" baseline="-25000">
                <a:solidFill>
                  <a:schemeClr val="tx1"/>
                </a:solidFill>
              </a:rPr>
              <a:t>CCL(max)</a:t>
            </a:r>
            <a:r>
              <a:rPr lang="en-GB" altLang="en-US" sz="2400">
                <a:solidFill>
                  <a:schemeClr val="tx1"/>
                </a:solidFill>
              </a:rPr>
              <a:t>)/</a:t>
            </a:r>
            <a:r>
              <a:rPr lang="en-GB" altLang="en-US" sz="2400" b="0">
                <a:solidFill>
                  <a:schemeClr val="tx1"/>
                </a:solidFill>
              </a:rPr>
              <a:t>2 x Vcc(max)</a:t>
            </a:r>
          </a:p>
          <a:p>
            <a:r>
              <a:rPr lang="en-GB" altLang="en-US" sz="2400" b="0">
                <a:solidFill>
                  <a:schemeClr val="tx1"/>
                </a:solidFill>
              </a:rPr>
              <a:t>	= (1.6+4.4)/2 x 5.25</a:t>
            </a:r>
          </a:p>
          <a:p>
            <a:r>
              <a:rPr lang="en-GB" altLang="en-US" sz="2400" b="0">
                <a:solidFill>
                  <a:schemeClr val="tx1"/>
                </a:solidFill>
              </a:rPr>
              <a:t>	= 15.75mW</a:t>
            </a:r>
          </a:p>
          <a:p>
            <a:r>
              <a:rPr lang="en-GB" altLang="en-US" sz="2400" b="0">
                <a:solidFill>
                  <a:srgbClr val="9F74DE"/>
                </a:solidFill>
              </a:rPr>
              <a:t>P</a:t>
            </a:r>
            <a:r>
              <a:rPr lang="en-GB" altLang="en-US" sz="2400" b="0" baseline="-25000">
                <a:solidFill>
                  <a:srgbClr val="9F74DE"/>
                </a:solidFill>
              </a:rPr>
              <a:t>av</a:t>
            </a:r>
            <a:r>
              <a:rPr lang="en-GB" altLang="en-US" sz="2400" b="0">
                <a:solidFill>
                  <a:srgbClr val="9F74DE"/>
                </a:solidFill>
              </a:rPr>
              <a:t>(max) of a single gate is 15.75</a:t>
            </a:r>
            <a:r>
              <a:rPr lang="en-GB" altLang="en-US" sz="2400">
                <a:solidFill>
                  <a:srgbClr val="9F74DE"/>
                </a:solidFill>
              </a:rPr>
              <a:t>/</a:t>
            </a:r>
            <a:r>
              <a:rPr lang="en-GB" altLang="en-US" sz="2400" b="0">
                <a:solidFill>
                  <a:srgbClr val="9F74DE"/>
                </a:solidFill>
              </a:rPr>
              <a:t>4 = 3.9mW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548D120-9925-4B12-8829-E89F98B8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64257EB-814C-4C3F-98DD-230D3AAB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25FB-4648-4EE2-B41C-86AD534E9E86}" type="slidenum">
              <a:rPr lang="en-GB" altLang="en-US"/>
              <a:pPr/>
              <a:t>14</a:t>
            </a:fld>
            <a:endParaRPr lang="en-GB" altLang="en-US" sz="1400"/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3F8300BD-89F8-4328-9AF2-139597B8E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038" y="823913"/>
            <a:ext cx="7772400" cy="493712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9F74DE"/>
                </a:solidFill>
              </a:rPr>
              <a:t>Speed – Power Product</a:t>
            </a:r>
          </a:p>
        </p:txBody>
      </p:sp>
      <p:sp>
        <p:nvSpPr>
          <p:cNvPr id="279555" name="Text Box 3">
            <a:extLst>
              <a:ext uri="{FF2B5EF4-FFF2-40B4-BE49-F238E27FC236}">
                <a16:creationId xmlns:a16="http://schemas.microsoft.com/office/drawing/2014/main" id="{84005E63-9A79-4495-A47C-7354F4107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538288"/>
            <a:ext cx="78740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altLang="en-US" sz="2400" b="0"/>
              <a:t>  It is a measure of efficiency</a:t>
            </a:r>
          </a:p>
          <a:p>
            <a:pPr algn="ctr"/>
            <a:r>
              <a:rPr lang="en-GB" altLang="en-US" sz="2400" b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GB" altLang="en-US" sz="2400" b="0">
                <a:solidFill>
                  <a:srgbClr val="CC3300"/>
                </a:solidFill>
              </a:rPr>
              <a:t>speed-power product</a:t>
            </a:r>
            <a:r>
              <a:rPr lang="en-GB" altLang="en-US" sz="2400" b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(J)</a:t>
            </a:r>
          </a:p>
          <a:p>
            <a:pPr algn="ctr"/>
            <a:r>
              <a:rPr lang="en-GB" altLang="en-US" sz="2400" b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en-US" sz="2400" b="0">
                <a:solidFill>
                  <a:srgbClr val="CC3300"/>
                </a:solidFill>
              </a:rPr>
              <a:t>=  propagation delay x power dissipation</a:t>
            </a:r>
          </a:p>
          <a:p>
            <a:pPr algn="ctr"/>
            <a:endParaRPr lang="en-GB" altLang="en-US" sz="2400" b="0">
              <a:solidFill>
                <a:srgbClr val="CC3300"/>
              </a:solidFill>
            </a:endParaRPr>
          </a:p>
          <a:p>
            <a:r>
              <a:rPr lang="en-GB" altLang="en-US" sz="2400" b="0">
                <a:solidFill>
                  <a:srgbClr val="CC3300"/>
                </a:solidFill>
              </a:rPr>
              <a:t> </a:t>
            </a:r>
            <a:r>
              <a:rPr lang="en-GB" altLang="en-US" sz="2400" b="0">
                <a:solidFill>
                  <a:srgbClr val="5E51C1"/>
                </a:solidFill>
              </a:rPr>
              <a:t>e.g.  if t</a:t>
            </a:r>
            <a:r>
              <a:rPr lang="en-GB" altLang="en-US" sz="2400" b="0" baseline="-25000">
                <a:solidFill>
                  <a:srgbClr val="5E51C1"/>
                </a:solidFill>
              </a:rPr>
              <a:t>PD</a:t>
            </a:r>
            <a:r>
              <a:rPr lang="en-GB" altLang="en-US" sz="2400" b="0">
                <a:solidFill>
                  <a:srgbClr val="5E51C1"/>
                </a:solidFill>
              </a:rPr>
              <a:t>(avg) = 10ns and P</a:t>
            </a:r>
            <a:r>
              <a:rPr lang="en-GB" altLang="en-US" sz="2400" b="0" baseline="-25000">
                <a:solidFill>
                  <a:srgbClr val="5E51C1"/>
                </a:solidFill>
              </a:rPr>
              <a:t>D</a:t>
            </a:r>
            <a:r>
              <a:rPr lang="en-GB" altLang="en-US" sz="2400" b="0">
                <a:solidFill>
                  <a:srgbClr val="5E51C1"/>
                </a:solidFill>
              </a:rPr>
              <a:t>(avg) = 5mW </a:t>
            </a:r>
          </a:p>
          <a:p>
            <a:r>
              <a:rPr lang="en-GB" altLang="en-US" sz="2400" b="0">
                <a:solidFill>
                  <a:srgbClr val="5E51C1"/>
                </a:solidFill>
              </a:rPr>
              <a:t>Then Speed-Power Product </a:t>
            </a:r>
          </a:p>
          <a:p>
            <a:r>
              <a:rPr lang="en-GB" altLang="en-US" sz="2400" b="0">
                <a:solidFill>
                  <a:srgbClr val="5E51C1"/>
                </a:solidFill>
              </a:rPr>
              <a:t>= 10ns x 5mW = 50 x 10 </a:t>
            </a:r>
            <a:r>
              <a:rPr lang="en-GB" altLang="en-US" sz="2400" b="0" baseline="30000">
                <a:solidFill>
                  <a:srgbClr val="5E51C1"/>
                </a:solidFill>
              </a:rPr>
              <a:t>–12</a:t>
            </a:r>
            <a:r>
              <a:rPr lang="en-GB" altLang="en-US" sz="2400" b="0">
                <a:solidFill>
                  <a:srgbClr val="5E51C1"/>
                </a:solidFill>
              </a:rPr>
              <a:t>  = 50pJ       (Watt = J / s )</a:t>
            </a:r>
          </a:p>
        </p:txBody>
      </p:sp>
      <p:sp>
        <p:nvSpPr>
          <p:cNvPr id="279556" name="Text Box 4">
            <a:extLst>
              <a:ext uri="{FF2B5EF4-FFF2-40B4-BE49-F238E27FC236}">
                <a16:creationId xmlns:a16="http://schemas.microsoft.com/office/drawing/2014/main" id="{DF4EF071-5EF1-4DDE-8E0E-2CFDD1AE4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8.1 – Digital IC Terminology</a:t>
            </a:r>
          </a:p>
        </p:txBody>
      </p:sp>
      <p:sp>
        <p:nvSpPr>
          <p:cNvPr id="279557" name="Rectangle 5">
            <a:extLst>
              <a:ext uri="{FF2B5EF4-FFF2-40B4-BE49-F238E27FC236}">
                <a16:creationId xmlns:a16="http://schemas.microsoft.com/office/drawing/2014/main" id="{D0DB5A70-D01F-433F-B98A-B177E2300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2017713"/>
            <a:ext cx="7242175" cy="1349375"/>
          </a:xfrm>
          <a:prstGeom prst="rect">
            <a:avLst/>
          </a:prstGeom>
          <a:noFill/>
          <a:ln w="952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3">
            <a:extLst>
              <a:ext uri="{FF2B5EF4-FFF2-40B4-BE49-F238E27FC236}">
                <a16:creationId xmlns:a16="http://schemas.microsoft.com/office/drawing/2014/main" id="{03569049-0B8D-450B-9C31-575345A8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61" name="Slide Number Placeholder 4">
            <a:extLst>
              <a:ext uri="{FF2B5EF4-FFF2-40B4-BE49-F238E27FC236}">
                <a16:creationId xmlns:a16="http://schemas.microsoft.com/office/drawing/2014/main" id="{8D777FE4-F3E9-4E40-B745-51BA7B72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74DE-CDE4-485E-B61C-8FDB2E567531}" type="slidenum">
              <a:rPr lang="en-GB" altLang="en-US"/>
              <a:pPr/>
              <a:t>15</a:t>
            </a:fld>
            <a:endParaRPr lang="en-GB" altLang="en-US" sz="1400"/>
          </a:p>
        </p:txBody>
      </p:sp>
      <p:sp>
        <p:nvSpPr>
          <p:cNvPr id="318466" name="Text Box 2">
            <a:extLst>
              <a:ext uri="{FF2B5EF4-FFF2-40B4-BE49-F238E27FC236}">
                <a16:creationId xmlns:a16="http://schemas.microsoft.com/office/drawing/2014/main" id="{29B876CE-3BDA-42FC-B0A4-0F9FDAF64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1304925"/>
            <a:ext cx="7932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0"/>
              <a:t>Three different logic circuits have the following characteristics:</a:t>
            </a:r>
          </a:p>
        </p:txBody>
      </p:sp>
      <p:graphicFrame>
        <p:nvGraphicFramePr>
          <p:cNvPr id="318467" name="Group 3">
            <a:extLst>
              <a:ext uri="{FF2B5EF4-FFF2-40B4-BE49-F238E27FC236}">
                <a16:creationId xmlns:a16="http://schemas.microsoft.com/office/drawing/2014/main" id="{53D3DA28-0E9B-40AE-941E-69CBAAAD886B}"/>
              </a:ext>
            </a:extLst>
          </p:cNvPr>
          <p:cNvGraphicFramePr>
            <a:graphicFrameLocks noGrp="1"/>
          </p:cNvGraphicFramePr>
          <p:nvPr/>
        </p:nvGraphicFramePr>
        <p:xfrm>
          <a:off x="1522413" y="1941513"/>
          <a:ext cx="5965825" cy="3557587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240847234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3676156392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19853938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94563379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Circuit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Circuit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Circuit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858620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5.5V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750639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IH (min)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1.8V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1.7V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608220"/>
                  </a:ext>
                </a:extLst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IL (max)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0.8V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077617"/>
                  </a:ext>
                </a:extLst>
              </a:tr>
              <a:tr h="36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OH (min)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2.4V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653830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OL (max)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0.5V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546166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kumimoji="0" lang="en-GB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PLH 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423282"/>
                  </a:ext>
                </a:extLst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kumimoji="0" lang="en-GB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608282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GB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24mW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10mW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15mW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873963"/>
                  </a:ext>
                </a:extLst>
              </a:tr>
            </a:tbl>
          </a:graphicData>
        </a:graphic>
      </p:graphicFrame>
      <p:grpSp>
        <p:nvGrpSpPr>
          <p:cNvPr id="318519" name="Group 55">
            <a:extLst>
              <a:ext uri="{FF2B5EF4-FFF2-40B4-BE49-F238E27FC236}">
                <a16:creationId xmlns:a16="http://schemas.microsoft.com/office/drawing/2014/main" id="{1504F6F7-B4F8-442F-B9B5-E9C2AD3AE35A}"/>
              </a:ext>
            </a:extLst>
          </p:cNvPr>
          <p:cNvGrpSpPr>
            <a:grpSpLocks/>
          </p:cNvGrpSpPr>
          <p:nvPr/>
        </p:nvGrpSpPr>
        <p:grpSpPr bwMode="auto">
          <a:xfrm>
            <a:off x="7645400" y="341313"/>
            <a:ext cx="652463" cy="657225"/>
            <a:chOff x="1020" y="1344"/>
            <a:chExt cx="411" cy="414"/>
          </a:xfrm>
        </p:grpSpPr>
        <p:sp>
          <p:nvSpPr>
            <p:cNvPr id="318520" name="Rectangle 56">
              <a:extLst>
                <a:ext uri="{FF2B5EF4-FFF2-40B4-BE49-F238E27FC236}">
                  <a16:creationId xmlns:a16="http://schemas.microsoft.com/office/drawing/2014/main" id="{2E095B1B-B9E7-4957-AA32-AB193068BB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8521" name="AutoShape 57">
              <a:extLst>
                <a:ext uri="{FF2B5EF4-FFF2-40B4-BE49-F238E27FC236}">
                  <a16:creationId xmlns:a16="http://schemas.microsoft.com/office/drawing/2014/main" id="{78095071-43A9-47D4-A3BC-DB1C2917F6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8522" name="Line 58">
              <a:extLst>
                <a:ext uri="{FF2B5EF4-FFF2-40B4-BE49-F238E27FC236}">
                  <a16:creationId xmlns:a16="http://schemas.microsoft.com/office/drawing/2014/main" id="{973FD906-860C-4594-8F67-A7E9F8EF7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18523" name="Text Box 59">
            <a:extLst>
              <a:ext uri="{FF2B5EF4-FFF2-40B4-BE49-F238E27FC236}">
                <a16:creationId xmlns:a16="http://schemas.microsoft.com/office/drawing/2014/main" id="{A7611879-11AA-4E9C-BF14-AF2D6AC6C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8.3 – TTL Data Sheets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388F379D-C2CC-4E69-A1CF-049DB5AF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4B33B381-E24A-4E68-A9B1-914BE83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07FB-93C4-4A1B-9B77-0BA952C112D9}" type="slidenum">
              <a:rPr lang="en-GB" altLang="en-US"/>
              <a:pPr/>
              <a:t>16</a:t>
            </a:fld>
            <a:endParaRPr lang="en-GB" altLang="en-US" sz="1400"/>
          </a:p>
        </p:txBody>
      </p:sp>
      <p:sp>
        <p:nvSpPr>
          <p:cNvPr id="375810" name="Text Box 2">
            <a:extLst>
              <a:ext uri="{FF2B5EF4-FFF2-40B4-BE49-F238E27FC236}">
                <a16:creationId xmlns:a16="http://schemas.microsoft.com/office/drawing/2014/main" id="{8719FAD3-61DB-40A9-AB2D-B349CE2D0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214438"/>
            <a:ext cx="8164513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>
                <a:solidFill>
                  <a:srgbClr val="786DCB"/>
                </a:solidFill>
              </a:rPr>
              <a:t>Determine the High-state dc noise immunity for the three 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786DCB"/>
                </a:solidFill>
              </a:rPr>
              <a:t>	circuits. Which circuit has the best value?</a:t>
            </a:r>
          </a:p>
        </p:txBody>
      </p:sp>
      <p:graphicFrame>
        <p:nvGraphicFramePr>
          <p:cNvPr id="375811" name="Group 3">
            <a:extLst>
              <a:ext uri="{FF2B5EF4-FFF2-40B4-BE49-F238E27FC236}">
                <a16:creationId xmlns:a16="http://schemas.microsoft.com/office/drawing/2014/main" id="{1238CFA9-B306-4BB7-B8D8-6FEA720FDF57}"/>
              </a:ext>
            </a:extLst>
          </p:cNvPr>
          <p:cNvGraphicFramePr>
            <a:graphicFrameLocks noGrp="1"/>
          </p:cNvGraphicFramePr>
          <p:nvPr/>
        </p:nvGraphicFramePr>
        <p:xfrm>
          <a:off x="1912938" y="4622800"/>
          <a:ext cx="5443537" cy="1185863"/>
        </p:xfrm>
        <a:graphic>
          <a:graphicData uri="http://schemas.openxmlformats.org/drawingml/2006/table">
            <a:tbl>
              <a:tblPr/>
              <a:tblGrid>
                <a:gridCol w="1166812">
                  <a:extLst>
                    <a:ext uri="{9D8B030D-6E8A-4147-A177-3AD203B41FA5}">
                      <a16:colId xmlns:a16="http://schemas.microsoft.com/office/drawing/2014/main" val="395448576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3934685154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3448924208"/>
                    </a:ext>
                  </a:extLst>
                </a:gridCol>
                <a:gridCol w="1389062">
                  <a:extLst>
                    <a:ext uri="{9D8B030D-6E8A-4147-A177-3AD203B41FA5}">
                      <a16:colId xmlns:a16="http://schemas.microsoft.com/office/drawing/2014/main" val="2168497777"/>
                    </a:ext>
                  </a:extLst>
                </a:gridCol>
              </a:tblGrid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Circuit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Circuit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Circuit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324698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IH (min)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1.8V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1.7V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270829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OH (min)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2.4V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110938"/>
                  </a:ext>
                </a:extLst>
              </a:tr>
            </a:tbl>
          </a:graphicData>
        </a:graphic>
      </p:graphicFrame>
      <p:sp>
        <p:nvSpPr>
          <p:cNvPr id="375837" name="Text Box 29">
            <a:extLst>
              <a:ext uri="{FF2B5EF4-FFF2-40B4-BE49-F238E27FC236}">
                <a16:creationId xmlns:a16="http://schemas.microsoft.com/office/drawing/2014/main" id="{1338310B-4DCF-43A9-AD59-8E6C5DE1B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8.3 – TTL Data Sheets</a:t>
            </a:r>
          </a:p>
        </p:txBody>
      </p:sp>
      <p:grpSp>
        <p:nvGrpSpPr>
          <p:cNvPr id="375838" name="Group 30">
            <a:extLst>
              <a:ext uri="{FF2B5EF4-FFF2-40B4-BE49-F238E27FC236}">
                <a16:creationId xmlns:a16="http://schemas.microsoft.com/office/drawing/2014/main" id="{B017DCD9-C743-45DB-BAB5-532CCE3FEB3D}"/>
              </a:ext>
            </a:extLst>
          </p:cNvPr>
          <p:cNvGrpSpPr>
            <a:grpSpLocks/>
          </p:cNvGrpSpPr>
          <p:nvPr/>
        </p:nvGrpSpPr>
        <p:grpSpPr bwMode="auto">
          <a:xfrm>
            <a:off x="7645400" y="341313"/>
            <a:ext cx="652463" cy="657225"/>
            <a:chOff x="1020" y="1344"/>
            <a:chExt cx="411" cy="414"/>
          </a:xfrm>
        </p:grpSpPr>
        <p:sp>
          <p:nvSpPr>
            <p:cNvPr id="375839" name="Rectangle 31">
              <a:extLst>
                <a:ext uri="{FF2B5EF4-FFF2-40B4-BE49-F238E27FC236}">
                  <a16:creationId xmlns:a16="http://schemas.microsoft.com/office/drawing/2014/main" id="{8EFB3A77-1C5A-479E-9671-EC8F4612FF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5840" name="AutoShape 32">
              <a:extLst>
                <a:ext uri="{FF2B5EF4-FFF2-40B4-BE49-F238E27FC236}">
                  <a16:creationId xmlns:a16="http://schemas.microsoft.com/office/drawing/2014/main" id="{E4C33C7E-4366-4F53-AD0E-797388166C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5841" name="Line 33">
              <a:extLst>
                <a:ext uri="{FF2B5EF4-FFF2-40B4-BE49-F238E27FC236}">
                  <a16:creationId xmlns:a16="http://schemas.microsoft.com/office/drawing/2014/main" id="{3C1E627B-4C1A-4E64-A20C-728C5AA62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75842" name="Text Box 34">
            <a:extLst>
              <a:ext uri="{FF2B5EF4-FFF2-40B4-BE49-F238E27FC236}">
                <a16:creationId xmlns:a16="http://schemas.microsoft.com/office/drawing/2014/main" id="{75F5C46A-1E4E-4C0B-ACC1-CFFCC654F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2578100"/>
            <a:ext cx="62182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altLang="en-US" sz="2400">
                <a:solidFill>
                  <a:srgbClr val="CC3300"/>
                </a:solidFill>
              </a:rPr>
              <a:t>High-state noise margin = V</a:t>
            </a:r>
            <a:r>
              <a:rPr lang="en-GB" altLang="en-US" sz="2400" baseline="-25000">
                <a:solidFill>
                  <a:srgbClr val="CC3300"/>
                </a:solidFill>
              </a:rPr>
              <a:t>OH</a:t>
            </a:r>
            <a:r>
              <a:rPr lang="en-GB" altLang="en-US" sz="2400">
                <a:solidFill>
                  <a:srgbClr val="CC3300"/>
                </a:solidFill>
              </a:rPr>
              <a:t>  - V</a:t>
            </a:r>
            <a:r>
              <a:rPr lang="en-GB" altLang="en-US" sz="2400" baseline="-25000">
                <a:solidFill>
                  <a:srgbClr val="CC3300"/>
                </a:solidFill>
              </a:rPr>
              <a:t>IH</a:t>
            </a:r>
          </a:p>
          <a:p>
            <a:pPr algn="ctr"/>
            <a:r>
              <a:rPr lang="en-GB" altLang="en-US" sz="2400">
                <a:solidFill>
                  <a:srgbClr val="CC3300"/>
                </a:solidFill>
              </a:rPr>
              <a:t>A = 1V	B= 0.2V	C= 0.7V</a:t>
            </a:r>
          </a:p>
          <a:p>
            <a:pPr algn="ctr"/>
            <a:r>
              <a:rPr lang="en-GB" altLang="en-US" sz="2400">
                <a:solidFill>
                  <a:srgbClr val="CC3300"/>
                </a:solidFill>
              </a:rPr>
              <a:t>Circuit A has the best value</a:t>
            </a:r>
            <a:endParaRPr lang="en-GB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D8AB4EB9-268B-43AB-8757-B3568C7B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67F6EBA0-C98B-475D-A221-871F501A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4850-123C-4A9C-8910-73530779EF71}" type="slidenum">
              <a:rPr lang="en-GB" altLang="en-US"/>
              <a:pPr/>
              <a:t>17</a:t>
            </a:fld>
            <a:endParaRPr lang="en-GB" altLang="en-US" sz="1400"/>
          </a:p>
        </p:txBody>
      </p:sp>
      <p:sp>
        <p:nvSpPr>
          <p:cNvPr id="376834" name="Text Box 2">
            <a:extLst>
              <a:ext uri="{FF2B5EF4-FFF2-40B4-BE49-F238E27FC236}">
                <a16:creationId xmlns:a16="http://schemas.microsoft.com/office/drawing/2014/main" id="{B9675C49-1AA2-42D0-B946-969505E1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1200150"/>
            <a:ext cx="736917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GB" altLang="en-US">
                <a:solidFill>
                  <a:srgbClr val="5E51C1"/>
                </a:solidFill>
              </a:rPr>
              <a:t>Which circuit can operate at the highest frequency?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5E51C1"/>
                </a:solidFill>
              </a:rPr>
              <a:t>	Determine the theoretical value of this frequency.</a:t>
            </a:r>
          </a:p>
        </p:txBody>
      </p:sp>
      <p:graphicFrame>
        <p:nvGraphicFramePr>
          <p:cNvPr id="376835" name="Group 3">
            <a:extLst>
              <a:ext uri="{FF2B5EF4-FFF2-40B4-BE49-F238E27FC236}">
                <a16:creationId xmlns:a16="http://schemas.microsoft.com/office/drawing/2014/main" id="{92952C0E-D25E-406A-88E4-CE5FAD0A041D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4235450"/>
          <a:ext cx="5965825" cy="1185863"/>
        </p:xfrm>
        <a:graphic>
          <a:graphicData uri="http://schemas.openxmlformats.org/drawingml/2006/table">
            <a:tbl>
              <a:tblPr/>
              <a:tblGrid>
                <a:gridCol w="1277938">
                  <a:extLst>
                    <a:ext uri="{9D8B030D-6E8A-4147-A177-3AD203B41FA5}">
                      <a16:colId xmlns:a16="http://schemas.microsoft.com/office/drawing/2014/main" val="3348197775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4251248175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4013467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33807175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Circuit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Circuit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Circuit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425948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kumimoji="0" lang="en-GB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PLH 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255219"/>
                  </a:ext>
                </a:extLst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kumimoji="0" lang="en-GB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859411"/>
                  </a:ext>
                </a:extLst>
              </a:tr>
            </a:tbl>
          </a:graphicData>
        </a:graphic>
      </p:graphicFrame>
      <p:sp>
        <p:nvSpPr>
          <p:cNvPr id="376857" name="Text Box 25">
            <a:extLst>
              <a:ext uri="{FF2B5EF4-FFF2-40B4-BE49-F238E27FC236}">
                <a16:creationId xmlns:a16="http://schemas.microsoft.com/office/drawing/2014/main" id="{D19F1D2A-F993-4DC2-AAA6-526E99451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2401888"/>
            <a:ext cx="7972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CC3300"/>
                </a:solidFill>
              </a:rPr>
              <a:t>Circuit A can operate at the highest freq; because it has the 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CC3300"/>
                </a:solidFill>
              </a:rPr>
              <a:t>lowest propagation delay. 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CC3300"/>
                </a:solidFill>
              </a:rPr>
              <a:t>			f = 1/10ns = 100MHz</a:t>
            </a:r>
            <a:endParaRPr lang="en-GB" altLang="en-US" sz="3200" b="0">
              <a:solidFill>
                <a:srgbClr val="CC3300"/>
              </a:solidFill>
            </a:endParaRPr>
          </a:p>
        </p:txBody>
      </p:sp>
      <p:sp>
        <p:nvSpPr>
          <p:cNvPr id="376862" name="Text Box 30">
            <a:extLst>
              <a:ext uri="{FF2B5EF4-FFF2-40B4-BE49-F238E27FC236}">
                <a16:creationId xmlns:a16="http://schemas.microsoft.com/office/drawing/2014/main" id="{43AC92B8-88C0-4B70-B804-0C35A0A2E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8.3 – TTL Data Sheets</a:t>
            </a:r>
          </a:p>
        </p:txBody>
      </p:sp>
      <p:grpSp>
        <p:nvGrpSpPr>
          <p:cNvPr id="376863" name="Group 31">
            <a:extLst>
              <a:ext uri="{FF2B5EF4-FFF2-40B4-BE49-F238E27FC236}">
                <a16:creationId xmlns:a16="http://schemas.microsoft.com/office/drawing/2014/main" id="{11945CCD-5105-4AC1-8BC9-705D12A48A35}"/>
              </a:ext>
            </a:extLst>
          </p:cNvPr>
          <p:cNvGrpSpPr>
            <a:grpSpLocks/>
          </p:cNvGrpSpPr>
          <p:nvPr/>
        </p:nvGrpSpPr>
        <p:grpSpPr bwMode="auto">
          <a:xfrm>
            <a:off x="7645400" y="341313"/>
            <a:ext cx="652463" cy="657225"/>
            <a:chOff x="1020" y="1344"/>
            <a:chExt cx="411" cy="414"/>
          </a:xfrm>
        </p:grpSpPr>
        <p:sp>
          <p:nvSpPr>
            <p:cNvPr id="376864" name="Rectangle 32">
              <a:extLst>
                <a:ext uri="{FF2B5EF4-FFF2-40B4-BE49-F238E27FC236}">
                  <a16:creationId xmlns:a16="http://schemas.microsoft.com/office/drawing/2014/main" id="{4D396A36-73B9-46DB-94B6-534C6CB66C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6865" name="AutoShape 33">
              <a:extLst>
                <a:ext uri="{FF2B5EF4-FFF2-40B4-BE49-F238E27FC236}">
                  <a16:creationId xmlns:a16="http://schemas.microsoft.com/office/drawing/2014/main" id="{D29C104C-309D-4FF6-B4B1-C8AE50DF75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6866" name="Line 34">
              <a:extLst>
                <a:ext uri="{FF2B5EF4-FFF2-40B4-BE49-F238E27FC236}">
                  <a16:creationId xmlns:a16="http://schemas.microsoft.com/office/drawing/2014/main" id="{A0E13663-75B4-471A-AB44-E6515D8F5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EB53273D-D2F4-405F-A3C1-7352310A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62FA2934-192D-4131-995B-8A3A86BF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2D5C-56D4-4575-ACBA-70E4253F1A20}" type="slidenum">
              <a:rPr lang="en-GB" altLang="en-US"/>
              <a:pPr/>
              <a:t>18</a:t>
            </a:fld>
            <a:endParaRPr lang="en-GB" altLang="en-US" sz="1400"/>
          </a:p>
        </p:txBody>
      </p:sp>
      <p:sp>
        <p:nvSpPr>
          <p:cNvPr id="377858" name="Text Box 2">
            <a:extLst>
              <a:ext uri="{FF2B5EF4-FFF2-40B4-BE49-F238E27FC236}">
                <a16:creationId xmlns:a16="http://schemas.microsoft.com/office/drawing/2014/main" id="{C649894E-5067-4FA0-BA7C-1B86B5230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098550"/>
            <a:ext cx="74882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 startAt="3"/>
            </a:pPr>
            <a:r>
              <a:rPr lang="en-GB" altLang="en-US">
                <a:solidFill>
                  <a:srgbClr val="5E51C1"/>
                </a:solidFill>
              </a:rPr>
              <a:t>Which circuit draws the most current? Calculate the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5E51C1"/>
                </a:solidFill>
              </a:rPr>
              <a:t>	average value for this current.</a:t>
            </a:r>
          </a:p>
        </p:txBody>
      </p:sp>
      <p:sp>
        <p:nvSpPr>
          <p:cNvPr id="377859" name="Text Box 3">
            <a:extLst>
              <a:ext uri="{FF2B5EF4-FFF2-40B4-BE49-F238E27FC236}">
                <a16:creationId xmlns:a16="http://schemas.microsoft.com/office/drawing/2014/main" id="{113FF780-18D7-491A-8CFD-04E742029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2332038"/>
            <a:ext cx="76930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D83289"/>
                </a:solidFill>
              </a:rPr>
              <a:t>Icc(avg) = P</a:t>
            </a:r>
            <a:r>
              <a:rPr lang="en-GB" altLang="en-US" baseline="-25000">
                <a:solidFill>
                  <a:srgbClr val="D83289"/>
                </a:solidFill>
              </a:rPr>
              <a:t>D</a:t>
            </a:r>
            <a:r>
              <a:rPr lang="en-GB" altLang="en-US">
                <a:solidFill>
                  <a:srgbClr val="D83289"/>
                </a:solidFill>
              </a:rPr>
              <a:t> / Vcc</a:t>
            </a:r>
            <a:endParaRPr lang="en-GB" altLang="en-US" baseline="-25000">
              <a:solidFill>
                <a:srgbClr val="D83289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D83289"/>
                </a:solidFill>
              </a:rPr>
              <a:t>Circuit A draws the most current Icc(avg) = 24/6V = 4mA</a:t>
            </a:r>
          </a:p>
        </p:txBody>
      </p:sp>
      <p:graphicFrame>
        <p:nvGraphicFramePr>
          <p:cNvPr id="377860" name="Group 4">
            <a:extLst>
              <a:ext uri="{FF2B5EF4-FFF2-40B4-BE49-F238E27FC236}">
                <a16:creationId xmlns:a16="http://schemas.microsoft.com/office/drawing/2014/main" id="{B3B6B96F-07DD-4B79-9F2A-0A2235432553}"/>
              </a:ext>
            </a:extLst>
          </p:cNvPr>
          <p:cNvGraphicFramePr>
            <a:graphicFrameLocks noGrp="1"/>
          </p:cNvGraphicFramePr>
          <p:nvPr/>
        </p:nvGraphicFramePr>
        <p:xfrm>
          <a:off x="1522413" y="3656013"/>
          <a:ext cx="5965825" cy="1185862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105736473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1570368034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12131146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8395439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Circuit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Circuit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Circuit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225955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5.5V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201006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GB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24mW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10mW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15mW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483765"/>
                  </a:ext>
                </a:extLst>
              </a:tr>
            </a:tbl>
          </a:graphicData>
        </a:graphic>
      </p:graphicFrame>
      <p:sp>
        <p:nvSpPr>
          <p:cNvPr id="377886" name="Text Box 30">
            <a:extLst>
              <a:ext uri="{FF2B5EF4-FFF2-40B4-BE49-F238E27FC236}">
                <a16:creationId xmlns:a16="http://schemas.microsoft.com/office/drawing/2014/main" id="{57AF461A-2F72-4E0A-9C3D-50EDA8DCF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8.3 – TTL Data Sheets</a:t>
            </a:r>
          </a:p>
        </p:txBody>
      </p:sp>
      <p:grpSp>
        <p:nvGrpSpPr>
          <p:cNvPr id="377887" name="Group 31">
            <a:extLst>
              <a:ext uri="{FF2B5EF4-FFF2-40B4-BE49-F238E27FC236}">
                <a16:creationId xmlns:a16="http://schemas.microsoft.com/office/drawing/2014/main" id="{92134ED2-8D8A-497A-ACF2-167E18941767}"/>
              </a:ext>
            </a:extLst>
          </p:cNvPr>
          <p:cNvGrpSpPr>
            <a:grpSpLocks/>
          </p:cNvGrpSpPr>
          <p:nvPr/>
        </p:nvGrpSpPr>
        <p:grpSpPr bwMode="auto">
          <a:xfrm>
            <a:off x="7645400" y="341313"/>
            <a:ext cx="652463" cy="657225"/>
            <a:chOff x="1020" y="1344"/>
            <a:chExt cx="411" cy="414"/>
          </a:xfrm>
        </p:grpSpPr>
        <p:sp>
          <p:nvSpPr>
            <p:cNvPr id="377888" name="Rectangle 32">
              <a:extLst>
                <a:ext uri="{FF2B5EF4-FFF2-40B4-BE49-F238E27FC236}">
                  <a16:creationId xmlns:a16="http://schemas.microsoft.com/office/drawing/2014/main" id="{DA71D757-4D05-44EA-9868-27E3722BB3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7889" name="AutoShape 33">
              <a:extLst>
                <a:ext uri="{FF2B5EF4-FFF2-40B4-BE49-F238E27FC236}">
                  <a16:creationId xmlns:a16="http://schemas.microsoft.com/office/drawing/2014/main" id="{C17D724E-A32A-406B-9E84-DB18FF7FDB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7890" name="Line 34">
              <a:extLst>
                <a:ext uri="{FF2B5EF4-FFF2-40B4-BE49-F238E27FC236}">
                  <a16:creationId xmlns:a16="http://schemas.microsoft.com/office/drawing/2014/main" id="{8D74F793-5F89-4CAC-8C33-597B4E0F4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28D21B8C-90A3-45B8-BF76-37550C67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39F875A3-9691-4FDC-84EC-5C8A31C8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AC11-FAB6-414B-9865-A2D781ADAEA5}" type="slidenum">
              <a:rPr lang="en-GB" altLang="en-US"/>
              <a:pPr/>
              <a:t>19</a:t>
            </a:fld>
            <a:endParaRPr lang="en-GB" altLang="en-US" sz="1400"/>
          </a:p>
        </p:txBody>
      </p:sp>
      <p:sp>
        <p:nvSpPr>
          <p:cNvPr id="378882" name="Text Box 2">
            <a:extLst>
              <a:ext uri="{FF2B5EF4-FFF2-40B4-BE49-F238E27FC236}">
                <a16:creationId xmlns:a16="http://schemas.microsoft.com/office/drawing/2014/main" id="{58A27733-B81B-4353-965A-71647E534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1128713"/>
            <a:ext cx="771207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5E51C1"/>
                </a:solidFill>
              </a:rPr>
              <a:t>4.	Which circuit has the highest output voltage when the 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5E51C1"/>
                </a:solidFill>
              </a:rPr>
              <a:t>	output is at logic low?</a:t>
            </a:r>
          </a:p>
        </p:txBody>
      </p:sp>
      <p:sp>
        <p:nvSpPr>
          <p:cNvPr id="378883" name="Text Box 3">
            <a:extLst>
              <a:ext uri="{FF2B5EF4-FFF2-40B4-BE49-F238E27FC236}">
                <a16:creationId xmlns:a16="http://schemas.microsoft.com/office/drawing/2014/main" id="{69E6AAD3-2E10-4967-8AB2-951B4FC33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2519363"/>
            <a:ext cx="5018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CC3300"/>
                </a:solidFill>
              </a:rPr>
              <a:t>Circuit A has the highest V</a:t>
            </a:r>
            <a:r>
              <a:rPr lang="en-GB" altLang="en-US" baseline="-25000">
                <a:solidFill>
                  <a:srgbClr val="CC3300"/>
                </a:solidFill>
              </a:rPr>
              <a:t>OL</a:t>
            </a:r>
            <a:r>
              <a:rPr lang="en-GB" altLang="en-US">
                <a:solidFill>
                  <a:srgbClr val="CC3300"/>
                </a:solidFill>
              </a:rPr>
              <a:t> of 0.7V</a:t>
            </a:r>
            <a:endParaRPr lang="en-GB" altLang="en-US" sz="3200" b="0">
              <a:solidFill>
                <a:srgbClr val="CC3300"/>
              </a:solidFill>
            </a:endParaRPr>
          </a:p>
        </p:txBody>
      </p:sp>
      <p:graphicFrame>
        <p:nvGraphicFramePr>
          <p:cNvPr id="378884" name="Group 4">
            <a:extLst>
              <a:ext uri="{FF2B5EF4-FFF2-40B4-BE49-F238E27FC236}">
                <a16:creationId xmlns:a16="http://schemas.microsoft.com/office/drawing/2014/main" id="{CA2A79D3-8D2C-4439-9982-CF4600922089}"/>
              </a:ext>
            </a:extLst>
          </p:cNvPr>
          <p:cNvGraphicFramePr>
            <a:graphicFrameLocks noGrp="1"/>
          </p:cNvGraphicFramePr>
          <p:nvPr/>
        </p:nvGraphicFramePr>
        <p:xfrm>
          <a:off x="1493838" y="3640138"/>
          <a:ext cx="5965825" cy="790575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986946660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3900128155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15378893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28159421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Circuit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Circuit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Circuit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574819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OL (max)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0.5V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945232"/>
                  </a:ext>
                </a:extLst>
              </a:tr>
            </a:tbl>
          </a:graphicData>
        </a:graphic>
      </p:graphicFrame>
      <p:sp>
        <p:nvSpPr>
          <p:cNvPr id="378905" name="Text Box 25">
            <a:extLst>
              <a:ext uri="{FF2B5EF4-FFF2-40B4-BE49-F238E27FC236}">
                <a16:creationId xmlns:a16="http://schemas.microsoft.com/office/drawing/2014/main" id="{AE30888D-7C4A-4BAA-B763-F1AA1A492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8.3 – TTL Data Sheets</a:t>
            </a:r>
          </a:p>
        </p:txBody>
      </p:sp>
      <p:grpSp>
        <p:nvGrpSpPr>
          <p:cNvPr id="378906" name="Group 26">
            <a:extLst>
              <a:ext uri="{FF2B5EF4-FFF2-40B4-BE49-F238E27FC236}">
                <a16:creationId xmlns:a16="http://schemas.microsoft.com/office/drawing/2014/main" id="{33906CE7-E90B-4AAA-AA0D-000BB763CF91}"/>
              </a:ext>
            </a:extLst>
          </p:cNvPr>
          <p:cNvGrpSpPr>
            <a:grpSpLocks/>
          </p:cNvGrpSpPr>
          <p:nvPr/>
        </p:nvGrpSpPr>
        <p:grpSpPr bwMode="auto">
          <a:xfrm>
            <a:off x="7645400" y="341313"/>
            <a:ext cx="652463" cy="657225"/>
            <a:chOff x="1020" y="1344"/>
            <a:chExt cx="411" cy="414"/>
          </a:xfrm>
        </p:grpSpPr>
        <p:sp>
          <p:nvSpPr>
            <p:cNvPr id="378907" name="Rectangle 27">
              <a:extLst>
                <a:ext uri="{FF2B5EF4-FFF2-40B4-BE49-F238E27FC236}">
                  <a16:creationId xmlns:a16="http://schemas.microsoft.com/office/drawing/2014/main" id="{640FB897-ABA3-42EA-A092-25E90C8C9C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8908" name="AutoShape 28">
              <a:extLst>
                <a:ext uri="{FF2B5EF4-FFF2-40B4-BE49-F238E27FC236}">
                  <a16:creationId xmlns:a16="http://schemas.microsoft.com/office/drawing/2014/main" id="{F850A5B2-63BE-4B77-BD01-88333477A5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8909" name="Line 29">
              <a:extLst>
                <a:ext uri="{FF2B5EF4-FFF2-40B4-BE49-F238E27FC236}">
                  <a16:creationId xmlns:a16="http://schemas.microsoft.com/office/drawing/2014/main" id="{75095393-9830-4A77-B69C-5D3D20B4F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A9DD3775-162B-402C-B62F-9AEEDA84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0F00064-D164-4188-A36B-5C1F51D0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BC01-8919-431A-9BD1-55E1E154C845}" type="slidenum">
              <a:rPr lang="en-GB" altLang="en-US"/>
              <a:pPr/>
              <a:t>2</a:t>
            </a:fld>
            <a:endParaRPr lang="en-GB" altLang="en-US" sz="1400"/>
          </a:p>
        </p:txBody>
      </p:sp>
      <p:sp>
        <p:nvSpPr>
          <p:cNvPr id="348162" name="Text Box 2">
            <a:extLst>
              <a:ext uri="{FF2B5EF4-FFF2-40B4-BE49-F238E27FC236}">
                <a16:creationId xmlns:a16="http://schemas.microsoft.com/office/drawing/2014/main" id="{EC85849B-CCFF-4286-953A-E75630F8F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950913"/>
            <a:ext cx="5338763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6588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98437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20963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25755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147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171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629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086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 b="0">
                <a:solidFill>
                  <a:srgbClr val="5E51C1"/>
                </a:solidFill>
              </a:rPr>
              <a:t>Introductory Concepts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 b="0">
                <a:solidFill>
                  <a:srgbClr val="5670C4"/>
                </a:solidFill>
              </a:rPr>
              <a:t>Numbering Systems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 b="0">
                <a:solidFill>
                  <a:srgbClr val="5670C4"/>
                </a:solidFill>
              </a:rPr>
              <a:t>Boolean Algebra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 b="0">
                <a:solidFill>
                  <a:srgbClr val="5670C4"/>
                </a:solidFill>
              </a:rPr>
              <a:t>Combinational Logic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 b="0">
                <a:solidFill>
                  <a:srgbClr val="5670C4"/>
                </a:solidFill>
              </a:rPr>
              <a:t>Flip-Flops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 b="0">
                <a:solidFill>
                  <a:srgbClr val="786DCB"/>
                </a:solidFill>
              </a:rPr>
              <a:t>Digital Arithmetic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 b="0">
                <a:solidFill>
                  <a:srgbClr val="5E51C1"/>
                </a:solidFill>
              </a:rPr>
              <a:t>Counters &amp; Registers</a:t>
            </a:r>
            <a:endParaRPr lang="en-GB" altLang="en-US" sz="2000" b="0">
              <a:solidFill>
                <a:srgbClr val="CC3300"/>
              </a:solidFill>
            </a:endParaRP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3200">
                <a:solidFill>
                  <a:srgbClr val="CC3300"/>
                </a:solidFill>
              </a:rPr>
              <a:t>IC Logic Families</a:t>
            </a:r>
            <a:endParaRPr lang="en-GB" altLang="en-US" sz="3200">
              <a:solidFill>
                <a:srgbClr val="5E51C1"/>
              </a:solidFill>
            </a:endParaRP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 b="0">
                <a:solidFill>
                  <a:srgbClr val="786DCB"/>
                </a:solidFill>
              </a:rPr>
              <a:t>MSI Logic Circuits  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71BFCE1-65F9-4BFA-B9A9-D4CE3676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03C22CF-49C6-4619-8202-B1E6F1AF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B66F-D248-4FD7-822D-25462CE68234}" type="slidenum">
              <a:rPr lang="en-GB" altLang="en-US"/>
              <a:pPr/>
              <a:t>20</a:t>
            </a:fld>
            <a:endParaRPr lang="en-GB" altLang="en-US" sz="1400"/>
          </a:p>
        </p:txBody>
      </p:sp>
      <p:sp>
        <p:nvSpPr>
          <p:cNvPr id="374786" name="Rectangle 2">
            <a:extLst>
              <a:ext uri="{FF2B5EF4-FFF2-40B4-BE49-F238E27FC236}">
                <a16:creationId xmlns:a16="http://schemas.microsoft.com/office/drawing/2014/main" id="{8DA69BC4-DB27-4B88-B36A-8E3A4583C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3913" y="977900"/>
            <a:ext cx="7772400" cy="5334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TTL Logic Family</a:t>
            </a:r>
          </a:p>
        </p:txBody>
      </p:sp>
      <p:sp>
        <p:nvSpPr>
          <p:cNvPr id="374787" name="Text Box 3">
            <a:extLst>
              <a:ext uri="{FF2B5EF4-FFF2-40B4-BE49-F238E27FC236}">
                <a16:creationId xmlns:a16="http://schemas.microsoft.com/office/drawing/2014/main" id="{0A1A21A6-2C59-4571-9ABF-ECA2EBBA0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1881188"/>
            <a:ext cx="75565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b="0">
                <a:solidFill>
                  <a:srgbClr val="5E51C1"/>
                </a:solidFill>
              </a:rPr>
              <a:t>TTL – </a:t>
            </a:r>
            <a:r>
              <a:rPr lang="en-GB" altLang="en-US" b="0">
                <a:solidFill>
                  <a:srgbClr val="FF0066"/>
                </a:solidFill>
              </a:rPr>
              <a:t>T</a:t>
            </a:r>
            <a:r>
              <a:rPr lang="en-GB" altLang="en-US" b="0">
                <a:solidFill>
                  <a:srgbClr val="5E51C1"/>
                </a:solidFill>
              </a:rPr>
              <a:t>ransistor </a:t>
            </a:r>
            <a:r>
              <a:rPr lang="en-GB" altLang="en-US" b="0">
                <a:solidFill>
                  <a:srgbClr val="FF0066"/>
                </a:solidFill>
              </a:rPr>
              <a:t>T</a:t>
            </a:r>
            <a:r>
              <a:rPr lang="en-GB" altLang="en-US" b="0">
                <a:solidFill>
                  <a:srgbClr val="5E51C1"/>
                </a:solidFill>
              </a:rPr>
              <a:t>ransistor </a:t>
            </a:r>
            <a:r>
              <a:rPr lang="en-GB" altLang="en-US" b="0">
                <a:solidFill>
                  <a:srgbClr val="FF0066"/>
                </a:solidFill>
              </a:rPr>
              <a:t>L</a:t>
            </a:r>
            <a:r>
              <a:rPr lang="en-GB" altLang="en-US" b="0">
                <a:solidFill>
                  <a:srgbClr val="5E51C1"/>
                </a:solidFill>
              </a:rPr>
              <a:t>ogic</a:t>
            </a:r>
          </a:p>
          <a:p>
            <a:pPr>
              <a:spcBef>
                <a:spcPct val="50000"/>
              </a:spcBef>
            </a:pPr>
            <a:r>
              <a:rPr lang="en-GB" altLang="en-US" b="0">
                <a:solidFill>
                  <a:srgbClr val="5E51C1"/>
                </a:solidFill>
              </a:rPr>
              <a:t>TTL use </a:t>
            </a:r>
            <a:r>
              <a:rPr lang="en-GB" altLang="en-US" b="0">
                <a:solidFill>
                  <a:srgbClr val="FF0066"/>
                </a:solidFill>
              </a:rPr>
              <a:t>bipolar</a:t>
            </a:r>
            <a:r>
              <a:rPr lang="en-GB" altLang="en-US" b="0">
                <a:solidFill>
                  <a:srgbClr val="5E51C1"/>
                </a:solidFill>
              </a:rPr>
              <a:t> transistors as their major circuit elements.</a:t>
            </a:r>
          </a:p>
        </p:txBody>
      </p:sp>
      <p:sp>
        <p:nvSpPr>
          <p:cNvPr id="374788" name="Text Box 4">
            <a:extLst>
              <a:ext uri="{FF2B5EF4-FFF2-40B4-BE49-F238E27FC236}">
                <a16:creationId xmlns:a16="http://schemas.microsoft.com/office/drawing/2014/main" id="{74979A72-7E26-4D17-948C-B9D5ADD59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8.3 – TTL Data Sheets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A9934C3-8556-4EA9-8480-6FF1FF16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36DA302-D008-4316-9828-594214F3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B599-D2B4-455E-A6C0-04AE1C25924B}" type="slidenum">
              <a:rPr lang="en-GB" altLang="en-US"/>
              <a:pPr/>
              <a:t>21</a:t>
            </a:fld>
            <a:endParaRPr lang="en-GB" altLang="en-US" sz="1400"/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D2253184-2739-43E6-B4EC-310CAE5C4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3913" y="977900"/>
            <a:ext cx="7772400" cy="5334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Standard TTL Series Characteristics</a:t>
            </a:r>
          </a:p>
        </p:txBody>
      </p:sp>
      <p:sp>
        <p:nvSpPr>
          <p:cNvPr id="411651" name="Text Box 3">
            <a:extLst>
              <a:ext uri="{FF2B5EF4-FFF2-40B4-BE49-F238E27FC236}">
                <a16:creationId xmlns:a16="http://schemas.microsoft.com/office/drawing/2014/main" id="{A821DD23-F0B0-46B9-A24B-B968DAA95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1881188"/>
            <a:ext cx="75565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>
                <a:solidFill>
                  <a:srgbClr val="FF0066"/>
                </a:solidFill>
              </a:rPr>
              <a:t>54</a:t>
            </a:r>
            <a:r>
              <a:rPr lang="en-GB" altLang="en-US" b="0">
                <a:solidFill>
                  <a:srgbClr val="5E51C1"/>
                </a:solidFill>
              </a:rPr>
              <a:t> Series – operate over a wider range of temperatures and power supply voltage (for Military Applications)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>
                <a:solidFill>
                  <a:srgbClr val="FF0066"/>
                </a:solidFill>
              </a:rPr>
              <a:t>74</a:t>
            </a:r>
            <a:r>
              <a:rPr lang="en-GB" altLang="en-US">
                <a:solidFill>
                  <a:srgbClr val="5E51C1"/>
                </a:solidFill>
              </a:rPr>
              <a:t> </a:t>
            </a:r>
            <a:r>
              <a:rPr lang="en-GB" altLang="en-US" b="0">
                <a:solidFill>
                  <a:srgbClr val="5E51C1"/>
                </a:solidFill>
              </a:rPr>
              <a:t>Series</a:t>
            </a:r>
            <a:r>
              <a:rPr lang="en-GB" altLang="en-US">
                <a:solidFill>
                  <a:srgbClr val="5E51C1"/>
                </a:solidFill>
              </a:rPr>
              <a:t> </a:t>
            </a:r>
            <a:r>
              <a:rPr lang="en-GB" altLang="en-US" b="0">
                <a:solidFill>
                  <a:srgbClr val="5E51C1"/>
                </a:solidFill>
              </a:rPr>
              <a:t>- operate under normal temperature and power supply voltage (for Commercial Applications)</a:t>
            </a:r>
          </a:p>
        </p:txBody>
      </p:sp>
      <p:sp>
        <p:nvSpPr>
          <p:cNvPr id="411652" name="Text Box 4">
            <a:extLst>
              <a:ext uri="{FF2B5EF4-FFF2-40B4-BE49-F238E27FC236}">
                <a16:creationId xmlns:a16="http://schemas.microsoft.com/office/drawing/2014/main" id="{B1107331-559F-485B-A659-481D8DC05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8.3 – TTL Data Sheets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D998897E-CE49-4BB8-BFD8-E603CBED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56" name="Slide Number Placeholder 4">
            <a:extLst>
              <a:ext uri="{FF2B5EF4-FFF2-40B4-BE49-F238E27FC236}">
                <a16:creationId xmlns:a16="http://schemas.microsoft.com/office/drawing/2014/main" id="{CAFF039D-5272-4A62-9CD1-57777D01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C2BB-F13F-4900-BA03-60627039A184}" type="slidenum">
              <a:rPr lang="en-GB" altLang="en-US"/>
              <a:pPr/>
              <a:t>22</a:t>
            </a:fld>
            <a:endParaRPr lang="en-GB" altLang="en-US" sz="1400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B31DD157-7B6C-4040-B025-19C9F2722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635000"/>
            <a:ext cx="41306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GB" altLang="en-US" sz="3200" b="0">
                <a:solidFill>
                  <a:srgbClr val="5E51C1"/>
                </a:solidFill>
              </a:rPr>
              <a:t>Improved TTL Series</a:t>
            </a:r>
          </a:p>
        </p:txBody>
      </p:sp>
      <p:graphicFrame>
        <p:nvGraphicFramePr>
          <p:cNvPr id="324672" name="Group 64">
            <a:extLst>
              <a:ext uri="{FF2B5EF4-FFF2-40B4-BE49-F238E27FC236}">
                <a16:creationId xmlns:a16="http://schemas.microsoft.com/office/drawing/2014/main" id="{30F95780-C12A-434D-BE30-C6263BCE3AB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47775"/>
          <a:ext cx="7772400" cy="489585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3054113466"/>
                    </a:ext>
                  </a:extLst>
                </a:gridCol>
                <a:gridCol w="4746625">
                  <a:extLst>
                    <a:ext uri="{9D8B030D-6E8A-4147-A177-3AD203B41FA5}">
                      <a16:colId xmlns:a16="http://schemas.microsoft.com/office/drawing/2014/main" val="3935130155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600440854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689594413"/>
                    </a:ext>
                  </a:extLst>
                </a:gridCol>
              </a:tblGrid>
              <a:tr h="36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GB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(mW)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kumimoji="0" lang="en-GB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pd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(nS)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206275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kumimoji="0" lang="en-GB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Similar to 74 series except all resistor values have been increased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784814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  <a:endParaRPr kumimoji="0" lang="en-GB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Similar to 74 series except all resistor values have been decreased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168889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Uses Schottky barrier diode so that the transistors does not go into deep saturation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32990"/>
                  </a:ext>
                </a:extLst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F74DE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F74DE"/>
                          </a:solidFill>
                          <a:effectLst/>
                          <a:latin typeface="Times New Roman" panose="02020603050405020304" pitchFamily="18" charset="0"/>
                        </a:rPr>
                        <a:t>Similar to 74S series except all resistor values have been increased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F74DE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F74DE"/>
                          </a:solidFill>
                          <a:effectLst/>
                          <a:latin typeface="Times New Roman" panose="02020603050405020304" pitchFamily="18" charset="0"/>
                        </a:rPr>
                        <a:t>9.5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531994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Technologically improved version of 74S series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1.7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759161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ALS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B7B425"/>
                          </a:solidFill>
                          <a:effectLst/>
                          <a:latin typeface="Times New Roman" panose="02020603050405020304" pitchFamily="18" charset="0"/>
                        </a:rPr>
                        <a:t>Similar to 74AS series except all resistor values have been increased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7B425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7B42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199637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GB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Uses new IC fabrication technique to reduce interdevice capacitance to achieve reduced propagation delays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318798"/>
                  </a:ext>
                </a:extLst>
              </a:tr>
            </a:tbl>
          </a:graphicData>
        </a:graphic>
      </p:graphicFrame>
      <p:sp>
        <p:nvSpPr>
          <p:cNvPr id="324658" name="Text Box 50">
            <a:extLst>
              <a:ext uri="{FF2B5EF4-FFF2-40B4-BE49-F238E27FC236}">
                <a16:creationId xmlns:a16="http://schemas.microsoft.com/office/drawing/2014/main" id="{43CA4A9C-38AD-4022-86CB-0C67716B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83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8.4 – TTL Series Characteristics</a:t>
            </a:r>
          </a:p>
        </p:txBody>
      </p:sp>
      <p:sp>
        <p:nvSpPr>
          <p:cNvPr id="324673" name="Line 65">
            <a:extLst>
              <a:ext uri="{FF2B5EF4-FFF2-40B4-BE49-F238E27FC236}">
                <a16:creationId xmlns:a16="http://schemas.microsoft.com/office/drawing/2014/main" id="{24B633EC-C5CB-4B50-A9E5-5922E9001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0850" y="785813"/>
            <a:ext cx="0" cy="447675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4674" name="Line 66">
            <a:extLst>
              <a:ext uri="{FF2B5EF4-FFF2-40B4-BE49-F238E27FC236}">
                <a16:creationId xmlns:a16="http://schemas.microsoft.com/office/drawing/2014/main" id="{953B58E3-58AD-4C2F-A13E-9102D456FE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0575" y="812800"/>
            <a:ext cx="0" cy="4064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4676" name="Line 68">
            <a:extLst>
              <a:ext uri="{FF2B5EF4-FFF2-40B4-BE49-F238E27FC236}">
                <a16:creationId xmlns:a16="http://schemas.microsoft.com/office/drawing/2014/main" id="{6F7F0DF8-A14C-4945-A008-2BD08B279F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8013" y="798513"/>
            <a:ext cx="0" cy="406400"/>
          </a:xfrm>
          <a:prstGeom prst="line">
            <a:avLst/>
          </a:prstGeom>
          <a:noFill/>
          <a:ln w="9525">
            <a:solidFill>
              <a:srgbClr val="5E51C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4677" name="Line 69">
            <a:extLst>
              <a:ext uri="{FF2B5EF4-FFF2-40B4-BE49-F238E27FC236}">
                <a16:creationId xmlns:a16="http://schemas.microsoft.com/office/drawing/2014/main" id="{B8C89072-5025-4D7E-B8C1-98C9DAE70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25" y="812800"/>
            <a:ext cx="0" cy="447675"/>
          </a:xfrm>
          <a:prstGeom prst="line">
            <a:avLst/>
          </a:prstGeom>
          <a:noFill/>
          <a:ln w="9525">
            <a:solidFill>
              <a:srgbClr val="5E51C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3">
            <a:extLst>
              <a:ext uri="{FF2B5EF4-FFF2-40B4-BE49-F238E27FC236}">
                <a16:creationId xmlns:a16="http://schemas.microsoft.com/office/drawing/2014/main" id="{03181094-53B7-4ABC-B08C-776873CA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57" name="Slide Number Placeholder 4">
            <a:extLst>
              <a:ext uri="{FF2B5EF4-FFF2-40B4-BE49-F238E27FC236}">
                <a16:creationId xmlns:a16="http://schemas.microsoft.com/office/drawing/2014/main" id="{57B2068B-8B9A-40B4-A479-E40586F7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36B8-3896-4A34-A504-5D6D76F84396}" type="slidenum">
              <a:rPr lang="en-GB" altLang="en-US"/>
              <a:pPr/>
              <a:t>23</a:t>
            </a:fld>
            <a:endParaRPr lang="en-GB" altLang="en-US" sz="1400"/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FD2695F9-4359-45CB-8E18-43ECCA42F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635000"/>
            <a:ext cx="41306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GB" altLang="en-US" sz="3200" b="0">
                <a:solidFill>
                  <a:srgbClr val="5E51C1"/>
                </a:solidFill>
              </a:rPr>
              <a:t>Improved TTL Series</a:t>
            </a:r>
          </a:p>
        </p:txBody>
      </p:sp>
      <p:graphicFrame>
        <p:nvGraphicFramePr>
          <p:cNvPr id="418819" name="Group 3">
            <a:extLst>
              <a:ext uri="{FF2B5EF4-FFF2-40B4-BE49-F238E27FC236}">
                <a16:creationId xmlns:a16="http://schemas.microsoft.com/office/drawing/2014/main" id="{C6AB3970-A809-43D0-845D-A3C60321E7A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47775"/>
          <a:ext cx="7772400" cy="489585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493414091"/>
                    </a:ext>
                  </a:extLst>
                </a:gridCol>
                <a:gridCol w="4746625">
                  <a:extLst>
                    <a:ext uri="{9D8B030D-6E8A-4147-A177-3AD203B41FA5}">
                      <a16:colId xmlns:a16="http://schemas.microsoft.com/office/drawing/2014/main" val="1455895487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1426656589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618117347"/>
                    </a:ext>
                  </a:extLst>
                </a:gridCol>
              </a:tblGrid>
              <a:tr h="36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GB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(mW)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kumimoji="0" lang="en-GB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pd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(nS)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621191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kumimoji="0" lang="en-GB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Similar to 74 series except all resistor values have been increased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52693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  <a:endParaRPr kumimoji="0" lang="en-GB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Similar to 74 series except all resistor values have been decreased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593778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Uses Schottky barrier diode so that the transistors does not go into deep saturation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073386"/>
                  </a:ext>
                </a:extLst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F74DE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F74DE"/>
                          </a:solidFill>
                          <a:effectLst/>
                          <a:latin typeface="Times New Roman" panose="02020603050405020304" pitchFamily="18" charset="0"/>
                        </a:rPr>
                        <a:t>Similar to 74S series except all resistor values have been increased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F74DE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F74DE"/>
                          </a:solidFill>
                          <a:effectLst/>
                          <a:latin typeface="Times New Roman" panose="02020603050405020304" pitchFamily="18" charset="0"/>
                        </a:rPr>
                        <a:t>9.5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282742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Technologically improved version of 74S series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1.7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718295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ALS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B7B425"/>
                          </a:solidFill>
                          <a:effectLst/>
                          <a:latin typeface="Times New Roman" panose="02020603050405020304" pitchFamily="18" charset="0"/>
                        </a:rPr>
                        <a:t>Similar to 74AS series except all resistor values have been increased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7B425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7B42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002393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GB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Uses new IC fabrication technique to reduce interdevice capacitance to achieve reduced propagation delays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906472"/>
                  </a:ext>
                </a:extLst>
              </a:tr>
            </a:tbl>
          </a:graphicData>
        </a:graphic>
      </p:graphicFrame>
      <p:sp>
        <p:nvSpPr>
          <p:cNvPr id="418866" name="Text Box 50">
            <a:extLst>
              <a:ext uri="{FF2B5EF4-FFF2-40B4-BE49-F238E27FC236}">
                <a16:creationId xmlns:a16="http://schemas.microsoft.com/office/drawing/2014/main" id="{D13F33A2-A2E7-4086-841B-CB0E5B96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83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8.4 – TTL Series Characteristics</a:t>
            </a:r>
          </a:p>
        </p:txBody>
      </p:sp>
      <p:sp>
        <p:nvSpPr>
          <p:cNvPr id="418867" name="Line 51">
            <a:extLst>
              <a:ext uri="{FF2B5EF4-FFF2-40B4-BE49-F238E27FC236}">
                <a16:creationId xmlns:a16="http://schemas.microsoft.com/office/drawing/2014/main" id="{7999EDCF-2C77-4517-BFB2-5048A0A2A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0850" y="785813"/>
            <a:ext cx="0" cy="447675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18868" name="Line 52">
            <a:extLst>
              <a:ext uri="{FF2B5EF4-FFF2-40B4-BE49-F238E27FC236}">
                <a16:creationId xmlns:a16="http://schemas.microsoft.com/office/drawing/2014/main" id="{31D17DF9-A22F-4BB4-A927-E470A3A8DA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0575" y="812800"/>
            <a:ext cx="0" cy="4064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18869" name="Line 53">
            <a:extLst>
              <a:ext uri="{FF2B5EF4-FFF2-40B4-BE49-F238E27FC236}">
                <a16:creationId xmlns:a16="http://schemas.microsoft.com/office/drawing/2014/main" id="{E520D8FC-088D-4671-BABA-8C0CD30192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8013" y="798513"/>
            <a:ext cx="0" cy="406400"/>
          </a:xfrm>
          <a:prstGeom prst="line">
            <a:avLst/>
          </a:prstGeom>
          <a:noFill/>
          <a:ln w="9525">
            <a:solidFill>
              <a:srgbClr val="5E51C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18870" name="Line 54">
            <a:extLst>
              <a:ext uri="{FF2B5EF4-FFF2-40B4-BE49-F238E27FC236}">
                <a16:creationId xmlns:a16="http://schemas.microsoft.com/office/drawing/2014/main" id="{52C03C9D-55AA-44AC-9374-C63BB95B1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25" y="812800"/>
            <a:ext cx="0" cy="447675"/>
          </a:xfrm>
          <a:prstGeom prst="line">
            <a:avLst/>
          </a:prstGeom>
          <a:noFill/>
          <a:ln w="9525">
            <a:solidFill>
              <a:srgbClr val="5E51C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18871" name="AutoShape 55">
            <a:extLst>
              <a:ext uri="{FF2B5EF4-FFF2-40B4-BE49-F238E27FC236}">
                <a16:creationId xmlns:a16="http://schemas.microsoft.com/office/drawing/2014/main" id="{728CDBFB-5ED5-426B-A37F-3EE6CB46D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1917700"/>
            <a:ext cx="3468688" cy="2770188"/>
          </a:xfrm>
          <a:prstGeom prst="wedgeRoundRectCallout">
            <a:avLst>
              <a:gd name="adj1" fmla="val 58375"/>
              <a:gd name="adj2" fmla="val -5693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altLang="en-US" b="0">
                <a:solidFill>
                  <a:srgbClr val="5E51C1"/>
                </a:solidFill>
              </a:rPr>
              <a:t>In general, we want both power consumption and propagation delay to be low. However, usually improving one compromises the other. The selection of which series to use will depend on our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0C6F58A0-2B7F-4157-BA83-D180CD8D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53" name="Slide Number Placeholder 4">
            <a:extLst>
              <a:ext uri="{FF2B5EF4-FFF2-40B4-BE49-F238E27FC236}">
                <a16:creationId xmlns:a16="http://schemas.microsoft.com/office/drawing/2014/main" id="{BFC8440B-2128-4058-823B-05A914DE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0C08-2585-436C-94E9-6DEF52B5CCC5}" type="slidenum">
              <a:rPr lang="en-GB" altLang="en-US"/>
              <a:pPr/>
              <a:t>24</a:t>
            </a:fld>
            <a:endParaRPr lang="en-GB" altLang="en-US" sz="1400"/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0D5DE8E3-B48F-473F-92FD-28ABFFA3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635000"/>
            <a:ext cx="41306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GB" altLang="en-US" sz="3200" b="0">
                <a:solidFill>
                  <a:srgbClr val="5E51C1"/>
                </a:solidFill>
              </a:rPr>
              <a:t>Improved TTL Series</a:t>
            </a:r>
          </a:p>
        </p:txBody>
      </p:sp>
      <p:graphicFrame>
        <p:nvGraphicFramePr>
          <p:cNvPr id="395267" name="Group 3">
            <a:extLst>
              <a:ext uri="{FF2B5EF4-FFF2-40B4-BE49-F238E27FC236}">
                <a16:creationId xmlns:a16="http://schemas.microsoft.com/office/drawing/2014/main" id="{47F1BA4C-CA76-438C-934B-0CBAED00453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47775"/>
          <a:ext cx="7772400" cy="489585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3056907586"/>
                    </a:ext>
                  </a:extLst>
                </a:gridCol>
                <a:gridCol w="4746625">
                  <a:extLst>
                    <a:ext uri="{9D8B030D-6E8A-4147-A177-3AD203B41FA5}">
                      <a16:colId xmlns:a16="http://schemas.microsoft.com/office/drawing/2014/main" val="772515576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3086722540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879751252"/>
                    </a:ext>
                  </a:extLst>
                </a:gridCol>
              </a:tblGrid>
              <a:tr h="36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GB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(mW)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kumimoji="0" lang="en-GB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pd</a:t>
                      </a: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(nS)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23343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endParaRPr kumimoji="0" lang="en-GB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Similar to 74 series except all resistor values have been increased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48503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  <a:endParaRPr kumimoji="0" lang="en-GB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Similar to 74 series except all resistor values have been decreased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07980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Uses Schottky barrier diode so that the transistors does not go into deep saturation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D953C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726342"/>
                  </a:ext>
                </a:extLst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F74DE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F74DE"/>
                          </a:solidFill>
                          <a:effectLst/>
                          <a:latin typeface="Times New Roman" panose="02020603050405020304" pitchFamily="18" charset="0"/>
                        </a:rPr>
                        <a:t>Similar to 74S series except all resistor values have been increased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F74DE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F74DE"/>
                          </a:solidFill>
                          <a:effectLst/>
                          <a:latin typeface="Times New Roman" panose="02020603050405020304" pitchFamily="18" charset="0"/>
                        </a:rPr>
                        <a:t>9.5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729426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Technologically improved version of 74S series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1.7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04947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ALS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B7B425"/>
                          </a:solidFill>
                          <a:effectLst/>
                          <a:latin typeface="Times New Roman" panose="02020603050405020304" pitchFamily="18" charset="0"/>
                        </a:rPr>
                        <a:t>Similar to 74AS series except all resistor values have been increased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7B425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7B42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361853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GB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Uses new IC fabrication technique to reduce interdevice capacitance to achieve reduced propagation delays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04738"/>
                  </a:ext>
                </a:extLst>
              </a:tr>
            </a:tbl>
          </a:graphicData>
        </a:graphic>
      </p:graphicFrame>
      <p:sp>
        <p:nvSpPr>
          <p:cNvPr id="395314" name="Text Box 50">
            <a:extLst>
              <a:ext uri="{FF2B5EF4-FFF2-40B4-BE49-F238E27FC236}">
                <a16:creationId xmlns:a16="http://schemas.microsoft.com/office/drawing/2014/main" id="{BC534615-E900-478E-A07F-01F1B64D8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83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8.4 – TTL Series Characteristics</a:t>
            </a:r>
          </a:p>
        </p:txBody>
      </p:sp>
      <p:sp>
        <p:nvSpPr>
          <p:cNvPr id="395317" name="Text Box 53">
            <a:extLst>
              <a:ext uri="{FF2B5EF4-FFF2-40B4-BE49-F238E27FC236}">
                <a16:creationId xmlns:a16="http://schemas.microsoft.com/office/drawing/2014/main" id="{DCFCA361-48E7-4AB4-9457-5DD2DF4F2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1824038"/>
            <a:ext cx="6742113" cy="82232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 b="0">
                <a:solidFill>
                  <a:srgbClr val="0C0B0A"/>
                </a:solidFill>
              </a:rPr>
              <a:t>74L and 74H are not in current production since their performance has been surpassed by newer series.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07798C76-3530-4C0D-877B-FCB2D020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112" name="Slide Number Placeholder 4">
            <a:extLst>
              <a:ext uri="{FF2B5EF4-FFF2-40B4-BE49-F238E27FC236}">
                <a16:creationId xmlns:a16="http://schemas.microsoft.com/office/drawing/2014/main" id="{12777A2F-B1AE-4622-86F7-A5EE1A48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3772-CCEE-47FF-92B2-685E36253B3E}" type="slidenum">
              <a:rPr lang="en-GB" altLang="en-US"/>
              <a:pPr/>
              <a:t>25</a:t>
            </a:fld>
            <a:endParaRPr lang="en-GB" altLang="en-US" sz="1400"/>
          </a:p>
        </p:txBody>
      </p:sp>
      <p:sp>
        <p:nvSpPr>
          <p:cNvPr id="327682" name="Text Box 2">
            <a:extLst>
              <a:ext uri="{FF2B5EF4-FFF2-40B4-BE49-F238E27FC236}">
                <a16:creationId xmlns:a16="http://schemas.microsoft.com/office/drawing/2014/main" id="{B1CBBFC8-1A91-47FD-A727-37D830547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749300"/>
            <a:ext cx="4568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GB" altLang="en-US" sz="3200" b="0">
                <a:solidFill>
                  <a:srgbClr val="786DCB"/>
                </a:solidFill>
              </a:rPr>
              <a:t>TTL Series Comparison</a:t>
            </a:r>
          </a:p>
        </p:txBody>
      </p:sp>
      <p:graphicFrame>
        <p:nvGraphicFramePr>
          <p:cNvPr id="327683" name="Group 3">
            <a:extLst>
              <a:ext uri="{FF2B5EF4-FFF2-40B4-BE49-F238E27FC236}">
                <a16:creationId xmlns:a16="http://schemas.microsoft.com/office/drawing/2014/main" id="{A474FEF4-FE58-4C08-9E74-02170F426F06}"/>
              </a:ext>
            </a:extLst>
          </p:cNvPr>
          <p:cNvGraphicFramePr>
            <a:graphicFrameLocks noGrp="1"/>
          </p:cNvGraphicFramePr>
          <p:nvPr/>
        </p:nvGraphicFramePr>
        <p:xfrm>
          <a:off x="1103313" y="1701800"/>
          <a:ext cx="7183437" cy="4121150"/>
        </p:xfrm>
        <a:graphic>
          <a:graphicData uri="http://schemas.openxmlformats.org/drawingml/2006/table">
            <a:tbl>
              <a:tblPr/>
              <a:tblGrid>
                <a:gridCol w="2655887">
                  <a:extLst>
                    <a:ext uri="{9D8B030D-6E8A-4147-A177-3AD203B41FA5}">
                      <a16:colId xmlns:a16="http://schemas.microsoft.com/office/drawing/2014/main" val="40379748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96858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89962203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1032388834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203796568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872911216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0936308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74F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63247"/>
                  </a:ext>
                </a:extLst>
              </a:tr>
              <a:tr h="339725">
                <a:tc gridSpan="7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Performance Rating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05912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Propagation Delay (ns)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9.5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419753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Power Dissipation(mW)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075639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Speed-power product(pJ)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4.8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322280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Max.Clock rate(MHz)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67909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Fan out (same series)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353926"/>
                  </a:ext>
                </a:extLst>
              </a:tr>
              <a:tr h="339725">
                <a:tc gridSpan="7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Voltage Parameter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019002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OH</a:t>
                      </a: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(min)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2.7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2.7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435793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OL</a:t>
                      </a: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(max)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0247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IH</a:t>
                      </a: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(min)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20.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691077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IL</a:t>
                      </a: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(max)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D83289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229786"/>
                  </a:ext>
                </a:extLst>
              </a:tr>
            </a:tbl>
          </a:graphicData>
        </a:graphic>
      </p:graphicFrame>
      <p:sp>
        <p:nvSpPr>
          <p:cNvPr id="327789" name="Text Box 109">
            <a:extLst>
              <a:ext uri="{FF2B5EF4-FFF2-40B4-BE49-F238E27FC236}">
                <a16:creationId xmlns:a16="http://schemas.microsoft.com/office/drawing/2014/main" id="{6D1FB543-AD0D-43FB-B8EB-06DD60B33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83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8.4 – TTL Series Characteristics</a:t>
            </a:r>
          </a:p>
        </p:txBody>
      </p:sp>
      <p:sp>
        <p:nvSpPr>
          <p:cNvPr id="327790" name="Text Box 110">
            <a:extLst>
              <a:ext uri="{FF2B5EF4-FFF2-40B4-BE49-F238E27FC236}">
                <a16:creationId xmlns:a16="http://schemas.microsoft.com/office/drawing/2014/main" id="{13251CF9-FFF4-4346-9D95-F45B2CBF2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1203325"/>
            <a:ext cx="3973513" cy="466725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>
                <a:solidFill>
                  <a:srgbClr val="FF0066"/>
                </a:solidFill>
              </a:rPr>
              <a:t>This is only for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77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9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5D1F0380-3D06-4485-A70F-A3DAB66B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5C1B7779-3EB7-46D4-95B4-31E0EFF1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EA7D-506E-4249-A780-63A8C031F89E}" type="slidenum">
              <a:rPr lang="en-GB" altLang="en-US"/>
              <a:pPr/>
              <a:t>26</a:t>
            </a:fld>
            <a:endParaRPr lang="en-GB" altLang="en-US" sz="1400"/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0FF4A487-0301-49BB-BBBD-356DD76B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968375"/>
            <a:ext cx="81057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3200" b="0">
                <a:solidFill>
                  <a:srgbClr val="786DCB"/>
                </a:solidFill>
              </a:rPr>
              <a:t>Other TTL Characteristics for </a:t>
            </a:r>
            <a:r>
              <a:rPr lang="en-GB" altLang="en-US" sz="3200" b="0">
                <a:solidFill>
                  <a:srgbClr val="FF0066"/>
                </a:solidFill>
              </a:rPr>
              <a:t>NAND/AND</a:t>
            </a:r>
            <a:r>
              <a:rPr lang="en-GB" altLang="en-US" sz="3200" b="0">
                <a:solidFill>
                  <a:srgbClr val="786DCB"/>
                </a:solidFill>
              </a:rPr>
              <a:t> gate</a:t>
            </a:r>
          </a:p>
        </p:txBody>
      </p:sp>
      <p:grpSp>
        <p:nvGrpSpPr>
          <p:cNvPr id="379986" name="Group 82">
            <a:extLst>
              <a:ext uri="{FF2B5EF4-FFF2-40B4-BE49-F238E27FC236}">
                <a16:creationId xmlns:a16="http://schemas.microsoft.com/office/drawing/2014/main" id="{E1FE1D15-27FC-462C-B6B0-8E6FDD7E39A4}"/>
              </a:ext>
            </a:extLst>
          </p:cNvPr>
          <p:cNvGrpSpPr>
            <a:grpSpLocks/>
          </p:cNvGrpSpPr>
          <p:nvPr/>
        </p:nvGrpSpPr>
        <p:grpSpPr bwMode="auto">
          <a:xfrm>
            <a:off x="1554163" y="2370138"/>
            <a:ext cx="2211387" cy="942975"/>
            <a:chOff x="979" y="1493"/>
            <a:chExt cx="1393" cy="594"/>
          </a:xfrm>
        </p:grpSpPr>
        <p:sp>
          <p:nvSpPr>
            <p:cNvPr id="379907" name="Text Box 3">
              <a:extLst>
                <a:ext uri="{FF2B5EF4-FFF2-40B4-BE49-F238E27FC236}">
                  <a16:creationId xmlns:a16="http://schemas.microsoft.com/office/drawing/2014/main" id="{B472C977-6D98-4070-8A49-21CA3D65E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14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X</a:t>
              </a:r>
            </a:p>
          </p:txBody>
        </p:sp>
        <p:sp>
          <p:nvSpPr>
            <p:cNvPr id="379908" name="Line 4">
              <a:extLst>
                <a:ext uri="{FF2B5EF4-FFF2-40B4-BE49-F238E27FC236}">
                  <a16:creationId xmlns:a16="http://schemas.microsoft.com/office/drawing/2014/main" id="{6BB7084E-B55D-468F-B784-55BC33898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1804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9909" name="Text Box 5">
              <a:extLst>
                <a:ext uri="{FF2B5EF4-FFF2-40B4-BE49-F238E27FC236}">
                  <a16:creationId xmlns:a16="http://schemas.microsoft.com/office/drawing/2014/main" id="{00C03C73-C04D-4DA1-96BB-6BADEDE82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" y="1604"/>
              <a:ext cx="232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GB" altLang="en-US"/>
                <a:t>A</a:t>
              </a:r>
            </a:p>
            <a:p>
              <a:pPr>
                <a:lnSpc>
                  <a:spcPct val="30000"/>
                </a:lnSpc>
              </a:pPr>
              <a:r>
                <a:rPr lang="en-GB" altLang="en-US"/>
                <a:t>B</a:t>
              </a:r>
            </a:p>
          </p:txBody>
        </p:sp>
        <p:sp>
          <p:nvSpPr>
            <p:cNvPr id="379911" name="Line 7">
              <a:extLst>
                <a:ext uri="{FF2B5EF4-FFF2-40B4-BE49-F238E27FC236}">
                  <a16:creationId xmlns:a16="http://schemas.microsoft.com/office/drawing/2014/main" id="{EDABD689-D7FB-44D8-A8DA-2275571A9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8" y="179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9913" name="Line 9">
              <a:extLst>
                <a:ext uri="{FF2B5EF4-FFF2-40B4-BE49-F238E27FC236}">
                  <a16:creationId xmlns:a16="http://schemas.microsoft.com/office/drawing/2014/main" id="{D137C8BE-2B62-4DB4-8493-A61B12EDD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1642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79916" name="Group 12">
              <a:extLst>
                <a:ext uri="{FF2B5EF4-FFF2-40B4-BE49-F238E27FC236}">
                  <a16:creationId xmlns:a16="http://schemas.microsoft.com/office/drawing/2014/main" id="{CE982083-194B-492F-BF83-A4EB63F68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1" y="1531"/>
              <a:ext cx="667" cy="556"/>
              <a:chOff x="1776" y="2112"/>
              <a:chExt cx="630" cy="384"/>
            </a:xfrm>
          </p:grpSpPr>
          <p:sp>
            <p:nvSpPr>
              <p:cNvPr id="379917" name="Oval 13">
                <a:extLst>
                  <a:ext uri="{FF2B5EF4-FFF2-40B4-BE49-F238E27FC236}">
                    <a16:creationId xmlns:a16="http://schemas.microsoft.com/office/drawing/2014/main" id="{1B979B56-1ED7-4E5F-84C1-EE005F14D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661599">
                <a:off x="2304" y="2256"/>
                <a:ext cx="10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79918" name="AutoShape 14">
                <a:extLst>
                  <a:ext uri="{FF2B5EF4-FFF2-40B4-BE49-F238E27FC236}">
                    <a16:creationId xmlns:a16="http://schemas.microsoft.com/office/drawing/2014/main" id="{E17C28AC-414A-42F4-8BD4-07AE98B11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112"/>
                <a:ext cx="528" cy="38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379919" name="Line 15">
              <a:extLst>
                <a:ext uri="{FF2B5EF4-FFF2-40B4-BE49-F238E27FC236}">
                  <a16:creationId xmlns:a16="http://schemas.microsoft.com/office/drawing/2014/main" id="{D65DF854-C652-4D29-86CD-4D3E62AA8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1954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79921" name="Text Box 17">
            <a:extLst>
              <a:ext uri="{FF2B5EF4-FFF2-40B4-BE49-F238E27FC236}">
                <a16:creationId xmlns:a16="http://schemas.microsoft.com/office/drawing/2014/main" id="{C443B48D-6327-49E7-9F4B-A0EF4A4B6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8" y="3468688"/>
            <a:ext cx="315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/>
              <a:t>Unconnected (floating)</a:t>
            </a:r>
          </a:p>
        </p:txBody>
      </p:sp>
      <p:grpSp>
        <p:nvGrpSpPr>
          <p:cNvPr id="379922" name="Group 18">
            <a:extLst>
              <a:ext uri="{FF2B5EF4-FFF2-40B4-BE49-F238E27FC236}">
                <a16:creationId xmlns:a16="http://schemas.microsoft.com/office/drawing/2014/main" id="{6F9998AA-790B-4116-9CC7-A7FAE783A5F2}"/>
              </a:ext>
            </a:extLst>
          </p:cNvPr>
          <p:cNvGrpSpPr>
            <a:grpSpLocks/>
          </p:cNvGrpSpPr>
          <p:nvPr/>
        </p:nvGrpSpPr>
        <p:grpSpPr bwMode="auto">
          <a:xfrm>
            <a:off x="1436688" y="3103563"/>
            <a:ext cx="2108200" cy="1558925"/>
            <a:chOff x="576" y="2073"/>
            <a:chExt cx="1328" cy="982"/>
          </a:xfrm>
        </p:grpSpPr>
        <p:sp>
          <p:nvSpPr>
            <p:cNvPr id="379923" name="Line 19">
              <a:extLst>
                <a:ext uri="{FF2B5EF4-FFF2-40B4-BE49-F238E27FC236}">
                  <a16:creationId xmlns:a16="http://schemas.microsoft.com/office/drawing/2014/main" id="{F78ACFA6-9E7B-430F-9201-F807978C80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073"/>
              <a:ext cx="250" cy="96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9924" name="Line 20">
              <a:extLst>
                <a:ext uri="{FF2B5EF4-FFF2-40B4-BE49-F238E27FC236}">
                  <a16:creationId xmlns:a16="http://schemas.microsoft.com/office/drawing/2014/main" id="{3E6B0B2E-E435-4AE8-B617-56DEEB8F7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169"/>
              <a:ext cx="0" cy="81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9925" name="Text Box 21">
              <a:extLst>
                <a:ext uri="{FF2B5EF4-FFF2-40B4-BE49-F238E27FC236}">
                  <a16:creationId xmlns:a16="http://schemas.microsoft.com/office/drawing/2014/main" id="{D1A8F89F-37E0-48E5-B0C1-54E7929B4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" y="2767"/>
              <a:ext cx="13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solidFill>
                    <a:srgbClr val="FF0066"/>
                  </a:solidFill>
                </a:rPr>
                <a:t>Treated as “1”</a:t>
              </a:r>
            </a:p>
          </p:txBody>
        </p:sp>
      </p:grpSp>
      <p:sp>
        <p:nvSpPr>
          <p:cNvPr id="379966" name="Text Box 62">
            <a:extLst>
              <a:ext uri="{FF2B5EF4-FFF2-40B4-BE49-F238E27FC236}">
                <a16:creationId xmlns:a16="http://schemas.microsoft.com/office/drawing/2014/main" id="{1E0C47C2-5784-4A60-9121-601DEB8CA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83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8.6 – Other TTL Characteristics</a:t>
            </a:r>
          </a:p>
        </p:txBody>
      </p:sp>
      <p:sp>
        <p:nvSpPr>
          <p:cNvPr id="379981" name="Text Box 77">
            <a:extLst>
              <a:ext uri="{FF2B5EF4-FFF2-40B4-BE49-F238E27FC236}">
                <a16:creationId xmlns:a16="http://schemas.microsoft.com/office/drawing/2014/main" id="{9CA83F8C-5B9F-4567-8ADD-A8680634B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288" y="2392363"/>
            <a:ext cx="3192462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z="2400"/>
          </a:p>
        </p:txBody>
      </p:sp>
      <p:sp>
        <p:nvSpPr>
          <p:cNvPr id="379982" name="AutoShape 78">
            <a:extLst>
              <a:ext uri="{FF2B5EF4-FFF2-40B4-BE49-F238E27FC236}">
                <a16:creationId xmlns:a16="http://schemas.microsoft.com/office/drawing/2014/main" id="{12AF06A5-55BB-4090-8DD6-F4A080DAC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2119313"/>
            <a:ext cx="2800350" cy="1843087"/>
          </a:xfrm>
          <a:prstGeom prst="wedgeRoundRectCallout">
            <a:avLst>
              <a:gd name="adj1" fmla="val -38324"/>
              <a:gd name="adj2" fmla="val 54134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altLang="en-US" sz="2400">
                <a:solidFill>
                  <a:srgbClr val="FF0066"/>
                </a:solidFill>
              </a:rPr>
              <a:t>Floating input can pick up noise, what can we do about it?</a:t>
            </a:r>
            <a:endParaRPr lang="en-GB" altLang="en-US" sz="1600" b="0"/>
          </a:p>
        </p:txBody>
      </p:sp>
      <p:sp>
        <p:nvSpPr>
          <p:cNvPr id="379984" name="Rectangle 80">
            <a:extLst>
              <a:ext uri="{FF2B5EF4-FFF2-40B4-BE49-F238E27FC236}">
                <a16:creationId xmlns:a16="http://schemas.microsoft.com/office/drawing/2014/main" id="{7027944B-63EE-458E-9BCA-B8727DD09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2681288"/>
            <a:ext cx="768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600">
                <a:solidFill>
                  <a:srgbClr val="FF0066"/>
                </a:solidFill>
              </a:rPr>
              <a:t>NAND</a:t>
            </a:r>
          </a:p>
        </p:txBody>
      </p:sp>
      <p:sp>
        <p:nvSpPr>
          <p:cNvPr id="379987" name="Line 83">
            <a:extLst>
              <a:ext uri="{FF2B5EF4-FFF2-40B4-BE49-F238E27FC236}">
                <a16:creationId xmlns:a16="http://schemas.microsoft.com/office/drawing/2014/main" id="{58328CDE-7E68-4B47-9ABD-0BEAE1D275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46288" y="3192463"/>
            <a:ext cx="203200" cy="33496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21" grpId="0"/>
      <p:bldP spid="379982" grpId="0" animBg="1"/>
      <p:bldP spid="3799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34311430-676E-4C1F-88FE-AC74F1FD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A883AE8F-5D2C-4958-B81B-03C46FBD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55E-1E53-4400-85FB-44BD878BF4DC}" type="slidenum">
              <a:rPr lang="en-GB" altLang="en-US"/>
              <a:pPr/>
              <a:t>27</a:t>
            </a:fld>
            <a:endParaRPr lang="en-GB" altLang="en-US" sz="1400"/>
          </a:p>
        </p:txBody>
      </p:sp>
      <p:sp>
        <p:nvSpPr>
          <p:cNvPr id="396290" name="Rectangle 2">
            <a:extLst>
              <a:ext uri="{FF2B5EF4-FFF2-40B4-BE49-F238E27FC236}">
                <a16:creationId xmlns:a16="http://schemas.microsoft.com/office/drawing/2014/main" id="{9F44068D-FB5D-4476-92F0-60D432595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968375"/>
            <a:ext cx="82073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3200" b="0">
                <a:solidFill>
                  <a:srgbClr val="786DCB"/>
                </a:solidFill>
              </a:rPr>
              <a:t>Other TTL Characteristics for NAND/AND gate</a:t>
            </a:r>
          </a:p>
        </p:txBody>
      </p:sp>
      <p:sp>
        <p:nvSpPr>
          <p:cNvPr id="396305" name="Line 17">
            <a:extLst>
              <a:ext uri="{FF2B5EF4-FFF2-40B4-BE49-F238E27FC236}">
                <a16:creationId xmlns:a16="http://schemas.microsoft.com/office/drawing/2014/main" id="{F118F848-EB63-4EEA-855D-D9A8846C2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043238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6306" name="Line 18">
            <a:extLst>
              <a:ext uri="{FF2B5EF4-FFF2-40B4-BE49-F238E27FC236}">
                <a16:creationId xmlns:a16="http://schemas.microsoft.com/office/drawing/2014/main" id="{0C00B0E7-7F9F-4327-86C4-40D24757D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725" y="2808288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6307" name="Line 19">
            <a:extLst>
              <a:ext uri="{FF2B5EF4-FFF2-40B4-BE49-F238E27FC236}">
                <a16:creationId xmlns:a16="http://schemas.microsoft.com/office/drawing/2014/main" id="{9FAEE320-8118-4814-B3DB-B7D4F3575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725" y="306546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96308" name="Group 20">
            <a:extLst>
              <a:ext uri="{FF2B5EF4-FFF2-40B4-BE49-F238E27FC236}">
                <a16:creationId xmlns:a16="http://schemas.microsoft.com/office/drawing/2014/main" id="{6AD65913-A79A-40BD-9BB4-415CC879D693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2632075"/>
            <a:ext cx="1058863" cy="882650"/>
            <a:chOff x="1776" y="2112"/>
            <a:chExt cx="630" cy="384"/>
          </a:xfrm>
        </p:grpSpPr>
        <p:sp>
          <p:nvSpPr>
            <p:cNvPr id="396309" name="Oval 21">
              <a:extLst>
                <a:ext uri="{FF2B5EF4-FFF2-40B4-BE49-F238E27FC236}">
                  <a16:creationId xmlns:a16="http://schemas.microsoft.com/office/drawing/2014/main" id="{2A919C4E-DD0F-44A4-B6F2-5F9B2BA71A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2304" y="2256"/>
              <a:ext cx="10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6310" name="AutoShape 22">
              <a:extLst>
                <a:ext uri="{FF2B5EF4-FFF2-40B4-BE49-F238E27FC236}">
                  <a16:creationId xmlns:a16="http://schemas.microsoft.com/office/drawing/2014/main" id="{FF827123-8816-4F28-8832-E0C575509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12"/>
              <a:ext cx="528" cy="38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96311" name="Line 23">
            <a:extLst>
              <a:ext uri="{FF2B5EF4-FFF2-40B4-BE49-F238E27FC236}">
                <a16:creationId xmlns:a16="http://schemas.microsoft.com/office/drawing/2014/main" id="{C95E933F-2704-416C-BAE2-E48803A80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725" y="3303588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6313" name="Text Box 25">
            <a:extLst>
              <a:ext uri="{FF2B5EF4-FFF2-40B4-BE49-F238E27FC236}">
                <a16:creationId xmlns:a16="http://schemas.microsoft.com/office/drawing/2014/main" id="{145C0F8E-2F84-4A1F-9C9C-81ED479A9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25241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X</a:t>
            </a:r>
          </a:p>
        </p:txBody>
      </p:sp>
      <p:sp>
        <p:nvSpPr>
          <p:cNvPr id="396314" name="Line 26">
            <a:extLst>
              <a:ext uri="{FF2B5EF4-FFF2-40B4-BE49-F238E27FC236}">
                <a16:creationId xmlns:a16="http://schemas.microsoft.com/office/drawing/2014/main" id="{2C801282-871D-434C-AB93-965FBF8CE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36900"/>
            <a:ext cx="423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6315" name="Line 27">
            <a:extLst>
              <a:ext uri="{FF2B5EF4-FFF2-40B4-BE49-F238E27FC236}">
                <a16:creationId xmlns:a16="http://schemas.microsoft.com/office/drawing/2014/main" id="{AFE12843-8570-4B17-A1CF-363884F30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2901950"/>
            <a:ext cx="50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6316" name="Line 28">
            <a:extLst>
              <a:ext uri="{FF2B5EF4-FFF2-40B4-BE49-F238E27FC236}">
                <a16:creationId xmlns:a16="http://schemas.microsoft.com/office/drawing/2014/main" id="{ACFD0ACB-DC23-4150-BF12-482FE03A2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8813" y="3159125"/>
            <a:ext cx="51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96317" name="Group 29">
            <a:extLst>
              <a:ext uri="{FF2B5EF4-FFF2-40B4-BE49-F238E27FC236}">
                <a16:creationId xmlns:a16="http://schemas.microsoft.com/office/drawing/2014/main" id="{A20557C7-9C0F-4202-B961-A339FDAA985F}"/>
              </a:ext>
            </a:extLst>
          </p:cNvPr>
          <p:cNvGrpSpPr>
            <a:grpSpLocks/>
          </p:cNvGrpSpPr>
          <p:nvPr/>
        </p:nvGrpSpPr>
        <p:grpSpPr bwMode="auto">
          <a:xfrm>
            <a:off x="6256338" y="2725738"/>
            <a:ext cx="1058862" cy="882650"/>
            <a:chOff x="1776" y="2112"/>
            <a:chExt cx="630" cy="384"/>
          </a:xfrm>
        </p:grpSpPr>
        <p:sp>
          <p:nvSpPr>
            <p:cNvPr id="396318" name="Oval 30">
              <a:extLst>
                <a:ext uri="{FF2B5EF4-FFF2-40B4-BE49-F238E27FC236}">
                  <a16:creationId xmlns:a16="http://schemas.microsoft.com/office/drawing/2014/main" id="{566EB82F-6751-432A-BD83-0396B1FD5B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2304" y="2256"/>
              <a:ext cx="10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6319" name="AutoShape 31">
              <a:extLst>
                <a:ext uri="{FF2B5EF4-FFF2-40B4-BE49-F238E27FC236}">
                  <a16:creationId xmlns:a16="http://schemas.microsoft.com/office/drawing/2014/main" id="{6F9B233E-F83B-4F98-A59D-CBEFF3CAD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12"/>
              <a:ext cx="528" cy="38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96320" name="Line 32">
            <a:extLst>
              <a:ext uri="{FF2B5EF4-FFF2-40B4-BE49-F238E27FC236}">
                <a16:creationId xmlns:a16="http://schemas.microsoft.com/office/drawing/2014/main" id="{6B5A9097-8360-4729-99EB-30CB45D9F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339725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6321" name="Text Box 33">
            <a:extLst>
              <a:ext uri="{FF2B5EF4-FFF2-40B4-BE49-F238E27FC236}">
                <a16:creationId xmlns:a16="http://schemas.microsoft.com/office/drawing/2014/main" id="{96D28858-41E6-44EF-A7F4-8CD92F2D7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2828925"/>
            <a:ext cx="3683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GB" altLang="en-US"/>
              <a:t>A</a:t>
            </a:r>
          </a:p>
          <a:p>
            <a:pPr>
              <a:lnSpc>
                <a:spcPct val="30000"/>
              </a:lnSpc>
            </a:pPr>
            <a:r>
              <a:rPr lang="en-GB" altLang="en-US"/>
              <a:t>B</a:t>
            </a:r>
          </a:p>
        </p:txBody>
      </p:sp>
      <p:sp>
        <p:nvSpPr>
          <p:cNvPr id="396322" name="Text Box 34">
            <a:extLst>
              <a:ext uri="{FF2B5EF4-FFF2-40B4-BE49-F238E27FC236}">
                <a16:creationId xmlns:a16="http://schemas.microsoft.com/office/drawing/2014/main" id="{25F371FE-A441-4989-AE9C-C3FBDDCD7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450" y="268763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X</a:t>
            </a:r>
          </a:p>
        </p:txBody>
      </p:sp>
      <p:sp>
        <p:nvSpPr>
          <p:cNvPr id="396323" name="Text Box 35">
            <a:extLst>
              <a:ext uri="{FF2B5EF4-FFF2-40B4-BE49-F238E27FC236}">
                <a16:creationId xmlns:a16="http://schemas.microsoft.com/office/drawing/2014/main" id="{68F963E3-E0E5-46A6-9D4A-1FC3D055B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83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8.6 – Other TTL Characteristics</a:t>
            </a:r>
          </a:p>
        </p:txBody>
      </p:sp>
      <p:grpSp>
        <p:nvGrpSpPr>
          <p:cNvPr id="396324" name="Group 36">
            <a:extLst>
              <a:ext uri="{FF2B5EF4-FFF2-40B4-BE49-F238E27FC236}">
                <a16:creationId xmlns:a16="http://schemas.microsoft.com/office/drawing/2014/main" id="{D945095B-5137-42EC-BEF3-D2D2F14F0DF8}"/>
              </a:ext>
            </a:extLst>
          </p:cNvPr>
          <p:cNvGrpSpPr>
            <a:grpSpLocks/>
          </p:cNvGrpSpPr>
          <p:nvPr/>
        </p:nvGrpSpPr>
        <p:grpSpPr bwMode="auto">
          <a:xfrm>
            <a:off x="1646238" y="3305175"/>
            <a:ext cx="1054100" cy="1355725"/>
            <a:chOff x="2554" y="2064"/>
            <a:chExt cx="664" cy="854"/>
          </a:xfrm>
        </p:grpSpPr>
        <p:sp>
          <p:nvSpPr>
            <p:cNvPr id="396325" name="Line 37">
              <a:extLst>
                <a:ext uri="{FF2B5EF4-FFF2-40B4-BE49-F238E27FC236}">
                  <a16:creationId xmlns:a16="http://schemas.microsoft.com/office/drawing/2014/main" id="{EDE05703-B42B-403F-BE1D-24AC804390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2" y="2208"/>
              <a:ext cx="0" cy="9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96326" name="Group 38">
              <a:extLst>
                <a:ext uri="{FF2B5EF4-FFF2-40B4-BE49-F238E27FC236}">
                  <a16:creationId xmlns:a16="http://schemas.microsoft.com/office/drawing/2014/main" id="{5607AE13-7451-4320-A547-868739D5C8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4" y="2064"/>
              <a:ext cx="144" cy="768"/>
              <a:chOff x="2554" y="2064"/>
              <a:chExt cx="144" cy="768"/>
            </a:xfrm>
          </p:grpSpPr>
          <p:grpSp>
            <p:nvGrpSpPr>
              <p:cNvPr id="396327" name="Group 39">
                <a:extLst>
                  <a:ext uri="{FF2B5EF4-FFF2-40B4-BE49-F238E27FC236}">
                    <a16:creationId xmlns:a16="http://schemas.microsoft.com/office/drawing/2014/main" id="{8F2CB511-6822-4C40-B708-972F08EF09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2" y="2304"/>
                <a:ext cx="96" cy="288"/>
                <a:chOff x="720" y="2112"/>
                <a:chExt cx="96" cy="432"/>
              </a:xfrm>
            </p:grpSpPr>
            <p:sp>
              <p:nvSpPr>
                <p:cNvPr id="396328" name="Line 40">
                  <a:extLst>
                    <a:ext uri="{FF2B5EF4-FFF2-40B4-BE49-F238E27FC236}">
                      <a16:creationId xmlns:a16="http://schemas.microsoft.com/office/drawing/2014/main" id="{572B462A-B1EB-4DD6-8F45-E53182AC3A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112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96329" name="Line 41">
                  <a:extLst>
                    <a:ext uri="{FF2B5EF4-FFF2-40B4-BE49-F238E27FC236}">
                      <a16:creationId xmlns:a16="http://schemas.microsoft.com/office/drawing/2014/main" id="{D68544F1-238E-4D2D-91FF-F44AC41075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20" y="2160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96330" name="Line 42">
                  <a:extLst>
                    <a:ext uri="{FF2B5EF4-FFF2-40B4-BE49-F238E27FC236}">
                      <a16:creationId xmlns:a16="http://schemas.microsoft.com/office/drawing/2014/main" id="{480C8506-BF07-44E1-9661-D0D2C157FC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256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96331" name="Line 43">
                  <a:extLst>
                    <a:ext uri="{FF2B5EF4-FFF2-40B4-BE49-F238E27FC236}">
                      <a16:creationId xmlns:a16="http://schemas.microsoft.com/office/drawing/2014/main" id="{3F75A36E-A0CE-432F-9B38-C53B8CE30B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20" y="2304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96332" name="Line 44">
                  <a:extLst>
                    <a:ext uri="{FF2B5EF4-FFF2-40B4-BE49-F238E27FC236}">
                      <a16:creationId xmlns:a16="http://schemas.microsoft.com/office/drawing/2014/main" id="{6DD76AAB-6B9F-4574-B1C9-610435C5A7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400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96333" name="Line 45">
                  <a:extLst>
                    <a:ext uri="{FF2B5EF4-FFF2-40B4-BE49-F238E27FC236}">
                      <a16:creationId xmlns:a16="http://schemas.microsoft.com/office/drawing/2014/main" id="{F7A536B7-480A-4C0D-A03F-72E49FEDC6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20" y="2448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396334" name="Line 46">
                <a:extLst>
                  <a:ext uri="{FF2B5EF4-FFF2-40B4-BE49-F238E27FC236}">
                    <a16:creationId xmlns:a16="http://schemas.microsoft.com/office/drawing/2014/main" id="{804182A8-F3C1-4BDF-8E24-6087FEA7A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2" y="25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6335" name="Oval 47">
                <a:extLst>
                  <a:ext uri="{FF2B5EF4-FFF2-40B4-BE49-F238E27FC236}">
                    <a16:creationId xmlns:a16="http://schemas.microsoft.com/office/drawing/2014/main" id="{C6F64550-3665-4DAC-83A7-DCE03E80E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2736"/>
                <a:ext cx="96" cy="96"/>
              </a:xfrm>
              <a:prstGeom prst="ellips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96336" name="Line 48">
                <a:extLst>
                  <a:ext uri="{FF2B5EF4-FFF2-40B4-BE49-F238E27FC236}">
                    <a16:creationId xmlns:a16="http://schemas.microsoft.com/office/drawing/2014/main" id="{21C4F4F8-4DF8-4376-B2F2-63E64ABFB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2" y="2064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96337" name="Text Box 49">
              <a:extLst>
                <a:ext uri="{FF2B5EF4-FFF2-40B4-BE49-F238E27FC236}">
                  <a16:creationId xmlns:a16="http://schemas.microsoft.com/office/drawing/2014/main" id="{705EA73F-9022-4D23-BF98-539BF070F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618"/>
              <a:ext cx="520" cy="300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solidFill>
                    <a:srgbClr val="FF0066"/>
                  </a:solidFill>
                </a:rPr>
                <a:t>+ 5V</a:t>
              </a:r>
            </a:p>
          </p:txBody>
        </p:sp>
      </p:grpSp>
      <p:sp>
        <p:nvSpPr>
          <p:cNvPr id="396338" name="Text Box 50">
            <a:extLst>
              <a:ext uri="{FF2B5EF4-FFF2-40B4-BE49-F238E27FC236}">
                <a16:creationId xmlns:a16="http://schemas.microsoft.com/office/drawing/2014/main" id="{03B5D2AA-782C-4B42-9C4D-9D979BEE6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2771775"/>
            <a:ext cx="3683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GB" altLang="en-US"/>
              <a:t>A</a:t>
            </a:r>
          </a:p>
          <a:p>
            <a:pPr>
              <a:lnSpc>
                <a:spcPct val="30000"/>
              </a:lnSpc>
            </a:pPr>
            <a:r>
              <a:rPr lang="en-GB" altLang="en-US"/>
              <a:t>B</a:t>
            </a:r>
          </a:p>
        </p:txBody>
      </p:sp>
      <p:sp>
        <p:nvSpPr>
          <p:cNvPr id="396339" name="Text Box 51">
            <a:extLst>
              <a:ext uri="{FF2B5EF4-FFF2-40B4-BE49-F238E27FC236}">
                <a16:creationId xmlns:a16="http://schemas.microsoft.com/office/drawing/2014/main" id="{273ECF06-8751-48EC-8C3B-03654E838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763" y="2841625"/>
            <a:ext cx="754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400">
                <a:solidFill>
                  <a:srgbClr val="FF0066"/>
                </a:solidFill>
              </a:rPr>
              <a:t>OR</a:t>
            </a:r>
            <a:endParaRPr lang="en-GB" altLang="en-US" sz="2400"/>
          </a:p>
        </p:txBody>
      </p:sp>
      <p:grpSp>
        <p:nvGrpSpPr>
          <p:cNvPr id="396342" name="Group 54">
            <a:extLst>
              <a:ext uri="{FF2B5EF4-FFF2-40B4-BE49-F238E27FC236}">
                <a16:creationId xmlns:a16="http://schemas.microsoft.com/office/drawing/2014/main" id="{BE8118FF-A8F3-4F42-B8DD-687C84BB359D}"/>
              </a:ext>
            </a:extLst>
          </p:cNvPr>
          <p:cNvGrpSpPr>
            <a:grpSpLocks/>
          </p:cNvGrpSpPr>
          <p:nvPr/>
        </p:nvGrpSpPr>
        <p:grpSpPr bwMode="auto">
          <a:xfrm>
            <a:off x="5835650" y="3105150"/>
            <a:ext cx="88900" cy="290513"/>
            <a:chOff x="3676" y="1956"/>
            <a:chExt cx="56" cy="183"/>
          </a:xfrm>
        </p:grpSpPr>
        <p:sp>
          <p:nvSpPr>
            <p:cNvPr id="396340" name="Line 52">
              <a:extLst>
                <a:ext uri="{FF2B5EF4-FFF2-40B4-BE49-F238E27FC236}">
                  <a16:creationId xmlns:a16="http://schemas.microsoft.com/office/drawing/2014/main" id="{E205EFB1-0009-4171-A6B9-B7CCE7203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3" y="1993"/>
              <a:ext cx="0" cy="14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6341" name="Oval 53">
              <a:extLst>
                <a:ext uri="{FF2B5EF4-FFF2-40B4-BE49-F238E27FC236}">
                  <a16:creationId xmlns:a16="http://schemas.microsoft.com/office/drawing/2014/main" id="{D0BE0EF8-FF4E-49EF-9A56-8599012B3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" y="1956"/>
              <a:ext cx="56" cy="56"/>
            </a:xfrm>
            <a:prstGeom prst="ellipse">
              <a:avLst/>
            </a:prstGeom>
            <a:solidFill>
              <a:srgbClr val="000000"/>
            </a:solidFill>
            <a:ln w="19050" algn="ctr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96343" name="Text Box 55">
            <a:extLst>
              <a:ext uri="{FF2B5EF4-FFF2-40B4-BE49-F238E27FC236}">
                <a16:creationId xmlns:a16="http://schemas.microsoft.com/office/drawing/2014/main" id="{AE901425-65F1-4323-B7BA-6D926DE3F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3714750"/>
            <a:ext cx="595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altLang="en-US" sz="1600" b="0">
                <a:solidFill>
                  <a:srgbClr val="0C0B0A"/>
                </a:solidFill>
              </a:rPr>
              <a:t>1K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39" grpId="0"/>
      <p:bldP spid="3963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72459974-3CBC-4881-A7B0-C7A982F1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1C0DD0EB-E83C-4E92-8680-267079C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03F-0F4C-45FD-B921-BCD9A54E2A42}" type="slidenum">
              <a:rPr lang="en-GB" altLang="en-US"/>
              <a:pPr/>
              <a:t>28</a:t>
            </a:fld>
            <a:endParaRPr lang="en-GB" altLang="en-US" sz="1400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669210ED-6C3F-4780-82BE-47580C332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54088"/>
            <a:ext cx="7772400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3200" b="0">
                <a:solidFill>
                  <a:srgbClr val="786DCB"/>
                </a:solidFill>
              </a:rPr>
              <a:t>Other TTL Characteristics for </a:t>
            </a:r>
            <a:r>
              <a:rPr lang="en-GB" altLang="en-US" sz="3200" b="0">
                <a:solidFill>
                  <a:srgbClr val="FF0066"/>
                </a:solidFill>
              </a:rPr>
              <a:t>NOR/OR</a:t>
            </a:r>
            <a:r>
              <a:rPr lang="en-GB" altLang="en-US" sz="3200" b="0">
                <a:solidFill>
                  <a:srgbClr val="786DCB"/>
                </a:solidFill>
              </a:rPr>
              <a:t> gate</a:t>
            </a:r>
          </a:p>
        </p:txBody>
      </p:sp>
      <p:grpSp>
        <p:nvGrpSpPr>
          <p:cNvPr id="329780" name="Group 52">
            <a:extLst>
              <a:ext uri="{FF2B5EF4-FFF2-40B4-BE49-F238E27FC236}">
                <a16:creationId xmlns:a16="http://schemas.microsoft.com/office/drawing/2014/main" id="{DA3AB568-5059-4EFA-B188-19064207BDD2}"/>
              </a:ext>
            </a:extLst>
          </p:cNvPr>
          <p:cNvGrpSpPr>
            <a:grpSpLocks/>
          </p:cNvGrpSpPr>
          <p:nvPr/>
        </p:nvGrpSpPr>
        <p:grpSpPr bwMode="auto">
          <a:xfrm>
            <a:off x="1652588" y="2519363"/>
            <a:ext cx="2238375" cy="930275"/>
            <a:chOff x="1041" y="1587"/>
            <a:chExt cx="1410" cy="586"/>
          </a:xfrm>
        </p:grpSpPr>
        <p:sp>
          <p:nvSpPr>
            <p:cNvPr id="329757" name="Line 29">
              <a:extLst>
                <a:ext uri="{FF2B5EF4-FFF2-40B4-BE49-F238E27FC236}">
                  <a16:creationId xmlns:a16="http://schemas.microsoft.com/office/drawing/2014/main" id="{527F0523-E111-4510-BCA1-42E55C345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" y="2075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9731" name="Text Box 3">
              <a:extLst>
                <a:ext uri="{FF2B5EF4-FFF2-40B4-BE49-F238E27FC236}">
                  <a16:creationId xmlns:a16="http://schemas.microsoft.com/office/drawing/2014/main" id="{217C3DE6-4245-4387-BFA8-2D4DD4FB4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" y="158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/>
                <a:t>X</a:t>
              </a:r>
            </a:p>
          </p:txBody>
        </p:sp>
        <p:sp>
          <p:nvSpPr>
            <p:cNvPr id="329750" name="Line 22">
              <a:extLst>
                <a:ext uri="{FF2B5EF4-FFF2-40B4-BE49-F238E27FC236}">
                  <a16:creationId xmlns:a16="http://schemas.microsoft.com/office/drawing/2014/main" id="{6FC57505-20EC-41FC-AAE7-4C6D616D3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1907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9751" name="Text Box 23">
              <a:extLst>
                <a:ext uri="{FF2B5EF4-FFF2-40B4-BE49-F238E27FC236}">
                  <a16:creationId xmlns:a16="http://schemas.microsoft.com/office/drawing/2014/main" id="{95415F46-9AC1-459E-8A3B-D31BB7E54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1" y="1715"/>
              <a:ext cx="232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GB" altLang="en-US"/>
                <a:t>A</a:t>
              </a:r>
            </a:p>
            <a:p>
              <a:pPr>
                <a:lnSpc>
                  <a:spcPct val="30000"/>
                </a:lnSpc>
              </a:pPr>
              <a:r>
                <a:rPr lang="en-GB" altLang="en-US"/>
                <a:t>B</a:t>
              </a:r>
            </a:p>
          </p:txBody>
        </p:sp>
        <p:sp>
          <p:nvSpPr>
            <p:cNvPr id="329752" name="Line 24">
              <a:extLst>
                <a:ext uri="{FF2B5EF4-FFF2-40B4-BE49-F238E27FC236}">
                  <a16:creationId xmlns:a16="http://schemas.microsoft.com/office/drawing/2014/main" id="{D6EA89EE-BC74-4F6D-998C-26D51DE9C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3" y="1893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9754" name="Line 26">
              <a:extLst>
                <a:ext uri="{FF2B5EF4-FFF2-40B4-BE49-F238E27FC236}">
                  <a16:creationId xmlns:a16="http://schemas.microsoft.com/office/drawing/2014/main" id="{C8069CBD-8F62-4988-9AA9-6FFD0421F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1755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29759" name="Group 31">
              <a:extLst>
                <a:ext uri="{FF2B5EF4-FFF2-40B4-BE49-F238E27FC236}">
                  <a16:creationId xmlns:a16="http://schemas.microsoft.com/office/drawing/2014/main" id="{349193E4-010E-4FE2-8289-33F41958EC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1" y="1670"/>
              <a:ext cx="732" cy="503"/>
              <a:chOff x="1006" y="1649"/>
              <a:chExt cx="732" cy="503"/>
            </a:xfrm>
          </p:grpSpPr>
          <p:sp>
            <p:nvSpPr>
              <p:cNvPr id="329760" name="Oval 32">
                <a:extLst>
                  <a:ext uri="{FF2B5EF4-FFF2-40B4-BE49-F238E27FC236}">
                    <a16:creationId xmlns:a16="http://schemas.microsoft.com/office/drawing/2014/main" id="{7455FC92-5DC7-454E-8AAA-ADFD06869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661599">
                <a:off x="1630" y="1805"/>
                <a:ext cx="108" cy="13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29761" name="AutoShape 33">
                <a:extLst>
                  <a:ext uri="{FF2B5EF4-FFF2-40B4-BE49-F238E27FC236}">
                    <a16:creationId xmlns:a16="http://schemas.microsoft.com/office/drawing/2014/main" id="{01AFAD78-2100-457B-8D9D-CE7DE53B9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1006" y="1649"/>
                <a:ext cx="624" cy="503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sp>
        <p:nvSpPr>
          <p:cNvPr id="329769" name="Text Box 41">
            <a:extLst>
              <a:ext uri="{FF2B5EF4-FFF2-40B4-BE49-F238E27FC236}">
                <a16:creationId xmlns:a16="http://schemas.microsoft.com/office/drawing/2014/main" id="{0C727280-2581-497F-8DCE-895DE8731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83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8.6 – Other TTL Characteristics</a:t>
            </a:r>
          </a:p>
        </p:txBody>
      </p:sp>
      <p:sp>
        <p:nvSpPr>
          <p:cNvPr id="329771" name="Text Box 43">
            <a:extLst>
              <a:ext uri="{FF2B5EF4-FFF2-40B4-BE49-F238E27FC236}">
                <a16:creationId xmlns:a16="http://schemas.microsoft.com/office/drawing/2014/main" id="{B3E33523-1443-41CE-951D-92F85D2B2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3714750"/>
            <a:ext cx="315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/>
              <a:t>Unconnected (floating)</a:t>
            </a:r>
          </a:p>
        </p:txBody>
      </p:sp>
      <p:grpSp>
        <p:nvGrpSpPr>
          <p:cNvPr id="329772" name="Group 44">
            <a:extLst>
              <a:ext uri="{FF2B5EF4-FFF2-40B4-BE49-F238E27FC236}">
                <a16:creationId xmlns:a16="http://schemas.microsoft.com/office/drawing/2014/main" id="{EAD3DF64-C7DD-4334-ACE7-9C64E1A3D485}"/>
              </a:ext>
            </a:extLst>
          </p:cNvPr>
          <p:cNvGrpSpPr>
            <a:grpSpLocks/>
          </p:cNvGrpSpPr>
          <p:nvPr/>
        </p:nvGrpSpPr>
        <p:grpSpPr bwMode="auto">
          <a:xfrm>
            <a:off x="1550988" y="3306763"/>
            <a:ext cx="7172325" cy="2654300"/>
            <a:chOff x="576" y="2073"/>
            <a:chExt cx="4518" cy="1672"/>
          </a:xfrm>
        </p:grpSpPr>
        <p:sp>
          <p:nvSpPr>
            <p:cNvPr id="329773" name="Line 45">
              <a:extLst>
                <a:ext uri="{FF2B5EF4-FFF2-40B4-BE49-F238E27FC236}">
                  <a16:creationId xmlns:a16="http://schemas.microsoft.com/office/drawing/2014/main" id="{6FA10062-CC8F-4592-B580-868591F9C6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073"/>
              <a:ext cx="250" cy="96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9774" name="Line 46">
              <a:extLst>
                <a:ext uri="{FF2B5EF4-FFF2-40B4-BE49-F238E27FC236}">
                  <a16:creationId xmlns:a16="http://schemas.microsoft.com/office/drawing/2014/main" id="{D38A6DA4-3052-492B-A776-31D5BA51F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169"/>
              <a:ext cx="0" cy="81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9775" name="Text Box 47">
              <a:extLst>
                <a:ext uri="{FF2B5EF4-FFF2-40B4-BE49-F238E27FC236}">
                  <a16:creationId xmlns:a16="http://schemas.microsoft.com/office/drawing/2014/main" id="{1E99F437-5594-4CBF-A7DF-6044CC54B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" y="2767"/>
              <a:ext cx="4511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solidFill>
                    <a:srgbClr val="FF0066"/>
                  </a:solidFill>
                </a:rPr>
                <a:t>Treated as “1” - so should not be left floating, </a:t>
              </a:r>
            </a:p>
            <a:p>
              <a:r>
                <a:rPr lang="en-GB" altLang="en-US" sz="2400">
                  <a:solidFill>
                    <a:srgbClr val="FF0066"/>
                  </a:solidFill>
                </a:rPr>
                <a:t>                             otherwise, output will always be “0”.</a:t>
              </a:r>
            </a:p>
            <a:p>
              <a:r>
                <a:rPr lang="en-GB" altLang="en-US" sz="2400">
                  <a:solidFill>
                    <a:srgbClr val="FF0066"/>
                  </a:solidFill>
                </a:rPr>
                <a:t>                             what should we do?</a:t>
              </a:r>
            </a:p>
          </p:txBody>
        </p:sp>
      </p:grpSp>
      <p:sp>
        <p:nvSpPr>
          <p:cNvPr id="329777" name="Rectangle 49">
            <a:extLst>
              <a:ext uri="{FF2B5EF4-FFF2-40B4-BE49-F238E27FC236}">
                <a16:creationId xmlns:a16="http://schemas.microsoft.com/office/drawing/2014/main" id="{A1B170E4-4CD3-4E4F-A872-0DC5E1127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8" y="279558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rgbClr val="FF0066"/>
                </a:solidFill>
              </a:rPr>
              <a:t>OR</a:t>
            </a:r>
          </a:p>
        </p:txBody>
      </p:sp>
      <p:sp>
        <p:nvSpPr>
          <p:cNvPr id="329779" name="Line 51">
            <a:extLst>
              <a:ext uri="{FF2B5EF4-FFF2-40B4-BE49-F238E27FC236}">
                <a16:creationId xmlns:a16="http://schemas.microsoft.com/office/drawing/2014/main" id="{7721D314-F2CF-44D7-81A4-399647B53B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05025" y="3324225"/>
            <a:ext cx="203200" cy="4953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71" grpId="0"/>
      <p:bldP spid="3297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B4042B1C-96D5-4338-B09B-314FD08D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D3FE3C28-317E-4C00-A223-0C1B065D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22AE-6C9B-46CE-A472-8FC8554BB578}" type="slidenum">
              <a:rPr lang="en-GB" altLang="en-US"/>
              <a:pPr/>
              <a:t>29</a:t>
            </a:fld>
            <a:endParaRPr lang="en-GB" altLang="en-US" sz="1400"/>
          </a:p>
        </p:txBody>
      </p:sp>
      <p:sp>
        <p:nvSpPr>
          <p:cNvPr id="380930" name="Rectangle 2">
            <a:extLst>
              <a:ext uri="{FF2B5EF4-FFF2-40B4-BE49-F238E27FC236}">
                <a16:creationId xmlns:a16="http://schemas.microsoft.com/office/drawing/2014/main" id="{11DBF5E2-EE44-4DBD-AC3B-BBA8A0E6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3200" b="0">
                <a:solidFill>
                  <a:srgbClr val="786DCB"/>
                </a:solidFill>
              </a:rPr>
              <a:t>Other TTL Characteristics for NOR/OR gate</a:t>
            </a:r>
          </a:p>
        </p:txBody>
      </p:sp>
      <p:sp>
        <p:nvSpPr>
          <p:cNvPr id="380931" name="Text Box 3">
            <a:extLst>
              <a:ext uri="{FF2B5EF4-FFF2-40B4-BE49-F238E27FC236}">
                <a16:creationId xmlns:a16="http://schemas.microsoft.com/office/drawing/2014/main" id="{652F4942-744B-4D52-8599-E63EB3FDE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256063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X</a:t>
            </a:r>
          </a:p>
        </p:txBody>
      </p:sp>
      <p:sp>
        <p:nvSpPr>
          <p:cNvPr id="380932" name="Text Box 4">
            <a:extLst>
              <a:ext uri="{FF2B5EF4-FFF2-40B4-BE49-F238E27FC236}">
                <a16:creationId xmlns:a16="http://schemas.microsoft.com/office/drawing/2014/main" id="{7ABBF4AE-0A86-40FC-941E-8A6D85C60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538" y="26717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X</a:t>
            </a:r>
          </a:p>
        </p:txBody>
      </p:sp>
      <p:sp>
        <p:nvSpPr>
          <p:cNvPr id="380934" name="Text Box 6">
            <a:extLst>
              <a:ext uri="{FF2B5EF4-FFF2-40B4-BE49-F238E27FC236}">
                <a16:creationId xmlns:a16="http://schemas.microsoft.com/office/drawing/2014/main" id="{6E54B707-81A7-4341-BE0C-64BB73AE7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150" y="2898775"/>
            <a:ext cx="3683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GB" altLang="en-US"/>
              <a:t>A</a:t>
            </a:r>
          </a:p>
          <a:p>
            <a:pPr>
              <a:lnSpc>
                <a:spcPct val="30000"/>
              </a:lnSpc>
            </a:pPr>
            <a:r>
              <a:rPr lang="en-GB" altLang="en-US"/>
              <a:t>B</a:t>
            </a:r>
          </a:p>
        </p:txBody>
      </p:sp>
      <p:sp>
        <p:nvSpPr>
          <p:cNvPr id="380938" name="Line 10">
            <a:extLst>
              <a:ext uri="{FF2B5EF4-FFF2-40B4-BE49-F238E27FC236}">
                <a16:creationId xmlns:a16="http://schemas.microsoft.com/office/drawing/2014/main" id="{F2BCE9AA-A266-4CC0-9D15-A05E5C235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5663" y="3121025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0940" name="Line 12">
            <a:extLst>
              <a:ext uri="{FF2B5EF4-FFF2-40B4-BE49-F238E27FC236}">
                <a16:creationId xmlns:a16="http://schemas.microsoft.com/office/drawing/2014/main" id="{5BD06F11-EDF5-42D5-9B21-14AC80823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6413" y="2944813"/>
            <a:ext cx="54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0941" name="Line 13">
            <a:extLst>
              <a:ext uri="{FF2B5EF4-FFF2-40B4-BE49-F238E27FC236}">
                <a16:creationId xmlns:a16="http://schemas.microsoft.com/office/drawing/2014/main" id="{99EB5703-3D28-47EB-950B-1CFBDBF7A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4825" y="3201988"/>
            <a:ext cx="604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0943" name="Line 15">
            <a:extLst>
              <a:ext uri="{FF2B5EF4-FFF2-40B4-BE49-F238E27FC236}">
                <a16:creationId xmlns:a16="http://schemas.microsoft.com/office/drawing/2014/main" id="{5FDFF203-3F7D-4B67-8DD7-6757F198C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9450" y="34544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80970" name="Group 42">
            <a:extLst>
              <a:ext uri="{FF2B5EF4-FFF2-40B4-BE49-F238E27FC236}">
                <a16:creationId xmlns:a16="http://schemas.microsoft.com/office/drawing/2014/main" id="{3FD70708-C0ED-462E-9F82-6936B9458EB2}"/>
              </a:ext>
            </a:extLst>
          </p:cNvPr>
          <p:cNvGrpSpPr>
            <a:grpSpLocks/>
          </p:cNvGrpSpPr>
          <p:nvPr/>
        </p:nvGrpSpPr>
        <p:grpSpPr bwMode="auto">
          <a:xfrm>
            <a:off x="5707063" y="3143250"/>
            <a:ext cx="106362" cy="296863"/>
            <a:chOff x="3595" y="1980"/>
            <a:chExt cx="67" cy="187"/>
          </a:xfrm>
        </p:grpSpPr>
        <p:sp>
          <p:nvSpPr>
            <p:cNvPr id="380936" name="Oval 8">
              <a:extLst>
                <a:ext uri="{FF2B5EF4-FFF2-40B4-BE49-F238E27FC236}">
                  <a16:creationId xmlns:a16="http://schemas.microsoft.com/office/drawing/2014/main" id="{1763179C-8ADE-48AE-A55B-998BF0275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1980"/>
              <a:ext cx="67" cy="7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0944" name="Line 16">
              <a:extLst>
                <a:ext uri="{FF2B5EF4-FFF2-40B4-BE49-F238E27FC236}">
                  <a16:creationId xmlns:a16="http://schemas.microsoft.com/office/drawing/2014/main" id="{7C382A3A-4BD5-4A17-8ACB-F4384635D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8" y="2031"/>
              <a:ext cx="0" cy="1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80945" name="Group 17">
            <a:extLst>
              <a:ext uri="{FF2B5EF4-FFF2-40B4-BE49-F238E27FC236}">
                <a16:creationId xmlns:a16="http://schemas.microsoft.com/office/drawing/2014/main" id="{4A4D22AF-D099-42F1-BF84-909873BE84D8}"/>
              </a:ext>
            </a:extLst>
          </p:cNvPr>
          <p:cNvGrpSpPr>
            <a:grpSpLocks/>
          </p:cNvGrpSpPr>
          <p:nvPr/>
        </p:nvGrpSpPr>
        <p:grpSpPr bwMode="auto">
          <a:xfrm>
            <a:off x="6027738" y="2768600"/>
            <a:ext cx="1162050" cy="798513"/>
            <a:chOff x="1006" y="1649"/>
            <a:chExt cx="732" cy="503"/>
          </a:xfrm>
        </p:grpSpPr>
        <p:sp>
          <p:nvSpPr>
            <p:cNvPr id="380946" name="Oval 18">
              <a:extLst>
                <a:ext uri="{FF2B5EF4-FFF2-40B4-BE49-F238E27FC236}">
                  <a16:creationId xmlns:a16="http://schemas.microsoft.com/office/drawing/2014/main" id="{8050F8AD-2B33-40FE-A728-06D822A7D7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1630" y="1805"/>
              <a:ext cx="108" cy="1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0947" name="AutoShape 19">
              <a:extLst>
                <a:ext uri="{FF2B5EF4-FFF2-40B4-BE49-F238E27FC236}">
                  <a16:creationId xmlns:a16="http://schemas.microsoft.com/office/drawing/2014/main" id="{53EE88D9-775E-45C6-BD22-614D5606AD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1006" y="1649"/>
              <a:ext cx="624" cy="503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80950" name="Line 22">
            <a:extLst>
              <a:ext uri="{FF2B5EF4-FFF2-40B4-BE49-F238E27FC236}">
                <a16:creationId xmlns:a16="http://schemas.microsoft.com/office/drawing/2014/main" id="{D549340E-E8C7-4282-8E93-6B81F6D1C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4225" y="302736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0951" name="Text Box 23">
            <a:extLst>
              <a:ext uri="{FF2B5EF4-FFF2-40B4-BE49-F238E27FC236}">
                <a16:creationId xmlns:a16="http://schemas.microsoft.com/office/drawing/2014/main" id="{C3CDF106-ADF5-488D-B4B6-21B02410B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709863"/>
            <a:ext cx="3683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GB" altLang="en-US"/>
              <a:t>A</a:t>
            </a:r>
          </a:p>
          <a:p>
            <a:pPr>
              <a:lnSpc>
                <a:spcPct val="30000"/>
              </a:lnSpc>
            </a:pPr>
            <a:r>
              <a:rPr lang="en-GB" altLang="en-US"/>
              <a:t>B</a:t>
            </a:r>
          </a:p>
        </p:txBody>
      </p:sp>
      <p:sp>
        <p:nvSpPr>
          <p:cNvPr id="380952" name="Line 24">
            <a:extLst>
              <a:ext uri="{FF2B5EF4-FFF2-40B4-BE49-F238E27FC236}">
                <a16:creationId xmlns:a16="http://schemas.microsoft.com/office/drawing/2014/main" id="{578B248B-145B-4F23-849D-189739B5C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9638" y="3005138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0954" name="Line 26">
            <a:extLst>
              <a:ext uri="{FF2B5EF4-FFF2-40B4-BE49-F238E27FC236}">
                <a16:creationId xmlns:a16="http://schemas.microsoft.com/office/drawing/2014/main" id="{3FC15FF9-FAB3-4B05-A66E-5B123DC99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1363" y="278447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0957" name="Line 29">
            <a:extLst>
              <a:ext uri="{FF2B5EF4-FFF2-40B4-BE49-F238E27FC236}">
                <a16:creationId xmlns:a16="http://schemas.microsoft.com/office/drawing/2014/main" id="{5B098514-7910-43A9-B833-671682226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9775" y="330835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80959" name="Group 31">
            <a:extLst>
              <a:ext uri="{FF2B5EF4-FFF2-40B4-BE49-F238E27FC236}">
                <a16:creationId xmlns:a16="http://schemas.microsoft.com/office/drawing/2014/main" id="{423DCCFD-1E98-4AB3-B4D7-FCC0D937FE8C}"/>
              </a:ext>
            </a:extLst>
          </p:cNvPr>
          <p:cNvGrpSpPr>
            <a:grpSpLocks/>
          </p:cNvGrpSpPr>
          <p:nvPr/>
        </p:nvGrpSpPr>
        <p:grpSpPr bwMode="auto">
          <a:xfrm>
            <a:off x="2287588" y="2651125"/>
            <a:ext cx="1162050" cy="798513"/>
            <a:chOff x="1006" y="1649"/>
            <a:chExt cx="732" cy="503"/>
          </a:xfrm>
        </p:grpSpPr>
        <p:sp>
          <p:nvSpPr>
            <p:cNvPr id="380960" name="Oval 32">
              <a:extLst>
                <a:ext uri="{FF2B5EF4-FFF2-40B4-BE49-F238E27FC236}">
                  <a16:creationId xmlns:a16="http://schemas.microsoft.com/office/drawing/2014/main" id="{305B54A7-FD85-41C3-B3EE-B7DEC302D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1630" y="1805"/>
              <a:ext cx="108" cy="1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0961" name="AutoShape 33">
              <a:extLst>
                <a:ext uri="{FF2B5EF4-FFF2-40B4-BE49-F238E27FC236}">
                  <a16:creationId xmlns:a16="http://schemas.microsoft.com/office/drawing/2014/main" id="{5E1F5927-19B4-4C72-8EF8-BEA2C7D619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1006" y="1649"/>
              <a:ext cx="624" cy="503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80969" name="Group 41">
            <a:extLst>
              <a:ext uri="{FF2B5EF4-FFF2-40B4-BE49-F238E27FC236}">
                <a16:creationId xmlns:a16="http://schemas.microsoft.com/office/drawing/2014/main" id="{34A148B1-4B6F-4891-B991-14D86B57B8B0}"/>
              </a:ext>
            </a:extLst>
          </p:cNvPr>
          <p:cNvGrpSpPr>
            <a:grpSpLocks/>
          </p:cNvGrpSpPr>
          <p:nvPr/>
        </p:nvGrpSpPr>
        <p:grpSpPr bwMode="auto">
          <a:xfrm>
            <a:off x="1747838" y="3308350"/>
            <a:ext cx="533400" cy="857250"/>
            <a:chOff x="1101" y="2084"/>
            <a:chExt cx="336" cy="540"/>
          </a:xfrm>
        </p:grpSpPr>
        <p:grpSp>
          <p:nvGrpSpPr>
            <p:cNvPr id="380962" name="Group 34">
              <a:extLst>
                <a:ext uri="{FF2B5EF4-FFF2-40B4-BE49-F238E27FC236}">
                  <a16:creationId xmlns:a16="http://schemas.microsoft.com/office/drawing/2014/main" id="{BD8F35F4-9B81-4918-A42E-72C48007D8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1" y="2527"/>
              <a:ext cx="336" cy="97"/>
              <a:chOff x="1776" y="3024"/>
              <a:chExt cx="336" cy="97"/>
            </a:xfrm>
          </p:grpSpPr>
          <p:sp>
            <p:nvSpPr>
              <p:cNvPr id="380963" name="Line 35">
                <a:extLst>
                  <a:ext uri="{FF2B5EF4-FFF2-40B4-BE49-F238E27FC236}">
                    <a16:creationId xmlns:a16="http://schemas.microsoft.com/office/drawing/2014/main" id="{34F32BC7-95BA-4B98-824E-F7D9A1AE2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336" cy="1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0964" name="Line 36">
                <a:extLst>
                  <a:ext uri="{FF2B5EF4-FFF2-40B4-BE49-F238E27FC236}">
                    <a16:creationId xmlns:a16="http://schemas.microsoft.com/office/drawing/2014/main" id="{F8ABE92D-D807-4C73-9E53-919D34DF2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144" cy="1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0965" name="Line 37">
                <a:extLst>
                  <a:ext uri="{FF2B5EF4-FFF2-40B4-BE49-F238E27FC236}">
                    <a16:creationId xmlns:a16="http://schemas.microsoft.com/office/drawing/2014/main" id="{37C38472-54D3-4B5D-A7F7-F593B8B45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120"/>
                <a:ext cx="48" cy="1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80966" name="Line 38">
              <a:extLst>
                <a:ext uri="{FF2B5EF4-FFF2-40B4-BE49-F238E27FC236}">
                  <a16:creationId xmlns:a16="http://schemas.microsoft.com/office/drawing/2014/main" id="{DF5CB3FE-0684-4522-9D69-D3A0A927F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2084"/>
              <a:ext cx="3" cy="44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80968" name="Text Box 40">
            <a:extLst>
              <a:ext uri="{FF2B5EF4-FFF2-40B4-BE49-F238E27FC236}">
                <a16:creationId xmlns:a16="http://schemas.microsoft.com/office/drawing/2014/main" id="{B846D7BB-5574-4331-B32A-07C66067F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83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8.6 – Other TTL Characteristics</a:t>
            </a:r>
          </a:p>
        </p:txBody>
      </p:sp>
      <p:sp>
        <p:nvSpPr>
          <p:cNvPr id="380972" name="Text Box 44">
            <a:extLst>
              <a:ext uri="{FF2B5EF4-FFF2-40B4-BE49-F238E27FC236}">
                <a16:creationId xmlns:a16="http://schemas.microsoft.com/office/drawing/2014/main" id="{DE71B943-44F7-4605-B7F4-49E053A8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552700"/>
            <a:ext cx="754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400">
                <a:solidFill>
                  <a:srgbClr val="FF0066"/>
                </a:solidFill>
              </a:rPr>
              <a:t>OR</a:t>
            </a:r>
            <a:endParaRPr lang="en-GB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43F95-3186-41F8-9A4A-07DE036F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2D2E9-EE78-4A0E-9EB6-D64CB9D8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C0CB-2573-4950-8D22-DDCAA19F87E6}" type="slidenum">
              <a:rPr lang="en-GB" altLang="en-US"/>
              <a:pPr/>
              <a:t>3</a:t>
            </a:fld>
            <a:endParaRPr lang="en-GB" altLang="en-US" sz="1400"/>
          </a:p>
        </p:txBody>
      </p:sp>
      <p:sp>
        <p:nvSpPr>
          <p:cNvPr id="417794" name="Text Box 2">
            <a:extLst>
              <a:ext uri="{FF2B5EF4-FFF2-40B4-BE49-F238E27FC236}">
                <a16:creationId xmlns:a16="http://schemas.microsoft.com/office/drawing/2014/main" id="{7078EDC8-989A-43C9-AAFF-5677928BE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573088"/>
            <a:ext cx="52657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6588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98437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20963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25755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147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171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629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086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GB" altLang="en-US" sz="3200">
                <a:solidFill>
                  <a:srgbClr val="CC3300"/>
                </a:solidFill>
              </a:rPr>
              <a:t>IC Logic Families – Part 2</a:t>
            </a:r>
            <a:endParaRPr lang="en-GB" altLang="en-US" sz="2000" b="0">
              <a:solidFill>
                <a:srgbClr val="786DCB"/>
              </a:solidFill>
            </a:endParaRPr>
          </a:p>
        </p:txBody>
      </p:sp>
      <p:sp>
        <p:nvSpPr>
          <p:cNvPr id="417795" name="Text Box 3">
            <a:extLst>
              <a:ext uri="{FF2B5EF4-FFF2-40B4-BE49-F238E27FC236}">
                <a16:creationId xmlns:a16="http://schemas.microsoft.com/office/drawing/2014/main" id="{C056E36B-044B-403B-81ED-EC538AD91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1371600"/>
            <a:ext cx="526573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6588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98437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20963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25755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147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171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629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086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>
                <a:solidFill>
                  <a:srgbClr val="5E51C1"/>
                </a:solidFill>
              </a:rPr>
              <a:t>Digital IC Terminology (Con’t)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>
                <a:solidFill>
                  <a:srgbClr val="5E51C1"/>
                </a:solidFill>
              </a:rPr>
              <a:t>TTL Logic Family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>
                <a:solidFill>
                  <a:srgbClr val="5E51C1"/>
                </a:solidFill>
              </a:rPr>
              <a:t>TTL Series Characteristics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>
                <a:solidFill>
                  <a:srgbClr val="5E51C1"/>
                </a:solidFill>
              </a:rPr>
              <a:t>Other TTL Characteristics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>
                <a:solidFill>
                  <a:schemeClr val="bg2"/>
                </a:solidFill>
              </a:rPr>
              <a:t>CMOS Series Characteristics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>
                <a:solidFill>
                  <a:schemeClr val="bg2"/>
                </a:solidFill>
              </a:rPr>
              <a:t>Low-Voltage Technology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>
                <a:solidFill>
                  <a:schemeClr val="bg2"/>
                </a:solidFill>
              </a:rPr>
              <a:t>Tristate Logic Outputs </a:t>
            </a:r>
            <a:endParaRPr lang="en-GB" altLang="en-US" b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7410BC1-535B-4011-A04B-EB3C4C3A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715891C-7ABD-4DFD-B9D9-773C0818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5CB2-ED37-4204-B97D-1C25FB4AF66B}" type="slidenum">
              <a:rPr lang="en-GB" altLang="en-US"/>
              <a:pPr/>
              <a:t>30</a:t>
            </a:fld>
            <a:endParaRPr lang="en-GB" altLang="en-US" sz="1400"/>
          </a:p>
        </p:txBody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DE35FC95-6113-4DF5-BCE3-9E52CC82B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354138"/>
            <a:ext cx="7820025" cy="1254125"/>
          </a:xfrm>
          <a:noFill/>
          <a:ln/>
        </p:spPr>
        <p:txBody>
          <a:bodyPr lIns="92075" tIns="46038" rIns="92075" bIns="46038"/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en-GB" altLang="en-US"/>
              <a:t>What will be the logic output of a TTL NAND gate that has all its inputs unconnected?</a:t>
            </a:r>
          </a:p>
        </p:txBody>
      </p:sp>
      <p:grpSp>
        <p:nvGrpSpPr>
          <p:cNvPr id="330756" name="Group 4">
            <a:extLst>
              <a:ext uri="{FF2B5EF4-FFF2-40B4-BE49-F238E27FC236}">
                <a16:creationId xmlns:a16="http://schemas.microsoft.com/office/drawing/2014/main" id="{9792C624-F5E8-4FE9-B9D2-21F0CA689DAF}"/>
              </a:ext>
            </a:extLst>
          </p:cNvPr>
          <p:cNvGrpSpPr>
            <a:grpSpLocks/>
          </p:cNvGrpSpPr>
          <p:nvPr/>
        </p:nvGrpSpPr>
        <p:grpSpPr bwMode="auto">
          <a:xfrm>
            <a:off x="7686675" y="444500"/>
            <a:ext cx="652463" cy="657225"/>
            <a:chOff x="1020" y="1344"/>
            <a:chExt cx="411" cy="414"/>
          </a:xfrm>
        </p:grpSpPr>
        <p:sp>
          <p:nvSpPr>
            <p:cNvPr id="330757" name="Rectangle 5">
              <a:extLst>
                <a:ext uri="{FF2B5EF4-FFF2-40B4-BE49-F238E27FC236}">
                  <a16:creationId xmlns:a16="http://schemas.microsoft.com/office/drawing/2014/main" id="{443706CE-39A6-4AD1-A230-5E6A002C67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0758" name="AutoShape 6">
              <a:extLst>
                <a:ext uri="{FF2B5EF4-FFF2-40B4-BE49-F238E27FC236}">
                  <a16:creationId xmlns:a16="http://schemas.microsoft.com/office/drawing/2014/main" id="{689B4F3B-03A8-4789-B074-5896884833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0759" name="Line 7">
              <a:extLst>
                <a:ext uri="{FF2B5EF4-FFF2-40B4-BE49-F238E27FC236}">
                  <a16:creationId xmlns:a16="http://schemas.microsoft.com/office/drawing/2014/main" id="{99EA976A-E4F1-43D2-85D4-A8EDE0152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30761" name="Text Box 9">
            <a:extLst>
              <a:ext uri="{FF2B5EF4-FFF2-40B4-BE49-F238E27FC236}">
                <a16:creationId xmlns:a16="http://schemas.microsoft.com/office/drawing/2014/main" id="{F6105668-79CF-480A-AB7C-20DAA627D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83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8.6 – Other TTL Characteristics</a:t>
            </a:r>
          </a:p>
        </p:txBody>
      </p:sp>
      <p:sp>
        <p:nvSpPr>
          <p:cNvPr id="330764" name="Rectangle 12">
            <a:extLst>
              <a:ext uri="{FF2B5EF4-FFF2-40B4-BE49-F238E27FC236}">
                <a16:creationId xmlns:a16="http://schemas.microsoft.com/office/drawing/2014/main" id="{278489B9-1F86-4F46-A229-4B927F760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3159125"/>
            <a:ext cx="165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GB" altLang="en-US" sz="2400">
                <a:solidFill>
                  <a:srgbClr val="D83289"/>
                </a:solidFill>
              </a:rPr>
              <a:t>LOW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483AAEC-FF05-4295-92E2-40DF7F59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60A58780-668C-4FE5-9630-1BF5A450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0F2-CDC7-42EC-9D8B-D1E230B53F1B}" type="slidenum">
              <a:rPr lang="en-GB" altLang="en-US"/>
              <a:pPr/>
              <a:t>31</a:t>
            </a:fld>
            <a:endParaRPr lang="en-GB" altLang="en-US" sz="1400"/>
          </a:p>
        </p:txBody>
      </p:sp>
      <p:sp>
        <p:nvSpPr>
          <p:cNvPr id="419842" name="Rectangle 2">
            <a:extLst>
              <a:ext uri="{FF2B5EF4-FFF2-40B4-BE49-F238E27FC236}">
                <a16:creationId xmlns:a16="http://schemas.microsoft.com/office/drawing/2014/main" id="{FEDBBAB9-2DE7-4FEF-A659-54D23743F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968375"/>
            <a:ext cx="82073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3200" b="0">
                <a:solidFill>
                  <a:srgbClr val="786DCB"/>
                </a:solidFill>
              </a:rPr>
              <a:t>Tied-Together Inputs</a:t>
            </a:r>
            <a:r>
              <a:rPr lang="en-GB" altLang="en-US" sz="2000">
                <a:solidFill>
                  <a:srgbClr val="786DCB"/>
                </a:solidFill>
              </a:rPr>
              <a:t> </a:t>
            </a:r>
            <a:r>
              <a:rPr lang="en-GB" altLang="en-US" sz="3200" b="0">
                <a:solidFill>
                  <a:srgbClr val="786DCB"/>
                </a:solidFill>
              </a:rPr>
              <a:t>for </a:t>
            </a:r>
            <a:r>
              <a:rPr lang="en-GB" altLang="en-US" sz="3200" b="0">
                <a:solidFill>
                  <a:srgbClr val="FF0066"/>
                </a:solidFill>
              </a:rPr>
              <a:t>NAND/AND </a:t>
            </a:r>
            <a:r>
              <a:rPr lang="en-GB" altLang="en-US" sz="3200" b="0">
                <a:solidFill>
                  <a:srgbClr val="786DCB"/>
                </a:solidFill>
              </a:rPr>
              <a:t>gate</a:t>
            </a:r>
          </a:p>
        </p:txBody>
      </p:sp>
      <p:sp>
        <p:nvSpPr>
          <p:cNvPr id="419843" name="Line 3">
            <a:extLst>
              <a:ext uri="{FF2B5EF4-FFF2-40B4-BE49-F238E27FC236}">
                <a16:creationId xmlns:a16="http://schemas.microsoft.com/office/drawing/2014/main" id="{58FB3BA1-B4BD-415E-9D95-47C5D1B49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9838" y="2527300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19844" name="Line 4">
            <a:extLst>
              <a:ext uri="{FF2B5EF4-FFF2-40B4-BE49-F238E27FC236}">
                <a16:creationId xmlns:a16="http://schemas.microsoft.com/office/drawing/2014/main" id="{8CF71DE6-81A1-4F97-AF88-2EFE1D4AA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9325" y="2292350"/>
            <a:ext cx="50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19845" name="Line 5">
            <a:extLst>
              <a:ext uri="{FF2B5EF4-FFF2-40B4-BE49-F238E27FC236}">
                <a16:creationId xmlns:a16="http://schemas.microsoft.com/office/drawing/2014/main" id="{C897BF11-E2EC-4995-AFC5-E4076DB06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450" y="2549525"/>
            <a:ext cx="51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419846" name="Group 6">
            <a:extLst>
              <a:ext uri="{FF2B5EF4-FFF2-40B4-BE49-F238E27FC236}">
                <a16:creationId xmlns:a16="http://schemas.microsoft.com/office/drawing/2014/main" id="{4A200352-9B1E-4798-B730-B57D1903AE15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2116138"/>
            <a:ext cx="1058863" cy="882650"/>
            <a:chOff x="1776" y="2112"/>
            <a:chExt cx="630" cy="384"/>
          </a:xfrm>
        </p:grpSpPr>
        <p:sp>
          <p:nvSpPr>
            <p:cNvPr id="419847" name="Oval 7">
              <a:extLst>
                <a:ext uri="{FF2B5EF4-FFF2-40B4-BE49-F238E27FC236}">
                  <a16:creationId xmlns:a16="http://schemas.microsoft.com/office/drawing/2014/main" id="{0EE16181-88B0-493F-8BCA-E7498890FB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2304" y="2256"/>
              <a:ext cx="10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9848" name="AutoShape 8">
              <a:extLst>
                <a:ext uri="{FF2B5EF4-FFF2-40B4-BE49-F238E27FC236}">
                  <a16:creationId xmlns:a16="http://schemas.microsoft.com/office/drawing/2014/main" id="{8F7C666A-F1D0-43AC-B04F-34E281E70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12"/>
              <a:ext cx="528" cy="38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419849" name="Line 9">
            <a:extLst>
              <a:ext uri="{FF2B5EF4-FFF2-40B4-BE49-F238E27FC236}">
                <a16:creationId xmlns:a16="http://schemas.microsoft.com/office/drawing/2014/main" id="{C1290A06-3E7A-4CFF-8311-7F1C5DA12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278765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19850" name="Text Box 10">
            <a:extLst>
              <a:ext uri="{FF2B5EF4-FFF2-40B4-BE49-F238E27FC236}">
                <a16:creationId xmlns:a16="http://schemas.microsoft.com/office/drawing/2014/main" id="{DF80AC6C-DE98-4F81-BC62-77DBF4F74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538" y="2219325"/>
            <a:ext cx="3683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GB" altLang="en-US"/>
              <a:t>A</a:t>
            </a:r>
          </a:p>
          <a:p>
            <a:pPr>
              <a:lnSpc>
                <a:spcPct val="30000"/>
              </a:lnSpc>
            </a:pPr>
            <a:r>
              <a:rPr lang="en-GB" altLang="en-US"/>
              <a:t>B</a:t>
            </a:r>
          </a:p>
        </p:txBody>
      </p:sp>
      <p:sp>
        <p:nvSpPr>
          <p:cNvPr id="419851" name="Text Box 11">
            <a:extLst>
              <a:ext uri="{FF2B5EF4-FFF2-40B4-BE49-F238E27FC236}">
                <a16:creationId xmlns:a16="http://schemas.microsoft.com/office/drawing/2014/main" id="{E61FA752-0368-4906-B95A-E7E98AE69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8" y="207803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X</a:t>
            </a:r>
          </a:p>
        </p:txBody>
      </p:sp>
      <p:sp>
        <p:nvSpPr>
          <p:cNvPr id="419852" name="Text Box 12">
            <a:extLst>
              <a:ext uri="{FF2B5EF4-FFF2-40B4-BE49-F238E27FC236}">
                <a16:creationId xmlns:a16="http://schemas.microsoft.com/office/drawing/2014/main" id="{98A5B360-7543-487C-92E9-0C53D86A9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83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8.6 – Other TTL Characteristics</a:t>
            </a:r>
          </a:p>
        </p:txBody>
      </p:sp>
      <p:grpSp>
        <p:nvGrpSpPr>
          <p:cNvPr id="419853" name="Group 13">
            <a:extLst>
              <a:ext uri="{FF2B5EF4-FFF2-40B4-BE49-F238E27FC236}">
                <a16:creationId xmlns:a16="http://schemas.microsoft.com/office/drawing/2014/main" id="{56291297-5DCC-4DB5-94D5-4D6FC746C50B}"/>
              </a:ext>
            </a:extLst>
          </p:cNvPr>
          <p:cNvGrpSpPr>
            <a:grpSpLocks/>
          </p:cNvGrpSpPr>
          <p:nvPr/>
        </p:nvGrpSpPr>
        <p:grpSpPr bwMode="auto">
          <a:xfrm>
            <a:off x="3570288" y="2495550"/>
            <a:ext cx="88900" cy="290513"/>
            <a:chOff x="3676" y="1956"/>
            <a:chExt cx="56" cy="183"/>
          </a:xfrm>
        </p:grpSpPr>
        <p:sp>
          <p:nvSpPr>
            <p:cNvPr id="419854" name="Line 14">
              <a:extLst>
                <a:ext uri="{FF2B5EF4-FFF2-40B4-BE49-F238E27FC236}">
                  <a16:creationId xmlns:a16="http://schemas.microsoft.com/office/drawing/2014/main" id="{F2A46106-A9AB-4B57-8FDB-88FCFAA09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3" y="1993"/>
              <a:ext cx="0" cy="14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9855" name="Oval 15">
              <a:extLst>
                <a:ext uri="{FF2B5EF4-FFF2-40B4-BE49-F238E27FC236}">
                  <a16:creationId xmlns:a16="http://schemas.microsoft.com/office/drawing/2014/main" id="{95ED6BDD-888B-4684-BF4C-3F67336D6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" y="1956"/>
              <a:ext cx="56" cy="56"/>
            </a:xfrm>
            <a:prstGeom prst="ellipse">
              <a:avLst/>
            </a:prstGeom>
            <a:solidFill>
              <a:srgbClr val="000000"/>
            </a:solidFill>
            <a:ln w="19050" algn="ctr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419856" name="Text Box 16">
            <a:extLst>
              <a:ext uri="{FF2B5EF4-FFF2-40B4-BE49-F238E27FC236}">
                <a16:creationId xmlns:a16="http://schemas.microsoft.com/office/drawing/2014/main" id="{1A1484D4-15CB-4A8C-8DB8-CF8EDEAD5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3406775"/>
            <a:ext cx="84185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8585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722438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590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95613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528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9100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672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244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786DCB"/>
                </a:solidFill>
              </a:rPr>
              <a:t>At </a:t>
            </a:r>
            <a:r>
              <a:rPr lang="en-GB" altLang="en-US" u="sng">
                <a:solidFill>
                  <a:srgbClr val="786DCB"/>
                </a:solidFill>
              </a:rPr>
              <a:t>LOW</a:t>
            </a:r>
            <a:r>
              <a:rPr lang="en-GB" altLang="en-US">
                <a:solidFill>
                  <a:srgbClr val="786DCB"/>
                </a:solidFill>
              </a:rPr>
              <a:t> state, 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786DCB"/>
                </a:solidFill>
              </a:rPr>
              <a:t>common input (B) current = single input current rating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786DCB"/>
                </a:solidFill>
              </a:rPr>
              <a:t>At </a:t>
            </a:r>
            <a:r>
              <a:rPr lang="en-GB" altLang="en-US" u="sng">
                <a:solidFill>
                  <a:srgbClr val="786DCB"/>
                </a:solidFill>
              </a:rPr>
              <a:t>HIGH</a:t>
            </a:r>
            <a:r>
              <a:rPr lang="en-GB" altLang="en-US">
                <a:solidFill>
                  <a:srgbClr val="786DCB"/>
                </a:solidFill>
              </a:rPr>
              <a:t> state,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786DCB"/>
                </a:solidFill>
              </a:rPr>
              <a:t>common input (B) current = </a:t>
            </a:r>
            <a:r>
              <a:rPr lang="en-GB" altLang="en-US" u="sng">
                <a:solidFill>
                  <a:srgbClr val="786DCB"/>
                </a:solidFill>
              </a:rPr>
              <a:t>sum</a:t>
            </a:r>
            <a:r>
              <a:rPr lang="en-GB" altLang="en-US">
                <a:solidFill>
                  <a:srgbClr val="786DCB"/>
                </a:solidFill>
              </a:rPr>
              <a:t> of single input current rating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CC3300"/>
                </a:solidFill>
              </a:rPr>
              <a:t>This is due to internal construct of the NAND/AND gate.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9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9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98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98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B01B226-5D5F-4891-B1BB-964828D1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F32F0010-7F6B-4CC9-B3A9-FEDEFE51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DC2A-20A4-45F9-9F9D-D898F7BAFE02}" type="slidenum">
              <a:rPr lang="en-GB" altLang="en-US"/>
              <a:pPr/>
              <a:t>32</a:t>
            </a:fld>
            <a:endParaRPr lang="en-GB" altLang="en-US" sz="1400"/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F0964066-BEBA-46A8-9453-B351FD3D5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3200" b="0">
                <a:solidFill>
                  <a:srgbClr val="786DCB"/>
                </a:solidFill>
              </a:rPr>
              <a:t>Tied-Together Inputs</a:t>
            </a:r>
            <a:r>
              <a:rPr lang="en-GB" altLang="en-US" sz="2000">
                <a:solidFill>
                  <a:srgbClr val="786DCB"/>
                </a:solidFill>
              </a:rPr>
              <a:t> </a:t>
            </a:r>
            <a:r>
              <a:rPr lang="en-GB" altLang="en-US" sz="3200" b="0">
                <a:solidFill>
                  <a:srgbClr val="786DCB"/>
                </a:solidFill>
              </a:rPr>
              <a:t>for </a:t>
            </a:r>
            <a:r>
              <a:rPr lang="en-GB" altLang="en-US" sz="3200" b="0">
                <a:solidFill>
                  <a:srgbClr val="FF0066"/>
                </a:solidFill>
              </a:rPr>
              <a:t>NOR/OR</a:t>
            </a:r>
            <a:r>
              <a:rPr lang="en-GB" altLang="en-US" sz="3200" b="0">
                <a:solidFill>
                  <a:srgbClr val="786DCB"/>
                </a:solidFill>
              </a:rPr>
              <a:t> gate</a:t>
            </a:r>
          </a:p>
        </p:txBody>
      </p:sp>
      <p:sp>
        <p:nvSpPr>
          <p:cNvPr id="420867" name="Text Box 3">
            <a:extLst>
              <a:ext uri="{FF2B5EF4-FFF2-40B4-BE49-F238E27FC236}">
                <a16:creationId xmlns:a16="http://schemas.microsoft.com/office/drawing/2014/main" id="{C4CD6F72-5251-44A3-A8DE-0BD445742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21637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X</a:t>
            </a:r>
          </a:p>
        </p:txBody>
      </p:sp>
      <p:sp>
        <p:nvSpPr>
          <p:cNvPr id="420868" name="Text Box 4">
            <a:extLst>
              <a:ext uri="{FF2B5EF4-FFF2-40B4-BE49-F238E27FC236}">
                <a16:creationId xmlns:a16="http://schemas.microsoft.com/office/drawing/2014/main" id="{D9F2F488-6BEF-4BCC-8882-409924C4C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413" y="2390775"/>
            <a:ext cx="3683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GB" altLang="en-US"/>
              <a:t>A</a:t>
            </a:r>
          </a:p>
          <a:p>
            <a:pPr>
              <a:lnSpc>
                <a:spcPct val="30000"/>
              </a:lnSpc>
            </a:pPr>
            <a:r>
              <a:rPr lang="en-GB" altLang="en-US"/>
              <a:t>B</a:t>
            </a:r>
          </a:p>
        </p:txBody>
      </p:sp>
      <p:sp>
        <p:nvSpPr>
          <p:cNvPr id="420869" name="Line 5">
            <a:extLst>
              <a:ext uri="{FF2B5EF4-FFF2-40B4-BE49-F238E27FC236}">
                <a16:creationId xmlns:a16="http://schemas.microsoft.com/office/drawing/2014/main" id="{A51AB401-1CFB-4AD5-9178-D319D9457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4925" y="2613025"/>
            <a:ext cx="423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20870" name="Line 6">
            <a:extLst>
              <a:ext uri="{FF2B5EF4-FFF2-40B4-BE49-F238E27FC236}">
                <a16:creationId xmlns:a16="http://schemas.microsoft.com/office/drawing/2014/main" id="{4C7AFD13-BA8E-4A92-BDCB-CBF03D803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5675" y="2436813"/>
            <a:ext cx="544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20871" name="Line 7">
            <a:extLst>
              <a:ext uri="{FF2B5EF4-FFF2-40B4-BE49-F238E27FC236}">
                <a16:creationId xmlns:a16="http://schemas.microsoft.com/office/drawing/2014/main" id="{3202B341-5935-4ADB-9D2A-1FFBC8635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088" y="2693988"/>
            <a:ext cx="604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20872" name="Line 8">
            <a:extLst>
              <a:ext uri="{FF2B5EF4-FFF2-40B4-BE49-F238E27FC236}">
                <a16:creationId xmlns:a16="http://schemas.microsoft.com/office/drawing/2014/main" id="{46F4F642-9B57-479E-A47A-A5E6BCA40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8713" y="29464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420873" name="Group 9">
            <a:extLst>
              <a:ext uri="{FF2B5EF4-FFF2-40B4-BE49-F238E27FC236}">
                <a16:creationId xmlns:a16="http://schemas.microsoft.com/office/drawing/2014/main" id="{30866CCD-1A6E-4F59-972A-69F0DFA7993E}"/>
              </a:ext>
            </a:extLst>
          </p:cNvPr>
          <p:cNvGrpSpPr>
            <a:grpSpLocks/>
          </p:cNvGrpSpPr>
          <p:nvPr/>
        </p:nvGrpSpPr>
        <p:grpSpPr bwMode="auto">
          <a:xfrm>
            <a:off x="3616325" y="2635250"/>
            <a:ext cx="106363" cy="296863"/>
            <a:chOff x="3595" y="1980"/>
            <a:chExt cx="67" cy="187"/>
          </a:xfrm>
        </p:grpSpPr>
        <p:sp>
          <p:nvSpPr>
            <p:cNvPr id="420874" name="Oval 10">
              <a:extLst>
                <a:ext uri="{FF2B5EF4-FFF2-40B4-BE49-F238E27FC236}">
                  <a16:creationId xmlns:a16="http://schemas.microsoft.com/office/drawing/2014/main" id="{D5123713-FFCF-4952-AF21-D18FC0554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1980"/>
              <a:ext cx="67" cy="7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20875" name="Line 11">
              <a:extLst>
                <a:ext uri="{FF2B5EF4-FFF2-40B4-BE49-F238E27FC236}">
                  <a16:creationId xmlns:a16="http://schemas.microsoft.com/office/drawing/2014/main" id="{73770D06-2E24-4F71-A226-4A18A1D63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8" y="2031"/>
              <a:ext cx="0" cy="1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20876" name="Group 12">
            <a:extLst>
              <a:ext uri="{FF2B5EF4-FFF2-40B4-BE49-F238E27FC236}">
                <a16:creationId xmlns:a16="http://schemas.microsoft.com/office/drawing/2014/main" id="{41B0CBC0-6002-4356-8D85-CE32FFEF5F5E}"/>
              </a:ext>
            </a:extLst>
          </p:cNvPr>
          <p:cNvGrpSpPr>
            <a:grpSpLocks/>
          </p:cNvGrpSpPr>
          <p:nvPr/>
        </p:nvGrpSpPr>
        <p:grpSpPr bwMode="auto">
          <a:xfrm>
            <a:off x="3937000" y="2260600"/>
            <a:ext cx="1162050" cy="798513"/>
            <a:chOff x="1006" y="1649"/>
            <a:chExt cx="732" cy="503"/>
          </a:xfrm>
        </p:grpSpPr>
        <p:sp>
          <p:nvSpPr>
            <p:cNvPr id="420877" name="Oval 13">
              <a:extLst>
                <a:ext uri="{FF2B5EF4-FFF2-40B4-BE49-F238E27FC236}">
                  <a16:creationId xmlns:a16="http://schemas.microsoft.com/office/drawing/2014/main" id="{FCEA0812-434E-4D6C-B917-84AB71D78F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1630" y="1805"/>
              <a:ext cx="108" cy="1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20878" name="AutoShape 14">
              <a:extLst>
                <a:ext uri="{FF2B5EF4-FFF2-40B4-BE49-F238E27FC236}">
                  <a16:creationId xmlns:a16="http://schemas.microsoft.com/office/drawing/2014/main" id="{2C895B53-4E26-44AE-ABD0-CE12935556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1006" y="1649"/>
              <a:ext cx="624" cy="503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420879" name="Text Box 15">
            <a:extLst>
              <a:ext uri="{FF2B5EF4-FFF2-40B4-BE49-F238E27FC236}">
                <a16:creationId xmlns:a16="http://schemas.microsoft.com/office/drawing/2014/main" id="{EDCE008A-E88A-4A4D-BEF0-BD309BF7F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83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8.6 – Other TTL Characteristics</a:t>
            </a:r>
          </a:p>
        </p:txBody>
      </p:sp>
      <p:sp>
        <p:nvSpPr>
          <p:cNvPr id="420880" name="Text Box 16">
            <a:extLst>
              <a:ext uri="{FF2B5EF4-FFF2-40B4-BE49-F238E27FC236}">
                <a16:creationId xmlns:a16="http://schemas.microsoft.com/office/drawing/2014/main" id="{B34D1DDD-E5B7-450F-9E64-04611C6D7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3725863"/>
            <a:ext cx="841851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8585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722438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590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95613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528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9100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672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244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786DCB"/>
                </a:solidFill>
              </a:rPr>
              <a:t>At both LOW and HIGH state, 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786DCB"/>
                </a:solidFill>
              </a:rPr>
              <a:t>common input (B) current = sum of single input current rating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0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3">
            <a:extLst>
              <a:ext uri="{FF2B5EF4-FFF2-40B4-BE49-F238E27FC236}">
                <a16:creationId xmlns:a16="http://schemas.microsoft.com/office/drawing/2014/main" id="{53666146-AAA9-4502-B215-C6110214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48" name="Slide Number Placeholder 4">
            <a:extLst>
              <a:ext uri="{FF2B5EF4-FFF2-40B4-BE49-F238E27FC236}">
                <a16:creationId xmlns:a16="http://schemas.microsoft.com/office/drawing/2014/main" id="{3CE47DA2-0423-42DB-8760-D35B2433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1C28-73EE-47C7-9EDA-15C215C95C9F}" type="slidenum">
              <a:rPr lang="en-GB" altLang="en-US"/>
              <a:pPr/>
              <a:t>33</a:t>
            </a:fld>
            <a:endParaRPr lang="en-GB" altLang="en-US" sz="1400"/>
          </a:p>
        </p:txBody>
      </p:sp>
      <p:sp>
        <p:nvSpPr>
          <p:cNvPr id="421890" name="Rectangle 2">
            <a:extLst>
              <a:ext uri="{FF2B5EF4-FFF2-40B4-BE49-F238E27FC236}">
                <a16:creationId xmlns:a16="http://schemas.microsoft.com/office/drawing/2014/main" id="{7148D202-9C59-4643-8B36-D475D7A64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909638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3200" b="0">
                <a:solidFill>
                  <a:srgbClr val="786DCB"/>
                </a:solidFill>
              </a:rPr>
              <a:t>Current Transients</a:t>
            </a:r>
          </a:p>
        </p:txBody>
      </p:sp>
      <p:sp>
        <p:nvSpPr>
          <p:cNvPr id="421891" name="Text Box 3">
            <a:extLst>
              <a:ext uri="{FF2B5EF4-FFF2-40B4-BE49-F238E27FC236}">
                <a16:creationId xmlns:a16="http://schemas.microsoft.com/office/drawing/2014/main" id="{F6518543-BDB6-447E-977A-45E075DCE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83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8.6 – Other TTL Characteristics</a:t>
            </a:r>
          </a:p>
        </p:txBody>
      </p:sp>
      <p:grpSp>
        <p:nvGrpSpPr>
          <p:cNvPr id="421892" name="Group 4">
            <a:extLst>
              <a:ext uri="{FF2B5EF4-FFF2-40B4-BE49-F238E27FC236}">
                <a16:creationId xmlns:a16="http://schemas.microsoft.com/office/drawing/2014/main" id="{34836E1A-2070-4741-A574-87FB2307928F}"/>
              </a:ext>
            </a:extLst>
          </p:cNvPr>
          <p:cNvGrpSpPr>
            <a:grpSpLocks/>
          </p:cNvGrpSpPr>
          <p:nvPr/>
        </p:nvGrpSpPr>
        <p:grpSpPr bwMode="auto">
          <a:xfrm>
            <a:off x="4022725" y="2270125"/>
            <a:ext cx="152400" cy="698500"/>
            <a:chOff x="1775" y="1576"/>
            <a:chExt cx="96" cy="440"/>
          </a:xfrm>
        </p:grpSpPr>
        <p:grpSp>
          <p:nvGrpSpPr>
            <p:cNvPr id="421893" name="Group 5">
              <a:extLst>
                <a:ext uri="{FF2B5EF4-FFF2-40B4-BE49-F238E27FC236}">
                  <a16:creationId xmlns:a16="http://schemas.microsoft.com/office/drawing/2014/main" id="{9BA5D363-D5AF-4A5B-B790-240639192EA9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775" y="1696"/>
              <a:ext cx="96" cy="240"/>
              <a:chOff x="720" y="2112"/>
              <a:chExt cx="96" cy="432"/>
            </a:xfrm>
          </p:grpSpPr>
          <p:sp>
            <p:nvSpPr>
              <p:cNvPr id="421894" name="Line 6">
                <a:extLst>
                  <a:ext uri="{FF2B5EF4-FFF2-40B4-BE49-F238E27FC236}">
                    <a16:creationId xmlns:a16="http://schemas.microsoft.com/office/drawing/2014/main" id="{1D34F49E-3E61-4E71-AFB0-9247A72CE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11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1895" name="Line 7">
                <a:extLst>
                  <a:ext uri="{FF2B5EF4-FFF2-40B4-BE49-F238E27FC236}">
                    <a16:creationId xmlns:a16="http://schemas.microsoft.com/office/drawing/2014/main" id="{57259113-D13C-4A92-A7ED-FC26901A4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21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1896" name="Line 8">
                <a:extLst>
                  <a:ext uri="{FF2B5EF4-FFF2-40B4-BE49-F238E27FC236}">
                    <a16:creationId xmlns:a16="http://schemas.microsoft.com/office/drawing/2014/main" id="{2C7337D3-5072-417E-85C6-EB6DD2E03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2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1897" name="Line 9">
                <a:extLst>
                  <a:ext uri="{FF2B5EF4-FFF2-40B4-BE49-F238E27FC236}">
                    <a16:creationId xmlns:a16="http://schemas.microsoft.com/office/drawing/2014/main" id="{6DC3AD23-0A60-4DC0-BCCA-6301465CE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23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1898" name="Line 10">
                <a:extLst>
                  <a:ext uri="{FF2B5EF4-FFF2-40B4-BE49-F238E27FC236}">
                    <a16:creationId xmlns:a16="http://schemas.microsoft.com/office/drawing/2014/main" id="{1411261F-234C-46B9-B40B-CBCBBF8D0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40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1899" name="Line 11">
                <a:extLst>
                  <a:ext uri="{FF2B5EF4-FFF2-40B4-BE49-F238E27FC236}">
                    <a16:creationId xmlns:a16="http://schemas.microsoft.com/office/drawing/2014/main" id="{13D7B647-5E5F-417D-903E-913CB40A7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244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21900" name="Line 12">
              <a:extLst>
                <a:ext uri="{FF2B5EF4-FFF2-40B4-BE49-F238E27FC236}">
                  <a16:creationId xmlns:a16="http://schemas.microsoft.com/office/drawing/2014/main" id="{7D192425-9368-492C-B6C4-E07D930404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71" y="1576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1901" name="Line 13">
              <a:extLst>
                <a:ext uri="{FF2B5EF4-FFF2-40B4-BE49-F238E27FC236}">
                  <a16:creationId xmlns:a16="http://schemas.microsoft.com/office/drawing/2014/main" id="{360B7005-11C5-4A85-87E7-4C1A6A956F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1871" y="1936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21902" name="Text Box 14">
            <a:extLst>
              <a:ext uri="{FF2B5EF4-FFF2-40B4-BE49-F238E27FC236}">
                <a16:creationId xmlns:a16="http://schemas.microsoft.com/office/drawing/2014/main" id="{5E970FF4-4F28-4B65-8AF3-FE129E4F2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0" y="1831975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chemeClr val="tx1"/>
                </a:solidFill>
              </a:rPr>
              <a:t>V</a:t>
            </a:r>
            <a:r>
              <a:rPr lang="en-GB" altLang="en-US" baseline="-25000">
                <a:solidFill>
                  <a:schemeClr val="tx1"/>
                </a:solidFill>
              </a:rPr>
              <a:t>CC</a:t>
            </a:r>
          </a:p>
        </p:txBody>
      </p:sp>
      <p:grpSp>
        <p:nvGrpSpPr>
          <p:cNvPr id="421903" name="Group 15">
            <a:extLst>
              <a:ext uri="{FF2B5EF4-FFF2-40B4-BE49-F238E27FC236}">
                <a16:creationId xmlns:a16="http://schemas.microsoft.com/office/drawing/2014/main" id="{A90A85A0-5BA3-494A-8E82-C19B4E406669}"/>
              </a:ext>
            </a:extLst>
          </p:cNvPr>
          <p:cNvGrpSpPr>
            <a:grpSpLocks/>
          </p:cNvGrpSpPr>
          <p:nvPr/>
        </p:nvGrpSpPr>
        <p:grpSpPr bwMode="auto">
          <a:xfrm>
            <a:off x="3956050" y="5056188"/>
            <a:ext cx="533400" cy="352425"/>
            <a:chOff x="2446" y="3542"/>
            <a:chExt cx="336" cy="222"/>
          </a:xfrm>
        </p:grpSpPr>
        <p:sp>
          <p:nvSpPr>
            <p:cNvPr id="421904" name="Line 16">
              <a:extLst>
                <a:ext uri="{FF2B5EF4-FFF2-40B4-BE49-F238E27FC236}">
                  <a16:creationId xmlns:a16="http://schemas.microsoft.com/office/drawing/2014/main" id="{D71154C3-ACD5-40D1-844E-D61379905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1" y="3542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421905" name="Group 17">
              <a:extLst>
                <a:ext uri="{FF2B5EF4-FFF2-40B4-BE49-F238E27FC236}">
                  <a16:creationId xmlns:a16="http://schemas.microsoft.com/office/drawing/2014/main" id="{B820C63F-46D3-4CFE-B123-9A90FE7DEB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6" y="3675"/>
              <a:ext cx="336" cy="89"/>
              <a:chOff x="864" y="2352"/>
              <a:chExt cx="336" cy="96"/>
            </a:xfrm>
          </p:grpSpPr>
          <p:sp>
            <p:nvSpPr>
              <p:cNvPr id="421906" name="Line 18">
                <a:extLst>
                  <a:ext uri="{FF2B5EF4-FFF2-40B4-BE49-F238E27FC236}">
                    <a16:creationId xmlns:a16="http://schemas.microsoft.com/office/drawing/2014/main" id="{B7EE9FC1-B0E9-467A-8495-BED8149DB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35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1907" name="Line 19">
                <a:extLst>
                  <a:ext uri="{FF2B5EF4-FFF2-40B4-BE49-F238E27FC236}">
                    <a16:creationId xmlns:a16="http://schemas.microsoft.com/office/drawing/2014/main" id="{072B255F-D716-46FD-B4C4-0CA56DACD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4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1908" name="Line 20">
                <a:extLst>
                  <a:ext uri="{FF2B5EF4-FFF2-40B4-BE49-F238E27FC236}">
                    <a16:creationId xmlns:a16="http://schemas.microsoft.com/office/drawing/2014/main" id="{EA3E4712-F066-462B-9643-58ACECD04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421909" name="Group 21">
            <a:extLst>
              <a:ext uri="{FF2B5EF4-FFF2-40B4-BE49-F238E27FC236}">
                <a16:creationId xmlns:a16="http://schemas.microsoft.com/office/drawing/2014/main" id="{0FEF9C26-63B1-4799-89FE-2951C54CEC16}"/>
              </a:ext>
            </a:extLst>
          </p:cNvPr>
          <p:cNvGrpSpPr>
            <a:grpSpLocks/>
          </p:cNvGrpSpPr>
          <p:nvPr/>
        </p:nvGrpSpPr>
        <p:grpSpPr bwMode="auto">
          <a:xfrm>
            <a:off x="3529013" y="2970213"/>
            <a:ext cx="666750" cy="601662"/>
            <a:chOff x="1637" y="2300"/>
            <a:chExt cx="420" cy="379"/>
          </a:xfrm>
        </p:grpSpPr>
        <p:sp>
          <p:nvSpPr>
            <p:cNvPr id="421910" name="Line 22">
              <a:extLst>
                <a:ext uri="{FF2B5EF4-FFF2-40B4-BE49-F238E27FC236}">
                  <a16:creationId xmlns:a16="http://schemas.microsoft.com/office/drawing/2014/main" id="{4B454810-98CB-4EB8-9BD7-FE5ECC366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331"/>
              <a:ext cx="0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SG"/>
            </a:p>
          </p:txBody>
        </p:sp>
        <p:sp>
          <p:nvSpPr>
            <p:cNvPr id="421911" name="Line 23">
              <a:extLst>
                <a:ext uri="{FF2B5EF4-FFF2-40B4-BE49-F238E27FC236}">
                  <a16:creationId xmlns:a16="http://schemas.microsoft.com/office/drawing/2014/main" id="{135BA76D-EE36-4994-B183-47A394BA1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0" y="2300"/>
              <a:ext cx="229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SG"/>
            </a:p>
          </p:txBody>
        </p:sp>
        <p:sp>
          <p:nvSpPr>
            <p:cNvPr id="421912" name="Line 24">
              <a:extLst>
                <a:ext uri="{FF2B5EF4-FFF2-40B4-BE49-F238E27FC236}">
                  <a16:creationId xmlns:a16="http://schemas.microsoft.com/office/drawing/2014/main" id="{B2E3E7AC-589A-4009-BC13-AEE9F34E6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" y="2547"/>
              <a:ext cx="229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SG"/>
            </a:p>
          </p:txBody>
        </p:sp>
        <p:sp>
          <p:nvSpPr>
            <p:cNvPr id="421913" name="Line 25">
              <a:extLst>
                <a:ext uri="{FF2B5EF4-FFF2-40B4-BE49-F238E27FC236}">
                  <a16:creationId xmlns:a16="http://schemas.microsoft.com/office/drawing/2014/main" id="{25B2C532-6ADE-45F9-9C0E-DF62398DB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7" y="2478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SG"/>
            </a:p>
          </p:txBody>
        </p:sp>
      </p:grpSp>
      <p:grpSp>
        <p:nvGrpSpPr>
          <p:cNvPr id="421914" name="Group 26">
            <a:extLst>
              <a:ext uri="{FF2B5EF4-FFF2-40B4-BE49-F238E27FC236}">
                <a16:creationId xmlns:a16="http://schemas.microsoft.com/office/drawing/2014/main" id="{6DC62741-64AE-4FEB-8C58-AF398BC9171F}"/>
              </a:ext>
            </a:extLst>
          </p:cNvPr>
          <p:cNvGrpSpPr>
            <a:grpSpLocks/>
          </p:cNvGrpSpPr>
          <p:nvPr/>
        </p:nvGrpSpPr>
        <p:grpSpPr bwMode="auto">
          <a:xfrm>
            <a:off x="3559175" y="4464050"/>
            <a:ext cx="666750" cy="601663"/>
            <a:chOff x="1637" y="2300"/>
            <a:chExt cx="420" cy="379"/>
          </a:xfrm>
        </p:grpSpPr>
        <p:sp>
          <p:nvSpPr>
            <p:cNvPr id="421915" name="Line 27">
              <a:extLst>
                <a:ext uri="{FF2B5EF4-FFF2-40B4-BE49-F238E27FC236}">
                  <a16:creationId xmlns:a16="http://schemas.microsoft.com/office/drawing/2014/main" id="{0B43E522-6A9C-44D0-B665-8FDA39542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331"/>
              <a:ext cx="0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SG"/>
            </a:p>
          </p:txBody>
        </p:sp>
        <p:sp>
          <p:nvSpPr>
            <p:cNvPr id="421916" name="Line 28">
              <a:extLst>
                <a:ext uri="{FF2B5EF4-FFF2-40B4-BE49-F238E27FC236}">
                  <a16:creationId xmlns:a16="http://schemas.microsoft.com/office/drawing/2014/main" id="{AA899DC6-73DC-416C-9B6D-B0105A2EB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0" y="2300"/>
              <a:ext cx="229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SG"/>
            </a:p>
          </p:txBody>
        </p:sp>
        <p:sp>
          <p:nvSpPr>
            <p:cNvPr id="421917" name="Line 29">
              <a:extLst>
                <a:ext uri="{FF2B5EF4-FFF2-40B4-BE49-F238E27FC236}">
                  <a16:creationId xmlns:a16="http://schemas.microsoft.com/office/drawing/2014/main" id="{4D0F4F78-18B9-4A7E-AF58-3A7BFF6C9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" y="2547"/>
              <a:ext cx="229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SG"/>
            </a:p>
          </p:txBody>
        </p:sp>
        <p:sp>
          <p:nvSpPr>
            <p:cNvPr id="421918" name="Line 30">
              <a:extLst>
                <a:ext uri="{FF2B5EF4-FFF2-40B4-BE49-F238E27FC236}">
                  <a16:creationId xmlns:a16="http://schemas.microsoft.com/office/drawing/2014/main" id="{B05F3955-EF8C-4F4E-93CB-38ED194CE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7" y="2478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SG"/>
            </a:p>
          </p:txBody>
        </p:sp>
      </p:grpSp>
      <p:grpSp>
        <p:nvGrpSpPr>
          <p:cNvPr id="421919" name="Group 31">
            <a:extLst>
              <a:ext uri="{FF2B5EF4-FFF2-40B4-BE49-F238E27FC236}">
                <a16:creationId xmlns:a16="http://schemas.microsoft.com/office/drawing/2014/main" id="{1FCA321E-E9D1-45BA-924D-48B647C87EBD}"/>
              </a:ext>
            </a:extLst>
          </p:cNvPr>
          <p:cNvGrpSpPr>
            <a:grpSpLocks/>
          </p:cNvGrpSpPr>
          <p:nvPr/>
        </p:nvGrpSpPr>
        <p:grpSpPr bwMode="auto">
          <a:xfrm>
            <a:off x="3919538" y="3570288"/>
            <a:ext cx="536575" cy="914400"/>
            <a:chOff x="1061" y="2999"/>
            <a:chExt cx="338" cy="576"/>
          </a:xfrm>
        </p:grpSpPr>
        <p:sp>
          <p:nvSpPr>
            <p:cNvPr id="421920" name="AutoShape 32">
              <a:extLst>
                <a:ext uri="{FF2B5EF4-FFF2-40B4-BE49-F238E27FC236}">
                  <a16:creationId xmlns:a16="http://schemas.microsoft.com/office/drawing/2014/main" id="{9B18822B-4C11-4290-8767-B87264B83E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061" y="3153"/>
              <a:ext cx="338" cy="26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SG"/>
            </a:p>
          </p:txBody>
        </p:sp>
        <p:sp>
          <p:nvSpPr>
            <p:cNvPr id="421921" name="Line 33">
              <a:extLst>
                <a:ext uri="{FF2B5EF4-FFF2-40B4-BE49-F238E27FC236}">
                  <a16:creationId xmlns:a16="http://schemas.microsoft.com/office/drawing/2014/main" id="{07F26E62-2837-4AAF-BF6B-9B5028BCD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" y="3410"/>
              <a:ext cx="3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SG"/>
            </a:p>
          </p:txBody>
        </p:sp>
        <p:sp>
          <p:nvSpPr>
            <p:cNvPr id="421922" name="Line 34">
              <a:extLst>
                <a:ext uri="{FF2B5EF4-FFF2-40B4-BE49-F238E27FC236}">
                  <a16:creationId xmlns:a16="http://schemas.microsoft.com/office/drawing/2014/main" id="{A1AC6A60-AB3E-498A-9E1E-F7D530047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999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SG"/>
            </a:p>
          </p:txBody>
        </p:sp>
        <p:sp>
          <p:nvSpPr>
            <p:cNvPr id="421923" name="Line 35">
              <a:extLst>
                <a:ext uri="{FF2B5EF4-FFF2-40B4-BE49-F238E27FC236}">
                  <a16:creationId xmlns:a16="http://schemas.microsoft.com/office/drawing/2014/main" id="{C46407D1-7236-4129-8F18-368C656D5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4" y="3401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SG"/>
            </a:p>
          </p:txBody>
        </p:sp>
      </p:grpSp>
      <p:sp>
        <p:nvSpPr>
          <p:cNvPr id="421924" name="Line 36">
            <a:extLst>
              <a:ext uri="{FF2B5EF4-FFF2-40B4-BE49-F238E27FC236}">
                <a16:creationId xmlns:a16="http://schemas.microsoft.com/office/drawing/2014/main" id="{88E3842F-FCF7-4153-B6FD-4E7733301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9888" y="4340225"/>
            <a:ext cx="167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  <p:sp>
        <p:nvSpPr>
          <p:cNvPr id="421925" name="Oval 37">
            <a:extLst>
              <a:ext uri="{FF2B5EF4-FFF2-40B4-BE49-F238E27FC236}">
                <a16:creationId xmlns:a16="http://schemas.microsoft.com/office/drawing/2014/main" id="{66048B49-F453-49EF-A622-8F1F07D4C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725" y="42957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SG"/>
          </a:p>
        </p:txBody>
      </p:sp>
      <p:sp>
        <p:nvSpPr>
          <p:cNvPr id="421926" name="Rectangle 38">
            <a:extLst>
              <a:ext uri="{FF2B5EF4-FFF2-40B4-BE49-F238E27FC236}">
                <a16:creationId xmlns:a16="http://schemas.microsoft.com/office/drawing/2014/main" id="{5874DA81-6CB2-41A3-9BBF-F5EDBCD6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3579813"/>
            <a:ext cx="196691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rgbClr val="FF0066"/>
                </a:solidFill>
              </a:rPr>
              <a:t>totem-pole </a:t>
            </a:r>
          </a:p>
          <a:p>
            <a:r>
              <a:rPr lang="en-GB" altLang="en-US">
                <a:solidFill>
                  <a:srgbClr val="FF0066"/>
                </a:solidFill>
              </a:rPr>
              <a:t>output structure</a:t>
            </a:r>
          </a:p>
        </p:txBody>
      </p:sp>
      <p:sp>
        <p:nvSpPr>
          <p:cNvPr id="421927" name="Text Box 39">
            <a:extLst>
              <a:ext uri="{FF2B5EF4-FFF2-40B4-BE49-F238E27FC236}">
                <a16:creationId xmlns:a16="http://schemas.microsoft.com/office/drawing/2014/main" id="{88CBC663-C5A9-48BB-BBDA-CD102EA44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3033713"/>
            <a:ext cx="668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Q3</a:t>
            </a:r>
          </a:p>
        </p:txBody>
      </p:sp>
      <p:sp>
        <p:nvSpPr>
          <p:cNvPr id="421928" name="Text Box 40">
            <a:extLst>
              <a:ext uri="{FF2B5EF4-FFF2-40B4-BE49-F238E27FC236}">
                <a16:creationId xmlns:a16="http://schemas.microsoft.com/office/drawing/2014/main" id="{9A2A8BFD-CBF6-4499-B09A-E2B542F7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572000"/>
            <a:ext cx="668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Q4</a:t>
            </a:r>
          </a:p>
        </p:txBody>
      </p:sp>
      <p:sp>
        <p:nvSpPr>
          <p:cNvPr id="421929" name="Text Box 41">
            <a:extLst>
              <a:ext uri="{FF2B5EF4-FFF2-40B4-BE49-F238E27FC236}">
                <a16:creationId xmlns:a16="http://schemas.microsoft.com/office/drawing/2014/main" id="{E603A3B8-F4BD-43AD-AD90-0CEC6F1C1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525" y="2295525"/>
            <a:ext cx="22796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At </a:t>
            </a:r>
            <a:r>
              <a:rPr lang="en-GB" altLang="en-US" u="sng"/>
              <a:t>LOW</a:t>
            </a:r>
            <a:r>
              <a:rPr lang="en-GB" altLang="en-US"/>
              <a:t> state,</a:t>
            </a:r>
          </a:p>
          <a:p>
            <a:r>
              <a:rPr lang="en-GB" altLang="en-US"/>
              <a:t>Q4 is on, Q3 is off</a:t>
            </a:r>
          </a:p>
        </p:txBody>
      </p:sp>
      <p:sp>
        <p:nvSpPr>
          <p:cNvPr id="421930" name="Text Box 42">
            <a:extLst>
              <a:ext uri="{FF2B5EF4-FFF2-40B4-BE49-F238E27FC236}">
                <a16:creationId xmlns:a16="http://schemas.microsoft.com/office/drawing/2014/main" id="{1913CB95-8C2F-4EC7-885A-060D6ADEA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4541838"/>
            <a:ext cx="22796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At </a:t>
            </a:r>
            <a:r>
              <a:rPr lang="en-GB" altLang="en-US" u="sng"/>
              <a:t>HIGH</a:t>
            </a:r>
            <a:r>
              <a:rPr lang="en-GB" altLang="en-US"/>
              <a:t> state,</a:t>
            </a:r>
          </a:p>
          <a:p>
            <a:r>
              <a:rPr lang="en-GB" altLang="en-US"/>
              <a:t>Q4 is off, Q3 is on</a:t>
            </a:r>
          </a:p>
        </p:txBody>
      </p:sp>
      <p:sp>
        <p:nvSpPr>
          <p:cNvPr id="421931" name="AutoShape 43">
            <a:extLst>
              <a:ext uri="{FF2B5EF4-FFF2-40B4-BE49-F238E27FC236}">
                <a16:creationId xmlns:a16="http://schemas.microsoft.com/office/drawing/2014/main" id="{675A6DBD-31FE-4E3D-832D-E06B850D04F5}"/>
              </a:ext>
            </a:extLst>
          </p:cNvPr>
          <p:cNvSpPr>
            <a:spLocks/>
          </p:cNvSpPr>
          <p:nvPr/>
        </p:nvSpPr>
        <p:spPr bwMode="auto">
          <a:xfrm>
            <a:off x="3090863" y="3309938"/>
            <a:ext cx="261937" cy="1422400"/>
          </a:xfrm>
          <a:prstGeom prst="leftBrace">
            <a:avLst>
              <a:gd name="adj1" fmla="val 45253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SG"/>
          </a:p>
        </p:txBody>
      </p:sp>
      <p:sp>
        <p:nvSpPr>
          <p:cNvPr id="421932" name="AutoShape 44">
            <a:extLst>
              <a:ext uri="{FF2B5EF4-FFF2-40B4-BE49-F238E27FC236}">
                <a16:creationId xmlns:a16="http://schemas.microsoft.com/office/drawing/2014/main" id="{DD7E6D23-F4A4-4153-942A-6E145EC5D2DE}"/>
              </a:ext>
            </a:extLst>
          </p:cNvPr>
          <p:cNvSpPr>
            <a:spLocks/>
          </p:cNvSpPr>
          <p:nvPr/>
        </p:nvSpPr>
        <p:spPr bwMode="auto">
          <a:xfrm>
            <a:off x="3032125" y="3338513"/>
            <a:ext cx="233363" cy="1479550"/>
          </a:xfrm>
          <a:prstGeom prst="leftBrace">
            <a:avLst>
              <a:gd name="adj1" fmla="val 52834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SG"/>
          </a:p>
        </p:txBody>
      </p:sp>
      <p:sp>
        <p:nvSpPr>
          <p:cNvPr id="421933" name="Line 45">
            <a:extLst>
              <a:ext uri="{FF2B5EF4-FFF2-40B4-BE49-F238E27FC236}">
                <a16:creationId xmlns:a16="http://schemas.microsoft.com/office/drawing/2014/main" id="{2EF95A2D-A6A8-444D-AEF0-D6B66B621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75" y="3267075"/>
            <a:ext cx="0" cy="10890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  <p:sp>
        <p:nvSpPr>
          <p:cNvPr id="421934" name="Text Box 46">
            <a:extLst>
              <a:ext uri="{FF2B5EF4-FFF2-40B4-BE49-F238E27FC236}">
                <a16:creationId xmlns:a16="http://schemas.microsoft.com/office/drawing/2014/main" id="{BAC6BFA2-1E55-47C3-88A0-093F99F24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3556000"/>
            <a:ext cx="21494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solidFill>
                  <a:srgbClr val="CC3300"/>
                </a:solidFill>
              </a:rPr>
              <a:t>During transition,</a:t>
            </a:r>
          </a:p>
          <a:p>
            <a:r>
              <a:rPr lang="en-GB" altLang="en-US">
                <a:solidFill>
                  <a:srgbClr val="CC3300"/>
                </a:solidFill>
              </a:rPr>
              <a:t>Both Qs are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26" grpId="0"/>
      <p:bldP spid="421929" grpId="0"/>
      <p:bldP spid="421930" grpId="0"/>
      <p:bldP spid="4219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FDCD0A9-4C6D-4860-AD84-F6D61252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BA575EB-B598-4364-9AA2-BD43F2FB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3D95-8F0A-49A5-9C20-6302EAF1B5DB}" type="slidenum">
              <a:rPr lang="en-GB" altLang="en-US"/>
              <a:pPr/>
              <a:t>34</a:t>
            </a:fld>
            <a:endParaRPr lang="en-GB" altLang="en-US" sz="1400"/>
          </a:p>
        </p:txBody>
      </p:sp>
      <p:sp>
        <p:nvSpPr>
          <p:cNvPr id="422914" name="Rectangle 2">
            <a:extLst>
              <a:ext uri="{FF2B5EF4-FFF2-40B4-BE49-F238E27FC236}">
                <a16:creationId xmlns:a16="http://schemas.microsoft.com/office/drawing/2014/main" id="{386B1F65-CBEF-4300-8D32-1FD4EB36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968375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3200" b="0">
                <a:solidFill>
                  <a:srgbClr val="786DCB"/>
                </a:solidFill>
              </a:rPr>
              <a:t>Current Transients</a:t>
            </a:r>
          </a:p>
        </p:txBody>
      </p:sp>
      <p:sp>
        <p:nvSpPr>
          <p:cNvPr id="422915" name="Text Box 3">
            <a:extLst>
              <a:ext uri="{FF2B5EF4-FFF2-40B4-BE49-F238E27FC236}">
                <a16:creationId xmlns:a16="http://schemas.microsoft.com/office/drawing/2014/main" id="{6FFA8F75-4370-4744-B1BE-C5501274B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83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8.6 – Other TTL Characteristics</a:t>
            </a:r>
          </a:p>
        </p:txBody>
      </p:sp>
      <p:sp>
        <p:nvSpPr>
          <p:cNvPr id="422916" name="Text Box 4">
            <a:extLst>
              <a:ext uri="{FF2B5EF4-FFF2-40B4-BE49-F238E27FC236}">
                <a16:creationId xmlns:a16="http://schemas.microsoft.com/office/drawing/2014/main" id="{6A1D9533-6505-4044-8890-90E7C09D2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2012950"/>
            <a:ext cx="8418513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8585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722438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590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95613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528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9100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672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244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786DCB"/>
                </a:solidFill>
              </a:rPr>
              <a:t>TTL logic circuits has totem-pole output structure. 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2D953C"/>
                </a:solidFill>
              </a:rPr>
              <a:t>When the output is switching from the LOW state to the HIGH state, there is a short interval of time during which both output transistors are conducting (on) and a relatively large surge of current is drawn from the Vcc supply.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CC3300"/>
                </a:solidFill>
              </a:rPr>
              <a:t>This current spikes will induce a voltage spike on the Vcc line. The voltage spike can cause the circuit to malfunction.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786DCB"/>
                </a:solidFill>
              </a:rPr>
              <a:t>Capacitors can be added between Vcc and ground to filter out these spikes.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8AE056-477E-4484-8B52-D1AB94D3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8011798-D4AE-493D-86E4-BCFA7F7A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2D03-589C-47D8-8666-283B3C73A44F}" type="slidenum">
              <a:rPr lang="en-GB" altLang="en-US"/>
              <a:pPr/>
              <a:t>35</a:t>
            </a:fld>
            <a:endParaRPr lang="en-GB" altLang="en-US" sz="1400"/>
          </a:p>
        </p:txBody>
      </p:sp>
      <p:sp>
        <p:nvSpPr>
          <p:cNvPr id="415747" name="Rectangle 3">
            <a:extLst>
              <a:ext uri="{FF2B5EF4-FFF2-40B4-BE49-F238E27FC236}">
                <a16:creationId xmlns:a16="http://schemas.microsoft.com/office/drawing/2014/main" id="{073D14A6-1E49-4918-BD94-C378CA2A1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350" y="2452688"/>
            <a:ext cx="5219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800" b="0">
                <a:solidFill>
                  <a:srgbClr val="FF0066"/>
                </a:solidFill>
              </a:rPr>
              <a:t>End</a:t>
            </a:r>
            <a:r>
              <a:rPr lang="en-GB" altLang="en-US" sz="2800" b="0"/>
              <a:t> of Chp8-ICGatesFamily </a:t>
            </a:r>
            <a:r>
              <a:rPr lang="en-GB" altLang="en-US" sz="2800" b="0">
                <a:solidFill>
                  <a:srgbClr val="FF0066"/>
                </a:solidFill>
              </a:rPr>
              <a:t>Part 2</a:t>
            </a:r>
          </a:p>
        </p:txBody>
      </p:sp>
      <p:sp>
        <p:nvSpPr>
          <p:cNvPr id="415748" name="Text Box 4">
            <a:extLst>
              <a:ext uri="{FF2B5EF4-FFF2-40B4-BE49-F238E27FC236}">
                <a16:creationId xmlns:a16="http://schemas.microsoft.com/office/drawing/2014/main" id="{14C8733A-3FD3-47DC-A4F1-7099DD3E9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83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8.6 – Other TTL Characteristics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3">
            <a:extLst>
              <a:ext uri="{FF2B5EF4-FFF2-40B4-BE49-F238E27FC236}">
                <a16:creationId xmlns:a16="http://schemas.microsoft.com/office/drawing/2014/main" id="{E5765D1C-EB2E-4ABD-886F-D3058C2B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BD6A3899-0026-40ED-8446-031F90A9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8A79-2CD9-47EE-88C0-AF560C01B0AA}" type="slidenum">
              <a:rPr lang="en-GB" altLang="en-US"/>
              <a:pPr/>
              <a:t>4</a:t>
            </a:fld>
            <a:endParaRPr lang="en-GB" altLang="en-US" sz="1400"/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DC5F7356-17B3-414E-8785-15C607305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822325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3200" b="0">
                <a:solidFill>
                  <a:srgbClr val="786DCB"/>
                </a:solidFill>
              </a:rPr>
              <a:t>Current-Sourcing</a:t>
            </a:r>
          </a:p>
        </p:txBody>
      </p:sp>
      <p:sp>
        <p:nvSpPr>
          <p:cNvPr id="284883" name="Text Box 211">
            <a:extLst>
              <a:ext uri="{FF2B5EF4-FFF2-40B4-BE49-F238E27FC236}">
                <a16:creationId xmlns:a16="http://schemas.microsoft.com/office/drawing/2014/main" id="{47C37238-CA9F-4C2E-9BC4-FB79B5C53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8.1 – Digital IC Terminology</a:t>
            </a:r>
          </a:p>
        </p:txBody>
      </p:sp>
      <p:sp>
        <p:nvSpPr>
          <p:cNvPr id="284856" name="Text Box 184">
            <a:extLst>
              <a:ext uri="{FF2B5EF4-FFF2-40B4-BE49-F238E27FC236}">
                <a16:creationId xmlns:a16="http://schemas.microsoft.com/office/drawing/2014/main" id="{5A2C0EE2-0126-4220-8610-8FA457DAC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3" y="4670425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/>
              <a:t>Driving gate</a:t>
            </a:r>
          </a:p>
        </p:txBody>
      </p:sp>
      <p:sp>
        <p:nvSpPr>
          <p:cNvPr id="284857" name="Text Box 185">
            <a:extLst>
              <a:ext uri="{FF2B5EF4-FFF2-40B4-BE49-F238E27FC236}">
                <a16:creationId xmlns:a16="http://schemas.microsoft.com/office/drawing/2014/main" id="{D306FE91-3823-4C8C-9A53-5422F6B37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4759325"/>
            <a:ext cx="188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/>
              <a:t>Loading gate</a:t>
            </a:r>
          </a:p>
        </p:txBody>
      </p:sp>
      <p:grpSp>
        <p:nvGrpSpPr>
          <p:cNvPr id="284893" name="Group 221">
            <a:extLst>
              <a:ext uri="{FF2B5EF4-FFF2-40B4-BE49-F238E27FC236}">
                <a16:creationId xmlns:a16="http://schemas.microsoft.com/office/drawing/2014/main" id="{342EC820-AD39-4542-A64D-148D655F7463}"/>
              </a:ext>
            </a:extLst>
          </p:cNvPr>
          <p:cNvGrpSpPr>
            <a:grpSpLocks/>
          </p:cNvGrpSpPr>
          <p:nvPr/>
        </p:nvGrpSpPr>
        <p:grpSpPr bwMode="auto">
          <a:xfrm>
            <a:off x="2754313" y="3387725"/>
            <a:ext cx="3962400" cy="1031875"/>
            <a:chOff x="1680" y="2179"/>
            <a:chExt cx="2496" cy="650"/>
          </a:xfrm>
        </p:grpSpPr>
        <p:sp>
          <p:nvSpPr>
            <p:cNvPr id="284887" name="Line 215">
              <a:extLst>
                <a:ext uri="{FF2B5EF4-FFF2-40B4-BE49-F238E27FC236}">
                  <a16:creationId xmlns:a16="http://schemas.microsoft.com/office/drawing/2014/main" id="{809C50B9-8AB6-4794-AB8D-506A93FDC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79"/>
              <a:ext cx="0" cy="38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4888" name="Line 216">
              <a:extLst>
                <a:ext uri="{FF2B5EF4-FFF2-40B4-BE49-F238E27FC236}">
                  <a16:creationId xmlns:a16="http://schemas.microsoft.com/office/drawing/2014/main" id="{1DEE7666-0FF6-4EC1-8B25-311CE5E67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63"/>
              <a:ext cx="2496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4889" name="Line 217">
              <a:extLst>
                <a:ext uri="{FF2B5EF4-FFF2-40B4-BE49-F238E27FC236}">
                  <a16:creationId xmlns:a16="http://schemas.microsoft.com/office/drawing/2014/main" id="{74F014CF-F564-43F9-9F9E-EA380A86E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563"/>
              <a:ext cx="0" cy="14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4890" name="Text Box 218">
              <a:extLst>
                <a:ext uri="{FF2B5EF4-FFF2-40B4-BE49-F238E27FC236}">
                  <a16:creationId xmlns:a16="http://schemas.microsoft.com/office/drawing/2014/main" id="{2A5E6ECD-A939-4393-BE6F-9672A4D9D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541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solidFill>
                    <a:srgbClr val="FF0066"/>
                  </a:solidFill>
                </a:rPr>
                <a:t>I</a:t>
              </a:r>
              <a:r>
                <a:rPr lang="en-GB" altLang="en-US" sz="2400" baseline="-25000">
                  <a:solidFill>
                    <a:srgbClr val="FF0066"/>
                  </a:solidFill>
                </a:rPr>
                <a:t>IH</a:t>
              </a:r>
            </a:p>
          </p:txBody>
        </p:sp>
      </p:grpSp>
      <p:sp>
        <p:nvSpPr>
          <p:cNvPr id="284891" name="Rectangle 219">
            <a:extLst>
              <a:ext uri="{FF2B5EF4-FFF2-40B4-BE49-F238E27FC236}">
                <a16:creationId xmlns:a16="http://schemas.microsoft.com/office/drawing/2014/main" id="{12457207-8C39-4B7B-B1D9-7F632EB6C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641475"/>
            <a:ext cx="74803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altLang="en-US" sz="2400" b="0">
                <a:solidFill>
                  <a:srgbClr val="5E51C1"/>
                </a:solidFill>
              </a:rPr>
              <a:t>Current sourcing means the Driving gate in the logic  </a:t>
            </a:r>
            <a:r>
              <a:rPr lang="en-GB" altLang="en-US" sz="2400" b="0">
                <a:solidFill>
                  <a:srgbClr val="FF0066"/>
                </a:solidFill>
              </a:rPr>
              <a:t>HIGH</a:t>
            </a:r>
            <a:r>
              <a:rPr lang="en-GB" altLang="en-US" sz="2400" b="0">
                <a:solidFill>
                  <a:srgbClr val="5E51C1"/>
                </a:solidFill>
              </a:rPr>
              <a:t> state</a:t>
            </a:r>
            <a:r>
              <a:rPr lang="en-GB" altLang="en-US" sz="1600" b="0"/>
              <a:t> </a:t>
            </a:r>
            <a:r>
              <a:rPr lang="en-GB" altLang="en-US" sz="2400" b="0">
                <a:solidFill>
                  <a:srgbClr val="FF0066"/>
                </a:solidFill>
              </a:rPr>
              <a:t>supplies</a:t>
            </a:r>
            <a:r>
              <a:rPr lang="en-GB" altLang="en-US" sz="2400" b="0">
                <a:solidFill>
                  <a:srgbClr val="5E51C1"/>
                </a:solidFill>
              </a:rPr>
              <a:t> (</a:t>
            </a:r>
            <a:r>
              <a:rPr lang="en-GB" altLang="en-US" sz="2400" b="0">
                <a:solidFill>
                  <a:srgbClr val="FF0066"/>
                </a:solidFill>
              </a:rPr>
              <a:t>sources</a:t>
            </a:r>
            <a:r>
              <a:rPr lang="en-GB" altLang="en-US" sz="2400" b="0">
                <a:solidFill>
                  <a:srgbClr val="5E51C1"/>
                </a:solidFill>
              </a:rPr>
              <a:t>) current to the Loading gate.</a:t>
            </a:r>
          </a:p>
        </p:txBody>
      </p:sp>
      <p:grpSp>
        <p:nvGrpSpPr>
          <p:cNvPr id="284946" name="Group 274">
            <a:extLst>
              <a:ext uri="{FF2B5EF4-FFF2-40B4-BE49-F238E27FC236}">
                <a16:creationId xmlns:a16="http://schemas.microsoft.com/office/drawing/2014/main" id="{A185796A-4BA5-4F44-B628-DB536E23117D}"/>
              </a:ext>
            </a:extLst>
          </p:cNvPr>
          <p:cNvGrpSpPr>
            <a:grpSpLocks/>
          </p:cNvGrpSpPr>
          <p:nvPr/>
        </p:nvGrpSpPr>
        <p:grpSpPr bwMode="auto">
          <a:xfrm>
            <a:off x="742950" y="2436813"/>
            <a:ext cx="7927975" cy="2230437"/>
            <a:chOff x="468" y="1535"/>
            <a:chExt cx="4994" cy="1405"/>
          </a:xfrm>
        </p:grpSpPr>
        <p:sp>
          <p:nvSpPr>
            <p:cNvPr id="284947" name="Line 275">
              <a:extLst>
                <a:ext uri="{FF2B5EF4-FFF2-40B4-BE49-F238E27FC236}">
                  <a16:creationId xmlns:a16="http://schemas.microsoft.com/office/drawing/2014/main" id="{F28A7316-BC6C-48DD-89C8-15449464B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" y="22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4948" name="Line 276">
              <a:extLst>
                <a:ext uri="{FF2B5EF4-FFF2-40B4-BE49-F238E27FC236}">
                  <a16:creationId xmlns:a16="http://schemas.microsoft.com/office/drawing/2014/main" id="{FDA92BA6-6B09-4FEF-9854-9E6D6DA90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" y="25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4949" name="Oval 277">
              <a:extLst>
                <a:ext uri="{FF2B5EF4-FFF2-40B4-BE49-F238E27FC236}">
                  <a16:creationId xmlns:a16="http://schemas.microsoft.com/office/drawing/2014/main" id="{5AD7739A-F863-4CAB-9E79-58F9C3E10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24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84950" name="Oval 278">
              <a:extLst>
                <a:ext uri="{FF2B5EF4-FFF2-40B4-BE49-F238E27FC236}">
                  <a16:creationId xmlns:a16="http://schemas.microsoft.com/office/drawing/2014/main" id="{E5233489-1D9A-48FE-9835-F112417BD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21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84951" name="Text Box 279">
              <a:extLst>
                <a:ext uri="{FF2B5EF4-FFF2-40B4-BE49-F238E27FC236}">
                  <a16:creationId xmlns:a16="http://schemas.microsoft.com/office/drawing/2014/main" id="{34C60E19-871E-46C8-8C06-B2308F579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" y="2150"/>
              <a:ext cx="479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GB" altLang="en-US" sz="2400">
                  <a:solidFill>
                    <a:schemeClr val="tx1"/>
                  </a:solidFill>
                </a:rPr>
                <a:t>Low</a:t>
              </a:r>
            </a:p>
            <a:p>
              <a:pPr>
                <a:lnSpc>
                  <a:spcPct val="60000"/>
                </a:lnSpc>
              </a:pPr>
              <a:r>
                <a:rPr lang="en-GB" altLang="en-US" sz="2400">
                  <a:solidFill>
                    <a:schemeClr val="tx1"/>
                  </a:solidFill>
                </a:rPr>
                <a:t>Low</a:t>
              </a:r>
            </a:p>
          </p:txBody>
        </p:sp>
        <p:sp>
          <p:nvSpPr>
            <p:cNvPr id="284952" name="Text Box 280">
              <a:extLst>
                <a:ext uri="{FF2B5EF4-FFF2-40B4-BE49-F238E27FC236}">
                  <a16:creationId xmlns:a16="http://schemas.microsoft.com/office/drawing/2014/main" id="{E75846D6-5D41-41D0-B362-E6BC524DD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" y="1996"/>
              <a:ext cx="4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solidFill>
                    <a:schemeClr val="tx1"/>
                  </a:solidFill>
                </a:rPr>
                <a:t>V</a:t>
              </a:r>
              <a:r>
                <a:rPr lang="en-GB" altLang="en-US" sz="2400" baseline="-25000">
                  <a:solidFill>
                    <a:schemeClr val="tx1"/>
                  </a:solidFill>
                </a:rPr>
                <a:t>OH</a:t>
              </a:r>
            </a:p>
          </p:txBody>
        </p:sp>
        <p:grpSp>
          <p:nvGrpSpPr>
            <p:cNvPr id="284953" name="Group 281">
              <a:extLst>
                <a:ext uri="{FF2B5EF4-FFF2-40B4-BE49-F238E27FC236}">
                  <a16:creationId xmlns:a16="http://schemas.microsoft.com/office/drawing/2014/main" id="{D433FE23-0159-405C-8A06-F9E624E7B2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8" y="1535"/>
              <a:ext cx="439" cy="829"/>
              <a:chOff x="1728" y="1187"/>
              <a:chExt cx="439" cy="829"/>
            </a:xfrm>
          </p:grpSpPr>
          <p:grpSp>
            <p:nvGrpSpPr>
              <p:cNvPr id="284954" name="Group 282">
                <a:extLst>
                  <a:ext uri="{FF2B5EF4-FFF2-40B4-BE49-F238E27FC236}">
                    <a16:creationId xmlns:a16="http://schemas.microsoft.com/office/drawing/2014/main" id="{EB929422-68E3-4D6A-B35A-18FE842CC6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1776" y="1536"/>
                <a:ext cx="144" cy="480"/>
                <a:chOff x="2736" y="2496"/>
                <a:chExt cx="144" cy="576"/>
              </a:xfrm>
            </p:grpSpPr>
            <p:grpSp>
              <p:nvGrpSpPr>
                <p:cNvPr id="284955" name="Group 283">
                  <a:extLst>
                    <a:ext uri="{FF2B5EF4-FFF2-40B4-BE49-F238E27FC236}">
                      <a16:creationId xmlns:a16="http://schemas.microsoft.com/office/drawing/2014/main" id="{57485F02-19EC-4BAE-92D0-0690C38E9E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2592"/>
                  <a:ext cx="96" cy="288"/>
                  <a:chOff x="720" y="2112"/>
                  <a:chExt cx="96" cy="432"/>
                </a:xfrm>
              </p:grpSpPr>
              <p:sp>
                <p:nvSpPr>
                  <p:cNvPr id="284956" name="Line 284">
                    <a:extLst>
                      <a:ext uri="{FF2B5EF4-FFF2-40B4-BE49-F238E27FC236}">
                        <a16:creationId xmlns:a16="http://schemas.microsoft.com/office/drawing/2014/main" id="{57BF858A-4037-47D9-9326-01E18BB619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20" y="211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84957" name="Line 285">
                    <a:extLst>
                      <a:ext uri="{FF2B5EF4-FFF2-40B4-BE49-F238E27FC236}">
                        <a16:creationId xmlns:a16="http://schemas.microsoft.com/office/drawing/2014/main" id="{1327CA99-E27D-4A88-905B-EE57AA8862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" y="2160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84958" name="Line 286">
                    <a:extLst>
                      <a:ext uri="{FF2B5EF4-FFF2-40B4-BE49-F238E27FC236}">
                        <a16:creationId xmlns:a16="http://schemas.microsoft.com/office/drawing/2014/main" id="{B5C5629D-5EA2-4EA8-8123-D43445A11F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20" y="2256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84959" name="Line 287">
                    <a:extLst>
                      <a:ext uri="{FF2B5EF4-FFF2-40B4-BE49-F238E27FC236}">
                        <a16:creationId xmlns:a16="http://schemas.microsoft.com/office/drawing/2014/main" id="{1B35092D-12BB-4A95-8E06-B5A8E700B8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" y="2304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84960" name="Line 288">
                    <a:extLst>
                      <a:ext uri="{FF2B5EF4-FFF2-40B4-BE49-F238E27FC236}">
                        <a16:creationId xmlns:a16="http://schemas.microsoft.com/office/drawing/2014/main" id="{A2140144-8AC1-4544-AF3F-CDE4C4A6A6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20" y="240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84961" name="Line 289">
                    <a:extLst>
                      <a:ext uri="{FF2B5EF4-FFF2-40B4-BE49-F238E27FC236}">
                        <a16:creationId xmlns:a16="http://schemas.microsoft.com/office/drawing/2014/main" id="{B0F34426-6C06-4928-9636-81E373B9D9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" y="2448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284962" name="Line 290">
                  <a:extLst>
                    <a:ext uri="{FF2B5EF4-FFF2-40B4-BE49-F238E27FC236}">
                      <a16:creationId xmlns:a16="http://schemas.microsoft.com/office/drawing/2014/main" id="{89607BA2-8D67-4355-8DB7-2583CF750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28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84963" name="Line 291">
                  <a:extLst>
                    <a:ext uri="{FF2B5EF4-FFF2-40B4-BE49-F238E27FC236}">
                      <a16:creationId xmlns:a16="http://schemas.microsoft.com/office/drawing/2014/main" id="{38F9D613-65A6-471B-B08E-3C35912F9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84" y="249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84964" name="Oval 292">
                  <a:extLst>
                    <a:ext uri="{FF2B5EF4-FFF2-40B4-BE49-F238E27FC236}">
                      <a16:creationId xmlns:a16="http://schemas.microsoft.com/office/drawing/2014/main" id="{8C370CDB-7A47-44F8-BC4A-9E614293BE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97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284965" name="Line 293">
                <a:extLst>
                  <a:ext uri="{FF2B5EF4-FFF2-40B4-BE49-F238E27FC236}">
                    <a16:creationId xmlns:a16="http://schemas.microsoft.com/office/drawing/2014/main" id="{800B11E2-2904-4F46-AD0F-A27627109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20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4966" name="Text Box 294">
                <a:extLst>
                  <a:ext uri="{FF2B5EF4-FFF2-40B4-BE49-F238E27FC236}">
                    <a16:creationId xmlns:a16="http://schemas.microsoft.com/office/drawing/2014/main" id="{B63FA7D3-ACFB-48A9-AD74-2DE3B0CDA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187"/>
                <a:ext cx="43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sz="2400">
                    <a:solidFill>
                      <a:srgbClr val="0C0B0A"/>
                    </a:solidFill>
                  </a:rPr>
                  <a:t>V</a:t>
                </a:r>
                <a:r>
                  <a:rPr lang="en-GB" altLang="en-US" sz="2400" baseline="-25000">
                    <a:solidFill>
                      <a:srgbClr val="0C0B0A"/>
                    </a:solidFill>
                  </a:rPr>
                  <a:t>CC</a:t>
                </a:r>
              </a:p>
            </p:txBody>
          </p:sp>
        </p:grpSp>
        <p:grpSp>
          <p:nvGrpSpPr>
            <p:cNvPr id="284967" name="Group 295">
              <a:extLst>
                <a:ext uri="{FF2B5EF4-FFF2-40B4-BE49-F238E27FC236}">
                  <a16:creationId xmlns:a16="http://schemas.microsoft.com/office/drawing/2014/main" id="{6FFEEA1D-529E-4196-B94D-23A8CDD336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4" y="2028"/>
              <a:ext cx="960" cy="720"/>
              <a:chOff x="1776" y="2112"/>
              <a:chExt cx="630" cy="384"/>
            </a:xfrm>
          </p:grpSpPr>
          <p:sp>
            <p:nvSpPr>
              <p:cNvPr id="284968" name="Oval 296">
                <a:extLst>
                  <a:ext uri="{FF2B5EF4-FFF2-40B4-BE49-F238E27FC236}">
                    <a16:creationId xmlns:a16="http://schemas.microsoft.com/office/drawing/2014/main" id="{E9BADE7A-4955-4E57-A3C3-48CDDE0AE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661599">
                <a:off x="2304" y="2256"/>
                <a:ext cx="10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84969" name="AutoShape 297">
                <a:extLst>
                  <a:ext uri="{FF2B5EF4-FFF2-40B4-BE49-F238E27FC236}">
                    <a16:creationId xmlns:a16="http://schemas.microsoft.com/office/drawing/2014/main" id="{948E7F56-3C0C-4FA4-ADF1-4D9BFDBF6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112"/>
                <a:ext cx="528" cy="38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84970" name="Group 298">
              <a:extLst>
                <a:ext uri="{FF2B5EF4-FFF2-40B4-BE49-F238E27FC236}">
                  <a16:creationId xmlns:a16="http://schemas.microsoft.com/office/drawing/2014/main" id="{5FCE14C9-ABB1-4A65-96A4-E66737E40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2" y="1980"/>
              <a:ext cx="960" cy="720"/>
              <a:chOff x="1776" y="2112"/>
              <a:chExt cx="630" cy="384"/>
            </a:xfrm>
          </p:grpSpPr>
          <p:sp>
            <p:nvSpPr>
              <p:cNvPr id="284971" name="Oval 299">
                <a:extLst>
                  <a:ext uri="{FF2B5EF4-FFF2-40B4-BE49-F238E27FC236}">
                    <a16:creationId xmlns:a16="http://schemas.microsoft.com/office/drawing/2014/main" id="{E68B9DD6-6B6A-4022-9170-47180E498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661599">
                <a:off x="2304" y="2256"/>
                <a:ext cx="10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84972" name="AutoShape 300">
                <a:extLst>
                  <a:ext uri="{FF2B5EF4-FFF2-40B4-BE49-F238E27FC236}">
                    <a16:creationId xmlns:a16="http://schemas.microsoft.com/office/drawing/2014/main" id="{8C167275-A74D-4376-AEA4-0B5AB0115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112"/>
                <a:ext cx="528" cy="38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284973" name="Line 301">
              <a:extLst>
                <a:ext uri="{FF2B5EF4-FFF2-40B4-BE49-F238E27FC236}">
                  <a16:creationId xmlns:a16="http://schemas.microsoft.com/office/drawing/2014/main" id="{5C0ED3A6-B8C6-411C-8BDF-4946733A7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" y="21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4974" name="Line 302">
              <a:extLst>
                <a:ext uri="{FF2B5EF4-FFF2-40B4-BE49-F238E27FC236}">
                  <a16:creationId xmlns:a16="http://schemas.microsoft.com/office/drawing/2014/main" id="{57D52979-B4BB-421E-8573-7C7E66F92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" y="23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4975" name="Oval 303">
              <a:extLst>
                <a:ext uri="{FF2B5EF4-FFF2-40B4-BE49-F238E27FC236}">
                  <a16:creationId xmlns:a16="http://schemas.microsoft.com/office/drawing/2014/main" id="{121D6019-8B1E-41FA-A769-EF579CD8B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3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84976" name="Line 304">
              <a:extLst>
                <a:ext uri="{FF2B5EF4-FFF2-40B4-BE49-F238E27FC236}">
                  <a16:creationId xmlns:a16="http://schemas.microsoft.com/office/drawing/2014/main" id="{4019BF0E-D8FC-476C-A2B6-30F6A3110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7" y="2364"/>
              <a:ext cx="12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84977" name="Group 305">
              <a:extLst>
                <a:ext uri="{FF2B5EF4-FFF2-40B4-BE49-F238E27FC236}">
                  <a16:creationId xmlns:a16="http://schemas.microsoft.com/office/drawing/2014/main" id="{BA985376-E3B7-4436-8F65-C4976BD396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8" y="2364"/>
              <a:ext cx="336" cy="576"/>
              <a:chOff x="3456" y="3360"/>
              <a:chExt cx="336" cy="624"/>
            </a:xfrm>
          </p:grpSpPr>
          <p:grpSp>
            <p:nvGrpSpPr>
              <p:cNvPr id="284978" name="Group 306">
                <a:extLst>
                  <a:ext uri="{FF2B5EF4-FFF2-40B4-BE49-F238E27FC236}">
                    <a16:creationId xmlns:a16="http://schemas.microsoft.com/office/drawing/2014/main" id="{DAF140EC-0D4B-4791-B7A8-530BB97B08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3456"/>
                <a:ext cx="96" cy="288"/>
                <a:chOff x="720" y="2112"/>
                <a:chExt cx="96" cy="432"/>
              </a:xfrm>
            </p:grpSpPr>
            <p:sp>
              <p:nvSpPr>
                <p:cNvPr id="284979" name="Line 307">
                  <a:extLst>
                    <a:ext uri="{FF2B5EF4-FFF2-40B4-BE49-F238E27FC236}">
                      <a16:creationId xmlns:a16="http://schemas.microsoft.com/office/drawing/2014/main" id="{03BC50BC-771A-46A4-955A-86F809A98E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11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84980" name="Line 308">
                  <a:extLst>
                    <a:ext uri="{FF2B5EF4-FFF2-40B4-BE49-F238E27FC236}">
                      <a16:creationId xmlns:a16="http://schemas.microsoft.com/office/drawing/2014/main" id="{DBA66C45-FCB9-4706-9B8A-1F0576C6EB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20" y="2160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84981" name="Line 309">
                  <a:extLst>
                    <a:ext uri="{FF2B5EF4-FFF2-40B4-BE49-F238E27FC236}">
                      <a16:creationId xmlns:a16="http://schemas.microsoft.com/office/drawing/2014/main" id="{63CB19F2-D19A-4EC6-B3C7-A637DD49B2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256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84982" name="Line 310">
                  <a:extLst>
                    <a:ext uri="{FF2B5EF4-FFF2-40B4-BE49-F238E27FC236}">
                      <a16:creationId xmlns:a16="http://schemas.microsoft.com/office/drawing/2014/main" id="{C5A203EC-EF9F-44CF-B1CC-9B86A08DBD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20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84983" name="Line 311">
                  <a:extLst>
                    <a:ext uri="{FF2B5EF4-FFF2-40B4-BE49-F238E27FC236}">
                      <a16:creationId xmlns:a16="http://schemas.microsoft.com/office/drawing/2014/main" id="{ABE6012C-92FC-4ABA-AA12-C1150861E7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40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84984" name="Line 312">
                  <a:extLst>
                    <a:ext uri="{FF2B5EF4-FFF2-40B4-BE49-F238E27FC236}">
                      <a16:creationId xmlns:a16="http://schemas.microsoft.com/office/drawing/2014/main" id="{E7828B6C-5386-4114-AD0A-3AB794AF24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20" y="2448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84985" name="Line 313">
                <a:extLst>
                  <a:ext uri="{FF2B5EF4-FFF2-40B4-BE49-F238E27FC236}">
                    <a16:creationId xmlns:a16="http://schemas.microsoft.com/office/drawing/2014/main" id="{8F4C6040-E634-4624-B76A-218148B68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374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4986" name="Line 314">
                <a:extLst>
                  <a:ext uri="{FF2B5EF4-FFF2-40B4-BE49-F238E27FC236}">
                    <a16:creationId xmlns:a16="http://schemas.microsoft.com/office/drawing/2014/main" id="{172AB191-100B-4463-AB0D-DDE5BD8C5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33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284987" name="Group 315">
                <a:extLst>
                  <a:ext uri="{FF2B5EF4-FFF2-40B4-BE49-F238E27FC236}">
                    <a16:creationId xmlns:a16="http://schemas.microsoft.com/office/drawing/2014/main" id="{BF8F54A0-74F8-4528-AED4-E330825CF2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3888"/>
                <a:ext cx="336" cy="96"/>
                <a:chOff x="864" y="2352"/>
                <a:chExt cx="336" cy="96"/>
              </a:xfrm>
            </p:grpSpPr>
            <p:sp>
              <p:nvSpPr>
                <p:cNvPr id="284988" name="Line 316">
                  <a:extLst>
                    <a:ext uri="{FF2B5EF4-FFF2-40B4-BE49-F238E27FC236}">
                      <a16:creationId xmlns:a16="http://schemas.microsoft.com/office/drawing/2014/main" id="{A4384F44-1AEB-4AED-BB75-5580A788C1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235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84989" name="Line 317">
                  <a:extLst>
                    <a:ext uri="{FF2B5EF4-FFF2-40B4-BE49-F238E27FC236}">
                      <a16:creationId xmlns:a16="http://schemas.microsoft.com/office/drawing/2014/main" id="{94FF5D46-08BC-4033-9593-9B6462DE3B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240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84990" name="Line 318">
                  <a:extLst>
                    <a:ext uri="{FF2B5EF4-FFF2-40B4-BE49-F238E27FC236}">
                      <a16:creationId xmlns:a16="http://schemas.microsoft.com/office/drawing/2014/main" id="{799124EE-191C-452D-959C-D56A59FC5E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2448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284991" name="Line 319">
              <a:extLst>
                <a:ext uri="{FF2B5EF4-FFF2-40B4-BE49-F238E27FC236}">
                  <a16:creationId xmlns:a16="http://schemas.microsoft.com/office/drawing/2014/main" id="{7AF2A1E9-54ED-4CDD-A447-19F20C807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23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4992" name="Oval 320">
              <a:extLst>
                <a:ext uri="{FF2B5EF4-FFF2-40B4-BE49-F238E27FC236}">
                  <a16:creationId xmlns:a16="http://schemas.microsoft.com/office/drawing/2014/main" id="{03B1FBC0-B6E4-417A-A105-5B2BAACF5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1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84993" name="Line 321">
              <a:extLst>
                <a:ext uri="{FF2B5EF4-FFF2-40B4-BE49-F238E27FC236}">
                  <a16:creationId xmlns:a16="http://schemas.microsoft.com/office/drawing/2014/main" id="{FB929201-A16C-4BA3-9F4D-FC85A0C53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2" y="23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4994" name="Oval 322">
              <a:extLst>
                <a:ext uri="{FF2B5EF4-FFF2-40B4-BE49-F238E27FC236}">
                  <a16:creationId xmlns:a16="http://schemas.microsoft.com/office/drawing/2014/main" id="{00BD8BC5-0F9B-4308-9F9B-F68CED121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" y="22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856" grpId="0"/>
      <p:bldP spid="284857" grpId="0"/>
      <p:bldP spid="2848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3">
            <a:extLst>
              <a:ext uri="{FF2B5EF4-FFF2-40B4-BE49-F238E27FC236}">
                <a16:creationId xmlns:a16="http://schemas.microsoft.com/office/drawing/2014/main" id="{91C479D6-8478-42CB-B1C3-6F095E19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906FDDBA-74CB-49BE-9C36-20FFFE02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98DB-355C-44C0-A311-FC0DD11FB4BD}" type="slidenum">
              <a:rPr lang="en-GB" altLang="en-US"/>
              <a:pPr/>
              <a:t>5</a:t>
            </a:fld>
            <a:endParaRPr lang="en-GB" altLang="en-US" sz="1400"/>
          </a:p>
        </p:txBody>
      </p:sp>
      <p:sp>
        <p:nvSpPr>
          <p:cNvPr id="391170" name="Rectangle 2">
            <a:extLst>
              <a:ext uri="{FF2B5EF4-FFF2-40B4-BE49-F238E27FC236}">
                <a16:creationId xmlns:a16="http://schemas.microsoft.com/office/drawing/2014/main" id="{A37E3E17-374A-4B06-8ECF-C915E201E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822325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3200" b="0">
                <a:solidFill>
                  <a:srgbClr val="786DCB"/>
                </a:solidFill>
              </a:rPr>
              <a:t>Current-Sinking</a:t>
            </a:r>
          </a:p>
        </p:txBody>
      </p:sp>
      <p:sp>
        <p:nvSpPr>
          <p:cNvPr id="391171" name="Text Box 3">
            <a:extLst>
              <a:ext uri="{FF2B5EF4-FFF2-40B4-BE49-F238E27FC236}">
                <a16:creationId xmlns:a16="http://schemas.microsoft.com/office/drawing/2014/main" id="{7FDA1FF1-0A0E-41CF-B60E-EBCC3F6AF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8.1 – Digital IC Terminology</a:t>
            </a:r>
          </a:p>
        </p:txBody>
      </p:sp>
      <p:sp>
        <p:nvSpPr>
          <p:cNvPr id="391172" name="Text Box 4">
            <a:extLst>
              <a:ext uri="{FF2B5EF4-FFF2-40B4-BE49-F238E27FC236}">
                <a16:creationId xmlns:a16="http://schemas.microsoft.com/office/drawing/2014/main" id="{B3A8754C-6852-4477-B074-62B55093D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3" y="478790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/>
              <a:t>Driving gate</a:t>
            </a:r>
          </a:p>
        </p:txBody>
      </p:sp>
      <p:sp>
        <p:nvSpPr>
          <p:cNvPr id="391173" name="Text Box 5">
            <a:extLst>
              <a:ext uri="{FF2B5EF4-FFF2-40B4-BE49-F238E27FC236}">
                <a16:creationId xmlns:a16="http://schemas.microsoft.com/office/drawing/2014/main" id="{25231149-F355-4EE4-81A1-209C3E9F4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4759325"/>
            <a:ext cx="188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/>
              <a:t>Loading gate</a:t>
            </a:r>
          </a:p>
        </p:txBody>
      </p:sp>
      <p:sp>
        <p:nvSpPr>
          <p:cNvPr id="391231" name="Rectangle 63">
            <a:extLst>
              <a:ext uri="{FF2B5EF4-FFF2-40B4-BE49-F238E27FC236}">
                <a16:creationId xmlns:a16="http://schemas.microsoft.com/office/drawing/2014/main" id="{036FE34E-C8E8-47E7-B5EE-EA103AAA2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641475"/>
            <a:ext cx="7348537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altLang="en-US" sz="2400" b="0">
                <a:solidFill>
                  <a:srgbClr val="5E51C1"/>
                </a:solidFill>
              </a:rPr>
              <a:t>Current sinking means the Driving gate in the logic </a:t>
            </a:r>
            <a:r>
              <a:rPr lang="en-GB" altLang="en-US" sz="2400" b="0">
                <a:solidFill>
                  <a:srgbClr val="FF0066"/>
                </a:solidFill>
              </a:rPr>
              <a:t>LOW</a:t>
            </a:r>
            <a:r>
              <a:rPr lang="en-GB" altLang="en-US" sz="2400" b="0">
                <a:solidFill>
                  <a:srgbClr val="5E51C1"/>
                </a:solidFill>
              </a:rPr>
              <a:t> state</a:t>
            </a:r>
            <a:r>
              <a:rPr lang="en-GB" altLang="en-US" sz="1600" b="0"/>
              <a:t> </a:t>
            </a:r>
            <a:r>
              <a:rPr lang="en-GB" altLang="en-US" sz="2400" b="0">
                <a:solidFill>
                  <a:srgbClr val="FF0066"/>
                </a:solidFill>
              </a:rPr>
              <a:t>receives</a:t>
            </a:r>
            <a:r>
              <a:rPr lang="en-GB" altLang="en-US" sz="2400" b="0">
                <a:solidFill>
                  <a:srgbClr val="5E51C1"/>
                </a:solidFill>
              </a:rPr>
              <a:t> (</a:t>
            </a:r>
            <a:r>
              <a:rPr lang="en-GB" altLang="en-US" sz="2400" b="0">
                <a:solidFill>
                  <a:srgbClr val="FF0066"/>
                </a:solidFill>
              </a:rPr>
              <a:t>sinks</a:t>
            </a:r>
            <a:r>
              <a:rPr lang="en-GB" altLang="en-US" sz="2400" b="0">
                <a:solidFill>
                  <a:srgbClr val="5E51C1"/>
                </a:solidFill>
              </a:rPr>
              <a:t>) current from the Loading gate.</a:t>
            </a:r>
          </a:p>
        </p:txBody>
      </p:sp>
      <p:grpSp>
        <p:nvGrpSpPr>
          <p:cNvPr id="391232" name="Group 64">
            <a:extLst>
              <a:ext uri="{FF2B5EF4-FFF2-40B4-BE49-F238E27FC236}">
                <a16:creationId xmlns:a16="http://schemas.microsoft.com/office/drawing/2014/main" id="{BE420F26-7919-4116-BE25-61A2E295B95B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3046413"/>
            <a:ext cx="4495800" cy="1274762"/>
            <a:chOff x="1632" y="1920"/>
            <a:chExt cx="2832" cy="803"/>
          </a:xfrm>
        </p:grpSpPr>
        <p:grpSp>
          <p:nvGrpSpPr>
            <p:cNvPr id="391233" name="Group 65">
              <a:extLst>
                <a:ext uri="{FF2B5EF4-FFF2-40B4-BE49-F238E27FC236}">
                  <a16:creationId xmlns:a16="http://schemas.microsoft.com/office/drawing/2014/main" id="{A3D8488F-C147-4153-A2C3-4C2C4A02E2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920"/>
              <a:ext cx="2832" cy="768"/>
              <a:chOff x="1632" y="1920"/>
              <a:chExt cx="2832" cy="768"/>
            </a:xfrm>
          </p:grpSpPr>
          <p:sp>
            <p:nvSpPr>
              <p:cNvPr id="391234" name="Line 66">
                <a:extLst>
                  <a:ext uri="{FF2B5EF4-FFF2-40B4-BE49-F238E27FC236}">
                    <a16:creationId xmlns:a16="http://schemas.microsoft.com/office/drawing/2014/main" id="{2F0964F5-8D80-46BF-A7B2-B19DBE7DD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920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1235" name="Line 67">
                <a:extLst>
                  <a:ext uri="{FF2B5EF4-FFF2-40B4-BE49-F238E27FC236}">
                    <a16:creationId xmlns:a16="http://schemas.microsoft.com/office/drawing/2014/main" id="{EADA02FA-C372-4202-A6F6-B7E93718E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2448"/>
                <a:ext cx="2832" cy="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1236" name="Line 68">
                <a:extLst>
                  <a:ext uri="{FF2B5EF4-FFF2-40B4-BE49-F238E27FC236}">
                    <a16:creationId xmlns:a16="http://schemas.microsoft.com/office/drawing/2014/main" id="{0B08AA1E-CE9F-413F-A8C2-B55149593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91237" name="Text Box 69">
              <a:extLst>
                <a:ext uri="{FF2B5EF4-FFF2-40B4-BE49-F238E27FC236}">
                  <a16:creationId xmlns:a16="http://schemas.microsoft.com/office/drawing/2014/main" id="{0E68E833-B14B-4A15-A7C0-3368D3D3D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435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solidFill>
                    <a:srgbClr val="FF0066"/>
                  </a:solidFill>
                </a:rPr>
                <a:t>I</a:t>
              </a:r>
              <a:r>
                <a:rPr lang="en-GB" altLang="en-US" sz="2400" baseline="-25000">
                  <a:solidFill>
                    <a:srgbClr val="FF0066"/>
                  </a:solidFill>
                </a:rPr>
                <a:t>IL</a:t>
              </a:r>
              <a:endParaRPr lang="en-GB" altLang="en-US" sz="2400" b="0">
                <a:solidFill>
                  <a:srgbClr val="FF0066"/>
                </a:solidFill>
              </a:endParaRPr>
            </a:p>
          </p:txBody>
        </p:sp>
      </p:grpSp>
      <p:grpSp>
        <p:nvGrpSpPr>
          <p:cNvPr id="391288" name="Group 120">
            <a:extLst>
              <a:ext uri="{FF2B5EF4-FFF2-40B4-BE49-F238E27FC236}">
                <a16:creationId xmlns:a16="http://schemas.microsoft.com/office/drawing/2014/main" id="{EA8DDD99-78B9-45E7-AC20-7FF42D15BB19}"/>
              </a:ext>
            </a:extLst>
          </p:cNvPr>
          <p:cNvGrpSpPr>
            <a:grpSpLocks/>
          </p:cNvGrpSpPr>
          <p:nvPr/>
        </p:nvGrpSpPr>
        <p:grpSpPr bwMode="auto">
          <a:xfrm>
            <a:off x="742950" y="2481263"/>
            <a:ext cx="7927975" cy="2185987"/>
            <a:chOff x="468" y="1563"/>
            <a:chExt cx="4994" cy="1377"/>
          </a:xfrm>
        </p:grpSpPr>
        <p:sp>
          <p:nvSpPr>
            <p:cNvPr id="391289" name="Line 121">
              <a:extLst>
                <a:ext uri="{FF2B5EF4-FFF2-40B4-BE49-F238E27FC236}">
                  <a16:creationId xmlns:a16="http://schemas.microsoft.com/office/drawing/2014/main" id="{234AC950-B78C-471D-B86F-1FD2C9291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" y="22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1290" name="Line 122">
              <a:extLst>
                <a:ext uri="{FF2B5EF4-FFF2-40B4-BE49-F238E27FC236}">
                  <a16:creationId xmlns:a16="http://schemas.microsoft.com/office/drawing/2014/main" id="{E47A864F-20BF-44DC-AD2A-C258418C0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" y="25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1291" name="Oval 123">
              <a:extLst>
                <a:ext uri="{FF2B5EF4-FFF2-40B4-BE49-F238E27FC236}">
                  <a16:creationId xmlns:a16="http://schemas.microsoft.com/office/drawing/2014/main" id="{5DF1EA33-3E40-4D53-B976-7EE1A2265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24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1292" name="Oval 124">
              <a:extLst>
                <a:ext uri="{FF2B5EF4-FFF2-40B4-BE49-F238E27FC236}">
                  <a16:creationId xmlns:a16="http://schemas.microsoft.com/office/drawing/2014/main" id="{66BFB124-F8F1-46A3-8593-380763B9A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21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1293" name="Text Box 125">
              <a:extLst>
                <a:ext uri="{FF2B5EF4-FFF2-40B4-BE49-F238E27FC236}">
                  <a16:creationId xmlns:a16="http://schemas.microsoft.com/office/drawing/2014/main" id="{797E5850-DAC7-4855-8ED4-8C97F1F94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" y="2150"/>
              <a:ext cx="52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GB" altLang="en-US" sz="2400">
                  <a:solidFill>
                    <a:schemeClr val="tx1"/>
                  </a:solidFill>
                </a:rPr>
                <a:t>High</a:t>
              </a:r>
            </a:p>
            <a:p>
              <a:pPr>
                <a:lnSpc>
                  <a:spcPct val="60000"/>
                </a:lnSpc>
              </a:pPr>
              <a:r>
                <a:rPr lang="en-GB" altLang="en-US" sz="2400">
                  <a:solidFill>
                    <a:schemeClr val="tx1"/>
                  </a:solidFill>
                </a:rPr>
                <a:t>High</a:t>
              </a:r>
            </a:p>
          </p:txBody>
        </p:sp>
        <p:sp>
          <p:nvSpPr>
            <p:cNvPr id="391294" name="Text Box 126">
              <a:extLst>
                <a:ext uri="{FF2B5EF4-FFF2-40B4-BE49-F238E27FC236}">
                  <a16:creationId xmlns:a16="http://schemas.microsoft.com/office/drawing/2014/main" id="{019C02EF-5BA8-4B91-B028-7483FE9B4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" y="1996"/>
              <a:ext cx="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solidFill>
                    <a:schemeClr val="tx1"/>
                  </a:solidFill>
                </a:rPr>
                <a:t>V</a:t>
              </a:r>
              <a:r>
                <a:rPr lang="en-GB" altLang="en-US" sz="2400" baseline="-25000">
                  <a:solidFill>
                    <a:schemeClr val="tx1"/>
                  </a:solidFill>
                </a:rPr>
                <a:t>OL</a:t>
              </a:r>
            </a:p>
          </p:txBody>
        </p:sp>
        <p:grpSp>
          <p:nvGrpSpPr>
            <p:cNvPr id="391295" name="Group 127">
              <a:extLst>
                <a:ext uri="{FF2B5EF4-FFF2-40B4-BE49-F238E27FC236}">
                  <a16:creationId xmlns:a16="http://schemas.microsoft.com/office/drawing/2014/main" id="{9F8E3FDC-F969-4592-A90A-8BB83842F87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207" y="1875"/>
              <a:ext cx="144" cy="480"/>
              <a:chOff x="2736" y="2496"/>
              <a:chExt cx="144" cy="576"/>
            </a:xfrm>
          </p:grpSpPr>
          <p:grpSp>
            <p:nvGrpSpPr>
              <p:cNvPr id="391296" name="Group 128">
                <a:extLst>
                  <a:ext uri="{FF2B5EF4-FFF2-40B4-BE49-F238E27FC236}">
                    <a16:creationId xmlns:a16="http://schemas.microsoft.com/office/drawing/2014/main" id="{7AEF747D-1485-4F33-A109-67CF684305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592"/>
                <a:ext cx="96" cy="288"/>
                <a:chOff x="720" y="2112"/>
                <a:chExt cx="96" cy="432"/>
              </a:xfrm>
            </p:grpSpPr>
            <p:sp>
              <p:nvSpPr>
                <p:cNvPr id="391297" name="Line 129">
                  <a:extLst>
                    <a:ext uri="{FF2B5EF4-FFF2-40B4-BE49-F238E27FC236}">
                      <a16:creationId xmlns:a16="http://schemas.microsoft.com/office/drawing/2014/main" id="{896B7A77-2EE8-4C1F-8342-B0864DD337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11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91298" name="Line 130">
                  <a:extLst>
                    <a:ext uri="{FF2B5EF4-FFF2-40B4-BE49-F238E27FC236}">
                      <a16:creationId xmlns:a16="http://schemas.microsoft.com/office/drawing/2014/main" id="{94629136-7EE5-43E0-8E71-E077C9DB88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20" y="2160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91299" name="Line 131">
                  <a:extLst>
                    <a:ext uri="{FF2B5EF4-FFF2-40B4-BE49-F238E27FC236}">
                      <a16:creationId xmlns:a16="http://schemas.microsoft.com/office/drawing/2014/main" id="{230B7C4B-C22D-4E9C-AA79-B2088822AE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256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91300" name="Line 132">
                  <a:extLst>
                    <a:ext uri="{FF2B5EF4-FFF2-40B4-BE49-F238E27FC236}">
                      <a16:creationId xmlns:a16="http://schemas.microsoft.com/office/drawing/2014/main" id="{878A9642-332B-4369-A9C1-903A8E97F1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20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91301" name="Line 133">
                  <a:extLst>
                    <a:ext uri="{FF2B5EF4-FFF2-40B4-BE49-F238E27FC236}">
                      <a16:creationId xmlns:a16="http://schemas.microsoft.com/office/drawing/2014/main" id="{54A1D2C7-1407-4271-A378-C9958CA7E8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40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91302" name="Line 134">
                  <a:extLst>
                    <a:ext uri="{FF2B5EF4-FFF2-40B4-BE49-F238E27FC236}">
                      <a16:creationId xmlns:a16="http://schemas.microsoft.com/office/drawing/2014/main" id="{C6C3B1A2-0A3D-45EA-B02A-F802AD6DB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20" y="2448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391303" name="Line 135">
                <a:extLst>
                  <a:ext uri="{FF2B5EF4-FFF2-40B4-BE49-F238E27FC236}">
                    <a16:creationId xmlns:a16="http://schemas.microsoft.com/office/drawing/2014/main" id="{CE2A8B5B-6F8F-4B38-8473-4643A6463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1304" name="Line 136">
                <a:extLst>
                  <a:ext uri="{FF2B5EF4-FFF2-40B4-BE49-F238E27FC236}">
                    <a16:creationId xmlns:a16="http://schemas.microsoft.com/office/drawing/2014/main" id="{8BF5098D-2A14-4E5F-99F1-450F39589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24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1305" name="Oval 137">
                <a:extLst>
                  <a:ext uri="{FF2B5EF4-FFF2-40B4-BE49-F238E27FC236}">
                    <a16:creationId xmlns:a16="http://schemas.microsoft.com/office/drawing/2014/main" id="{228ABBFB-F43A-4FCD-BCA3-C228CE2D0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391306" name="Line 138">
              <a:extLst>
                <a:ext uri="{FF2B5EF4-FFF2-40B4-BE49-F238E27FC236}">
                  <a16:creationId xmlns:a16="http://schemas.microsoft.com/office/drawing/2014/main" id="{C02AEB26-5ED5-446F-9778-959D0C4AA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2" y="23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1307" name="Text Box 139">
              <a:extLst>
                <a:ext uri="{FF2B5EF4-FFF2-40B4-BE49-F238E27FC236}">
                  <a16:creationId xmlns:a16="http://schemas.microsoft.com/office/drawing/2014/main" id="{0E32B9FC-89F0-4DB6-A000-3991A1DD0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1563"/>
              <a:ext cx="4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solidFill>
                    <a:srgbClr val="0C0B0A"/>
                  </a:solidFill>
                </a:rPr>
                <a:t>V</a:t>
              </a:r>
              <a:r>
                <a:rPr lang="en-GB" altLang="en-US" sz="2400" baseline="-25000">
                  <a:solidFill>
                    <a:srgbClr val="0C0B0A"/>
                  </a:solidFill>
                </a:rPr>
                <a:t>CC</a:t>
              </a:r>
            </a:p>
          </p:txBody>
        </p:sp>
        <p:grpSp>
          <p:nvGrpSpPr>
            <p:cNvPr id="391308" name="Group 140">
              <a:extLst>
                <a:ext uri="{FF2B5EF4-FFF2-40B4-BE49-F238E27FC236}">
                  <a16:creationId xmlns:a16="http://schemas.microsoft.com/office/drawing/2014/main" id="{C1F30F11-93E1-4371-A854-8F4428F18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4" y="2028"/>
              <a:ext cx="960" cy="720"/>
              <a:chOff x="1776" y="2112"/>
              <a:chExt cx="630" cy="384"/>
            </a:xfrm>
          </p:grpSpPr>
          <p:sp>
            <p:nvSpPr>
              <p:cNvPr id="391309" name="Oval 141">
                <a:extLst>
                  <a:ext uri="{FF2B5EF4-FFF2-40B4-BE49-F238E27FC236}">
                    <a16:creationId xmlns:a16="http://schemas.microsoft.com/office/drawing/2014/main" id="{C2E2C771-54DE-42E7-9BE2-EE8A0CE14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661599">
                <a:off x="2304" y="2256"/>
                <a:ext cx="10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91310" name="AutoShape 142">
                <a:extLst>
                  <a:ext uri="{FF2B5EF4-FFF2-40B4-BE49-F238E27FC236}">
                    <a16:creationId xmlns:a16="http://schemas.microsoft.com/office/drawing/2014/main" id="{B54B605B-691C-44F3-B997-B77AC650C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112"/>
                <a:ext cx="528" cy="38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391311" name="Group 143">
              <a:extLst>
                <a:ext uri="{FF2B5EF4-FFF2-40B4-BE49-F238E27FC236}">
                  <a16:creationId xmlns:a16="http://schemas.microsoft.com/office/drawing/2014/main" id="{41EE85F6-49A0-4B22-8741-829785EEE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2" y="1980"/>
              <a:ext cx="960" cy="720"/>
              <a:chOff x="1776" y="2112"/>
              <a:chExt cx="630" cy="384"/>
            </a:xfrm>
          </p:grpSpPr>
          <p:sp>
            <p:nvSpPr>
              <p:cNvPr id="391312" name="Oval 144">
                <a:extLst>
                  <a:ext uri="{FF2B5EF4-FFF2-40B4-BE49-F238E27FC236}">
                    <a16:creationId xmlns:a16="http://schemas.microsoft.com/office/drawing/2014/main" id="{C752496A-7110-4154-9291-7E7CC552B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661599">
                <a:off x="2304" y="2256"/>
                <a:ext cx="10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91313" name="AutoShape 145">
                <a:extLst>
                  <a:ext uri="{FF2B5EF4-FFF2-40B4-BE49-F238E27FC236}">
                    <a16:creationId xmlns:a16="http://schemas.microsoft.com/office/drawing/2014/main" id="{502A6659-38D6-4281-8BEC-74316DB2D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112"/>
                <a:ext cx="528" cy="38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391314" name="Line 146">
              <a:extLst>
                <a:ext uri="{FF2B5EF4-FFF2-40B4-BE49-F238E27FC236}">
                  <a16:creationId xmlns:a16="http://schemas.microsoft.com/office/drawing/2014/main" id="{B4F2A60D-5C87-4C81-9EAA-B6D0A6A9C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" y="21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1315" name="Line 147">
              <a:extLst>
                <a:ext uri="{FF2B5EF4-FFF2-40B4-BE49-F238E27FC236}">
                  <a16:creationId xmlns:a16="http://schemas.microsoft.com/office/drawing/2014/main" id="{5D9BAC08-F6D2-48C5-A1C3-69E3454BF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" y="23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1316" name="Oval 148">
              <a:extLst>
                <a:ext uri="{FF2B5EF4-FFF2-40B4-BE49-F238E27FC236}">
                  <a16:creationId xmlns:a16="http://schemas.microsoft.com/office/drawing/2014/main" id="{524E3D99-FA75-45B4-A731-4D93E1B45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3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1317" name="Line 149">
              <a:extLst>
                <a:ext uri="{FF2B5EF4-FFF2-40B4-BE49-F238E27FC236}">
                  <a16:creationId xmlns:a16="http://schemas.microsoft.com/office/drawing/2014/main" id="{A1DDD488-29F7-41F8-BA50-60AF0F59B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7" y="2364"/>
              <a:ext cx="12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91318" name="Group 150">
              <a:extLst>
                <a:ext uri="{FF2B5EF4-FFF2-40B4-BE49-F238E27FC236}">
                  <a16:creationId xmlns:a16="http://schemas.microsoft.com/office/drawing/2014/main" id="{9D70D6DE-9BF5-47CA-A92A-3D4E0900A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7" y="2364"/>
              <a:ext cx="336" cy="576"/>
              <a:chOff x="3456" y="3360"/>
              <a:chExt cx="336" cy="624"/>
            </a:xfrm>
          </p:grpSpPr>
          <p:grpSp>
            <p:nvGrpSpPr>
              <p:cNvPr id="391319" name="Group 151">
                <a:extLst>
                  <a:ext uri="{FF2B5EF4-FFF2-40B4-BE49-F238E27FC236}">
                    <a16:creationId xmlns:a16="http://schemas.microsoft.com/office/drawing/2014/main" id="{22D52D85-4DF1-4E6D-A98F-E9A1355DE9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3456"/>
                <a:ext cx="96" cy="288"/>
                <a:chOff x="720" y="2112"/>
                <a:chExt cx="96" cy="432"/>
              </a:xfrm>
            </p:grpSpPr>
            <p:sp>
              <p:nvSpPr>
                <p:cNvPr id="391320" name="Line 152">
                  <a:extLst>
                    <a:ext uri="{FF2B5EF4-FFF2-40B4-BE49-F238E27FC236}">
                      <a16:creationId xmlns:a16="http://schemas.microsoft.com/office/drawing/2014/main" id="{30EEB4BB-99F9-4250-AF46-A16383247E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11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91321" name="Line 153">
                  <a:extLst>
                    <a:ext uri="{FF2B5EF4-FFF2-40B4-BE49-F238E27FC236}">
                      <a16:creationId xmlns:a16="http://schemas.microsoft.com/office/drawing/2014/main" id="{29D00BBE-8C0C-4E00-8827-81147A086C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20" y="2160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91322" name="Line 154">
                  <a:extLst>
                    <a:ext uri="{FF2B5EF4-FFF2-40B4-BE49-F238E27FC236}">
                      <a16:creationId xmlns:a16="http://schemas.microsoft.com/office/drawing/2014/main" id="{C1E5CB9A-59A4-430A-A223-A7E1ECBEAB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256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91323" name="Line 155">
                  <a:extLst>
                    <a:ext uri="{FF2B5EF4-FFF2-40B4-BE49-F238E27FC236}">
                      <a16:creationId xmlns:a16="http://schemas.microsoft.com/office/drawing/2014/main" id="{906596E8-5D77-4532-8CDC-172071838A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20" y="23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91324" name="Line 156">
                  <a:extLst>
                    <a:ext uri="{FF2B5EF4-FFF2-40B4-BE49-F238E27FC236}">
                      <a16:creationId xmlns:a16="http://schemas.microsoft.com/office/drawing/2014/main" id="{1A7F0941-8A65-4314-B379-BB3627E737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40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91325" name="Line 157">
                  <a:extLst>
                    <a:ext uri="{FF2B5EF4-FFF2-40B4-BE49-F238E27FC236}">
                      <a16:creationId xmlns:a16="http://schemas.microsoft.com/office/drawing/2014/main" id="{19EDB430-FE3E-4A4A-A702-94561764FC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20" y="2448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391326" name="Line 158">
                <a:extLst>
                  <a:ext uri="{FF2B5EF4-FFF2-40B4-BE49-F238E27FC236}">
                    <a16:creationId xmlns:a16="http://schemas.microsoft.com/office/drawing/2014/main" id="{C4FBD852-D799-4DC1-A496-580577A88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374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1327" name="Line 159">
                <a:extLst>
                  <a:ext uri="{FF2B5EF4-FFF2-40B4-BE49-F238E27FC236}">
                    <a16:creationId xmlns:a16="http://schemas.microsoft.com/office/drawing/2014/main" id="{FC8C99B1-6F31-4146-BED8-626646D038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33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391328" name="Group 160">
                <a:extLst>
                  <a:ext uri="{FF2B5EF4-FFF2-40B4-BE49-F238E27FC236}">
                    <a16:creationId xmlns:a16="http://schemas.microsoft.com/office/drawing/2014/main" id="{9E3A88A6-D4BA-4F7B-A86C-AB53820BCB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3888"/>
                <a:ext cx="336" cy="96"/>
                <a:chOff x="864" y="2352"/>
                <a:chExt cx="336" cy="96"/>
              </a:xfrm>
            </p:grpSpPr>
            <p:sp>
              <p:nvSpPr>
                <p:cNvPr id="391329" name="Line 161">
                  <a:extLst>
                    <a:ext uri="{FF2B5EF4-FFF2-40B4-BE49-F238E27FC236}">
                      <a16:creationId xmlns:a16="http://schemas.microsoft.com/office/drawing/2014/main" id="{E358770E-2302-4586-B6A8-578FA45214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235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91330" name="Line 162">
                  <a:extLst>
                    <a:ext uri="{FF2B5EF4-FFF2-40B4-BE49-F238E27FC236}">
                      <a16:creationId xmlns:a16="http://schemas.microsoft.com/office/drawing/2014/main" id="{FFF7AD3A-158A-4C4C-A689-B1062C23ED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240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91331" name="Line 163">
                  <a:extLst>
                    <a:ext uri="{FF2B5EF4-FFF2-40B4-BE49-F238E27FC236}">
                      <a16:creationId xmlns:a16="http://schemas.microsoft.com/office/drawing/2014/main" id="{B4D500C5-37EB-4158-9A05-8538925752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2448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391332" name="Line 164">
              <a:extLst>
                <a:ext uri="{FF2B5EF4-FFF2-40B4-BE49-F238E27FC236}">
                  <a16:creationId xmlns:a16="http://schemas.microsoft.com/office/drawing/2014/main" id="{7B47A2CF-D663-4C7E-AE47-040927B4A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23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1333" name="Oval 165">
              <a:extLst>
                <a:ext uri="{FF2B5EF4-FFF2-40B4-BE49-F238E27FC236}">
                  <a16:creationId xmlns:a16="http://schemas.microsoft.com/office/drawing/2014/main" id="{634E1CD0-4ECA-46DF-8D01-AEA94E289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1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1334" name="Line 166">
              <a:extLst>
                <a:ext uri="{FF2B5EF4-FFF2-40B4-BE49-F238E27FC236}">
                  <a16:creationId xmlns:a16="http://schemas.microsoft.com/office/drawing/2014/main" id="{E5DCB202-A43D-4C5A-808C-716E8DE4D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2" y="23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1335" name="Oval 167">
              <a:extLst>
                <a:ext uri="{FF2B5EF4-FFF2-40B4-BE49-F238E27FC236}">
                  <a16:creationId xmlns:a16="http://schemas.microsoft.com/office/drawing/2014/main" id="{6BB037FA-5898-4216-9E18-14AF782A3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" y="22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9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/>
      <p:bldP spid="391173" grpId="0"/>
      <p:bldP spid="3912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">
            <a:extLst>
              <a:ext uri="{FF2B5EF4-FFF2-40B4-BE49-F238E27FC236}">
                <a16:creationId xmlns:a16="http://schemas.microsoft.com/office/drawing/2014/main" id="{78133D46-3FE4-459F-A69B-79CE40E4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41" name="Slide Number Placeholder 4">
            <a:extLst>
              <a:ext uri="{FF2B5EF4-FFF2-40B4-BE49-F238E27FC236}">
                <a16:creationId xmlns:a16="http://schemas.microsoft.com/office/drawing/2014/main" id="{A8C23E43-117F-43B5-8AE1-0203C882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F742-3966-47F8-9FAA-EF64DD527CD5}" type="slidenum">
              <a:rPr lang="en-GB" altLang="en-US"/>
              <a:pPr/>
              <a:t>6</a:t>
            </a:fld>
            <a:endParaRPr lang="en-GB" altLang="en-US" sz="1400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E7B35096-DB71-46DA-BD1B-0E65B4A18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772400" cy="8382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Fan-Out (Loading Factor)</a:t>
            </a:r>
          </a:p>
        </p:txBody>
      </p:sp>
      <p:sp>
        <p:nvSpPr>
          <p:cNvPr id="359427" name="Text Box 3">
            <a:extLst>
              <a:ext uri="{FF2B5EF4-FFF2-40B4-BE49-F238E27FC236}">
                <a16:creationId xmlns:a16="http://schemas.microsoft.com/office/drawing/2014/main" id="{DCAFA353-9A1F-49F0-ABAC-F1F10C5A4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11313"/>
            <a:ext cx="7885113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SzPct val="120000"/>
            </a:pPr>
            <a:r>
              <a:rPr lang="en-GB" altLang="en-US" sz="2400" b="0"/>
              <a:t>  </a:t>
            </a:r>
            <a:r>
              <a:rPr lang="en-GB" altLang="en-US" sz="2800" b="0"/>
              <a:t>Fan-Out is defined as the </a:t>
            </a:r>
            <a:r>
              <a:rPr lang="en-GB" altLang="en-US" sz="2800" b="0">
                <a:solidFill>
                  <a:srgbClr val="FF0066"/>
                </a:solidFill>
              </a:rPr>
              <a:t>maximum</a:t>
            </a:r>
            <a:r>
              <a:rPr lang="en-GB" altLang="en-US" sz="2800" b="0"/>
              <a:t> number of    standard logic inputs that an output can drive reliably.</a:t>
            </a:r>
            <a:endParaRPr lang="en-GB" altLang="en-US" sz="2800" b="0">
              <a:solidFill>
                <a:srgbClr val="9F74DE"/>
              </a:solidFill>
            </a:endParaRPr>
          </a:p>
        </p:txBody>
      </p:sp>
      <p:sp>
        <p:nvSpPr>
          <p:cNvPr id="359429" name="Text Box 5">
            <a:extLst>
              <a:ext uri="{FF2B5EF4-FFF2-40B4-BE49-F238E27FC236}">
                <a16:creationId xmlns:a16="http://schemas.microsoft.com/office/drawing/2014/main" id="{295CACD8-DF75-41AA-8088-4161419D9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8.1 – Digital IC Terminology</a:t>
            </a:r>
          </a:p>
        </p:txBody>
      </p:sp>
      <p:grpSp>
        <p:nvGrpSpPr>
          <p:cNvPr id="359481" name="Group 57">
            <a:extLst>
              <a:ext uri="{FF2B5EF4-FFF2-40B4-BE49-F238E27FC236}">
                <a16:creationId xmlns:a16="http://schemas.microsoft.com/office/drawing/2014/main" id="{0FB0C0D9-8682-4377-94A9-B3EF52B09ECA}"/>
              </a:ext>
            </a:extLst>
          </p:cNvPr>
          <p:cNvGrpSpPr>
            <a:grpSpLocks/>
          </p:cNvGrpSpPr>
          <p:nvPr/>
        </p:nvGrpSpPr>
        <p:grpSpPr bwMode="auto">
          <a:xfrm>
            <a:off x="1657350" y="4308475"/>
            <a:ext cx="2057400" cy="1143000"/>
            <a:chOff x="998" y="3070"/>
            <a:chExt cx="1296" cy="720"/>
          </a:xfrm>
        </p:grpSpPr>
        <p:sp>
          <p:nvSpPr>
            <p:cNvPr id="359431" name="Line 7">
              <a:extLst>
                <a:ext uri="{FF2B5EF4-FFF2-40B4-BE49-F238E27FC236}">
                  <a16:creationId xmlns:a16="http://schemas.microsoft.com/office/drawing/2014/main" id="{62D61ADD-9415-49AD-8FAD-71A5E4B6D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" y="326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9432" name="Line 8">
              <a:extLst>
                <a:ext uri="{FF2B5EF4-FFF2-40B4-BE49-F238E27FC236}">
                  <a16:creationId xmlns:a16="http://schemas.microsoft.com/office/drawing/2014/main" id="{40586BBC-7396-44CB-B7C7-3C3180584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" y="355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59451" name="Group 27">
              <a:extLst>
                <a:ext uri="{FF2B5EF4-FFF2-40B4-BE49-F238E27FC236}">
                  <a16:creationId xmlns:a16="http://schemas.microsoft.com/office/drawing/2014/main" id="{CCF79F29-4912-4A2A-9D30-1AFD559555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4" y="3070"/>
              <a:ext cx="960" cy="720"/>
              <a:chOff x="1776" y="2112"/>
              <a:chExt cx="630" cy="384"/>
            </a:xfrm>
          </p:grpSpPr>
          <p:sp>
            <p:nvSpPr>
              <p:cNvPr id="359452" name="Oval 28">
                <a:extLst>
                  <a:ext uri="{FF2B5EF4-FFF2-40B4-BE49-F238E27FC236}">
                    <a16:creationId xmlns:a16="http://schemas.microsoft.com/office/drawing/2014/main" id="{38C3F5ED-6D98-458B-AE28-30A846A95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661599">
                <a:off x="2304" y="2256"/>
                <a:ext cx="10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9453" name="AutoShape 29">
                <a:extLst>
                  <a:ext uri="{FF2B5EF4-FFF2-40B4-BE49-F238E27FC236}">
                    <a16:creationId xmlns:a16="http://schemas.microsoft.com/office/drawing/2014/main" id="{FC5835A3-EEB6-4057-982C-45561EB83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112"/>
                <a:ext cx="528" cy="38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sp>
        <p:nvSpPr>
          <p:cNvPr id="359461" name="Line 37">
            <a:extLst>
              <a:ext uri="{FF2B5EF4-FFF2-40B4-BE49-F238E27FC236}">
                <a16:creationId xmlns:a16="http://schemas.microsoft.com/office/drawing/2014/main" id="{C19C7FF2-311F-49FB-93D7-758A9D473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8863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59514" name="Group 90">
            <a:extLst>
              <a:ext uri="{FF2B5EF4-FFF2-40B4-BE49-F238E27FC236}">
                <a16:creationId xmlns:a16="http://schemas.microsoft.com/office/drawing/2014/main" id="{93EF731A-13D6-4CAA-B379-CA17E0FFB8BA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3971925"/>
            <a:ext cx="3046412" cy="1819275"/>
            <a:chOff x="2917" y="2502"/>
            <a:chExt cx="1919" cy="1146"/>
          </a:xfrm>
        </p:grpSpPr>
        <p:sp>
          <p:nvSpPr>
            <p:cNvPr id="359482" name="Line 58">
              <a:extLst>
                <a:ext uri="{FF2B5EF4-FFF2-40B4-BE49-F238E27FC236}">
                  <a16:creationId xmlns:a16="http://schemas.microsoft.com/office/drawing/2014/main" id="{DF32A4EC-BC34-4789-91E7-68C769051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2642"/>
              <a:ext cx="0" cy="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9483" name="Line 59">
              <a:extLst>
                <a:ext uri="{FF2B5EF4-FFF2-40B4-BE49-F238E27FC236}">
                  <a16:creationId xmlns:a16="http://schemas.microsoft.com/office/drawing/2014/main" id="{09329C58-D73C-493D-8D8B-5BEE46D32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6" y="2647"/>
              <a:ext cx="8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9484" name="Line 60">
              <a:extLst>
                <a:ext uri="{FF2B5EF4-FFF2-40B4-BE49-F238E27FC236}">
                  <a16:creationId xmlns:a16="http://schemas.microsoft.com/office/drawing/2014/main" id="{3FAF8E22-C8DE-457B-BEA3-ED346A995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875"/>
              <a:ext cx="8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9485" name="Line 61">
              <a:extLst>
                <a:ext uri="{FF2B5EF4-FFF2-40B4-BE49-F238E27FC236}">
                  <a16:creationId xmlns:a16="http://schemas.microsoft.com/office/drawing/2014/main" id="{4E38FA58-1E66-47D1-B3EC-4627FEFB2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3085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9486" name="Line 62">
              <a:extLst>
                <a:ext uri="{FF2B5EF4-FFF2-40B4-BE49-F238E27FC236}">
                  <a16:creationId xmlns:a16="http://schemas.microsoft.com/office/drawing/2014/main" id="{A5F949B3-61A4-43BC-AD97-5CE8E44DA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3295"/>
              <a:ext cx="8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9488" name="Oval 64">
              <a:extLst>
                <a:ext uri="{FF2B5EF4-FFF2-40B4-BE49-F238E27FC236}">
                  <a16:creationId xmlns:a16="http://schemas.microsoft.com/office/drawing/2014/main" id="{2946EFE1-8262-4FCD-9598-3C1B9AA3E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" y="3391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9489" name="Oval 65">
              <a:extLst>
                <a:ext uri="{FF2B5EF4-FFF2-40B4-BE49-F238E27FC236}">
                  <a16:creationId xmlns:a16="http://schemas.microsoft.com/office/drawing/2014/main" id="{82455210-6D06-4B27-8640-D38280170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" y="3592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359491" name="Group 67">
              <a:extLst>
                <a:ext uri="{FF2B5EF4-FFF2-40B4-BE49-F238E27FC236}">
                  <a16:creationId xmlns:a16="http://schemas.microsoft.com/office/drawing/2014/main" id="{CE8191D9-E2CE-4C66-B909-0775B6024B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5" y="2502"/>
              <a:ext cx="1041" cy="556"/>
              <a:chOff x="998" y="3070"/>
              <a:chExt cx="1296" cy="720"/>
            </a:xfrm>
          </p:grpSpPr>
          <p:sp>
            <p:nvSpPr>
              <p:cNvPr id="359492" name="Line 68">
                <a:extLst>
                  <a:ext uri="{FF2B5EF4-FFF2-40B4-BE49-F238E27FC236}">
                    <a16:creationId xmlns:a16="http://schemas.microsoft.com/office/drawing/2014/main" id="{46D84F49-6281-4BCB-BA7C-EEEDC378D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8" y="326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9493" name="Line 69">
                <a:extLst>
                  <a:ext uri="{FF2B5EF4-FFF2-40B4-BE49-F238E27FC236}">
                    <a16:creationId xmlns:a16="http://schemas.microsoft.com/office/drawing/2014/main" id="{18281E93-A8E7-453A-A724-BE6FA5F15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8" y="355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359494" name="Group 70">
                <a:extLst>
                  <a:ext uri="{FF2B5EF4-FFF2-40B4-BE49-F238E27FC236}">
                    <a16:creationId xmlns:a16="http://schemas.microsoft.com/office/drawing/2014/main" id="{C6C8AACB-94E0-469C-BA1B-8BBFCEAA29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4" y="3070"/>
                <a:ext cx="960" cy="720"/>
                <a:chOff x="1776" y="2112"/>
                <a:chExt cx="630" cy="384"/>
              </a:xfrm>
            </p:grpSpPr>
            <p:sp>
              <p:nvSpPr>
                <p:cNvPr id="359495" name="Oval 71">
                  <a:extLst>
                    <a:ext uri="{FF2B5EF4-FFF2-40B4-BE49-F238E27FC236}">
                      <a16:creationId xmlns:a16="http://schemas.microsoft.com/office/drawing/2014/main" id="{7DBA6B52-3FC9-46CE-9819-9B7A9DED79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1661599">
                  <a:off x="2304" y="2256"/>
                  <a:ext cx="102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59496" name="AutoShape 72">
                  <a:extLst>
                    <a:ext uri="{FF2B5EF4-FFF2-40B4-BE49-F238E27FC236}">
                      <a16:creationId xmlns:a16="http://schemas.microsoft.com/office/drawing/2014/main" id="{AEABE6B0-3D1A-41C6-9609-8D5B323635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2112"/>
                  <a:ext cx="528" cy="384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grpSp>
          <p:nvGrpSpPr>
            <p:cNvPr id="359502" name="Group 78">
              <a:extLst>
                <a:ext uri="{FF2B5EF4-FFF2-40B4-BE49-F238E27FC236}">
                  <a16:creationId xmlns:a16="http://schemas.microsoft.com/office/drawing/2014/main" id="{C7A6EDA3-C1B7-4F8E-BEC2-9CFDD9FBF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" y="2912"/>
              <a:ext cx="589" cy="329"/>
              <a:chOff x="3672" y="2949"/>
              <a:chExt cx="589" cy="329"/>
            </a:xfrm>
          </p:grpSpPr>
          <p:grpSp>
            <p:nvGrpSpPr>
              <p:cNvPr id="359500" name="Group 76">
                <a:extLst>
                  <a:ext uri="{FF2B5EF4-FFF2-40B4-BE49-F238E27FC236}">
                    <a16:creationId xmlns:a16="http://schemas.microsoft.com/office/drawing/2014/main" id="{A209F980-BBE5-4159-8012-A5B0B4A824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2" y="2949"/>
                <a:ext cx="397" cy="329"/>
                <a:chOff x="3818" y="2949"/>
                <a:chExt cx="397" cy="329"/>
              </a:xfrm>
            </p:grpSpPr>
            <p:sp>
              <p:nvSpPr>
                <p:cNvPr id="359497" name="AutoShape 73">
                  <a:extLst>
                    <a:ext uri="{FF2B5EF4-FFF2-40B4-BE49-F238E27FC236}">
                      <a16:creationId xmlns:a16="http://schemas.microsoft.com/office/drawing/2014/main" id="{36B7FF98-EF3B-4C71-93D9-C5A80EFAE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813" y="2954"/>
                  <a:ext cx="329" cy="320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59499" name="Oval 75">
                  <a:extLst>
                    <a:ext uri="{FF2B5EF4-FFF2-40B4-BE49-F238E27FC236}">
                      <a16:creationId xmlns:a16="http://schemas.microsoft.com/office/drawing/2014/main" id="{9C19FAEB-AF83-4C94-B2D7-2A2C8DDA5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4" y="3061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359501" name="Line 77">
                <a:extLst>
                  <a:ext uri="{FF2B5EF4-FFF2-40B4-BE49-F238E27FC236}">
                    <a16:creationId xmlns:a16="http://schemas.microsoft.com/office/drawing/2014/main" id="{1230B9E2-0427-4CC3-A9CE-7306ED6D9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8" y="3106"/>
                <a:ext cx="1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359503" name="Group 79">
              <a:extLst>
                <a:ext uri="{FF2B5EF4-FFF2-40B4-BE49-F238E27FC236}">
                  <a16:creationId xmlns:a16="http://schemas.microsoft.com/office/drawing/2014/main" id="{3FFFBCC9-AB31-44CC-B5FA-1EB4387CFA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6" y="3131"/>
              <a:ext cx="589" cy="329"/>
              <a:chOff x="3672" y="2949"/>
              <a:chExt cx="589" cy="329"/>
            </a:xfrm>
          </p:grpSpPr>
          <p:grpSp>
            <p:nvGrpSpPr>
              <p:cNvPr id="359504" name="Group 80">
                <a:extLst>
                  <a:ext uri="{FF2B5EF4-FFF2-40B4-BE49-F238E27FC236}">
                    <a16:creationId xmlns:a16="http://schemas.microsoft.com/office/drawing/2014/main" id="{0FA09782-E78D-48A7-9537-1B43BFB36A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2" y="2949"/>
                <a:ext cx="397" cy="329"/>
                <a:chOff x="3818" y="2949"/>
                <a:chExt cx="397" cy="329"/>
              </a:xfrm>
            </p:grpSpPr>
            <p:sp>
              <p:nvSpPr>
                <p:cNvPr id="359505" name="AutoShape 81">
                  <a:extLst>
                    <a:ext uri="{FF2B5EF4-FFF2-40B4-BE49-F238E27FC236}">
                      <a16:creationId xmlns:a16="http://schemas.microsoft.com/office/drawing/2014/main" id="{6EA86157-AED7-444A-9F13-8EFC4DAB1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813" y="2954"/>
                  <a:ext cx="329" cy="320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59506" name="Oval 82">
                  <a:extLst>
                    <a:ext uri="{FF2B5EF4-FFF2-40B4-BE49-F238E27FC236}">
                      <a16:creationId xmlns:a16="http://schemas.microsoft.com/office/drawing/2014/main" id="{F54C5A74-4573-42D1-89FE-E4CC45C19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4" y="3061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359507" name="Line 83">
                <a:extLst>
                  <a:ext uri="{FF2B5EF4-FFF2-40B4-BE49-F238E27FC236}">
                    <a16:creationId xmlns:a16="http://schemas.microsoft.com/office/drawing/2014/main" id="{82F18CD9-8C57-4E3A-9D8B-55EBE05F3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8" y="3106"/>
                <a:ext cx="1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359510" name="Oval 86">
              <a:extLst>
                <a:ext uri="{FF2B5EF4-FFF2-40B4-BE49-F238E27FC236}">
                  <a16:creationId xmlns:a16="http://schemas.microsoft.com/office/drawing/2014/main" id="{BE904EE2-5DE9-40D4-A98E-509A582F4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" y="2853"/>
              <a:ext cx="64" cy="64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9511" name="Oval 87">
              <a:extLst>
                <a:ext uri="{FF2B5EF4-FFF2-40B4-BE49-F238E27FC236}">
                  <a16:creationId xmlns:a16="http://schemas.microsoft.com/office/drawing/2014/main" id="{A55B5022-2B9D-453B-9C3B-ACB3B7448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" y="3035"/>
              <a:ext cx="64" cy="64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9512" name="Oval 88">
              <a:extLst>
                <a:ext uri="{FF2B5EF4-FFF2-40B4-BE49-F238E27FC236}">
                  <a16:creationId xmlns:a16="http://schemas.microsoft.com/office/drawing/2014/main" id="{5406207E-3EB3-40FF-9639-089D935FF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3245"/>
              <a:ext cx="64" cy="64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59515" name="AutoShape 91">
            <a:extLst>
              <a:ext uri="{FF2B5EF4-FFF2-40B4-BE49-F238E27FC236}">
                <a16:creationId xmlns:a16="http://schemas.microsoft.com/office/drawing/2014/main" id="{B0114171-E0E1-4DB9-B348-8F1035349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2655888"/>
            <a:ext cx="3803650" cy="1335087"/>
          </a:xfrm>
          <a:prstGeom prst="wedgeRoundRectCallout">
            <a:avLst>
              <a:gd name="adj1" fmla="val 48625"/>
              <a:gd name="adj2" fmla="val 57968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altLang="en-US" b="0">
                <a:solidFill>
                  <a:srgbClr val="2D953C"/>
                </a:solidFill>
              </a:rPr>
              <a:t>i.e. How many inputs can be connected to an output depends on the FAN-OUT specification.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/>
      <p:bldP spid="3595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C1ECAA0-8510-41BE-AFC4-0E816087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40" name="Slide Number Placeholder 4">
            <a:extLst>
              <a:ext uri="{FF2B5EF4-FFF2-40B4-BE49-F238E27FC236}">
                <a16:creationId xmlns:a16="http://schemas.microsoft.com/office/drawing/2014/main" id="{08419FC8-DFA6-4B4D-8B70-0D30A8DE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52B-EAC8-4502-A356-19EE8690F6AD}" type="slidenum">
              <a:rPr lang="en-GB" altLang="en-US"/>
              <a:pPr/>
              <a:t>7</a:t>
            </a:fld>
            <a:endParaRPr lang="en-GB" altLang="en-US" sz="1400"/>
          </a:p>
        </p:txBody>
      </p:sp>
      <p:sp>
        <p:nvSpPr>
          <p:cNvPr id="408578" name="Rectangle 2">
            <a:extLst>
              <a:ext uri="{FF2B5EF4-FFF2-40B4-BE49-F238E27FC236}">
                <a16:creationId xmlns:a16="http://schemas.microsoft.com/office/drawing/2014/main" id="{32FF8240-CDB1-42AB-B7AD-0A2D9BF34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772400" cy="8382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Fan-Out (Loading Factor)</a:t>
            </a:r>
          </a:p>
        </p:txBody>
      </p:sp>
      <p:sp>
        <p:nvSpPr>
          <p:cNvPr id="408580" name="Text Box 4">
            <a:extLst>
              <a:ext uri="{FF2B5EF4-FFF2-40B4-BE49-F238E27FC236}">
                <a16:creationId xmlns:a16="http://schemas.microsoft.com/office/drawing/2014/main" id="{014F90A2-7B61-4EF9-9B24-B1BABC329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1924050"/>
            <a:ext cx="70358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Clr>
                <a:srgbClr val="D83289"/>
              </a:buClr>
              <a:buSzPct val="115000"/>
            </a:pPr>
            <a:r>
              <a:rPr lang="en-GB" altLang="en-US" sz="2400" b="0"/>
              <a:t>   </a:t>
            </a:r>
            <a:r>
              <a:rPr lang="en-GB" altLang="en-US" sz="2800" b="0">
                <a:solidFill>
                  <a:srgbClr val="D83289"/>
                </a:solidFill>
              </a:rPr>
              <a:t>If the number is exceeded, correct output logic level cannot be guaranteed.  </a:t>
            </a:r>
          </a:p>
        </p:txBody>
      </p:sp>
      <p:sp>
        <p:nvSpPr>
          <p:cNvPr id="408581" name="Text Box 5">
            <a:extLst>
              <a:ext uri="{FF2B5EF4-FFF2-40B4-BE49-F238E27FC236}">
                <a16:creationId xmlns:a16="http://schemas.microsoft.com/office/drawing/2014/main" id="{13D71ABE-BBE1-4D72-9C60-055A0752F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8.1 – Digital IC Terminology</a:t>
            </a:r>
          </a:p>
        </p:txBody>
      </p:sp>
      <p:grpSp>
        <p:nvGrpSpPr>
          <p:cNvPr id="408582" name="Group 6">
            <a:extLst>
              <a:ext uri="{FF2B5EF4-FFF2-40B4-BE49-F238E27FC236}">
                <a16:creationId xmlns:a16="http://schemas.microsoft.com/office/drawing/2014/main" id="{B8108BD9-2A83-4D25-A6AA-6E78C57DA618}"/>
              </a:ext>
            </a:extLst>
          </p:cNvPr>
          <p:cNvGrpSpPr>
            <a:grpSpLocks/>
          </p:cNvGrpSpPr>
          <p:nvPr/>
        </p:nvGrpSpPr>
        <p:grpSpPr bwMode="auto">
          <a:xfrm>
            <a:off x="1657350" y="3951288"/>
            <a:ext cx="2057400" cy="1143000"/>
            <a:chOff x="998" y="3070"/>
            <a:chExt cx="1296" cy="720"/>
          </a:xfrm>
        </p:grpSpPr>
        <p:sp>
          <p:nvSpPr>
            <p:cNvPr id="408583" name="Line 7">
              <a:extLst>
                <a:ext uri="{FF2B5EF4-FFF2-40B4-BE49-F238E27FC236}">
                  <a16:creationId xmlns:a16="http://schemas.microsoft.com/office/drawing/2014/main" id="{FC03F661-6D99-4A23-8914-E31C56797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" y="326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8584" name="Line 8">
              <a:extLst>
                <a:ext uri="{FF2B5EF4-FFF2-40B4-BE49-F238E27FC236}">
                  <a16:creationId xmlns:a16="http://schemas.microsoft.com/office/drawing/2014/main" id="{AE59206E-D4A2-4DA9-968B-334C7932B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" y="355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408585" name="Group 9">
              <a:extLst>
                <a:ext uri="{FF2B5EF4-FFF2-40B4-BE49-F238E27FC236}">
                  <a16:creationId xmlns:a16="http://schemas.microsoft.com/office/drawing/2014/main" id="{2FE04382-51B9-435C-B95B-63CA23F38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4" y="3070"/>
              <a:ext cx="960" cy="720"/>
              <a:chOff x="1776" y="2112"/>
              <a:chExt cx="630" cy="384"/>
            </a:xfrm>
          </p:grpSpPr>
          <p:sp>
            <p:nvSpPr>
              <p:cNvPr id="408586" name="Oval 10">
                <a:extLst>
                  <a:ext uri="{FF2B5EF4-FFF2-40B4-BE49-F238E27FC236}">
                    <a16:creationId xmlns:a16="http://schemas.microsoft.com/office/drawing/2014/main" id="{1A4C6E5A-46B3-4DCD-9EA5-FEB52AFD4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661599">
                <a:off x="2304" y="2256"/>
                <a:ext cx="10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08587" name="AutoShape 11">
                <a:extLst>
                  <a:ext uri="{FF2B5EF4-FFF2-40B4-BE49-F238E27FC236}">
                    <a16:creationId xmlns:a16="http://schemas.microsoft.com/office/drawing/2014/main" id="{396355D4-EBFD-4097-8C8D-2C9C4B9E8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112"/>
                <a:ext cx="528" cy="38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sp>
        <p:nvSpPr>
          <p:cNvPr id="408588" name="Line 12">
            <a:extLst>
              <a:ext uri="{FF2B5EF4-FFF2-40B4-BE49-F238E27FC236}">
                <a16:creationId xmlns:a16="http://schemas.microsoft.com/office/drawing/2014/main" id="{52A40CD4-EC04-4FA3-9B5B-5F5C560C7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5291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408589" name="Group 13">
            <a:extLst>
              <a:ext uri="{FF2B5EF4-FFF2-40B4-BE49-F238E27FC236}">
                <a16:creationId xmlns:a16="http://schemas.microsoft.com/office/drawing/2014/main" id="{760454C4-903F-498D-9EE7-64C1CB3866FA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3614738"/>
            <a:ext cx="3046412" cy="1819275"/>
            <a:chOff x="2917" y="2502"/>
            <a:chExt cx="1919" cy="1146"/>
          </a:xfrm>
        </p:grpSpPr>
        <p:sp>
          <p:nvSpPr>
            <p:cNvPr id="408590" name="Line 14">
              <a:extLst>
                <a:ext uri="{FF2B5EF4-FFF2-40B4-BE49-F238E27FC236}">
                  <a16:creationId xmlns:a16="http://schemas.microsoft.com/office/drawing/2014/main" id="{D43C9FFC-0050-439E-ADDF-7BFF532CC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2642"/>
              <a:ext cx="0" cy="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8591" name="Line 15">
              <a:extLst>
                <a:ext uri="{FF2B5EF4-FFF2-40B4-BE49-F238E27FC236}">
                  <a16:creationId xmlns:a16="http://schemas.microsoft.com/office/drawing/2014/main" id="{BF8DD233-34F5-4FBE-9056-E7F522EF1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6" y="2647"/>
              <a:ext cx="8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8592" name="Line 16">
              <a:extLst>
                <a:ext uri="{FF2B5EF4-FFF2-40B4-BE49-F238E27FC236}">
                  <a16:creationId xmlns:a16="http://schemas.microsoft.com/office/drawing/2014/main" id="{911C8E21-A9B2-4349-8315-516BCE017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875"/>
              <a:ext cx="8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8593" name="Line 17">
              <a:extLst>
                <a:ext uri="{FF2B5EF4-FFF2-40B4-BE49-F238E27FC236}">
                  <a16:creationId xmlns:a16="http://schemas.microsoft.com/office/drawing/2014/main" id="{92F98F48-C53D-473F-9CC5-69CF96830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3085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8594" name="Line 18">
              <a:extLst>
                <a:ext uri="{FF2B5EF4-FFF2-40B4-BE49-F238E27FC236}">
                  <a16:creationId xmlns:a16="http://schemas.microsoft.com/office/drawing/2014/main" id="{A77518D6-8AF9-49BB-A279-C0C73F08E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3295"/>
              <a:ext cx="8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8595" name="Oval 19">
              <a:extLst>
                <a:ext uri="{FF2B5EF4-FFF2-40B4-BE49-F238E27FC236}">
                  <a16:creationId xmlns:a16="http://schemas.microsoft.com/office/drawing/2014/main" id="{80891FFF-938C-46DE-8D38-6D346B92B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" y="3391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8596" name="Oval 20">
              <a:extLst>
                <a:ext uri="{FF2B5EF4-FFF2-40B4-BE49-F238E27FC236}">
                  <a16:creationId xmlns:a16="http://schemas.microsoft.com/office/drawing/2014/main" id="{E72E9882-4129-49F8-B8F7-CF5290244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" y="3592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408597" name="Group 21">
              <a:extLst>
                <a:ext uri="{FF2B5EF4-FFF2-40B4-BE49-F238E27FC236}">
                  <a16:creationId xmlns:a16="http://schemas.microsoft.com/office/drawing/2014/main" id="{28F7BBE5-5B3A-4EBA-93E0-AD3AD0C2D5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5" y="2502"/>
              <a:ext cx="1041" cy="556"/>
              <a:chOff x="998" y="3070"/>
              <a:chExt cx="1296" cy="720"/>
            </a:xfrm>
          </p:grpSpPr>
          <p:sp>
            <p:nvSpPr>
              <p:cNvPr id="408598" name="Line 22">
                <a:extLst>
                  <a:ext uri="{FF2B5EF4-FFF2-40B4-BE49-F238E27FC236}">
                    <a16:creationId xmlns:a16="http://schemas.microsoft.com/office/drawing/2014/main" id="{7DF66789-3D06-4A0D-91A3-90E9906E7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8" y="326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8599" name="Line 23">
                <a:extLst>
                  <a:ext uri="{FF2B5EF4-FFF2-40B4-BE49-F238E27FC236}">
                    <a16:creationId xmlns:a16="http://schemas.microsoft.com/office/drawing/2014/main" id="{B863D2F0-98E6-4CA1-A5BC-AC06EBDA7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8" y="355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408600" name="Group 24">
                <a:extLst>
                  <a:ext uri="{FF2B5EF4-FFF2-40B4-BE49-F238E27FC236}">
                    <a16:creationId xmlns:a16="http://schemas.microsoft.com/office/drawing/2014/main" id="{A9A603A9-2941-4815-B3B8-EE71AB8AA5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4" y="3070"/>
                <a:ext cx="960" cy="720"/>
                <a:chOff x="1776" y="2112"/>
                <a:chExt cx="630" cy="384"/>
              </a:xfrm>
            </p:grpSpPr>
            <p:sp>
              <p:nvSpPr>
                <p:cNvPr id="408601" name="Oval 25">
                  <a:extLst>
                    <a:ext uri="{FF2B5EF4-FFF2-40B4-BE49-F238E27FC236}">
                      <a16:creationId xmlns:a16="http://schemas.microsoft.com/office/drawing/2014/main" id="{813D754A-293A-4429-BDE9-C5492FD4EC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1661599">
                  <a:off x="2304" y="2256"/>
                  <a:ext cx="102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408602" name="AutoShape 26">
                  <a:extLst>
                    <a:ext uri="{FF2B5EF4-FFF2-40B4-BE49-F238E27FC236}">
                      <a16:creationId xmlns:a16="http://schemas.microsoft.com/office/drawing/2014/main" id="{8828EC09-CDD8-4766-8762-0E99EB79E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2112"/>
                  <a:ext cx="528" cy="384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grpSp>
          <p:nvGrpSpPr>
            <p:cNvPr id="408603" name="Group 27">
              <a:extLst>
                <a:ext uri="{FF2B5EF4-FFF2-40B4-BE49-F238E27FC236}">
                  <a16:creationId xmlns:a16="http://schemas.microsoft.com/office/drawing/2014/main" id="{44D3AF5C-608F-4BAF-B88E-43F4210212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" y="2912"/>
              <a:ext cx="589" cy="329"/>
              <a:chOff x="3672" y="2949"/>
              <a:chExt cx="589" cy="329"/>
            </a:xfrm>
          </p:grpSpPr>
          <p:grpSp>
            <p:nvGrpSpPr>
              <p:cNvPr id="408604" name="Group 28">
                <a:extLst>
                  <a:ext uri="{FF2B5EF4-FFF2-40B4-BE49-F238E27FC236}">
                    <a16:creationId xmlns:a16="http://schemas.microsoft.com/office/drawing/2014/main" id="{E13EC3D0-6A82-4D1E-9310-723E78E7AD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2" y="2949"/>
                <a:ext cx="397" cy="329"/>
                <a:chOff x="3818" y="2949"/>
                <a:chExt cx="397" cy="329"/>
              </a:xfrm>
            </p:grpSpPr>
            <p:sp>
              <p:nvSpPr>
                <p:cNvPr id="408605" name="AutoShape 29">
                  <a:extLst>
                    <a:ext uri="{FF2B5EF4-FFF2-40B4-BE49-F238E27FC236}">
                      <a16:creationId xmlns:a16="http://schemas.microsoft.com/office/drawing/2014/main" id="{8F6605D4-7CE0-479A-9C61-4A2F2A9B4B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813" y="2954"/>
                  <a:ext cx="329" cy="320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408606" name="Oval 30">
                  <a:extLst>
                    <a:ext uri="{FF2B5EF4-FFF2-40B4-BE49-F238E27FC236}">
                      <a16:creationId xmlns:a16="http://schemas.microsoft.com/office/drawing/2014/main" id="{0484F83B-0AE7-47C8-9A96-8179A55FEB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4" y="3061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408607" name="Line 31">
                <a:extLst>
                  <a:ext uri="{FF2B5EF4-FFF2-40B4-BE49-F238E27FC236}">
                    <a16:creationId xmlns:a16="http://schemas.microsoft.com/office/drawing/2014/main" id="{F2D9F571-1E30-434F-A58D-E9A892EBC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8" y="3106"/>
                <a:ext cx="1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408608" name="Group 32">
              <a:extLst>
                <a:ext uri="{FF2B5EF4-FFF2-40B4-BE49-F238E27FC236}">
                  <a16:creationId xmlns:a16="http://schemas.microsoft.com/office/drawing/2014/main" id="{A530C14F-8897-4B20-B60D-261415090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6" y="3131"/>
              <a:ext cx="589" cy="329"/>
              <a:chOff x="3672" y="2949"/>
              <a:chExt cx="589" cy="329"/>
            </a:xfrm>
          </p:grpSpPr>
          <p:grpSp>
            <p:nvGrpSpPr>
              <p:cNvPr id="408609" name="Group 33">
                <a:extLst>
                  <a:ext uri="{FF2B5EF4-FFF2-40B4-BE49-F238E27FC236}">
                    <a16:creationId xmlns:a16="http://schemas.microsoft.com/office/drawing/2014/main" id="{557EA709-C1C5-44C2-9374-CA3F3B14D1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2" y="2949"/>
                <a:ext cx="397" cy="329"/>
                <a:chOff x="3818" y="2949"/>
                <a:chExt cx="397" cy="329"/>
              </a:xfrm>
            </p:grpSpPr>
            <p:sp>
              <p:nvSpPr>
                <p:cNvPr id="408610" name="AutoShape 34">
                  <a:extLst>
                    <a:ext uri="{FF2B5EF4-FFF2-40B4-BE49-F238E27FC236}">
                      <a16:creationId xmlns:a16="http://schemas.microsoft.com/office/drawing/2014/main" id="{B7C9E7AC-EA83-4A3E-A8B2-D6C3D776FB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813" y="2954"/>
                  <a:ext cx="329" cy="320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408611" name="Oval 35">
                  <a:extLst>
                    <a:ext uri="{FF2B5EF4-FFF2-40B4-BE49-F238E27FC236}">
                      <a16:creationId xmlns:a16="http://schemas.microsoft.com/office/drawing/2014/main" id="{43606318-1C9D-47BB-9734-51A9ABC3B1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4" y="3061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408612" name="Line 36">
                <a:extLst>
                  <a:ext uri="{FF2B5EF4-FFF2-40B4-BE49-F238E27FC236}">
                    <a16:creationId xmlns:a16="http://schemas.microsoft.com/office/drawing/2014/main" id="{5F579CAD-2C25-4303-A67F-61377D5BE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8" y="3106"/>
                <a:ext cx="1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408613" name="Oval 37">
              <a:extLst>
                <a:ext uri="{FF2B5EF4-FFF2-40B4-BE49-F238E27FC236}">
                  <a16:creationId xmlns:a16="http://schemas.microsoft.com/office/drawing/2014/main" id="{130A3A7E-3D1F-457F-ADA9-21B0564DD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" y="2853"/>
              <a:ext cx="64" cy="64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8614" name="Oval 38">
              <a:extLst>
                <a:ext uri="{FF2B5EF4-FFF2-40B4-BE49-F238E27FC236}">
                  <a16:creationId xmlns:a16="http://schemas.microsoft.com/office/drawing/2014/main" id="{2F847771-D582-4361-99C4-48FFF6D7E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" y="3035"/>
              <a:ext cx="64" cy="64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8615" name="Oval 39">
              <a:extLst>
                <a:ext uri="{FF2B5EF4-FFF2-40B4-BE49-F238E27FC236}">
                  <a16:creationId xmlns:a16="http://schemas.microsoft.com/office/drawing/2014/main" id="{2801A65B-540F-4435-95DA-7C330D381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3245"/>
              <a:ext cx="64" cy="64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F34E53A-2102-49ED-A7DE-677271EA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BD0492B7-8A71-49AA-9E3E-66B4E1FF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A48-5F1C-4663-8CC3-C7FF96674314}" type="slidenum">
              <a:rPr lang="en-GB" altLang="en-US"/>
              <a:pPr/>
              <a:t>8</a:t>
            </a:fld>
            <a:endParaRPr lang="en-GB" altLang="en-US" sz="1400"/>
          </a:p>
        </p:txBody>
      </p:sp>
      <p:sp>
        <p:nvSpPr>
          <p:cNvPr id="409602" name="Rectangle 2">
            <a:extLst>
              <a:ext uri="{FF2B5EF4-FFF2-40B4-BE49-F238E27FC236}">
                <a16:creationId xmlns:a16="http://schemas.microsoft.com/office/drawing/2014/main" id="{A39C26D8-EF19-448A-BD9D-A50DF4FA6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3450" y="892175"/>
            <a:ext cx="7772400" cy="523875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Propagation Delay</a:t>
            </a:r>
          </a:p>
        </p:txBody>
      </p:sp>
      <p:grpSp>
        <p:nvGrpSpPr>
          <p:cNvPr id="409646" name="Group 46">
            <a:extLst>
              <a:ext uri="{FF2B5EF4-FFF2-40B4-BE49-F238E27FC236}">
                <a16:creationId xmlns:a16="http://schemas.microsoft.com/office/drawing/2014/main" id="{B9FA5CDB-149C-4EBE-8960-753C097B2948}"/>
              </a:ext>
            </a:extLst>
          </p:cNvPr>
          <p:cNvGrpSpPr>
            <a:grpSpLocks/>
          </p:cNvGrpSpPr>
          <p:nvPr/>
        </p:nvGrpSpPr>
        <p:grpSpPr bwMode="auto">
          <a:xfrm>
            <a:off x="957263" y="1905000"/>
            <a:ext cx="6205537" cy="992188"/>
            <a:chOff x="603" y="1200"/>
            <a:chExt cx="3909" cy="625"/>
          </a:xfrm>
        </p:grpSpPr>
        <p:cxnSp>
          <p:nvCxnSpPr>
            <p:cNvPr id="409603" name="AutoShape 3">
              <a:extLst>
                <a:ext uri="{FF2B5EF4-FFF2-40B4-BE49-F238E27FC236}">
                  <a16:creationId xmlns:a16="http://schemas.microsoft.com/office/drawing/2014/main" id="{8BE10EA0-CC2D-4E58-946E-3CFB627BB0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52" y="1824"/>
              <a:ext cx="720" cy="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9604" name="Line 4">
              <a:extLst>
                <a:ext uri="{FF2B5EF4-FFF2-40B4-BE49-F238E27FC236}">
                  <a16:creationId xmlns:a16="http://schemas.microsoft.com/office/drawing/2014/main" id="{5F154542-0BAA-4B21-8170-51406EBCF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00"/>
              <a:ext cx="864" cy="0"/>
            </a:xfrm>
            <a:prstGeom prst="line">
              <a:avLst/>
            </a:prstGeom>
            <a:noFill/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cxnSp>
          <p:nvCxnSpPr>
            <p:cNvPr id="409605" name="AutoShape 5">
              <a:extLst>
                <a:ext uri="{FF2B5EF4-FFF2-40B4-BE49-F238E27FC236}">
                  <a16:creationId xmlns:a16="http://schemas.microsoft.com/office/drawing/2014/main" id="{D9A6F53E-A116-44C4-82E2-BCA9C1D6E34D}"/>
                </a:ext>
              </a:extLst>
            </p:cNvPr>
            <p:cNvCxnSpPr>
              <a:cxnSpLocks noChangeShapeType="1"/>
              <a:stCxn id="409604" idx="1"/>
            </p:cNvCxnSpPr>
            <p:nvPr/>
          </p:nvCxnSpPr>
          <p:spPr bwMode="auto">
            <a:xfrm rot="16200000" flipH="1">
              <a:off x="3120" y="1344"/>
              <a:ext cx="576" cy="288"/>
            </a:xfrm>
            <a:prstGeom prst="curvedConnector3">
              <a:avLst>
                <a:gd name="adj1" fmla="val 3644"/>
              </a:avLst>
            </a:prstGeom>
            <a:noFill/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9606" name="Line 6">
              <a:extLst>
                <a:ext uri="{FF2B5EF4-FFF2-40B4-BE49-F238E27FC236}">
                  <a16:creationId xmlns:a16="http://schemas.microsoft.com/office/drawing/2014/main" id="{A454A41D-6B82-4427-9333-8924FFFD3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776"/>
              <a:ext cx="960" cy="0"/>
            </a:xfrm>
            <a:prstGeom prst="line">
              <a:avLst/>
            </a:prstGeom>
            <a:noFill/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cxnSp>
          <p:nvCxnSpPr>
            <p:cNvPr id="409607" name="AutoShape 7">
              <a:extLst>
                <a:ext uri="{FF2B5EF4-FFF2-40B4-BE49-F238E27FC236}">
                  <a16:creationId xmlns:a16="http://schemas.microsoft.com/office/drawing/2014/main" id="{7D099145-53C8-4A85-B4FD-74E359C62920}"/>
                </a:ext>
              </a:extLst>
            </p:cNvPr>
            <p:cNvCxnSpPr>
              <a:cxnSpLocks noChangeShapeType="1"/>
              <a:endCxn id="409604" idx="0"/>
            </p:cNvCxnSpPr>
            <p:nvPr/>
          </p:nvCxnSpPr>
          <p:spPr bwMode="auto">
            <a:xfrm rot="16200000">
              <a:off x="1824" y="1248"/>
              <a:ext cx="624" cy="528"/>
            </a:xfrm>
            <a:prstGeom prst="curvedConnector3">
              <a:avLst>
                <a:gd name="adj1" fmla="val 99676"/>
              </a:avLst>
            </a:prstGeom>
            <a:noFill/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9609" name="Text Box 9">
              <a:extLst>
                <a:ext uri="{FF2B5EF4-FFF2-40B4-BE49-F238E27FC236}">
                  <a16:creationId xmlns:a16="http://schemas.microsoft.com/office/drawing/2014/main" id="{2B816BCE-BFD3-43AE-B82C-0B81AA3AD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1333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 b="0">
                  <a:solidFill>
                    <a:srgbClr val="2D953C"/>
                  </a:solidFill>
                </a:rPr>
                <a:t>Input</a:t>
              </a:r>
            </a:p>
          </p:txBody>
        </p:sp>
      </p:grpSp>
      <p:grpSp>
        <p:nvGrpSpPr>
          <p:cNvPr id="409652" name="Group 52">
            <a:extLst>
              <a:ext uri="{FF2B5EF4-FFF2-40B4-BE49-F238E27FC236}">
                <a16:creationId xmlns:a16="http://schemas.microsoft.com/office/drawing/2014/main" id="{B81E90CF-E561-4F10-96B9-BAAB3A596E01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4011613"/>
            <a:ext cx="573087" cy="439737"/>
            <a:chOff x="1871" y="2527"/>
            <a:chExt cx="361" cy="277"/>
          </a:xfrm>
        </p:grpSpPr>
        <p:sp>
          <p:nvSpPr>
            <p:cNvPr id="409625" name="AutoShape 25">
              <a:extLst>
                <a:ext uri="{FF2B5EF4-FFF2-40B4-BE49-F238E27FC236}">
                  <a16:creationId xmlns:a16="http://schemas.microsoft.com/office/drawing/2014/main" id="{D6D2E2ED-6B60-4FAA-A993-CADCD9A571FA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2012" y="2407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9626" name="Text Box 26">
              <a:extLst>
                <a:ext uri="{FF2B5EF4-FFF2-40B4-BE49-F238E27FC236}">
                  <a16:creationId xmlns:a16="http://schemas.microsoft.com/office/drawing/2014/main" id="{08877B28-DD8B-4FCD-ADD5-1E69D33F8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" y="2545"/>
              <a:ext cx="361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GB" altLang="en-US" sz="2400">
                  <a:solidFill>
                    <a:srgbClr val="FF0066"/>
                  </a:solidFill>
                </a:rPr>
                <a:t>t</a:t>
              </a:r>
              <a:r>
                <a:rPr lang="en-GB" altLang="en-US" sz="2400" baseline="-25000">
                  <a:solidFill>
                    <a:srgbClr val="FF0066"/>
                  </a:solidFill>
                </a:rPr>
                <a:t>PHL</a:t>
              </a:r>
            </a:p>
          </p:txBody>
        </p:sp>
      </p:grpSp>
      <p:grpSp>
        <p:nvGrpSpPr>
          <p:cNvPr id="409651" name="Group 51">
            <a:extLst>
              <a:ext uri="{FF2B5EF4-FFF2-40B4-BE49-F238E27FC236}">
                <a16:creationId xmlns:a16="http://schemas.microsoft.com/office/drawing/2014/main" id="{CD381EDD-6130-440A-929F-973B72E11790}"/>
              </a:ext>
            </a:extLst>
          </p:cNvPr>
          <p:cNvGrpSpPr>
            <a:grpSpLocks/>
          </p:cNvGrpSpPr>
          <p:nvPr/>
        </p:nvGrpSpPr>
        <p:grpSpPr bwMode="auto">
          <a:xfrm>
            <a:off x="5546725" y="4038600"/>
            <a:ext cx="542925" cy="355600"/>
            <a:chOff x="3494" y="2544"/>
            <a:chExt cx="342" cy="224"/>
          </a:xfrm>
        </p:grpSpPr>
        <p:sp>
          <p:nvSpPr>
            <p:cNvPr id="409627" name="AutoShape 27">
              <a:extLst>
                <a:ext uri="{FF2B5EF4-FFF2-40B4-BE49-F238E27FC236}">
                  <a16:creationId xmlns:a16="http://schemas.microsoft.com/office/drawing/2014/main" id="{58F9CE2C-4F94-40D1-9494-E2544330F0A4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3614" y="2427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9628" name="Text Box 28">
              <a:extLst>
                <a:ext uri="{FF2B5EF4-FFF2-40B4-BE49-F238E27FC236}">
                  <a16:creationId xmlns:a16="http://schemas.microsoft.com/office/drawing/2014/main" id="{E346B128-31AD-49C9-BB87-B22238B0D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" y="2544"/>
              <a:ext cx="333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GB" altLang="en-US" sz="2400">
                  <a:solidFill>
                    <a:srgbClr val="FF0066"/>
                  </a:solidFill>
                </a:rPr>
                <a:t>t</a:t>
              </a:r>
              <a:r>
                <a:rPr lang="en-GB" altLang="en-US" sz="2400" baseline="-25000">
                  <a:solidFill>
                    <a:srgbClr val="FF0066"/>
                  </a:solidFill>
                </a:rPr>
                <a:t>PLH</a:t>
              </a:r>
            </a:p>
          </p:txBody>
        </p:sp>
      </p:grpSp>
      <p:sp>
        <p:nvSpPr>
          <p:cNvPr id="409629" name="Text Box 29">
            <a:extLst>
              <a:ext uri="{FF2B5EF4-FFF2-40B4-BE49-F238E27FC236}">
                <a16:creationId xmlns:a16="http://schemas.microsoft.com/office/drawing/2014/main" id="{E441C444-E78D-41A0-9579-EAD46878C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3488" y="4484688"/>
            <a:ext cx="3905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>
                <a:solidFill>
                  <a:srgbClr val="FF0066"/>
                </a:solidFill>
              </a:rPr>
              <a:t>t</a:t>
            </a:r>
            <a:r>
              <a:rPr lang="en-GB" altLang="en-US" sz="2800" baseline="-25000">
                <a:solidFill>
                  <a:srgbClr val="FF0066"/>
                </a:solidFill>
              </a:rPr>
              <a:t>PD(avg) </a:t>
            </a:r>
            <a:r>
              <a:rPr lang="en-GB" altLang="en-US" sz="2800">
                <a:solidFill>
                  <a:srgbClr val="FF0066"/>
                </a:solidFill>
              </a:rPr>
              <a:t>= (t</a:t>
            </a:r>
            <a:r>
              <a:rPr lang="en-GB" altLang="en-US" sz="2800" baseline="-25000">
                <a:solidFill>
                  <a:srgbClr val="FF0066"/>
                </a:solidFill>
              </a:rPr>
              <a:t>PHL </a:t>
            </a:r>
            <a:r>
              <a:rPr lang="en-GB" altLang="en-US" sz="2800">
                <a:solidFill>
                  <a:srgbClr val="FF0066"/>
                </a:solidFill>
              </a:rPr>
              <a:t>+ t</a:t>
            </a:r>
            <a:r>
              <a:rPr lang="en-GB" altLang="en-US" sz="2800" baseline="-25000">
                <a:solidFill>
                  <a:srgbClr val="FF0066"/>
                </a:solidFill>
              </a:rPr>
              <a:t>PLH</a:t>
            </a:r>
            <a:r>
              <a:rPr lang="en-GB" altLang="en-US" sz="2800">
                <a:solidFill>
                  <a:srgbClr val="FF0066"/>
                </a:solidFill>
              </a:rPr>
              <a:t> ) / 2</a:t>
            </a:r>
            <a:r>
              <a:rPr lang="en-GB" altLang="en-US" baseline="-2500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409630" name="Text Box 30">
            <a:extLst>
              <a:ext uri="{FF2B5EF4-FFF2-40B4-BE49-F238E27FC236}">
                <a16:creationId xmlns:a16="http://schemas.microsoft.com/office/drawing/2014/main" id="{37879058-404D-46DE-B862-7B9F77CD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8.1 – Digital IC Terminology</a:t>
            </a:r>
          </a:p>
        </p:txBody>
      </p:sp>
      <p:sp>
        <p:nvSpPr>
          <p:cNvPr id="409631" name="Text Box 31">
            <a:extLst>
              <a:ext uri="{FF2B5EF4-FFF2-40B4-BE49-F238E27FC236}">
                <a16:creationId xmlns:a16="http://schemas.microsoft.com/office/drawing/2014/main" id="{66FB0A21-53C7-4638-8719-8659ECAB9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5133975"/>
            <a:ext cx="6472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FF0066"/>
                </a:solidFill>
              </a:rPr>
              <a:t>t</a:t>
            </a:r>
            <a:r>
              <a:rPr lang="en-GB" altLang="en-US" sz="2400" baseline="-25000">
                <a:solidFill>
                  <a:srgbClr val="FF0066"/>
                </a:solidFill>
              </a:rPr>
              <a:t>PD</a:t>
            </a:r>
            <a:r>
              <a:rPr lang="en-GB" altLang="en-US" sz="2400">
                <a:solidFill>
                  <a:srgbClr val="FF0066"/>
                </a:solidFill>
              </a:rPr>
              <a:t>(avg)</a:t>
            </a:r>
            <a:r>
              <a:rPr lang="en-GB" altLang="en-US" sz="1600" b="0"/>
              <a:t> </a:t>
            </a:r>
            <a:r>
              <a:rPr lang="en-GB" altLang="en-US" sz="2400" b="0"/>
              <a:t>measures the relative speed of logic circuit</a:t>
            </a:r>
          </a:p>
        </p:txBody>
      </p:sp>
      <p:grpSp>
        <p:nvGrpSpPr>
          <p:cNvPr id="409650" name="Group 50">
            <a:extLst>
              <a:ext uri="{FF2B5EF4-FFF2-40B4-BE49-F238E27FC236}">
                <a16:creationId xmlns:a16="http://schemas.microsoft.com/office/drawing/2014/main" id="{478424F8-5369-495F-8810-DC920FF6A2EE}"/>
              </a:ext>
            </a:extLst>
          </p:cNvPr>
          <p:cNvGrpSpPr>
            <a:grpSpLocks/>
          </p:cNvGrpSpPr>
          <p:nvPr/>
        </p:nvGrpSpPr>
        <p:grpSpPr bwMode="auto">
          <a:xfrm>
            <a:off x="5591175" y="1947863"/>
            <a:ext cx="412750" cy="2143125"/>
            <a:chOff x="3522" y="1227"/>
            <a:chExt cx="260" cy="1350"/>
          </a:xfrm>
        </p:grpSpPr>
        <p:sp>
          <p:nvSpPr>
            <p:cNvPr id="409611" name="Line 11">
              <a:extLst>
                <a:ext uri="{FF2B5EF4-FFF2-40B4-BE49-F238E27FC236}">
                  <a16:creationId xmlns:a16="http://schemas.microsoft.com/office/drawing/2014/main" id="{0837D5C8-8F35-403E-8235-7B0D8BCAC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2" y="1227"/>
              <a:ext cx="0" cy="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9621" name="Line 21">
              <a:extLst>
                <a:ext uri="{FF2B5EF4-FFF2-40B4-BE49-F238E27FC236}">
                  <a16:creationId xmlns:a16="http://schemas.microsoft.com/office/drawing/2014/main" id="{B5A09AAE-DD04-4FF5-AB81-5E86194E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2" y="2043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09648" name="Group 48">
            <a:extLst>
              <a:ext uri="{FF2B5EF4-FFF2-40B4-BE49-F238E27FC236}">
                <a16:creationId xmlns:a16="http://schemas.microsoft.com/office/drawing/2014/main" id="{20B4DBB5-BAF2-494B-A384-53BE29CCE5AF}"/>
              </a:ext>
            </a:extLst>
          </p:cNvPr>
          <p:cNvGrpSpPr>
            <a:grpSpLocks/>
          </p:cNvGrpSpPr>
          <p:nvPr/>
        </p:nvGrpSpPr>
        <p:grpSpPr bwMode="auto">
          <a:xfrm>
            <a:off x="955675" y="3200400"/>
            <a:ext cx="6359525" cy="762000"/>
            <a:chOff x="602" y="2016"/>
            <a:chExt cx="4006" cy="480"/>
          </a:xfrm>
        </p:grpSpPr>
        <p:sp>
          <p:nvSpPr>
            <p:cNvPr id="409616" name="Line 16">
              <a:extLst>
                <a:ext uri="{FF2B5EF4-FFF2-40B4-BE49-F238E27FC236}">
                  <a16:creationId xmlns:a16="http://schemas.microsoft.com/office/drawing/2014/main" id="{71E79B93-DF21-4ACE-9C1C-3D7E7266F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496"/>
              <a:ext cx="1056" cy="0"/>
            </a:xfrm>
            <a:prstGeom prst="line">
              <a:avLst/>
            </a:prstGeom>
            <a:noFill/>
            <a:ln w="9525">
              <a:solidFill>
                <a:srgbClr val="5E51C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9617" name="Line 17">
              <a:extLst>
                <a:ext uri="{FF2B5EF4-FFF2-40B4-BE49-F238E27FC236}">
                  <a16:creationId xmlns:a16="http://schemas.microsoft.com/office/drawing/2014/main" id="{803B68BF-2BF2-41B4-A5D7-1A04719DE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064"/>
              <a:ext cx="1008" cy="0"/>
            </a:xfrm>
            <a:prstGeom prst="line">
              <a:avLst/>
            </a:prstGeom>
            <a:noFill/>
            <a:ln w="9525">
              <a:solidFill>
                <a:srgbClr val="5E51C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9618" name="Line 18">
              <a:extLst>
                <a:ext uri="{FF2B5EF4-FFF2-40B4-BE49-F238E27FC236}">
                  <a16:creationId xmlns:a16="http://schemas.microsoft.com/office/drawing/2014/main" id="{63C5A640-6570-4728-A2BC-89C2679ED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016"/>
              <a:ext cx="624" cy="0"/>
            </a:xfrm>
            <a:prstGeom prst="line">
              <a:avLst/>
            </a:prstGeom>
            <a:noFill/>
            <a:ln w="9525">
              <a:solidFill>
                <a:srgbClr val="5E51C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cxnSp>
          <p:nvCxnSpPr>
            <p:cNvPr id="409619" name="AutoShape 19">
              <a:extLst>
                <a:ext uri="{FF2B5EF4-FFF2-40B4-BE49-F238E27FC236}">
                  <a16:creationId xmlns:a16="http://schemas.microsoft.com/office/drawing/2014/main" id="{0CDDB302-F34E-48DC-B406-43DB3765A771}"/>
                </a:ext>
              </a:extLst>
            </p:cNvPr>
            <p:cNvCxnSpPr>
              <a:cxnSpLocks noChangeShapeType="1"/>
              <a:stCxn id="409616" idx="1"/>
              <a:endCxn id="409618" idx="0"/>
            </p:cNvCxnSpPr>
            <p:nvPr/>
          </p:nvCxnSpPr>
          <p:spPr bwMode="auto">
            <a:xfrm rot="5400000" flipH="1" flipV="1">
              <a:off x="3528" y="2040"/>
              <a:ext cx="480" cy="432"/>
            </a:xfrm>
            <a:prstGeom prst="curvedConnector5">
              <a:avLst>
                <a:gd name="adj1" fmla="val 2708"/>
                <a:gd name="adj2" fmla="val 50000"/>
                <a:gd name="adj3" fmla="val 101458"/>
              </a:avLst>
            </a:prstGeom>
            <a:noFill/>
            <a:ln w="9525">
              <a:solidFill>
                <a:srgbClr val="5E51C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20" name="AutoShape 20">
              <a:extLst>
                <a:ext uri="{FF2B5EF4-FFF2-40B4-BE49-F238E27FC236}">
                  <a16:creationId xmlns:a16="http://schemas.microsoft.com/office/drawing/2014/main" id="{53751426-BB01-476D-83B3-B2F7FF73839D}"/>
                </a:ext>
              </a:extLst>
            </p:cNvPr>
            <p:cNvCxnSpPr>
              <a:cxnSpLocks noChangeShapeType="1"/>
              <a:stCxn id="409617" idx="1"/>
              <a:endCxn id="409616" idx="0"/>
            </p:cNvCxnSpPr>
            <p:nvPr/>
          </p:nvCxnSpPr>
          <p:spPr bwMode="auto">
            <a:xfrm rot="16200000" flipH="1">
              <a:off x="2112" y="2112"/>
              <a:ext cx="432" cy="336"/>
            </a:xfrm>
            <a:prstGeom prst="curvedConnector3">
              <a:avLst>
                <a:gd name="adj1" fmla="val 102310"/>
              </a:avLst>
            </a:prstGeom>
            <a:noFill/>
            <a:ln w="9525">
              <a:solidFill>
                <a:srgbClr val="5E51C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9633" name="Text Box 33">
              <a:extLst>
                <a:ext uri="{FF2B5EF4-FFF2-40B4-BE49-F238E27FC236}">
                  <a16:creationId xmlns:a16="http://schemas.microsoft.com/office/drawing/2014/main" id="{0EB88088-9EE1-4E37-B285-D30241457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" y="2164"/>
              <a:ext cx="6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 b="0"/>
                <a:t>Output</a:t>
              </a:r>
            </a:p>
          </p:txBody>
        </p:sp>
      </p:grpSp>
      <p:grpSp>
        <p:nvGrpSpPr>
          <p:cNvPr id="409649" name="Group 49">
            <a:extLst>
              <a:ext uri="{FF2B5EF4-FFF2-40B4-BE49-F238E27FC236}">
                <a16:creationId xmlns:a16="http://schemas.microsoft.com/office/drawing/2014/main" id="{1CE5399C-9043-4C1A-86D6-0D9A5EB1B9C9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981200"/>
            <a:ext cx="436563" cy="1997075"/>
            <a:chOff x="1920" y="1248"/>
            <a:chExt cx="275" cy="1258"/>
          </a:xfrm>
        </p:grpSpPr>
        <p:sp>
          <p:nvSpPr>
            <p:cNvPr id="409612" name="Line 12">
              <a:extLst>
                <a:ext uri="{FF2B5EF4-FFF2-40B4-BE49-F238E27FC236}">
                  <a16:creationId xmlns:a16="http://schemas.microsoft.com/office/drawing/2014/main" id="{F04431D9-FD8A-4816-8A3B-1AACCC6C4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48"/>
              <a:ext cx="0" cy="1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9636" name="Line 36">
              <a:extLst>
                <a:ext uri="{FF2B5EF4-FFF2-40B4-BE49-F238E27FC236}">
                  <a16:creationId xmlns:a16="http://schemas.microsoft.com/office/drawing/2014/main" id="{C3460535-5EF5-4153-910D-1924F1515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2086"/>
              <a:ext cx="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409645" name="Group 45">
            <a:extLst>
              <a:ext uri="{FF2B5EF4-FFF2-40B4-BE49-F238E27FC236}">
                <a16:creationId xmlns:a16="http://schemas.microsoft.com/office/drawing/2014/main" id="{8D822076-B57D-43DE-B37B-4A9D4F00C092}"/>
              </a:ext>
            </a:extLst>
          </p:cNvPr>
          <p:cNvGrpSpPr>
            <a:grpSpLocks/>
          </p:cNvGrpSpPr>
          <p:nvPr/>
        </p:nvGrpSpPr>
        <p:grpSpPr bwMode="auto">
          <a:xfrm>
            <a:off x="3540125" y="2513013"/>
            <a:ext cx="1550988" cy="533400"/>
            <a:chOff x="4114" y="1080"/>
            <a:chExt cx="977" cy="336"/>
          </a:xfrm>
        </p:grpSpPr>
        <p:sp>
          <p:nvSpPr>
            <p:cNvPr id="409638" name="AutoShape 38">
              <a:extLst>
                <a:ext uri="{FF2B5EF4-FFF2-40B4-BE49-F238E27FC236}">
                  <a16:creationId xmlns:a16="http://schemas.microsoft.com/office/drawing/2014/main" id="{D7FD8E5E-1CF8-4544-BC33-C6F722E705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67307">
              <a:off x="4387" y="1056"/>
              <a:ext cx="336" cy="38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9639" name="Oval 39">
              <a:extLst>
                <a:ext uri="{FF2B5EF4-FFF2-40B4-BE49-F238E27FC236}">
                  <a16:creationId xmlns:a16="http://schemas.microsoft.com/office/drawing/2014/main" id="{8A130F05-BE36-4733-9887-0B9DD2F4DE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4747" y="1195"/>
              <a:ext cx="10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9640" name="Line 40">
              <a:extLst>
                <a:ext uri="{FF2B5EF4-FFF2-40B4-BE49-F238E27FC236}">
                  <a16:creationId xmlns:a16="http://schemas.microsoft.com/office/drawing/2014/main" id="{55D79BD8-6A4F-4FBE-AF30-E226F7067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" y="1253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9644" name="Line 44">
              <a:extLst>
                <a:ext uri="{FF2B5EF4-FFF2-40B4-BE49-F238E27FC236}">
                  <a16:creationId xmlns:a16="http://schemas.microsoft.com/office/drawing/2014/main" id="{704D5F7C-4654-49C6-A154-D279CA025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5" y="1252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9" grpId="0"/>
      <p:bldP spid="4096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ooter Placeholder 3">
            <a:extLst>
              <a:ext uri="{FF2B5EF4-FFF2-40B4-BE49-F238E27FC236}">
                <a16:creationId xmlns:a16="http://schemas.microsoft.com/office/drawing/2014/main" id="{25165096-190B-4A4D-A016-1CE02E0B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77" name="Slide Number Placeholder 4">
            <a:extLst>
              <a:ext uri="{FF2B5EF4-FFF2-40B4-BE49-F238E27FC236}">
                <a16:creationId xmlns:a16="http://schemas.microsoft.com/office/drawing/2014/main" id="{3EF9A9C4-8115-4171-943B-5F144D59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6E1F-1C90-40D5-B9C7-BB40DD7B5E16}" type="slidenum">
              <a:rPr lang="en-GB" altLang="en-US"/>
              <a:pPr/>
              <a:t>9</a:t>
            </a:fld>
            <a:endParaRPr lang="en-GB" altLang="en-US" sz="1400"/>
          </a:p>
        </p:txBody>
      </p:sp>
      <p:sp>
        <p:nvSpPr>
          <p:cNvPr id="277506" name="Rectangle 2">
            <a:extLst>
              <a:ext uri="{FF2B5EF4-FFF2-40B4-BE49-F238E27FC236}">
                <a16:creationId xmlns:a16="http://schemas.microsoft.com/office/drawing/2014/main" id="{5832C402-2912-4A49-BDB1-9133976FD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6825" y="754063"/>
            <a:ext cx="4521200" cy="420687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2800">
                <a:solidFill>
                  <a:srgbClr val="9F74DE"/>
                </a:solidFill>
              </a:rPr>
              <a:t>Power Requirements (i)</a:t>
            </a:r>
          </a:p>
        </p:txBody>
      </p:sp>
      <p:grpSp>
        <p:nvGrpSpPr>
          <p:cNvPr id="277614" name="Group 110">
            <a:extLst>
              <a:ext uri="{FF2B5EF4-FFF2-40B4-BE49-F238E27FC236}">
                <a16:creationId xmlns:a16="http://schemas.microsoft.com/office/drawing/2014/main" id="{40A4903C-12D9-4CE3-8A38-F887E685183F}"/>
              </a:ext>
            </a:extLst>
          </p:cNvPr>
          <p:cNvGrpSpPr>
            <a:grpSpLocks/>
          </p:cNvGrpSpPr>
          <p:nvPr/>
        </p:nvGrpSpPr>
        <p:grpSpPr bwMode="auto">
          <a:xfrm>
            <a:off x="2608263" y="1447800"/>
            <a:ext cx="874712" cy="457200"/>
            <a:chOff x="1643" y="912"/>
            <a:chExt cx="551" cy="288"/>
          </a:xfrm>
        </p:grpSpPr>
        <p:sp>
          <p:nvSpPr>
            <p:cNvPr id="277596" name="Text Box 92">
              <a:extLst>
                <a:ext uri="{FF2B5EF4-FFF2-40B4-BE49-F238E27FC236}">
                  <a16:creationId xmlns:a16="http://schemas.microsoft.com/office/drawing/2014/main" id="{DEEC33CD-113F-4CFF-BA87-577E51739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5" y="912"/>
              <a:ext cx="5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2400">
                  <a:solidFill>
                    <a:srgbClr val="5E51C1"/>
                  </a:solidFill>
                </a:rPr>
                <a:t>I</a:t>
              </a:r>
              <a:r>
                <a:rPr lang="en-GB" altLang="en-US" sz="2400" baseline="-25000">
                  <a:solidFill>
                    <a:srgbClr val="5E51C1"/>
                  </a:solidFill>
                </a:rPr>
                <a:t>CC</a:t>
              </a:r>
              <a:r>
                <a:rPr lang="en-GB" altLang="en-US" sz="2400" baseline="-25000">
                  <a:solidFill>
                    <a:srgbClr val="FF0066"/>
                  </a:solidFill>
                </a:rPr>
                <a:t>H</a:t>
              </a:r>
            </a:p>
          </p:txBody>
        </p:sp>
        <p:sp>
          <p:nvSpPr>
            <p:cNvPr id="277597" name="Line 93">
              <a:extLst>
                <a:ext uri="{FF2B5EF4-FFF2-40B4-BE49-F238E27FC236}">
                  <a16:creationId xmlns:a16="http://schemas.microsoft.com/office/drawing/2014/main" id="{6D423094-DDC5-4253-8FCD-966E4DCCE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3" y="1004"/>
              <a:ext cx="0" cy="192"/>
            </a:xfrm>
            <a:prstGeom prst="line">
              <a:avLst/>
            </a:prstGeom>
            <a:noFill/>
            <a:ln w="9525">
              <a:solidFill>
                <a:srgbClr val="5E51C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77617" name="Group 113">
            <a:extLst>
              <a:ext uri="{FF2B5EF4-FFF2-40B4-BE49-F238E27FC236}">
                <a16:creationId xmlns:a16="http://schemas.microsoft.com/office/drawing/2014/main" id="{44A1D1AA-5202-4005-B960-7AE8C6C1BAC0}"/>
              </a:ext>
            </a:extLst>
          </p:cNvPr>
          <p:cNvGrpSpPr>
            <a:grpSpLocks/>
          </p:cNvGrpSpPr>
          <p:nvPr/>
        </p:nvGrpSpPr>
        <p:grpSpPr bwMode="auto">
          <a:xfrm>
            <a:off x="6419850" y="1517650"/>
            <a:ext cx="890588" cy="477838"/>
            <a:chOff x="4044" y="956"/>
            <a:chExt cx="561" cy="301"/>
          </a:xfrm>
        </p:grpSpPr>
        <p:sp>
          <p:nvSpPr>
            <p:cNvPr id="277599" name="Text Box 95">
              <a:extLst>
                <a:ext uri="{FF2B5EF4-FFF2-40B4-BE49-F238E27FC236}">
                  <a16:creationId xmlns:a16="http://schemas.microsoft.com/office/drawing/2014/main" id="{E1D0BF39-2D33-46DB-94BB-F25E35C3D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8" y="956"/>
              <a:ext cx="5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2400">
                  <a:solidFill>
                    <a:srgbClr val="2D953C"/>
                  </a:solidFill>
                </a:rPr>
                <a:t>I</a:t>
              </a:r>
              <a:r>
                <a:rPr lang="en-GB" altLang="en-US" sz="2400" baseline="-25000">
                  <a:solidFill>
                    <a:srgbClr val="2D953C"/>
                  </a:solidFill>
                </a:rPr>
                <a:t>CC</a:t>
              </a:r>
              <a:r>
                <a:rPr lang="en-GB" altLang="en-US" sz="2400" baseline="-25000">
                  <a:solidFill>
                    <a:srgbClr val="0C0B0A"/>
                  </a:solidFill>
                </a:rPr>
                <a:t>L</a:t>
              </a:r>
            </a:p>
          </p:txBody>
        </p:sp>
        <p:sp>
          <p:nvSpPr>
            <p:cNvPr id="277600" name="Line 96">
              <a:extLst>
                <a:ext uri="{FF2B5EF4-FFF2-40B4-BE49-F238E27FC236}">
                  <a16:creationId xmlns:a16="http://schemas.microsoft.com/office/drawing/2014/main" id="{BA434EF2-C6B7-41CA-AD2D-E7C7FEA95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4" y="1011"/>
              <a:ext cx="0" cy="246"/>
            </a:xfrm>
            <a:prstGeom prst="line">
              <a:avLst/>
            </a:prstGeom>
            <a:noFill/>
            <a:ln w="9525">
              <a:solidFill>
                <a:srgbClr val="2D953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77603" name="Text Box 99">
            <a:extLst>
              <a:ext uri="{FF2B5EF4-FFF2-40B4-BE49-F238E27FC236}">
                <a16:creationId xmlns:a16="http://schemas.microsoft.com/office/drawing/2014/main" id="{1D76773B-6C86-460B-87B5-BD7DEBA3F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4994275"/>
            <a:ext cx="34925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altLang="en-US" sz="2400">
                <a:solidFill>
                  <a:srgbClr val="5E51C1"/>
                </a:solidFill>
              </a:rPr>
              <a:t>I</a:t>
            </a:r>
            <a:r>
              <a:rPr lang="en-GB" altLang="en-US" sz="2400" baseline="-25000">
                <a:solidFill>
                  <a:srgbClr val="5E51C1"/>
                </a:solidFill>
              </a:rPr>
              <a:t>CC</a:t>
            </a:r>
            <a:r>
              <a:rPr lang="en-GB" altLang="en-US" sz="2400" baseline="-25000">
                <a:solidFill>
                  <a:srgbClr val="FF0066"/>
                </a:solidFill>
              </a:rPr>
              <a:t>H</a:t>
            </a:r>
            <a:r>
              <a:rPr lang="en-GB" altLang="en-US" sz="2400">
                <a:solidFill>
                  <a:srgbClr val="5E51C1"/>
                </a:solidFill>
              </a:rPr>
              <a:t> is the current drain on Vcc when </a:t>
            </a:r>
            <a:r>
              <a:rPr lang="en-GB" altLang="en-US" sz="2400" u="sng">
                <a:solidFill>
                  <a:srgbClr val="5E51C1"/>
                </a:solidFill>
              </a:rPr>
              <a:t>ALL</a:t>
            </a:r>
            <a:r>
              <a:rPr lang="en-GB" altLang="en-US" sz="2400">
                <a:solidFill>
                  <a:srgbClr val="5E51C1"/>
                </a:solidFill>
              </a:rPr>
              <a:t> gate outputs are </a:t>
            </a:r>
            <a:r>
              <a:rPr lang="en-GB" altLang="en-US" sz="2400">
                <a:solidFill>
                  <a:srgbClr val="FF0066"/>
                </a:solidFill>
              </a:rPr>
              <a:t>HIGH</a:t>
            </a:r>
          </a:p>
        </p:txBody>
      </p:sp>
      <p:sp>
        <p:nvSpPr>
          <p:cNvPr id="277604" name="Text Box 100">
            <a:extLst>
              <a:ext uri="{FF2B5EF4-FFF2-40B4-BE49-F238E27FC236}">
                <a16:creationId xmlns:a16="http://schemas.microsoft.com/office/drawing/2014/main" id="{EED15213-EEBE-46BA-A09E-540CDDFE9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5018088"/>
            <a:ext cx="33877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altLang="en-US" sz="2400">
                <a:solidFill>
                  <a:srgbClr val="2D953C"/>
                </a:solidFill>
              </a:rPr>
              <a:t>I</a:t>
            </a:r>
            <a:r>
              <a:rPr lang="en-GB" altLang="en-US" sz="2400" baseline="-25000">
                <a:solidFill>
                  <a:srgbClr val="2D953C"/>
                </a:solidFill>
              </a:rPr>
              <a:t>CC</a:t>
            </a:r>
            <a:r>
              <a:rPr lang="en-GB" altLang="en-US" sz="2400" baseline="-25000">
                <a:solidFill>
                  <a:srgbClr val="000000"/>
                </a:solidFill>
              </a:rPr>
              <a:t>L</a:t>
            </a:r>
            <a:r>
              <a:rPr lang="en-GB" altLang="en-US" sz="2400">
                <a:solidFill>
                  <a:srgbClr val="2D953C"/>
                </a:solidFill>
              </a:rPr>
              <a:t> is the current drain on Vcc  when </a:t>
            </a:r>
            <a:r>
              <a:rPr lang="en-GB" altLang="en-US" sz="2400" u="sng">
                <a:solidFill>
                  <a:srgbClr val="2D953C"/>
                </a:solidFill>
              </a:rPr>
              <a:t>ALL</a:t>
            </a:r>
            <a:r>
              <a:rPr lang="en-GB" altLang="en-US" sz="2400">
                <a:solidFill>
                  <a:srgbClr val="2D953C"/>
                </a:solidFill>
              </a:rPr>
              <a:t> gate outputs are </a:t>
            </a:r>
            <a:r>
              <a:rPr lang="en-GB" altLang="en-US" sz="2400">
                <a:solidFill>
                  <a:srgbClr val="0C0B0A"/>
                </a:solidFill>
              </a:rPr>
              <a:t>LOW</a:t>
            </a:r>
          </a:p>
        </p:txBody>
      </p:sp>
      <p:sp>
        <p:nvSpPr>
          <p:cNvPr id="277607" name="Text Box 103">
            <a:extLst>
              <a:ext uri="{FF2B5EF4-FFF2-40B4-BE49-F238E27FC236}">
                <a16:creationId xmlns:a16="http://schemas.microsoft.com/office/drawing/2014/main" id="{01A83B4F-D248-40F2-BC31-F163B3F6D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8.1 – Digital IC Terminology</a:t>
            </a:r>
          </a:p>
        </p:txBody>
      </p:sp>
      <p:grpSp>
        <p:nvGrpSpPr>
          <p:cNvPr id="277615" name="Group 111">
            <a:extLst>
              <a:ext uri="{FF2B5EF4-FFF2-40B4-BE49-F238E27FC236}">
                <a16:creationId xmlns:a16="http://schemas.microsoft.com/office/drawing/2014/main" id="{6E446772-6993-44F9-ACF5-F676E823F135}"/>
              </a:ext>
            </a:extLst>
          </p:cNvPr>
          <p:cNvGrpSpPr>
            <a:grpSpLocks/>
          </p:cNvGrpSpPr>
          <p:nvPr/>
        </p:nvGrpSpPr>
        <p:grpSpPr bwMode="auto">
          <a:xfrm>
            <a:off x="1814513" y="1092200"/>
            <a:ext cx="2154237" cy="3817938"/>
            <a:chOff x="1143" y="688"/>
            <a:chExt cx="1357" cy="2405"/>
          </a:xfrm>
        </p:grpSpPr>
        <p:grpSp>
          <p:nvGrpSpPr>
            <p:cNvPr id="277507" name="Group 3">
              <a:extLst>
                <a:ext uri="{FF2B5EF4-FFF2-40B4-BE49-F238E27FC236}">
                  <a16:creationId xmlns:a16="http://schemas.microsoft.com/office/drawing/2014/main" id="{D0A006DD-5DCC-47C8-8FAE-273251A551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488"/>
              <a:ext cx="768" cy="288"/>
              <a:chOff x="1296" y="1536"/>
              <a:chExt cx="768" cy="288"/>
            </a:xfrm>
          </p:grpSpPr>
          <p:grpSp>
            <p:nvGrpSpPr>
              <p:cNvPr id="277508" name="Group 4">
                <a:extLst>
                  <a:ext uri="{FF2B5EF4-FFF2-40B4-BE49-F238E27FC236}">
                    <a16:creationId xmlns:a16="http://schemas.microsoft.com/office/drawing/2014/main" id="{32649A2B-AF0F-4A70-B2C4-6807B63EAB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536"/>
                <a:ext cx="432" cy="288"/>
                <a:chOff x="1680" y="1632"/>
                <a:chExt cx="432" cy="288"/>
              </a:xfrm>
            </p:grpSpPr>
            <p:sp>
              <p:nvSpPr>
                <p:cNvPr id="277509" name="AutoShape 5">
                  <a:extLst>
                    <a:ext uri="{FF2B5EF4-FFF2-40B4-BE49-F238E27FC236}">
                      <a16:creationId xmlns:a16="http://schemas.microsoft.com/office/drawing/2014/main" id="{3049807E-474F-4050-B1AA-7CF7C40F9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1632"/>
                  <a:ext cx="336" cy="288"/>
                </a:xfrm>
                <a:prstGeom prst="flowChartDelay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77510" name="Oval 6">
                  <a:extLst>
                    <a:ext uri="{FF2B5EF4-FFF2-40B4-BE49-F238E27FC236}">
                      <a16:creationId xmlns:a16="http://schemas.microsoft.com/office/drawing/2014/main" id="{2177A2D9-89A8-4259-BF70-6F0DC97A95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7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277511" name="Line 7">
                <a:extLst>
                  <a:ext uri="{FF2B5EF4-FFF2-40B4-BE49-F238E27FC236}">
                    <a16:creationId xmlns:a16="http://schemas.microsoft.com/office/drawing/2014/main" id="{941B23B6-2D8F-4D1C-BDFF-5FAE78602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5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7512" name="Line 8">
                <a:extLst>
                  <a:ext uri="{FF2B5EF4-FFF2-40B4-BE49-F238E27FC236}">
                    <a16:creationId xmlns:a16="http://schemas.microsoft.com/office/drawing/2014/main" id="{734BADD4-41B3-4C65-B7B0-6CE64EC3D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7513" name="Line 9">
                <a:extLst>
                  <a:ext uri="{FF2B5EF4-FFF2-40B4-BE49-F238E27FC236}">
                    <a16:creationId xmlns:a16="http://schemas.microsoft.com/office/drawing/2014/main" id="{AAF3CE33-389A-482E-AB85-7DAF883C1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77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77514" name="Text Box 10">
              <a:extLst>
                <a:ext uri="{FF2B5EF4-FFF2-40B4-BE49-F238E27FC236}">
                  <a16:creationId xmlns:a16="http://schemas.microsoft.com/office/drawing/2014/main" id="{B0B6347D-B9E6-4FCE-A67B-186C81AA1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" y="1437"/>
              <a:ext cx="189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GB" altLang="en-US" sz="1600"/>
                <a:t>0</a:t>
              </a:r>
            </a:p>
            <a:p>
              <a:pPr>
                <a:lnSpc>
                  <a:spcPct val="50000"/>
                </a:lnSpc>
              </a:pPr>
              <a:r>
                <a:rPr lang="en-GB" altLang="en-US" sz="1600"/>
                <a:t>1</a:t>
              </a:r>
            </a:p>
            <a:p>
              <a:pPr>
                <a:lnSpc>
                  <a:spcPct val="50000"/>
                </a:lnSpc>
              </a:pPr>
              <a:r>
                <a:rPr lang="en-GB" altLang="en-US" sz="1600"/>
                <a:t>0</a:t>
              </a:r>
            </a:p>
          </p:txBody>
        </p:sp>
        <p:sp>
          <p:nvSpPr>
            <p:cNvPr id="277515" name="Line 11">
              <a:extLst>
                <a:ext uri="{FF2B5EF4-FFF2-40B4-BE49-F238E27FC236}">
                  <a16:creationId xmlns:a16="http://schemas.microsoft.com/office/drawing/2014/main" id="{5D23E043-7707-48CE-B032-A8AD9BF57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7516" name="Text Box 12">
              <a:extLst>
                <a:ext uri="{FF2B5EF4-FFF2-40B4-BE49-F238E27FC236}">
                  <a16:creationId xmlns:a16="http://schemas.microsoft.com/office/drawing/2014/main" id="{BD26BCE1-B56B-4C9C-8EBF-58790E780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584"/>
              <a:ext cx="116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endParaRPr lang="en-US" altLang="en-US" sz="1000"/>
            </a:p>
          </p:txBody>
        </p:sp>
        <p:sp>
          <p:nvSpPr>
            <p:cNvPr id="277517" name="Text Box 13">
              <a:extLst>
                <a:ext uri="{FF2B5EF4-FFF2-40B4-BE49-F238E27FC236}">
                  <a16:creationId xmlns:a16="http://schemas.microsoft.com/office/drawing/2014/main" id="{2CCE6C3D-BA97-43E8-AA28-8CF7344ED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50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solidFill>
                    <a:srgbClr val="FF0066"/>
                  </a:solidFill>
                </a:rPr>
                <a:t>1</a:t>
              </a:r>
            </a:p>
          </p:txBody>
        </p:sp>
        <p:grpSp>
          <p:nvGrpSpPr>
            <p:cNvPr id="277518" name="Group 14">
              <a:extLst>
                <a:ext uri="{FF2B5EF4-FFF2-40B4-BE49-F238E27FC236}">
                  <a16:creationId xmlns:a16="http://schemas.microsoft.com/office/drawing/2014/main" id="{C048A688-23FD-4931-959B-14E43F5BF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160"/>
              <a:ext cx="768" cy="288"/>
              <a:chOff x="1296" y="1536"/>
              <a:chExt cx="768" cy="288"/>
            </a:xfrm>
          </p:grpSpPr>
          <p:grpSp>
            <p:nvGrpSpPr>
              <p:cNvPr id="277519" name="Group 15">
                <a:extLst>
                  <a:ext uri="{FF2B5EF4-FFF2-40B4-BE49-F238E27FC236}">
                    <a16:creationId xmlns:a16="http://schemas.microsoft.com/office/drawing/2014/main" id="{294CCC51-9FE8-4C90-9C96-2AF0184B38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536"/>
                <a:ext cx="432" cy="288"/>
                <a:chOff x="1680" y="1632"/>
                <a:chExt cx="432" cy="288"/>
              </a:xfrm>
            </p:grpSpPr>
            <p:sp>
              <p:nvSpPr>
                <p:cNvPr id="277520" name="AutoShape 16">
                  <a:extLst>
                    <a:ext uri="{FF2B5EF4-FFF2-40B4-BE49-F238E27FC236}">
                      <a16:creationId xmlns:a16="http://schemas.microsoft.com/office/drawing/2014/main" id="{8F3D2625-5B7E-410F-B3B6-D35E079BB1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1632"/>
                  <a:ext cx="336" cy="288"/>
                </a:xfrm>
                <a:prstGeom prst="flowChartDelay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77521" name="Oval 17">
                  <a:extLst>
                    <a:ext uri="{FF2B5EF4-FFF2-40B4-BE49-F238E27FC236}">
                      <a16:creationId xmlns:a16="http://schemas.microsoft.com/office/drawing/2014/main" id="{3324DA2A-C5EF-42E2-A6DB-1C14F095F5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7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277522" name="Line 18">
                <a:extLst>
                  <a:ext uri="{FF2B5EF4-FFF2-40B4-BE49-F238E27FC236}">
                    <a16:creationId xmlns:a16="http://schemas.microsoft.com/office/drawing/2014/main" id="{1250835E-6F39-424F-A7C4-2EAA68F1C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5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7523" name="Line 19">
                <a:extLst>
                  <a:ext uri="{FF2B5EF4-FFF2-40B4-BE49-F238E27FC236}">
                    <a16:creationId xmlns:a16="http://schemas.microsoft.com/office/drawing/2014/main" id="{638C48CD-1144-4EE3-A754-993C84A44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7524" name="Line 20">
                <a:extLst>
                  <a:ext uri="{FF2B5EF4-FFF2-40B4-BE49-F238E27FC236}">
                    <a16:creationId xmlns:a16="http://schemas.microsoft.com/office/drawing/2014/main" id="{95C9FE7F-6398-4DE1-A2D6-5B7AC3E7B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77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77525" name="Text Box 21">
              <a:extLst>
                <a:ext uri="{FF2B5EF4-FFF2-40B4-BE49-F238E27FC236}">
                  <a16:creationId xmlns:a16="http://schemas.microsoft.com/office/drawing/2014/main" id="{6552FAC4-E264-4FF1-8EAD-E36ACF611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144"/>
              <a:ext cx="180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GB" altLang="en-US" sz="1600"/>
                <a:t>0</a:t>
              </a:r>
            </a:p>
            <a:p>
              <a:pPr>
                <a:lnSpc>
                  <a:spcPct val="50000"/>
                </a:lnSpc>
              </a:pPr>
              <a:r>
                <a:rPr lang="en-GB" altLang="en-US" sz="1600"/>
                <a:t>1</a:t>
              </a:r>
            </a:p>
            <a:p>
              <a:pPr>
                <a:lnSpc>
                  <a:spcPct val="50000"/>
                </a:lnSpc>
              </a:pPr>
              <a:r>
                <a:rPr lang="en-GB" altLang="en-US" sz="1600"/>
                <a:t>1</a:t>
              </a:r>
            </a:p>
          </p:txBody>
        </p:sp>
        <p:sp>
          <p:nvSpPr>
            <p:cNvPr id="277526" name="Line 22">
              <a:extLst>
                <a:ext uri="{FF2B5EF4-FFF2-40B4-BE49-F238E27FC236}">
                  <a16:creationId xmlns:a16="http://schemas.microsoft.com/office/drawing/2014/main" id="{E77F1089-2D2E-4120-994E-37271A786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7527" name="Text Box 23">
              <a:extLst>
                <a:ext uri="{FF2B5EF4-FFF2-40B4-BE49-F238E27FC236}">
                  <a16:creationId xmlns:a16="http://schemas.microsoft.com/office/drawing/2014/main" id="{2391C5E3-F8FF-40CF-84DA-41239D109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256"/>
              <a:ext cx="116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endParaRPr lang="en-US" altLang="en-US" sz="1000"/>
            </a:p>
          </p:txBody>
        </p:sp>
        <p:sp>
          <p:nvSpPr>
            <p:cNvPr id="277528" name="Text Box 24">
              <a:extLst>
                <a:ext uri="{FF2B5EF4-FFF2-40B4-BE49-F238E27FC236}">
                  <a16:creationId xmlns:a16="http://schemas.microsoft.com/office/drawing/2014/main" id="{A8F6B3DB-2F6E-4578-97D8-FB78D5619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17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solidFill>
                    <a:srgbClr val="FF0066"/>
                  </a:solidFill>
                </a:rPr>
                <a:t>1</a:t>
              </a:r>
            </a:p>
          </p:txBody>
        </p:sp>
        <p:sp>
          <p:nvSpPr>
            <p:cNvPr id="277573" name="Rectangle 69">
              <a:extLst>
                <a:ext uri="{FF2B5EF4-FFF2-40B4-BE49-F238E27FC236}">
                  <a16:creationId xmlns:a16="http://schemas.microsoft.com/office/drawing/2014/main" id="{E2EBB3B5-3FFC-4806-B17D-041040C9A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200"/>
              <a:ext cx="807" cy="15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277608" name="Group 104">
              <a:extLst>
                <a:ext uri="{FF2B5EF4-FFF2-40B4-BE49-F238E27FC236}">
                  <a16:creationId xmlns:a16="http://schemas.microsoft.com/office/drawing/2014/main" id="{C3E8EA2D-E43F-4CBB-AE89-9CFA3E89A2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0" y="2709"/>
              <a:ext cx="288" cy="384"/>
              <a:chOff x="1968" y="3312"/>
              <a:chExt cx="288" cy="384"/>
            </a:xfrm>
          </p:grpSpPr>
          <p:sp>
            <p:nvSpPr>
              <p:cNvPr id="277575" name="Line 71">
                <a:extLst>
                  <a:ext uri="{FF2B5EF4-FFF2-40B4-BE49-F238E27FC236}">
                    <a16:creationId xmlns:a16="http://schemas.microsoft.com/office/drawing/2014/main" id="{C917F7D9-221E-4EC3-AB56-FAC087428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7576" name="Line 72">
                <a:extLst>
                  <a:ext uri="{FF2B5EF4-FFF2-40B4-BE49-F238E27FC236}">
                    <a16:creationId xmlns:a16="http://schemas.microsoft.com/office/drawing/2014/main" id="{36E92B86-7E39-41FC-B2EA-CB8F630E5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6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7577" name="Line 73">
                <a:extLst>
                  <a:ext uri="{FF2B5EF4-FFF2-40B4-BE49-F238E27FC236}">
                    <a16:creationId xmlns:a16="http://schemas.microsoft.com/office/drawing/2014/main" id="{621BCFD4-77A1-4F9C-8FA9-9E946CC68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36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7578" name="Line 74">
                <a:extLst>
                  <a:ext uri="{FF2B5EF4-FFF2-40B4-BE49-F238E27FC236}">
                    <a16:creationId xmlns:a16="http://schemas.microsoft.com/office/drawing/2014/main" id="{38A38638-F832-4484-834E-D3C8F68F7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6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77579" name="Line 75">
              <a:extLst>
                <a:ext uri="{FF2B5EF4-FFF2-40B4-BE49-F238E27FC236}">
                  <a16:creationId xmlns:a16="http://schemas.microsoft.com/office/drawing/2014/main" id="{F010403B-410B-4828-90DA-26F8EFCE5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7581" name="Text Box 77">
              <a:extLst>
                <a:ext uri="{FF2B5EF4-FFF2-40B4-BE49-F238E27FC236}">
                  <a16:creationId xmlns:a16="http://schemas.microsoft.com/office/drawing/2014/main" id="{5CA05345-E296-4C55-A6FF-96C8E4BC3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688"/>
              <a:ext cx="4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solidFill>
                    <a:srgbClr val="5E51C1"/>
                  </a:solidFill>
                </a:rPr>
                <a:t>V</a:t>
              </a:r>
              <a:r>
                <a:rPr lang="en-GB" altLang="en-US" sz="2400" baseline="-25000">
                  <a:solidFill>
                    <a:srgbClr val="5E51C1"/>
                  </a:solidFill>
                </a:rPr>
                <a:t>CC</a:t>
              </a:r>
            </a:p>
          </p:txBody>
        </p:sp>
        <p:sp>
          <p:nvSpPr>
            <p:cNvPr id="277609" name="Text Box 105">
              <a:extLst>
                <a:ext uri="{FF2B5EF4-FFF2-40B4-BE49-F238E27FC236}">
                  <a16:creationId xmlns:a16="http://schemas.microsoft.com/office/drawing/2014/main" id="{12FC141D-8C89-49C0-B1E3-0D2F6CBE5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1837"/>
              <a:ext cx="27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"/>
                </a:lnSpc>
              </a:pPr>
              <a:r>
                <a:rPr lang="en-GB" altLang="en-US" sz="2800"/>
                <a:t>.</a:t>
              </a:r>
            </a:p>
            <a:p>
              <a:pPr algn="ctr">
                <a:lnSpc>
                  <a:spcPct val="10000"/>
                </a:lnSpc>
              </a:pPr>
              <a:r>
                <a:rPr lang="en-GB" altLang="en-US" sz="2800"/>
                <a:t>.</a:t>
              </a:r>
            </a:p>
          </p:txBody>
        </p:sp>
      </p:grpSp>
      <p:grpSp>
        <p:nvGrpSpPr>
          <p:cNvPr id="277618" name="Group 114">
            <a:extLst>
              <a:ext uri="{FF2B5EF4-FFF2-40B4-BE49-F238E27FC236}">
                <a16:creationId xmlns:a16="http://schemas.microsoft.com/office/drawing/2014/main" id="{9CD98324-D37C-4F19-8275-7C57AA3DCC62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158875"/>
            <a:ext cx="2155825" cy="3814763"/>
            <a:chOff x="3552" y="730"/>
            <a:chExt cx="1358" cy="2403"/>
          </a:xfrm>
        </p:grpSpPr>
        <p:grpSp>
          <p:nvGrpSpPr>
            <p:cNvPr id="277540" name="Group 36">
              <a:extLst>
                <a:ext uri="{FF2B5EF4-FFF2-40B4-BE49-F238E27FC236}">
                  <a16:creationId xmlns:a16="http://schemas.microsoft.com/office/drawing/2014/main" id="{CEB24182-F8BE-4EBB-AB42-2F87A8692F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5" y="1548"/>
              <a:ext cx="768" cy="288"/>
              <a:chOff x="1296" y="1536"/>
              <a:chExt cx="768" cy="288"/>
            </a:xfrm>
          </p:grpSpPr>
          <p:grpSp>
            <p:nvGrpSpPr>
              <p:cNvPr id="277541" name="Group 37">
                <a:extLst>
                  <a:ext uri="{FF2B5EF4-FFF2-40B4-BE49-F238E27FC236}">
                    <a16:creationId xmlns:a16="http://schemas.microsoft.com/office/drawing/2014/main" id="{7FBDED6A-9997-4A6C-AC13-AC8B689EE4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536"/>
                <a:ext cx="432" cy="288"/>
                <a:chOff x="1680" y="1632"/>
                <a:chExt cx="432" cy="288"/>
              </a:xfrm>
            </p:grpSpPr>
            <p:sp>
              <p:nvSpPr>
                <p:cNvPr id="277542" name="AutoShape 38">
                  <a:extLst>
                    <a:ext uri="{FF2B5EF4-FFF2-40B4-BE49-F238E27FC236}">
                      <a16:creationId xmlns:a16="http://schemas.microsoft.com/office/drawing/2014/main" id="{D46776AE-9A5B-4F41-BD5A-B1DA916F8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1632"/>
                  <a:ext cx="336" cy="288"/>
                </a:xfrm>
                <a:prstGeom prst="flowChartDelay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77543" name="Oval 39">
                  <a:extLst>
                    <a:ext uri="{FF2B5EF4-FFF2-40B4-BE49-F238E27FC236}">
                      <a16:creationId xmlns:a16="http://schemas.microsoft.com/office/drawing/2014/main" id="{FEACD126-4FD2-496F-9B0B-AEB1F65B1E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7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277544" name="Line 40">
                <a:extLst>
                  <a:ext uri="{FF2B5EF4-FFF2-40B4-BE49-F238E27FC236}">
                    <a16:creationId xmlns:a16="http://schemas.microsoft.com/office/drawing/2014/main" id="{8B3B32AC-3554-4468-8ABE-E4FFC2C3A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5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7545" name="Line 41">
                <a:extLst>
                  <a:ext uri="{FF2B5EF4-FFF2-40B4-BE49-F238E27FC236}">
                    <a16:creationId xmlns:a16="http://schemas.microsoft.com/office/drawing/2014/main" id="{02C14CAF-D5F3-41DF-9A65-12C66F1EB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7546" name="Line 42">
                <a:extLst>
                  <a:ext uri="{FF2B5EF4-FFF2-40B4-BE49-F238E27FC236}">
                    <a16:creationId xmlns:a16="http://schemas.microsoft.com/office/drawing/2014/main" id="{48C0F26D-FB77-42EF-A854-DDBBDAC4C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77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77547" name="Text Box 43">
              <a:extLst>
                <a:ext uri="{FF2B5EF4-FFF2-40B4-BE49-F238E27FC236}">
                  <a16:creationId xmlns:a16="http://schemas.microsoft.com/office/drawing/2014/main" id="{893D7FBF-3DFB-439F-85F2-049C31E5B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13"/>
              <a:ext cx="180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GB" altLang="en-US" sz="1600"/>
                <a:t>1</a:t>
              </a:r>
            </a:p>
            <a:p>
              <a:pPr>
                <a:lnSpc>
                  <a:spcPct val="50000"/>
                </a:lnSpc>
              </a:pPr>
              <a:r>
                <a:rPr lang="en-GB" altLang="en-US" sz="1600"/>
                <a:t>1</a:t>
              </a:r>
            </a:p>
            <a:p>
              <a:pPr>
                <a:lnSpc>
                  <a:spcPct val="50000"/>
                </a:lnSpc>
              </a:pPr>
              <a:r>
                <a:rPr lang="en-GB" altLang="en-US" sz="1600"/>
                <a:t>1</a:t>
              </a:r>
            </a:p>
          </p:txBody>
        </p:sp>
        <p:sp>
          <p:nvSpPr>
            <p:cNvPr id="277548" name="Line 44">
              <a:extLst>
                <a:ext uri="{FF2B5EF4-FFF2-40B4-BE49-F238E27FC236}">
                  <a16:creationId xmlns:a16="http://schemas.microsoft.com/office/drawing/2014/main" id="{42F1F8AB-DAE7-44D7-850E-F678C3B5E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6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7549" name="Text Box 45">
              <a:extLst>
                <a:ext uri="{FF2B5EF4-FFF2-40B4-BE49-F238E27FC236}">
                  <a16:creationId xmlns:a16="http://schemas.microsoft.com/office/drawing/2014/main" id="{B2F47D81-AC67-4C09-A19C-89109885F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680"/>
              <a:ext cx="116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endParaRPr lang="en-US" altLang="en-US" sz="1000"/>
            </a:p>
          </p:txBody>
        </p:sp>
        <p:sp>
          <p:nvSpPr>
            <p:cNvPr id="277550" name="Text Box 46">
              <a:extLst>
                <a:ext uri="{FF2B5EF4-FFF2-40B4-BE49-F238E27FC236}">
                  <a16:creationId xmlns:a16="http://schemas.microsoft.com/office/drawing/2014/main" id="{6EF2CB04-0D81-4E52-A2B1-1FDB65A7F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" y="153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solidFill>
                    <a:srgbClr val="0C0B0A"/>
                  </a:solidFill>
                </a:rPr>
                <a:t>0</a:t>
              </a:r>
            </a:p>
          </p:txBody>
        </p:sp>
        <p:grpSp>
          <p:nvGrpSpPr>
            <p:cNvPr id="277551" name="Group 47">
              <a:extLst>
                <a:ext uri="{FF2B5EF4-FFF2-40B4-BE49-F238E27FC236}">
                  <a16:creationId xmlns:a16="http://schemas.microsoft.com/office/drawing/2014/main" id="{4927B3BD-DFE1-4F99-B837-54D1B74B7C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256"/>
              <a:ext cx="768" cy="288"/>
              <a:chOff x="1296" y="1536"/>
              <a:chExt cx="768" cy="288"/>
            </a:xfrm>
          </p:grpSpPr>
          <p:grpSp>
            <p:nvGrpSpPr>
              <p:cNvPr id="277552" name="Group 48">
                <a:extLst>
                  <a:ext uri="{FF2B5EF4-FFF2-40B4-BE49-F238E27FC236}">
                    <a16:creationId xmlns:a16="http://schemas.microsoft.com/office/drawing/2014/main" id="{8C28B80B-9B5E-42D8-8577-AB0E0F0544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536"/>
                <a:ext cx="432" cy="288"/>
                <a:chOff x="1680" y="1632"/>
                <a:chExt cx="432" cy="288"/>
              </a:xfrm>
            </p:grpSpPr>
            <p:sp>
              <p:nvSpPr>
                <p:cNvPr id="277553" name="AutoShape 49">
                  <a:extLst>
                    <a:ext uri="{FF2B5EF4-FFF2-40B4-BE49-F238E27FC236}">
                      <a16:creationId xmlns:a16="http://schemas.microsoft.com/office/drawing/2014/main" id="{C67849A0-0214-463F-B773-1D735D67FB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1632"/>
                  <a:ext cx="336" cy="288"/>
                </a:xfrm>
                <a:prstGeom prst="flowChartDelay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77554" name="Oval 50">
                  <a:extLst>
                    <a:ext uri="{FF2B5EF4-FFF2-40B4-BE49-F238E27FC236}">
                      <a16:creationId xmlns:a16="http://schemas.microsoft.com/office/drawing/2014/main" id="{6B306EB7-3C52-4909-9E09-C418DBCF21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7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277555" name="Line 51">
                <a:extLst>
                  <a:ext uri="{FF2B5EF4-FFF2-40B4-BE49-F238E27FC236}">
                    <a16:creationId xmlns:a16="http://schemas.microsoft.com/office/drawing/2014/main" id="{407AE8DA-F97A-4E5B-9EF0-BEB92EBA6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5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7556" name="Line 52">
                <a:extLst>
                  <a:ext uri="{FF2B5EF4-FFF2-40B4-BE49-F238E27FC236}">
                    <a16:creationId xmlns:a16="http://schemas.microsoft.com/office/drawing/2014/main" id="{3D82CCD7-F652-4115-87AF-625795D3C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7557" name="Line 53">
                <a:extLst>
                  <a:ext uri="{FF2B5EF4-FFF2-40B4-BE49-F238E27FC236}">
                    <a16:creationId xmlns:a16="http://schemas.microsoft.com/office/drawing/2014/main" id="{71682A5D-9205-4918-A3AB-F479EBCA8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77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77558" name="Text Box 54">
              <a:extLst>
                <a:ext uri="{FF2B5EF4-FFF2-40B4-BE49-F238E27FC236}">
                  <a16:creationId xmlns:a16="http://schemas.microsoft.com/office/drawing/2014/main" id="{E8C8887C-4818-47C9-B457-47CDB4A15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22"/>
              <a:ext cx="180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GB" altLang="en-US" sz="1600"/>
                <a:t>1</a:t>
              </a:r>
            </a:p>
            <a:p>
              <a:pPr>
                <a:lnSpc>
                  <a:spcPct val="50000"/>
                </a:lnSpc>
              </a:pPr>
              <a:r>
                <a:rPr lang="en-GB" altLang="en-US" sz="1600"/>
                <a:t>1</a:t>
              </a:r>
            </a:p>
            <a:p>
              <a:pPr>
                <a:lnSpc>
                  <a:spcPct val="50000"/>
                </a:lnSpc>
              </a:pPr>
              <a:r>
                <a:rPr lang="en-GB" altLang="en-US" sz="1600"/>
                <a:t>1</a:t>
              </a:r>
            </a:p>
          </p:txBody>
        </p:sp>
        <p:sp>
          <p:nvSpPr>
            <p:cNvPr id="277559" name="Line 55">
              <a:extLst>
                <a:ext uri="{FF2B5EF4-FFF2-40B4-BE49-F238E27FC236}">
                  <a16:creationId xmlns:a16="http://schemas.microsoft.com/office/drawing/2014/main" id="{B768188B-96AA-4D7F-BF63-A43A6916E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7560" name="Text Box 56">
              <a:extLst>
                <a:ext uri="{FF2B5EF4-FFF2-40B4-BE49-F238E27FC236}">
                  <a16:creationId xmlns:a16="http://schemas.microsoft.com/office/drawing/2014/main" id="{A275057C-2BB9-4A47-9720-6203B8DF7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352"/>
              <a:ext cx="116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endParaRPr lang="en-US" altLang="en-US" sz="1000"/>
            </a:p>
          </p:txBody>
        </p:sp>
        <p:sp>
          <p:nvSpPr>
            <p:cNvPr id="277561" name="Text Box 57">
              <a:extLst>
                <a:ext uri="{FF2B5EF4-FFF2-40B4-BE49-F238E27FC236}">
                  <a16:creationId xmlns:a16="http://schemas.microsoft.com/office/drawing/2014/main" id="{228BBB35-5FF9-46F5-93B9-72EB6F9C2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25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solidFill>
                    <a:srgbClr val="0C0B0A"/>
                  </a:solidFill>
                </a:rPr>
                <a:t>0</a:t>
              </a:r>
            </a:p>
          </p:txBody>
        </p:sp>
        <p:sp>
          <p:nvSpPr>
            <p:cNvPr id="277574" name="Rectangle 70">
              <a:extLst>
                <a:ext uri="{FF2B5EF4-FFF2-40B4-BE49-F238E27FC236}">
                  <a16:creationId xmlns:a16="http://schemas.microsoft.com/office/drawing/2014/main" id="{31EDB88A-9F6D-42F5-972D-D913DB3F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1287"/>
              <a:ext cx="816" cy="1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7580" name="Line 76">
              <a:extLst>
                <a:ext uri="{FF2B5EF4-FFF2-40B4-BE49-F238E27FC236}">
                  <a16:creationId xmlns:a16="http://schemas.microsoft.com/office/drawing/2014/main" id="{38A26EEE-B2E2-486F-AF8F-FAE631FA7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030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7582" name="Text Box 78">
              <a:extLst>
                <a:ext uri="{FF2B5EF4-FFF2-40B4-BE49-F238E27FC236}">
                  <a16:creationId xmlns:a16="http://schemas.microsoft.com/office/drawing/2014/main" id="{D8BA5A82-D2BE-420E-9635-D64C00D60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" y="730"/>
              <a:ext cx="4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solidFill>
                    <a:srgbClr val="2D953C"/>
                  </a:solidFill>
                </a:rPr>
                <a:t>V</a:t>
              </a:r>
              <a:r>
                <a:rPr lang="en-GB" altLang="en-US" sz="2400" baseline="-25000">
                  <a:solidFill>
                    <a:srgbClr val="2D953C"/>
                  </a:solidFill>
                </a:rPr>
                <a:t>CC</a:t>
              </a:r>
            </a:p>
          </p:txBody>
        </p:sp>
        <p:grpSp>
          <p:nvGrpSpPr>
            <p:cNvPr id="277612" name="Group 108">
              <a:extLst>
                <a:ext uri="{FF2B5EF4-FFF2-40B4-BE49-F238E27FC236}">
                  <a16:creationId xmlns:a16="http://schemas.microsoft.com/office/drawing/2014/main" id="{3FD2EA28-4043-4FDF-9350-12D7C545AA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0" y="2749"/>
              <a:ext cx="288" cy="384"/>
              <a:chOff x="4368" y="3408"/>
              <a:chExt cx="288" cy="384"/>
            </a:xfrm>
          </p:grpSpPr>
          <p:sp>
            <p:nvSpPr>
              <p:cNvPr id="277588" name="Line 84">
                <a:extLst>
                  <a:ext uri="{FF2B5EF4-FFF2-40B4-BE49-F238E27FC236}">
                    <a16:creationId xmlns:a16="http://schemas.microsoft.com/office/drawing/2014/main" id="{B9324FB4-1655-4D56-A967-F61C0B2C98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4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7589" name="Line 85">
                <a:extLst>
                  <a:ext uri="{FF2B5EF4-FFF2-40B4-BE49-F238E27FC236}">
                    <a16:creationId xmlns:a16="http://schemas.microsoft.com/office/drawing/2014/main" id="{1785CFC1-555A-49C5-A3B9-8498BBB4D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7590" name="Line 86">
                <a:extLst>
                  <a:ext uri="{FF2B5EF4-FFF2-40B4-BE49-F238E27FC236}">
                    <a16:creationId xmlns:a16="http://schemas.microsoft.com/office/drawing/2014/main" id="{485376A0-B553-4919-86D6-83F5BDA55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74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7591" name="Line 87">
                <a:extLst>
                  <a:ext uri="{FF2B5EF4-FFF2-40B4-BE49-F238E27FC236}">
                    <a16:creationId xmlns:a16="http://schemas.microsoft.com/office/drawing/2014/main" id="{32DF5C9C-4405-464D-A6F7-70B1D4878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37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77611" name="Text Box 107">
              <a:extLst>
                <a:ext uri="{FF2B5EF4-FFF2-40B4-BE49-F238E27FC236}">
                  <a16:creationId xmlns:a16="http://schemas.microsoft.com/office/drawing/2014/main" id="{FCF3AF19-DC9B-46ED-855F-8A860736B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1919"/>
              <a:ext cx="27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"/>
                </a:lnSpc>
              </a:pPr>
              <a:r>
                <a:rPr lang="en-GB" altLang="en-US" sz="2800"/>
                <a:t>.</a:t>
              </a:r>
            </a:p>
            <a:p>
              <a:pPr algn="ctr">
                <a:lnSpc>
                  <a:spcPct val="10000"/>
                </a:lnSpc>
              </a:pPr>
              <a:r>
                <a:rPr lang="en-GB" altLang="en-US" sz="2800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603" grpId="0"/>
      <p:bldP spid="277604" grpId="0"/>
    </p:bldLst>
  </p:timing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000" b="1" i="0" u="none" strike="noStrike" cap="none" normalizeH="0" baseline="0" smtClean="0">
            <a:ln>
              <a:noFill/>
            </a:ln>
            <a:solidFill>
              <a:srgbClr val="786DCB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000" b="1" i="0" u="none" strike="noStrike" cap="none" normalizeH="0" baseline="0" smtClean="0">
            <a:ln>
              <a:noFill/>
            </a:ln>
            <a:solidFill>
              <a:srgbClr val="786DCB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8125</TotalTime>
  <Words>2136</Words>
  <Application>Microsoft Office PowerPoint</Application>
  <PresentationFormat>On-screen Show (4:3)</PresentationFormat>
  <Paragraphs>570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Times New Roman</vt:lpstr>
      <vt:lpstr>Wingdings</vt:lpstr>
      <vt:lpstr>Comic Sans MS</vt:lpstr>
      <vt:lpstr>Monotype Sorts</vt:lpstr>
      <vt:lpstr>Nature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Fan-Out (Loading Factor)</vt:lpstr>
      <vt:lpstr>Fan-Out (Loading Factor)</vt:lpstr>
      <vt:lpstr>Propagation Delay</vt:lpstr>
      <vt:lpstr>Power Requirements (i)</vt:lpstr>
      <vt:lpstr>Power Requirements (ii)</vt:lpstr>
      <vt:lpstr>PowerPoint Presentation</vt:lpstr>
      <vt:lpstr>Data Sheet (part) for 7400/5400 NAND gate</vt:lpstr>
      <vt:lpstr>PowerPoint Presentation</vt:lpstr>
      <vt:lpstr>Speed – Power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TTL Logic Family</vt:lpstr>
      <vt:lpstr>Standard TTL Series Characteristics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Arithmetic</dc:title>
  <dc:creator>Staff</dc:creator>
  <cp:lastModifiedBy>KHIU KIM HONG</cp:lastModifiedBy>
  <cp:revision>602</cp:revision>
  <dcterms:created xsi:type="dcterms:W3CDTF">2000-10-26T03:09:36Z</dcterms:created>
  <dcterms:modified xsi:type="dcterms:W3CDTF">2020-10-21T10:55:17Z</dcterms:modified>
</cp:coreProperties>
</file>