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541" r:id="rId2"/>
    <p:sldId id="483" r:id="rId3"/>
    <p:sldId id="542" r:id="rId4"/>
    <p:sldId id="538" r:id="rId5"/>
    <p:sldId id="514" r:id="rId6"/>
    <p:sldId id="527" r:id="rId7"/>
    <p:sldId id="543" r:id="rId8"/>
    <p:sldId id="529" r:id="rId9"/>
    <p:sldId id="528" r:id="rId10"/>
    <p:sldId id="530" r:id="rId11"/>
    <p:sldId id="531" r:id="rId12"/>
    <p:sldId id="476" r:id="rId13"/>
    <p:sldId id="544" r:id="rId14"/>
    <p:sldId id="479" r:id="rId15"/>
    <p:sldId id="480" r:id="rId16"/>
    <p:sldId id="481" r:id="rId17"/>
    <p:sldId id="532" r:id="rId18"/>
    <p:sldId id="534" r:id="rId19"/>
    <p:sldId id="540" r:id="rId20"/>
  </p:sldIdLst>
  <p:sldSz cx="9144000" cy="6858000" type="screen4x3"/>
  <p:notesSz cx="6781800" cy="9918700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1C1"/>
    <a:srgbClr val="0C0B0A"/>
    <a:srgbClr val="2D953C"/>
    <a:srgbClr val="D83289"/>
    <a:srgbClr val="CC3300"/>
    <a:srgbClr val="B7B425"/>
    <a:srgbClr val="FF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2" autoAdjust="0"/>
    <p:restoredTop sz="94595" autoAdjust="0"/>
  </p:normalViewPr>
  <p:slideViewPr>
    <p:cSldViewPr snapToGrid="0">
      <p:cViewPr varScale="1">
        <p:scale>
          <a:sx n="63" d="100"/>
          <a:sy n="63" d="100"/>
        </p:scale>
        <p:origin x="94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4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3124"/>
        <p:guide pos="21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44C78807-97A8-449E-9C74-ACA46726FB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9F8D3F1-48F8-45E7-8AA9-04B8CC2AEF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AD395699-B2BB-4024-9E29-C5420926EA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2A2017DA-8426-4499-B63F-227937F2B8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9386F6-C303-4FEE-860B-79BB49320CF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EDF1031-D03F-4458-AEFE-E860572695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5690790-D60D-4235-9932-CA9FA4D204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CD341C8-033F-47FA-B368-A449B792A98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3B03567-6651-4A83-8EB8-2A32F0AA94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226AAF94-51F4-4D9C-A0CE-6F278FBDF9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D880F48-4CBC-44DC-B96D-A58399F23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DF7017-55A3-4D5F-830B-86F24F23AEF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0F194-95D9-43FF-9BA6-747A978EB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994B2-68D2-4C1F-80CD-9CB01D92728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2468E860-73B8-4D39-813B-D4F49136C3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1FCD5545-D356-45FF-AA0E-5740F76C6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F8F8E8-ED9E-479A-9B5F-E15858E8E6E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F049E03-7376-4CCB-B5AB-78B5A571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117A76D7-B2A8-4460-8AFD-BEB1ADF701F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435BBCA-FA9C-4792-9041-1A3F9B8469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CCDA3DE-D7ED-4994-B80D-2E28CFE08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6C315C5-1E30-4A22-B186-9C345E5DB2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B4BD2F5-AF04-4867-B91D-84CB5419F8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2F9D4B6-613B-4A0B-AA8C-AD1D59CDEB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ACFBF04A-6DF7-4719-91DA-853E668557A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4CAE-7A90-460E-9AC6-8276C4CD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5A99-6C59-44E5-88F1-1F68DD4BA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D91F-F4C0-47B5-B84B-2F92586B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CEAF-213F-470F-9127-E1F66B73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8527-3D7C-4565-B45A-EA9CB90A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9F816-46BB-4895-9181-D63F399DD59B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2485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5AA4D-9380-42E9-8E5D-1AB70EB5B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F3882-6008-4BAC-BD2D-216E3184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E888-E110-42D3-8684-BB5C80BB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6FB2-343B-4281-934C-7805AAD7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03DA-BD53-42CD-B79F-139C9B70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5DCAA-FAC1-439C-BC6D-11028A6F441B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6819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EBE-17CC-4A63-9810-0383A6F7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D40E4F4-1041-49B8-8B87-F7FB0DF0E9B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E09A-0588-473B-9924-9408CC5D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2328-0C4F-4FE5-B7BC-E36A9290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42AA-A7B5-44CA-8BC9-E5DBDE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8C0520C-34D8-42C3-94F8-31E769723528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67412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0B56-C6B7-4CEB-9491-28C9147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75AC-C71F-4570-93BA-B8FFC24F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D883-5355-476A-82E2-38680316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F408-0683-4B6E-83F2-1EBDD367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E18D-C06B-4529-AF84-266605C4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14497-12EF-4E0B-AC85-90C6A84DE611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27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BED0-05AC-41C5-992E-352BF9EB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8425-EB0F-47C1-823D-33762384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DB11-C440-4EE7-95C5-9555845A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C25A-E3CB-4C84-B3FF-A2038C9D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13E3-17F1-47FB-9355-A19ED70B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EC907-A347-418E-A1F4-336266165927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329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262C-85A6-4F6D-B8D9-5488CCD4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954D-2AAD-4445-9FEF-065C3E49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E2D3-C3A2-430B-811A-3CDAB9C4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4FD0-BA97-49EA-B705-28300122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49D4A-1339-4ADD-998A-30B0DBBB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207B-6827-495E-9883-0190B103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4AF8-62E5-41A2-B6F7-EF225E2386E9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775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44FF-3FD8-4395-B25B-A9A006B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A3DE-BE60-4BB2-90D1-C2F2BED1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79BB0-F567-44D3-9620-88BFC5EC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F4266-A62C-405C-9A6B-AAAAA2EB0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87BD-0F79-409E-822A-4513FEF0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5A26C-5852-48A9-9C1F-2419D34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36A54-7160-486B-A281-86A144C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94B3A-8439-4B62-BA32-2FFF2B84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0381-D1E4-4A6A-9ABA-307FF9ACAD78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13919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56DA-FD48-47A6-A6CF-2113F8E0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C7833-7B0E-4A63-9ADB-F3379766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A0C65-0D5B-497C-AE6A-833A4AFE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BA536-E955-4BBF-9DFD-4F2EE746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4255F-36EB-4732-A16F-0F279BE50367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96868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41DB4-BD08-4137-9279-A7CB7828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E96CA-FE92-4672-847E-24F8E0D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D8AC-4CB3-4F0C-BA61-9DA0C57D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53567-1536-4744-B26D-C24BA841617F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03546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0FF4-02A7-4F9A-B2E3-21726DA6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F3B5-2EDB-4E71-9BA7-DC55A8D4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01FF-5561-4498-9894-057BD906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DEBA-4F6E-4CFC-A613-558546FF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1E3CE-5993-4F74-931D-16EBF986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5D94-D0A0-4726-A8D9-7BB02012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2F74C-D655-4E4A-ADE9-37E52441C00A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9560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5656-A064-4242-B4E0-C6775DBC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D7F7A-A3AC-405A-9911-95B7FF78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5D04-9DC5-4716-AEF0-AFC9C297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4DC1-6130-41A2-8E2D-AAB8F1C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5635-DD6B-4907-B8FD-B3EA7AF5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0CD2A-280C-4A9A-AADB-1559AE94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8994-01F6-4293-BD0E-814AEF566E38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1461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E608D0E9-E4D9-41DE-88DD-AC848AAD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EA6D5B1-32BB-4727-B7FE-7D25411482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0E17BC7-18FF-4F30-BD7C-6DD589B574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09DAB58-7DD6-4F09-872F-A8F0EEC268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>
                <a:solidFill>
                  <a:schemeClr val="tx2"/>
                </a:solidFill>
              </a:defRPr>
            </a:lvl1pPr>
          </a:lstStyle>
          <a:p>
            <a:fld id="{EF9632C3-D144-4153-B220-5738AC8BCCD5}" type="slidenum">
              <a:rPr lang="en-GB" altLang="en-US"/>
              <a:pPr/>
              <a:t>‹#›</a:t>
            </a:fld>
            <a:endParaRPr lang="en-GB" altLang="en-US" sz="1400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AD66FC6-BA74-4C7B-A1CF-866E6D3EF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90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98880B0-44D0-467E-BEB1-5D52871797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91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50FE190-E27E-4820-BD5B-F4632B8E1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25EB58-2911-4CA2-99EA-776BB93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4C35EB-F21F-40EC-B1D6-ED95BFF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1DCA-568D-4E04-BA6C-D5C3D05D2E61}" type="slidenum">
              <a:rPr lang="en-GB" altLang="en-US"/>
              <a:pPr/>
              <a:t>1</a:t>
            </a:fld>
            <a:endParaRPr lang="en-GB" altLang="en-US" sz="1400"/>
          </a:p>
        </p:txBody>
      </p:sp>
      <p:sp>
        <p:nvSpPr>
          <p:cNvPr id="416770" name="Text Box 2">
            <a:extLst>
              <a:ext uri="{FF2B5EF4-FFF2-40B4-BE49-F238E27FC236}">
                <a16:creationId xmlns:a16="http://schemas.microsoft.com/office/drawing/2014/main" id="{A0324C86-59BB-4EE5-8055-644B371EA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>
                <a:solidFill>
                  <a:srgbClr val="CC3300"/>
                </a:solidFill>
              </a:rPr>
              <a:t>Instructions for using the PowerPoint slides: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E494F43-6137-4B5A-AC4D-FF1A8D3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9AC33C8-7072-432D-A611-DF5B7F6D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7871-41A0-4571-B3AC-350E16263F99}" type="slidenum">
              <a:rPr lang="en-GB" altLang="en-US"/>
              <a:pPr/>
              <a:t>10</a:t>
            </a:fld>
            <a:endParaRPr lang="en-GB" altLang="en-US" sz="1400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09B16498-60A6-42B7-B94D-1602E5BA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763" y="809625"/>
            <a:ext cx="5638800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 (iv)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401411" name="Text Box 3">
            <a:extLst>
              <a:ext uri="{FF2B5EF4-FFF2-40B4-BE49-F238E27FC236}">
                <a16:creationId xmlns:a16="http://schemas.microsoft.com/office/drawing/2014/main" id="{FDA0D576-939A-4799-B641-28812BC9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graphicFrame>
        <p:nvGraphicFramePr>
          <p:cNvPr id="401468" name="Group 60">
            <a:extLst>
              <a:ext uri="{FF2B5EF4-FFF2-40B4-BE49-F238E27FC236}">
                <a16:creationId xmlns:a16="http://schemas.microsoft.com/office/drawing/2014/main" id="{96AB0D6E-5B72-4F57-902F-6D8828A9B9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449388"/>
          <a:ext cx="7366000" cy="48799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623516056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378994439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41733"/>
                  </a:ext>
                </a:extLst>
              </a:tr>
              <a:tr h="782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Power supply voltage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4000 and 74C series will operate with 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values from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3 to 15 V.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74HC and 74HCT series will operate with 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values from 2 to 6V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877DD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62817"/>
                  </a:ext>
                </a:extLst>
              </a:tr>
              <a:tr h="1020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Voltage level</a:t>
                      </a:r>
                      <a:endParaRPr kumimoji="0" lang="en-GB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rgbClr val="0C0B0A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B0A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i/p and o/p voltage level is different for different CMOS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OL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for CMOS is very close to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0V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OH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for CMOS is very close to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040706"/>
                  </a:ext>
                </a:extLst>
              </a:tr>
              <a:tr h="914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Noise margin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CMOS devices has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greater noise margin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 than TTL.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Noise margin increases when CMOS operates at higher supply voltage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596844"/>
                  </a:ext>
                </a:extLst>
              </a:tr>
              <a:tr h="1131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Power dissipation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Power dissipation is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very small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 – typically 2.5 nW per gate when 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 is 5v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As the frequency increases, the power consumption P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 increase proportionally.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3753"/>
                  </a:ext>
                </a:extLst>
              </a:tr>
            </a:tbl>
          </a:graphicData>
        </a:graphic>
      </p:graphicFrame>
      <p:sp>
        <p:nvSpPr>
          <p:cNvPr id="401469" name="AutoShape 61">
            <a:extLst>
              <a:ext uri="{FF2B5EF4-FFF2-40B4-BE49-F238E27FC236}">
                <a16:creationId xmlns:a16="http://schemas.microsoft.com/office/drawing/2014/main" id="{64EB47EB-2201-4D15-BE5A-6172740F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090738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1470" name="AutoShape 62">
            <a:extLst>
              <a:ext uri="{FF2B5EF4-FFF2-40B4-BE49-F238E27FC236}">
                <a16:creationId xmlns:a16="http://schemas.microsoft.com/office/drawing/2014/main" id="{C948D0A1-3AE1-4691-A076-B7C4182E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3265488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1471" name="AutoShape 63">
            <a:extLst>
              <a:ext uri="{FF2B5EF4-FFF2-40B4-BE49-F238E27FC236}">
                <a16:creationId xmlns:a16="http://schemas.microsoft.com/office/drawing/2014/main" id="{EBD561AA-C71F-4C44-B24A-4A79BFF4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4340225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1472" name="AutoShape 64">
            <a:extLst>
              <a:ext uri="{FF2B5EF4-FFF2-40B4-BE49-F238E27FC236}">
                <a16:creationId xmlns:a16="http://schemas.microsoft.com/office/drawing/2014/main" id="{D3103CD5-8B48-4716-BA92-B00D6716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354638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1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1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1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1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1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1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9" grpId="1" animBg="1"/>
      <p:bldP spid="401469" grpId="2" animBg="1"/>
      <p:bldP spid="401470" grpId="0" animBg="1"/>
      <p:bldP spid="401470" grpId="1" animBg="1"/>
      <p:bldP spid="401471" grpId="0" animBg="1"/>
      <p:bldP spid="401471" grpId="1" animBg="1"/>
      <p:bldP spid="401472" grpId="0" animBg="1"/>
      <p:bldP spid="4014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07D3625-7803-40D1-9A2E-C8B245B7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F1D771C-1B82-4E0B-ACA1-5E60E81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D5A8-8198-4416-840B-E2EF7D5A4767}" type="slidenum">
              <a:rPr lang="en-GB" altLang="en-US"/>
              <a:pPr/>
              <a:t>11</a:t>
            </a:fld>
            <a:endParaRPr lang="en-GB" altLang="en-US" sz="1400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76FE322E-C3AF-40FD-BF7E-E24A39D1B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763" y="809625"/>
            <a:ext cx="5638800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 (v)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402435" name="Text Box 3">
            <a:extLst>
              <a:ext uri="{FF2B5EF4-FFF2-40B4-BE49-F238E27FC236}">
                <a16:creationId xmlns:a16="http://schemas.microsoft.com/office/drawing/2014/main" id="{7232AC5E-53B5-49CF-9E0C-C7C9AAD5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graphicFrame>
        <p:nvGraphicFramePr>
          <p:cNvPr id="402475" name="Group 43">
            <a:extLst>
              <a:ext uri="{FF2B5EF4-FFF2-40B4-BE49-F238E27FC236}">
                <a16:creationId xmlns:a16="http://schemas.microsoft.com/office/drawing/2014/main" id="{C795C221-DE80-4E9C-B08A-DE51432BA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695450"/>
          <a:ext cx="7366000" cy="4102100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2275134826"/>
                    </a:ext>
                  </a:extLst>
                </a:gridCol>
                <a:gridCol w="5789612">
                  <a:extLst>
                    <a:ext uri="{9D8B030D-6E8A-4147-A177-3AD203B41FA5}">
                      <a16:colId xmlns:a16="http://schemas.microsoft.com/office/drawing/2014/main" val="3104132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92147"/>
                  </a:ext>
                </a:extLst>
              </a:tr>
              <a:tr h="782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Fan out</a:t>
                      </a:r>
                      <a:endParaRPr kumimoji="0" lang="en-GB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CMOS fan-out is dependant upon the maximum propagation delay and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frequency of operation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Typically at frequency less than 1 MHz the fan-out would be limited to 50.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877DD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42624"/>
                  </a:ext>
                </a:extLst>
              </a:tr>
              <a:tr h="673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Unused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All CMOS inputs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must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be tied to V</a:t>
                      </a:r>
                      <a:r>
                        <a:rPr kumimoji="0" lang="en-US" altLang="en-US" sz="1800" b="1" i="0" u="none" strike="noStrike" cap="none" normalizeH="0" baseline="-2200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DD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or 0V or to another input.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B0A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2378"/>
                  </a:ext>
                </a:extLst>
              </a:tr>
              <a:tr h="874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Static charge susceptibility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CMOS devices are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very susceptible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 to static charge.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Good handling procedures must be observed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84912"/>
                  </a:ext>
                </a:extLst>
              </a:tr>
              <a:tr h="565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Latch 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High voltage spike can turn on the unwanted transistor embedded in the substrate of CMOS IC, causing large current to flow and destroy the IC.</a:t>
                      </a:r>
                      <a:endParaRPr kumimoji="0" lang="en-GB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5941"/>
                  </a:ext>
                </a:extLst>
              </a:tr>
            </a:tbl>
          </a:graphicData>
        </a:graphic>
      </p:graphicFrame>
      <p:sp>
        <p:nvSpPr>
          <p:cNvPr id="402468" name="AutoShape 36">
            <a:extLst>
              <a:ext uri="{FF2B5EF4-FFF2-40B4-BE49-F238E27FC236}">
                <a16:creationId xmlns:a16="http://schemas.microsoft.com/office/drawing/2014/main" id="{D158BC22-2EE4-42AE-A900-67C543E6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3395663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2469" name="AutoShape 37">
            <a:extLst>
              <a:ext uri="{FF2B5EF4-FFF2-40B4-BE49-F238E27FC236}">
                <a16:creationId xmlns:a16="http://schemas.microsoft.com/office/drawing/2014/main" id="{A8EF53E3-8045-44A7-A561-CE3E03BB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163763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2470" name="AutoShape 38">
            <a:extLst>
              <a:ext uri="{FF2B5EF4-FFF2-40B4-BE49-F238E27FC236}">
                <a16:creationId xmlns:a16="http://schemas.microsoft.com/office/drawing/2014/main" id="{D84618C5-F5D0-4221-85AC-C52F81F7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122738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402471" name="AutoShape 39">
            <a:extLst>
              <a:ext uri="{FF2B5EF4-FFF2-40B4-BE49-F238E27FC236}">
                <a16:creationId xmlns:a16="http://schemas.microsoft.com/office/drawing/2014/main" id="{B8266099-333A-4A4B-96DF-038336E8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5053013"/>
            <a:ext cx="508000" cy="361950"/>
          </a:xfrm>
          <a:prstGeom prst="star5">
            <a:avLst/>
          </a:prstGeom>
          <a:solidFill>
            <a:srgbClr val="FF0000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8" grpId="0" animBg="1"/>
      <p:bldP spid="402468" grpId="1" animBg="1"/>
      <p:bldP spid="402469" grpId="0" animBg="1"/>
      <p:bldP spid="402469" grpId="1" animBg="1"/>
      <p:bldP spid="402470" grpId="0" animBg="1"/>
      <p:bldP spid="402470" grpId="1" animBg="1"/>
      <p:bldP spid="402471" grpId="0" animBg="1"/>
      <p:bldP spid="40247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8442CE-FF21-4386-818D-84D1D18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18CFF-5F34-444C-945E-1A6F6D8D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A262-90BA-46AB-9B1F-2B95046723E5}" type="slidenum">
              <a:rPr lang="en-GB" altLang="en-US"/>
              <a:pPr/>
              <a:t>12</a:t>
            </a:fld>
            <a:endParaRPr lang="en-GB" altLang="en-US" sz="1400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DB58B1DE-D4BF-4882-9127-2376AB828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274763"/>
            <a:ext cx="6161088" cy="708025"/>
          </a:xfrm>
        </p:spPr>
        <p:txBody>
          <a:bodyPr/>
          <a:lstStyle/>
          <a:p>
            <a:pPr algn="ctr"/>
            <a:r>
              <a:rPr lang="en-GB" altLang="en-US" sz="3200">
                <a:solidFill>
                  <a:srgbClr val="5E51C1"/>
                </a:solidFill>
              </a:rPr>
              <a:t>Comparison of TTL and CMOS</a:t>
            </a:r>
          </a:p>
        </p:txBody>
      </p:sp>
      <p:sp>
        <p:nvSpPr>
          <p:cNvPr id="340995" name="Text Box 3">
            <a:extLst>
              <a:ext uri="{FF2B5EF4-FFF2-40B4-BE49-F238E27FC236}">
                <a16:creationId xmlns:a16="http://schemas.microsoft.com/office/drawing/2014/main" id="{BE92B492-7B3E-4071-884E-EF953CEA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2117725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3200"/>
              <a:t> Table 8-9</a:t>
            </a:r>
          </a:p>
        </p:txBody>
      </p:sp>
      <p:sp>
        <p:nvSpPr>
          <p:cNvPr id="340996" name="Text Box 4">
            <a:extLst>
              <a:ext uri="{FF2B5EF4-FFF2-40B4-BE49-F238E27FC236}">
                <a16:creationId xmlns:a16="http://schemas.microsoft.com/office/drawing/2014/main" id="{D2D42A1A-E61B-4373-8B8A-C78B08AC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sp>
        <p:nvSpPr>
          <p:cNvPr id="340997" name="AutoShape 5">
            <a:extLst>
              <a:ext uri="{FF2B5EF4-FFF2-40B4-BE49-F238E27FC236}">
                <a16:creationId xmlns:a16="http://schemas.microsoft.com/office/drawing/2014/main" id="{AF1FCD96-AECE-4917-88BA-B38A4366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163888"/>
            <a:ext cx="1843088" cy="1146175"/>
          </a:xfrm>
          <a:prstGeom prst="irregularSeal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0998" name="Text Box 6">
            <a:extLst>
              <a:ext uri="{FF2B5EF4-FFF2-40B4-BE49-F238E27FC236}">
                <a16:creationId xmlns:a16="http://schemas.microsoft.com/office/drawing/2014/main" id="{E3967DA8-36AE-4FA7-A7F3-3C6D97BA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35560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Self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D8F3E98-D07D-457D-9E17-100B39EE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F7943B9-8D31-495A-8164-5FD34C8A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739B-DB8F-479E-8A9C-6475585AD32D}" type="slidenum">
              <a:rPr lang="en-GB" altLang="en-US"/>
              <a:pPr/>
              <a:t>13</a:t>
            </a:fld>
            <a:endParaRPr lang="en-GB" altLang="en-US" sz="1400"/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C8702AAB-9F7C-482F-A0E2-B2800B1C5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274763"/>
            <a:ext cx="6161088" cy="708025"/>
          </a:xfrm>
        </p:spPr>
        <p:txBody>
          <a:bodyPr/>
          <a:lstStyle/>
          <a:p>
            <a:pPr algn="ctr"/>
            <a:r>
              <a:rPr lang="en-GB" altLang="en-US" sz="3200">
                <a:solidFill>
                  <a:srgbClr val="5E51C1"/>
                </a:solidFill>
              </a:rPr>
              <a:t>Low Voltage Technology</a:t>
            </a:r>
          </a:p>
        </p:txBody>
      </p:sp>
      <p:sp>
        <p:nvSpPr>
          <p:cNvPr id="419843" name="Text Box 3">
            <a:extLst>
              <a:ext uri="{FF2B5EF4-FFF2-40B4-BE49-F238E27FC236}">
                <a16:creationId xmlns:a16="http://schemas.microsoft.com/office/drawing/2014/main" id="{9CC463BE-DFE2-4479-8319-42CBE852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sp>
        <p:nvSpPr>
          <p:cNvPr id="419844" name="Text Box 4">
            <a:extLst>
              <a:ext uri="{FF2B5EF4-FFF2-40B4-BE49-F238E27FC236}">
                <a16:creationId xmlns:a16="http://schemas.microsoft.com/office/drawing/2014/main" id="{783A7600-29F0-448A-A0E4-FAF03DF2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2568575"/>
            <a:ext cx="50514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5E51C1"/>
                </a:solidFill>
              </a:rPr>
              <a:t>Increasing chip density will reduce propagation delay,(tpd)  </a:t>
            </a:r>
            <a:r>
              <a:rPr lang="en-GB" altLang="en-US" sz="2400" u="sng">
                <a:solidFill>
                  <a:srgbClr val="5E51C1"/>
                </a:solidFill>
              </a:rPr>
              <a:t>BUT</a:t>
            </a:r>
            <a:r>
              <a:rPr lang="en-GB" altLang="en-US" sz="2400">
                <a:solidFill>
                  <a:srgbClr val="5E51C1"/>
                </a:solidFill>
              </a:rPr>
              <a:t> increase power Dissipation, P</a:t>
            </a:r>
            <a:r>
              <a:rPr lang="en-GB" altLang="en-US" sz="2400" baseline="-25000">
                <a:solidFill>
                  <a:srgbClr val="5E51C1"/>
                </a:solidFill>
              </a:rPr>
              <a:t>D</a:t>
            </a:r>
            <a:r>
              <a:rPr lang="en-GB" altLang="en-US" sz="2400">
                <a:solidFill>
                  <a:srgbClr val="5E51C1"/>
                </a:solidFill>
              </a:rPr>
              <a:t>.</a:t>
            </a:r>
          </a:p>
          <a:p>
            <a:endParaRPr lang="en-GB" altLang="en-US" sz="2400">
              <a:solidFill>
                <a:srgbClr val="5E51C1"/>
              </a:solidFill>
            </a:endParaRPr>
          </a:p>
          <a:p>
            <a:r>
              <a:rPr lang="en-GB" altLang="en-US" sz="2400">
                <a:solidFill>
                  <a:srgbClr val="5E51C1"/>
                </a:solidFill>
              </a:rPr>
              <a:t>Solution: Low Voltage Technology</a:t>
            </a:r>
            <a:endParaRPr lang="en-GB" altLang="en-US" sz="2400"/>
          </a:p>
        </p:txBody>
      </p:sp>
      <p:sp>
        <p:nvSpPr>
          <p:cNvPr id="419845" name="AutoShape 5">
            <a:extLst>
              <a:ext uri="{FF2B5EF4-FFF2-40B4-BE49-F238E27FC236}">
                <a16:creationId xmlns:a16="http://schemas.microsoft.com/office/drawing/2014/main" id="{C7FCD534-EF1B-46A2-AF43-1A4C7A2B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4586288"/>
            <a:ext cx="1843088" cy="1146175"/>
          </a:xfrm>
          <a:prstGeom prst="irregularSeal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19846" name="Text Box 6">
            <a:extLst>
              <a:ext uri="{FF2B5EF4-FFF2-40B4-BE49-F238E27FC236}">
                <a16:creationId xmlns:a16="http://schemas.microsoft.com/office/drawing/2014/main" id="{A1040B2D-71C0-49D4-A272-6D192D5E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9784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Self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52B0-DC7E-4857-934C-46887A3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E558-BFE0-4535-961B-BD2685B2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AAA4-045A-41DF-A486-0BDC84B34DF0}" type="slidenum">
              <a:rPr lang="en-GB" altLang="en-US"/>
              <a:pPr/>
              <a:t>14</a:t>
            </a:fld>
            <a:endParaRPr lang="en-GB" altLang="en-US" sz="1400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6BCAADAA-ABAB-474D-9DA1-9E9786332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1100138"/>
            <a:ext cx="6480175" cy="587375"/>
          </a:xfrm>
          <a:noFill/>
        </p:spPr>
        <p:txBody>
          <a:bodyPr lIns="0" tIns="0" rIns="0" bIns="0"/>
          <a:lstStyle/>
          <a:p>
            <a:r>
              <a:rPr lang="en-GB" altLang="en-US" sz="3200">
                <a:solidFill>
                  <a:srgbClr val="5E51C1"/>
                </a:solidFill>
              </a:rPr>
              <a:t>Tristate (Three-State) Logic Outputs (i)</a:t>
            </a:r>
          </a:p>
        </p:txBody>
      </p:sp>
      <p:sp>
        <p:nvSpPr>
          <p:cNvPr id="344088" name="Text Box 24">
            <a:extLst>
              <a:ext uri="{FF2B5EF4-FFF2-40B4-BE49-F238E27FC236}">
                <a16:creationId xmlns:a16="http://schemas.microsoft.com/office/drawing/2014/main" id="{0673FA0C-A9C7-46A8-95B4-75C14A277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178050"/>
            <a:ext cx="65452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There are situations in which several digital devices must share the use of a single wire in order to transmit a signal to some destination device. e.g. sharing of data bus </a:t>
            </a:r>
          </a:p>
          <a:p>
            <a:endParaRPr lang="en-GB" altLang="en-US" sz="2400"/>
          </a:p>
          <a:p>
            <a:pPr algn="l"/>
            <a:r>
              <a:rPr lang="en-GB" altLang="en-US" sz="2400">
                <a:solidFill>
                  <a:srgbClr val="2D953C"/>
                </a:solidFill>
              </a:rPr>
              <a:t>This means that several devices must have their outputs tied to the same wire. But …</a:t>
            </a:r>
          </a:p>
        </p:txBody>
      </p:sp>
      <p:sp>
        <p:nvSpPr>
          <p:cNvPr id="344104" name="Text Box 40">
            <a:extLst>
              <a:ext uri="{FF2B5EF4-FFF2-40B4-BE49-F238E27FC236}">
                <a16:creationId xmlns:a16="http://schemas.microsoft.com/office/drawing/2014/main" id="{E53F510C-E031-4524-89A4-9A6A53F5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5C11-3FBF-4A57-B416-319CA56D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72CB-EC99-4A14-AA92-C38CB260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C247-7635-4075-8538-851BB7848BFF}" type="slidenum">
              <a:rPr lang="en-GB" altLang="en-US"/>
              <a:pPr/>
              <a:t>15</a:t>
            </a:fld>
            <a:endParaRPr lang="en-GB" altLang="en-US" sz="1400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63D0C1E7-EB92-4548-96F7-5F9917E2A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984250"/>
            <a:ext cx="6872288" cy="587375"/>
          </a:xfrm>
          <a:noFill/>
        </p:spPr>
        <p:txBody>
          <a:bodyPr lIns="0" tIns="0" rIns="0" bIns="0"/>
          <a:lstStyle/>
          <a:p>
            <a:r>
              <a:rPr lang="en-GB" altLang="en-US" sz="3200">
                <a:solidFill>
                  <a:srgbClr val="5E51C1"/>
                </a:solidFill>
              </a:rPr>
              <a:t>Tristate (Three-State) Logic Outputs (ii)</a:t>
            </a:r>
          </a:p>
        </p:txBody>
      </p:sp>
      <p:sp>
        <p:nvSpPr>
          <p:cNvPr id="345111" name="Text Box 23">
            <a:extLst>
              <a:ext uri="{FF2B5EF4-FFF2-40B4-BE49-F238E27FC236}">
                <a16:creationId xmlns:a16="http://schemas.microsoft.com/office/drawing/2014/main" id="{FA4FD1D1-30ED-4F89-BA63-922BE0C0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1987550"/>
            <a:ext cx="82311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>
                <a:solidFill>
                  <a:srgbClr val="FF0066"/>
                </a:solidFill>
              </a:rPr>
              <a:t>Conventional CMOS outputs </a:t>
            </a:r>
            <a:r>
              <a:rPr lang="en-GB" altLang="en-US" sz="2400" b="1" u="sng">
                <a:solidFill>
                  <a:srgbClr val="FF0066"/>
                </a:solidFill>
              </a:rPr>
              <a:t>should never</a:t>
            </a:r>
            <a:r>
              <a:rPr lang="en-GB" altLang="en-US" sz="2400">
                <a:solidFill>
                  <a:srgbClr val="FF0066"/>
                </a:solidFill>
              </a:rPr>
              <a:t> be tied together.</a:t>
            </a:r>
          </a:p>
          <a:p>
            <a:pPr algn="l"/>
            <a:r>
              <a:rPr lang="en-GB" altLang="en-US" sz="2400">
                <a:solidFill>
                  <a:srgbClr val="FF0066"/>
                </a:solidFill>
              </a:rPr>
              <a:t>TTL totem pole outputs </a:t>
            </a:r>
            <a:r>
              <a:rPr lang="en-GB" altLang="en-US" sz="2400" b="1" u="sng">
                <a:solidFill>
                  <a:srgbClr val="FF0066"/>
                </a:solidFill>
              </a:rPr>
              <a:t>should never</a:t>
            </a:r>
            <a:r>
              <a:rPr lang="en-GB" altLang="en-US" sz="2400">
                <a:solidFill>
                  <a:srgbClr val="FF0066"/>
                </a:solidFill>
              </a:rPr>
              <a:t> be tied together.</a:t>
            </a:r>
          </a:p>
          <a:p>
            <a:pPr algn="l"/>
            <a:endParaRPr lang="en-GB" altLang="en-US" sz="2400">
              <a:solidFill>
                <a:srgbClr val="FF0066"/>
              </a:solidFill>
            </a:endParaRPr>
          </a:p>
          <a:p>
            <a:r>
              <a:rPr lang="en-GB" altLang="en-US" sz="2400">
                <a:solidFill>
                  <a:srgbClr val="5E51C1"/>
                </a:solidFill>
              </a:rPr>
              <a:t>Outputs tied together will cause high current to flow through the output transistors, especially when an output is at logic “0”.</a:t>
            </a:r>
          </a:p>
          <a:p>
            <a:r>
              <a:rPr lang="en-GB" altLang="en-US" sz="2400">
                <a:solidFill>
                  <a:srgbClr val="5E51C1"/>
                </a:solidFill>
              </a:rPr>
              <a:t>The resultant voltage level at the output may fall into the indeterminate range.</a:t>
            </a:r>
          </a:p>
        </p:txBody>
      </p:sp>
      <p:sp>
        <p:nvSpPr>
          <p:cNvPr id="345112" name="Text Box 24">
            <a:extLst>
              <a:ext uri="{FF2B5EF4-FFF2-40B4-BE49-F238E27FC236}">
                <a16:creationId xmlns:a16="http://schemas.microsoft.com/office/drawing/2014/main" id="{F1EAD69E-568E-4D86-8B0A-994792C9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5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B9E424-47A9-4632-9DE1-96B1F0BD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2EA24FA-792F-413C-A65F-08943024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BF2-A81D-49FB-B270-6B8E00CF5A86}" type="slidenum">
              <a:rPr lang="en-GB" altLang="en-US"/>
              <a:pPr/>
              <a:t>16</a:t>
            </a:fld>
            <a:endParaRPr lang="en-GB" altLang="en-US" sz="1400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5AC28A7-A953-40E6-8F2E-94E099A7B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941388"/>
            <a:ext cx="6886575" cy="587375"/>
          </a:xfrm>
          <a:noFill/>
        </p:spPr>
        <p:txBody>
          <a:bodyPr lIns="0" tIns="0" rIns="0" bIns="0"/>
          <a:lstStyle/>
          <a:p>
            <a:r>
              <a:rPr lang="en-GB" altLang="en-US" sz="3200">
                <a:solidFill>
                  <a:srgbClr val="5E51C1"/>
                </a:solidFill>
              </a:rPr>
              <a:t>Tristate (Three-State) Logic Outputs (iii)</a:t>
            </a:r>
          </a:p>
        </p:txBody>
      </p:sp>
      <p:grpSp>
        <p:nvGrpSpPr>
          <p:cNvPr id="346137" name="Group 25">
            <a:extLst>
              <a:ext uri="{FF2B5EF4-FFF2-40B4-BE49-F238E27FC236}">
                <a16:creationId xmlns:a16="http://schemas.microsoft.com/office/drawing/2014/main" id="{1DA86AE4-6853-405C-8543-175BDD7950FA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105025"/>
            <a:ext cx="3521075" cy="2241550"/>
            <a:chOff x="1280" y="1326"/>
            <a:chExt cx="2218" cy="1412"/>
          </a:xfrm>
        </p:grpSpPr>
        <p:sp>
          <p:nvSpPr>
            <p:cNvPr id="346115" name="AutoShape 3">
              <a:extLst>
                <a:ext uri="{FF2B5EF4-FFF2-40B4-BE49-F238E27FC236}">
                  <a16:creationId xmlns:a16="http://schemas.microsoft.com/office/drawing/2014/main" id="{BE1FEB2D-2032-4986-B3A8-4DCF633498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9" y="1333"/>
              <a:ext cx="601" cy="5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6116" name="Oval 4">
              <a:extLst>
                <a:ext uri="{FF2B5EF4-FFF2-40B4-BE49-F238E27FC236}">
                  <a16:creationId xmlns:a16="http://schemas.microsoft.com/office/drawing/2014/main" id="{0A82AD0E-BF03-439D-A78B-B502079D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586"/>
              <a:ext cx="91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6123" name="AutoShape 11">
              <a:extLst>
                <a:ext uri="{FF2B5EF4-FFF2-40B4-BE49-F238E27FC236}">
                  <a16:creationId xmlns:a16="http://schemas.microsoft.com/office/drawing/2014/main" id="{EF28AB41-78AE-4774-A341-F26DC24DCD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9" y="2144"/>
              <a:ext cx="601" cy="5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6124" name="Oval 12">
              <a:extLst>
                <a:ext uri="{FF2B5EF4-FFF2-40B4-BE49-F238E27FC236}">
                  <a16:creationId xmlns:a16="http://schemas.microsoft.com/office/drawing/2014/main" id="{41098E2A-8D76-48BE-AD6F-A3E47C3A0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397"/>
              <a:ext cx="91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6125" name="Line 13">
              <a:extLst>
                <a:ext uri="{FF2B5EF4-FFF2-40B4-BE49-F238E27FC236}">
                  <a16:creationId xmlns:a16="http://schemas.microsoft.com/office/drawing/2014/main" id="{3EEBF5BE-DBB3-484D-88DC-63302CA3A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8" y="1620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26" name="Line 14">
              <a:extLst>
                <a:ext uri="{FF2B5EF4-FFF2-40B4-BE49-F238E27FC236}">
                  <a16:creationId xmlns:a16="http://schemas.microsoft.com/office/drawing/2014/main" id="{A5BF169A-7FA9-43A1-BF83-7E6A13EFF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7" y="2414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27" name="Line 15">
              <a:extLst>
                <a:ext uri="{FF2B5EF4-FFF2-40B4-BE49-F238E27FC236}">
                  <a16:creationId xmlns:a16="http://schemas.microsoft.com/office/drawing/2014/main" id="{7712ECED-F74B-4DB4-9F53-F3795314B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9" y="1629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28" name="Line 16">
              <a:extLst>
                <a:ext uri="{FF2B5EF4-FFF2-40B4-BE49-F238E27FC236}">
                  <a16:creationId xmlns:a16="http://schemas.microsoft.com/office/drawing/2014/main" id="{E14A5B45-2312-4758-9027-FD8CFDF07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9" y="2450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29" name="Line 17">
              <a:extLst>
                <a:ext uri="{FF2B5EF4-FFF2-40B4-BE49-F238E27FC236}">
                  <a16:creationId xmlns:a16="http://schemas.microsoft.com/office/drawing/2014/main" id="{286C9AD9-9E09-43C9-BDB7-1E34BC838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1638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30" name="Line 18">
              <a:extLst>
                <a:ext uri="{FF2B5EF4-FFF2-40B4-BE49-F238E27FC236}">
                  <a16:creationId xmlns:a16="http://schemas.microsoft.com/office/drawing/2014/main" id="{0CFF60A1-5C50-425E-BC97-DC795B563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4" y="2035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6131" name="Oval 19">
              <a:extLst>
                <a:ext uri="{FF2B5EF4-FFF2-40B4-BE49-F238E27FC236}">
                  <a16:creationId xmlns:a16="http://schemas.microsoft.com/office/drawing/2014/main" id="{233D2F2D-9144-4B1D-973D-7190570C3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992"/>
              <a:ext cx="82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46132" name="Text Box 20">
              <a:extLst>
                <a:ext uri="{FF2B5EF4-FFF2-40B4-BE49-F238E27FC236}">
                  <a16:creationId xmlns:a16="http://schemas.microsoft.com/office/drawing/2014/main" id="{7863AEB6-2A7A-4B8E-97D6-E76BE7DB9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1347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1</a:t>
              </a:r>
            </a:p>
          </p:txBody>
        </p:sp>
        <p:sp>
          <p:nvSpPr>
            <p:cNvPr id="346133" name="Text Box 21">
              <a:extLst>
                <a:ext uri="{FF2B5EF4-FFF2-40B4-BE49-F238E27FC236}">
                  <a16:creationId xmlns:a16="http://schemas.microsoft.com/office/drawing/2014/main" id="{19ECB878-B612-4B35-BF27-E45670C71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2159"/>
              <a:ext cx="2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0</a:t>
              </a:r>
            </a:p>
          </p:txBody>
        </p:sp>
      </p:grpSp>
      <p:sp>
        <p:nvSpPr>
          <p:cNvPr id="346134" name="AutoShape 22">
            <a:extLst>
              <a:ext uri="{FF2B5EF4-FFF2-40B4-BE49-F238E27FC236}">
                <a16:creationId xmlns:a16="http://schemas.microsoft.com/office/drawing/2014/main" id="{D67B01AD-3645-4CC9-B57F-C967AC61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1533525"/>
            <a:ext cx="2805112" cy="1919288"/>
          </a:xfrm>
          <a:prstGeom prst="cloudCallout">
            <a:avLst>
              <a:gd name="adj1" fmla="val -54130"/>
              <a:gd name="adj2" fmla="val 308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1800" b="1"/>
              <a:t>Look at this situation, what will be the Logic Level at the output </a:t>
            </a:r>
            <a:r>
              <a:rPr lang="en-GB" altLang="en-US" sz="1800" b="1">
                <a:solidFill>
                  <a:srgbClr val="FF0066"/>
                </a:solidFill>
              </a:rPr>
              <a:t>?</a:t>
            </a:r>
          </a:p>
        </p:txBody>
      </p:sp>
      <p:sp>
        <p:nvSpPr>
          <p:cNvPr id="346136" name="Text Box 24">
            <a:extLst>
              <a:ext uri="{FF2B5EF4-FFF2-40B4-BE49-F238E27FC236}">
                <a16:creationId xmlns:a16="http://schemas.microsoft.com/office/drawing/2014/main" id="{144D2FDA-728B-4412-9C04-F70AA2D2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oter Placeholder 4">
            <a:extLst>
              <a:ext uri="{FF2B5EF4-FFF2-40B4-BE49-F238E27FC236}">
                <a16:creationId xmlns:a16="http://schemas.microsoft.com/office/drawing/2014/main" id="{DE312CB5-DFE6-41A4-A774-7E63782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98" name="Slide Number Placeholder 5">
            <a:extLst>
              <a:ext uri="{FF2B5EF4-FFF2-40B4-BE49-F238E27FC236}">
                <a16:creationId xmlns:a16="http://schemas.microsoft.com/office/drawing/2014/main" id="{58E0CE05-5B92-4984-9591-ACCD2E3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2662-17F2-43EA-859C-59B914E75C85}" type="slidenum">
              <a:rPr lang="en-GB" altLang="en-US"/>
              <a:pPr/>
              <a:t>17</a:t>
            </a:fld>
            <a:endParaRPr lang="en-GB" altLang="en-US" sz="1400"/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8F8AA8CE-E8F1-4E69-87FE-B7EB38DC4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839788"/>
            <a:ext cx="6943725" cy="587375"/>
          </a:xfrm>
          <a:noFill/>
        </p:spPr>
        <p:txBody>
          <a:bodyPr lIns="0" tIns="0" rIns="0" bIns="0"/>
          <a:lstStyle/>
          <a:p>
            <a:r>
              <a:rPr lang="en-GB" altLang="en-US" sz="3200">
                <a:solidFill>
                  <a:srgbClr val="FF0066"/>
                </a:solidFill>
              </a:rPr>
              <a:t>Tristate</a:t>
            </a:r>
            <a:r>
              <a:rPr lang="en-GB" altLang="en-US" sz="3200">
                <a:solidFill>
                  <a:srgbClr val="5E51C1"/>
                </a:solidFill>
              </a:rPr>
              <a:t> (Three-State) </a:t>
            </a:r>
            <a:r>
              <a:rPr lang="en-GB" altLang="en-US" sz="3200">
                <a:solidFill>
                  <a:srgbClr val="FF0066"/>
                </a:solidFill>
              </a:rPr>
              <a:t>Logic Outputs</a:t>
            </a:r>
            <a:r>
              <a:rPr lang="en-GB" altLang="en-US" sz="3200">
                <a:solidFill>
                  <a:srgbClr val="5E51C1"/>
                </a:solidFill>
              </a:rPr>
              <a:t> (iv)</a:t>
            </a:r>
          </a:p>
        </p:txBody>
      </p:sp>
      <p:grpSp>
        <p:nvGrpSpPr>
          <p:cNvPr id="403551" name="Group 95">
            <a:extLst>
              <a:ext uri="{FF2B5EF4-FFF2-40B4-BE49-F238E27FC236}">
                <a16:creationId xmlns:a16="http://schemas.microsoft.com/office/drawing/2014/main" id="{D6B2CFA4-20DA-4D05-BCEC-079B1A814FC7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901825"/>
            <a:ext cx="2278063" cy="3094038"/>
            <a:chOff x="456" y="1198"/>
            <a:chExt cx="1435" cy="1949"/>
          </a:xfrm>
        </p:grpSpPr>
        <p:sp>
          <p:nvSpPr>
            <p:cNvPr id="403460" name="AutoShape 4">
              <a:extLst>
                <a:ext uri="{FF2B5EF4-FFF2-40B4-BE49-F238E27FC236}">
                  <a16:creationId xmlns:a16="http://schemas.microsoft.com/office/drawing/2014/main" id="{51D88D92-D1AD-468D-A7A0-84C89445B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0" y="1624"/>
              <a:ext cx="1234" cy="1052"/>
            </a:xfrm>
            <a:prstGeom prst="triangle">
              <a:avLst>
                <a:gd name="adj" fmla="val 477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61" name="Oval 5">
              <a:extLst>
                <a:ext uri="{FF2B5EF4-FFF2-40B4-BE49-F238E27FC236}">
                  <a16:creationId xmlns:a16="http://schemas.microsoft.com/office/drawing/2014/main" id="{ECF6D51B-C257-42E6-9AAD-DADD0801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077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03462" name="Group 6">
              <a:extLst>
                <a:ext uri="{FF2B5EF4-FFF2-40B4-BE49-F238E27FC236}">
                  <a16:creationId xmlns:a16="http://schemas.microsoft.com/office/drawing/2014/main" id="{157EB610-40F0-4B02-AD71-D68F1B45E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2149"/>
              <a:ext cx="138" cy="393"/>
              <a:chOff x="1535" y="2706"/>
              <a:chExt cx="138" cy="393"/>
            </a:xfrm>
          </p:grpSpPr>
          <p:sp>
            <p:nvSpPr>
              <p:cNvPr id="403463" name="Line 7">
                <a:extLst>
                  <a:ext uri="{FF2B5EF4-FFF2-40B4-BE49-F238E27FC236}">
                    <a16:creationId xmlns:a16="http://schemas.microsoft.com/office/drawing/2014/main" id="{D10A0997-14E1-4E6D-806D-79F8A438F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" y="270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64" name="Line 8">
                <a:extLst>
                  <a:ext uri="{FF2B5EF4-FFF2-40B4-BE49-F238E27FC236}">
                    <a16:creationId xmlns:a16="http://schemas.microsoft.com/office/drawing/2014/main" id="{8E6D6BA4-5B8A-41F6-8BC7-860031B6E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1" y="2835"/>
                <a:ext cx="82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65" name="Line 9">
                <a:extLst>
                  <a:ext uri="{FF2B5EF4-FFF2-40B4-BE49-F238E27FC236}">
                    <a16:creationId xmlns:a16="http://schemas.microsoft.com/office/drawing/2014/main" id="{2CB54AEF-D55A-492A-8AA5-EF93CE1B3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" y="2971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66" name="Rectangle 10">
                <a:extLst>
                  <a:ext uri="{FF2B5EF4-FFF2-40B4-BE49-F238E27FC236}">
                    <a16:creationId xmlns:a16="http://schemas.microsoft.com/office/drawing/2014/main" id="{6AF7DEE9-55FB-402A-9A68-E9D834B10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743"/>
                <a:ext cx="137" cy="2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03467" name="Rectangle 11">
              <a:extLst>
                <a:ext uri="{FF2B5EF4-FFF2-40B4-BE49-F238E27FC236}">
                  <a16:creationId xmlns:a16="http://schemas.microsoft.com/office/drawing/2014/main" id="{83E79174-3EE9-4A0F-9875-ACF18A3A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020"/>
              <a:ext cx="137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68" name="Rectangle 12">
              <a:extLst>
                <a:ext uri="{FF2B5EF4-FFF2-40B4-BE49-F238E27FC236}">
                  <a16:creationId xmlns:a16="http://schemas.microsoft.com/office/drawing/2014/main" id="{50A95552-5DF8-4EDE-801C-70F996C4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836"/>
              <a:ext cx="137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69" name="Line 13">
              <a:extLst>
                <a:ext uri="{FF2B5EF4-FFF2-40B4-BE49-F238E27FC236}">
                  <a16:creationId xmlns:a16="http://schemas.microsoft.com/office/drawing/2014/main" id="{1F6D4933-6875-4AC1-9478-37DE59EB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93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03470" name="Group 14">
              <a:extLst>
                <a:ext uri="{FF2B5EF4-FFF2-40B4-BE49-F238E27FC236}">
                  <a16:creationId xmlns:a16="http://schemas.microsoft.com/office/drawing/2014/main" id="{CF056E6D-41E2-499D-AB25-1EDE04C9D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4" y="1941"/>
              <a:ext cx="164" cy="411"/>
              <a:chOff x="1646" y="3109"/>
              <a:chExt cx="164" cy="411"/>
            </a:xfrm>
          </p:grpSpPr>
          <p:sp>
            <p:nvSpPr>
              <p:cNvPr id="403471" name="Line 15">
                <a:extLst>
                  <a:ext uri="{FF2B5EF4-FFF2-40B4-BE49-F238E27FC236}">
                    <a16:creationId xmlns:a16="http://schemas.microsoft.com/office/drawing/2014/main" id="{244A8425-834F-4466-994B-AEFC20B3C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109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72" name="Line 16">
                <a:extLst>
                  <a:ext uri="{FF2B5EF4-FFF2-40B4-BE49-F238E27FC236}">
                    <a16:creationId xmlns:a16="http://schemas.microsoft.com/office/drawing/2014/main" id="{1B5633CF-EFF7-4394-947C-B2EC93E4B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3109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73" name="Line 17">
                <a:extLst>
                  <a:ext uri="{FF2B5EF4-FFF2-40B4-BE49-F238E27FC236}">
                    <a16:creationId xmlns:a16="http://schemas.microsoft.com/office/drawing/2014/main" id="{1F45FF34-29CA-40A2-864F-B1FF2627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52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74" name="Line 18">
                <a:extLst>
                  <a:ext uri="{FF2B5EF4-FFF2-40B4-BE49-F238E27FC236}">
                    <a16:creationId xmlns:a16="http://schemas.microsoft.com/office/drawing/2014/main" id="{3CB1C238-C17F-44BB-A95D-B2F2597A0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3300"/>
                <a:ext cx="7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3475" name="Line 19">
              <a:extLst>
                <a:ext uri="{FF2B5EF4-FFF2-40B4-BE49-F238E27FC236}">
                  <a16:creationId xmlns:a16="http://schemas.microsoft.com/office/drawing/2014/main" id="{2EE597D6-81ED-43B8-B098-AA102DAF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27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6" name="Line 20">
              <a:extLst>
                <a:ext uri="{FF2B5EF4-FFF2-40B4-BE49-F238E27FC236}">
                  <a16:creationId xmlns:a16="http://schemas.microsoft.com/office/drawing/2014/main" id="{EC348EF5-7F0E-455B-94B4-97F8B0DC5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" y="2095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7" name="Line 21">
              <a:extLst>
                <a:ext uri="{FF2B5EF4-FFF2-40B4-BE49-F238E27FC236}">
                  <a16:creationId xmlns:a16="http://schemas.microsoft.com/office/drawing/2014/main" id="{B4BDAF5D-16DC-4E1D-B07E-C7A1B9644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2131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8" name="Line 22">
              <a:extLst>
                <a:ext uri="{FF2B5EF4-FFF2-40B4-BE49-F238E27FC236}">
                  <a16:creationId xmlns:a16="http://schemas.microsoft.com/office/drawing/2014/main" id="{382D8D17-D497-4965-BBA0-8F64FE863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131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9" name="Line 23">
              <a:extLst>
                <a:ext uri="{FF2B5EF4-FFF2-40B4-BE49-F238E27FC236}">
                  <a16:creationId xmlns:a16="http://schemas.microsoft.com/office/drawing/2014/main" id="{B9862890-DE1C-41A5-9C16-61650B28D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2122"/>
              <a:ext cx="10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0" name="Line 24">
              <a:extLst>
                <a:ext uri="{FF2B5EF4-FFF2-40B4-BE49-F238E27FC236}">
                  <a16:creationId xmlns:a16="http://schemas.microsoft.com/office/drawing/2014/main" id="{5218DD80-2A35-40BE-B674-914223033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2269"/>
              <a:ext cx="18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1" name="Text Box 25">
              <a:extLst>
                <a:ext uri="{FF2B5EF4-FFF2-40B4-BE49-F238E27FC236}">
                  <a16:creationId xmlns:a16="http://schemas.microsoft.com/office/drawing/2014/main" id="{79D10F9C-CC8C-4313-9B03-4B710614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" y="295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GND</a:t>
              </a:r>
            </a:p>
          </p:txBody>
        </p:sp>
        <p:sp>
          <p:nvSpPr>
            <p:cNvPr id="403482" name="Text Box 26">
              <a:extLst>
                <a:ext uri="{FF2B5EF4-FFF2-40B4-BE49-F238E27FC236}">
                  <a16:creationId xmlns:a16="http://schemas.microsoft.com/office/drawing/2014/main" id="{94BC1CA4-BD5A-4030-BE9E-6F2C5081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19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+V</a:t>
              </a:r>
            </a:p>
          </p:txBody>
        </p:sp>
        <p:sp>
          <p:nvSpPr>
            <p:cNvPr id="403483" name="Text Box 27">
              <a:extLst>
                <a:ext uri="{FF2B5EF4-FFF2-40B4-BE49-F238E27FC236}">
                  <a16:creationId xmlns:a16="http://schemas.microsoft.com/office/drawing/2014/main" id="{6A071BB5-E5F5-46F5-876B-92A4EBD29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1920"/>
              <a:ext cx="1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0</a:t>
              </a:r>
            </a:p>
          </p:txBody>
        </p:sp>
        <p:sp>
          <p:nvSpPr>
            <p:cNvPr id="403484" name="Text Box 28">
              <a:extLst>
                <a:ext uri="{FF2B5EF4-FFF2-40B4-BE49-F238E27FC236}">
                  <a16:creationId xmlns:a16="http://schemas.microsoft.com/office/drawing/2014/main" id="{0BB7635D-43CF-45DC-86D6-0EF535A73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1893"/>
              <a:ext cx="1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1</a:t>
              </a:r>
            </a:p>
          </p:txBody>
        </p:sp>
        <p:sp>
          <p:nvSpPr>
            <p:cNvPr id="403485" name="Text Box 29">
              <a:extLst>
                <a:ext uri="{FF2B5EF4-FFF2-40B4-BE49-F238E27FC236}">
                  <a16:creationId xmlns:a16="http://schemas.microsoft.com/office/drawing/2014/main" id="{17C493D9-95FF-4D5C-B908-EF392FAB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2945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E=1</a:t>
              </a:r>
            </a:p>
          </p:txBody>
        </p:sp>
        <p:sp>
          <p:nvSpPr>
            <p:cNvPr id="403486" name="Line 30">
              <a:extLst>
                <a:ext uri="{FF2B5EF4-FFF2-40B4-BE49-F238E27FC236}">
                  <a16:creationId xmlns:a16="http://schemas.microsoft.com/office/drawing/2014/main" id="{CF032EF5-1FA8-4793-BBDC-449692D0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1821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7" name="Line 31">
              <a:extLst>
                <a:ext uri="{FF2B5EF4-FFF2-40B4-BE49-F238E27FC236}">
                  <a16:creationId xmlns:a16="http://schemas.microsoft.com/office/drawing/2014/main" id="{E6DD03BA-1B91-4B48-B226-205BD519F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525"/>
              <a:ext cx="0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3550" name="Group 94">
            <a:extLst>
              <a:ext uri="{FF2B5EF4-FFF2-40B4-BE49-F238E27FC236}">
                <a16:creationId xmlns:a16="http://schemas.microsoft.com/office/drawing/2014/main" id="{F76D5496-36C9-4832-A6C7-1FA8C55D0025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1870075"/>
            <a:ext cx="2393950" cy="3078163"/>
            <a:chOff x="2076" y="1187"/>
            <a:chExt cx="1508" cy="1939"/>
          </a:xfrm>
        </p:grpSpPr>
        <p:sp>
          <p:nvSpPr>
            <p:cNvPr id="403489" name="AutoShape 33">
              <a:extLst>
                <a:ext uri="{FF2B5EF4-FFF2-40B4-BE49-F238E27FC236}">
                  <a16:creationId xmlns:a16="http://schemas.microsoft.com/office/drawing/2014/main" id="{16982FA7-AC82-4618-856C-05DA2B7C3C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9" y="1613"/>
              <a:ext cx="1234" cy="1052"/>
            </a:xfrm>
            <a:prstGeom prst="triangle">
              <a:avLst>
                <a:gd name="adj" fmla="val 477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0" name="Oval 34">
              <a:extLst>
                <a:ext uri="{FF2B5EF4-FFF2-40B4-BE49-F238E27FC236}">
                  <a16:creationId xmlns:a16="http://schemas.microsoft.com/office/drawing/2014/main" id="{C9B5D521-80FE-412F-BBC0-F05BBC59A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0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03491" name="Group 35">
              <a:extLst>
                <a:ext uri="{FF2B5EF4-FFF2-40B4-BE49-F238E27FC236}">
                  <a16:creationId xmlns:a16="http://schemas.microsoft.com/office/drawing/2014/main" id="{DBDFD6C2-F7ED-450B-88F7-1C53BA9E1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0" y="1790"/>
              <a:ext cx="138" cy="393"/>
              <a:chOff x="1535" y="2706"/>
              <a:chExt cx="138" cy="393"/>
            </a:xfrm>
          </p:grpSpPr>
          <p:sp>
            <p:nvSpPr>
              <p:cNvPr id="403492" name="Line 36">
                <a:extLst>
                  <a:ext uri="{FF2B5EF4-FFF2-40B4-BE49-F238E27FC236}">
                    <a16:creationId xmlns:a16="http://schemas.microsoft.com/office/drawing/2014/main" id="{43FBFD6F-09B9-44AA-A098-AC02D857B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" y="270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93" name="Line 37">
                <a:extLst>
                  <a:ext uri="{FF2B5EF4-FFF2-40B4-BE49-F238E27FC236}">
                    <a16:creationId xmlns:a16="http://schemas.microsoft.com/office/drawing/2014/main" id="{3EDF1987-762A-4598-818F-8BCFF1AC6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1" y="2835"/>
                <a:ext cx="82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94" name="Line 38">
                <a:extLst>
                  <a:ext uri="{FF2B5EF4-FFF2-40B4-BE49-F238E27FC236}">
                    <a16:creationId xmlns:a16="http://schemas.microsoft.com/office/drawing/2014/main" id="{9A85FC42-7454-43EC-94FD-9768D3F2A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" y="2971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495" name="Rectangle 39">
                <a:extLst>
                  <a:ext uri="{FF2B5EF4-FFF2-40B4-BE49-F238E27FC236}">
                    <a16:creationId xmlns:a16="http://schemas.microsoft.com/office/drawing/2014/main" id="{EC9D3F10-73E7-4B42-909B-4D72F15AA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743"/>
                <a:ext cx="137" cy="2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03496" name="Rectangle 40">
              <a:extLst>
                <a:ext uri="{FF2B5EF4-FFF2-40B4-BE49-F238E27FC236}">
                  <a16:creationId xmlns:a16="http://schemas.microsoft.com/office/drawing/2014/main" id="{568D1D9B-256E-4EE4-A9AB-01DED023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009"/>
              <a:ext cx="137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7" name="Rectangle 41">
              <a:extLst>
                <a:ext uri="{FF2B5EF4-FFF2-40B4-BE49-F238E27FC236}">
                  <a16:creationId xmlns:a16="http://schemas.microsoft.com/office/drawing/2014/main" id="{B6667A03-D9E6-4A36-9E70-A123BCF03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180"/>
              <a:ext cx="137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8" name="Line 42">
              <a:extLst>
                <a:ext uri="{FF2B5EF4-FFF2-40B4-BE49-F238E27FC236}">
                  <a16:creationId xmlns:a16="http://schemas.microsoft.com/office/drawing/2014/main" id="{E0C2884A-967B-446F-8CE4-B58DE6F92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191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03499" name="Group 43">
              <a:extLst>
                <a:ext uri="{FF2B5EF4-FFF2-40B4-BE49-F238E27FC236}">
                  <a16:creationId xmlns:a16="http://schemas.microsoft.com/office/drawing/2014/main" id="{CDCFD52B-614E-48AC-BBB2-099D97DF9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2" y="1930"/>
              <a:ext cx="164" cy="411"/>
              <a:chOff x="1646" y="3109"/>
              <a:chExt cx="164" cy="411"/>
            </a:xfrm>
          </p:grpSpPr>
          <p:sp>
            <p:nvSpPr>
              <p:cNvPr id="403500" name="Line 44">
                <a:extLst>
                  <a:ext uri="{FF2B5EF4-FFF2-40B4-BE49-F238E27FC236}">
                    <a16:creationId xmlns:a16="http://schemas.microsoft.com/office/drawing/2014/main" id="{4452E909-B6F9-4C4C-BCBC-50951157D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109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01" name="Line 45">
                <a:extLst>
                  <a:ext uri="{FF2B5EF4-FFF2-40B4-BE49-F238E27FC236}">
                    <a16:creationId xmlns:a16="http://schemas.microsoft.com/office/drawing/2014/main" id="{2A4E8BA7-AEC9-441A-BA2E-4ECD42F6E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3109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02" name="Line 46">
                <a:extLst>
                  <a:ext uri="{FF2B5EF4-FFF2-40B4-BE49-F238E27FC236}">
                    <a16:creationId xmlns:a16="http://schemas.microsoft.com/office/drawing/2014/main" id="{E89A5B2B-9001-4FF0-8DD5-C1A2F20AA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52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03" name="Line 47">
                <a:extLst>
                  <a:ext uri="{FF2B5EF4-FFF2-40B4-BE49-F238E27FC236}">
                    <a16:creationId xmlns:a16="http://schemas.microsoft.com/office/drawing/2014/main" id="{1ED15C2C-2250-4DA4-AEF5-2F3A4B038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3300"/>
                <a:ext cx="7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3504" name="Line 48">
              <a:extLst>
                <a:ext uri="{FF2B5EF4-FFF2-40B4-BE49-F238E27FC236}">
                  <a16:creationId xmlns:a16="http://schemas.microsoft.com/office/drawing/2014/main" id="{9E8ED03C-FE5A-49AC-A641-6C99A33DE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416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5" name="Line 49">
              <a:extLst>
                <a:ext uri="{FF2B5EF4-FFF2-40B4-BE49-F238E27FC236}">
                  <a16:creationId xmlns:a16="http://schemas.microsoft.com/office/drawing/2014/main" id="{15D83384-2454-4CB2-89C9-2795A94A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2457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6" name="Line 50">
              <a:extLst>
                <a:ext uri="{FF2B5EF4-FFF2-40B4-BE49-F238E27FC236}">
                  <a16:creationId xmlns:a16="http://schemas.microsoft.com/office/drawing/2014/main" id="{B60189BC-E973-44BC-9C44-758530018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2120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7" name="Line 51">
              <a:extLst>
                <a:ext uri="{FF2B5EF4-FFF2-40B4-BE49-F238E27FC236}">
                  <a16:creationId xmlns:a16="http://schemas.microsoft.com/office/drawing/2014/main" id="{D9ABCBBF-3A2B-4AE1-9588-2763B2D2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120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8" name="Line 52">
              <a:extLst>
                <a:ext uri="{FF2B5EF4-FFF2-40B4-BE49-F238E27FC236}">
                  <a16:creationId xmlns:a16="http://schemas.microsoft.com/office/drawing/2014/main" id="{1DBC2F17-20B5-4C18-AEF4-6AC80E84E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2111"/>
              <a:ext cx="10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9" name="Line 53">
              <a:extLst>
                <a:ext uri="{FF2B5EF4-FFF2-40B4-BE49-F238E27FC236}">
                  <a16:creationId xmlns:a16="http://schemas.microsoft.com/office/drawing/2014/main" id="{2B6F1C3E-0F94-4A5F-948D-0CC16CCDB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" y="2258"/>
              <a:ext cx="18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10" name="Text Box 54">
              <a:extLst>
                <a:ext uri="{FF2B5EF4-FFF2-40B4-BE49-F238E27FC236}">
                  <a16:creationId xmlns:a16="http://schemas.microsoft.com/office/drawing/2014/main" id="{6C70750A-5388-49A6-8E8E-E482F8369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2925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GND</a:t>
              </a:r>
            </a:p>
          </p:txBody>
        </p:sp>
        <p:sp>
          <p:nvSpPr>
            <p:cNvPr id="403511" name="Text Box 55">
              <a:extLst>
                <a:ext uri="{FF2B5EF4-FFF2-40B4-BE49-F238E27FC236}">
                  <a16:creationId xmlns:a16="http://schemas.microsoft.com/office/drawing/2014/main" id="{CF5FC0B9-A1F6-41D7-B117-F03FFD135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87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+V</a:t>
              </a:r>
            </a:p>
          </p:txBody>
        </p:sp>
        <p:sp>
          <p:nvSpPr>
            <p:cNvPr id="403512" name="Text Box 56">
              <a:extLst>
                <a:ext uri="{FF2B5EF4-FFF2-40B4-BE49-F238E27FC236}">
                  <a16:creationId xmlns:a16="http://schemas.microsoft.com/office/drawing/2014/main" id="{CA361BC7-442A-489B-BA33-913F0014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919"/>
              <a:ext cx="1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1</a:t>
              </a:r>
            </a:p>
          </p:txBody>
        </p:sp>
        <p:sp>
          <p:nvSpPr>
            <p:cNvPr id="403513" name="Text Box 57">
              <a:extLst>
                <a:ext uri="{FF2B5EF4-FFF2-40B4-BE49-F238E27FC236}">
                  <a16:creationId xmlns:a16="http://schemas.microsoft.com/office/drawing/2014/main" id="{5A3096D5-CB78-46A8-8809-6A7E22924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" y="1882"/>
              <a:ext cx="1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0</a:t>
              </a:r>
            </a:p>
          </p:txBody>
        </p:sp>
        <p:sp>
          <p:nvSpPr>
            <p:cNvPr id="403514" name="Text Box 58">
              <a:extLst>
                <a:ext uri="{FF2B5EF4-FFF2-40B4-BE49-F238E27FC236}">
                  <a16:creationId xmlns:a16="http://schemas.microsoft.com/office/drawing/2014/main" id="{6154973D-0C71-4FF7-9FEE-E0EA142DD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934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E=1</a:t>
              </a:r>
            </a:p>
          </p:txBody>
        </p:sp>
        <p:sp>
          <p:nvSpPr>
            <p:cNvPr id="403515" name="Line 59">
              <a:extLst>
                <a:ext uri="{FF2B5EF4-FFF2-40B4-BE49-F238E27FC236}">
                  <a16:creationId xmlns:a16="http://schemas.microsoft.com/office/drawing/2014/main" id="{41F5E04A-6BCE-4C11-B8C1-C52E139BD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167"/>
              <a:ext cx="1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3552" name="Group 96">
            <a:extLst>
              <a:ext uri="{FF2B5EF4-FFF2-40B4-BE49-F238E27FC236}">
                <a16:creationId xmlns:a16="http://schemas.microsoft.com/office/drawing/2014/main" id="{CF4036BD-6AF9-4696-8D82-54DE75AC938D}"/>
              </a:ext>
            </a:extLst>
          </p:cNvPr>
          <p:cNvGrpSpPr>
            <a:grpSpLocks/>
          </p:cNvGrpSpPr>
          <p:nvPr/>
        </p:nvGrpSpPr>
        <p:grpSpPr bwMode="auto">
          <a:xfrm>
            <a:off x="5865813" y="1887538"/>
            <a:ext cx="2857500" cy="3035300"/>
            <a:chOff x="3695" y="1189"/>
            <a:chExt cx="1800" cy="1912"/>
          </a:xfrm>
        </p:grpSpPr>
        <p:sp>
          <p:nvSpPr>
            <p:cNvPr id="403517" name="AutoShape 61">
              <a:extLst>
                <a:ext uri="{FF2B5EF4-FFF2-40B4-BE49-F238E27FC236}">
                  <a16:creationId xmlns:a16="http://schemas.microsoft.com/office/drawing/2014/main" id="{D21B0C41-B9AC-4754-8E11-CA1E9EA9AF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92" y="1615"/>
              <a:ext cx="1234" cy="1052"/>
            </a:xfrm>
            <a:prstGeom prst="triangle">
              <a:avLst>
                <a:gd name="adj" fmla="val 47727"/>
              </a:avLst>
            </a:prstGeom>
            <a:solidFill>
              <a:srgbClr val="E8D2D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518" name="Oval 62">
              <a:extLst>
                <a:ext uri="{FF2B5EF4-FFF2-40B4-BE49-F238E27FC236}">
                  <a16:creationId xmlns:a16="http://schemas.microsoft.com/office/drawing/2014/main" id="{16E6A325-2802-4646-97C4-3856BBF9B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" y="2068"/>
              <a:ext cx="91" cy="91"/>
            </a:xfrm>
            <a:prstGeom prst="ellipse">
              <a:avLst/>
            </a:prstGeom>
            <a:solidFill>
              <a:srgbClr val="E8D2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03519" name="Group 63">
              <a:extLst>
                <a:ext uri="{FF2B5EF4-FFF2-40B4-BE49-F238E27FC236}">
                  <a16:creationId xmlns:a16="http://schemas.microsoft.com/office/drawing/2014/main" id="{F61E6C30-BF8C-43E3-91B4-4C0FE2036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2140"/>
              <a:ext cx="138" cy="393"/>
              <a:chOff x="1535" y="2706"/>
              <a:chExt cx="138" cy="393"/>
            </a:xfrm>
          </p:grpSpPr>
          <p:sp>
            <p:nvSpPr>
              <p:cNvPr id="403520" name="Line 64">
                <a:extLst>
                  <a:ext uri="{FF2B5EF4-FFF2-40B4-BE49-F238E27FC236}">
                    <a16:creationId xmlns:a16="http://schemas.microsoft.com/office/drawing/2014/main" id="{CB6098E7-475A-417C-8389-B6FB629DE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" y="270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21" name="Line 65">
                <a:extLst>
                  <a:ext uri="{FF2B5EF4-FFF2-40B4-BE49-F238E27FC236}">
                    <a16:creationId xmlns:a16="http://schemas.microsoft.com/office/drawing/2014/main" id="{8839D5D6-6F11-4373-B3DF-091A616E7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1" y="2835"/>
                <a:ext cx="82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22" name="Line 66">
                <a:extLst>
                  <a:ext uri="{FF2B5EF4-FFF2-40B4-BE49-F238E27FC236}">
                    <a16:creationId xmlns:a16="http://schemas.microsoft.com/office/drawing/2014/main" id="{F28B2D74-B374-4619-8C3F-5AD0658B4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" y="2971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23" name="Rectangle 67">
                <a:extLst>
                  <a:ext uri="{FF2B5EF4-FFF2-40B4-BE49-F238E27FC236}">
                    <a16:creationId xmlns:a16="http://schemas.microsoft.com/office/drawing/2014/main" id="{1BF4630E-DC44-4C12-BB09-7208BBD3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743"/>
                <a:ext cx="137" cy="2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03524" name="Rectangle 68">
              <a:extLst>
                <a:ext uri="{FF2B5EF4-FFF2-40B4-BE49-F238E27FC236}">
                  <a16:creationId xmlns:a16="http://schemas.microsoft.com/office/drawing/2014/main" id="{ED55A997-07B1-4A02-90A0-B0D45E9B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011"/>
              <a:ext cx="137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525" name="Line 69">
              <a:extLst>
                <a:ext uri="{FF2B5EF4-FFF2-40B4-BE49-F238E27FC236}">
                  <a16:creationId xmlns:a16="http://schemas.microsoft.com/office/drawing/2014/main" id="{AD9C96B9-2D33-45EA-A76E-D26CB85BA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19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03526" name="Group 70">
              <a:extLst>
                <a:ext uri="{FF2B5EF4-FFF2-40B4-BE49-F238E27FC236}">
                  <a16:creationId xmlns:a16="http://schemas.microsoft.com/office/drawing/2014/main" id="{C525E445-287D-40E0-A5F5-562757E03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6" y="1932"/>
              <a:ext cx="164" cy="411"/>
              <a:chOff x="1646" y="3109"/>
              <a:chExt cx="164" cy="411"/>
            </a:xfrm>
          </p:grpSpPr>
          <p:sp>
            <p:nvSpPr>
              <p:cNvPr id="403527" name="Line 71">
                <a:extLst>
                  <a:ext uri="{FF2B5EF4-FFF2-40B4-BE49-F238E27FC236}">
                    <a16:creationId xmlns:a16="http://schemas.microsoft.com/office/drawing/2014/main" id="{642D86F7-1F26-4667-8674-B2378212B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109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28" name="Line 72">
                <a:extLst>
                  <a:ext uri="{FF2B5EF4-FFF2-40B4-BE49-F238E27FC236}">
                    <a16:creationId xmlns:a16="http://schemas.microsoft.com/office/drawing/2014/main" id="{DCE4A49D-AD37-4E6E-8886-4FF99417D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3109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29" name="Line 73">
                <a:extLst>
                  <a:ext uri="{FF2B5EF4-FFF2-40B4-BE49-F238E27FC236}">
                    <a16:creationId xmlns:a16="http://schemas.microsoft.com/office/drawing/2014/main" id="{8D2C2475-3DBD-4CF5-A7DE-0B87025C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9" y="352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30" name="Line 74">
                <a:extLst>
                  <a:ext uri="{FF2B5EF4-FFF2-40B4-BE49-F238E27FC236}">
                    <a16:creationId xmlns:a16="http://schemas.microsoft.com/office/drawing/2014/main" id="{9E7EAB2D-A220-425A-A58A-6095868D0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3300"/>
                <a:ext cx="7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3531" name="Line 75">
              <a:extLst>
                <a:ext uri="{FF2B5EF4-FFF2-40B4-BE49-F238E27FC236}">
                  <a16:creationId xmlns:a16="http://schemas.microsoft.com/office/drawing/2014/main" id="{01AED200-39CC-4032-9EDC-98A635935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141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2" name="Line 76">
              <a:extLst>
                <a:ext uri="{FF2B5EF4-FFF2-40B4-BE49-F238E27FC236}">
                  <a16:creationId xmlns:a16="http://schemas.microsoft.com/office/drawing/2014/main" id="{3E4DD989-76A3-4F12-B815-BAA665547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8" y="2086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3" name="Line 77">
              <a:extLst>
                <a:ext uri="{FF2B5EF4-FFF2-40B4-BE49-F238E27FC236}">
                  <a16:creationId xmlns:a16="http://schemas.microsoft.com/office/drawing/2014/main" id="{AC49D72F-7CE3-4456-A6BB-FA159B496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212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4" name="Line 78">
              <a:extLst>
                <a:ext uri="{FF2B5EF4-FFF2-40B4-BE49-F238E27FC236}">
                  <a16:creationId xmlns:a16="http://schemas.microsoft.com/office/drawing/2014/main" id="{B4C1F77E-D092-4891-B75C-30BEECBDD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2122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5" name="Line 79">
              <a:extLst>
                <a:ext uri="{FF2B5EF4-FFF2-40B4-BE49-F238E27FC236}">
                  <a16:creationId xmlns:a16="http://schemas.microsoft.com/office/drawing/2014/main" id="{0B5D1FAF-744F-4982-B032-FE6A2F6CB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4" y="2113"/>
              <a:ext cx="10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6" name="Line 80">
              <a:extLst>
                <a:ext uri="{FF2B5EF4-FFF2-40B4-BE49-F238E27FC236}">
                  <a16:creationId xmlns:a16="http://schemas.microsoft.com/office/drawing/2014/main" id="{67146DCF-2047-4612-958B-DA852DB36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2260"/>
              <a:ext cx="18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37" name="Text Box 81">
              <a:extLst>
                <a:ext uri="{FF2B5EF4-FFF2-40B4-BE49-F238E27FC236}">
                  <a16:creationId xmlns:a16="http://schemas.microsoft.com/office/drawing/2014/main" id="{87789B9B-E3A8-46C0-9DA9-313A07349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927"/>
              <a:ext cx="37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1800" b="1"/>
                <a:t>GND</a:t>
              </a:r>
            </a:p>
          </p:txBody>
        </p:sp>
        <p:sp>
          <p:nvSpPr>
            <p:cNvPr id="403538" name="Text Box 82">
              <a:extLst>
                <a:ext uri="{FF2B5EF4-FFF2-40B4-BE49-F238E27FC236}">
                  <a16:creationId xmlns:a16="http://schemas.microsoft.com/office/drawing/2014/main" id="{F796AA28-DE91-410C-8605-04EA29FF2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1189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+V</a:t>
              </a:r>
            </a:p>
          </p:txBody>
        </p:sp>
        <p:sp>
          <p:nvSpPr>
            <p:cNvPr id="403539" name="Text Box 83">
              <a:extLst>
                <a:ext uri="{FF2B5EF4-FFF2-40B4-BE49-F238E27FC236}">
                  <a16:creationId xmlns:a16="http://schemas.microsoft.com/office/drawing/2014/main" id="{D3A9A25F-34C6-4BBD-8FC2-15241FC9E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1884"/>
              <a:ext cx="3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990000"/>
                  </a:solidFill>
                </a:rPr>
                <a:t>0 or 1</a:t>
              </a:r>
            </a:p>
          </p:txBody>
        </p:sp>
        <p:sp>
          <p:nvSpPr>
            <p:cNvPr id="403540" name="Text Box 84">
              <a:extLst>
                <a:ext uri="{FF2B5EF4-FFF2-40B4-BE49-F238E27FC236}">
                  <a16:creationId xmlns:a16="http://schemas.microsoft.com/office/drawing/2014/main" id="{AE4773AC-C5DB-44E4-B0B3-BCAA1D3A9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83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990000"/>
                  </a:solidFill>
                </a:rPr>
                <a:t>Hi-Z</a:t>
              </a:r>
            </a:p>
          </p:txBody>
        </p:sp>
        <p:sp>
          <p:nvSpPr>
            <p:cNvPr id="403541" name="Text Box 85">
              <a:extLst>
                <a:ext uri="{FF2B5EF4-FFF2-40B4-BE49-F238E27FC236}">
                  <a16:creationId xmlns:a16="http://schemas.microsoft.com/office/drawing/2014/main" id="{2157CB13-4A22-4607-84CE-90E3DB50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2909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990000"/>
                  </a:solidFill>
                </a:rPr>
                <a:t>E=0</a:t>
              </a:r>
            </a:p>
          </p:txBody>
        </p:sp>
        <p:grpSp>
          <p:nvGrpSpPr>
            <p:cNvPr id="403542" name="Group 86">
              <a:extLst>
                <a:ext uri="{FF2B5EF4-FFF2-40B4-BE49-F238E27FC236}">
                  <a16:creationId xmlns:a16="http://schemas.microsoft.com/office/drawing/2014/main" id="{72254F58-9AD7-4EF1-8189-27C7F7FDD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2" y="1764"/>
              <a:ext cx="138" cy="393"/>
              <a:chOff x="1535" y="2706"/>
              <a:chExt cx="138" cy="393"/>
            </a:xfrm>
          </p:grpSpPr>
          <p:sp>
            <p:nvSpPr>
              <p:cNvPr id="403543" name="Line 87">
                <a:extLst>
                  <a:ext uri="{FF2B5EF4-FFF2-40B4-BE49-F238E27FC236}">
                    <a16:creationId xmlns:a16="http://schemas.microsoft.com/office/drawing/2014/main" id="{6407FDC0-010D-436F-B171-737C5D5EE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" y="270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44" name="Line 88">
                <a:extLst>
                  <a:ext uri="{FF2B5EF4-FFF2-40B4-BE49-F238E27FC236}">
                    <a16:creationId xmlns:a16="http://schemas.microsoft.com/office/drawing/2014/main" id="{A5EF5D9C-1B2E-4D69-9054-B88F60844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1" y="2835"/>
                <a:ext cx="82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45" name="Line 89">
                <a:extLst>
                  <a:ext uri="{FF2B5EF4-FFF2-40B4-BE49-F238E27FC236}">
                    <a16:creationId xmlns:a16="http://schemas.microsoft.com/office/drawing/2014/main" id="{73A5CB2A-628A-433C-8691-76BD0F822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" y="2971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46" name="Rectangle 90">
                <a:extLst>
                  <a:ext uri="{FF2B5EF4-FFF2-40B4-BE49-F238E27FC236}">
                    <a16:creationId xmlns:a16="http://schemas.microsoft.com/office/drawing/2014/main" id="{4A7B45A4-1AFD-462A-B7D2-2AA5D032B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743"/>
                <a:ext cx="137" cy="2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03547" name="Line 91">
              <a:extLst>
                <a:ext uri="{FF2B5EF4-FFF2-40B4-BE49-F238E27FC236}">
                  <a16:creationId xmlns:a16="http://schemas.microsoft.com/office/drawing/2014/main" id="{A746634E-F8B2-44C5-B6E1-13915D07F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2533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3549" name="Text Box 93">
            <a:extLst>
              <a:ext uri="{FF2B5EF4-FFF2-40B4-BE49-F238E27FC236}">
                <a16:creationId xmlns:a16="http://schemas.microsoft.com/office/drawing/2014/main" id="{751F8ABF-A1ED-482E-808F-5E8FA6A2C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  <p:sp>
        <p:nvSpPr>
          <p:cNvPr id="403553" name="Rectangle 97">
            <a:extLst>
              <a:ext uri="{FF2B5EF4-FFF2-40B4-BE49-F238E27FC236}">
                <a16:creationId xmlns:a16="http://schemas.microsoft.com/office/drawing/2014/main" id="{DAEF6425-F070-44C8-89DD-BE935706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1474788"/>
            <a:ext cx="515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- Using Tristate is the Solution, e.g. shows a Tristate Inverter</a:t>
            </a:r>
          </a:p>
        </p:txBody>
      </p:sp>
      <p:sp>
        <p:nvSpPr>
          <p:cNvPr id="403554" name="Rectangle 98">
            <a:extLst>
              <a:ext uri="{FF2B5EF4-FFF2-40B4-BE49-F238E27FC236}">
                <a16:creationId xmlns:a16="http://schemas.microsoft.com/office/drawing/2014/main" id="{8E5B4D52-18B2-4A24-AA86-25AA122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5105400"/>
            <a:ext cx="969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- Enabled</a:t>
            </a:r>
          </a:p>
        </p:txBody>
      </p:sp>
      <p:sp>
        <p:nvSpPr>
          <p:cNvPr id="403555" name="Rectangle 99">
            <a:extLst>
              <a:ext uri="{FF2B5EF4-FFF2-40B4-BE49-F238E27FC236}">
                <a16:creationId xmlns:a16="http://schemas.microsoft.com/office/drawing/2014/main" id="{D73953A0-E05B-4DBC-88A3-FD0B510A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5103813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- Enabled</a:t>
            </a:r>
          </a:p>
        </p:txBody>
      </p:sp>
      <p:sp>
        <p:nvSpPr>
          <p:cNvPr id="403556" name="Rectangle 100">
            <a:extLst>
              <a:ext uri="{FF2B5EF4-FFF2-40B4-BE49-F238E27FC236}">
                <a16:creationId xmlns:a16="http://schemas.microsoft.com/office/drawing/2014/main" id="{E89BDEB7-5753-40AE-B98A-BCDF3C5F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5002213"/>
            <a:ext cx="33258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GB" altLang="en-US">
                <a:solidFill>
                  <a:srgbClr val="FF0066"/>
                </a:solidFill>
              </a:rPr>
              <a:t>Disabled, </a:t>
            </a:r>
          </a:p>
          <a:p>
            <a:pPr>
              <a:buFontTx/>
              <a:buChar char="-"/>
            </a:pPr>
            <a:r>
              <a:rPr lang="en-GB" altLang="en-US">
                <a:solidFill>
                  <a:srgbClr val="FF0066"/>
                </a:solidFill>
              </a:rPr>
              <a:t>output in a high-impendance (Z)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05B52B16-1158-4A18-965C-D97E5C6A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CEE0B19-C06A-49C7-8712-43AD6100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E458-A865-486F-A494-C97FC86473CD}" type="slidenum">
              <a:rPr lang="en-GB" altLang="en-US"/>
              <a:pPr/>
              <a:t>18</a:t>
            </a:fld>
            <a:endParaRPr lang="en-GB" altLang="en-US" sz="1400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A357D9B3-5E54-4000-91B2-70DEEE87C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941388"/>
            <a:ext cx="6886575" cy="587375"/>
          </a:xfrm>
          <a:noFill/>
        </p:spPr>
        <p:txBody>
          <a:bodyPr lIns="0" tIns="0" rIns="0" bIns="0"/>
          <a:lstStyle/>
          <a:p>
            <a:r>
              <a:rPr lang="en-GB" altLang="en-US" sz="3200">
                <a:solidFill>
                  <a:srgbClr val="5E51C1"/>
                </a:solidFill>
              </a:rPr>
              <a:t>Tristate (Three-State) Logic Outputs (v)</a:t>
            </a:r>
          </a:p>
        </p:txBody>
      </p:sp>
      <p:sp>
        <p:nvSpPr>
          <p:cNvPr id="407555" name="AutoShape 3">
            <a:extLst>
              <a:ext uri="{FF2B5EF4-FFF2-40B4-BE49-F238E27FC236}">
                <a16:creationId xmlns:a16="http://schemas.microsoft.com/office/drawing/2014/main" id="{73E7A35F-4826-46BD-BD78-8C1D018574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57738" y="2073275"/>
            <a:ext cx="954087" cy="9318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56" name="Oval 4">
            <a:extLst>
              <a:ext uri="{FF2B5EF4-FFF2-40B4-BE49-F238E27FC236}">
                <a16:creationId xmlns:a16="http://schemas.microsoft.com/office/drawing/2014/main" id="{5490149E-BC25-4B67-9C55-ADB35B36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474913"/>
            <a:ext cx="144463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57" name="AutoShape 5">
            <a:extLst>
              <a:ext uri="{FF2B5EF4-FFF2-40B4-BE49-F238E27FC236}">
                <a16:creationId xmlns:a16="http://schemas.microsoft.com/office/drawing/2014/main" id="{13D279AD-18B7-41C6-A419-BD67D99F1C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57738" y="3360737"/>
            <a:ext cx="954088" cy="9318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58" name="Oval 6">
            <a:extLst>
              <a:ext uri="{FF2B5EF4-FFF2-40B4-BE49-F238E27FC236}">
                <a16:creationId xmlns:a16="http://schemas.microsoft.com/office/drawing/2014/main" id="{129F2567-EBEA-47C8-8B38-C420780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762375"/>
            <a:ext cx="144463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59" name="Line 7">
            <a:extLst>
              <a:ext uri="{FF2B5EF4-FFF2-40B4-BE49-F238E27FC236}">
                <a16:creationId xmlns:a16="http://schemas.microsoft.com/office/drawing/2014/main" id="{0051EAD5-46F8-4D23-9506-30C9FE759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84338" y="2528888"/>
            <a:ext cx="307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7561" name="Line 9">
            <a:extLst>
              <a:ext uri="{FF2B5EF4-FFF2-40B4-BE49-F238E27FC236}">
                <a16:creationId xmlns:a16="http://schemas.microsoft.com/office/drawing/2014/main" id="{9AEE16D1-C34B-4892-8027-652E5FAD20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3113" y="2543175"/>
            <a:ext cx="539750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7562" name="Line 10">
            <a:extLst>
              <a:ext uri="{FF2B5EF4-FFF2-40B4-BE49-F238E27FC236}">
                <a16:creationId xmlns:a16="http://schemas.microsoft.com/office/drawing/2014/main" id="{AF54D691-8A68-45EC-9A4C-EBDB7A5C0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7238" y="3846513"/>
            <a:ext cx="584200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7563" name="Line 11">
            <a:extLst>
              <a:ext uri="{FF2B5EF4-FFF2-40B4-BE49-F238E27FC236}">
                <a16:creationId xmlns:a16="http://schemas.microsoft.com/office/drawing/2014/main" id="{0BC96103-FC68-4F0B-952B-653588A37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2528888"/>
            <a:ext cx="0" cy="13335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7564" name="Line 12">
            <a:extLst>
              <a:ext uri="{FF2B5EF4-FFF2-40B4-BE49-F238E27FC236}">
                <a16:creationId xmlns:a16="http://schemas.microsoft.com/office/drawing/2014/main" id="{2905209A-75A5-4402-B5CD-3ABB289D4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8575" y="31877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7565" name="Oval 13">
            <a:extLst>
              <a:ext uri="{FF2B5EF4-FFF2-40B4-BE49-F238E27FC236}">
                <a16:creationId xmlns:a16="http://schemas.microsoft.com/office/drawing/2014/main" id="{649C9A45-DF5F-451A-966F-1569535A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119438"/>
            <a:ext cx="130175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7566" name="Text Box 14">
            <a:extLst>
              <a:ext uri="{FF2B5EF4-FFF2-40B4-BE49-F238E27FC236}">
                <a16:creationId xmlns:a16="http://schemas.microsoft.com/office/drawing/2014/main" id="{EBFF1840-5F13-47C3-9A17-5950805AA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312988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1</a:t>
            </a:r>
          </a:p>
        </p:txBody>
      </p:sp>
      <p:sp>
        <p:nvSpPr>
          <p:cNvPr id="407567" name="Text Box 15">
            <a:extLst>
              <a:ext uri="{FF2B5EF4-FFF2-40B4-BE49-F238E27FC236}">
                <a16:creationId xmlns:a16="http://schemas.microsoft.com/office/drawing/2014/main" id="{EC07564B-C952-42CB-A630-749D1083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3573463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0</a:t>
            </a:r>
          </a:p>
        </p:txBody>
      </p:sp>
      <p:sp>
        <p:nvSpPr>
          <p:cNvPr id="407569" name="Text Box 17">
            <a:extLst>
              <a:ext uri="{FF2B5EF4-FFF2-40B4-BE49-F238E27FC236}">
                <a16:creationId xmlns:a16="http://schemas.microsoft.com/office/drawing/2014/main" id="{B9444F3D-54D6-4078-9BA1-A9ADCB7C3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  <p:sp>
        <p:nvSpPr>
          <p:cNvPr id="407570" name="Line 18">
            <a:extLst>
              <a:ext uri="{FF2B5EF4-FFF2-40B4-BE49-F238E27FC236}">
                <a16:creationId xmlns:a16="http://schemas.microsoft.com/office/drawing/2014/main" id="{F536463A-7283-416E-A403-6ED332D67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274320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71" name="Line 19">
            <a:extLst>
              <a:ext uri="{FF2B5EF4-FFF2-40B4-BE49-F238E27FC236}">
                <a16:creationId xmlns:a16="http://schemas.microsoft.com/office/drawing/2014/main" id="{18AB243D-44C2-44AC-9AA5-C3D8A18D6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550" y="3122613"/>
            <a:ext cx="2801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407574" name="Group 22">
            <a:extLst>
              <a:ext uri="{FF2B5EF4-FFF2-40B4-BE49-F238E27FC236}">
                <a16:creationId xmlns:a16="http://schemas.microsoft.com/office/drawing/2014/main" id="{0C0BAC48-8FD8-4A57-9316-3C2CFF7E09F0}"/>
              </a:ext>
            </a:extLst>
          </p:cNvPr>
          <p:cNvGrpSpPr>
            <a:grpSpLocks/>
          </p:cNvGrpSpPr>
          <p:nvPr/>
        </p:nvGrpSpPr>
        <p:grpSpPr bwMode="auto">
          <a:xfrm>
            <a:off x="3671888" y="4062413"/>
            <a:ext cx="1654175" cy="390525"/>
            <a:chOff x="1097" y="1755"/>
            <a:chExt cx="1042" cy="246"/>
          </a:xfrm>
        </p:grpSpPr>
        <p:sp>
          <p:nvSpPr>
            <p:cNvPr id="407575" name="Line 23">
              <a:extLst>
                <a:ext uri="{FF2B5EF4-FFF2-40B4-BE49-F238E27FC236}">
                  <a16:creationId xmlns:a16="http://schemas.microsoft.com/office/drawing/2014/main" id="{78FB6ECD-4515-49B6-8589-18ED2614A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755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7576" name="Line 24">
              <a:extLst>
                <a:ext uri="{FF2B5EF4-FFF2-40B4-BE49-F238E27FC236}">
                  <a16:creationId xmlns:a16="http://schemas.microsoft.com/office/drawing/2014/main" id="{ED233514-EEE4-46B0-B5E7-4F9B7D3C2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7" y="1994"/>
              <a:ext cx="1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07577" name="AutoShape 25">
            <a:extLst>
              <a:ext uri="{FF2B5EF4-FFF2-40B4-BE49-F238E27FC236}">
                <a16:creationId xmlns:a16="http://schemas.microsoft.com/office/drawing/2014/main" id="{B8ACAECB-5765-46A6-B81A-9E71CF7C6E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07519" y="4229894"/>
            <a:ext cx="577850" cy="4238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78" name="Oval 26">
            <a:extLst>
              <a:ext uri="{FF2B5EF4-FFF2-40B4-BE49-F238E27FC236}">
                <a16:creationId xmlns:a16="http://schemas.microsoft.com/office/drawing/2014/main" id="{5BE0F7E4-D842-4FC8-838D-5001ECA5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4371975"/>
            <a:ext cx="144463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80" name="Line 28">
            <a:extLst>
              <a:ext uri="{FF2B5EF4-FFF2-40B4-BE49-F238E27FC236}">
                <a16:creationId xmlns:a16="http://schemas.microsoft.com/office/drawing/2014/main" id="{4C5FCAC7-7F92-4E6A-B8B6-AC92E0DCFB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8463" y="4427538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81" name="Line 29">
            <a:extLst>
              <a:ext uri="{FF2B5EF4-FFF2-40B4-BE49-F238E27FC236}">
                <a16:creationId xmlns:a16="http://schemas.microsoft.com/office/drawing/2014/main" id="{3D091DA5-07D3-41E4-BA98-5732341AF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138" y="3121025"/>
            <a:ext cx="0" cy="129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82" name="Oval 30">
            <a:extLst>
              <a:ext uri="{FF2B5EF4-FFF2-40B4-BE49-F238E27FC236}">
                <a16:creationId xmlns:a16="http://schemas.microsoft.com/office/drawing/2014/main" id="{B0480F8A-2A1E-4021-9BCF-F17B9B24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4341813"/>
            <a:ext cx="144463" cy="139700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83" name="Line 31">
            <a:extLst>
              <a:ext uri="{FF2B5EF4-FFF2-40B4-BE49-F238E27FC236}">
                <a16:creationId xmlns:a16="http://schemas.microsoft.com/office/drawing/2014/main" id="{D092359B-E39D-4C73-BE88-C16526F4C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1163" y="3817938"/>
            <a:ext cx="307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7584" name="Text Box 32">
            <a:extLst>
              <a:ext uri="{FF2B5EF4-FFF2-40B4-BE49-F238E27FC236}">
                <a16:creationId xmlns:a16="http://schemas.microsoft.com/office/drawing/2014/main" id="{9E0B55A3-026E-42A1-AD7F-93D3DF51D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4240213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E</a:t>
            </a:r>
          </a:p>
        </p:txBody>
      </p:sp>
      <p:sp>
        <p:nvSpPr>
          <p:cNvPr id="407585" name="AutoShape 33">
            <a:extLst>
              <a:ext uri="{FF2B5EF4-FFF2-40B4-BE49-F238E27FC236}">
                <a16:creationId xmlns:a16="http://schemas.microsoft.com/office/drawing/2014/main" id="{F15EEF97-3545-4297-B653-9842857F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1477963"/>
            <a:ext cx="2459037" cy="1323975"/>
          </a:xfrm>
          <a:prstGeom prst="cloudCallout">
            <a:avLst>
              <a:gd name="adj1" fmla="val -19269"/>
              <a:gd name="adj2" fmla="val 6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1800" b="1"/>
              <a:t>Now, what is the Logic level at the output?</a:t>
            </a:r>
          </a:p>
        </p:txBody>
      </p:sp>
      <p:sp>
        <p:nvSpPr>
          <p:cNvPr id="407586" name="Text Box 34">
            <a:extLst>
              <a:ext uri="{FF2B5EF4-FFF2-40B4-BE49-F238E27FC236}">
                <a16:creationId xmlns:a16="http://schemas.microsoft.com/office/drawing/2014/main" id="{8B27D386-9005-4784-90F8-46AC86DD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021263"/>
            <a:ext cx="781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>
                <a:solidFill>
                  <a:srgbClr val="5E51C1"/>
                </a:solidFill>
              </a:rPr>
              <a:t>It is important to note that when tristate outputs are connected together, </a:t>
            </a:r>
            <a:r>
              <a:rPr lang="en-GB" altLang="en-US" sz="2400">
                <a:solidFill>
                  <a:srgbClr val="800000"/>
                </a:solidFill>
              </a:rPr>
              <a:t>ONLY ONE</a:t>
            </a:r>
            <a:r>
              <a:rPr lang="en-GB" altLang="en-US" sz="2400">
                <a:solidFill>
                  <a:srgbClr val="5E51C1"/>
                </a:solidFill>
              </a:rPr>
              <a:t> of them should be enabled at one time.</a:t>
            </a:r>
          </a:p>
        </p:txBody>
      </p:sp>
      <p:sp>
        <p:nvSpPr>
          <p:cNvPr id="407588" name="Rectangle 36">
            <a:extLst>
              <a:ext uri="{FF2B5EF4-FFF2-40B4-BE49-F238E27FC236}">
                <a16:creationId xmlns:a16="http://schemas.microsoft.com/office/drawing/2014/main" id="{47AC3F11-CE62-4A19-94BF-7AF4CD70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1590675"/>
            <a:ext cx="156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- An application: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5" grpId="0" animBg="1"/>
      <p:bldP spid="4075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A9C932-9799-4794-8351-71F9257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DEE7DB-481C-4BDE-9438-95EE09C5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A9B-754A-47BF-A0D8-20018EE2F3CC}" type="slidenum">
              <a:rPr lang="en-GB" altLang="en-US"/>
              <a:pPr/>
              <a:t>19</a:t>
            </a:fld>
            <a:endParaRPr lang="en-GB" altLang="en-US" sz="1400"/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D2676C6E-43BB-472A-866D-2153FB18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2452688"/>
            <a:ext cx="521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FF0066"/>
                </a:solidFill>
              </a:rPr>
              <a:t>End</a:t>
            </a:r>
            <a:r>
              <a:rPr lang="en-GB" altLang="en-US" sz="2800"/>
              <a:t> of Chp8-ICGatesFamily </a:t>
            </a:r>
            <a:r>
              <a:rPr lang="en-GB" altLang="en-US" sz="2800">
                <a:solidFill>
                  <a:srgbClr val="FF0066"/>
                </a:solidFill>
              </a:rPr>
              <a:t>Part 3</a:t>
            </a:r>
          </a:p>
        </p:txBody>
      </p:sp>
      <p:sp>
        <p:nvSpPr>
          <p:cNvPr id="415748" name="Text Box 4">
            <a:extLst>
              <a:ext uri="{FF2B5EF4-FFF2-40B4-BE49-F238E27FC236}">
                <a16:creationId xmlns:a16="http://schemas.microsoft.com/office/drawing/2014/main" id="{EF500D58-4BBC-435B-8346-37CB46682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8.13 – Tristate (Three-State) Logic Outputs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6482C55-D6B4-4839-94C2-697B5E69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37E9D9-83E1-41C4-9DCF-D9869BD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8CF-8085-4C9E-8994-6EBDF65F8ADB}" type="slidenum">
              <a:rPr lang="en-GB" altLang="en-US"/>
              <a:pPr/>
              <a:t>2</a:t>
            </a:fld>
            <a:endParaRPr lang="en-GB" altLang="en-US" sz="1400"/>
          </a:p>
        </p:txBody>
      </p:sp>
      <p:sp>
        <p:nvSpPr>
          <p:cNvPr id="348162" name="Text Box 2">
            <a:extLst>
              <a:ext uri="{FF2B5EF4-FFF2-40B4-BE49-F238E27FC236}">
                <a16:creationId xmlns:a16="http://schemas.microsoft.com/office/drawing/2014/main" id="{19BC0033-2ABD-4CD8-9D5D-9F059E3E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950913"/>
            <a:ext cx="5338763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Introductory Concepts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Numbering Systems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Boolean Algebra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Combinational Logic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Flip-Flops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786DCB"/>
                </a:solidFill>
              </a:rPr>
              <a:t>Digital Arithmetic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Counters &amp; Registers</a:t>
            </a:r>
            <a:endParaRPr lang="en-GB" altLang="en-US" sz="2000">
              <a:solidFill>
                <a:srgbClr val="CC3300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3200" b="1">
                <a:solidFill>
                  <a:srgbClr val="CC3300"/>
                </a:solidFill>
              </a:rPr>
              <a:t>IC Logic Families</a:t>
            </a:r>
            <a:endParaRPr lang="en-GB" altLang="en-US" sz="3200" b="1">
              <a:solidFill>
                <a:srgbClr val="5E51C1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786DCB"/>
                </a:solidFill>
              </a:rPr>
              <a:t>MSI Logic Circuits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605DF-1F59-4CA2-AA9E-2D94BC1A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977C4-BE5E-49ED-810E-51220D6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F6E9-1E61-4F48-A385-4EBF1E7C473D}" type="slidenum">
              <a:rPr lang="en-GB" altLang="en-US"/>
              <a:pPr/>
              <a:t>3</a:t>
            </a:fld>
            <a:endParaRPr lang="en-GB" altLang="en-US" sz="1400"/>
          </a:p>
        </p:txBody>
      </p:sp>
      <p:sp>
        <p:nvSpPr>
          <p:cNvPr id="417794" name="Text Box 2">
            <a:extLst>
              <a:ext uri="{FF2B5EF4-FFF2-40B4-BE49-F238E27FC236}">
                <a16:creationId xmlns:a16="http://schemas.microsoft.com/office/drawing/2014/main" id="{803BB512-805C-46F9-979D-4DF5C0CC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73088"/>
            <a:ext cx="5265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altLang="en-US" sz="3200" b="1">
                <a:solidFill>
                  <a:srgbClr val="CC3300"/>
                </a:solidFill>
              </a:rPr>
              <a:t>IC Logic Families – Part 3</a:t>
            </a:r>
            <a:endParaRPr lang="en-GB" altLang="en-US" sz="2000">
              <a:solidFill>
                <a:srgbClr val="786DCB"/>
              </a:solidFill>
            </a:endParaRPr>
          </a:p>
        </p:txBody>
      </p:sp>
      <p:sp>
        <p:nvSpPr>
          <p:cNvPr id="417795" name="Text Box 3">
            <a:extLst>
              <a:ext uri="{FF2B5EF4-FFF2-40B4-BE49-F238E27FC236}">
                <a16:creationId xmlns:a16="http://schemas.microsoft.com/office/drawing/2014/main" id="{FA93CF00-1D2A-40DD-9026-C879F797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371600"/>
            <a:ext cx="526573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Digital IC Terminology (Con’t)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TTL Logic Family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TTL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Other TTL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CMOS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Low-Voltage Technology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Tristate Logic Outputs </a:t>
            </a:r>
            <a:endParaRPr lang="en-GB" altLang="en-US">
              <a:solidFill>
                <a:srgbClr val="5E51C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20DF5A-22F2-4F5B-8E4F-A4B67A5E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A104D3-83AE-4350-A9D8-E8765791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0D46-78C5-4F35-B328-9A313BF2D747}" type="slidenum">
              <a:rPr lang="en-GB" altLang="en-US"/>
              <a:pPr/>
              <a:t>4</a:t>
            </a:fld>
            <a:endParaRPr lang="en-GB" altLang="en-US" sz="1400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E4338053-AA20-4955-B529-BAD826DB7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9779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CMOS Logic Family</a:t>
            </a:r>
          </a:p>
        </p:txBody>
      </p:sp>
      <p:sp>
        <p:nvSpPr>
          <p:cNvPr id="412675" name="Text Box 3">
            <a:extLst>
              <a:ext uri="{FF2B5EF4-FFF2-40B4-BE49-F238E27FC236}">
                <a16:creationId xmlns:a16="http://schemas.microsoft.com/office/drawing/2014/main" id="{B249EB17-29C9-451F-B546-22FB0A538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881188"/>
            <a:ext cx="75565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CMOS – </a:t>
            </a:r>
            <a:r>
              <a:rPr lang="en-GB" altLang="en-US">
                <a:solidFill>
                  <a:srgbClr val="FF0066"/>
                </a:solidFill>
              </a:rPr>
              <a:t>C</a:t>
            </a:r>
            <a:r>
              <a:rPr lang="en-GB" altLang="en-US">
                <a:solidFill>
                  <a:srgbClr val="5E51C1"/>
                </a:solidFill>
              </a:rPr>
              <a:t>omplementary </a:t>
            </a:r>
            <a:r>
              <a:rPr lang="en-GB" altLang="en-US">
                <a:solidFill>
                  <a:srgbClr val="FF0066"/>
                </a:solidFill>
              </a:rPr>
              <a:t>M</a:t>
            </a:r>
            <a:r>
              <a:rPr lang="en-GB" altLang="en-US">
                <a:solidFill>
                  <a:srgbClr val="5E51C1"/>
                </a:solidFill>
              </a:rPr>
              <a:t>etal </a:t>
            </a:r>
            <a:r>
              <a:rPr lang="en-GB" altLang="en-US">
                <a:solidFill>
                  <a:srgbClr val="FF0066"/>
                </a:solidFill>
              </a:rPr>
              <a:t>O</a:t>
            </a:r>
            <a:r>
              <a:rPr lang="en-GB" altLang="en-US">
                <a:solidFill>
                  <a:srgbClr val="5E51C1"/>
                </a:solidFill>
              </a:rPr>
              <a:t>xide </a:t>
            </a:r>
            <a:r>
              <a:rPr lang="en-GB" altLang="en-US">
                <a:solidFill>
                  <a:srgbClr val="FF0066"/>
                </a:solidFill>
              </a:rPr>
              <a:t>S</a:t>
            </a:r>
            <a:r>
              <a:rPr lang="en-GB" altLang="en-US">
                <a:solidFill>
                  <a:srgbClr val="5E51C1"/>
                </a:solidFill>
              </a:rPr>
              <a:t>emiconductor</a:t>
            </a:r>
          </a:p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CMOS use </a:t>
            </a:r>
            <a:r>
              <a:rPr lang="en-GB" altLang="en-US">
                <a:solidFill>
                  <a:srgbClr val="FF0066"/>
                </a:solidFill>
              </a:rPr>
              <a:t>unipolar MOSFET</a:t>
            </a:r>
            <a:r>
              <a:rPr lang="en-GB" altLang="en-US">
                <a:solidFill>
                  <a:srgbClr val="5E51C1"/>
                </a:solidFill>
              </a:rPr>
              <a:t> transistors as their major circuit elements.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6DEFEFE4-4E31-4738-A1B2-F83CF1D3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13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D0A8-8777-41C9-B9CF-42EE191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254E-4AE7-4475-B785-A2F16CE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010A-202C-4346-AEEB-6AC11E616395}" type="slidenum">
              <a:rPr lang="en-GB" altLang="en-US"/>
              <a:pPr/>
              <a:t>5</a:t>
            </a:fld>
            <a:endParaRPr lang="en-GB" altLang="en-US" sz="1400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C9418170-2832-4F1F-A36C-F3469F216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513" y="911225"/>
            <a:ext cx="5218112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7EA0E6CC-B3F3-463F-B2E3-B45697C4F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1477963"/>
            <a:ext cx="7772400" cy="475615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/>
              <a:t>Used in products where very low power is a priority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eg.  </a:t>
            </a:r>
            <a:r>
              <a:rPr lang="en-US" altLang="en-US" sz="2400">
                <a:solidFill>
                  <a:srgbClr val="FF0066"/>
                </a:solidFill>
              </a:rPr>
              <a:t>Calculators, watches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>
              <a:solidFill>
                <a:srgbClr val="FF0066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sz="2400"/>
              <a:t>Used in products where a very high level of integration is necessary.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eg. </a:t>
            </a:r>
            <a:r>
              <a:rPr lang="en-US" altLang="en-US" sz="2400">
                <a:solidFill>
                  <a:srgbClr val="FF0066"/>
                </a:solidFill>
              </a:rPr>
              <a:t>computers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>
              <a:solidFill>
                <a:srgbClr val="FF0066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sz="2400"/>
              <a:t>Used in products where there is a lot of noise and high ambient temperatures.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eg. </a:t>
            </a:r>
            <a:r>
              <a:rPr lang="en-US" altLang="en-US" sz="2400">
                <a:solidFill>
                  <a:srgbClr val="FF0066"/>
                </a:solidFill>
              </a:rPr>
              <a:t>electronic fuel injection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>
              <a:solidFill>
                <a:srgbClr val="FF0066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sz="2400"/>
              <a:t>Used in products where heat dissipation is a priority.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eg. </a:t>
            </a:r>
            <a:r>
              <a:rPr lang="en-US" altLang="en-US" sz="2400">
                <a:solidFill>
                  <a:srgbClr val="FF0066"/>
                </a:solidFill>
              </a:rPr>
              <a:t>satellites </a:t>
            </a:r>
          </a:p>
        </p:txBody>
      </p:sp>
      <p:sp>
        <p:nvSpPr>
          <p:cNvPr id="381957" name="Text Box 5">
            <a:extLst>
              <a:ext uri="{FF2B5EF4-FFF2-40B4-BE49-F238E27FC236}">
                <a16:creationId xmlns:a16="http://schemas.microsoft.com/office/drawing/2014/main" id="{EABA7EC4-6046-409F-AA68-5EB07B0F9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13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C7B6FA7-51F7-48FD-8013-B7DA5799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98F36BE9-C086-40E6-AA77-1203170E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1A20-9BE0-494B-9F25-863789C4DB6C}" type="slidenum">
              <a:rPr lang="en-GB" altLang="en-US"/>
              <a:pPr/>
              <a:t>6</a:t>
            </a:fld>
            <a:endParaRPr lang="en-GB" altLang="en-US" sz="1400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621E5BB2-96C9-4138-8E31-0738D72E6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363" y="868363"/>
            <a:ext cx="7772400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 (i)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397343" name="Text Box 31">
            <a:extLst>
              <a:ext uri="{FF2B5EF4-FFF2-40B4-BE49-F238E27FC236}">
                <a16:creationId xmlns:a16="http://schemas.microsoft.com/office/drawing/2014/main" id="{38527DA6-6028-47AE-8348-B243A230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graphicFrame>
        <p:nvGraphicFramePr>
          <p:cNvPr id="397393" name="Group 81">
            <a:extLst>
              <a:ext uri="{FF2B5EF4-FFF2-40B4-BE49-F238E27FC236}">
                <a16:creationId xmlns:a16="http://schemas.microsoft.com/office/drawing/2014/main" id="{F5A9DA8E-7AAC-413F-A871-081246C10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0575" y="1492250"/>
          <a:ext cx="7772400" cy="4808538"/>
        </p:xfrm>
        <a:graphic>
          <a:graphicData uri="http://schemas.openxmlformats.org/drawingml/2006/table">
            <a:tbl>
              <a:tblPr/>
              <a:tblGrid>
                <a:gridCol w="1284288">
                  <a:extLst>
                    <a:ext uri="{9D8B030D-6E8A-4147-A177-3AD203B41FA5}">
                      <a16:colId xmlns:a16="http://schemas.microsoft.com/office/drawing/2014/main" val="3300038312"/>
                    </a:ext>
                  </a:extLst>
                </a:gridCol>
                <a:gridCol w="4413250">
                  <a:extLst>
                    <a:ext uri="{9D8B030D-6E8A-4147-A177-3AD203B41FA5}">
                      <a16:colId xmlns:a16="http://schemas.microsoft.com/office/drawing/2014/main" val="115868663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160761557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94144002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34013"/>
                  </a:ext>
                </a:extLst>
              </a:tr>
              <a:tr h="1247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4000/1000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Very slow compared to TTL &amp; other CMOS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Not pin compatible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Not electrically compatible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Rarely used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088541"/>
                  </a:ext>
                </a:extLst>
              </a:tr>
              <a:tr h="1336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74C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Same as 4000 series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Pin compatible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Functionally equivalent</a:t>
                      </a: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C0B0A"/>
                          </a:solidFill>
                          <a:effectLst/>
                          <a:latin typeface="Times New Roman" panose="02020603050405020304" pitchFamily="18" charset="0"/>
                        </a:rPr>
                        <a:t> to TTL (74C74 and 7474)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Not electrically compatible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944638"/>
                  </a:ext>
                </a:extLst>
              </a:tr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74HC/HCT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(High Speed CMOS)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Improved version of 74C series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Increase speed &amp; higher output current capability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Pin compatible &amp; Functionally equivalent</a:t>
                      </a: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 to TTL (HC)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Electrically compatible</a:t>
                      </a: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 with TTL (74HCT)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616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4C39-69D8-44BE-946B-342B18CF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4F2D-5E30-41B8-A624-B11F6C26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943A-E776-476F-A447-B3BBB7CFD4AA}" type="slidenum">
              <a:rPr lang="en-GB" altLang="en-US"/>
              <a:pPr/>
              <a:t>7</a:t>
            </a:fld>
            <a:endParaRPr lang="en-GB" altLang="en-US" sz="1400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23F9E56D-840A-4165-A91F-268C1C683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63" y="898525"/>
            <a:ext cx="5580062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418819" name="Text Box 3">
            <a:extLst>
              <a:ext uri="{FF2B5EF4-FFF2-40B4-BE49-F238E27FC236}">
                <a16:creationId xmlns:a16="http://schemas.microsoft.com/office/drawing/2014/main" id="{3C44A67E-5788-495A-BE06-2145E133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sp>
        <p:nvSpPr>
          <p:cNvPr id="418820" name="Text Box 4">
            <a:extLst>
              <a:ext uri="{FF2B5EF4-FFF2-40B4-BE49-F238E27FC236}">
                <a16:creationId xmlns:a16="http://schemas.microsoft.com/office/drawing/2014/main" id="{5A087A36-FB4D-4A39-AC89-8069CECC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624013"/>
            <a:ext cx="70389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2 ICs are </a:t>
            </a:r>
            <a:r>
              <a:rPr lang="en-GB" altLang="en-US" sz="2400" u="sng">
                <a:solidFill>
                  <a:srgbClr val="CC3300"/>
                </a:solidFill>
              </a:rPr>
              <a:t>pin compatible</a:t>
            </a:r>
            <a:r>
              <a:rPr lang="en-GB" altLang="en-US" sz="2400"/>
              <a:t> when their pin configurations are the same. (i.e. pin-to-pin matching)</a:t>
            </a:r>
          </a:p>
          <a:p>
            <a:pPr algn="l"/>
            <a:endParaRPr lang="en-GB" altLang="en-US" sz="2400"/>
          </a:p>
          <a:p>
            <a:pPr algn="l"/>
            <a:r>
              <a:rPr lang="en-GB" altLang="en-US" sz="2400"/>
              <a:t>2 ICs are </a:t>
            </a:r>
            <a:r>
              <a:rPr lang="en-GB" altLang="en-US" sz="2400" u="sng">
                <a:solidFill>
                  <a:srgbClr val="CC3300"/>
                </a:solidFill>
              </a:rPr>
              <a:t>functionally equivalent</a:t>
            </a:r>
            <a:r>
              <a:rPr lang="en-GB" altLang="en-US" sz="2400"/>
              <a:t> when the logic functions they perform are exactly the same. (e.g both ICs each have 4 2-input NAND gates)</a:t>
            </a:r>
          </a:p>
          <a:p>
            <a:pPr algn="l"/>
            <a:endParaRPr lang="en-GB" altLang="en-US" sz="2400"/>
          </a:p>
          <a:p>
            <a:pPr algn="l"/>
            <a:r>
              <a:rPr lang="en-GB" altLang="en-US" sz="2400"/>
              <a:t>2 ICs are </a:t>
            </a:r>
            <a:r>
              <a:rPr lang="en-GB" altLang="en-US" sz="2400" u="sng">
                <a:solidFill>
                  <a:srgbClr val="CC3300"/>
                </a:solidFill>
              </a:rPr>
              <a:t>electrically compatible</a:t>
            </a:r>
            <a:r>
              <a:rPr lang="en-GB" altLang="en-US" sz="2400"/>
              <a:t> when they can be connected to each other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B8BB94F-9F3E-4DBC-8210-502799B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D90DF667-1535-446C-8880-5F902853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A82A-BF96-42D0-BC12-F948BC0B7129}" type="slidenum">
              <a:rPr lang="en-GB" altLang="en-US"/>
              <a:pPr/>
              <a:t>8</a:t>
            </a:fld>
            <a:endParaRPr lang="en-GB" altLang="en-US" sz="1400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0548FB53-845F-4B09-9E53-067854FF9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763" y="809625"/>
            <a:ext cx="5884862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 (iii)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400387" name="Text Box 3">
            <a:extLst>
              <a:ext uri="{FF2B5EF4-FFF2-40B4-BE49-F238E27FC236}">
                <a16:creationId xmlns:a16="http://schemas.microsoft.com/office/drawing/2014/main" id="{8D10327E-403C-4A3B-9D25-62BFE75C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graphicFrame>
        <p:nvGraphicFramePr>
          <p:cNvPr id="400410" name="Group 26">
            <a:extLst>
              <a:ext uri="{FF2B5EF4-FFF2-40B4-BE49-F238E27FC236}">
                <a16:creationId xmlns:a16="http://schemas.microsoft.com/office/drawing/2014/main" id="{B67E47B0-FB43-4913-B77B-0D5EEF7EA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8063" y="1957388"/>
          <a:ext cx="7772400" cy="29797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408287409"/>
                    </a:ext>
                  </a:extLst>
                </a:gridCol>
                <a:gridCol w="4325937">
                  <a:extLst>
                    <a:ext uri="{9D8B030D-6E8A-4147-A177-3AD203B41FA5}">
                      <a16:colId xmlns:a16="http://schemas.microsoft.com/office/drawing/2014/main" val="3713226549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94704664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9241638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23916"/>
                  </a:ext>
                </a:extLst>
              </a:tr>
              <a:tr h="1247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74BCT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(BiCMOS)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Low power characteristics of CMOS and high speed characteristics of bipolar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Some are pin compatible with TTL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02209"/>
                  </a:ext>
                </a:extLst>
              </a:tr>
              <a:tr h="1336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74ABT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(Advanced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BiCMOS)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Second generation of BiCMOS devices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Designed for low-voltage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30000">
                        <a:ln>
                          <a:noFill/>
                        </a:ln>
                        <a:solidFill>
                          <a:srgbClr val="2D953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02230"/>
                  </a:ext>
                </a:extLst>
              </a:tr>
            </a:tbl>
          </a:graphicData>
        </a:graphic>
      </p:graphicFrame>
      <p:sp>
        <p:nvSpPr>
          <p:cNvPr id="400411" name="Text Box 27">
            <a:extLst>
              <a:ext uri="{FF2B5EF4-FFF2-40B4-BE49-F238E27FC236}">
                <a16:creationId xmlns:a16="http://schemas.microsoft.com/office/drawing/2014/main" id="{5B1680B4-EC5E-4883-B662-F2C4F2FF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320800"/>
            <a:ext cx="3973513" cy="4667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FF0066"/>
                </a:solidFill>
              </a:rPr>
              <a:t>This is only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DFF56498-1F09-414A-B1F5-2363A43B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6A9B6D-1529-4983-8CD7-F008445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7A04-C4CF-4050-8E95-E12FB95C2E23}" type="slidenum">
              <a:rPr lang="en-GB" altLang="en-US"/>
              <a:pPr/>
              <a:t>9</a:t>
            </a:fld>
            <a:endParaRPr lang="en-GB" altLang="en-US" sz="1400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42DCE1B4-BEF0-4647-847B-3FE4E4F53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763" y="809625"/>
            <a:ext cx="5638800" cy="561975"/>
          </a:xfrm>
        </p:spPr>
        <p:txBody>
          <a:bodyPr/>
          <a:lstStyle/>
          <a:p>
            <a:r>
              <a:rPr lang="en-US" altLang="en-US" sz="3200">
                <a:solidFill>
                  <a:srgbClr val="877DD1"/>
                </a:solidFill>
              </a:rPr>
              <a:t>CMOS Series Characteristics (ii)</a:t>
            </a:r>
            <a:endParaRPr lang="en-GB" altLang="en-US" sz="3200">
              <a:solidFill>
                <a:srgbClr val="877DD1"/>
              </a:solidFill>
            </a:endParaRPr>
          </a:p>
        </p:txBody>
      </p:sp>
      <p:sp>
        <p:nvSpPr>
          <p:cNvPr id="399363" name="Text Box 3">
            <a:extLst>
              <a:ext uri="{FF2B5EF4-FFF2-40B4-BE49-F238E27FC236}">
                <a16:creationId xmlns:a16="http://schemas.microsoft.com/office/drawing/2014/main" id="{BF03E303-4590-4424-96CE-D4395D7B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8.10 – CMOS Series Characteristics</a:t>
            </a:r>
          </a:p>
        </p:txBody>
      </p:sp>
      <p:graphicFrame>
        <p:nvGraphicFramePr>
          <p:cNvPr id="399398" name="Group 38">
            <a:extLst>
              <a:ext uri="{FF2B5EF4-FFF2-40B4-BE49-F238E27FC236}">
                <a16:creationId xmlns:a16="http://schemas.microsoft.com/office/drawing/2014/main" id="{38DCEB3A-94C4-4CA7-A3FA-4E0EDA7F24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8063" y="1957388"/>
          <a:ext cx="7772400" cy="353536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194651406"/>
                    </a:ext>
                  </a:extLst>
                </a:gridCol>
                <a:gridCol w="4325937">
                  <a:extLst>
                    <a:ext uri="{9D8B030D-6E8A-4147-A177-3AD203B41FA5}">
                      <a16:colId xmlns:a16="http://schemas.microsoft.com/office/drawing/2014/main" val="17596594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1890408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32756609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01110"/>
                  </a:ext>
                </a:extLst>
              </a:tr>
              <a:tr h="1247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74AC/ACT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(Advanced CMOS)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Advantage over HC series in noise immunity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Max Clock speed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Functionally equivalent to TTL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Not Pin compatible with TTL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Not electrically compatible with TTL (74AC)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77DD1"/>
                          </a:solidFill>
                          <a:effectLst/>
                          <a:latin typeface="Times New Roman" panose="02020603050405020304" pitchFamily="18" charset="0"/>
                        </a:rPr>
                        <a:t>electrically compatible with TTL (74ACT)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973302"/>
                  </a:ext>
                </a:extLst>
              </a:tr>
              <a:tr h="1336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(Advanced High-speed CMOS)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Direct replacement for HC series devices with improved characteristics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9 x 10</a:t>
                      </a:r>
                      <a:r>
                        <a:rPr kumimoji="0" lang="en-GB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188843"/>
                  </a:ext>
                </a:extLst>
              </a:tr>
            </a:tbl>
          </a:graphicData>
        </a:graphic>
      </p:graphicFrame>
      <p:sp>
        <p:nvSpPr>
          <p:cNvPr id="399401" name="Text Box 41">
            <a:extLst>
              <a:ext uri="{FF2B5EF4-FFF2-40B4-BE49-F238E27FC236}">
                <a16:creationId xmlns:a16="http://schemas.microsoft.com/office/drawing/2014/main" id="{36DB5601-14EA-46CA-A315-420A1E31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319213"/>
            <a:ext cx="3973513" cy="4667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FF0066"/>
                </a:solidFill>
              </a:rPr>
              <a:t>This is only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1" grpId="0" animBg="1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8106</TotalTime>
  <Words>1230</Words>
  <Application>Microsoft Office PowerPoint</Application>
  <PresentationFormat>On-screen Show (4:3)</PresentationFormat>
  <Paragraphs>241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Times New Roman</vt:lpstr>
      <vt:lpstr>Wingdings</vt:lpstr>
      <vt:lpstr>Nature</vt:lpstr>
      <vt:lpstr>PowerPoint Presentation</vt:lpstr>
      <vt:lpstr>PowerPoint Presentation</vt:lpstr>
      <vt:lpstr>PowerPoint Presentation</vt:lpstr>
      <vt:lpstr>CMOS Logic Family</vt:lpstr>
      <vt:lpstr>CMOS Series Characteristics</vt:lpstr>
      <vt:lpstr>CMOS Series Characteristics (i)</vt:lpstr>
      <vt:lpstr>CMOS Series Characteristics</vt:lpstr>
      <vt:lpstr>CMOS Series Characteristics (iii)</vt:lpstr>
      <vt:lpstr>CMOS Series Characteristics (ii)</vt:lpstr>
      <vt:lpstr>CMOS Series Characteristics (iv)</vt:lpstr>
      <vt:lpstr>CMOS Series Characteristics (v)</vt:lpstr>
      <vt:lpstr>Comparison of TTL and CMOS</vt:lpstr>
      <vt:lpstr>Low Voltage Technology</vt:lpstr>
      <vt:lpstr>Tristate (Three-State) Logic Outputs (i)</vt:lpstr>
      <vt:lpstr>Tristate (Three-State) Logic Outputs (ii)</vt:lpstr>
      <vt:lpstr>Tristate (Three-State) Logic Outputs (iii)</vt:lpstr>
      <vt:lpstr>Tristate (Three-State) Logic Outputs (iv)</vt:lpstr>
      <vt:lpstr>Tristate (Three-State) Logic Outputs (v)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Staff</dc:creator>
  <cp:lastModifiedBy>KHIU KIM HONG</cp:lastModifiedBy>
  <cp:revision>595</cp:revision>
  <dcterms:created xsi:type="dcterms:W3CDTF">2000-10-26T03:09:36Z</dcterms:created>
  <dcterms:modified xsi:type="dcterms:W3CDTF">2020-10-21T10:55:35Z</dcterms:modified>
</cp:coreProperties>
</file>